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24" r:id="rId3"/>
    <p:sldId id="417" r:id="rId4"/>
    <p:sldId id="411" r:id="rId5"/>
    <p:sldId id="407" r:id="rId6"/>
    <p:sldId id="408" r:id="rId7"/>
    <p:sldId id="409" r:id="rId8"/>
    <p:sldId id="410" r:id="rId9"/>
    <p:sldId id="420" r:id="rId10"/>
    <p:sldId id="416" r:id="rId11"/>
    <p:sldId id="422" r:id="rId12"/>
    <p:sldId id="421" r:id="rId13"/>
  </p:sldIdLst>
  <p:sldSz cx="9144000" cy="6858000" type="screen4x3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3399"/>
    <a:srgbClr val="000066"/>
    <a:srgbClr val="314C14"/>
    <a:srgbClr val="333333"/>
    <a:srgbClr val="5F5F5F"/>
    <a:srgbClr val="0066C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928" autoAdjust="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52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l9000\Users\cboulware\ODU%20Crab%20750%20MHz\Cavity%20data%20analysis%2012083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7161357577557"/>
          <c:y val="4.7819314641744569E-2"/>
          <c:w val="0.64694248383787212"/>
          <c:h val="0.74160988054063381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pPr>
              <a:solidFill>
                <a:srgbClr val="150BE5"/>
              </a:solidFill>
              <a:ln>
                <a:solidFill>
                  <a:srgbClr val="150BE5"/>
                </a:solidFill>
              </a:ln>
            </c:spPr>
          </c:marker>
          <c:errBars>
            <c:errDir val="y"/>
            <c:errBarType val="both"/>
            <c:errValType val="percentage"/>
            <c:noEndCap val="1"/>
            <c:val val="25"/>
          </c:errBars>
          <c:errBars>
            <c:errDir val="x"/>
            <c:errBarType val="both"/>
            <c:errValType val="percentage"/>
            <c:noEndCap val="1"/>
            <c:val val="15"/>
          </c:errBars>
          <c:xVal>
            <c:numRef>
              <c:f>'Sheet1 (3)'!$Q$13:$Q$34</c:f>
              <c:numCache>
                <c:formatCode>0.00E+00</c:formatCode>
                <c:ptCount val="22"/>
                <c:pt idx="0">
                  <c:v>0.10235990914076748</c:v>
                </c:pt>
                <c:pt idx="1">
                  <c:v>6.3845441087912E-2</c:v>
                </c:pt>
                <c:pt idx="2">
                  <c:v>4.9559839554378739E-2</c:v>
                </c:pt>
                <c:pt idx="3">
                  <c:v>0.15492799186891698</c:v>
                </c:pt>
                <c:pt idx="4">
                  <c:v>0.22653217339514642</c:v>
                </c:pt>
                <c:pt idx="5">
                  <c:v>0.2455443196347174</c:v>
                </c:pt>
                <c:pt idx="6">
                  <c:v>0.33123017321845477</c:v>
                </c:pt>
                <c:pt idx="7">
                  <c:v>0.37164636697274217</c:v>
                </c:pt>
                <c:pt idx="8">
                  <c:v>0.41699408221769635</c:v>
                </c:pt>
                <c:pt idx="9">
                  <c:v>0.43664640785843389</c:v>
                </c:pt>
                <c:pt idx="10">
                  <c:v>0.44170253496597955</c:v>
                </c:pt>
                <c:pt idx="11">
                  <c:v>0.43664640785843389</c:v>
                </c:pt>
                <c:pt idx="12">
                  <c:v>0.44170253496597955</c:v>
                </c:pt>
                <c:pt idx="13">
                  <c:v>0.45722491907244267</c:v>
                </c:pt>
                <c:pt idx="14">
                  <c:v>0.46251933410932772</c:v>
                </c:pt>
                <c:pt idx="15">
                  <c:v>0.47877326564101697</c:v>
                </c:pt>
                <c:pt idx="16">
                  <c:v>0.4927536974043325</c:v>
                </c:pt>
                <c:pt idx="17">
                  <c:v>0.50133715449626537</c:v>
                </c:pt>
                <c:pt idx="18">
                  <c:v>0.54029368527278732</c:v>
                </c:pt>
                <c:pt idx="19">
                  <c:v>0.54529296119056836</c:v>
                </c:pt>
                <c:pt idx="20">
                  <c:v>0.57561206952582944</c:v>
                </c:pt>
                <c:pt idx="21">
                  <c:v>0.6458473645269257</c:v>
                </c:pt>
              </c:numCache>
            </c:numRef>
          </c:xVal>
          <c:yVal>
            <c:numRef>
              <c:f>'Sheet1 (3)'!$Y$13:$Y$34</c:f>
              <c:numCache>
                <c:formatCode>0.00E+00</c:formatCode>
                <c:ptCount val="22"/>
                <c:pt idx="0">
                  <c:v>246191017.49199888</c:v>
                </c:pt>
                <c:pt idx="1">
                  <c:v>264299572.0978047</c:v>
                </c:pt>
                <c:pt idx="2">
                  <c:v>221981243.68128306</c:v>
                </c:pt>
                <c:pt idx="3">
                  <c:v>257903284.04919186</c:v>
                </c:pt>
                <c:pt idx="4">
                  <c:v>240816576.94262061</c:v>
                </c:pt>
                <c:pt idx="5">
                  <c:v>235729423.30861744</c:v>
                </c:pt>
                <c:pt idx="6">
                  <c:v>221981243.68128282</c:v>
                </c:pt>
                <c:pt idx="7">
                  <c:v>210141475.95837051</c:v>
                </c:pt>
                <c:pt idx="8">
                  <c:v>203123938.1907407</c:v>
                </c:pt>
                <c:pt idx="9">
                  <c:v>182828734.88526773</c:v>
                </c:pt>
                <c:pt idx="10">
                  <c:v>161871800.22112715</c:v>
                </c:pt>
                <c:pt idx="11">
                  <c:v>145601613.57131204</c:v>
                </c:pt>
                <c:pt idx="12">
                  <c:v>134696397.44941777</c:v>
                </c:pt>
                <c:pt idx="13">
                  <c:v>119007924.47315188</c:v>
                </c:pt>
                <c:pt idx="14">
                  <c:v>119597681.7710049</c:v>
                </c:pt>
                <c:pt idx="15">
                  <c:v>121445327.4709879</c:v>
                </c:pt>
                <c:pt idx="16">
                  <c:v>123080819.6510305</c:v>
                </c:pt>
                <c:pt idx="17">
                  <c:v>124106956.88097864</c:v>
                </c:pt>
                <c:pt idx="18">
                  <c:v>128987646.82177624</c:v>
                </c:pt>
                <c:pt idx="19">
                  <c:v>129641917.36818072</c:v>
                </c:pt>
                <c:pt idx="20">
                  <c:v>133756575.02945909</c:v>
                </c:pt>
                <c:pt idx="21">
                  <c:v>144371283.36672795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41440"/>
        <c:axId val="94807168"/>
      </c:scatte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xVal>
            <c:numRef>
              <c:f>'Sheet1 (3)'!$Q$20:$Q$34</c:f>
              <c:numCache>
                <c:formatCode>0.00E+00</c:formatCode>
                <c:ptCount val="15"/>
                <c:pt idx="0">
                  <c:v>0.37164636697274217</c:v>
                </c:pt>
                <c:pt idx="1">
                  <c:v>0.41699408221769635</c:v>
                </c:pt>
                <c:pt idx="2">
                  <c:v>0.43664640785843389</c:v>
                </c:pt>
                <c:pt idx="3">
                  <c:v>0.44170253496597955</c:v>
                </c:pt>
                <c:pt idx="4">
                  <c:v>0.43664640785843389</c:v>
                </c:pt>
                <c:pt idx="5">
                  <c:v>0.44170253496597955</c:v>
                </c:pt>
                <c:pt idx="6">
                  <c:v>0.45722491907244267</c:v>
                </c:pt>
                <c:pt idx="7">
                  <c:v>0.46251933410932772</c:v>
                </c:pt>
                <c:pt idx="8">
                  <c:v>0.47877326564101697</c:v>
                </c:pt>
                <c:pt idx="9">
                  <c:v>0.4927536974043325</c:v>
                </c:pt>
                <c:pt idx="10">
                  <c:v>0.50133715449626537</c:v>
                </c:pt>
                <c:pt idx="11">
                  <c:v>0.54029368527278732</c:v>
                </c:pt>
                <c:pt idx="12">
                  <c:v>0.54529296119056836</c:v>
                </c:pt>
                <c:pt idx="13">
                  <c:v>0.57561206952582944</c:v>
                </c:pt>
                <c:pt idx="14">
                  <c:v>0.6458473645269257</c:v>
                </c:pt>
              </c:numCache>
            </c:numRef>
          </c:xVal>
          <c:yVal>
            <c:numRef>
              <c:f>'Sheet1 (3)'!$AB$20:$AB$34</c:f>
              <c:numCache>
                <c:formatCode>General</c:formatCode>
                <c:ptCount val="15"/>
                <c:pt idx="0">
                  <c:v>6.2500000000000014E-2</c:v>
                </c:pt>
                <c:pt idx="1">
                  <c:v>0.4</c:v>
                </c:pt>
                <c:pt idx="2">
                  <c:v>0.96250000000000002</c:v>
                </c:pt>
                <c:pt idx="3">
                  <c:v>1.2</c:v>
                </c:pt>
                <c:pt idx="4">
                  <c:v>1.4249999999999996</c:v>
                </c:pt>
                <c:pt idx="5">
                  <c:v>2</c:v>
                </c:pt>
                <c:pt idx="8">
                  <c:v>2.5</c:v>
                </c:pt>
                <c:pt idx="9">
                  <c:v>3.75</c:v>
                </c:pt>
                <c:pt idx="10">
                  <c:v>10</c:v>
                </c:pt>
                <c:pt idx="13">
                  <c:v>12.5</c:v>
                </c:pt>
                <c:pt idx="14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19456"/>
        <c:axId val="94809088"/>
      </c:scatterChart>
      <c:valAx>
        <c:axId val="9414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integrated voltage (MV)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crossAx val="94807168"/>
        <c:crosses val="autoZero"/>
        <c:crossBetween val="midCat"/>
      </c:valAx>
      <c:valAx>
        <c:axId val="94807168"/>
        <c:scaling>
          <c:logBase val="10"/>
          <c:orientation val="minMax"/>
          <c:max val="1000000000"/>
          <c:min val="5000000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150BE5"/>
                    </a:solidFill>
                  </a:defRPr>
                </a:pPr>
                <a:r>
                  <a:rPr lang="en-US">
                    <a:solidFill>
                      <a:srgbClr val="150BE5"/>
                    </a:solidFill>
                  </a:rPr>
                  <a:t>cavity Q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150BE5"/>
                </a:solidFill>
              </a:defRPr>
            </a:pPr>
            <a:endParaRPr lang="en-US"/>
          </a:p>
        </c:txPr>
        <c:crossAx val="94141440"/>
        <c:crosses val="autoZero"/>
        <c:crossBetween val="midCat"/>
        <c:majorUnit val="10"/>
      </c:valAx>
      <c:valAx>
        <c:axId val="948090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>
                    <a:solidFill>
                      <a:srgbClr val="FF0000"/>
                    </a:solidFill>
                  </a:rPr>
                  <a:t>xrays (arb. units)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  <c:crossAx val="94819456"/>
        <c:crosses val="max"/>
        <c:crossBetween val="midCat"/>
      </c:valAx>
      <c:valAx>
        <c:axId val="94819456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one"/>
        <c:crossAx val="94809088"/>
        <c:crosses val="autoZero"/>
        <c:crossBetween val="midCat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defTabSz="461963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 defTabSz="461963">
              <a:defRPr sz="1200"/>
            </a:lvl1pPr>
          </a:lstStyle>
          <a:p>
            <a:fld id="{60782BED-4247-44F2-AF5D-D5FB9EF3CA73}" type="datetimeFigureOut">
              <a:rPr lang="en-US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defTabSz="461963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 defTabSz="461963">
              <a:defRPr sz="1200"/>
            </a:lvl1pPr>
          </a:lstStyle>
          <a:p>
            <a:fld id="{3727A8B4-5DAF-4A8F-AF33-6FE9631D17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3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99" tIns="45200" rIns="90399" bIns="45200" anchor="ctr"/>
          <a:lstStyle/>
          <a:p>
            <a:pPr defTabSz="4619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99" tIns="45200" rIns="90399" bIns="45200" anchor="ctr"/>
          <a:lstStyle>
            <a:lvl1pPr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50888" indent="-288925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54113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14488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76450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336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908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480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9052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99" tIns="45200" rIns="90399" bIns="45200" anchor="ctr"/>
          <a:lstStyle>
            <a:lvl1pPr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50888" indent="-288925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54113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14488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76450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336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908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480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9052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1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695325"/>
            <a:ext cx="4648200" cy="34861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4838"/>
            <a:ext cx="513873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45" tIns="46624" rIns="93245" bIns="4662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99" tIns="45200" rIns="90399" bIns="45200" anchor="ctr"/>
          <a:lstStyle>
            <a:lvl1pPr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50888" indent="-288925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54113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14488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76450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336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908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480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9052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45" tIns="46624" rIns="93245" bIns="46624" numCol="1" anchor="b" anchorCtr="0" compatLnSpc="1">
            <a:prstTxWarp prst="textNoShape">
              <a:avLst/>
            </a:prstTxWarp>
          </a:bodyPr>
          <a:lstStyle>
            <a:lvl1pPr algn="r" defTabSz="4619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D7963F3-766B-4CBC-87A3-8EA40106C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1963" eaLnBrk="0" hangingPunct="0"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50888" indent="-288925" defTabSz="461963" eaLnBrk="0" hangingPunct="0"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54113" indent="-230188" defTabSz="461963" eaLnBrk="0" hangingPunct="0"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14488" indent="-230188" defTabSz="461963" eaLnBrk="0" hangingPunct="0"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76450" indent="-230188" defTabSz="461963" eaLnBrk="0" hangingPunct="0"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33650" indent="-230188" defTabSz="4619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90850" indent="-230188" defTabSz="4619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48050" indent="-230188" defTabSz="4619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905250" indent="-230188" defTabSz="4619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06575" algn="l"/>
                <a:tab pos="2711450" algn="l"/>
                <a:tab pos="3614738" algn="l"/>
                <a:tab pos="4518025" algn="l"/>
                <a:tab pos="5422900" algn="l"/>
                <a:tab pos="6327775" algn="l"/>
                <a:tab pos="7232650" algn="l"/>
                <a:tab pos="8134350" algn="l"/>
                <a:tab pos="9039225" algn="l"/>
                <a:tab pos="994251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E628B4C6-2459-475B-81E4-8D8D4AE49C9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90625" y="696913"/>
            <a:ext cx="462915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399" tIns="45200" rIns="90399" bIns="45200" anchor="ctr"/>
          <a:lstStyle>
            <a:lvl1pPr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50888" indent="-288925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54113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14488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76450" indent="-230188" defTabSz="461963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336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908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480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905250" indent="-230188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935038" y="4414838"/>
            <a:ext cx="5140325" cy="4278312"/>
          </a:xfrm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 lIns="92928" tIns="46463" rIns="92928" bIns="46463"/>
          <a:lstStyle/>
          <a:p>
            <a:pPr defTabSz="914400"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8" tIns="46463" rIns="92928" bIns="46463" anchor="b"/>
          <a:lstStyle>
            <a:lvl1pPr defTabSz="928688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15963" indent="-274638" defTabSz="928688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01725" indent="-220663" defTabSz="928688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543050" indent="-220663" defTabSz="928688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1982788" indent="-220663" defTabSz="928688"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439988" indent="-220663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897188" indent="-220663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354388" indent="-220663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11588" indent="-220663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99147B97-AE27-464C-835F-31E3518DB52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A9CA-8292-42DF-BD3B-55D9F3BF6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BE03C-2D1D-4928-9EA6-4D37ECECD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3913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0227B-5140-41DC-AD7D-F4C2D412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7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5791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8013" cy="5133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21F3-19C0-4A80-BCA6-C390EBB19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CE80-2706-4F98-B795-1707860D3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DE49-8B6D-402B-884E-A80BBFBF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1E616-601E-4303-8BC8-415FCF1F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BF42D-0F98-4175-A4B0-7C763134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3336-805B-43AC-B7DE-D20E761CC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76E3-B9A6-4208-B012-FF47A2D4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618F7-BE62-4606-BB03-629B3783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30B9-37F8-43EC-91E2-074421EBD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8C4D6131-9554-4B74-A979-1A1D5148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38200" y="933450"/>
            <a:ext cx="8305800" cy="95250"/>
          </a:xfrm>
          <a:prstGeom prst="rect">
            <a:avLst/>
          </a:prstGeom>
          <a:gradFill rotWithShape="0">
            <a:gsLst>
              <a:gs pos="0">
                <a:srgbClr val="1E338B"/>
              </a:gs>
              <a:gs pos="50000">
                <a:srgbClr val="DCDFED"/>
              </a:gs>
              <a:gs pos="100000">
                <a:srgbClr val="1E338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801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579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 descr="N:\Niowave Media\Niowave Pictures\Marketing n Conferences\Niowave Icons\Logo Variations\Niowave-Logo-Header-with-Web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/>
          <a:stretch>
            <a:fillRect/>
          </a:stretch>
        </p:blipFill>
        <p:spPr bwMode="auto">
          <a:xfrm>
            <a:off x="6858000" y="76200"/>
            <a:ext cx="22271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66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66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66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71054A0B-310C-4B00-BDB9-891237DE269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0" y="5791200"/>
            <a:ext cx="914400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LHC Crab Cavity Engineering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Meeting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FNAL, May 30, 2013</a:t>
            </a:r>
            <a:endParaRPr lang="en-US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</a:rPr>
              <a:t>LHC Crab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</a:rPr>
              <a:t>Cryomodule</a:t>
            </a:r>
            <a:endParaRPr lang="en-US" sz="40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</a:rPr>
              <a:t>DOE-HEP SBIR Phase II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</a:rPr>
              <a:t>Terry Grimm</a:t>
            </a:r>
            <a:endParaRPr lang="en-US" sz="32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4249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5" name="Picture 2" descr="N:\Project Engineering\11-0025 750 MHz Crab Crossing for EIC--STTR PHASE II\pix\testing prep and cool-down\picture 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5" t="13965"/>
          <a:stretch/>
        </p:blipFill>
        <p:spPr bwMode="auto">
          <a:xfrm>
            <a:off x="3048000" y="2667000"/>
            <a:ext cx="2487386" cy="38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6886804D-A43B-4048-9484-57C482C6364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z="3200" dirty="0" smtClean="0"/>
              <a:t>750 MHz Crab Cavity</a:t>
            </a:r>
            <a:br>
              <a:rPr lang="en-US" sz="3200" dirty="0" smtClean="0"/>
            </a:br>
            <a:r>
              <a:rPr lang="en-US" sz="3200" dirty="0" smtClean="0"/>
              <a:t>Vertical Dewar </a:t>
            </a:r>
            <a:r>
              <a:rPr lang="en-US" sz="3200" dirty="0" err="1" smtClean="0"/>
              <a:t>Cryotest</a:t>
            </a:r>
            <a:r>
              <a:rPr lang="en-US" sz="3200" dirty="0" smtClean="0"/>
              <a:t> Setup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971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3" descr="N:\Project Engineering\11-0025 750 MHz Crab Crossing for EIC--STTR PHASE II\pix\testing prep and cool-down\picture 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>
            <a:off x="5029200" y="1143000"/>
            <a:ext cx="3556000" cy="23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5000" y="36576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Similar crab cavity geometry developed with ODU for an electron-ion collider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DOE-NP STTR project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Approximately half the size of the LHC cavity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13555126"/>
              </p:ext>
            </p:extLst>
          </p:nvPr>
        </p:nvGraphicFramePr>
        <p:xfrm>
          <a:off x="2819400" y="2628900"/>
          <a:ext cx="6067425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A3EA7F2A-5F29-4E0E-8B1E-599C25B044B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4495800" cy="9144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3200" dirty="0" smtClean="0"/>
              <a:t>750 MHz Crab Cavity Test Results</a:t>
            </a:r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971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219200"/>
            <a:ext cx="60198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400" dirty="0">
                <a:solidFill>
                  <a:srgbClr val="000066"/>
                </a:solidFill>
                <a:latin typeface="+mj-lt"/>
                <a:ea typeface="+mn-ea"/>
              </a:rPr>
              <a:t>The 750 MHz crab cavity reached an estimated maximum deflecting voltage &gt;0.6 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ea typeface="+mn-ea"/>
              </a:rPr>
              <a:t>MV (radiation limited – no cavity quench).</a:t>
            </a:r>
            <a:endParaRPr lang="en-US" sz="2000" dirty="0">
              <a:solidFill>
                <a:srgbClr val="000066"/>
              </a:solidFill>
              <a:latin typeface="+mj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628900"/>
            <a:ext cx="22860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000" dirty="0" err="1">
                <a:solidFill>
                  <a:srgbClr val="000066"/>
                </a:solidFill>
                <a:latin typeface="+mj-lt"/>
                <a:ea typeface="+mn-ea"/>
              </a:rPr>
              <a:t>multipacting</a:t>
            </a:r>
            <a:r>
              <a:rPr lang="en-US" sz="2000" dirty="0">
                <a:solidFill>
                  <a:srgbClr val="000066"/>
                </a:solidFill>
                <a:latin typeface="+mj-lt"/>
                <a:ea typeface="+mn-ea"/>
              </a:rPr>
              <a:t> barrier</a:t>
            </a:r>
            <a:endParaRPr lang="en-US" dirty="0">
              <a:solidFill>
                <a:srgbClr val="000066"/>
              </a:solidFill>
              <a:latin typeface="+mj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991100"/>
            <a:ext cx="236220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000" dirty="0">
                <a:solidFill>
                  <a:srgbClr val="000066"/>
                </a:solidFill>
                <a:latin typeface="+mj-lt"/>
                <a:ea typeface="+mn-ea"/>
              </a:rPr>
              <a:t>pulsed conditioning progress</a:t>
            </a:r>
            <a:endParaRPr lang="en-US" dirty="0">
              <a:solidFill>
                <a:srgbClr val="000066"/>
              </a:solidFill>
              <a:latin typeface="+mj-lt"/>
              <a:ea typeface="+mn-ea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5791200" y="5067300"/>
            <a:ext cx="609600" cy="277813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5029200" y="3028950"/>
            <a:ext cx="990600" cy="127635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ODU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40645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981200"/>
            <a:ext cx="5398485" cy="44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BCE1A3FE-E9CD-4BC3-BD77-4D269089F4E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Next steps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219200"/>
            <a:ext cx="39624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defTabSz="9144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+mn-ea"/>
              </a:rPr>
              <a:t>HOM coupler design</a:t>
            </a:r>
          </a:p>
          <a:p>
            <a:pPr marL="342900" indent="-342900" defTabSz="9144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+mn-ea"/>
              </a:rPr>
              <a:t>Detailing of mechanical design</a:t>
            </a:r>
          </a:p>
          <a:p>
            <a:pPr marL="1085850" lvl="1" indent="-342900" defTabSz="9144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+mn-ea"/>
              </a:rPr>
              <a:t>Pressure-code compliance</a:t>
            </a:r>
          </a:p>
          <a:p>
            <a:pPr marL="1085850" lvl="1" indent="-342900" defTabSz="9144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+mn-ea"/>
              </a:rPr>
              <a:t>Fast and slow tuners</a:t>
            </a:r>
          </a:p>
          <a:p>
            <a:pPr marL="342900" indent="-342900" defTabSz="9144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+mn-ea"/>
              </a:rPr>
              <a:t>Field stability requirements</a:t>
            </a:r>
          </a:p>
          <a:p>
            <a:pPr marL="342900" indent="-342900" defTabSz="9144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+mn-ea"/>
              </a:rPr>
              <a:t>Assembly plan</a:t>
            </a:r>
            <a:endParaRPr lang="en-US" sz="2000" dirty="0">
              <a:solidFill>
                <a:srgbClr val="000066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086600" cy="5133975"/>
          </a:xfrm>
        </p:spPr>
        <p:txBody>
          <a:bodyPr/>
          <a:lstStyle/>
          <a:p>
            <a:r>
              <a:rPr lang="en-US" dirty="0" smtClean="0"/>
              <a:t>DOE-HEP Phase II SBIR</a:t>
            </a:r>
          </a:p>
          <a:p>
            <a:pPr lvl="1"/>
            <a:r>
              <a:rPr lang="en-US" dirty="0" smtClean="0"/>
              <a:t>1 million dollars over 2 years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Contract Start					</a:t>
            </a:r>
            <a:r>
              <a:rPr lang="en-US" dirty="0" smtClean="0"/>
              <a:t>  April 2013</a:t>
            </a:r>
            <a:endParaRPr lang="en-US" dirty="0" smtClean="0"/>
          </a:p>
          <a:p>
            <a:pPr lvl="1"/>
            <a:r>
              <a:rPr lang="en-US" dirty="0" smtClean="0"/>
              <a:t>Year 1 progress </a:t>
            </a:r>
            <a:r>
              <a:rPr lang="en-US" dirty="0"/>
              <a:t>r</a:t>
            </a:r>
            <a:r>
              <a:rPr lang="en-US" dirty="0" smtClean="0"/>
              <a:t>eport due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Feb 2014</a:t>
            </a:r>
            <a:endParaRPr lang="en-US" dirty="0" smtClean="0"/>
          </a:p>
          <a:p>
            <a:pPr lvl="1"/>
            <a:r>
              <a:rPr lang="en-US" dirty="0" smtClean="0"/>
              <a:t>Year 2 final report due		</a:t>
            </a:r>
            <a:r>
              <a:rPr lang="en-US" dirty="0" smtClean="0"/>
              <a:t>March 2015</a:t>
            </a:r>
            <a:endParaRPr lang="en-US" dirty="0" smtClean="0"/>
          </a:p>
          <a:p>
            <a:r>
              <a:rPr lang="en-US" dirty="0" smtClean="0"/>
              <a:t>Start transition to Phase III in late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924CE80-2706-4F98-B795-1707860D39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7B355FF4-1EB4-4651-A4A6-D84F80A9EC92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95236" name="Picture 4" descr="N:\Niowave Projects\2011\11-0054 - 400 MHz LHC 4 Bar\Pics\DSC07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3124200" cy="228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Crab Cavities for the LHC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1219200"/>
            <a:ext cx="47244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400" dirty="0" err="1" smtClean="0">
                <a:solidFill>
                  <a:srgbClr val="000066"/>
                </a:solidFill>
                <a:latin typeface="+mj-lt"/>
                <a:ea typeface="+mn-ea"/>
              </a:rPr>
              <a:t>Niowave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ea typeface="+mn-ea"/>
              </a:rPr>
              <a:t> became involved with crab cavities for the LHC first through DOE in collaboration with ODU, and later with the other designing groups.</a:t>
            </a:r>
            <a:endParaRPr lang="en-US" sz="2400" dirty="0">
              <a:solidFill>
                <a:srgbClr val="000066"/>
              </a:solidFill>
              <a:latin typeface="+mj-lt"/>
              <a:ea typeface="+mn-ea"/>
            </a:endParaRPr>
          </a:p>
        </p:txBody>
      </p:sp>
      <p:pic>
        <p:nvPicPr>
          <p:cNvPr id="95242" name="Picture 3" descr="100_6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2800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icture 2" descr="N:\Project Engineering\10-0026 STTR Phase II 400 MHz Crabbing Cavity LHC\Pictures\oc\ebw\100_6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" y="6019800"/>
            <a:ext cx="3048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/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4-rod Crab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</a:rPr>
              <a:t>Daresbury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 – Graeme Burt)</a:t>
            </a:r>
            <a:endParaRPr lang="en-US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3276600"/>
            <a:ext cx="3124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000" dirty="0" smtClean="0">
                <a:solidFill>
                  <a:srgbClr val="000066"/>
                </a:solidFill>
                <a:latin typeface="+mj-lt"/>
                <a:ea typeface="+mn-ea"/>
              </a:rPr>
              <a:t>ODU/SLAC RF Dipole (ODU – Jean </a:t>
            </a:r>
            <a:r>
              <a:rPr lang="en-US" sz="2000" dirty="0" err="1" smtClean="0">
                <a:solidFill>
                  <a:srgbClr val="000066"/>
                </a:solidFill>
                <a:latin typeface="+mj-lt"/>
                <a:ea typeface="+mn-ea"/>
              </a:rPr>
              <a:t>Delayen</a:t>
            </a:r>
            <a:r>
              <a:rPr lang="en-US" sz="2000" dirty="0" smtClean="0">
                <a:solidFill>
                  <a:srgbClr val="000066"/>
                </a:solidFill>
                <a:latin typeface="+mj-lt"/>
                <a:ea typeface="+mn-ea"/>
              </a:rPr>
              <a:t>)</a:t>
            </a:r>
            <a:endParaRPr lang="en-US" sz="2000" b="1" dirty="0">
              <a:solidFill>
                <a:srgbClr val="000066"/>
              </a:solidFill>
              <a:latin typeface="+mj-lt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33800"/>
            <a:ext cx="3276600" cy="24574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57800" y="3200400"/>
            <a:ext cx="2743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Quarter-Wave Crab (BNL –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</a:rPr>
              <a:t>Ilan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 Ben-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</a:rPr>
              <a:t>Zvi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  <a:endParaRPr lang="en-US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CACAA117-26A3-4FDB-A550-4DD6801DB7C2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27432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6670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Horizontal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Assembly</a:t>
            </a:r>
            <a:r>
              <a:rPr lang="en-US" sz="3200" dirty="0" smtClean="0"/>
              <a:t> (</a:t>
            </a:r>
            <a:r>
              <a:rPr lang="en-US" sz="2800" dirty="0" smtClean="0"/>
              <a:t>500 MHz Multi-spoke)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28194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81940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4029075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8194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0668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+mn-lt"/>
              </a:rPr>
              <a:t>He vessel with superinsulation</a:t>
            </a:r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2860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+mn-lt"/>
              </a:rPr>
              <a:t>LN</a:t>
            </a:r>
            <a:r>
              <a:rPr lang="en-US" baseline="-25000" dirty="0" smtClean="0">
                <a:solidFill>
                  <a:srgbClr val="000066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66"/>
                </a:solidFill>
                <a:latin typeface="+mn-lt"/>
              </a:rPr>
              <a:t> thermal shield</a:t>
            </a:r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7150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+mn-lt"/>
              </a:rPr>
              <a:t>mu metal magnetic shield</a:t>
            </a:r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61722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+mn-lt"/>
              </a:rPr>
              <a:t>insulating vacuum vessel</a:t>
            </a:r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63246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+mn-lt"/>
              </a:rPr>
              <a:t>cavity high-pressure rinse</a:t>
            </a:r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0668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+mn-lt"/>
              </a:rPr>
              <a:t>final cavity preparation in clean room</a:t>
            </a:r>
            <a:endParaRPr lang="en-US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4E9348B4-9983-4E9B-A97C-FD91B20C0C5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LHC Crab </a:t>
            </a:r>
            <a:r>
              <a:rPr lang="en-US" sz="3200" dirty="0" err="1" smtClean="0"/>
              <a:t>Cryomodule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Conceptual Design</a:t>
            </a:r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6418" r="12970" b="7875"/>
          <a:stretch>
            <a:fillRect/>
          </a:stretch>
        </p:blipFill>
        <p:spPr bwMode="auto">
          <a:xfrm>
            <a:off x="1524000" y="1981200"/>
            <a:ext cx="50292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3657600" y="1295400"/>
            <a:ext cx="1981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+mn-lt"/>
              </a:rPr>
              <a:t>Liquid He fill tube and exhaust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2057400" y="2514600"/>
            <a:ext cx="1143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+mn-lt"/>
              </a:rPr>
              <a:t>Nb cavity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2895600" y="2895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4354513" y="1944688"/>
            <a:ext cx="65087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2209800" y="2057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+mn-lt"/>
              </a:rPr>
              <a:t>Liquid He vessel</a:t>
            </a: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3200400" y="24384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4648200" y="1981200"/>
            <a:ext cx="2209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+mn-lt"/>
              </a:rPr>
              <a:t>2K magnetic shield</a:t>
            </a:r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>
            <a:off x="4800600" y="2362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4953000" y="2514600"/>
            <a:ext cx="2667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+mn-lt"/>
              </a:rPr>
              <a:t>Liquid N</a:t>
            </a:r>
            <a:r>
              <a:rPr lang="en-US" baseline="-25000" dirty="0">
                <a:solidFill>
                  <a:srgbClr val="000099"/>
                </a:solidFill>
                <a:latin typeface="+mn-lt"/>
              </a:rPr>
              <a:t>2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thermal shield</a:t>
            </a:r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H="1">
            <a:off x="5410200" y="2895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6019800" y="2971800"/>
            <a:ext cx="2895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+mn-lt"/>
              </a:rPr>
              <a:t>Mu-metal magnetic shield</a:t>
            </a:r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 flipH="1">
            <a:off x="5715000" y="3352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6705600" y="3429000"/>
            <a:ext cx="1752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+mn-lt"/>
              </a:rPr>
              <a:t>Vacuum vessel</a:t>
            </a: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 flipH="1">
            <a:off x="6172200" y="3581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6553200" y="42672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+mn-lt"/>
              </a:rPr>
              <a:t>Power coupler</a:t>
            </a: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H="1">
            <a:off x="6334125" y="4572000"/>
            <a:ext cx="219075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228600" y="2590800"/>
            <a:ext cx="1447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+mn-lt"/>
              </a:rPr>
              <a:t>Three HOM couplers</a:t>
            </a:r>
            <a:br>
              <a:rPr lang="en-US" dirty="0">
                <a:solidFill>
                  <a:srgbClr val="000099"/>
                </a:solidFill>
                <a:latin typeface="+mn-lt"/>
              </a:rPr>
            </a:br>
            <a:r>
              <a:rPr lang="en-US" dirty="0" smtClean="0">
                <a:solidFill>
                  <a:srgbClr val="000099"/>
                </a:solidFill>
                <a:latin typeface="+mn-lt"/>
              </a:rPr>
              <a:t>or pick-up antennas</a:t>
            </a:r>
            <a:endParaRPr lang="en-US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>
            <a:off x="1676400" y="32004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4343400" y="55626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+mn-lt"/>
              </a:rPr>
              <a:t>Frequency tuner</a:t>
            </a: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 flipH="1" flipV="1">
            <a:off x="4038600" y="5562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CB88073A-2C23-476E-A637-596F8C9597E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Cryomodule</a:t>
            </a:r>
            <a:r>
              <a:rPr lang="en-US" sz="3200" dirty="0" smtClean="0"/>
              <a:t> Critical Dimensions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371600"/>
            <a:ext cx="472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3399"/>
                </a:solidFill>
              </a:rPr>
              <a:t>The crabbing cavity shown in the drawings is the DOE-HEP SBIR funded prototype that has been built and room-temperature tested at </a:t>
            </a:r>
            <a:r>
              <a:rPr lang="en-US" sz="2800" dirty="0" err="1" smtClean="0">
                <a:solidFill>
                  <a:srgbClr val="003399"/>
                </a:solidFill>
              </a:rPr>
              <a:t>Niowave</a:t>
            </a:r>
            <a:r>
              <a:rPr lang="en-US" sz="2800" dirty="0" smtClean="0">
                <a:solidFill>
                  <a:srgbClr val="003399"/>
                </a:solidFill>
              </a:rPr>
              <a:t> in March 2012.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3399"/>
                </a:solidFill>
              </a:rPr>
              <a:t>Once a new cavity with smaller diameter is developed, the </a:t>
            </a:r>
            <a:r>
              <a:rPr lang="en-US" sz="2800" dirty="0" err="1" smtClean="0">
                <a:solidFill>
                  <a:srgbClr val="003399"/>
                </a:solidFill>
              </a:rPr>
              <a:t>cryomodule</a:t>
            </a:r>
            <a:r>
              <a:rPr lang="en-US" sz="2800" dirty="0" smtClean="0">
                <a:solidFill>
                  <a:srgbClr val="003399"/>
                </a:solidFill>
              </a:rPr>
              <a:t> design will be changed accordingly.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117311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286000" cy="32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828800" y="1143000"/>
            <a:ext cx="685800" cy="533400"/>
          </a:xfrm>
          <a:prstGeom prst="ellipse">
            <a:avLst/>
          </a:prstGeom>
          <a:noFill/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362200" y="1676400"/>
            <a:ext cx="228600" cy="304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133600" y="1905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  <a:latin typeface="+mn-lt"/>
              </a:rPr>
              <a:t>beam-to-beam separation (194 mm)</a:t>
            </a:r>
            <a:endParaRPr lang="en-US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79689D9D-CF37-44E4-BCEB-06BAE6B4327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Cryomodule</a:t>
            </a:r>
            <a:r>
              <a:rPr lang="en-US" dirty="0" smtClean="0"/>
              <a:t> View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049338"/>
            <a:ext cx="6935787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34200" y="2590800"/>
            <a:ext cx="2057400" cy="5334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beam tubes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6781800" y="3124200"/>
            <a:ext cx="1181100" cy="1752600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7467600" y="3124200"/>
            <a:ext cx="495300" cy="1371600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715000" y="1371600"/>
            <a:ext cx="2057400" cy="5334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cavity tuner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114800" y="1905000"/>
            <a:ext cx="2667000" cy="1524000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23622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niobium cavity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1638300" y="3886200"/>
            <a:ext cx="1333500" cy="990600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590800" y="6172200"/>
            <a:ext cx="29718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RF power coupler</a:t>
            </a: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5562600" y="6248400"/>
            <a:ext cx="1219200" cy="190500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1D825D3B-0044-43BE-B224-1B56F9C829C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In-Line Double Cavity Cryomodule Concept</a:t>
            </a:r>
          </a:p>
        </p:txBody>
      </p:sp>
      <p:pic>
        <p:nvPicPr>
          <p:cNvPr id="83973" name="Picture 5" descr="pp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/>
          <a:stretch/>
        </p:blipFill>
        <p:spPr bwMode="auto">
          <a:xfrm>
            <a:off x="0" y="1143000"/>
            <a:ext cx="9144000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55626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rgbClr val="000099"/>
                </a:solidFill>
              </a:rPr>
              <a:t>Cryomodule</a:t>
            </a:r>
            <a:r>
              <a:rPr lang="en-US" sz="2000" dirty="0" smtClean="0">
                <a:solidFill>
                  <a:srgbClr val="000099"/>
                </a:solidFill>
              </a:rPr>
              <a:t> concept can be extended for multiple cavities – shown here with two cavities in-line: separate He vessels and fill, separate low-temperature magnetic shield, but combined thermal shield and insulating vacuum.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91FEF7A6-AC1B-4361-96F0-CAE3563EFE1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Room Temperature Measurements of the LHC Crab Cavity</a:t>
            </a:r>
          </a:p>
        </p:txBody>
      </p:sp>
      <p:pic>
        <p:nvPicPr>
          <p:cNvPr id="99332" name="Picture 4" descr="400 MHz LHC Crab RF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2591" r="2380" b="2843"/>
          <a:stretch/>
        </p:blipFill>
        <p:spPr bwMode="auto">
          <a:xfrm>
            <a:off x="3657600" y="1219200"/>
            <a:ext cx="3907972" cy="238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6" descr="IMG_2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4196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24400" y="365760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Mode spectrum for the cavity measured before and after final welds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Room-temperature cavity Q confirms geometry factor within ~10%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Vacuum frequency shift measured (~300 kHz)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26761</TotalTime>
  <Words>397</Words>
  <Application>Microsoft Office PowerPoint</Application>
  <PresentationFormat>On-screen Show (4:3)</PresentationFormat>
  <Paragraphs>86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SBIR Phase II</vt:lpstr>
      <vt:lpstr>Crab Cavities for the LHC</vt:lpstr>
      <vt:lpstr>Horizontal Cryomodule Assembly (500 MHz Multi-spoke)</vt:lpstr>
      <vt:lpstr>LHC Crab Cryomodule Conceptual Design</vt:lpstr>
      <vt:lpstr>Cryomodule Critical Dimensions</vt:lpstr>
      <vt:lpstr>3D Cryomodule View</vt:lpstr>
      <vt:lpstr>In-Line Double Cavity Cryomodule Concept</vt:lpstr>
      <vt:lpstr>Room Temperature Measurements of the LHC Crab Cavity</vt:lpstr>
      <vt:lpstr>750 MHz Crab Cavity Vertical Dewar Cryotest Setup</vt:lpstr>
      <vt:lpstr>750 MHz Crab Cavity Test Results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NIOWAVE, INC. Terry L. Grimm</dc:title>
  <dc:creator>NSCL</dc:creator>
  <cp:lastModifiedBy>Terry Grimm</cp:lastModifiedBy>
  <cp:revision>1184</cp:revision>
  <cp:lastPrinted>1601-01-01T00:00:00Z</cp:lastPrinted>
  <dcterms:created xsi:type="dcterms:W3CDTF">2006-05-23T20:30:33Z</dcterms:created>
  <dcterms:modified xsi:type="dcterms:W3CDTF">2013-05-28T18:31:42Z</dcterms:modified>
</cp:coreProperties>
</file>