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0" r:id="rId1"/>
    <p:sldMasterId id="2147483682" r:id="rId2"/>
    <p:sldMasterId id="2147483695" r:id="rId3"/>
  </p:sldMasterIdLst>
  <p:notesMasterIdLst>
    <p:notesMasterId r:id="rId28"/>
  </p:notesMasterIdLst>
  <p:sldIdLst>
    <p:sldId id="257" r:id="rId4"/>
    <p:sldId id="259" r:id="rId5"/>
    <p:sldId id="261" r:id="rId6"/>
    <p:sldId id="260" r:id="rId7"/>
    <p:sldId id="267" r:id="rId8"/>
    <p:sldId id="262" r:id="rId9"/>
    <p:sldId id="270" r:id="rId10"/>
    <p:sldId id="271" r:id="rId11"/>
    <p:sldId id="272" r:id="rId12"/>
    <p:sldId id="273" r:id="rId13"/>
    <p:sldId id="263" r:id="rId14"/>
    <p:sldId id="276" r:id="rId15"/>
    <p:sldId id="277" r:id="rId16"/>
    <p:sldId id="265" r:id="rId17"/>
    <p:sldId id="278" r:id="rId18"/>
    <p:sldId id="282" r:id="rId19"/>
    <p:sldId id="264" r:id="rId20"/>
    <p:sldId id="274" r:id="rId21"/>
    <p:sldId id="279" r:id="rId22"/>
    <p:sldId id="281" r:id="rId23"/>
    <p:sldId id="269" r:id="rId24"/>
    <p:sldId id="280" r:id="rId25"/>
    <p:sldId id="266" r:id="rId26"/>
    <p:sldId id="283" r:id="rId27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Britannic Bold" panose="020B0903060703020204" pitchFamily="3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ＭＳ 明朝" panose="02020609040205080304" pitchFamily="49" charset="-128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6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A33A9-241B-4C64-8957-CD8886E99938}" type="doc">
      <dgm:prSet loTypeId="urn:microsoft.com/office/officeart/2005/8/layout/chevron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290B4518-3DE1-438F-B105-0EFADC0DE45B}">
      <dgm:prSet phldrT="[Text]"/>
      <dgm:spPr/>
      <dgm:t>
        <a:bodyPr/>
        <a:lstStyle/>
        <a:p>
          <a:r>
            <a:rPr lang="en-GB" dirty="0" smtClean="0"/>
            <a:t>Air</a:t>
          </a:r>
          <a:endParaRPr lang="en-GB" dirty="0"/>
        </a:p>
      </dgm:t>
    </dgm:pt>
    <dgm:pt modelId="{B67822B4-7AD1-4B8A-81CA-C0FE9EFDAAE8}" type="parTrans" cxnId="{DF6D3985-B309-46E2-BEB0-2DD9AF719654}">
      <dgm:prSet/>
      <dgm:spPr/>
      <dgm:t>
        <a:bodyPr/>
        <a:lstStyle/>
        <a:p>
          <a:endParaRPr lang="en-GB"/>
        </a:p>
      </dgm:t>
    </dgm:pt>
    <dgm:pt modelId="{D10B415C-B2F5-46A9-92FC-59D97C82743D}" type="sibTrans" cxnId="{DF6D3985-B309-46E2-BEB0-2DD9AF719654}">
      <dgm:prSet/>
      <dgm:spPr/>
      <dgm:t>
        <a:bodyPr/>
        <a:lstStyle/>
        <a:p>
          <a:endParaRPr lang="en-GB"/>
        </a:p>
      </dgm:t>
    </dgm:pt>
    <dgm:pt modelId="{E6359B56-3A21-446B-8FDF-7B1CEBB1F39A}">
      <dgm:prSet phldrT="[Text]"/>
      <dgm:spPr/>
      <dgm:t>
        <a:bodyPr/>
        <a:lstStyle/>
        <a:p>
          <a:r>
            <a:rPr lang="en-GB" dirty="0" smtClean="0"/>
            <a:t>Easiest solution in terms of handling</a:t>
          </a:r>
          <a:endParaRPr lang="en-GB" dirty="0"/>
        </a:p>
      </dgm:t>
    </dgm:pt>
    <dgm:pt modelId="{BDC82C74-3B9D-411E-8CB5-94AF4335D1AD}" type="parTrans" cxnId="{D833675F-8D33-47CC-A3D6-DD0E0DA9988C}">
      <dgm:prSet/>
      <dgm:spPr/>
      <dgm:t>
        <a:bodyPr/>
        <a:lstStyle/>
        <a:p>
          <a:endParaRPr lang="en-GB"/>
        </a:p>
      </dgm:t>
    </dgm:pt>
    <dgm:pt modelId="{BABA479C-6E0E-4049-9E8A-4F7FE532CE94}" type="sibTrans" cxnId="{D833675F-8D33-47CC-A3D6-DD0E0DA9988C}">
      <dgm:prSet/>
      <dgm:spPr/>
      <dgm:t>
        <a:bodyPr/>
        <a:lstStyle/>
        <a:p>
          <a:endParaRPr lang="en-GB"/>
        </a:p>
      </dgm:t>
    </dgm:pt>
    <dgm:pt modelId="{54E1161A-BDE6-4CE0-AAAA-3628E87E0BE4}">
      <dgm:prSet phldrT="[Text]"/>
      <dgm:spPr/>
      <dgm:t>
        <a:bodyPr/>
        <a:lstStyle/>
        <a:p>
          <a:r>
            <a:rPr lang="en-GB" dirty="0" smtClean="0"/>
            <a:t>Activation levels penalizing (high mass spallation)</a:t>
          </a:r>
          <a:endParaRPr lang="en-GB" dirty="0"/>
        </a:p>
      </dgm:t>
    </dgm:pt>
    <dgm:pt modelId="{6B66B933-FEAD-410F-AAF7-1F15F9A68A6B}" type="parTrans" cxnId="{666EFE70-EB9A-4594-99C0-6D09587B7865}">
      <dgm:prSet/>
      <dgm:spPr/>
      <dgm:t>
        <a:bodyPr/>
        <a:lstStyle/>
        <a:p>
          <a:endParaRPr lang="en-GB"/>
        </a:p>
      </dgm:t>
    </dgm:pt>
    <dgm:pt modelId="{2631110D-2E21-49B0-9CA1-057C0043CB44}" type="sibTrans" cxnId="{666EFE70-EB9A-4594-99C0-6D09587B7865}">
      <dgm:prSet/>
      <dgm:spPr/>
      <dgm:t>
        <a:bodyPr/>
        <a:lstStyle/>
        <a:p>
          <a:endParaRPr lang="en-GB"/>
        </a:p>
      </dgm:t>
    </dgm:pt>
    <dgm:pt modelId="{23A52150-79E2-4881-AECB-B554AC1D15ED}">
      <dgm:prSet phldrT="[Text]"/>
      <dgm:spPr/>
      <dgm:t>
        <a:bodyPr/>
        <a:lstStyle/>
        <a:p>
          <a:r>
            <a:rPr lang="en-GB" dirty="0" smtClean="0"/>
            <a:t>Helium</a:t>
          </a:r>
          <a:endParaRPr lang="en-GB" dirty="0"/>
        </a:p>
      </dgm:t>
    </dgm:pt>
    <dgm:pt modelId="{6870C36A-5601-4A83-9CBE-012BD1841E66}" type="parTrans" cxnId="{9D86E5A1-BA42-4DAF-A060-1AB7682E2EB9}">
      <dgm:prSet/>
      <dgm:spPr/>
      <dgm:t>
        <a:bodyPr/>
        <a:lstStyle/>
        <a:p>
          <a:endParaRPr lang="en-GB"/>
        </a:p>
      </dgm:t>
    </dgm:pt>
    <dgm:pt modelId="{BF02EC66-CE36-4318-8BBF-DB87EFAEB6D4}" type="sibTrans" cxnId="{9D86E5A1-BA42-4DAF-A060-1AB7682E2EB9}">
      <dgm:prSet/>
      <dgm:spPr/>
      <dgm:t>
        <a:bodyPr/>
        <a:lstStyle/>
        <a:p>
          <a:endParaRPr lang="en-GB"/>
        </a:p>
      </dgm:t>
    </dgm:pt>
    <dgm:pt modelId="{77003A4D-1594-4C2A-9A61-4C2B81B6F673}">
      <dgm:prSet phldrT="[Text]"/>
      <dgm:spPr/>
      <dgm:t>
        <a:bodyPr/>
        <a:lstStyle/>
        <a:p>
          <a:r>
            <a:rPr lang="en-GB" dirty="0" smtClean="0"/>
            <a:t>Radiation only produces </a:t>
          </a:r>
          <a:r>
            <a:rPr lang="en-GB" baseline="30000" dirty="0" smtClean="0"/>
            <a:t>3</a:t>
          </a:r>
          <a:r>
            <a:rPr lang="en-GB" dirty="0" smtClean="0"/>
            <a:t>H (+ impurities-driven spallation products)</a:t>
          </a:r>
          <a:endParaRPr lang="en-GB" dirty="0"/>
        </a:p>
      </dgm:t>
    </dgm:pt>
    <dgm:pt modelId="{F0137EB5-D952-4C0C-803C-BABC81C6473D}" type="parTrans" cxnId="{4686168A-C7D6-4BD1-BCA8-F1395EE4474E}">
      <dgm:prSet/>
      <dgm:spPr/>
      <dgm:t>
        <a:bodyPr/>
        <a:lstStyle/>
        <a:p>
          <a:endParaRPr lang="en-GB"/>
        </a:p>
      </dgm:t>
    </dgm:pt>
    <dgm:pt modelId="{029A84A2-C101-4E2C-8ECC-6B6365BE6052}" type="sibTrans" cxnId="{4686168A-C7D6-4BD1-BCA8-F1395EE4474E}">
      <dgm:prSet/>
      <dgm:spPr/>
      <dgm:t>
        <a:bodyPr/>
        <a:lstStyle/>
        <a:p>
          <a:endParaRPr lang="en-GB"/>
        </a:p>
      </dgm:t>
    </dgm:pt>
    <dgm:pt modelId="{8A575ED2-DA71-4AA3-8DF7-92CD4EB39561}">
      <dgm:prSet phldrT="[Text]"/>
      <dgm:spPr/>
      <dgm:t>
        <a:bodyPr/>
        <a:lstStyle/>
        <a:p>
          <a:r>
            <a:rPr lang="en-GB" dirty="0" smtClean="0"/>
            <a:t>Complex handling and operation – specialized devices needed</a:t>
          </a:r>
          <a:endParaRPr lang="en-GB" dirty="0"/>
        </a:p>
      </dgm:t>
    </dgm:pt>
    <dgm:pt modelId="{4AF96D23-8409-4803-B1BA-7F305B7656B5}" type="parTrans" cxnId="{ED655599-C191-4DBF-BF94-6EEAE9F9A392}">
      <dgm:prSet/>
      <dgm:spPr/>
      <dgm:t>
        <a:bodyPr/>
        <a:lstStyle/>
        <a:p>
          <a:endParaRPr lang="en-GB"/>
        </a:p>
      </dgm:t>
    </dgm:pt>
    <dgm:pt modelId="{9C97068C-F237-46A5-9FEA-43C8E1169820}" type="sibTrans" cxnId="{ED655599-C191-4DBF-BF94-6EEAE9F9A392}">
      <dgm:prSet/>
      <dgm:spPr/>
      <dgm:t>
        <a:bodyPr/>
        <a:lstStyle/>
        <a:p>
          <a:endParaRPr lang="en-GB"/>
        </a:p>
      </dgm:t>
    </dgm:pt>
    <dgm:pt modelId="{6F526202-D447-4A08-8A74-0DC67AB15029}">
      <dgm:prSet phldrT="[Text]"/>
      <dgm:spPr/>
      <dgm:t>
        <a:bodyPr/>
        <a:lstStyle/>
        <a:p>
          <a:r>
            <a:rPr lang="en-GB" dirty="0" smtClean="0"/>
            <a:t>Vacuum</a:t>
          </a:r>
          <a:endParaRPr lang="en-GB" dirty="0"/>
        </a:p>
      </dgm:t>
    </dgm:pt>
    <dgm:pt modelId="{3165B498-6895-4BF2-BBD7-BA6B2E831D0E}" type="parTrans" cxnId="{D3418990-CA1E-4D08-9FA2-BB1FA8033945}">
      <dgm:prSet/>
      <dgm:spPr/>
      <dgm:t>
        <a:bodyPr/>
        <a:lstStyle/>
        <a:p>
          <a:endParaRPr lang="en-GB"/>
        </a:p>
      </dgm:t>
    </dgm:pt>
    <dgm:pt modelId="{7608F93C-7A06-4ED3-AD11-6030E031C32A}" type="sibTrans" cxnId="{D3418990-CA1E-4D08-9FA2-BB1FA8033945}">
      <dgm:prSet/>
      <dgm:spPr/>
      <dgm:t>
        <a:bodyPr/>
        <a:lstStyle/>
        <a:p>
          <a:endParaRPr lang="en-GB"/>
        </a:p>
      </dgm:t>
    </dgm:pt>
    <dgm:pt modelId="{9DD74F03-448F-42D1-897E-FC699EC85CF6}">
      <dgm:prSet phldrT="[Text]"/>
      <dgm:spPr/>
      <dgm:t>
        <a:bodyPr/>
        <a:lstStyle/>
        <a:p>
          <a:r>
            <a:rPr lang="en-GB" dirty="0" smtClean="0"/>
            <a:t>Best for activation and corrosion</a:t>
          </a:r>
          <a:endParaRPr lang="en-GB" dirty="0"/>
        </a:p>
      </dgm:t>
    </dgm:pt>
    <dgm:pt modelId="{F352E84C-725F-4A55-9C8B-A532F7664A85}" type="parTrans" cxnId="{660C5C06-AC3B-4E96-9986-8AB93C6CD6B0}">
      <dgm:prSet/>
      <dgm:spPr/>
      <dgm:t>
        <a:bodyPr/>
        <a:lstStyle/>
        <a:p>
          <a:endParaRPr lang="en-GB"/>
        </a:p>
      </dgm:t>
    </dgm:pt>
    <dgm:pt modelId="{AE85C9A3-E8E8-4639-8F91-50D11BBE7190}" type="sibTrans" cxnId="{660C5C06-AC3B-4E96-9986-8AB93C6CD6B0}">
      <dgm:prSet/>
      <dgm:spPr/>
      <dgm:t>
        <a:bodyPr/>
        <a:lstStyle/>
        <a:p>
          <a:endParaRPr lang="en-GB"/>
        </a:p>
      </dgm:t>
    </dgm:pt>
    <dgm:pt modelId="{02246B44-F34F-48EB-804B-8057CF7F6C91}">
      <dgm:prSet phldrT="[Text]"/>
      <dgm:spPr/>
      <dgm:t>
        <a:bodyPr/>
        <a:lstStyle/>
        <a:p>
          <a:r>
            <a:rPr lang="en-GB" dirty="0" err="1" smtClean="0"/>
            <a:t>NOx</a:t>
          </a:r>
          <a:r>
            <a:rPr lang="en-GB" dirty="0" smtClean="0"/>
            <a:t> formation/humid environment </a:t>
          </a:r>
          <a:r>
            <a:rPr lang="en-GB" dirty="0" smtClean="0">
              <a:sym typeface="Wingdings" panose="05000000000000000000" pitchFamily="2" charset="2"/>
            </a:rPr>
            <a:t></a:t>
          </a:r>
          <a:r>
            <a:rPr lang="en-GB" dirty="0" smtClean="0"/>
            <a:t> radiation-accelerated corrosion</a:t>
          </a:r>
          <a:endParaRPr lang="en-GB" dirty="0"/>
        </a:p>
      </dgm:t>
    </dgm:pt>
    <dgm:pt modelId="{C16EA68D-7E4D-406D-A987-4BAA646C38D4}" type="parTrans" cxnId="{4CF1DCD9-AEAD-4F21-9ADC-766DA06EC4BC}">
      <dgm:prSet/>
      <dgm:spPr/>
      <dgm:t>
        <a:bodyPr/>
        <a:lstStyle/>
        <a:p>
          <a:endParaRPr lang="en-GB"/>
        </a:p>
      </dgm:t>
    </dgm:pt>
    <dgm:pt modelId="{77907AC3-2346-4291-ADE0-E428B756F246}" type="sibTrans" cxnId="{4CF1DCD9-AEAD-4F21-9ADC-766DA06EC4BC}">
      <dgm:prSet/>
      <dgm:spPr/>
      <dgm:t>
        <a:bodyPr/>
        <a:lstStyle/>
        <a:p>
          <a:endParaRPr lang="en-GB"/>
        </a:p>
      </dgm:t>
    </dgm:pt>
    <dgm:pt modelId="{3DE60C64-E75E-42E0-9909-CC3B49B1208B}">
      <dgm:prSet phldrT="[Text]"/>
      <dgm:spPr/>
      <dgm:t>
        <a:bodyPr/>
        <a:lstStyle/>
        <a:p>
          <a:r>
            <a:rPr lang="en-GB" dirty="0" smtClean="0"/>
            <a:t>Optimal corrosion resistance</a:t>
          </a:r>
          <a:endParaRPr lang="en-GB" dirty="0"/>
        </a:p>
      </dgm:t>
    </dgm:pt>
    <dgm:pt modelId="{B45874B7-AD58-488E-9EB3-3C37D13CA0FB}" type="parTrans" cxnId="{ABC60C69-2B35-40D3-BD52-DA5F9D9BF2BC}">
      <dgm:prSet/>
      <dgm:spPr/>
      <dgm:t>
        <a:bodyPr/>
        <a:lstStyle/>
        <a:p>
          <a:endParaRPr lang="en-GB"/>
        </a:p>
      </dgm:t>
    </dgm:pt>
    <dgm:pt modelId="{843A33F2-48CA-47ED-B287-BF3C1B73B857}" type="sibTrans" cxnId="{ABC60C69-2B35-40D3-BD52-DA5F9D9BF2BC}">
      <dgm:prSet/>
      <dgm:spPr/>
      <dgm:t>
        <a:bodyPr/>
        <a:lstStyle/>
        <a:p>
          <a:endParaRPr lang="en-GB"/>
        </a:p>
      </dgm:t>
    </dgm:pt>
    <dgm:pt modelId="{C7C638CF-5544-4438-8825-F8006FBA65C5}">
      <dgm:prSet phldrT="[Text]"/>
      <dgm:spPr/>
      <dgm:t>
        <a:bodyPr/>
        <a:lstStyle/>
        <a:p>
          <a:endParaRPr lang="en-GB" dirty="0"/>
        </a:p>
      </dgm:t>
    </dgm:pt>
    <dgm:pt modelId="{B4D434DB-45F1-4704-93F7-8F582555B4D6}" type="parTrans" cxnId="{12B60668-CFB0-4A8C-9033-88DE77EAD15C}">
      <dgm:prSet/>
      <dgm:spPr/>
      <dgm:t>
        <a:bodyPr/>
        <a:lstStyle/>
        <a:p>
          <a:endParaRPr lang="en-GB"/>
        </a:p>
      </dgm:t>
    </dgm:pt>
    <dgm:pt modelId="{C483E400-BDD2-4D79-BA3C-F9FF28B1F159}" type="sibTrans" cxnId="{12B60668-CFB0-4A8C-9033-88DE77EAD15C}">
      <dgm:prSet/>
      <dgm:spPr/>
      <dgm:t>
        <a:bodyPr/>
        <a:lstStyle/>
        <a:p>
          <a:endParaRPr lang="en-GB"/>
        </a:p>
      </dgm:t>
    </dgm:pt>
    <dgm:pt modelId="{B256280B-A048-4DAA-9D62-15E10A35B2BB}">
      <dgm:prSet phldrT="[Text]"/>
      <dgm:spPr/>
      <dgm:t>
        <a:bodyPr/>
        <a:lstStyle/>
        <a:p>
          <a:r>
            <a:rPr lang="en-GB" dirty="0" smtClean="0"/>
            <a:t>Cumbersome for operation and higher costs for the vessel</a:t>
          </a:r>
          <a:endParaRPr lang="en-GB" dirty="0"/>
        </a:p>
      </dgm:t>
    </dgm:pt>
    <dgm:pt modelId="{3558552D-EE33-47C9-8358-CC36AEFD8F03}" type="parTrans" cxnId="{36D2B1DA-C044-43A0-AC65-9BE81425F4D4}">
      <dgm:prSet/>
      <dgm:spPr/>
      <dgm:t>
        <a:bodyPr/>
        <a:lstStyle/>
        <a:p>
          <a:endParaRPr lang="en-GB"/>
        </a:p>
      </dgm:t>
    </dgm:pt>
    <dgm:pt modelId="{64557950-DBA8-4288-AA57-31BB1121E133}" type="sibTrans" cxnId="{36D2B1DA-C044-43A0-AC65-9BE81425F4D4}">
      <dgm:prSet/>
      <dgm:spPr/>
      <dgm:t>
        <a:bodyPr/>
        <a:lstStyle/>
        <a:p>
          <a:endParaRPr lang="en-GB"/>
        </a:p>
      </dgm:t>
    </dgm:pt>
    <dgm:pt modelId="{2E367439-4CB4-4648-ACFD-486621D74152}" type="pres">
      <dgm:prSet presAssocID="{562A33A9-241B-4C64-8957-CD8886E9993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1912E-EADA-4985-8436-0456DEB3E252}" type="pres">
      <dgm:prSet presAssocID="{290B4518-3DE1-438F-B105-0EFADC0DE45B}" presName="composite" presStyleCnt="0"/>
      <dgm:spPr/>
    </dgm:pt>
    <dgm:pt modelId="{D657EFDA-915A-41F5-A6C5-EEDAE6111BFB}" type="pres">
      <dgm:prSet presAssocID="{290B4518-3DE1-438F-B105-0EFADC0DE45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C07F8-EE92-47FB-BD8F-7962E6AC3CE1}" type="pres">
      <dgm:prSet presAssocID="{290B4518-3DE1-438F-B105-0EFADC0DE45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3BD45A-0F35-4236-BC92-51A4AC7850B7}" type="pres">
      <dgm:prSet presAssocID="{D10B415C-B2F5-46A9-92FC-59D97C82743D}" presName="sp" presStyleCnt="0"/>
      <dgm:spPr/>
    </dgm:pt>
    <dgm:pt modelId="{AB7375F3-4BB5-440B-933F-42288C645D4F}" type="pres">
      <dgm:prSet presAssocID="{23A52150-79E2-4881-AECB-B554AC1D15ED}" presName="composite" presStyleCnt="0"/>
      <dgm:spPr/>
    </dgm:pt>
    <dgm:pt modelId="{9A2F993B-240F-4179-AD1A-5BDAA97F11EA}" type="pres">
      <dgm:prSet presAssocID="{23A52150-79E2-4881-AECB-B554AC1D15E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072D4-F515-425B-AE83-4DBD280E9D42}" type="pres">
      <dgm:prSet presAssocID="{23A52150-79E2-4881-AECB-B554AC1D15E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76BC2-8CDE-48B1-BF5F-A69C636D5905}" type="pres">
      <dgm:prSet presAssocID="{BF02EC66-CE36-4318-8BBF-DB87EFAEB6D4}" presName="sp" presStyleCnt="0"/>
      <dgm:spPr/>
    </dgm:pt>
    <dgm:pt modelId="{848FAAAE-CBD2-43F2-A0F4-AC9A98A86D8A}" type="pres">
      <dgm:prSet presAssocID="{6F526202-D447-4A08-8A74-0DC67AB15029}" presName="composite" presStyleCnt="0"/>
      <dgm:spPr/>
    </dgm:pt>
    <dgm:pt modelId="{578967D1-1FF3-4787-919B-51CE9D247317}" type="pres">
      <dgm:prSet presAssocID="{6F526202-D447-4A08-8A74-0DC67AB1502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E8AE4-4C4A-44CB-A989-BC87403ECB18}" type="pres">
      <dgm:prSet presAssocID="{6F526202-D447-4A08-8A74-0DC67AB1502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0C5C06-AC3B-4E96-9986-8AB93C6CD6B0}" srcId="{6F526202-D447-4A08-8A74-0DC67AB15029}" destId="{9DD74F03-448F-42D1-897E-FC699EC85CF6}" srcOrd="0" destOrd="0" parTransId="{F352E84C-725F-4A55-9C8B-A532F7664A85}" sibTransId="{AE85C9A3-E8E8-4639-8F91-50D11BBE7190}"/>
    <dgm:cxn modelId="{0FB41EEA-178E-4051-A35F-AEEE8A5D6D99}" type="presOf" srcId="{6F526202-D447-4A08-8A74-0DC67AB15029}" destId="{578967D1-1FF3-4787-919B-51CE9D247317}" srcOrd="0" destOrd="0" presId="urn:microsoft.com/office/officeart/2005/8/layout/chevron2"/>
    <dgm:cxn modelId="{666EFE70-EB9A-4594-99C0-6D09587B7865}" srcId="{290B4518-3DE1-438F-B105-0EFADC0DE45B}" destId="{54E1161A-BDE6-4CE0-AAAA-3628E87E0BE4}" srcOrd="1" destOrd="0" parTransId="{6B66B933-FEAD-410F-AAF7-1F15F9A68A6B}" sibTransId="{2631110D-2E21-49B0-9CA1-057C0043CB44}"/>
    <dgm:cxn modelId="{BA8F7476-B338-44D4-8E15-D3944BFB155B}" type="presOf" srcId="{E6359B56-3A21-446B-8FDF-7B1CEBB1F39A}" destId="{BD6C07F8-EE92-47FB-BD8F-7962E6AC3CE1}" srcOrd="0" destOrd="0" presId="urn:microsoft.com/office/officeart/2005/8/layout/chevron2"/>
    <dgm:cxn modelId="{D9D8D50A-D18B-42AE-922A-8751A16F56F9}" type="presOf" srcId="{23A52150-79E2-4881-AECB-B554AC1D15ED}" destId="{9A2F993B-240F-4179-AD1A-5BDAA97F11EA}" srcOrd="0" destOrd="0" presId="urn:microsoft.com/office/officeart/2005/8/layout/chevron2"/>
    <dgm:cxn modelId="{DF6D3985-B309-46E2-BEB0-2DD9AF719654}" srcId="{562A33A9-241B-4C64-8957-CD8886E99938}" destId="{290B4518-3DE1-438F-B105-0EFADC0DE45B}" srcOrd="0" destOrd="0" parTransId="{B67822B4-7AD1-4B8A-81CA-C0FE9EFDAAE8}" sibTransId="{D10B415C-B2F5-46A9-92FC-59D97C82743D}"/>
    <dgm:cxn modelId="{4CF1DCD9-AEAD-4F21-9ADC-766DA06EC4BC}" srcId="{290B4518-3DE1-438F-B105-0EFADC0DE45B}" destId="{02246B44-F34F-48EB-804B-8057CF7F6C91}" srcOrd="2" destOrd="0" parTransId="{C16EA68D-7E4D-406D-A987-4BAA646C38D4}" sibTransId="{77907AC3-2346-4291-ADE0-E428B756F246}"/>
    <dgm:cxn modelId="{0EC3342C-4B77-4C59-8CCF-69BB36E4D01E}" type="presOf" srcId="{02246B44-F34F-48EB-804B-8057CF7F6C91}" destId="{BD6C07F8-EE92-47FB-BD8F-7962E6AC3CE1}" srcOrd="0" destOrd="2" presId="urn:microsoft.com/office/officeart/2005/8/layout/chevron2"/>
    <dgm:cxn modelId="{9C0E9A85-AF2C-4C3C-A241-3F774447F01A}" type="presOf" srcId="{3DE60C64-E75E-42E0-9909-CC3B49B1208B}" destId="{86F072D4-F515-425B-AE83-4DBD280E9D42}" srcOrd="0" destOrd="1" presId="urn:microsoft.com/office/officeart/2005/8/layout/chevron2"/>
    <dgm:cxn modelId="{FEB7859F-8DB7-4BC3-9EF5-0A9AB81DB25E}" type="presOf" srcId="{C7C638CF-5544-4438-8825-F8006FBA65C5}" destId="{A91E8AE4-4C4A-44CB-A989-BC87403ECB18}" srcOrd="0" destOrd="2" presId="urn:microsoft.com/office/officeart/2005/8/layout/chevron2"/>
    <dgm:cxn modelId="{36D2B1DA-C044-43A0-AC65-9BE81425F4D4}" srcId="{6F526202-D447-4A08-8A74-0DC67AB15029}" destId="{B256280B-A048-4DAA-9D62-15E10A35B2BB}" srcOrd="1" destOrd="0" parTransId="{3558552D-EE33-47C9-8358-CC36AEFD8F03}" sibTransId="{64557950-DBA8-4288-AA57-31BB1121E133}"/>
    <dgm:cxn modelId="{9D86E5A1-BA42-4DAF-A060-1AB7682E2EB9}" srcId="{562A33A9-241B-4C64-8957-CD8886E99938}" destId="{23A52150-79E2-4881-AECB-B554AC1D15ED}" srcOrd="1" destOrd="0" parTransId="{6870C36A-5601-4A83-9CBE-012BD1841E66}" sibTransId="{BF02EC66-CE36-4318-8BBF-DB87EFAEB6D4}"/>
    <dgm:cxn modelId="{4F70E20A-7FB7-43FE-913A-0592F5C0EDDD}" type="presOf" srcId="{54E1161A-BDE6-4CE0-AAAA-3628E87E0BE4}" destId="{BD6C07F8-EE92-47FB-BD8F-7962E6AC3CE1}" srcOrd="0" destOrd="1" presId="urn:microsoft.com/office/officeart/2005/8/layout/chevron2"/>
    <dgm:cxn modelId="{ABC60C69-2B35-40D3-BD52-DA5F9D9BF2BC}" srcId="{23A52150-79E2-4881-AECB-B554AC1D15ED}" destId="{3DE60C64-E75E-42E0-9909-CC3B49B1208B}" srcOrd="1" destOrd="0" parTransId="{B45874B7-AD58-488E-9EB3-3C37D13CA0FB}" sibTransId="{843A33F2-48CA-47ED-B287-BF3C1B73B857}"/>
    <dgm:cxn modelId="{551AC65C-64E7-4479-A623-9E92337843C0}" type="presOf" srcId="{290B4518-3DE1-438F-B105-0EFADC0DE45B}" destId="{D657EFDA-915A-41F5-A6C5-EEDAE6111BFB}" srcOrd="0" destOrd="0" presId="urn:microsoft.com/office/officeart/2005/8/layout/chevron2"/>
    <dgm:cxn modelId="{881E5B0E-7C06-49C9-8FB7-4D23838FD422}" type="presOf" srcId="{8A575ED2-DA71-4AA3-8DF7-92CD4EB39561}" destId="{86F072D4-F515-425B-AE83-4DBD280E9D42}" srcOrd="0" destOrd="2" presId="urn:microsoft.com/office/officeart/2005/8/layout/chevron2"/>
    <dgm:cxn modelId="{7B9353F5-DA22-4D1F-83B1-F05622A96E8D}" type="presOf" srcId="{77003A4D-1594-4C2A-9A61-4C2B81B6F673}" destId="{86F072D4-F515-425B-AE83-4DBD280E9D42}" srcOrd="0" destOrd="0" presId="urn:microsoft.com/office/officeart/2005/8/layout/chevron2"/>
    <dgm:cxn modelId="{4686168A-C7D6-4BD1-BCA8-F1395EE4474E}" srcId="{23A52150-79E2-4881-AECB-B554AC1D15ED}" destId="{77003A4D-1594-4C2A-9A61-4C2B81B6F673}" srcOrd="0" destOrd="0" parTransId="{F0137EB5-D952-4C0C-803C-BABC81C6473D}" sibTransId="{029A84A2-C101-4E2C-8ECC-6B6365BE6052}"/>
    <dgm:cxn modelId="{90634541-5352-4A2D-BCE3-75560DF4D286}" type="presOf" srcId="{9DD74F03-448F-42D1-897E-FC699EC85CF6}" destId="{A91E8AE4-4C4A-44CB-A989-BC87403ECB18}" srcOrd="0" destOrd="0" presId="urn:microsoft.com/office/officeart/2005/8/layout/chevron2"/>
    <dgm:cxn modelId="{12B60668-CFB0-4A8C-9033-88DE77EAD15C}" srcId="{6F526202-D447-4A08-8A74-0DC67AB15029}" destId="{C7C638CF-5544-4438-8825-F8006FBA65C5}" srcOrd="2" destOrd="0" parTransId="{B4D434DB-45F1-4704-93F7-8F582555B4D6}" sibTransId="{C483E400-BDD2-4D79-BA3C-F9FF28B1F159}"/>
    <dgm:cxn modelId="{D3418990-CA1E-4D08-9FA2-BB1FA8033945}" srcId="{562A33A9-241B-4C64-8957-CD8886E99938}" destId="{6F526202-D447-4A08-8A74-0DC67AB15029}" srcOrd="2" destOrd="0" parTransId="{3165B498-6895-4BF2-BBD7-BA6B2E831D0E}" sibTransId="{7608F93C-7A06-4ED3-AD11-6030E031C32A}"/>
    <dgm:cxn modelId="{AC63CE09-643F-4D53-BB78-F07A6F2B9124}" type="presOf" srcId="{562A33A9-241B-4C64-8957-CD8886E99938}" destId="{2E367439-4CB4-4648-ACFD-486621D74152}" srcOrd="0" destOrd="0" presId="urn:microsoft.com/office/officeart/2005/8/layout/chevron2"/>
    <dgm:cxn modelId="{B9F8B9A5-6DDD-4BFE-AD84-3D536869469B}" type="presOf" srcId="{B256280B-A048-4DAA-9D62-15E10A35B2BB}" destId="{A91E8AE4-4C4A-44CB-A989-BC87403ECB18}" srcOrd="0" destOrd="1" presId="urn:microsoft.com/office/officeart/2005/8/layout/chevron2"/>
    <dgm:cxn modelId="{ED655599-C191-4DBF-BF94-6EEAE9F9A392}" srcId="{23A52150-79E2-4881-AECB-B554AC1D15ED}" destId="{8A575ED2-DA71-4AA3-8DF7-92CD4EB39561}" srcOrd="2" destOrd="0" parTransId="{4AF96D23-8409-4803-B1BA-7F305B7656B5}" sibTransId="{9C97068C-F237-46A5-9FEA-43C8E1169820}"/>
    <dgm:cxn modelId="{D833675F-8D33-47CC-A3D6-DD0E0DA9988C}" srcId="{290B4518-3DE1-438F-B105-0EFADC0DE45B}" destId="{E6359B56-3A21-446B-8FDF-7B1CEBB1F39A}" srcOrd="0" destOrd="0" parTransId="{BDC82C74-3B9D-411E-8CB5-94AF4335D1AD}" sibTransId="{BABA479C-6E0E-4049-9E8A-4F7FE532CE94}"/>
    <dgm:cxn modelId="{D43EEA78-79A2-469A-B10E-60E8CA69486D}" type="presParOf" srcId="{2E367439-4CB4-4648-ACFD-486621D74152}" destId="{AE41912E-EADA-4985-8436-0456DEB3E252}" srcOrd="0" destOrd="0" presId="urn:microsoft.com/office/officeart/2005/8/layout/chevron2"/>
    <dgm:cxn modelId="{3153F2F6-4EFC-43E8-825B-D7FBB9F9C518}" type="presParOf" srcId="{AE41912E-EADA-4985-8436-0456DEB3E252}" destId="{D657EFDA-915A-41F5-A6C5-EEDAE6111BFB}" srcOrd="0" destOrd="0" presId="urn:microsoft.com/office/officeart/2005/8/layout/chevron2"/>
    <dgm:cxn modelId="{0F8BBB59-345F-4305-BA0D-6F9315AE2F58}" type="presParOf" srcId="{AE41912E-EADA-4985-8436-0456DEB3E252}" destId="{BD6C07F8-EE92-47FB-BD8F-7962E6AC3CE1}" srcOrd="1" destOrd="0" presId="urn:microsoft.com/office/officeart/2005/8/layout/chevron2"/>
    <dgm:cxn modelId="{DDEC6571-F6E9-4065-B54F-AD4990FEBBED}" type="presParOf" srcId="{2E367439-4CB4-4648-ACFD-486621D74152}" destId="{1F3BD45A-0F35-4236-BC92-51A4AC7850B7}" srcOrd="1" destOrd="0" presId="urn:microsoft.com/office/officeart/2005/8/layout/chevron2"/>
    <dgm:cxn modelId="{5A117609-6EC7-4BD7-A996-AE267735693A}" type="presParOf" srcId="{2E367439-4CB4-4648-ACFD-486621D74152}" destId="{AB7375F3-4BB5-440B-933F-42288C645D4F}" srcOrd="2" destOrd="0" presId="urn:microsoft.com/office/officeart/2005/8/layout/chevron2"/>
    <dgm:cxn modelId="{AC9D7B52-DC65-4BC7-9626-E33B23B1C599}" type="presParOf" srcId="{AB7375F3-4BB5-440B-933F-42288C645D4F}" destId="{9A2F993B-240F-4179-AD1A-5BDAA97F11EA}" srcOrd="0" destOrd="0" presId="urn:microsoft.com/office/officeart/2005/8/layout/chevron2"/>
    <dgm:cxn modelId="{915AE5C6-B89B-4F9A-B492-161A8042364D}" type="presParOf" srcId="{AB7375F3-4BB5-440B-933F-42288C645D4F}" destId="{86F072D4-F515-425B-AE83-4DBD280E9D42}" srcOrd="1" destOrd="0" presId="urn:microsoft.com/office/officeart/2005/8/layout/chevron2"/>
    <dgm:cxn modelId="{EEC9DCCA-9166-4C83-B72E-F349535BDBF5}" type="presParOf" srcId="{2E367439-4CB4-4648-ACFD-486621D74152}" destId="{2BC76BC2-8CDE-48B1-BF5F-A69C636D5905}" srcOrd="3" destOrd="0" presId="urn:microsoft.com/office/officeart/2005/8/layout/chevron2"/>
    <dgm:cxn modelId="{61064325-7831-4B24-BE05-07FB64764362}" type="presParOf" srcId="{2E367439-4CB4-4648-ACFD-486621D74152}" destId="{848FAAAE-CBD2-43F2-A0F4-AC9A98A86D8A}" srcOrd="4" destOrd="0" presId="urn:microsoft.com/office/officeart/2005/8/layout/chevron2"/>
    <dgm:cxn modelId="{C85B6C1A-B636-4F51-BA7A-DD1D02EF5290}" type="presParOf" srcId="{848FAAAE-CBD2-43F2-A0F4-AC9A98A86D8A}" destId="{578967D1-1FF3-4787-919B-51CE9D247317}" srcOrd="0" destOrd="0" presId="urn:microsoft.com/office/officeart/2005/8/layout/chevron2"/>
    <dgm:cxn modelId="{73B00AE9-36B4-44F1-A2DA-550E2262C9D7}" type="presParOf" srcId="{848FAAAE-CBD2-43F2-A0F4-AC9A98A86D8A}" destId="{A91E8AE4-4C4A-44CB-A989-BC87403ECB1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7EFDA-915A-41F5-A6C5-EEDAE6111BFB}">
      <dsp:nvSpPr>
        <dsp:cNvPr id="0" name=""/>
        <dsp:cNvSpPr/>
      </dsp:nvSpPr>
      <dsp:spPr>
        <a:xfrm rot="5400000">
          <a:off x="-246336" y="249037"/>
          <a:ext cx="1642241" cy="114956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Air</a:t>
          </a:r>
          <a:endParaRPr lang="en-GB" sz="2400" kern="1200" dirty="0"/>
        </a:p>
      </dsp:txBody>
      <dsp:txXfrm rot="-5400000">
        <a:off x="1" y="577484"/>
        <a:ext cx="1149568" cy="492673"/>
      </dsp:txXfrm>
    </dsp:sp>
    <dsp:sp modelId="{BD6C07F8-EE92-47FB-BD8F-7962E6AC3CE1}">
      <dsp:nvSpPr>
        <dsp:cNvPr id="0" name=""/>
        <dsp:cNvSpPr/>
      </dsp:nvSpPr>
      <dsp:spPr>
        <a:xfrm rot="5400000">
          <a:off x="4154268" y="-3001998"/>
          <a:ext cx="1067456" cy="707685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Easiest solution in terms of handling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Activation levels penalizing (high mass spallation)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err="1" smtClean="0"/>
            <a:t>NOx</a:t>
          </a:r>
          <a:r>
            <a:rPr lang="en-GB" sz="1700" kern="1200" dirty="0" smtClean="0"/>
            <a:t> formation/humid environment </a:t>
          </a:r>
          <a:r>
            <a:rPr lang="en-GB" sz="1700" kern="1200" dirty="0" smtClean="0">
              <a:sym typeface="Wingdings" panose="05000000000000000000" pitchFamily="2" charset="2"/>
            </a:rPr>
            <a:t></a:t>
          </a:r>
          <a:r>
            <a:rPr lang="en-GB" sz="1700" kern="1200" dirty="0" smtClean="0"/>
            <a:t> radiation-accelerated corrosion</a:t>
          </a:r>
          <a:endParaRPr lang="en-GB" sz="1700" kern="1200" dirty="0"/>
        </a:p>
      </dsp:txBody>
      <dsp:txXfrm rot="-5400000">
        <a:off x="1149569" y="54810"/>
        <a:ext cx="7024747" cy="963238"/>
      </dsp:txXfrm>
    </dsp:sp>
    <dsp:sp modelId="{9A2F993B-240F-4179-AD1A-5BDAA97F11EA}">
      <dsp:nvSpPr>
        <dsp:cNvPr id="0" name=""/>
        <dsp:cNvSpPr/>
      </dsp:nvSpPr>
      <dsp:spPr>
        <a:xfrm rot="5400000">
          <a:off x="-246336" y="1697722"/>
          <a:ext cx="1642241" cy="114956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Helium</a:t>
          </a:r>
          <a:endParaRPr lang="en-GB" sz="2400" kern="1200" dirty="0"/>
        </a:p>
      </dsp:txBody>
      <dsp:txXfrm rot="-5400000">
        <a:off x="1" y="2026169"/>
        <a:ext cx="1149568" cy="492673"/>
      </dsp:txXfrm>
    </dsp:sp>
    <dsp:sp modelId="{86F072D4-F515-425B-AE83-4DBD280E9D42}">
      <dsp:nvSpPr>
        <dsp:cNvPr id="0" name=""/>
        <dsp:cNvSpPr/>
      </dsp:nvSpPr>
      <dsp:spPr>
        <a:xfrm rot="5400000">
          <a:off x="4154268" y="-1553313"/>
          <a:ext cx="1067456" cy="707685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Radiation only produces </a:t>
          </a:r>
          <a:r>
            <a:rPr lang="en-GB" sz="1700" kern="1200" baseline="30000" dirty="0" smtClean="0"/>
            <a:t>3</a:t>
          </a:r>
          <a:r>
            <a:rPr lang="en-GB" sz="1700" kern="1200" dirty="0" smtClean="0"/>
            <a:t>H (+ impurities-driven spallation products)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Optimal corrosion resistance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Complex handling and operation – specialized devices needed</a:t>
          </a:r>
          <a:endParaRPr lang="en-GB" sz="1700" kern="1200" dirty="0"/>
        </a:p>
      </dsp:txBody>
      <dsp:txXfrm rot="-5400000">
        <a:off x="1149569" y="1503495"/>
        <a:ext cx="7024747" cy="963238"/>
      </dsp:txXfrm>
    </dsp:sp>
    <dsp:sp modelId="{578967D1-1FF3-4787-919B-51CE9D247317}">
      <dsp:nvSpPr>
        <dsp:cNvPr id="0" name=""/>
        <dsp:cNvSpPr/>
      </dsp:nvSpPr>
      <dsp:spPr>
        <a:xfrm rot="5400000">
          <a:off x="-246336" y="3146406"/>
          <a:ext cx="1642241" cy="114956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Vacuum</a:t>
          </a:r>
          <a:endParaRPr lang="en-GB" sz="2400" kern="1200" dirty="0"/>
        </a:p>
      </dsp:txBody>
      <dsp:txXfrm rot="-5400000">
        <a:off x="1" y="3474853"/>
        <a:ext cx="1149568" cy="492673"/>
      </dsp:txXfrm>
    </dsp:sp>
    <dsp:sp modelId="{A91E8AE4-4C4A-44CB-A989-BC87403ECB18}">
      <dsp:nvSpPr>
        <dsp:cNvPr id="0" name=""/>
        <dsp:cNvSpPr/>
      </dsp:nvSpPr>
      <dsp:spPr>
        <a:xfrm rot="5400000">
          <a:off x="4154268" y="-104629"/>
          <a:ext cx="1067456" cy="7076856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Best for activation and corrosion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Cumbersome for operation and higher costs for the vessel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700" kern="1200" dirty="0"/>
        </a:p>
      </dsp:txBody>
      <dsp:txXfrm rot="-5400000">
        <a:off x="1149569" y="2952179"/>
        <a:ext cx="7024747" cy="963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48E68-C8D2-4732-8059-E1616832244F}" type="datetimeFigureOut">
              <a:rPr lang="en-GB" smtClean="0"/>
              <a:t>23/05/2014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E3E08-0D1E-4FF7-B794-FAD9F61A7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09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E3E08-0D1E-4FF7-B794-FAD9F61A7BE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61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E3E08-0D1E-4FF7-B794-FAD9F61A7BE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38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875A-776B-4178-8B2A-1C5B3A9A5F62}" type="slidenum">
              <a:rPr lang="ja-JP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9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ritannic Bold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F5944-EE0A-4250-9583-8358A777F23B}" type="slidenum">
              <a:rPr lang="ja-JP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11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872FB-DB11-4B03-BDA4-F7243F08E235}" type="slidenum">
              <a:rPr lang="ja-JP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23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41300" y="1157288"/>
            <a:ext cx="4287838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1538" y="1157288"/>
            <a:ext cx="4289425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D9ED0-9E5F-4973-8275-CAEE301B5427}" type="slidenum">
              <a:rPr lang="ja-JP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65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4EC76-EBA3-4357-BAC9-28ABC495BCF8}" type="slidenum">
              <a:rPr lang="ja-JP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45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94F44-E498-429A-B56D-4B3C5A1F679D}" type="slidenum">
              <a:rPr lang="ja-JP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9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8F14D-927A-4572-8F95-F905A68986DE}" type="slidenum">
              <a:rPr lang="ja-JP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99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D0AF-6261-4C7A-8CD9-A6E579D1D355}" type="slidenum">
              <a:rPr lang="ja-JP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51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82AC7-57F2-4555-8DAC-D0A8FECD57B8}" type="slidenum">
              <a:rPr lang="ja-JP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19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2EE03-414F-4594-B500-BBB7A2A79C5D}" type="slidenum">
              <a:rPr lang="ja-JP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78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9738" y="161925"/>
            <a:ext cx="2181225" cy="63293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41300" y="161925"/>
            <a:ext cx="6396038" cy="63293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C1AFF-6739-4499-AB64-72C45531EE14}" type="slidenum">
              <a:rPr lang="ja-JP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3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mtClean="0">
                <a:solidFill>
                  <a:srgbClr val="000000"/>
                </a:solidFill>
                <a:latin typeface="Times New Roman" pitchFamily="18" charset="0"/>
              </a:rPr>
              <a:t>23/May/2014</a:t>
            </a:r>
            <a:endParaRPr kumimoji="1" lang="ja-JP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GB" altLang="ja-JP" smtClean="0">
                <a:solidFill>
                  <a:srgbClr val="000000"/>
                </a:solidFill>
                <a:latin typeface="Times New Roman" pitchFamily="18" charset="0"/>
              </a:rPr>
              <a:t>Target enclosures: pro &amp; cons of various solution</a:t>
            </a:r>
            <a:endParaRPr kumimoji="1" lang="ja-JP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46488-BA1E-4405-AE3D-70B645815D43}" type="slidenum">
              <a:rPr lang="ja-JP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78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875A-776B-4178-8B2A-1C5B3A9A5F62}" type="slidenum">
              <a:rPr lang="ja-JP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33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ritannic Bold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F5944-EE0A-4250-9583-8358A777F23B}" type="slidenum">
              <a:rPr lang="ja-JP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8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872FB-DB11-4B03-BDA4-F7243F08E235}" type="slidenum">
              <a:rPr lang="ja-JP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28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41300" y="1157288"/>
            <a:ext cx="4287838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1538" y="1157288"/>
            <a:ext cx="4289425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D9ED0-9E5F-4973-8275-CAEE301B5427}" type="slidenum">
              <a:rPr lang="ja-JP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7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4EC76-EBA3-4357-BAC9-28ABC495BCF8}" type="slidenum">
              <a:rPr lang="ja-JP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99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94F44-E498-429A-B56D-4B3C5A1F679D}" type="slidenum">
              <a:rPr lang="ja-JP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11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8F14D-927A-4572-8F95-F905A68986DE}" type="slidenum">
              <a:rPr lang="ja-JP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17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D0AF-6261-4C7A-8CD9-A6E579D1D355}" type="slidenum">
              <a:rPr lang="ja-JP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22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82AC7-57F2-4555-8DAC-D0A8FECD57B8}" type="slidenum">
              <a:rPr lang="ja-JP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69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2EE03-414F-4594-B500-BBB7A2A79C5D}" type="slidenum">
              <a:rPr lang="ja-JP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74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9738" y="161925"/>
            <a:ext cx="2181225" cy="63293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41300" y="161925"/>
            <a:ext cx="6396038" cy="63293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C1AFF-6739-4499-AB64-72C45531EE14}" type="slidenum">
              <a:rPr lang="ja-JP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ja-JP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52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mtClean="0">
                <a:solidFill>
                  <a:srgbClr val="000000"/>
                </a:solidFill>
                <a:latin typeface="Times New Roman" pitchFamily="18" charset="0"/>
              </a:rPr>
              <a:t>23/May/2014</a:t>
            </a:r>
            <a:endParaRPr kumimoji="1" lang="ja-JP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GB" altLang="ja-JP" smtClean="0">
                <a:solidFill>
                  <a:srgbClr val="000000"/>
                </a:solidFill>
                <a:latin typeface="Times New Roman" pitchFamily="18" charset="0"/>
              </a:rPr>
              <a:t>Target enclosures: pro &amp; cons of various solution</a:t>
            </a:r>
            <a:endParaRPr kumimoji="1" lang="ja-JP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46488-BA1E-4405-AE3D-70B645815D43}" type="slidenum">
              <a:rPr lang="ja-JP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ja-JP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0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35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Image 9" descr="bande-02.eps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" y="6150798"/>
            <a:ext cx="946458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ブーケ"/>
          <p:cNvSpPr>
            <a:spLocks noChangeArrowheads="1"/>
          </p:cNvSpPr>
          <p:nvPr/>
        </p:nvSpPr>
        <p:spPr bwMode="auto">
          <a:xfrm>
            <a:off x="2108200" y="914400"/>
            <a:ext cx="6843713" cy="76200"/>
          </a:xfrm>
          <a:prstGeom prst="rect">
            <a:avLst/>
          </a:prstGeom>
          <a:blipFill dpi="0" rotWithShape="1">
            <a:blip r:embed="rId1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161925"/>
            <a:ext cx="58039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157288"/>
            <a:ext cx="88630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597650"/>
            <a:ext cx="6143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ctr">
              <a:defRPr sz="1000" b="1" i="0">
                <a:solidFill>
                  <a:schemeClr val="bg2"/>
                </a:solidFill>
                <a:effectLst/>
                <a:latin typeface="Verdana" pitchFamily="34" charset="0"/>
                <a:ea typeface="ＭＳ Ｐゴシック" pitchFamily="50" charset="-128"/>
                <a:cs typeface="Verdana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294C0548-1823-43DF-9BC2-9B89EAD60069}" type="slidenum">
              <a:rPr kumimoji="1" lang="ja-JP" altLang="en-US">
                <a:solidFill>
                  <a:srgbClr val="808080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ja-JP" altLang="en-US" dirty="0">
              <a:solidFill>
                <a:srgbClr val="808080"/>
              </a:solidFill>
            </a:endParaRPr>
          </a:p>
        </p:txBody>
      </p:sp>
      <p:pic>
        <p:nvPicPr>
          <p:cNvPr id="1030" name="Picture 8" descr="J-PARCマーク-final"/>
          <p:cNvPicPr>
            <a:picLocks noChangeAspect="1" noChangeArrowheads="1"/>
          </p:cNvPicPr>
          <p:nvPr userDrawn="1"/>
        </p:nvPicPr>
        <p:blipFill>
          <a:blip r:embed="rId15" cstate="print"/>
          <a:srcRect b="20151"/>
          <a:stretch>
            <a:fillRect/>
          </a:stretch>
        </p:blipFill>
        <p:spPr bwMode="auto">
          <a:xfrm>
            <a:off x="244475" y="133350"/>
            <a:ext cx="93186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07337" y="6611938"/>
            <a:ext cx="7505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000" b="1" dirty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Ver. </a:t>
            </a:r>
            <a:r>
              <a:rPr kumimoji="1" lang="en-US" altLang="ja-JP" sz="1000" b="1" dirty="0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1.0</a:t>
            </a:r>
            <a:endParaRPr kumimoji="1" lang="en-US" altLang="ja-JP" sz="1000" b="1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1403350" y="6611938"/>
            <a:ext cx="640873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000" b="1" dirty="0" smtClean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HPTW</a:t>
            </a:r>
            <a:endParaRPr kumimoji="1" lang="ja-JP" altLang="en-US" sz="1000" b="1" dirty="0">
              <a:solidFill>
                <a:srgbClr val="FFFFFF">
                  <a:lumMod val="50000"/>
                </a:srgbClr>
              </a:solidFill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02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70C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70C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70C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70C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65000"/>
        <a:buFont typeface="Wingdings" pitchFamily="2" charset="2"/>
        <a:buBlip>
          <a:blip r:embed="rId16"/>
        </a:buBlip>
        <a:defRPr kumimoji="1" sz="28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Blip>
          <a:blip r:embed="rId17"/>
        </a:buBlip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65000"/>
        <a:buFont typeface="Wingdings" pitchFamily="2" charset="2"/>
        <a:buBlip>
          <a:blip r:embed="rId18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Blip>
          <a:blip r:embed="rId19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65000"/>
        <a:buFont typeface="Wingdings" pitchFamily="2" charset="2"/>
        <a:buBlip>
          <a:blip r:embed="rId20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65000"/>
        <a:buFont typeface="Wingdings" pitchFamily="2" charset="2"/>
        <a:buBlip>
          <a:blip r:embed="rId20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65000"/>
        <a:buFont typeface="Wingdings" pitchFamily="2" charset="2"/>
        <a:buBlip>
          <a:blip r:embed="rId20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65000"/>
        <a:buFont typeface="Wingdings" pitchFamily="2" charset="2"/>
        <a:buBlip>
          <a:blip r:embed="rId20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65000"/>
        <a:buFont typeface="Wingdings" pitchFamily="2" charset="2"/>
        <a:buBlip>
          <a:blip r:embed="rId20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ブーケ"/>
          <p:cNvSpPr>
            <a:spLocks noChangeArrowheads="1"/>
          </p:cNvSpPr>
          <p:nvPr/>
        </p:nvSpPr>
        <p:spPr bwMode="auto">
          <a:xfrm>
            <a:off x="2108200" y="914400"/>
            <a:ext cx="6843713" cy="76200"/>
          </a:xfrm>
          <a:prstGeom prst="rect">
            <a:avLst/>
          </a:prstGeom>
          <a:blipFill dpi="0" rotWithShape="1">
            <a:blip r:embed="rId1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161925"/>
            <a:ext cx="58039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157288"/>
            <a:ext cx="88630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597650"/>
            <a:ext cx="6143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ctr">
              <a:defRPr sz="1000" b="1" i="0">
                <a:solidFill>
                  <a:schemeClr val="bg2"/>
                </a:solidFill>
                <a:effectLst/>
                <a:latin typeface="Verdana" pitchFamily="34" charset="0"/>
                <a:ea typeface="ＭＳ Ｐゴシック" pitchFamily="50" charset="-128"/>
                <a:cs typeface="Verdana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294C0548-1823-43DF-9BC2-9B89EAD60069}" type="slidenum">
              <a:rPr kumimoji="1" lang="ja-JP" altLang="en-US">
                <a:solidFill>
                  <a:srgbClr val="808080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ja-JP" altLang="en-US" dirty="0">
              <a:solidFill>
                <a:srgbClr val="808080"/>
              </a:solidFill>
            </a:endParaRPr>
          </a:p>
        </p:txBody>
      </p:sp>
      <p:pic>
        <p:nvPicPr>
          <p:cNvPr id="1030" name="Picture 8" descr="J-PARCマーク-final"/>
          <p:cNvPicPr>
            <a:picLocks noChangeAspect="1" noChangeArrowheads="1"/>
          </p:cNvPicPr>
          <p:nvPr userDrawn="1"/>
        </p:nvPicPr>
        <p:blipFill>
          <a:blip r:embed="rId15" cstate="print"/>
          <a:srcRect b="20151"/>
          <a:stretch>
            <a:fillRect/>
          </a:stretch>
        </p:blipFill>
        <p:spPr bwMode="auto">
          <a:xfrm>
            <a:off x="244475" y="133350"/>
            <a:ext cx="93186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07337" y="6611938"/>
            <a:ext cx="7505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000" b="1" dirty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Ver. </a:t>
            </a:r>
            <a:r>
              <a:rPr kumimoji="1" lang="en-US" altLang="ja-JP" sz="1000" b="1" dirty="0" smtClean="0">
                <a:solidFill>
                  <a:srgbClr val="80808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1.0</a:t>
            </a:r>
            <a:endParaRPr kumimoji="1" lang="en-US" altLang="ja-JP" sz="1000" b="1" dirty="0">
              <a:solidFill>
                <a:srgbClr val="80808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1403350" y="6611938"/>
            <a:ext cx="6408738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ja-JP" sz="1000" b="1" dirty="0" smtClean="0">
                <a:solidFill>
                  <a:srgbClr val="FFFFFF">
                    <a:lumMod val="50000"/>
                  </a:srgb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HPTW</a:t>
            </a:r>
            <a:endParaRPr kumimoji="1" lang="ja-JP" altLang="en-US" sz="1000" b="1" dirty="0">
              <a:solidFill>
                <a:srgbClr val="FFFFFF">
                  <a:lumMod val="50000"/>
                </a:srgbClr>
              </a:solidFill>
              <a:latin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2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70C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70C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70C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rgbClr val="0070C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3333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65000"/>
        <a:buFont typeface="Wingdings" pitchFamily="2" charset="2"/>
        <a:buBlip>
          <a:blip r:embed="rId16"/>
        </a:buBlip>
        <a:defRPr kumimoji="1" sz="28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Blip>
          <a:blip r:embed="rId17"/>
        </a:buBlip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65000"/>
        <a:buFont typeface="Wingdings" pitchFamily="2" charset="2"/>
        <a:buBlip>
          <a:blip r:embed="rId18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Blip>
          <a:blip r:embed="rId19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65000"/>
        <a:buFont typeface="Wingdings" pitchFamily="2" charset="2"/>
        <a:buBlip>
          <a:blip r:embed="rId20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65000"/>
        <a:buFont typeface="Wingdings" pitchFamily="2" charset="2"/>
        <a:buBlip>
          <a:blip r:embed="rId20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65000"/>
        <a:buFont typeface="Wingdings" pitchFamily="2" charset="2"/>
        <a:buBlip>
          <a:blip r:embed="rId20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65000"/>
        <a:buFont typeface="Wingdings" pitchFamily="2" charset="2"/>
        <a:buBlip>
          <a:blip r:embed="rId20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65000"/>
        <a:buFont typeface="Wingdings" pitchFamily="2" charset="2"/>
        <a:buBlip>
          <a:blip r:embed="rId20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event/193710/session/13/contribution/2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event/193710/session/14/contribution/55/material/slides/0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cern.ch/event/193710/session/14/contribution/54/material/slides/1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7368"/>
            <a:ext cx="8226854" cy="1800015"/>
          </a:xfrm>
        </p:spPr>
        <p:txBody>
          <a:bodyPr>
            <a:normAutofit/>
          </a:bodyPr>
          <a:lstStyle/>
          <a:p>
            <a:r>
              <a:rPr lang="en-GB" b="1" dirty="0" smtClean="0"/>
              <a:t>Target enclosures: pro &amp; cons of various solution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199" y="4815280"/>
            <a:ext cx="8066015" cy="1737920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</a:rPr>
              <a:t>M. Calviani (CERN)</a:t>
            </a:r>
          </a:p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With major contributions from: </a:t>
            </a:r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</a:rPr>
              <a:t>J. Hylen (FNAL)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</a:rPr>
              <a:t>T. Ishida &amp; T2K team (KEK/J-PARC)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</a:rPr>
              <a:t>H. Vincke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, C. Strabel, P. Vojtyla (CERN)</a:t>
            </a: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117247"/>
            <a:ext cx="8226854" cy="354086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Brainstorming session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18111" y="977127"/>
            <a:ext cx="7194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5</a:t>
            </a:r>
            <a:r>
              <a:rPr lang="en-GB" sz="2000" b="1" baseline="30000" dirty="0" smtClean="0"/>
              <a:t>th</a:t>
            </a:r>
            <a:r>
              <a:rPr lang="en-GB" sz="2000" b="1" dirty="0" smtClean="0"/>
              <a:t> High Power Target Workshop</a:t>
            </a:r>
          </a:p>
          <a:p>
            <a:pPr algn="ctr"/>
            <a:r>
              <a:rPr lang="en-GB" sz="2000" b="1" dirty="0"/>
              <a:t>https://indico.fnal.gov/conferenceDisplay.py?confId=7870</a:t>
            </a:r>
          </a:p>
        </p:txBody>
      </p:sp>
    </p:spTree>
    <p:extLst>
      <p:ext uri="{BB962C8B-B14F-4D97-AF65-F5344CB8AC3E}">
        <p14:creationId xmlns:p14="http://schemas.microsoft.com/office/powerpoint/2010/main" val="27365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Vessel opening and issues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946"/>
            <a:ext cx="8226854" cy="49534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After operation, He is vented and filled with air – raise of </a:t>
            </a:r>
            <a:r>
              <a:rPr lang="en-GB" dirty="0" smtClean="0"/>
              <a:t>HTO </a:t>
            </a:r>
            <a:r>
              <a:rPr lang="en-GB" dirty="0" smtClean="0"/>
              <a:t>up to ~1 </a:t>
            </a:r>
            <a:r>
              <a:rPr lang="en-GB" dirty="0" err="1" smtClean="0"/>
              <a:t>Bq</a:t>
            </a:r>
            <a:r>
              <a:rPr lang="en-GB" dirty="0" smtClean="0"/>
              <a:t>/cm</a:t>
            </a:r>
            <a:r>
              <a:rPr lang="en-GB" baseline="30000" dirty="0" smtClean="0"/>
              <a:t>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In order to fix this dry air is blown from TS to absorber – </a:t>
            </a:r>
            <a:r>
              <a:rPr lang="en-GB" dirty="0" smtClean="0">
                <a:solidFill>
                  <a:srgbClr val="FF0000"/>
                </a:solidFill>
              </a:rPr>
              <a:t>it takes about </a:t>
            </a:r>
            <a:r>
              <a:rPr lang="en-GB" b="1" dirty="0" smtClean="0">
                <a:solidFill>
                  <a:srgbClr val="FF0000"/>
                </a:solidFill>
              </a:rPr>
              <a:t>1 month to dry up inside </a:t>
            </a:r>
            <a:r>
              <a:rPr lang="en-GB" dirty="0" smtClean="0">
                <a:solidFill>
                  <a:srgbClr val="FF0000"/>
                </a:solidFill>
              </a:rPr>
              <a:t>– i.e. delay before access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T2K will try to fix it by performing an online dehumidification of the He gas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For more info, see NBI2012 presentation: (</a:t>
            </a:r>
            <a:r>
              <a:rPr lang="en-GB" dirty="0" smtClean="0">
                <a:hlinkClick r:id="rId3"/>
              </a:rPr>
              <a:t>link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9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NuMI experience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173936"/>
            <a:ext cx="8572500" cy="253119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err="1" smtClean="0"/>
              <a:t>NuMI</a:t>
            </a:r>
            <a:r>
              <a:rPr lang="en-GB" dirty="0" smtClean="0"/>
              <a:t> target pile cooled with air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K</a:t>
            </a:r>
            <a:r>
              <a:rPr lang="en-GB" dirty="0" smtClean="0"/>
              <a:t>ept at under pressure by sucking air via a passageway lateral to the DP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To protect utility rooms and open shaft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err="1" smtClean="0"/>
              <a:t>NuMI</a:t>
            </a:r>
            <a:r>
              <a:rPr lang="en-GB" dirty="0" smtClean="0"/>
              <a:t> target hall deep, but “ran it an effectively shallow”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This method allows reduction of releases of short lived isotopes (but not enough for </a:t>
            </a:r>
            <a:r>
              <a:rPr lang="en-GB" baseline="30000" dirty="0" smtClean="0"/>
              <a:t>41</a:t>
            </a:r>
            <a:r>
              <a:rPr lang="en-GB" dirty="0" smtClean="0"/>
              <a:t>Ar)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441" y="3705126"/>
            <a:ext cx="6530372" cy="2833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74568" y="4572000"/>
            <a:ext cx="206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See J. </a:t>
            </a:r>
            <a:r>
              <a:rPr lang="en-GB" dirty="0" err="1" smtClean="0"/>
              <a:t>Hylen</a:t>
            </a:r>
            <a:r>
              <a:rPr lang="en-GB" dirty="0" smtClean="0"/>
              <a:t> talk, this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78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NuMI</a:t>
            </a:r>
            <a:r>
              <a:rPr lang="en-GB" b="1" dirty="0"/>
              <a:t>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58" y="1309565"/>
            <a:ext cx="8226854" cy="11930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During </a:t>
            </a:r>
            <a:r>
              <a:rPr lang="en-GB" dirty="0" err="1" smtClean="0"/>
              <a:t>NuMI</a:t>
            </a:r>
            <a:r>
              <a:rPr lang="en-GB" dirty="0" smtClean="0"/>
              <a:t> lifetime several access to the target area are/have been required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72" y="2534653"/>
            <a:ext cx="8706510" cy="34295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26105" y="5518483"/>
            <a:ext cx="5486400" cy="320843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11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76" y="435643"/>
            <a:ext cx="7784540" cy="5683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7305" y="5374105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J. </a:t>
            </a:r>
            <a:r>
              <a:rPr lang="en-GB" dirty="0" err="1" smtClean="0"/>
              <a:t>Hylen</a:t>
            </a:r>
            <a:r>
              <a:rPr lang="en-GB" dirty="0" smtClean="0"/>
              <a:t>, NBI2012 (</a:t>
            </a:r>
            <a:r>
              <a:rPr lang="en-GB" dirty="0" smtClean="0">
                <a:hlinkClick r:id="rId3"/>
              </a:rPr>
              <a:t>link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7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LBNE studies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8719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Target pile </a:t>
            </a:r>
            <a:r>
              <a:rPr lang="en-GB" dirty="0" err="1" smtClean="0"/>
              <a:t>NuMI</a:t>
            </a:r>
            <a:r>
              <a:rPr lang="en-GB" dirty="0" smtClean="0"/>
              <a:t>-style with air recirculation, but DP with static He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Short-lived isotopes strongly suppressed by using </a:t>
            </a:r>
            <a:r>
              <a:rPr lang="en-GB" dirty="0" err="1" smtClean="0"/>
              <a:t>NuMI</a:t>
            </a:r>
            <a:r>
              <a:rPr lang="en-GB" dirty="0" smtClean="0"/>
              <a:t> facilities as a huge “buffer tank”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baseline="30000" dirty="0" smtClean="0"/>
              <a:t>41</a:t>
            </a:r>
            <a:r>
              <a:rPr lang="en-GB" dirty="0" smtClean="0"/>
              <a:t>Ar emissions evaluated by means of scaling up </a:t>
            </a:r>
            <a:r>
              <a:rPr lang="en-GB" dirty="0" err="1" smtClean="0"/>
              <a:t>NuMI</a:t>
            </a:r>
            <a:r>
              <a:rPr lang="en-GB" dirty="0" smtClean="0"/>
              <a:t> releases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i="1" dirty="0" smtClean="0"/>
              <a:t>Uncertainty in extrapolation due to thermal neutrons </a:t>
            </a:r>
            <a:endParaRPr lang="en-GB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Extraction of air through a drier area (mitigation of tritium issue)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91" y="158918"/>
            <a:ext cx="8080919" cy="598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2042" y="566286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J. </a:t>
            </a:r>
            <a:r>
              <a:rPr lang="en-GB" dirty="0" err="1" smtClean="0"/>
              <a:t>Hylen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95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34" y="227012"/>
            <a:ext cx="7889165" cy="59935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0232" y="486075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J. </a:t>
            </a:r>
            <a:r>
              <a:rPr lang="en-GB" dirty="0" err="1" smtClean="0"/>
              <a:t>Hylen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3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45"/>
            <a:ext cx="8226854" cy="940443"/>
          </a:xfrm>
        </p:spPr>
        <p:txBody>
          <a:bodyPr/>
          <a:lstStyle/>
          <a:p>
            <a:r>
              <a:rPr lang="en-GB" b="1" dirty="0" smtClean="0"/>
              <a:t>CERN’s experience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564"/>
            <a:ext cx="8226854" cy="490177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CNGS – long tunnel, deep underground installation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Tritium production has been a constant problem, which have been dealt with: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dirty="0" smtClean="0"/>
              <a:t>Avoid “clean” water contact with </a:t>
            </a:r>
            <a:r>
              <a:rPr lang="en-GB" dirty="0" err="1" smtClean="0"/>
              <a:t>tritiated</a:t>
            </a:r>
            <a:r>
              <a:rPr lang="en-GB" dirty="0" smtClean="0"/>
              <a:t> air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dirty="0" smtClean="0"/>
              <a:t>Modification of the ventilation system 	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GB" dirty="0" smtClean="0"/>
              <a:t>Access tunnel in overpressure rather than controlled leakage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From beam stop to access </a:t>
            </a:r>
            <a:r>
              <a:rPr lang="en-GB" b="1" dirty="0" smtClean="0">
                <a:solidFill>
                  <a:srgbClr val="FF0000"/>
                </a:solidFill>
              </a:rPr>
              <a:t>~O(10 hours)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No issues with short lived isotopes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Lessons learnt: in complex tunnel systems, the actual air-flow may be difficult to predict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See H. </a:t>
            </a:r>
            <a:r>
              <a:rPr lang="en-GB" dirty="0" err="1" smtClean="0"/>
              <a:t>Vincke</a:t>
            </a:r>
            <a:r>
              <a:rPr lang="en-GB" dirty="0" smtClean="0"/>
              <a:t> NBI2012 presentation (</a:t>
            </a:r>
            <a:r>
              <a:rPr lang="en-GB" dirty="0" smtClean="0">
                <a:hlinkClick r:id="rId2"/>
              </a:rPr>
              <a:t>link</a:t>
            </a:r>
            <a:r>
              <a:rPr lang="en-GB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2" y="204952"/>
            <a:ext cx="7709346" cy="60008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32127" y="185315"/>
            <a:ext cx="3088509" cy="193899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/>
              <a:t>Air releases of short lived isotopes not a problem, minimal impact by Ar41</a:t>
            </a:r>
          </a:p>
        </p:txBody>
      </p:sp>
    </p:spTree>
    <p:extLst>
      <p:ext uri="{BB962C8B-B14F-4D97-AF65-F5344CB8AC3E}">
        <p14:creationId xmlns:p14="http://schemas.microsoft.com/office/powerpoint/2010/main" val="97252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745076"/>
          </a:xfrm>
        </p:spPr>
        <p:txBody>
          <a:bodyPr>
            <a:noAutofit/>
          </a:bodyPr>
          <a:lstStyle/>
          <a:p>
            <a:r>
              <a:rPr lang="en-GB" sz="3600" b="1" dirty="0" smtClean="0"/>
              <a:t>Comments from CERN point of view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0654"/>
            <a:ext cx="8226854" cy="15460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Control of air path for new installations </a:t>
            </a:r>
            <a:r>
              <a:rPr lang="en-GB" dirty="0"/>
              <a:t>should follow the ISO17873:2004 </a:t>
            </a:r>
            <a:r>
              <a:rPr lang="en-GB" dirty="0" smtClean="0"/>
              <a:t>with appropriate </a:t>
            </a:r>
            <a:r>
              <a:rPr lang="en-GB" dirty="0" smtClean="0">
                <a:latin typeface="Symbol" panose="05050102010706020507" pitchFamily="18" charset="2"/>
              </a:rPr>
              <a:t>D</a:t>
            </a:r>
            <a:r>
              <a:rPr lang="en-GB" dirty="0" smtClean="0"/>
              <a:t>P control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3" y="2701101"/>
            <a:ext cx="3388452" cy="402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850105" y="2759921"/>
            <a:ext cx="5061139" cy="3859954"/>
          </a:xfrm>
          <a:prstGeom prst="rect">
            <a:avLst/>
          </a:prstGeom>
          <a:ln w="476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The use interconnected tunnels passing from </a:t>
            </a:r>
            <a:r>
              <a:rPr lang="en-GB" u="sng" dirty="0" smtClean="0"/>
              <a:t>different</a:t>
            </a:r>
            <a:r>
              <a:rPr lang="en-GB" dirty="0" smtClean="0"/>
              <a:t> installation w/o pressure control would be difficult to accept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Huge volume for the required </a:t>
            </a:r>
            <a:r>
              <a:rPr lang="en-GB" dirty="0" smtClean="0">
                <a:latin typeface="Symbol" panose="05050102010706020507" pitchFamily="18" charset="2"/>
              </a:rPr>
              <a:t>D</a:t>
            </a:r>
            <a:r>
              <a:rPr lang="en-GB" dirty="0" smtClean="0"/>
              <a:t>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Wet areas/sumps an issue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73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946"/>
            <a:ext cx="8226854" cy="940443"/>
          </a:xfrm>
        </p:spPr>
        <p:txBody>
          <a:bodyPr/>
          <a:lstStyle/>
          <a:p>
            <a:r>
              <a:rPr lang="en-GB" b="1" dirty="0" smtClean="0"/>
              <a:t>Disclaimer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65389"/>
            <a:ext cx="8226854" cy="166993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This is not going to be a review of possible solutions, but a </a:t>
            </a:r>
            <a:r>
              <a:rPr lang="en-GB" b="1" dirty="0" smtClean="0"/>
              <a:t>starting point for further discussions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</a:rPr>
              <a:t>Limited to few installations (sorry)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518610"/>
            <a:ext cx="8686800" cy="4339389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Complex matter</a:t>
            </a:r>
            <a:r>
              <a:rPr lang="en-GB" dirty="0" smtClean="0"/>
              <a:t>, involving: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Physics optimisation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Engineering requirements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Radiation protection &amp; environmental protection (site dependent)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Ventilation system design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Material studies and R&amp;D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Project “strategic” decisions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Installation/laboratory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47267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282"/>
            <a:ext cx="4155487" cy="109211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TOF spallation target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7" y="1442224"/>
            <a:ext cx="4128981" cy="51409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Target installed in a vertical pit, no specific atmosphere control (i.e. air)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Extensive oxidation stains observed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Future upgrades will consider dehumidification/recirculation or Helium enclosure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687" y="3367513"/>
            <a:ext cx="4230229" cy="3490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481" y="130879"/>
            <a:ext cx="4255729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2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795208"/>
          </a:xfrm>
        </p:spPr>
        <p:txBody>
          <a:bodyPr>
            <a:normAutofit/>
          </a:bodyPr>
          <a:lstStyle/>
          <a:p>
            <a:r>
              <a:rPr lang="en-GB" b="1" dirty="0" smtClean="0"/>
              <a:t>CERN studies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5" y="1153433"/>
            <a:ext cx="8726906" cy="492652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For both CENF and SHIP (and future projects) a He-vessel is sought: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Shallow installation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dirty="0" smtClean="0"/>
              <a:t>RP/environmental consideration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dirty="0" smtClean="0"/>
              <a:t>Hydrogeological situation above the water </a:t>
            </a:r>
            <a:r>
              <a:rPr lang="en-GB" dirty="0" err="1" smtClean="0"/>
              <a:t>acquifier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Equipment protection and reliability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General situation for CERN’s releases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We cannot add much more respecting the internally imposed limit of 10 </a:t>
            </a:r>
            <a:r>
              <a:rPr lang="en-GB" dirty="0" err="1" smtClean="0">
                <a:latin typeface="Symbol" panose="05050102010706020507" pitchFamily="18" charset="2"/>
              </a:rPr>
              <a:t>m</a:t>
            </a:r>
            <a:r>
              <a:rPr lang="en-GB" dirty="0" err="1" smtClean="0"/>
              <a:t>Sv</a:t>
            </a:r>
            <a:r>
              <a:rPr lang="en-GB" dirty="0" smtClean="0"/>
              <a:t>/y to the public (all installations!)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However (true for all installation): </a:t>
            </a:r>
            <a:r>
              <a:rPr lang="en-GB" b="1" dirty="0" smtClean="0"/>
              <a:t>helium do not solve </a:t>
            </a:r>
            <a:r>
              <a:rPr lang="en-GB" b="1" baseline="30000" dirty="0" smtClean="0"/>
              <a:t>3</a:t>
            </a:r>
            <a:r>
              <a:rPr lang="en-GB" b="1" dirty="0" smtClean="0"/>
              <a:t>H problems (if present)!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79" y="631096"/>
            <a:ext cx="6705600" cy="31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9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CERN studies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However (contrary to T2K) </a:t>
            </a:r>
            <a:r>
              <a:rPr lang="en-GB" dirty="0">
                <a:solidFill>
                  <a:srgbClr val="FF0000"/>
                </a:solidFill>
              </a:rPr>
              <a:t>no vacuum vessel </a:t>
            </a:r>
            <a:r>
              <a:rPr lang="en-GB" dirty="0"/>
              <a:t>is </a:t>
            </a:r>
            <a:r>
              <a:rPr lang="en-GB" dirty="0" smtClean="0"/>
              <a:t>presently considered</a:t>
            </a:r>
            <a:r>
              <a:rPr lang="en-GB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Collaboration with external company to study a system that would perform an online purification (goal </a:t>
            </a:r>
            <a:r>
              <a:rPr lang="en-GB" dirty="0" smtClean="0"/>
              <a:t>~few days) </a:t>
            </a:r>
            <a:r>
              <a:rPr lang="en-GB" dirty="0"/>
              <a:t>down to 0.1% </a:t>
            </a:r>
            <a:r>
              <a:rPr lang="en-GB" dirty="0" smtClean="0"/>
              <a:t>air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dirty="0" smtClean="0"/>
              <a:t>Seems to be possible with membrane and </a:t>
            </a:r>
            <a:r>
              <a:rPr lang="en-GB" dirty="0" err="1" smtClean="0"/>
              <a:t>cryo</a:t>
            </a:r>
            <a:r>
              <a:rPr lang="en-GB" dirty="0" smtClean="0"/>
              <a:t> traps</a:t>
            </a: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Reduce costs and structural </a:t>
            </a:r>
            <a:r>
              <a:rPr lang="en-GB" dirty="0" smtClean="0"/>
              <a:t>requirements</a:t>
            </a: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No problem with expansion/shrinkage of </a:t>
            </a:r>
            <a:r>
              <a:rPr lang="en-GB" dirty="0" smtClean="0"/>
              <a:t>vessel (i.e. structural alignment)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572743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Summary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2682"/>
            <a:ext cx="8398042" cy="539586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/>
              <a:t>Every facility has his own specific requirements and external conditions imposed by law or laboratory rules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Air allows operational flexibility that He </a:t>
            </a:r>
            <a:r>
              <a:rPr lang="en-GB" dirty="0" smtClean="0"/>
              <a:t>(or vac) enclosure </a:t>
            </a:r>
            <a:r>
              <a:rPr lang="en-GB" dirty="0"/>
              <a:t>could not </a:t>
            </a:r>
            <a:r>
              <a:rPr lang="en-GB" dirty="0" smtClean="0"/>
              <a:t>provide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He allows reducing issues associated with light spallation products (</a:t>
            </a:r>
            <a:r>
              <a:rPr lang="en-GB" baseline="30000" dirty="0" smtClean="0"/>
              <a:t>11</a:t>
            </a:r>
            <a:r>
              <a:rPr lang="en-GB" dirty="0" smtClean="0"/>
              <a:t>C, </a:t>
            </a:r>
            <a:r>
              <a:rPr lang="en-GB" baseline="30000" dirty="0" smtClean="0"/>
              <a:t>13</a:t>
            </a:r>
            <a:r>
              <a:rPr lang="en-GB" dirty="0" smtClean="0"/>
              <a:t>N, </a:t>
            </a:r>
            <a:r>
              <a:rPr lang="en-GB" baseline="30000" dirty="0" smtClean="0"/>
              <a:t>14,15</a:t>
            </a:r>
            <a:r>
              <a:rPr lang="en-GB" dirty="0" smtClean="0"/>
              <a:t>O, </a:t>
            </a:r>
            <a:r>
              <a:rPr lang="en-GB" baseline="30000" dirty="0" smtClean="0"/>
              <a:t>41</a:t>
            </a:r>
            <a:r>
              <a:rPr lang="en-GB" dirty="0" smtClean="0"/>
              <a:t>Ar)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Independently of the air treatment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baseline="30000" dirty="0" smtClean="0"/>
              <a:t>3</a:t>
            </a:r>
            <a:r>
              <a:rPr lang="en-GB" dirty="0" smtClean="0"/>
              <a:t>H </a:t>
            </a:r>
            <a:r>
              <a:rPr lang="en-GB" dirty="0" smtClean="0"/>
              <a:t>still </a:t>
            </a:r>
            <a:r>
              <a:rPr lang="en-GB" dirty="0" smtClean="0"/>
              <a:t>produced, </a:t>
            </a:r>
            <a:r>
              <a:rPr lang="en-GB" dirty="0" smtClean="0"/>
              <a:t>but less “radiological </a:t>
            </a:r>
            <a:r>
              <a:rPr lang="en-GB" dirty="0" smtClean="0"/>
              <a:t>relevant” </a:t>
            </a:r>
            <a:r>
              <a:rPr lang="en-GB" dirty="0" smtClean="0"/>
              <a:t>if released in </a:t>
            </a:r>
            <a:r>
              <a:rPr lang="en-GB" dirty="0" smtClean="0"/>
              <a:t>air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QA always important, but particularly for He enclosures where He leakage would potentially create </a:t>
            </a:r>
            <a:r>
              <a:rPr lang="en-GB" smtClean="0"/>
              <a:t>operational </a:t>
            </a:r>
            <a:r>
              <a:rPr lang="en-GB" smtClean="0"/>
              <a:t>difficulties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90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221" y="2270839"/>
            <a:ext cx="3441032" cy="940443"/>
          </a:xfrm>
        </p:spPr>
        <p:txBody>
          <a:bodyPr/>
          <a:lstStyle/>
          <a:p>
            <a:r>
              <a:rPr lang="en-US" b="1" dirty="0" smtClean="0"/>
              <a:t>Discussion!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8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Target installation types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01838"/>
            <a:ext cx="8226854" cy="483890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Neutrino facilities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Usually constituted either by long tunnels or shallow/deep trenches/chase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Large volumes w/o shielding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Spallation sources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Usually inside pits or enclosed in shielding blocks with ports for neutron beams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Radioactive beams sources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Usually inside bunkers/halls as requires several “active” equipment around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059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What do we mean by enclosure?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276002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Area where target and other associated beam equipment are located during beam operation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In general the enclosure needs to be equipped and relatively accessible in case of equipment exchange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49180" y="4010528"/>
            <a:ext cx="7938402" cy="2523088"/>
            <a:chOff x="112298" y="4203032"/>
            <a:chExt cx="7938402" cy="2523088"/>
          </a:xfrm>
        </p:grpSpPr>
        <p:sp>
          <p:nvSpPr>
            <p:cNvPr id="12" name="Rectangle 11"/>
            <p:cNvSpPr/>
            <p:nvPr/>
          </p:nvSpPr>
          <p:spPr>
            <a:xfrm>
              <a:off x="5558592" y="4756483"/>
              <a:ext cx="605589" cy="1356131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12298" y="4203032"/>
              <a:ext cx="7938402" cy="2523088"/>
              <a:chOff x="545432" y="4203032"/>
              <a:chExt cx="7938402" cy="252308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566737" y="4700337"/>
                <a:ext cx="4090737" cy="1475874"/>
              </a:xfrm>
              <a:prstGeom prst="rect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45432" y="5277852"/>
                <a:ext cx="1941095" cy="2406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320716" y="5277852"/>
                <a:ext cx="561473" cy="24063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227095" y="5173577"/>
                <a:ext cx="1211179" cy="505327"/>
              </a:xfrm>
              <a:prstGeom prst="rect">
                <a:avLst/>
              </a:prstGeom>
              <a:solidFill>
                <a:schemeClr val="tx1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25642" y="4900861"/>
                <a:ext cx="1402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Primary line</a:t>
                </a:r>
                <a:endParaRPr lang="en-GB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169051" y="4844350"/>
                <a:ext cx="825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Target</a:t>
                </a:r>
                <a:endParaRPr lang="en-GB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013273" y="4836693"/>
                <a:ext cx="176990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/>
                  <a:t>Beam focusing (if any)</a:t>
                </a:r>
                <a:endParaRPr lang="en-GB" sz="1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5400000">
                <a:off x="5581909" y="5120574"/>
                <a:ext cx="14007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chemeClr val="bg1"/>
                    </a:solidFill>
                  </a:rPr>
                  <a:t>Dump/absorber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6833939" y="4700337"/>
                <a:ext cx="0" cy="14283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5" idx="0"/>
              </p:cNvCxnSpPr>
              <p:nvPr/>
            </p:nvCxnSpPr>
            <p:spPr>
              <a:xfrm>
                <a:off x="2566737" y="6356350"/>
                <a:ext cx="406381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6946234" y="5113692"/>
                <a:ext cx="1537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~5/10 meters</a:t>
                </a:r>
                <a:endParaRPr lang="en-GB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113385" y="6356788"/>
                <a:ext cx="1537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~5/20 meters</a:t>
                </a:r>
                <a:endParaRPr lang="en-GB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614101" y="4203032"/>
                <a:ext cx="16850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Opening cover</a:t>
                </a:r>
                <a:endParaRPr lang="en-GB" dirty="0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566737" y="4676270"/>
                <a:ext cx="4090737" cy="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4856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Enclosure atmosphere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384372"/>
              </p:ext>
            </p:extLst>
          </p:nvPr>
        </p:nvGraphicFramePr>
        <p:xfrm>
          <a:off x="457200" y="1739900"/>
          <a:ext cx="8226425" cy="4545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66015" y="1125809"/>
            <a:ext cx="16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 smtClean="0"/>
              <a:t>A priori...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370470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657EFDA-915A-41F5-A6C5-EEDAE6111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D657EFDA-915A-41F5-A6C5-EEDAE6111B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6C07F8-EE92-47FB-BD8F-7962E6AC3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BD6C07F8-EE92-47FB-BD8F-7962E6AC3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2F993B-240F-4179-AD1A-5BDAA97F1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9A2F993B-240F-4179-AD1A-5BDAA97F1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6F072D4-F515-425B-AE83-4DBD280E9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86F072D4-F515-425B-AE83-4DBD280E9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8967D1-1FF3-4787-919B-51CE9D247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578967D1-1FF3-4787-919B-51CE9D247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91E8AE4-4C4A-44CB-A989-BC87403EC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A91E8AE4-4C4A-44CB-A989-BC87403EC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T2K experience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T2K chose to use a huge He-vessel to enclose all beam elements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Air-to-He environment is achieved by pumping down the whole volume to 50 Pa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Quite large mechanical constraints, but very successful operation with lots of lessons learnt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3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タイトル 1"/>
          <p:cNvSpPr>
            <a:spLocks noGrp="1"/>
          </p:cNvSpPr>
          <p:nvPr>
            <p:ph type="title"/>
          </p:nvPr>
        </p:nvSpPr>
        <p:spPr>
          <a:xfrm>
            <a:off x="1907704" y="161925"/>
            <a:ext cx="5803900" cy="604838"/>
          </a:xfrm>
        </p:spPr>
        <p:txBody>
          <a:bodyPr/>
          <a:lstStyle/>
          <a:p>
            <a:r>
              <a:rPr lang="en-US" altLang="ja-JP" dirty="0" smtClean="0"/>
              <a:t>Helium Vessel Enclosure at </a:t>
            </a:r>
            <a:br>
              <a:rPr lang="en-US" altLang="ja-JP" dirty="0" smtClean="0"/>
            </a:br>
            <a:r>
              <a:rPr lang="en-US" altLang="ja-JP" dirty="0" smtClean="0"/>
              <a:t>J-PARC Neutrino </a:t>
            </a:r>
            <a:r>
              <a:rPr lang="en-US" altLang="ja-JP" dirty="0" err="1" smtClean="0"/>
              <a:t>Beamline</a:t>
            </a:r>
            <a:endParaRPr lang="ja-JP" altLang="en-US" dirty="0" smtClean="0"/>
          </a:p>
        </p:txBody>
      </p:sp>
      <p:sp>
        <p:nvSpPr>
          <p:cNvPr id="22532" name="コンテンツ プレースホルダ 2"/>
          <p:cNvSpPr>
            <a:spLocks noGrp="1"/>
          </p:cNvSpPr>
          <p:nvPr>
            <p:ph idx="1"/>
          </p:nvPr>
        </p:nvSpPr>
        <p:spPr>
          <a:xfrm>
            <a:off x="35496" y="3861048"/>
            <a:ext cx="8824912" cy="2952328"/>
          </a:xfrm>
        </p:spPr>
        <p:txBody>
          <a:bodyPr/>
          <a:lstStyle/>
          <a:p>
            <a:r>
              <a:rPr lang="en-US" altLang="ja-JP" sz="1800" dirty="0" smtClean="0"/>
              <a:t>Target Station(TS), Decay Volume(DV) &amp; Beam Dump(BD) in a gigantic vacuum/helium vessel, made of carbon steel plates (water-cooled). </a:t>
            </a:r>
          </a:p>
          <a:p>
            <a:pPr lvl="1"/>
            <a:r>
              <a:rPr lang="en-US" altLang="ja-JP" sz="1600" dirty="0" smtClean="0">
                <a:solidFill>
                  <a:srgbClr val="FF5050"/>
                </a:solidFill>
              </a:rPr>
              <a:t>Effective to prevent nitrogen oxide (</a:t>
            </a:r>
            <a:r>
              <a:rPr lang="en-US" altLang="ja-JP" sz="1600" dirty="0" err="1" smtClean="0">
                <a:solidFill>
                  <a:srgbClr val="FF5050"/>
                </a:solidFill>
              </a:rPr>
              <a:t>NO</a:t>
            </a:r>
            <a:r>
              <a:rPr lang="en-US" altLang="ja-JP" sz="1600" baseline="-25000" dirty="0" err="1" smtClean="0">
                <a:solidFill>
                  <a:srgbClr val="FF5050"/>
                </a:solidFill>
              </a:rPr>
              <a:t>x</a:t>
            </a:r>
            <a:r>
              <a:rPr lang="en-US" altLang="ja-JP" sz="1600" dirty="0" smtClean="0">
                <a:solidFill>
                  <a:srgbClr val="FF5050"/>
                </a:solidFill>
              </a:rPr>
              <a:t>) production / oxidization, thus damages to the apparatus inside. </a:t>
            </a:r>
          </a:p>
          <a:p>
            <a:pPr lvl="2"/>
            <a:r>
              <a:rPr lang="en-US" altLang="ja-JP" sz="1400" dirty="0" smtClean="0">
                <a:solidFill>
                  <a:srgbClr val="0066CC"/>
                </a:solidFill>
              </a:rPr>
              <a:t>We succeeded to use 1</a:t>
            </a:r>
            <a:r>
              <a:rPr lang="en-US" altLang="ja-JP" sz="1400" baseline="30000" dirty="0" smtClean="0">
                <a:solidFill>
                  <a:srgbClr val="0066CC"/>
                </a:solidFill>
              </a:rPr>
              <a:t>st</a:t>
            </a:r>
            <a:r>
              <a:rPr lang="en-US" altLang="ja-JP" sz="1400" dirty="0" smtClean="0">
                <a:solidFill>
                  <a:srgbClr val="0066CC"/>
                </a:solidFill>
              </a:rPr>
              <a:t> apparatus for ~5 years without fatal troubles</a:t>
            </a:r>
          </a:p>
          <a:p>
            <a:pPr lvl="1"/>
            <a:r>
              <a:rPr lang="en-US" altLang="ja-JP" sz="1600" dirty="0" smtClean="0">
                <a:solidFill>
                  <a:srgbClr val="FF5050"/>
                </a:solidFill>
              </a:rPr>
              <a:t>He gas filling after evacuation</a:t>
            </a:r>
          </a:p>
          <a:p>
            <a:pPr lvl="2"/>
            <a:r>
              <a:rPr lang="en-US" altLang="ja-JP" sz="1400" dirty="0" smtClean="0">
                <a:solidFill>
                  <a:srgbClr val="0066CC"/>
                </a:solidFill>
              </a:rPr>
              <a:t>The entire structure was rigidly built with thick plates (100mm for TS / 16mm + anchors for DV / 200mm for BD) / welding with deep grooves. </a:t>
            </a:r>
            <a:endParaRPr lang="en-US" altLang="ja-JP" sz="1200" dirty="0" smtClean="0">
              <a:solidFill>
                <a:srgbClr val="0066CC"/>
              </a:solidFill>
              <a:sym typeface="Wingdings" pitchFamily="2" charset="2"/>
            </a:endParaRPr>
          </a:p>
          <a:p>
            <a:pPr lvl="1"/>
            <a:r>
              <a:rPr lang="en-US" altLang="ja-JP" sz="1600" dirty="0" smtClean="0">
                <a:sym typeface="Wingdings" pitchFamily="2" charset="2"/>
              </a:rPr>
              <a:t>He circulation at TS:  1,300m</a:t>
            </a:r>
            <a:r>
              <a:rPr lang="en-US" altLang="ja-JP" sz="1600" baseline="30000" dirty="0" smtClean="0">
                <a:sym typeface="Wingdings" pitchFamily="2" charset="2"/>
              </a:rPr>
              <a:t>3</a:t>
            </a:r>
            <a:r>
              <a:rPr lang="en-US" altLang="ja-JP" sz="1600" dirty="0" smtClean="0">
                <a:sym typeface="Wingdings" pitchFamily="2" charset="2"/>
              </a:rPr>
              <a:t>/h, inlet plays role as horn </a:t>
            </a:r>
            <a:r>
              <a:rPr lang="en-US" altLang="ja-JP" sz="1600" dirty="0" err="1" smtClean="0">
                <a:sym typeface="Wingdings" pitchFamily="2" charset="2"/>
              </a:rPr>
              <a:t>stripline</a:t>
            </a:r>
            <a:r>
              <a:rPr lang="en-US" altLang="ja-JP" sz="1600" dirty="0" smtClean="0">
                <a:sym typeface="Wingdings" pitchFamily="2" charset="2"/>
              </a:rPr>
              <a:t> cooling duct. No forced circulation for DV/BD so far (piping at BD for future use)</a:t>
            </a:r>
            <a:endParaRPr lang="en-US" altLang="ja-JP" sz="1600" dirty="0" smtClean="0"/>
          </a:p>
          <a:p>
            <a:pPr>
              <a:buNone/>
            </a:pPr>
            <a:endParaRPr lang="en-US" altLang="ja-JP" sz="1600" dirty="0" smtClean="0"/>
          </a:p>
        </p:txBody>
      </p:sp>
      <p:sp>
        <p:nvSpPr>
          <p:cNvPr id="22533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9538DE-EAD1-454C-B054-9AF0E2C6F7B9}" type="slidenum">
              <a:rPr lang="ja-JP" altLang="en-US" smtClean="0">
                <a:solidFill>
                  <a:srgbClr val="808080"/>
                </a:solidFill>
              </a:rPr>
              <a:pPr/>
              <a:t>7</a:t>
            </a:fld>
            <a:endParaRPr lang="ja-JP" altLang="en-US" smtClean="0">
              <a:solidFill>
                <a:srgbClr val="808080"/>
              </a:solidFill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684213" y="1098550"/>
            <a:ext cx="8070850" cy="2774950"/>
            <a:chOff x="684213" y="1098550"/>
            <a:chExt cx="8070850" cy="2774950"/>
          </a:xfrm>
        </p:grpSpPr>
        <p:grpSp>
          <p:nvGrpSpPr>
            <p:cNvPr id="22530" name="Group 34"/>
            <p:cNvGrpSpPr>
              <a:grpSpLocks noChangeAspect="1"/>
            </p:cNvGrpSpPr>
            <p:nvPr/>
          </p:nvGrpSpPr>
          <p:grpSpPr bwMode="auto">
            <a:xfrm>
              <a:off x="684213" y="1098550"/>
              <a:ext cx="7407275" cy="2719388"/>
              <a:chOff x="431" y="775"/>
              <a:chExt cx="4666" cy="1713"/>
            </a:xfrm>
          </p:grpSpPr>
          <p:sp>
            <p:nvSpPr>
              <p:cNvPr id="22559" name="AutoShape 33"/>
              <p:cNvSpPr>
                <a:spLocks noChangeAspect="1" noChangeArrowheads="1" noTextEdit="1"/>
              </p:cNvSpPr>
              <p:nvPr/>
            </p:nvSpPr>
            <p:spPr bwMode="auto">
              <a:xfrm>
                <a:off x="431" y="775"/>
                <a:ext cx="4666" cy="1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60" name="Rectangle 35"/>
              <p:cNvSpPr>
                <a:spLocks noChangeArrowheads="1"/>
              </p:cNvSpPr>
              <p:nvPr/>
            </p:nvSpPr>
            <p:spPr bwMode="auto">
              <a:xfrm>
                <a:off x="431" y="775"/>
                <a:ext cx="4666" cy="1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pic>
            <p:nvPicPr>
              <p:cNvPr id="22561" name="Picture 3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1" y="775"/>
                <a:ext cx="4666" cy="1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62" name="Rectangle 37"/>
              <p:cNvSpPr>
                <a:spLocks noChangeArrowheads="1"/>
              </p:cNvSpPr>
              <p:nvPr/>
            </p:nvSpPr>
            <p:spPr bwMode="auto">
              <a:xfrm>
                <a:off x="431" y="775"/>
                <a:ext cx="4666" cy="1713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ja-JP" altLang="en-U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2534" name="Rectangle 191"/>
            <p:cNvSpPr>
              <a:spLocks noChangeAspect="1" noChangeArrowheads="1"/>
            </p:cNvSpPr>
            <p:nvPr/>
          </p:nvSpPr>
          <p:spPr bwMode="auto">
            <a:xfrm>
              <a:off x="1230313" y="1125538"/>
              <a:ext cx="1731962" cy="2232025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2535" name="Rectangle 192"/>
            <p:cNvSpPr>
              <a:spLocks noChangeAspect="1" noChangeArrowheads="1"/>
            </p:cNvSpPr>
            <p:nvPr/>
          </p:nvSpPr>
          <p:spPr bwMode="auto">
            <a:xfrm>
              <a:off x="6989763" y="2333625"/>
              <a:ext cx="1009650" cy="1481138"/>
            </a:xfrm>
            <a:prstGeom prst="rect">
              <a:avLst/>
            </a:prstGeom>
            <a:noFill/>
            <a:ln w="28575">
              <a:solidFill>
                <a:srgbClr val="0099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2536" name="Text Box 193"/>
            <p:cNvSpPr txBox="1">
              <a:spLocks noChangeAspect="1" noChangeArrowheads="1"/>
            </p:cNvSpPr>
            <p:nvPr/>
          </p:nvSpPr>
          <p:spPr bwMode="auto">
            <a:xfrm rot="204347">
              <a:off x="4360863" y="2386013"/>
              <a:ext cx="2130425" cy="242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>
                  <a:solidFill>
                    <a:srgbClr val="99CC00"/>
                  </a:solidFill>
                  <a:latin typeface="Verdana" pitchFamily="34" charset="0"/>
                </a:rPr>
                <a:t>Decay Volume</a:t>
              </a:r>
            </a:p>
          </p:txBody>
        </p:sp>
        <p:sp>
          <p:nvSpPr>
            <p:cNvPr id="22537" name="Text Box 194"/>
            <p:cNvSpPr txBox="1">
              <a:spLocks noChangeAspect="1" noChangeArrowheads="1"/>
            </p:cNvSpPr>
            <p:nvPr/>
          </p:nvSpPr>
          <p:spPr bwMode="auto">
            <a:xfrm>
              <a:off x="1373188" y="1458913"/>
              <a:ext cx="1584325" cy="242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>
                  <a:solidFill>
                    <a:srgbClr val="009999"/>
                  </a:solidFill>
                  <a:latin typeface="Verdana" pitchFamily="34" charset="0"/>
                </a:rPr>
                <a:t>Target Station</a:t>
              </a:r>
            </a:p>
          </p:txBody>
        </p:sp>
        <p:sp>
          <p:nvSpPr>
            <p:cNvPr id="22538" name="Text Box 195"/>
            <p:cNvSpPr txBox="1">
              <a:spLocks noChangeAspect="1" noChangeArrowheads="1"/>
            </p:cNvSpPr>
            <p:nvPr/>
          </p:nvSpPr>
          <p:spPr bwMode="auto">
            <a:xfrm>
              <a:off x="6804025" y="2035175"/>
              <a:ext cx="1439863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>
                  <a:solidFill>
                    <a:srgbClr val="009900"/>
                  </a:solidFill>
                  <a:latin typeface="Verdana" pitchFamily="34" charset="0"/>
                </a:rPr>
                <a:t>Beam Dump</a:t>
              </a:r>
            </a:p>
          </p:txBody>
        </p:sp>
        <p:sp>
          <p:nvSpPr>
            <p:cNvPr id="22539" name="Freeform 196"/>
            <p:cNvSpPr>
              <a:spLocks noChangeAspect="1"/>
            </p:cNvSpPr>
            <p:nvPr/>
          </p:nvSpPr>
          <p:spPr bwMode="auto">
            <a:xfrm>
              <a:off x="2413000" y="2484438"/>
              <a:ext cx="4595813" cy="1257300"/>
            </a:xfrm>
            <a:custGeom>
              <a:avLst/>
              <a:gdLst>
                <a:gd name="T0" fmla="*/ 2147483647 w 2826"/>
                <a:gd name="T1" fmla="*/ 0 h 792"/>
                <a:gd name="T2" fmla="*/ 2147483647 w 2826"/>
                <a:gd name="T3" fmla="*/ 2147483647 h 792"/>
                <a:gd name="T4" fmla="*/ 2147483647 w 2826"/>
                <a:gd name="T5" fmla="*/ 2147483647 h 792"/>
                <a:gd name="T6" fmla="*/ 2147483647 w 2826"/>
                <a:gd name="T7" fmla="*/ 2147483647 h 792"/>
                <a:gd name="T8" fmla="*/ 2147483647 w 2826"/>
                <a:gd name="T9" fmla="*/ 2147483647 h 792"/>
                <a:gd name="T10" fmla="*/ 0 w 2826"/>
                <a:gd name="T11" fmla="*/ 2147483647 h 792"/>
                <a:gd name="T12" fmla="*/ 2147483647 w 2826"/>
                <a:gd name="T13" fmla="*/ 0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26"/>
                <a:gd name="T22" fmla="*/ 0 h 792"/>
                <a:gd name="T23" fmla="*/ 2826 w 2826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26" h="792">
                  <a:moveTo>
                    <a:pt x="6" y="0"/>
                  </a:moveTo>
                  <a:lnTo>
                    <a:pt x="1350" y="47"/>
                  </a:lnTo>
                  <a:lnTo>
                    <a:pt x="2826" y="138"/>
                  </a:lnTo>
                  <a:lnTo>
                    <a:pt x="2820" y="792"/>
                  </a:lnTo>
                  <a:lnTo>
                    <a:pt x="1350" y="690"/>
                  </a:lnTo>
                  <a:lnTo>
                    <a:pt x="0" y="510"/>
                  </a:lnTo>
                  <a:lnTo>
                    <a:pt x="12" y="0"/>
                  </a:lnTo>
                </a:path>
              </a:pathLst>
            </a:custGeom>
            <a:noFill/>
            <a:ln w="28575" cap="flat" cmpd="sng">
              <a:solidFill>
                <a:schemeClr val="folHlink"/>
              </a:solidFill>
              <a:prstDash val="sysDot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cxnSp>
          <p:nvCxnSpPr>
            <p:cNvPr id="22540" name="直線コネクタ 15"/>
            <p:cNvCxnSpPr>
              <a:cxnSpLocks noChangeShapeType="1"/>
            </p:cNvCxnSpPr>
            <p:nvPr/>
          </p:nvCxnSpPr>
          <p:spPr bwMode="auto">
            <a:xfrm>
              <a:off x="1589088" y="2898775"/>
              <a:ext cx="792162" cy="144463"/>
            </a:xfrm>
            <a:prstGeom prst="line">
              <a:avLst/>
            </a:prstGeom>
            <a:noFill/>
            <a:ln w="19050" algn="ctr">
              <a:solidFill>
                <a:srgbClr val="FF5050"/>
              </a:solidFill>
              <a:round/>
              <a:headEnd/>
              <a:tailEnd/>
            </a:ln>
          </p:spPr>
        </p:cxnSp>
        <p:cxnSp>
          <p:nvCxnSpPr>
            <p:cNvPr id="22541" name="直線コネクタ 16"/>
            <p:cNvCxnSpPr>
              <a:cxnSpLocks noChangeShapeType="1"/>
            </p:cNvCxnSpPr>
            <p:nvPr/>
          </p:nvCxnSpPr>
          <p:spPr bwMode="auto">
            <a:xfrm flipV="1">
              <a:off x="2381250" y="2970213"/>
              <a:ext cx="0" cy="73025"/>
            </a:xfrm>
            <a:prstGeom prst="line">
              <a:avLst/>
            </a:prstGeom>
            <a:noFill/>
            <a:ln w="19050" algn="ctr">
              <a:solidFill>
                <a:srgbClr val="FF5050"/>
              </a:solidFill>
              <a:round/>
              <a:headEnd/>
              <a:tailEnd/>
            </a:ln>
          </p:spPr>
        </p:cxnSp>
        <p:cxnSp>
          <p:nvCxnSpPr>
            <p:cNvPr id="22542" name="直線コネクタ 18"/>
            <p:cNvCxnSpPr>
              <a:cxnSpLocks noChangeShapeType="1"/>
            </p:cNvCxnSpPr>
            <p:nvPr/>
          </p:nvCxnSpPr>
          <p:spPr bwMode="auto">
            <a:xfrm>
              <a:off x="2381250" y="2970213"/>
              <a:ext cx="4679950" cy="431800"/>
            </a:xfrm>
            <a:prstGeom prst="line">
              <a:avLst/>
            </a:prstGeom>
            <a:noFill/>
            <a:ln w="19050" algn="ctr">
              <a:solidFill>
                <a:srgbClr val="FF5050"/>
              </a:solidFill>
              <a:round/>
              <a:headEnd/>
              <a:tailEnd/>
            </a:ln>
          </p:spPr>
        </p:cxnSp>
        <p:cxnSp>
          <p:nvCxnSpPr>
            <p:cNvPr id="22543" name="直線コネクタ 24"/>
            <p:cNvCxnSpPr>
              <a:cxnSpLocks noChangeShapeType="1"/>
            </p:cNvCxnSpPr>
            <p:nvPr/>
          </p:nvCxnSpPr>
          <p:spPr bwMode="auto">
            <a:xfrm>
              <a:off x="2381250" y="2827338"/>
              <a:ext cx="4679950" cy="287337"/>
            </a:xfrm>
            <a:prstGeom prst="line">
              <a:avLst/>
            </a:prstGeom>
            <a:noFill/>
            <a:ln w="19050" algn="ctr">
              <a:solidFill>
                <a:srgbClr val="FF5050"/>
              </a:solidFill>
              <a:round/>
              <a:headEnd/>
              <a:tailEnd/>
            </a:ln>
          </p:spPr>
        </p:cxnSp>
        <p:cxnSp>
          <p:nvCxnSpPr>
            <p:cNvPr id="22544" name="直線コネクタ 31"/>
            <p:cNvCxnSpPr>
              <a:cxnSpLocks noChangeShapeType="1"/>
            </p:cNvCxnSpPr>
            <p:nvPr/>
          </p:nvCxnSpPr>
          <p:spPr bwMode="auto">
            <a:xfrm flipV="1">
              <a:off x="2381250" y="2611438"/>
              <a:ext cx="0" cy="215900"/>
            </a:xfrm>
            <a:prstGeom prst="line">
              <a:avLst/>
            </a:prstGeom>
            <a:noFill/>
            <a:ln w="19050" algn="ctr">
              <a:solidFill>
                <a:srgbClr val="FF5050"/>
              </a:solidFill>
              <a:round/>
              <a:headEnd/>
              <a:tailEnd/>
            </a:ln>
          </p:spPr>
        </p:cxnSp>
        <p:cxnSp>
          <p:nvCxnSpPr>
            <p:cNvPr id="22545" name="直線コネクタ 33"/>
            <p:cNvCxnSpPr>
              <a:cxnSpLocks noChangeShapeType="1"/>
            </p:cNvCxnSpPr>
            <p:nvPr/>
          </p:nvCxnSpPr>
          <p:spPr bwMode="auto">
            <a:xfrm flipH="1" flipV="1">
              <a:off x="1589088" y="2611438"/>
              <a:ext cx="801687" cy="7937"/>
            </a:xfrm>
            <a:prstGeom prst="line">
              <a:avLst/>
            </a:prstGeom>
            <a:noFill/>
            <a:ln w="19050" algn="ctr">
              <a:solidFill>
                <a:srgbClr val="FF5050"/>
              </a:solidFill>
              <a:round/>
              <a:headEnd/>
              <a:tailEnd/>
            </a:ln>
          </p:spPr>
        </p:cxnSp>
        <p:cxnSp>
          <p:nvCxnSpPr>
            <p:cNvPr id="22546" name="直線コネクタ 36"/>
            <p:cNvCxnSpPr>
              <a:cxnSpLocks noChangeShapeType="1"/>
            </p:cNvCxnSpPr>
            <p:nvPr/>
          </p:nvCxnSpPr>
          <p:spPr bwMode="auto">
            <a:xfrm flipV="1">
              <a:off x="1589088" y="2611438"/>
              <a:ext cx="0" cy="287337"/>
            </a:xfrm>
            <a:prstGeom prst="line">
              <a:avLst/>
            </a:prstGeom>
            <a:noFill/>
            <a:ln w="19050" algn="ctr">
              <a:solidFill>
                <a:srgbClr val="FF5050"/>
              </a:solidFill>
              <a:round/>
              <a:headEnd/>
              <a:tailEnd/>
            </a:ln>
          </p:spPr>
        </p:cxnSp>
        <p:cxnSp>
          <p:nvCxnSpPr>
            <p:cNvPr id="22547" name="直線コネクタ 38"/>
            <p:cNvCxnSpPr>
              <a:cxnSpLocks noChangeShapeType="1"/>
            </p:cNvCxnSpPr>
            <p:nvPr/>
          </p:nvCxnSpPr>
          <p:spPr bwMode="auto">
            <a:xfrm flipH="1">
              <a:off x="7061200" y="3114675"/>
              <a:ext cx="360363" cy="0"/>
            </a:xfrm>
            <a:prstGeom prst="line">
              <a:avLst/>
            </a:prstGeom>
            <a:noFill/>
            <a:ln w="19050" algn="ctr">
              <a:solidFill>
                <a:srgbClr val="FF5050"/>
              </a:solidFill>
              <a:round/>
              <a:headEnd/>
              <a:tailEnd/>
            </a:ln>
          </p:spPr>
        </p:cxnSp>
        <p:cxnSp>
          <p:nvCxnSpPr>
            <p:cNvPr id="22548" name="直線コネクタ 40"/>
            <p:cNvCxnSpPr>
              <a:cxnSpLocks noChangeShapeType="1"/>
            </p:cNvCxnSpPr>
            <p:nvPr/>
          </p:nvCxnSpPr>
          <p:spPr bwMode="auto">
            <a:xfrm flipV="1">
              <a:off x="7421563" y="3114675"/>
              <a:ext cx="0" cy="287338"/>
            </a:xfrm>
            <a:prstGeom prst="line">
              <a:avLst/>
            </a:prstGeom>
            <a:noFill/>
            <a:ln w="19050" algn="ctr">
              <a:solidFill>
                <a:srgbClr val="FF5050"/>
              </a:solidFill>
              <a:round/>
              <a:headEnd/>
              <a:tailEnd/>
            </a:ln>
          </p:spPr>
        </p:cxnSp>
        <p:cxnSp>
          <p:nvCxnSpPr>
            <p:cNvPr id="22549" name="直線コネクタ 41"/>
            <p:cNvCxnSpPr>
              <a:cxnSpLocks noChangeShapeType="1"/>
            </p:cNvCxnSpPr>
            <p:nvPr/>
          </p:nvCxnSpPr>
          <p:spPr bwMode="auto">
            <a:xfrm flipH="1">
              <a:off x="7061200" y="3402013"/>
              <a:ext cx="360363" cy="0"/>
            </a:xfrm>
            <a:prstGeom prst="line">
              <a:avLst/>
            </a:prstGeom>
            <a:noFill/>
            <a:ln w="19050" algn="ctr">
              <a:solidFill>
                <a:srgbClr val="FF5050"/>
              </a:solidFill>
              <a:round/>
              <a:headEnd/>
              <a:tailEnd/>
            </a:ln>
          </p:spPr>
        </p:cxnSp>
        <p:cxnSp>
          <p:nvCxnSpPr>
            <p:cNvPr id="22550" name="直線矢印コネクタ 44"/>
            <p:cNvCxnSpPr>
              <a:cxnSpLocks noChangeShapeType="1"/>
            </p:cNvCxnSpPr>
            <p:nvPr/>
          </p:nvCxnSpPr>
          <p:spPr bwMode="auto">
            <a:xfrm flipH="1">
              <a:off x="5076825" y="1674813"/>
              <a:ext cx="719138" cy="1295400"/>
            </a:xfrm>
            <a:prstGeom prst="straightConnector1">
              <a:avLst/>
            </a:prstGeom>
            <a:noFill/>
            <a:ln w="9525" algn="ctr">
              <a:solidFill>
                <a:srgbClr val="FF5050"/>
              </a:solidFill>
              <a:round/>
              <a:headEnd/>
              <a:tailEnd type="diamond" w="med" len="med"/>
            </a:ln>
          </p:spPr>
        </p:cxnSp>
        <p:sp>
          <p:nvSpPr>
            <p:cNvPr id="22551" name="テキスト ボックス 45"/>
            <p:cNvSpPr txBox="1">
              <a:spLocks noChangeArrowheads="1"/>
            </p:cNvSpPr>
            <p:nvPr/>
          </p:nvSpPr>
          <p:spPr bwMode="auto">
            <a:xfrm>
              <a:off x="5510213" y="1098550"/>
              <a:ext cx="3094037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600" dirty="0">
                  <a:solidFill>
                    <a:srgbClr val="FF5050"/>
                  </a:solidFill>
                  <a:latin typeface="Verdana" pitchFamily="34" charset="0"/>
                </a:rPr>
                <a:t>Vessel filled w 1atm. He gas</a:t>
              </a:r>
              <a:endParaRPr kumimoji="1" lang="ja-JP" altLang="en-US" sz="1600" dirty="0">
                <a:solidFill>
                  <a:srgbClr val="FF5050"/>
                </a:solidFill>
                <a:latin typeface="Verdana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600" dirty="0">
                  <a:solidFill>
                    <a:srgbClr val="FF5050"/>
                  </a:solidFill>
                  <a:latin typeface="Verdana" pitchFamily="34" charset="0"/>
                </a:rPr>
                <a:t>L=~</a:t>
              </a:r>
              <a:r>
                <a:rPr kumimoji="1" lang="en-US" altLang="ja-JP" sz="1600" dirty="0" smtClean="0">
                  <a:solidFill>
                    <a:srgbClr val="FF5050"/>
                  </a:solidFill>
                  <a:latin typeface="Verdana" pitchFamily="34" charset="0"/>
                </a:rPr>
                <a:t>110m,V=1,300m</a:t>
              </a:r>
              <a:r>
                <a:rPr kumimoji="1" lang="en-US" altLang="ja-JP" sz="1600" baseline="30000" dirty="0" smtClean="0">
                  <a:solidFill>
                    <a:srgbClr val="FF5050"/>
                  </a:solidFill>
                  <a:latin typeface="Verdana" pitchFamily="34" charset="0"/>
                </a:rPr>
                <a:t>3</a:t>
              </a:r>
              <a:r>
                <a:rPr kumimoji="1" lang="en-US" altLang="ja-JP" sz="1600" dirty="0" smtClean="0">
                  <a:solidFill>
                    <a:srgbClr val="FF5050"/>
                  </a:solidFill>
                  <a:latin typeface="Verdana" pitchFamily="34" charset="0"/>
                </a:rPr>
                <a:t> </a:t>
              </a:r>
              <a:endParaRPr kumimoji="1" lang="ja-JP" altLang="en-US" sz="1600" dirty="0">
                <a:solidFill>
                  <a:srgbClr val="FF5050"/>
                </a:solidFill>
                <a:latin typeface="Verdana" pitchFamily="34" charset="0"/>
              </a:endParaRPr>
            </a:p>
          </p:txBody>
        </p:sp>
        <p:sp>
          <p:nvSpPr>
            <p:cNvPr id="22552" name="二等辺三角形 46"/>
            <p:cNvSpPr>
              <a:spLocks noChangeArrowheads="1"/>
            </p:cNvSpPr>
            <p:nvPr/>
          </p:nvSpPr>
          <p:spPr bwMode="auto">
            <a:xfrm rot="16440000">
              <a:off x="4877593" y="-61118"/>
              <a:ext cx="144463" cy="6299200"/>
            </a:xfrm>
            <a:prstGeom prst="triangle">
              <a:avLst>
                <a:gd name="adj" fmla="val 50000"/>
              </a:avLst>
            </a:prstGeom>
            <a:solidFill>
              <a:srgbClr val="FFC00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22553" name="テキスト ボックス 47"/>
            <p:cNvSpPr txBox="1">
              <a:spLocks noChangeArrowheads="1"/>
            </p:cNvSpPr>
            <p:nvPr/>
          </p:nvSpPr>
          <p:spPr bwMode="auto">
            <a:xfrm>
              <a:off x="8027988" y="3043238"/>
              <a:ext cx="57308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200">
                  <a:solidFill>
                    <a:srgbClr val="FF5050"/>
                  </a:solidFill>
                  <a:latin typeface="Verdana" pitchFamily="34" charset="0"/>
                </a:rPr>
                <a:t>OA2</a:t>
              </a:r>
              <a:r>
                <a:rPr kumimoji="1" lang="en-US" altLang="ja-JP" sz="1200" baseline="30000">
                  <a:solidFill>
                    <a:srgbClr val="FF5050"/>
                  </a:solidFill>
                  <a:latin typeface="Verdana" pitchFamily="34" charset="0"/>
                </a:rPr>
                <a:t>o</a:t>
              </a:r>
              <a:endParaRPr kumimoji="1" lang="ja-JP" altLang="en-US" sz="1200" baseline="30000">
                <a:solidFill>
                  <a:srgbClr val="FF5050"/>
                </a:solidFill>
                <a:latin typeface="Verdana" pitchFamily="34" charset="0"/>
              </a:endParaRPr>
            </a:p>
          </p:txBody>
        </p:sp>
        <p:sp>
          <p:nvSpPr>
            <p:cNvPr id="22554" name="テキスト ボックス 48"/>
            <p:cNvSpPr txBox="1">
              <a:spLocks noChangeArrowheads="1"/>
            </p:cNvSpPr>
            <p:nvPr/>
          </p:nvSpPr>
          <p:spPr bwMode="auto">
            <a:xfrm>
              <a:off x="8027988" y="3187700"/>
              <a:ext cx="7270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200">
                  <a:solidFill>
                    <a:srgbClr val="FF5050"/>
                  </a:solidFill>
                  <a:latin typeface="Verdana" pitchFamily="34" charset="0"/>
                </a:rPr>
                <a:t>OA2.5</a:t>
              </a:r>
              <a:r>
                <a:rPr kumimoji="1" lang="en-US" altLang="ja-JP" sz="1200" baseline="30000">
                  <a:solidFill>
                    <a:srgbClr val="FF5050"/>
                  </a:solidFill>
                  <a:latin typeface="Verdana" pitchFamily="34" charset="0"/>
                </a:rPr>
                <a:t>o</a:t>
              </a:r>
              <a:endParaRPr kumimoji="1" lang="ja-JP" altLang="en-US" sz="1200" baseline="30000">
                <a:solidFill>
                  <a:srgbClr val="FF5050"/>
                </a:solidFill>
                <a:latin typeface="Verdana" pitchFamily="34" charset="0"/>
              </a:endParaRPr>
            </a:p>
          </p:txBody>
        </p:sp>
        <p:sp>
          <p:nvSpPr>
            <p:cNvPr id="51" name="Text Box 195"/>
            <p:cNvSpPr txBox="1">
              <a:spLocks noChangeAspect="1" noChangeArrowheads="1"/>
            </p:cNvSpPr>
            <p:nvPr/>
          </p:nvSpPr>
          <p:spPr bwMode="auto">
            <a:xfrm>
              <a:off x="3708400" y="1746250"/>
              <a:ext cx="1512888" cy="3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ja-JP" sz="105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Beam Transport</a:t>
              </a:r>
            </a:p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ja-JP" sz="1050" dirty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From RCS to MLF</a:t>
              </a:r>
            </a:p>
          </p:txBody>
        </p:sp>
        <p:sp>
          <p:nvSpPr>
            <p:cNvPr id="22556" name="Text Box 193"/>
            <p:cNvSpPr txBox="1">
              <a:spLocks noChangeAspect="1" noChangeArrowheads="1"/>
            </p:cNvSpPr>
            <p:nvPr/>
          </p:nvSpPr>
          <p:spPr bwMode="auto">
            <a:xfrm rot="323464">
              <a:off x="3352800" y="3630613"/>
              <a:ext cx="2809875" cy="242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400">
                  <a:solidFill>
                    <a:srgbClr val="99CC00"/>
                  </a:solidFill>
                  <a:latin typeface="Verdana" pitchFamily="34" charset="0"/>
                </a:rPr>
                <a:t>6m-thick concrete wall</a:t>
              </a:r>
            </a:p>
          </p:txBody>
        </p:sp>
        <p:sp>
          <p:nvSpPr>
            <p:cNvPr id="22557" name="テキスト ボックス 48"/>
            <p:cNvSpPr txBox="1">
              <a:spLocks noChangeArrowheads="1"/>
            </p:cNvSpPr>
            <p:nvPr/>
          </p:nvSpPr>
          <p:spPr bwMode="auto">
            <a:xfrm>
              <a:off x="8021638" y="3330575"/>
              <a:ext cx="57308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200">
                  <a:solidFill>
                    <a:srgbClr val="00B0F0"/>
                  </a:solidFill>
                  <a:latin typeface="Verdana" pitchFamily="34" charset="0"/>
                </a:rPr>
                <a:t>OA3</a:t>
              </a:r>
              <a:r>
                <a:rPr kumimoji="1" lang="en-US" altLang="ja-JP" sz="1200" baseline="30000">
                  <a:solidFill>
                    <a:srgbClr val="00B0F0"/>
                  </a:solidFill>
                  <a:latin typeface="Verdana" pitchFamily="34" charset="0"/>
                </a:rPr>
                <a:t>o</a:t>
              </a:r>
              <a:endParaRPr kumimoji="1" lang="ja-JP" altLang="en-US" sz="1200">
                <a:solidFill>
                  <a:srgbClr val="00B0F0"/>
                </a:solidFill>
                <a:latin typeface="Verdana" pitchFamily="34" charset="0"/>
              </a:endParaRPr>
            </a:p>
          </p:txBody>
        </p:sp>
        <p:pic>
          <p:nvPicPr>
            <p:cNvPr id="22558" name="Picture 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9925" y="2720975"/>
              <a:ext cx="792163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TextBox 37"/>
          <p:cNvSpPr txBox="1"/>
          <p:nvPr/>
        </p:nvSpPr>
        <p:spPr>
          <a:xfrm rot="16200000">
            <a:off x="-1120376" y="2301301"/>
            <a:ext cx="2796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</a:rPr>
              <a:t>Ishida-san &amp; co. (JPARC)</a:t>
            </a:r>
          </a:p>
        </p:txBody>
      </p:sp>
    </p:spTree>
    <p:extLst>
      <p:ext uri="{BB962C8B-B14F-4D97-AF65-F5344CB8AC3E}">
        <p14:creationId xmlns:p14="http://schemas.microsoft.com/office/powerpoint/2010/main" val="33129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ja-JP" smtClean="0">
                <a:solidFill>
                  <a:srgbClr val="808080"/>
                </a:solidFill>
              </a:rPr>
              <a:t>Target enclosures: pro &amp; cons of various solution</a:t>
            </a:r>
            <a:endParaRPr lang="en-US" altLang="ja-JP" dirty="0">
              <a:solidFill>
                <a:srgbClr val="808080"/>
              </a:solidFill>
            </a:endParaRPr>
          </a:p>
        </p:txBody>
      </p:sp>
      <p:sp>
        <p:nvSpPr>
          <p:cNvPr id="15" name="スライド番号プレースホルダ 5"/>
          <p:cNvSpPr>
            <a:spLocks noGrp="1"/>
          </p:cNvSpPr>
          <p:nvPr>
            <p:ph type="sldNum" sz="quarter" idx="4294967295"/>
          </p:nvPr>
        </p:nvSpPr>
        <p:spPr>
          <a:xfrm>
            <a:off x="8332788" y="6584950"/>
            <a:ext cx="614362" cy="206375"/>
          </a:xfrm>
          <a:prstGeom prst="rect">
            <a:avLst/>
          </a:prstGeom>
        </p:spPr>
        <p:txBody>
          <a:bodyPr/>
          <a:lstStyle/>
          <a:p>
            <a:fld id="{6E57A050-E790-42B7-A5CA-3CE0C571BB9E}" type="slidenum">
              <a:rPr lang="en-US" altLang="ja-JP">
                <a:solidFill>
                  <a:srgbClr val="808080"/>
                </a:solidFill>
              </a:rPr>
              <a:pPr/>
              <a:t>8</a:t>
            </a:fld>
            <a:endParaRPr lang="en-US" altLang="ja-JP">
              <a:solidFill>
                <a:srgbClr val="808080"/>
              </a:solidFill>
            </a:endParaRPr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b="1" dirty="0" smtClean="0"/>
              <a:t>Helium </a:t>
            </a:r>
            <a:r>
              <a:rPr lang="en-US" altLang="ja-JP" sz="2800" b="1" dirty="0"/>
              <a:t>Vessel Construction</a:t>
            </a:r>
            <a:endParaRPr lang="en-US" altLang="ja-JP" sz="2000" b="1" dirty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47650" y="1057275"/>
            <a:ext cx="3668713" cy="5502275"/>
            <a:chOff x="84" y="708"/>
            <a:chExt cx="2311" cy="3466"/>
          </a:xfrm>
        </p:grpSpPr>
        <p:pic>
          <p:nvPicPr>
            <p:cNvPr id="243738" name="Picture 26" descr="IMG_4643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" y="708"/>
              <a:ext cx="2311" cy="3466"/>
            </a:xfrm>
            <a:prstGeom prst="rect">
              <a:avLst/>
            </a:prstGeom>
            <a:noFill/>
          </p:spPr>
        </p:pic>
        <p:sp>
          <p:nvSpPr>
            <p:cNvPr id="243735" name="Line 23"/>
            <p:cNvSpPr>
              <a:spLocks noChangeShapeType="1"/>
            </p:cNvSpPr>
            <p:nvPr/>
          </p:nvSpPr>
          <p:spPr bwMode="auto">
            <a:xfrm flipH="1">
              <a:off x="1296" y="3474"/>
              <a:ext cx="398" cy="265"/>
            </a:xfrm>
            <a:prstGeom prst="line">
              <a:avLst/>
            </a:prstGeom>
            <a:noFill/>
            <a:ln w="19050">
              <a:solidFill>
                <a:srgbClr val="00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3736" name="Text Box 24"/>
            <p:cNvSpPr txBox="1">
              <a:spLocks noChangeArrowheads="1"/>
            </p:cNvSpPr>
            <p:nvPr/>
          </p:nvSpPr>
          <p:spPr bwMode="auto">
            <a:xfrm>
              <a:off x="1398" y="3243"/>
              <a:ext cx="980" cy="231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dirty="0">
                  <a:solidFill>
                    <a:srgbClr val="00CC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Upstream DV</a:t>
              </a:r>
            </a:p>
          </p:txBody>
        </p:sp>
        <p:sp>
          <p:nvSpPr>
            <p:cNvPr id="243740" name="Text Box 28"/>
            <p:cNvSpPr txBox="1">
              <a:spLocks noChangeArrowheads="1"/>
            </p:cNvSpPr>
            <p:nvPr/>
          </p:nvSpPr>
          <p:spPr bwMode="auto">
            <a:xfrm>
              <a:off x="96" y="3975"/>
              <a:ext cx="5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ja-JP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Oct.05’07</a:t>
              </a:r>
            </a:p>
          </p:txBody>
        </p:sp>
      </p:grpSp>
      <p:pic>
        <p:nvPicPr>
          <p:cNvPr id="243742" name="Picture 30" descr="He_vessel071130s"/>
          <p:cNvPicPr>
            <a:picLocks noChangeAspect="1" noChangeArrowheads="1"/>
          </p:cNvPicPr>
          <p:nvPr/>
        </p:nvPicPr>
        <p:blipFill>
          <a:blip r:embed="rId3" cstate="print"/>
          <a:srcRect r="5714" b="9206"/>
          <a:stretch>
            <a:fillRect/>
          </a:stretch>
        </p:blipFill>
        <p:spPr bwMode="auto">
          <a:xfrm>
            <a:off x="3995936" y="1052736"/>
            <a:ext cx="3042860" cy="219762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6" name="Picture 7" descr="図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4320480" cy="287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Ishida\Documents\JPARCnu\Photos\090314-inDV\P2270038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3868" y="980728"/>
            <a:ext cx="19446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4427984" y="3645024"/>
            <a:ext cx="518091" cy="369332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DV</a:t>
            </a:r>
            <a:endParaRPr kumimoji="1" lang="en-US" altLang="ja-JP" dirty="0">
              <a:solidFill>
                <a:srgbClr val="00CC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 flipV="1">
            <a:off x="6156175" y="5505872"/>
            <a:ext cx="792088" cy="443408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H="1" flipV="1">
            <a:off x="6156176" y="5733256"/>
            <a:ext cx="792088" cy="216024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588224" y="5949280"/>
            <a:ext cx="2145139" cy="523220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Support anchors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Embedded in concrete wall</a:t>
            </a:r>
            <a:endParaRPr kumimoji="1" lang="en-US" altLang="ja-JP" sz="1400" dirty="0">
              <a:solidFill>
                <a:srgbClr val="00CC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179512" y="1052736"/>
            <a:ext cx="4539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TS</a:t>
            </a:r>
            <a:endParaRPr kumimoji="1" lang="en-US" altLang="ja-JP" dirty="0">
              <a:solidFill>
                <a:srgbClr val="0066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7164288" y="980728"/>
            <a:ext cx="505267" cy="369332"/>
          </a:xfrm>
          <a:prstGeom prst="rect">
            <a:avLst/>
          </a:prstGeom>
          <a:solidFill>
            <a:schemeClr val="tx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BD</a:t>
            </a:r>
            <a:endParaRPr kumimoji="1" lang="en-US" altLang="ja-JP" dirty="0">
              <a:solidFill>
                <a:srgbClr val="00CC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067944" y="2708920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dirty="0" smtClean="0">
                <a:solidFill>
                  <a:srgbClr val="FFFF00"/>
                </a:solidFill>
                <a:latin typeface="Times New Roman" pitchFamily="18" charset="0"/>
                <a:ea typeface="ＭＳ 明朝" pitchFamily="17" charset="-128"/>
              </a:rPr>
              <a:t>Top lids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dirty="0" smtClean="0">
                <a:solidFill>
                  <a:srgbClr val="FFFF00"/>
                </a:solidFill>
                <a:latin typeface="Times New Roman" pitchFamily="18" charset="0"/>
                <a:ea typeface="ＭＳ 明朝" pitchFamily="17" charset="-128"/>
              </a:rPr>
              <a:t>(3 pieces of 120mm-thick Aluminum )</a:t>
            </a:r>
            <a:endParaRPr kumimoji="1" lang="en-US" altLang="ja-JP" sz="1400" dirty="0">
              <a:solidFill>
                <a:srgbClr val="FFFF00"/>
              </a:solidFill>
              <a:latin typeface="Times New Roman" pitchFamily="18" charset="0"/>
              <a:ea typeface="ＭＳ 明朝" pitchFamily="17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8286073" y="1052736"/>
            <a:ext cx="857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dirty="0" smtClean="0">
                <a:solidFill>
                  <a:srgbClr val="FFFF00"/>
                </a:solidFill>
                <a:latin typeface="Times New Roman" pitchFamily="18" charset="0"/>
                <a:ea typeface="ＭＳ 明朝" pitchFamily="17" charset="-128"/>
              </a:rPr>
              <a:t>Graphite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400" dirty="0" smtClean="0">
                <a:solidFill>
                  <a:srgbClr val="FFFF00"/>
                </a:solidFill>
                <a:latin typeface="Times New Roman" pitchFamily="18" charset="0"/>
                <a:ea typeface="ＭＳ 明朝" pitchFamily="17" charset="-128"/>
              </a:rPr>
              <a:t>blocks</a:t>
            </a: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H="1">
            <a:off x="8100392" y="1556792"/>
            <a:ext cx="432048" cy="792088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H="1">
            <a:off x="2987823" y="2132856"/>
            <a:ext cx="1008112" cy="132656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ja-JP" alt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Evacuation / He-filling procedure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ADD9ED0-9E5F-4973-8275-CAEE301B5427}" type="slidenum">
              <a:rPr lang="ja-JP" altLang="en-US" smtClean="0">
                <a:solidFill>
                  <a:srgbClr val="808080"/>
                </a:solidFill>
              </a:rPr>
              <a:pPr>
                <a:defRPr/>
              </a:pPr>
              <a:t>9</a:t>
            </a:fld>
            <a:endParaRPr lang="ja-JP" altLang="en-US" dirty="0">
              <a:solidFill>
                <a:srgbClr val="80808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6" y="1350832"/>
            <a:ext cx="4682311" cy="2350577"/>
          </a:xfrm>
          <a:prstGeom prst="rect">
            <a:avLst/>
          </a:prstGeom>
        </p:spPr>
      </p:pic>
      <p:sp>
        <p:nvSpPr>
          <p:cNvPr id="21" name="Content Placeholder 6"/>
          <p:cNvSpPr>
            <a:spLocks noGrp="1"/>
          </p:cNvSpPr>
          <p:nvPr>
            <p:ph idx="1"/>
          </p:nvPr>
        </p:nvSpPr>
        <p:spPr>
          <a:xfrm>
            <a:off x="457200" y="3941371"/>
            <a:ext cx="8226854" cy="241497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FF0000"/>
                </a:solidFill>
              </a:rPr>
              <a:t>&lt;100 Pa reached in a ~a week </a:t>
            </a:r>
            <a:r>
              <a:rPr lang="en-GB" dirty="0" smtClean="0"/>
              <a:t>after vessel closure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Leakage in the vessel creates ~10</a:t>
            </a:r>
            <a:r>
              <a:rPr lang="en-GB" baseline="30000" dirty="0" smtClean="0"/>
              <a:t>-2</a:t>
            </a:r>
            <a:r>
              <a:rPr lang="en-GB" dirty="0" smtClean="0"/>
              <a:t>-10</a:t>
            </a:r>
            <a:r>
              <a:rPr lang="en-GB" baseline="30000" dirty="0" smtClean="0"/>
              <a:t>-1</a:t>
            </a:r>
            <a:r>
              <a:rPr lang="en-GB" dirty="0" smtClean="0"/>
              <a:t> Pa*m</a:t>
            </a:r>
            <a:r>
              <a:rPr lang="en-GB" baseline="30000" dirty="0" smtClean="0"/>
              <a:t>3</a:t>
            </a:r>
            <a:r>
              <a:rPr lang="en-GB" dirty="0" smtClean="0"/>
              <a:t>/s = 1~10 ppm O</a:t>
            </a:r>
            <a:r>
              <a:rPr lang="en-GB" baseline="-25000" dirty="0" smtClean="0"/>
              <a:t>2</a:t>
            </a:r>
            <a:r>
              <a:rPr lang="en-GB" dirty="0" smtClean="0"/>
              <a:t>/day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smtClean="0"/>
              <a:t>Solved by keeping the He-vessel in overpressure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O</a:t>
            </a:r>
            <a:r>
              <a:rPr lang="en-GB" baseline="-25000" dirty="0" smtClean="0"/>
              <a:t>2</a:t>
            </a:r>
            <a:r>
              <a:rPr lang="en-GB" dirty="0" smtClean="0"/>
              <a:t> contamination &lt;100 ppm for entire beam period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22" name="Picture 2" descr="C:\Users\Ishida\Documents\JPARCnu\Photos\091001-10\CA390138ss.jpg"/>
          <p:cNvPicPr>
            <a:picLocks noChangeAspect="1" noChangeArrowheads="1"/>
          </p:cNvPicPr>
          <p:nvPr/>
        </p:nvPicPr>
        <p:blipFill>
          <a:blip r:embed="rId3" cstate="print"/>
          <a:srcRect t="13687"/>
          <a:stretch>
            <a:fillRect/>
          </a:stretch>
        </p:blipFill>
        <p:spPr bwMode="auto">
          <a:xfrm>
            <a:off x="5776271" y="1382363"/>
            <a:ext cx="1634000" cy="2350577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23/May/2014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Target enclosures: pro &amp; cons of various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8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JPARC-Nu">
  <a:themeElements>
    <a:clrScheme name="NBI06-T2K-Overvi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BI06-T2K-Overview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NBI06-T2K-Overvi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I06-T2K-Overvi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I06-T2K-Overvi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I06-T2K-Overvi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I06-T2K-Overvi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I06-T2K-Overvi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I06-T2K-Overvi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I06-T2K-Overvi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I06-T2K-Overvi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I06-T2K-Overvi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I06-T2K-Overvi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I06-T2K-Overvi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JPARC-Nu">
  <a:themeElements>
    <a:clrScheme name="NBI06-T2K-Overvi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BI06-T2K-Overview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NBI06-T2K-Overvi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I06-T2K-Overvi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I06-T2K-Overvi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I06-T2K-Overvi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I06-T2K-Overvi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I06-T2K-Overvi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I06-T2K-Overvi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I06-T2K-Overvi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I06-T2K-Overvi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I06-T2K-Overvi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I06-T2K-Overvi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I06-T2K-Overvi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CERNCobranding4-3</Template>
  <TotalTime>368</TotalTime>
  <Words>1385</Words>
  <Application>Microsoft Office PowerPoint</Application>
  <PresentationFormat>On-screen Show (4:3)</PresentationFormat>
  <Paragraphs>222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ＭＳ Ｐゴシック</vt:lpstr>
      <vt:lpstr>Verdana</vt:lpstr>
      <vt:lpstr>Times New Roman</vt:lpstr>
      <vt:lpstr>Britannic Bold</vt:lpstr>
      <vt:lpstr>Wingdings</vt:lpstr>
      <vt:lpstr>Calibri</vt:lpstr>
      <vt:lpstr>Symbol</vt:lpstr>
      <vt:lpstr>ＭＳ 明朝</vt:lpstr>
      <vt:lpstr>CERNCorporate4-3</vt:lpstr>
      <vt:lpstr>JPARC-Nu</vt:lpstr>
      <vt:lpstr>1_JPARC-Nu</vt:lpstr>
      <vt:lpstr>Target enclosures: pro &amp; cons of various solution</vt:lpstr>
      <vt:lpstr>Disclaimer</vt:lpstr>
      <vt:lpstr>Target installation types</vt:lpstr>
      <vt:lpstr>What do we mean by enclosure?</vt:lpstr>
      <vt:lpstr>Enclosure atmosphere</vt:lpstr>
      <vt:lpstr>T2K experience</vt:lpstr>
      <vt:lpstr>Helium Vessel Enclosure at  J-PARC Neutrino Beamline</vt:lpstr>
      <vt:lpstr>Helium Vessel Construction</vt:lpstr>
      <vt:lpstr>Evacuation / He-filling procedure</vt:lpstr>
      <vt:lpstr>Vessel opening and issues</vt:lpstr>
      <vt:lpstr>NuMI experience</vt:lpstr>
      <vt:lpstr>NuMI experience</vt:lpstr>
      <vt:lpstr>PowerPoint Presentation</vt:lpstr>
      <vt:lpstr>LBNE studies</vt:lpstr>
      <vt:lpstr>PowerPoint Presentation</vt:lpstr>
      <vt:lpstr>PowerPoint Presentation</vt:lpstr>
      <vt:lpstr>CERN’s experience</vt:lpstr>
      <vt:lpstr>PowerPoint Presentation</vt:lpstr>
      <vt:lpstr>Comments from CERN point of view</vt:lpstr>
      <vt:lpstr>TOF spallation target</vt:lpstr>
      <vt:lpstr>CERN studies</vt:lpstr>
      <vt:lpstr>CERN studies</vt:lpstr>
      <vt:lpstr>Summary</vt:lpstr>
      <vt:lpstr>Discussion!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Calviani</dc:creator>
  <cp:lastModifiedBy>Marco Calviani</cp:lastModifiedBy>
  <cp:revision>145</cp:revision>
  <dcterms:created xsi:type="dcterms:W3CDTF">2014-05-16T14:29:54Z</dcterms:created>
  <dcterms:modified xsi:type="dcterms:W3CDTF">2014-05-23T14:47:25Z</dcterms:modified>
</cp:coreProperties>
</file>