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22"/>
  </p:notesMasterIdLst>
  <p:handoutMasterIdLst>
    <p:handoutMasterId r:id="rId23"/>
  </p:handoutMasterIdLst>
  <p:sldIdLst>
    <p:sldId id="376" r:id="rId2"/>
    <p:sldId id="478" r:id="rId3"/>
    <p:sldId id="443" r:id="rId4"/>
    <p:sldId id="479" r:id="rId5"/>
    <p:sldId id="481" r:id="rId6"/>
    <p:sldId id="491" r:id="rId7"/>
    <p:sldId id="482" r:id="rId8"/>
    <p:sldId id="485" r:id="rId9"/>
    <p:sldId id="486" r:id="rId10"/>
    <p:sldId id="488" r:id="rId11"/>
    <p:sldId id="496" r:id="rId12"/>
    <p:sldId id="489" r:id="rId13"/>
    <p:sldId id="499" r:id="rId14"/>
    <p:sldId id="487" r:id="rId15"/>
    <p:sldId id="498" r:id="rId16"/>
    <p:sldId id="501" r:id="rId17"/>
    <p:sldId id="502" r:id="rId18"/>
    <p:sldId id="503" r:id="rId19"/>
    <p:sldId id="504" r:id="rId20"/>
    <p:sldId id="483" r:id="rId21"/>
  </p:sldIdLst>
  <p:sldSz cx="9144000" cy="6858000" type="letter"/>
  <p:notesSz cx="69723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rry" initials="JN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ED181E"/>
    <a:srgbClr val="00FFFF"/>
    <a:srgbClr val="FFFF00"/>
    <a:srgbClr val="FFF5C2"/>
    <a:srgbClr val="FFBF56"/>
    <a:srgbClr val="C28500"/>
    <a:srgbClr val="7D193C"/>
    <a:srgbClr val="F2341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1" autoAdjust="0"/>
    <p:restoredTop sz="94660"/>
  </p:normalViewPr>
  <p:slideViewPr>
    <p:cSldViewPr>
      <p:cViewPr varScale="1">
        <p:scale>
          <a:sx n="59" d="100"/>
          <a:sy n="59" d="100"/>
        </p:scale>
        <p:origin x="-102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2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2" tIns="46440" rIns="92882" bIns="46440" numCol="1" anchor="t" anchorCtr="0" compatLnSpc="1">
            <a:prstTxWarp prst="textNoShape">
              <a:avLst/>
            </a:prstTxWarp>
          </a:bodyPr>
          <a:lstStyle>
            <a:lvl1pPr defTabSz="928688" eaLnBrk="0" hangingPunct="0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9700" y="0"/>
            <a:ext cx="3022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2" tIns="46440" rIns="92882" bIns="46440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30188" y="8305800"/>
            <a:ext cx="64341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2" tIns="46440" rIns="92882" bIns="46440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latin typeface="Times" pitchFamily="18" charset="0"/>
              </a:defRPr>
            </a:lvl1pPr>
          </a:lstStyle>
          <a:p>
            <a:r>
              <a:rPr lang="en-US"/>
              <a:t>   </a:t>
            </a:r>
            <a:fld id="{81A4E61F-AB34-48C2-B8F9-21BF7D707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6514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2882" tIns="46440" rIns="92882" bIns="46440" numCol="1" anchor="ctr" anchorCtr="0" compatLnSpc="1">
            <a:prstTxWarp prst="textNoShape">
              <a:avLst/>
            </a:prstTxWarp>
          </a:bodyPr>
          <a:lstStyle>
            <a:lvl1pPr defTabSz="928688" eaLnBrk="0" hangingPunct="0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9700" y="0"/>
            <a:ext cx="3022600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2882" tIns="46440" rIns="92882" bIns="46440" numCol="1" anchor="ctr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latin typeface="Times" pitchFamily="18" charset="0"/>
              </a:defRPr>
            </a:lvl1pPr>
          </a:lstStyle>
          <a:p>
            <a:fld id="{6AAA3F35-DA57-4492-BF53-5AF5E9E06680}" type="datetime1">
              <a:rPr lang="en-US"/>
              <a:pPr/>
              <a:t>5/21/2014</a:t>
            </a:fld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384675"/>
            <a:ext cx="5108575" cy="415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2882" tIns="46440" rIns="92882" bIns="46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22600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2882" tIns="46440" rIns="92882" bIns="46440" numCol="1" anchor="b" anchorCtr="0" compatLnSpc="1">
            <a:prstTxWarp prst="textNoShape">
              <a:avLst/>
            </a:prstTxWarp>
          </a:bodyPr>
          <a:lstStyle>
            <a:lvl1pPr defTabSz="928688" eaLnBrk="0" hangingPunct="0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9700" y="8772525"/>
            <a:ext cx="3022600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2882" tIns="46440" rIns="92882" bIns="46440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latin typeface="Times" pitchFamily="18" charset="0"/>
              </a:defRPr>
            </a:lvl1pPr>
          </a:lstStyle>
          <a:p>
            <a:fld id="{324AE9AE-49F7-43BD-B081-2021514C79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203790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AAA3F35-DA57-4492-BF53-5AF5E9E06680}" type="datetime1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E9AE-49F7-43BD-B081-2021514C790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1143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AAA3F35-DA57-4492-BF53-5AF5E9E06680}" type="datetime1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E9AE-49F7-43BD-B081-2021514C790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114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AAA3F35-DA57-4492-BF53-5AF5E9E06680}" type="datetime1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E9AE-49F7-43BD-B081-2021514C790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114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RIB_ppt_bottom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44582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doe_blac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title footer_Blue_64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1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DE136-F114-4779-BA1F-67DA3F9773A1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F5C2E-EA59-457B-92E0-5C1EACFB53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39E8C5-A04A-4AA3-B617-7C79A491A720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8568E-F859-4ADB-A2EE-BEDF226403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22332-93FA-408A-B0CA-7F535C546570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B8F68-F93E-49B6-9AA3-DC8BDD75C5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5A5C01-085B-4AC0-8024-B4B1CB05AD27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17906-D019-4EAB-91AF-C6C9D1C31F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</p:spPr>
        <p:txBody>
          <a:bodyPr/>
          <a:lstStyle>
            <a:lvl1pPr>
              <a:defRPr/>
            </a:lvl1pPr>
          </a:lstStyle>
          <a:p>
            <a:fld id="{1750EDAC-FFA8-418D-850B-94A0513BEA7E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384175" cy="365125"/>
          </a:xfrm>
        </p:spPr>
        <p:txBody>
          <a:bodyPr/>
          <a:lstStyle>
            <a:lvl1pPr>
              <a:defRPr/>
            </a:lvl1pPr>
          </a:lstStyle>
          <a:p>
            <a:fld id="{D4B6E205-45E6-4EAF-8D66-5BEA77BD1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B085B-4159-4254-9D5E-574E39143DE5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A6E3C-ED83-4F96-9AA3-9B318485B0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DD92D-4BAE-4297-9F50-7116D8E8317A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6C59E-1B44-45A6-9BC9-C0AD547408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B5AB9-405A-4667-9537-5784F8651A77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86C56-C88B-449A-803C-C33E52833E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EB166-186F-4E23-BFAE-E6BC14E6CF2B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11544-51A2-405A-8B6E-8E768AB89C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F2D2D-33FA-4F1F-A5BA-CE099DDEF585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47373-1B95-4A8C-8AF5-57F2AE4DCD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35823-67C2-46C9-9ECE-4747D6FE2382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20AD28-F52B-4828-97C0-BF2ADDE15B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365DE-3916-4C50-9F8C-C9861D4FD691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E8BD7-12E5-4343-9DE0-5ABE6566F4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1DE3B-4B95-4AE9-8CE9-E2877729DC69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66F983-1C46-4F4E-B628-21B4D340EA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 footer_blue_646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00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fld id="{3977B11A-D769-4088-BD7B-26111FB58467}" type="datetime1">
              <a:rPr lang="en-US"/>
              <a:pPr/>
              <a:t>5/21/2014</a:t>
            </a:fld>
            <a:r>
              <a:rPr lang="en-US"/>
              <a:t>Enter presentation date</a:t>
            </a: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Arial" charset="0"/>
              </a:defRPr>
            </a:lvl1pPr>
          </a:lstStyle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3000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 charset="0"/>
              </a:defRPr>
            </a:lvl1pPr>
          </a:lstStyle>
          <a:p>
            <a:fld id="{740DD2E0-B721-4E32-84F7-1BD645373821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2" name="Picture 7" descr="slide header_646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P:\Old PC Transfer\momo\FRIB technologies\RIA thin film\2014 5th Hi Power Target at FNAL\FRIB_logo.pn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19948"/>
            <a:ext cx="453231" cy="480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Ov1D5LaId8" TargetMode="External"/><Relationship Id="rId2" Type="http://schemas.openxmlformats.org/officeDocument/2006/relationships/hyperlink" Target="http://www.youtube.com/watch?v=qPwdYQbp3Bg&amp;t=2m26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088/1748-0221/4/04/P04005" TargetMode="External"/><Relationship Id="rId4" Type="http://schemas.openxmlformats.org/officeDocument/2006/relationships/hyperlink" Target="http://dx.doi.org/10.1063/1.194253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304800" y="1085850"/>
            <a:ext cx="8839200" cy="2038350"/>
          </a:xfrm>
        </p:spPr>
        <p:txBody>
          <a:bodyPr/>
          <a:lstStyle/>
          <a:p>
            <a:r>
              <a:rPr lang="en-US" altLang="ja-JP" sz="2800" dirty="0" smtClean="0">
                <a:latin typeface="Arial" charset="0"/>
                <a:ea typeface="ＭＳ Ｐゴシック" pitchFamily="34" charset="-128"/>
              </a:rPr>
              <a:t>Handling </a:t>
            </a:r>
            <a:r>
              <a:rPr lang="en-US" altLang="ja-JP" sz="2800" dirty="0" err="1" smtClean="0">
                <a:latin typeface="Arial" charset="0"/>
                <a:ea typeface="ＭＳ Ｐゴシック" pitchFamily="34" charset="-128"/>
              </a:rPr>
              <a:t>ESH</a:t>
            </a:r>
            <a:r>
              <a:rPr lang="en-US" altLang="ja-JP" sz="2800" dirty="0" smtClean="0">
                <a:latin typeface="Arial" charset="0"/>
                <a:ea typeface="ＭＳ Ｐゴシック" pitchFamily="34" charset="-128"/>
              </a:rPr>
              <a:t> Issues of a Water-cooled Proton Beam-on-Liquid Lithium Stripper Film Experiment</a:t>
            </a:r>
            <a:endParaRPr lang="en-US" sz="2800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>
          <a:xfrm>
            <a:off x="2057400" y="4343400"/>
            <a:ext cx="6934200" cy="1817688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pitchFamily="34" charset="-128"/>
              </a:rPr>
              <a:t>Claude Reed</a:t>
            </a:r>
            <a:r>
              <a:rPr lang="en-US" baseline="30000" dirty="0" smtClean="0">
                <a:latin typeface="Arial" charset="0"/>
                <a:ea typeface="ＭＳ Ｐゴシック" pitchFamily="34" charset="-128"/>
              </a:rPr>
              <a:t>1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, </a:t>
            </a:r>
            <a:r>
              <a:rPr lang="en-US" altLang="ja-JP" dirty="0">
                <a:latin typeface="Arial" charset="0"/>
                <a:ea typeface="ＭＳ Ｐゴシック" pitchFamily="34" charset="-128"/>
              </a:rPr>
              <a:t>Jerry </a:t>
            </a:r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Nolen</a:t>
            </a:r>
            <a:r>
              <a:rPr lang="en-US" altLang="ja-JP" baseline="30000" dirty="0" smtClean="0">
                <a:latin typeface="Arial" charset="0"/>
                <a:ea typeface="ＭＳ Ｐゴシック" pitchFamily="34" charset="-128"/>
              </a:rPr>
              <a:t>2,3</a:t>
            </a:r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, 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Yoichi Momozaki</a:t>
            </a:r>
            <a:r>
              <a:rPr lang="en-US" baseline="30000" dirty="0" smtClean="0">
                <a:latin typeface="Arial" charset="0"/>
                <a:ea typeface="ＭＳ Ｐゴシック" pitchFamily="34" charset="-128"/>
              </a:rPr>
              <a:t>1</a:t>
            </a:r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,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 James Specht</a:t>
            </a:r>
            <a:r>
              <a:rPr lang="en-US" baseline="30000" dirty="0" smtClean="0">
                <a:latin typeface="Arial" charset="0"/>
                <a:ea typeface="ＭＳ Ｐゴシック" pitchFamily="34" charset="-128"/>
              </a:rPr>
              <a:t>2,3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, Dave Chojnowski</a:t>
            </a:r>
            <a:r>
              <a:rPr lang="en-US" baseline="30000" dirty="0" smtClean="0">
                <a:latin typeface="Arial" charset="0"/>
                <a:ea typeface="ＭＳ Ｐゴシック" pitchFamily="34" charset="-128"/>
              </a:rPr>
              <a:t>1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, Felix Marti</a:t>
            </a:r>
            <a:r>
              <a:rPr lang="en-US" baseline="30000" dirty="0" smtClean="0">
                <a:latin typeface="Arial" charset="0"/>
                <a:ea typeface="ＭＳ Ｐゴシック" pitchFamily="34" charset="-128"/>
              </a:rPr>
              <a:t>3</a:t>
            </a:r>
            <a:endParaRPr lang="en-US" altLang="ja-JP" baseline="30000" dirty="0" smtClean="0">
              <a:latin typeface="Arial" charset="0"/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altLang="ja-JP" sz="1600" dirty="0" smtClean="0">
              <a:latin typeface="Arial" charset="0"/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en-US" altLang="ja-JP" sz="1400" baseline="30000" dirty="0" smtClean="0">
                <a:latin typeface="Arial" charset="0"/>
                <a:ea typeface="ＭＳ Ｐゴシック" pitchFamily="34" charset="-128"/>
              </a:rPr>
              <a:t>1</a:t>
            </a:r>
            <a:r>
              <a:rPr lang="en-US" altLang="ja-JP" sz="1400" dirty="0" smtClean="0">
                <a:latin typeface="Arial" charset="0"/>
                <a:ea typeface="ＭＳ Ｐゴシック" pitchFamily="34" charset="-128"/>
              </a:rPr>
              <a:t> Argonne National Laboratory, Nuclear Engineering Division</a:t>
            </a:r>
          </a:p>
          <a:p>
            <a:pPr>
              <a:buFontTx/>
              <a:buNone/>
            </a:pPr>
            <a:r>
              <a:rPr lang="en-US" altLang="ja-JP" sz="1400" baseline="30000" dirty="0" smtClean="0">
                <a:latin typeface="Arial" charset="0"/>
                <a:ea typeface="ＭＳ Ｐゴシック" pitchFamily="34" charset="-128"/>
              </a:rPr>
              <a:t>2 </a:t>
            </a:r>
            <a:r>
              <a:rPr lang="en-US" altLang="ja-JP" sz="1400" dirty="0" smtClean="0">
                <a:latin typeface="Arial" charset="0"/>
                <a:ea typeface="ＭＳ Ｐゴシック" pitchFamily="34" charset="-128"/>
              </a:rPr>
              <a:t> Argonne National Laboratory, Physics Division</a:t>
            </a:r>
          </a:p>
          <a:p>
            <a:pPr>
              <a:buFontTx/>
              <a:buNone/>
            </a:pPr>
            <a:r>
              <a:rPr lang="en-US" sz="1400" baseline="30000" dirty="0" smtClean="0">
                <a:latin typeface="Arial" charset="0"/>
                <a:ea typeface="ＭＳ Ｐゴシック" pitchFamily="34" charset="-128"/>
              </a:rPr>
              <a:t>3</a:t>
            </a:r>
            <a:r>
              <a:rPr lang="en-US" sz="1400" dirty="0" smtClean="0">
                <a:latin typeface="Arial" charset="0"/>
                <a:ea typeface="ＭＳ Ｐゴシック" pitchFamily="34" charset="-128"/>
              </a:rPr>
              <a:t> Michigan State University, Facility for Rare Isotope Beams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3429000" y="2286000"/>
            <a:ext cx="5486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</a:rPr>
              <a:t>5</a:t>
            </a:r>
            <a:r>
              <a:rPr lang="en-US" sz="2000" baseline="30000" dirty="0" smtClean="0">
                <a:latin typeface="Arial" charset="0"/>
              </a:rPr>
              <a:t>th</a:t>
            </a:r>
            <a:r>
              <a:rPr lang="en-US" sz="2000" dirty="0" smtClean="0">
                <a:latin typeface="Arial" charset="0"/>
              </a:rPr>
              <a:t> High Power </a:t>
            </a:r>
            <a:r>
              <a:rPr lang="en-US" sz="2000" dirty="0" err="1" smtClean="0">
                <a:latin typeface="Arial" charset="0"/>
              </a:rPr>
              <a:t>Targetry</a:t>
            </a:r>
            <a:r>
              <a:rPr lang="en-US" sz="2000" dirty="0" smtClean="0">
                <a:latin typeface="Arial" charset="0"/>
              </a:rPr>
              <a:t> Workshop</a:t>
            </a:r>
          </a:p>
          <a:p>
            <a:r>
              <a:rPr lang="en-US" sz="2000" dirty="0" smtClean="0">
                <a:latin typeface="Arial" charset="0"/>
              </a:rPr>
              <a:t>Presented </a:t>
            </a:r>
            <a:r>
              <a:rPr lang="en-US" sz="2000" dirty="0">
                <a:latin typeface="Arial" charset="0"/>
              </a:rPr>
              <a:t>at</a:t>
            </a:r>
          </a:p>
          <a:p>
            <a:r>
              <a:rPr lang="en-US" altLang="ja-JP" sz="2000" dirty="0" smtClean="0">
                <a:latin typeface="Arial" charset="0"/>
              </a:rPr>
              <a:t>Fermi National Accelerator Laboratory</a:t>
            </a:r>
            <a:endParaRPr lang="en-US" sz="2000" dirty="0">
              <a:latin typeface="Arial" charset="0"/>
            </a:endParaRPr>
          </a:p>
          <a:p>
            <a:endParaRPr lang="en-US" altLang="ja-JP" sz="2000" dirty="0" smtClean="0">
              <a:latin typeface="Arial" charset="0"/>
            </a:endParaRPr>
          </a:p>
          <a:p>
            <a:r>
              <a:rPr lang="en-US" altLang="ja-JP" sz="2000" dirty="0" smtClean="0">
                <a:latin typeface="Arial" charset="0"/>
              </a:rPr>
              <a:t>May 23rd</a:t>
            </a:r>
            <a:r>
              <a:rPr lang="en-US" sz="2000" dirty="0" smtClean="0">
                <a:latin typeface="Arial" charset="0"/>
              </a:rPr>
              <a:t> 2014</a:t>
            </a:r>
            <a:endParaRPr 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  <a:ea typeface="ＭＳ Ｐゴシック" pitchFamily="34" charset="-128"/>
              </a:rPr>
              <a:t>Mating LEDA source to Li system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Extensive safety analysis for Li + water hazard.</a:t>
            </a: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10</a:t>
            </a:fld>
            <a:endParaRPr lang="en-US" sz="1000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025525"/>
            <a:ext cx="8440737" cy="49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709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94" y="1066800"/>
            <a:ext cx="593530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  <a:ea typeface="ＭＳ Ｐゴシック" pitchFamily="34" charset="-128"/>
              </a:rPr>
              <a:t>Mating LEDA source to Li system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Extensive safety analysis.</a:t>
            </a: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11</a:t>
            </a:fld>
            <a:endParaRPr lang="en-US" sz="100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43600"/>
            <a:ext cx="804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all pressure ratings based on the assumed operating temperature of 93 </a:t>
            </a:r>
            <a:r>
              <a:rPr lang="en-US" dirty="0" smtClean="0">
                <a:sym typeface="Symbol"/>
              </a:rPr>
              <a:t>C</a:t>
            </a:r>
            <a:r>
              <a:rPr lang="en-US" dirty="0" smtClean="0"/>
              <a:t>.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9600" y="3370109"/>
            <a:ext cx="2819400" cy="2514600"/>
            <a:chOff x="457200" y="2743200"/>
            <a:chExt cx="2819400" cy="2514600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457200" y="2743200"/>
              <a:ext cx="281940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>
                <a:buFont typeface="+mj-lt"/>
                <a:buAutoNum type="arabicParenR" startAt="3"/>
              </a:pPr>
              <a:r>
                <a:rPr lang="en-US" altLang="ja-JP" sz="16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Plasma chamber body</a:t>
              </a:r>
            </a:p>
            <a:p>
              <a:pPr lvl="1"/>
              <a:r>
                <a:rPr lang="en-US" altLang="ja-JP" sz="14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56.6 bar </a:t>
              </a:r>
            </a:p>
            <a:p>
              <a:pPr>
                <a:buFont typeface="+mj-lt"/>
                <a:buAutoNum type="arabicParenR" startAt="3"/>
              </a:pPr>
              <a:r>
                <a:rPr lang="en-US" altLang="ja-JP" sz="16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Turbo pump</a:t>
              </a:r>
            </a:p>
            <a:p>
              <a:pPr>
                <a:buFont typeface="+mj-lt"/>
                <a:buAutoNum type="arabicParenR" startAt="3"/>
              </a:pPr>
              <a:r>
                <a:rPr lang="en-US" altLang="ja-JP" sz="16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Flange</a:t>
              </a:r>
            </a:p>
            <a:p>
              <a:pPr lvl="1"/>
              <a:r>
                <a:rPr lang="en-US" altLang="ja-JP" sz="14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56.6 bar</a:t>
              </a:r>
            </a:p>
            <a:p>
              <a:pPr>
                <a:buFont typeface="+mj-lt"/>
                <a:buAutoNum type="arabicParenR" startAt="3"/>
              </a:pPr>
              <a:r>
                <a:rPr lang="en-US" altLang="ja-JP" sz="16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4 mm aperture</a:t>
              </a:r>
              <a:endParaRPr lang="en-US" altLang="ja-JP" sz="1400" kern="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endParaRPr>
            </a:p>
            <a:p>
              <a:pPr lvl="1"/>
              <a:r>
                <a:rPr lang="en-US" altLang="ja-JP" sz="14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49.1 bar</a:t>
              </a:r>
            </a:p>
            <a:p>
              <a:pPr>
                <a:buFont typeface="+mj-lt"/>
                <a:buAutoNum type="arabicParenR" startAt="3"/>
              </a:pPr>
              <a:r>
                <a:rPr lang="en-US" altLang="ja-JP" sz="16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5 mm aperture</a:t>
              </a:r>
            </a:p>
            <a:p>
              <a:pPr lvl="1"/>
              <a:r>
                <a:rPr lang="en-US" altLang="ja-JP" sz="14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49.1 bar</a:t>
              </a:r>
              <a:endParaRPr lang="en-US" altLang="ja-JP" kern="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endParaRPr>
            </a:p>
            <a:p>
              <a:pPr>
                <a:buFont typeface="+mj-lt"/>
                <a:buAutoNum type="arabicParenR" startAt="3"/>
              </a:pPr>
              <a:endParaRPr lang="en-US" altLang="ja-JP" kern="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57200" y="2743200"/>
              <a:ext cx="2819400" cy="2514600"/>
            </a:xfrm>
            <a:prstGeom prst="rect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62600" y="4724400"/>
            <a:ext cx="2971800" cy="1143000"/>
            <a:chOff x="3581400" y="4114800"/>
            <a:chExt cx="2971800" cy="1143000"/>
          </a:xfrm>
        </p:grpSpPr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3581400" y="4114800"/>
              <a:ext cx="2971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>
                <a:buFont typeface="+mj-lt"/>
                <a:buAutoNum type="arabicParenR" startAt="8"/>
              </a:pPr>
              <a:r>
                <a:rPr lang="en-US" altLang="ja-JP" sz="16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Plasma chamber solenoids</a:t>
              </a:r>
            </a:p>
            <a:p>
              <a:pPr lvl="1"/>
              <a:r>
                <a:rPr lang="en-US" altLang="ja-JP" sz="14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56.6 bar</a:t>
              </a:r>
            </a:p>
            <a:p>
              <a:pPr>
                <a:buFont typeface="+mj-lt"/>
                <a:buAutoNum type="arabicParenR" startAt="8"/>
              </a:pPr>
              <a:r>
                <a:rPr lang="en-US" altLang="ja-JP" sz="1600" kern="0" dirty="0" err="1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LEBT</a:t>
              </a:r>
              <a:r>
                <a:rPr lang="en-US" altLang="ja-JP" sz="16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 solenoid</a:t>
              </a:r>
            </a:p>
            <a:p>
              <a:pPr lvl="1"/>
              <a:r>
                <a:rPr lang="en-US" altLang="ja-JP" sz="14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169 bar</a:t>
              </a:r>
            </a:p>
            <a:p>
              <a:pPr>
                <a:buFont typeface="+mj-lt"/>
                <a:buAutoNum type="arabicParenR" startAt="8"/>
              </a:pPr>
              <a:endParaRPr lang="en-US" altLang="ja-JP" kern="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endParaRPr>
            </a:p>
            <a:p>
              <a:pPr>
                <a:buFont typeface="+mj-lt"/>
                <a:buAutoNum type="arabicParenR" startAt="8"/>
              </a:pPr>
              <a:endParaRPr lang="en-US" altLang="ja-JP" kern="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595352" y="4114800"/>
              <a:ext cx="2957848" cy="1143000"/>
            </a:xfrm>
            <a:prstGeom prst="rect">
              <a:avLst/>
            </a:prstGeom>
            <a:noFill/>
            <a:ln w="254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05977" y="1184776"/>
            <a:ext cx="202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wall isolation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73110" y="1554108"/>
            <a:ext cx="2838718" cy="1417692"/>
            <a:chOff x="3419341" y="3819997"/>
            <a:chExt cx="2838718" cy="1417692"/>
          </a:xfrm>
        </p:grpSpPr>
        <p:sp>
          <p:nvSpPr>
            <p:cNvPr id="3" name="Rectangle 2"/>
            <p:cNvSpPr/>
            <p:nvPr/>
          </p:nvSpPr>
          <p:spPr bwMode="auto">
            <a:xfrm>
              <a:off x="3438659" y="3819997"/>
              <a:ext cx="2819400" cy="13716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3419341" y="3819997"/>
              <a:ext cx="2819400" cy="1417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Arial"/>
                  <a:ea typeface="ＭＳ Ｐゴシック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>
                <a:buFont typeface="+mj-lt"/>
                <a:buAutoNum type="arabicParenR"/>
              </a:pPr>
              <a:r>
                <a:rPr lang="en-US" altLang="ja-JP" sz="16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Plasma chamber flange</a:t>
              </a:r>
            </a:p>
            <a:p>
              <a:pPr lvl="1"/>
              <a:r>
                <a:rPr lang="en-US" altLang="ja-JP" sz="14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6420 bar</a:t>
              </a:r>
              <a:endParaRPr lang="en-US" altLang="ja-JP" sz="1400" kern="0" dirty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endParaRPr>
            </a:p>
            <a:p>
              <a:pPr>
                <a:buFont typeface="+mj-lt"/>
                <a:buAutoNum type="arabicParenR"/>
              </a:pPr>
              <a:r>
                <a:rPr lang="en-US" altLang="ja-JP" sz="16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Injector mount</a:t>
              </a:r>
            </a:p>
            <a:p>
              <a:pPr lvl="1"/>
              <a:r>
                <a:rPr lang="en-US" altLang="ja-JP" sz="14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277 bar (internal)</a:t>
              </a:r>
            </a:p>
            <a:p>
              <a:pPr lvl="1"/>
              <a:r>
                <a:rPr lang="en-US" altLang="ja-JP" sz="1400" kern="0" dirty="0" smtClean="0">
                  <a:latin typeface="Arial" charset="0"/>
                  <a:ea typeface="ＭＳ Ｐゴシック" pitchFamily="34" charset="-128"/>
                  <a:cs typeface="Arial" charset="0"/>
                  <a:sym typeface="Symbol" pitchFamily="18" charset="2"/>
                </a:rPr>
                <a:t>13.2 bar (external)</a:t>
              </a:r>
              <a:endParaRPr lang="en-US" altLang="ja-JP" sz="1400" kern="0" dirty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6665" y="2971800"/>
            <a:ext cx="214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wall isolation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60524" y="4346344"/>
            <a:ext cx="198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Triple wall isolation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33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  <a:ea typeface="ＭＳ Ｐゴシック" pitchFamily="34" charset="-128"/>
              </a:rPr>
              <a:t>Mating LEDA source to Li system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r>
              <a:rPr lang="en-US" altLang="ja-JP" sz="2000" dirty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Reentrant shroud </a:t>
            </a:r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prevents external water leak </a:t>
            </a:r>
            <a:r>
              <a:rPr lang="en-US" altLang="ja-JP" sz="2000" dirty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Into </a:t>
            </a:r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C-2.</a:t>
            </a: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12</a:t>
            </a:fld>
            <a:endParaRPr lang="en-US" sz="1000"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71091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709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634580"/>
            <a:ext cx="8839201" cy="476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  <a:ea typeface="ＭＳ Ｐゴシック" pitchFamily="34" charset="-128"/>
              </a:rPr>
              <a:t>Mating LEDA source to Li system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399" y="1219200"/>
            <a:ext cx="4073779" cy="3581400"/>
          </a:xfrm>
          <a:solidFill>
            <a:schemeClr val="bg1"/>
          </a:solidFill>
        </p:spPr>
        <p:txBody>
          <a:bodyPr/>
          <a:lstStyle/>
          <a:p>
            <a:r>
              <a:rPr lang="en-US" altLang="ja-JP" sz="24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Additional safety features</a:t>
            </a:r>
          </a:p>
          <a:p>
            <a:pPr lvl="1"/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Apertures minimize Li ingress and potential water ingress in case of leakage.</a:t>
            </a:r>
          </a:p>
          <a:p>
            <a:pPr lvl="1"/>
            <a:endParaRPr lang="en-US" altLang="ja-JP" sz="2000" dirty="0" smtClean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  <a:p>
            <a:pPr lvl="1"/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Gate valve closes if source side pressure increases due to potential water leakage to protect Li  from water.</a:t>
            </a: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13</a:t>
            </a:fld>
            <a:endParaRPr lang="en-US" sz="100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7914" y="1960463"/>
            <a:ext cx="2060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 mm aperture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79931" y="1498798"/>
            <a:ext cx="2060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mm aperture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428389" y="2438400"/>
            <a:ext cx="171737" cy="12192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324600" y="1960463"/>
            <a:ext cx="228600" cy="169713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7203716" y="4170090"/>
            <a:ext cx="263884" cy="131385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007847" y="5405735"/>
            <a:ext cx="2831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Pneumatic gate valve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6263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  <a:ea typeface="ＭＳ Ｐゴシック" pitchFamily="34" charset="-128"/>
              </a:rPr>
              <a:t>Mating LEDA source to Li system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Some pictures and beam profile.</a:t>
            </a:r>
            <a:endParaRPr lang="en-US" altLang="ja-JP" sz="1800" dirty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  <a:p>
            <a:pPr marL="0" indent="0">
              <a:buNone/>
            </a:pPr>
            <a:endParaRPr lang="en-US" altLang="ja-JP" sz="2000" dirty="0" smtClean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14</a:t>
            </a:fld>
            <a:endParaRPr lang="en-US" sz="1000"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02497" y="1371600"/>
            <a:ext cx="3200400" cy="2400300"/>
            <a:chOff x="4702497" y="1371600"/>
            <a:chExt cx="3200400" cy="2400300"/>
          </a:xfrm>
        </p:grpSpPr>
        <p:pic>
          <p:nvPicPr>
            <p:cNvPr id="164867" name="Picture 3" descr="P:\Old PC Transfer\momo\FRIB technologies\RIA thin film\under MSU Li system development\Ion beam experiment\Pix\IMG_149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497" y="1371600"/>
              <a:ext cx="3200400" cy="2400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007297" y="3314700"/>
              <a:ext cx="26127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line without shroud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1371600"/>
            <a:ext cx="3200400" cy="2400300"/>
            <a:chOff x="304800" y="2095500"/>
            <a:chExt cx="3200400" cy="2400300"/>
          </a:xfrm>
        </p:grpSpPr>
        <p:pic>
          <p:nvPicPr>
            <p:cNvPr id="164866" name="Picture 2" descr="P:\Old PC Transfer\momo\FRIB technologies\RIA thin film\under MSU Li system development\Ion beam experiment\Pix\IMG_148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095500"/>
              <a:ext cx="3200400" cy="2400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066800" y="4038600"/>
              <a:ext cx="16288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 system in C-2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" y="3937000"/>
            <a:ext cx="3200400" cy="2400300"/>
            <a:chOff x="685800" y="3937000"/>
            <a:chExt cx="3200400" cy="2400300"/>
          </a:xfrm>
        </p:grpSpPr>
        <p:pic>
          <p:nvPicPr>
            <p:cNvPr id="161794" name="Picture 2" descr="P:\Old PC Transfer\momo\FRIB technologies\RIA thin film\under MSU Li system development\Ion beam experiment\Pix\IMG_173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937000"/>
              <a:ext cx="3200400" cy="2400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628547" y="5867400"/>
              <a:ext cx="13432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LEDA source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33800" y="3886200"/>
            <a:ext cx="3200400" cy="2514600"/>
            <a:chOff x="3733800" y="3886200"/>
            <a:chExt cx="3200400" cy="2514600"/>
          </a:xfrm>
        </p:grpSpPr>
        <p:pic>
          <p:nvPicPr>
            <p:cNvPr id="17" name="Picture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3800" y="3886200"/>
              <a:ext cx="3200400" cy="25146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810000" y="4038600"/>
              <a:ext cx="13848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profile</a:t>
              </a:r>
              <a:endParaRPr lang="en-US" dirty="0"/>
            </a:p>
          </p:txBody>
        </p:sp>
      </p:grpSp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7010400" y="3937000"/>
            <a:ext cx="19050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Achieved 3-mm base-base beam width at 4-5 mA, 65 </a:t>
            </a:r>
            <a:r>
              <a:rPr lang="en-US" kern="0" dirty="0" err="1" smtClean="0"/>
              <a:t>keV</a:t>
            </a:r>
            <a:r>
              <a:rPr lang="en-US" kern="0" dirty="0" smtClean="0"/>
              <a:t> at ANL; space charge effects at higher currents.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="" xmlns:p14="http://schemas.microsoft.com/office/powerpoint/2010/main" val="276529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Proton beam-on-film experiment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Lithium thin film stays intact with proton beam.</a:t>
            </a:r>
            <a:endParaRPr lang="en-US" altLang="ja-JP" sz="1800" dirty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  <a:p>
            <a:pPr marL="0" indent="0">
              <a:buNone/>
            </a:pPr>
            <a:endParaRPr lang="en-US" altLang="ja-JP" sz="2000" dirty="0" smtClean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15</a:t>
            </a:fld>
            <a:endParaRPr lang="en-US" sz="100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2787" y="3962400"/>
            <a:ext cx="8615789" cy="2362200"/>
            <a:chOff x="192787" y="1310438"/>
            <a:chExt cx="8615789" cy="2362200"/>
          </a:xfrm>
        </p:grpSpPr>
        <p:sp>
          <p:nvSpPr>
            <p:cNvPr id="54" name="TextBox 53"/>
            <p:cNvSpPr txBox="1"/>
            <p:nvPr/>
          </p:nvSpPr>
          <p:spPr>
            <a:xfrm>
              <a:off x="7050787" y="1891374"/>
              <a:ext cx="17577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April 5; </a:t>
              </a:r>
            </a:p>
            <a:p>
              <a:r>
                <a:rPr lang="en-US" dirty="0" smtClean="0"/>
                <a:t>front view (left), </a:t>
              </a:r>
            </a:p>
            <a:p>
              <a:r>
                <a:rPr lang="en-US" dirty="0" smtClean="0"/>
                <a:t>back view (right)</a:t>
              </a:r>
            </a:p>
          </p:txBody>
        </p:sp>
        <p:pic>
          <p:nvPicPr>
            <p:cNvPr id="5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87" y="1310438"/>
              <a:ext cx="6711128" cy="2362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0" name="Picture 2" descr="P:\Old PC Transfer\momo\FRIB technologies\RIA thin film\2014 5th Hi Power Target at FNAL\Beam-on-film from movie 20013-04-05 at 3min00sec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886200" cy="2930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3"/>
          <p:cNvSpPr txBox="1"/>
          <p:nvPr/>
        </p:nvSpPr>
        <p:spPr>
          <a:xfrm>
            <a:off x="4267200" y="1498937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Proton beam (65 kV, </a:t>
            </a:r>
            <a:r>
              <a:rPr lang="en-US" sz="2400" dirty="0" smtClean="0"/>
              <a:t>4.6 mA, </a:t>
            </a:r>
            <a:r>
              <a:rPr lang="el-GR" sz="2400" dirty="0"/>
              <a:t>σ</a:t>
            </a:r>
            <a:r>
              <a:rPr lang="en-US" sz="2400" dirty="0"/>
              <a:t> = 0.7 </a:t>
            </a:r>
            <a:r>
              <a:rPr lang="en-US" sz="2400" dirty="0" smtClean="0"/>
              <a:t>mm) on </a:t>
            </a:r>
            <a:r>
              <a:rPr lang="en-US" sz="2400" dirty="0"/>
              <a:t>the liquid lithium </a:t>
            </a:r>
            <a:r>
              <a:rPr lang="en-US" sz="2400" dirty="0" smtClean="0"/>
              <a:t>film, ~ 10 </a:t>
            </a:r>
            <a:r>
              <a:rPr lang="el-GR" sz="2400" dirty="0" smtClean="0"/>
              <a:t>μ</a:t>
            </a:r>
            <a:r>
              <a:rPr lang="en-US" sz="2400" dirty="0" smtClean="0"/>
              <a:t>m thick, at 50 m/s.</a:t>
            </a:r>
          </a:p>
          <a:p>
            <a:endParaRPr lang="en-US" sz="2400" dirty="0" smtClean="0"/>
          </a:p>
          <a:p>
            <a:r>
              <a:rPr lang="en-US" sz="2400" dirty="0" smtClean="0"/>
              <a:t>Focusing variation via the Einzel lens. Film width ~15 mm.</a:t>
            </a:r>
            <a:endParaRPr lang="en-US" sz="2400" dirty="0"/>
          </a:p>
        </p:txBody>
      </p:sp>
      <p:sp>
        <p:nvSpPr>
          <p:cNvPr id="57" name="TextBox 4"/>
          <p:cNvSpPr txBox="1"/>
          <p:nvPr/>
        </p:nvSpPr>
        <p:spPr>
          <a:xfrm>
            <a:off x="3047999" y="5879068"/>
            <a:ext cx="5943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Beam viewing via neon gas additive; ~5E-6 Torr total pressure.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939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Proton beam-on-film experiment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16</a:t>
            </a:fld>
            <a:endParaRPr lang="en-US" sz="1000">
              <a:latin typeface="Arial" charset="0"/>
            </a:endParaRPr>
          </a:p>
        </p:txBody>
      </p:sp>
      <p:pic>
        <p:nvPicPr>
          <p:cNvPr id="7170" name="Picture 2" descr="P:\Old PC Transfer\momo\FRIB technologies\RIA thin film\2014 5th Hi Power Target at FNAL\Beam-on-film from movie 20013-04-05 at 3min00sec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886200" cy="2930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38200" y="2438400"/>
            <a:ext cx="8161338" cy="3857625"/>
            <a:chOff x="533400" y="2895600"/>
            <a:chExt cx="8161338" cy="3857625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2895600"/>
              <a:ext cx="4324350" cy="385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2286000" y="3581400"/>
              <a:ext cx="533400" cy="228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1295400" y="3429000"/>
              <a:ext cx="1055688" cy="2746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ja-JP" sz="1200" b="1" dirty="0">
                  <a:ea typeface="ＭＳ Ｐゴシック" pitchFamily="34" charset="-128"/>
                </a:rPr>
                <a:t>Beam dump</a:t>
              </a: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1295400" y="4724400"/>
              <a:ext cx="5969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ja-JP" sz="1200" b="1">
                  <a:ea typeface="ＭＳ Ｐゴシック" pitchFamily="34" charset="-128"/>
                </a:rPr>
                <a:t>Beam</a:t>
              </a:r>
            </a:p>
          </p:txBody>
        </p:sp>
        <p:sp>
          <p:nvSpPr>
            <p:cNvPr id="26" name="Line 15"/>
            <p:cNvSpPr>
              <a:spLocks noChangeShapeType="1"/>
            </p:cNvSpPr>
            <p:nvPr/>
          </p:nvSpPr>
          <p:spPr bwMode="auto">
            <a:xfrm>
              <a:off x="1828800" y="4876800"/>
              <a:ext cx="990600" cy="762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6"/>
            <p:cNvSpPr>
              <a:spLocks noChangeShapeType="1"/>
            </p:cNvSpPr>
            <p:nvPr/>
          </p:nvSpPr>
          <p:spPr bwMode="auto">
            <a:xfrm flipH="1">
              <a:off x="6705600" y="6477000"/>
              <a:ext cx="4572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7162800" y="6248400"/>
              <a:ext cx="15319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ja-JP" sz="1200" b="1">
                  <a:ea typeface="ＭＳ Ｐゴシック" pitchFamily="34" charset="-128"/>
                </a:rPr>
                <a:t>Li valve position,</a:t>
              </a:r>
            </a:p>
            <a:p>
              <a:pPr eaLnBrk="1" hangingPunct="1"/>
              <a:r>
                <a:rPr lang="en-US" altLang="ja-JP" sz="1200" b="1">
                  <a:ea typeface="ＭＳ Ｐゴシック" pitchFamily="34" charset="-128"/>
                </a:rPr>
                <a:t>green line (closed)</a:t>
              </a:r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 flipH="1">
              <a:off x="6705600" y="4267200"/>
              <a:ext cx="4572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7162800" y="4038600"/>
              <a:ext cx="14239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ja-JP" sz="1200" b="1">
                  <a:ea typeface="ＭＳ Ｐゴシック" pitchFamily="34" charset="-128"/>
                </a:rPr>
                <a:t>Li valve position,</a:t>
              </a:r>
            </a:p>
            <a:p>
              <a:pPr eaLnBrk="1" hangingPunct="1"/>
              <a:r>
                <a:rPr lang="en-US" altLang="ja-JP" sz="1200" b="1">
                  <a:ea typeface="ＭＳ Ｐゴシック" pitchFamily="34" charset="-128"/>
                </a:rPr>
                <a:t>green line (open)</a:t>
              </a:r>
            </a:p>
          </p:txBody>
        </p:sp>
        <p:sp>
          <p:nvSpPr>
            <p:cNvPr id="32" name="AutoShape 20"/>
            <p:cNvSpPr>
              <a:spLocks/>
            </p:cNvSpPr>
            <p:nvPr/>
          </p:nvSpPr>
          <p:spPr bwMode="auto">
            <a:xfrm rot="16200000">
              <a:off x="2895600" y="3429000"/>
              <a:ext cx="152400" cy="304800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ja-JP" altLang="en-US">
                <a:ea typeface="ＭＳ Ｐゴシック" pitchFamily="34" charset="-128"/>
              </a:endParaRPr>
            </a:p>
          </p:txBody>
        </p:sp>
        <p:sp>
          <p:nvSpPr>
            <p:cNvPr id="33" name="AutoShape 22"/>
            <p:cNvSpPr>
              <a:spLocks/>
            </p:cNvSpPr>
            <p:nvPr/>
          </p:nvSpPr>
          <p:spPr bwMode="auto">
            <a:xfrm rot="16200000">
              <a:off x="3162300" y="4533900"/>
              <a:ext cx="152400" cy="228600"/>
            </a:xfrm>
            <a:prstGeom prst="rightBrace">
              <a:avLst>
                <a:gd name="adj1" fmla="val 12500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ja-JP" altLang="en-US">
                <a:ea typeface="ＭＳ Ｐゴシック" pitchFamily="34" charset="-128"/>
              </a:endParaRPr>
            </a:p>
          </p:txBody>
        </p:sp>
        <p:sp>
          <p:nvSpPr>
            <p:cNvPr id="34" name="Oval 24"/>
            <p:cNvSpPr>
              <a:spLocks noChangeArrowheads="1"/>
            </p:cNvSpPr>
            <p:nvPr/>
          </p:nvSpPr>
          <p:spPr bwMode="auto">
            <a:xfrm>
              <a:off x="2895600" y="3276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ja-JP" sz="1200">
                  <a:ea typeface="ＭＳ Ｐゴシック" pitchFamily="34" charset="-128"/>
                </a:rPr>
                <a:t>1</a:t>
              </a:r>
            </a:p>
          </p:txBody>
        </p:sp>
        <p:sp>
          <p:nvSpPr>
            <p:cNvPr id="35" name="Oval 25"/>
            <p:cNvSpPr>
              <a:spLocks noChangeArrowheads="1"/>
            </p:cNvSpPr>
            <p:nvPr/>
          </p:nvSpPr>
          <p:spPr bwMode="auto">
            <a:xfrm>
              <a:off x="3200400" y="4419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ja-JP" sz="1200">
                  <a:ea typeface="ＭＳ Ｐゴシック" pitchFamily="34" charset="-128"/>
                </a:rPr>
                <a:t>2</a:t>
              </a:r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 flipH="1">
              <a:off x="3228975" y="3962400"/>
              <a:ext cx="47625" cy="3048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Oval 27"/>
            <p:cNvSpPr>
              <a:spLocks noChangeArrowheads="1"/>
            </p:cNvSpPr>
            <p:nvPr/>
          </p:nvSpPr>
          <p:spPr bwMode="auto">
            <a:xfrm>
              <a:off x="3200400" y="3810000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ja-JP" sz="1200">
                  <a:ea typeface="ＭＳ Ｐゴシック" pitchFamily="34" charset="-128"/>
                </a:rPr>
                <a:t>3</a:t>
              </a:r>
            </a:p>
          </p:txBody>
        </p:sp>
        <p:sp>
          <p:nvSpPr>
            <p:cNvPr id="38" name="AutoShape 28"/>
            <p:cNvSpPr>
              <a:spLocks/>
            </p:cNvSpPr>
            <p:nvPr/>
          </p:nvSpPr>
          <p:spPr bwMode="auto">
            <a:xfrm rot="16200000">
              <a:off x="3543300" y="4533900"/>
              <a:ext cx="152400" cy="533400"/>
            </a:xfrm>
            <a:prstGeom prst="rightBrace">
              <a:avLst>
                <a:gd name="adj1" fmla="val 29167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ja-JP" altLang="en-US">
                <a:ea typeface="ＭＳ Ｐゴシック" pitchFamily="34" charset="-128"/>
              </a:endParaRPr>
            </a:p>
          </p:txBody>
        </p:sp>
        <p:sp>
          <p:nvSpPr>
            <p:cNvPr id="39" name="Oval 29"/>
            <p:cNvSpPr>
              <a:spLocks noChangeArrowheads="1"/>
            </p:cNvSpPr>
            <p:nvPr/>
          </p:nvSpPr>
          <p:spPr bwMode="auto">
            <a:xfrm>
              <a:off x="3581400" y="4572000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ja-JP" sz="1200">
                  <a:ea typeface="ＭＳ Ｐゴシック" pitchFamily="34" charset="-128"/>
                </a:rPr>
                <a:t>4</a:t>
              </a:r>
            </a:p>
          </p:txBody>
        </p:sp>
        <p:sp>
          <p:nvSpPr>
            <p:cNvPr id="40" name="AutoShape 30"/>
            <p:cNvSpPr>
              <a:spLocks/>
            </p:cNvSpPr>
            <p:nvPr/>
          </p:nvSpPr>
          <p:spPr bwMode="auto">
            <a:xfrm rot="16200000">
              <a:off x="4686300" y="3771900"/>
              <a:ext cx="152400" cy="1752600"/>
            </a:xfrm>
            <a:prstGeom prst="rightBrace">
              <a:avLst>
                <a:gd name="adj1" fmla="val 95833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ja-JP" altLang="en-US">
                <a:ea typeface="ＭＳ Ｐゴシック" pitchFamily="34" charset="-128"/>
              </a:endParaRPr>
            </a:p>
          </p:txBody>
        </p:sp>
        <p:sp>
          <p:nvSpPr>
            <p:cNvPr id="41" name="Oval 31"/>
            <p:cNvSpPr>
              <a:spLocks noChangeArrowheads="1"/>
            </p:cNvSpPr>
            <p:nvPr/>
          </p:nvSpPr>
          <p:spPr bwMode="auto">
            <a:xfrm>
              <a:off x="4724400" y="4419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ja-JP" sz="1200">
                  <a:ea typeface="ＭＳ Ｐゴシック" pitchFamily="34" charset="-128"/>
                </a:rPr>
                <a:t>5</a:t>
              </a:r>
            </a:p>
          </p:txBody>
        </p:sp>
        <p:sp>
          <p:nvSpPr>
            <p:cNvPr id="42" name="AutoShape 32"/>
            <p:cNvSpPr>
              <a:spLocks/>
            </p:cNvSpPr>
            <p:nvPr/>
          </p:nvSpPr>
          <p:spPr bwMode="auto">
            <a:xfrm rot="16200000">
              <a:off x="5600700" y="4610100"/>
              <a:ext cx="152400" cy="762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ja-JP" altLang="en-US">
                <a:ea typeface="ＭＳ Ｐゴシック" pitchFamily="34" charset="-128"/>
              </a:endParaRPr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5562600" y="4419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ja-JP" sz="1200">
                  <a:ea typeface="ＭＳ Ｐゴシック" pitchFamily="34" charset="-128"/>
                </a:rPr>
                <a:t>6</a:t>
              </a:r>
            </a:p>
          </p:txBody>
        </p:sp>
        <p:sp>
          <p:nvSpPr>
            <p:cNvPr id="44" name="AutoShape 34"/>
            <p:cNvSpPr>
              <a:spLocks/>
            </p:cNvSpPr>
            <p:nvPr/>
          </p:nvSpPr>
          <p:spPr bwMode="auto">
            <a:xfrm rot="16200000">
              <a:off x="5791200" y="4495800"/>
              <a:ext cx="152400" cy="304800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ja-JP" altLang="en-US">
                <a:ea typeface="ＭＳ Ｐゴシック" pitchFamily="34" charset="-128"/>
              </a:endParaRPr>
            </a:p>
          </p:txBody>
        </p:sp>
        <p:sp>
          <p:nvSpPr>
            <p:cNvPr id="45" name="Oval 35"/>
            <p:cNvSpPr>
              <a:spLocks noChangeArrowheads="1"/>
            </p:cNvSpPr>
            <p:nvPr/>
          </p:nvSpPr>
          <p:spPr bwMode="auto">
            <a:xfrm>
              <a:off x="5791200" y="4419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ja-JP" sz="1200">
                  <a:ea typeface="ＭＳ Ｐゴシック" pitchFamily="34" charset="-128"/>
                </a:rPr>
                <a:t>7</a:t>
              </a:r>
            </a:p>
          </p:txBody>
        </p:sp>
        <p:sp>
          <p:nvSpPr>
            <p:cNvPr id="46" name="Line 36"/>
            <p:cNvSpPr>
              <a:spLocks noChangeShapeType="1"/>
            </p:cNvSpPr>
            <p:nvPr/>
          </p:nvSpPr>
          <p:spPr bwMode="auto">
            <a:xfrm>
              <a:off x="5943600" y="3962400"/>
              <a:ext cx="76200" cy="3048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Oval 37"/>
            <p:cNvSpPr>
              <a:spLocks noChangeArrowheads="1"/>
            </p:cNvSpPr>
            <p:nvPr/>
          </p:nvSpPr>
          <p:spPr bwMode="auto">
            <a:xfrm>
              <a:off x="5867400" y="3810000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ja-JP" sz="1200">
                  <a:ea typeface="ＭＳ Ｐゴシック" pitchFamily="34" charset="-128"/>
                </a:rPr>
                <a:t>8</a:t>
              </a:r>
            </a:p>
          </p:txBody>
        </p:sp>
        <p:sp>
          <p:nvSpPr>
            <p:cNvPr id="48" name="AutoShape 39"/>
            <p:cNvSpPr>
              <a:spLocks/>
            </p:cNvSpPr>
            <p:nvPr/>
          </p:nvSpPr>
          <p:spPr bwMode="auto">
            <a:xfrm rot="16200000">
              <a:off x="6172200" y="4419600"/>
              <a:ext cx="152400" cy="457200"/>
            </a:xfrm>
            <a:prstGeom prst="rightBrace">
              <a:avLst>
                <a:gd name="adj1" fmla="val 25000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ja-JP" altLang="en-US">
                <a:ea typeface="ＭＳ Ｐゴシック" pitchFamily="34" charset="-128"/>
              </a:endParaRPr>
            </a:p>
          </p:txBody>
        </p:sp>
        <p:sp>
          <p:nvSpPr>
            <p:cNvPr id="49" name="Oval 40"/>
            <p:cNvSpPr>
              <a:spLocks noChangeArrowheads="1"/>
            </p:cNvSpPr>
            <p:nvPr/>
          </p:nvSpPr>
          <p:spPr bwMode="auto">
            <a:xfrm>
              <a:off x="6172200" y="4419600"/>
              <a:ext cx="152400" cy="152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ja-JP" sz="1200">
                  <a:ea typeface="ＭＳ Ｐゴシック" pitchFamily="34" charset="-128"/>
                </a:rPr>
                <a:t>9</a:t>
              </a:r>
            </a:p>
          </p:txBody>
        </p:sp>
        <p:sp>
          <p:nvSpPr>
            <p:cNvPr id="50" name="Line 41"/>
            <p:cNvSpPr>
              <a:spLocks noChangeShapeType="1"/>
            </p:cNvSpPr>
            <p:nvPr/>
          </p:nvSpPr>
          <p:spPr bwMode="auto">
            <a:xfrm>
              <a:off x="2286000" y="5943600"/>
              <a:ext cx="7620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 Box 42"/>
            <p:cNvSpPr txBox="1">
              <a:spLocks noChangeArrowheads="1"/>
            </p:cNvSpPr>
            <p:nvPr/>
          </p:nvSpPr>
          <p:spPr bwMode="auto">
            <a:xfrm>
              <a:off x="533400" y="5791200"/>
              <a:ext cx="18288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ja-JP" sz="1200" b="1">
                  <a:ea typeface="ＭＳ Ｐゴシック" pitchFamily="34" charset="-128"/>
                </a:rPr>
                <a:t>Beam dump zero point</a:t>
              </a:r>
            </a:p>
          </p:txBody>
        </p:sp>
        <p:sp>
          <p:nvSpPr>
            <p:cNvPr id="52" name="Line 43"/>
            <p:cNvSpPr>
              <a:spLocks noChangeShapeType="1"/>
            </p:cNvSpPr>
            <p:nvPr/>
          </p:nvSpPr>
          <p:spPr bwMode="auto">
            <a:xfrm>
              <a:off x="2286000" y="5499100"/>
              <a:ext cx="7620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44"/>
            <p:cNvSpPr txBox="1">
              <a:spLocks noChangeArrowheads="1"/>
            </p:cNvSpPr>
            <p:nvPr/>
          </p:nvSpPr>
          <p:spPr bwMode="auto">
            <a:xfrm>
              <a:off x="992188" y="5364163"/>
              <a:ext cx="1370012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ja-JP" sz="1200" b="1">
                  <a:ea typeface="ＭＳ Ｐゴシック" pitchFamily="34" charset="-128"/>
                </a:rPr>
                <a:t>Beam zero point</a:t>
              </a:r>
            </a:p>
          </p:txBody>
        </p:sp>
      </p:grp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4800600" y="1320800"/>
            <a:ext cx="4040188" cy="20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en-US" altLang="ja-JP" sz="1400" dirty="0">
                <a:ea typeface="ＭＳ Ｐゴシック" pitchFamily="34" charset="-128"/>
              </a:rPr>
              <a:t>Beam on without Li flow 5:22</a:t>
            </a:r>
          </a:p>
          <a:p>
            <a:pPr eaLnBrk="1" hangingPunct="1">
              <a:buFontTx/>
              <a:buAutoNum type="arabicParenR"/>
            </a:pPr>
            <a:r>
              <a:rPr lang="en-US" altLang="ja-JP" sz="1400" dirty="0">
                <a:ea typeface="ＭＳ Ｐゴシック" pitchFamily="34" charset="-128"/>
              </a:rPr>
              <a:t>beam off while establishing Li flow 5:22-5:49</a:t>
            </a:r>
          </a:p>
          <a:p>
            <a:pPr eaLnBrk="1" hangingPunct="1">
              <a:buFontTx/>
              <a:buAutoNum type="arabicParenR"/>
            </a:pPr>
            <a:r>
              <a:rPr lang="en-US" altLang="ja-JP" sz="1400" dirty="0">
                <a:ea typeface="ＭＳ Ｐゴシック" pitchFamily="34" charset="-128"/>
              </a:rPr>
              <a:t>Li valve opened  5:37</a:t>
            </a:r>
          </a:p>
          <a:p>
            <a:pPr eaLnBrk="1" hangingPunct="1">
              <a:buFontTx/>
              <a:buAutoNum type="arabicParenR"/>
            </a:pPr>
            <a:r>
              <a:rPr lang="en-US" altLang="ja-JP" sz="1400" dirty="0">
                <a:ea typeface="ＭＳ Ｐゴシック" pitchFamily="34" charset="-128"/>
              </a:rPr>
              <a:t>Beam on with Li flow 5:49-</a:t>
            </a:r>
          </a:p>
          <a:p>
            <a:pPr eaLnBrk="1" hangingPunct="1">
              <a:buFontTx/>
              <a:buAutoNum type="arabicParenR"/>
            </a:pPr>
            <a:r>
              <a:rPr lang="en-US" altLang="ja-JP" sz="1400" dirty="0">
                <a:ea typeface="ＭＳ Ｐゴシック" pitchFamily="34" charset="-128"/>
              </a:rPr>
              <a:t>Beam manipulation</a:t>
            </a:r>
          </a:p>
          <a:p>
            <a:pPr eaLnBrk="1" hangingPunct="1">
              <a:buFontTx/>
              <a:buAutoNum type="arabicParenR"/>
            </a:pPr>
            <a:r>
              <a:rPr lang="en-US" altLang="ja-JP" sz="1400" dirty="0">
                <a:ea typeface="ＭＳ Ｐゴシック" pitchFamily="34" charset="-128"/>
              </a:rPr>
              <a:t>Lost beam 10:18-10:24</a:t>
            </a:r>
          </a:p>
          <a:p>
            <a:pPr eaLnBrk="1" hangingPunct="1">
              <a:buFontTx/>
              <a:buAutoNum type="arabicParenR"/>
            </a:pPr>
            <a:r>
              <a:rPr lang="en-US" altLang="ja-JP" sz="1400" dirty="0">
                <a:ea typeface="ＭＳ Ｐゴシック" pitchFamily="34" charset="-128"/>
              </a:rPr>
              <a:t>Beam on with Li flow</a:t>
            </a:r>
          </a:p>
          <a:p>
            <a:pPr eaLnBrk="1" hangingPunct="1">
              <a:buFontTx/>
              <a:buAutoNum type="arabicParenR"/>
            </a:pPr>
            <a:r>
              <a:rPr lang="en-US" altLang="ja-JP" sz="1400" dirty="0">
                <a:ea typeface="ＭＳ Ｐゴシック" pitchFamily="34" charset="-128"/>
              </a:rPr>
              <a:t>Li valve closed 11:01</a:t>
            </a:r>
          </a:p>
          <a:p>
            <a:pPr eaLnBrk="1" hangingPunct="1">
              <a:buFontTx/>
              <a:buAutoNum type="arabicParenR"/>
            </a:pPr>
            <a:r>
              <a:rPr lang="en-US" altLang="ja-JP" sz="1400" dirty="0">
                <a:ea typeface="ＭＳ Ｐゴシック" pitchFamily="34" charset="-128"/>
              </a:rPr>
              <a:t>Beam on without Li flow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762000"/>
          </a:xfrm>
        </p:spPr>
        <p:txBody>
          <a:bodyPr/>
          <a:lstStyle/>
          <a:p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Beam current data measured at beam dump.</a:t>
            </a:r>
            <a:endParaRPr lang="en-US" altLang="ja-JP" sz="1800" dirty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  <a:p>
            <a:pPr marL="0" indent="0">
              <a:buNone/>
            </a:pPr>
            <a:endParaRPr lang="en-US" altLang="ja-JP" sz="2000" dirty="0" smtClean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627120" y="5181600"/>
            <a:ext cx="563880" cy="609600"/>
          </a:xfrm>
          <a:prstGeom prst="ellipse">
            <a:avLst/>
          </a:prstGeom>
          <a:noFill/>
          <a:ln w="2540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7" name="Straight Arrow Connector 6"/>
          <p:cNvCxnSpPr>
            <a:stCxn id="12" idx="1"/>
          </p:cNvCxnSpPr>
          <p:nvPr/>
        </p:nvCxnSpPr>
        <p:spPr bwMode="auto">
          <a:xfrm flipH="1">
            <a:off x="4191000" y="4766102"/>
            <a:ext cx="3014346" cy="5678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205346" y="4258270"/>
            <a:ext cx="1835626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Li film completely stopped </a:t>
            </a:r>
            <a:r>
              <a:rPr lang="en-US" sz="2000" dirty="0" smtClean="0"/>
              <a:t>beam!!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6797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Proton beam-on-film experiment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17</a:t>
            </a:fld>
            <a:endParaRPr lang="en-US" sz="1000">
              <a:latin typeface="Arial" charset="0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762000"/>
          </a:xfrm>
        </p:spPr>
        <p:txBody>
          <a:bodyPr/>
          <a:lstStyle/>
          <a:p>
            <a:r>
              <a:rPr lang="en-US" altLang="ja-JP" sz="24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Movie</a:t>
            </a:r>
            <a:endParaRPr lang="en-US" altLang="ja-JP" sz="2400" dirty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  <a:p>
            <a:pPr marL="0" indent="0">
              <a:buNone/>
            </a:pPr>
            <a:endParaRPr lang="en-US" altLang="ja-JP" sz="2400" dirty="0" smtClean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2129135"/>
            <a:ext cx="647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2"/>
              </a:rPr>
              <a:t>http://www.youtube.com/watch?v=qPwdYQbp3Bg&amp;t=2m26s</a:t>
            </a:r>
            <a:endParaRPr lang="en-US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3429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Additional movie (evolution of the Li film)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4872335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3"/>
              </a:rPr>
              <a:t>http://www.youtube.com/watch?v=iOv1D5LaId8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8828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Proton beam-on-film experiment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18</a:t>
            </a:fld>
            <a:endParaRPr lang="en-US" sz="1000">
              <a:latin typeface="Arial" charset="0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762000"/>
          </a:xfrm>
        </p:spPr>
        <p:txBody>
          <a:bodyPr/>
          <a:lstStyle/>
          <a:p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Results</a:t>
            </a:r>
            <a:endParaRPr lang="en-US" altLang="ja-JP" sz="1800" dirty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  <a:p>
            <a:pPr marL="0" indent="0">
              <a:buNone/>
            </a:pPr>
            <a:endParaRPr lang="en-US" altLang="ja-JP" sz="2000" dirty="0" smtClean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</p:txBody>
      </p:sp>
      <p:graphicFrame>
        <p:nvGraphicFramePr>
          <p:cNvPr id="54" name="Content Placeholder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88480752"/>
              </p:ext>
            </p:extLst>
          </p:nvPr>
        </p:nvGraphicFramePr>
        <p:xfrm>
          <a:off x="3200400" y="1387136"/>
          <a:ext cx="5867400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0547"/>
                <a:gridCol w="721402"/>
                <a:gridCol w="1202335"/>
                <a:gridCol w="1603116"/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FRIB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Experiment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Ratio (</a:t>
                      </a:r>
                      <a:r>
                        <a:rPr lang="en-US" sz="1400" dirty="0" err="1">
                          <a:effectLst/>
                        </a:rPr>
                        <a:t>Exp</a:t>
                      </a:r>
                      <a:r>
                        <a:rPr lang="en-US" sz="1400" dirty="0">
                          <a:effectLst/>
                        </a:rPr>
                        <a:t>/FRIB)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Beam power (W)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299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0.43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Beam σ (mm)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0.62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0.70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1.17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Beam power/σ</a:t>
                      </a:r>
                      <a:r>
                        <a:rPr lang="en-US" sz="2000" baseline="30000" dirty="0">
                          <a:effectLst/>
                        </a:rPr>
                        <a:t>  </a:t>
                      </a:r>
                      <a:r>
                        <a:rPr lang="en-US" sz="1400" dirty="0">
                          <a:effectLst/>
                        </a:rPr>
                        <a:t>(W/mm)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1129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427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0.38</a:t>
                      </a:r>
                      <a:r>
                        <a:rPr lang="en-US" sz="1400" baseline="0" dirty="0" smtClean="0">
                          <a:effectLst/>
                        </a:rPr>
                        <a:t> (151 kW)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56" marR="65056" marT="0" marB="0"/>
                </a:tc>
              </a:tr>
            </a:tbl>
          </a:graphicData>
        </a:graphic>
      </p:graphicFrame>
      <p:pic>
        <p:nvPicPr>
          <p:cNvPr id="55" name="Picture 5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7" y="1371600"/>
            <a:ext cx="3048000" cy="24384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0" y="3770055"/>
            <a:ext cx="9161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Linear power density ~38 </a:t>
            </a:r>
            <a:r>
              <a:rPr lang="en-US" sz="2000" dirty="0"/>
              <a:t>% of the maximum power density </a:t>
            </a:r>
            <a:r>
              <a:rPr lang="en-US" sz="2000" dirty="0" smtClean="0"/>
              <a:t>at </a:t>
            </a:r>
            <a:r>
              <a:rPr lang="en-US" sz="2000" dirty="0" err="1" smtClean="0"/>
              <a:t>FRIB</a:t>
            </a:r>
            <a:r>
              <a:rPr lang="en-US" sz="2000" dirty="0" smtClean="0"/>
              <a:t> with a 400 </a:t>
            </a:r>
            <a:r>
              <a:rPr lang="en-US" sz="2000" dirty="0"/>
              <a:t>kW of U at 200 MeV/u.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65 </a:t>
            </a:r>
            <a:r>
              <a:rPr lang="en-US" sz="2000" dirty="0" err="1" smtClean="0"/>
              <a:t>keV</a:t>
            </a:r>
            <a:r>
              <a:rPr lang="en-US" sz="2000" dirty="0" smtClean="0"/>
              <a:t> protons </a:t>
            </a:r>
            <a:r>
              <a:rPr lang="en-US" sz="2000" dirty="0"/>
              <a:t>only penetrate </a:t>
            </a:r>
            <a:r>
              <a:rPr lang="en-US" sz="2000" dirty="0" smtClean="0"/>
              <a:t>1.5 </a:t>
            </a:r>
            <a:r>
              <a:rPr lang="en-US" sz="2000" dirty="0" err="1"/>
              <a:t>μm</a:t>
            </a:r>
            <a:r>
              <a:rPr lang="en-US" sz="2000" dirty="0"/>
              <a:t> </a:t>
            </a:r>
            <a:r>
              <a:rPr lang="en-US" sz="2000" dirty="0" smtClean="0"/>
              <a:t>in the 10 </a:t>
            </a:r>
            <a:r>
              <a:rPr lang="en-US" sz="2000" dirty="0" err="1" smtClean="0"/>
              <a:t>μm</a:t>
            </a:r>
            <a:r>
              <a:rPr lang="en-US" sz="2000" dirty="0" smtClean="0"/>
              <a:t> thick Li film.  The </a:t>
            </a:r>
            <a:r>
              <a:rPr lang="en-US" sz="2000" dirty="0"/>
              <a:t>net effect would be a power density higher than FRIB by a factor </a:t>
            </a:r>
            <a:r>
              <a:rPr lang="en-US" sz="2000" dirty="0" smtClean="0"/>
              <a:t>2 (~0.43 x 0.62/0.7 x 10/1.5).</a:t>
            </a:r>
          </a:p>
          <a:p>
            <a:endParaRPr lang="en-US" sz="2000" dirty="0"/>
          </a:p>
          <a:p>
            <a:r>
              <a:rPr lang="en-US" sz="2000" dirty="0" smtClean="0"/>
              <a:t>Uncertainties: Faraday cup correction factor, beam fluorescence profile, effect of short range of protons.</a:t>
            </a:r>
            <a:endParaRPr lang="en-US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3269941" y="3328672"/>
            <a:ext cx="421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power: 4.6 mA x 65 </a:t>
            </a:r>
            <a:r>
              <a:rPr lang="en-US" dirty="0" err="1" smtClean="0"/>
              <a:t>keV</a:t>
            </a:r>
            <a:r>
              <a:rPr lang="en-US" dirty="0" smtClean="0"/>
              <a:t> = 299 W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828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Summary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19</a:t>
            </a:fld>
            <a:endParaRPr lang="en-US" sz="1000">
              <a:latin typeface="Arial" charset="0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029200"/>
          </a:xfrm>
        </p:spPr>
        <p:txBody>
          <a:bodyPr/>
          <a:lstStyle/>
          <a:p>
            <a:r>
              <a:rPr lang="en-US" sz="2400" dirty="0"/>
              <a:t>First time that a thin liquid lithium film (~ 10 </a:t>
            </a:r>
            <a:r>
              <a:rPr lang="el-GR" sz="2400" dirty="0"/>
              <a:t>μ</a:t>
            </a:r>
            <a:r>
              <a:rPr lang="en-US" sz="2400" dirty="0"/>
              <a:t>m) was </a:t>
            </a:r>
            <a:r>
              <a:rPr lang="en-US" sz="2400" dirty="0" smtClean="0"/>
              <a:t>successfully used </a:t>
            </a:r>
            <a:r>
              <a:rPr lang="en-US" sz="2400" dirty="0"/>
              <a:t>to stop an ion beam with </a:t>
            </a:r>
            <a:r>
              <a:rPr lang="en-US" sz="2400" dirty="0" smtClean="0"/>
              <a:t>a </a:t>
            </a:r>
            <a:r>
              <a:rPr lang="en-US" sz="2400" dirty="0"/>
              <a:t>high power </a:t>
            </a:r>
            <a:r>
              <a:rPr lang="en-US" sz="2400" dirty="0" smtClean="0"/>
              <a:t>deposition.</a:t>
            </a:r>
          </a:p>
          <a:p>
            <a:endParaRPr lang="en-US" sz="2400" dirty="0" smtClean="0"/>
          </a:p>
          <a:p>
            <a:r>
              <a:rPr lang="en-US" sz="2400" dirty="0" smtClean="0"/>
              <a:t>The 65 </a:t>
            </a:r>
            <a:r>
              <a:rPr lang="en-US" sz="2400" dirty="0" err="1" smtClean="0"/>
              <a:t>keV</a:t>
            </a:r>
            <a:r>
              <a:rPr lang="en-US" sz="2400" dirty="0" smtClean="0"/>
              <a:t> protons </a:t>
            </a:r>
            <a:r>
              <a:rPr lang="en-US" sz="2400" dirty="0"/>
              <a:t>stopped in the first 2 </a:t>
            </a:r>
            <a:r>
              <a:rPr lang="el-GR" sz="2400" dirty="0"/>
              <a:t>μ</a:t>
            </a:r>
            <a:r>
              <a:rPr lang="en-US" sz="2400" dirty="0"/>
              <a:t>m depositing </a:t>
            </a:r>
            <a:r>
              <a:rPr lang="en-US" sz="2400" dirty="0" smtClean="0"/>
              <a:t>~300 </a:t>
            </a:r>
            <a:r>
              <a:rPr lang="en-US" sz="2400" dirty="0"/>
              <a:t>W on a beam spot with </a:t>
            </a:r>
            <a:r>
              <a:rPr lang="el-GR" sz="2400" dirty="0"/>
              <a:t>σ</a:t>
            </a:r>
            <a:r>
              <a:rPr lang="en-US" sz="2400" dirty="0"/>
              <a:t> = 0.7 </a:t>
            </a:r>
            <a:r>
              <a:rPr lang="en-US" sz="2400" dirty="0" smtClean="0"/>
              <a:t>mm.</a:t>
            </a:r>
          </a:p>
          <a:p>
            <a:endParaRPr lang="en-US" sz="2400" dirty="0"/>
          </a:p>
          <a:p>
            <a:r>
              <a:rPr lang="en-US" sz="2400" dirty="0" smtClean="0"/>
              <a:t>For </a:t>
            </a:r>
            <a:r>
              <a:rPr lang="en-US" sz="2400" dirty="0" err="1"/>
              <a:t>FRIB</a:t>
            </a:r>
            <a:r>
              <a:rPr lang="en-US" sz="2400" dirty="0"/>
              <a:t> we expect 700 W </a:t>
            </a:r>
            <a:r>
              <a:rPr lang="en-US" sz="2400" dirty="0" smtClean="0"/>
              <a:t>in full thickness (</a:t>
            </a:r>
            <a:r>
              <a:rPr lang="en-US" sz="2400" dirty="0"/>
              <a:t>~10 </a:t>
            </a:r>
            <a:r>
              <a:rPr lang="el-GR" sz="2400" dirty="0"/>
              <a:t>μ</a:t>
            </a:r>
            <a:r>
              <a:rPr lang="en-US" sz="2400" dirty="0" smtClean="0"/>
              <a:t>m) on a beam spot with </a:t>
            </a:r>
            <a:r>
              <a:rPr lang="el-GR" sz="2400" dirty="0"/>
              <a:t>σ</a:t>
            </a:r>
            <a:r>
              <a:rPr lang="en-US" sz="2400" dirty="0"/>
              <a:t> = 0.62 </a:t>
            </a:r>
            <a:r>
              <a:rPr lang="en-US" sz="2400" dirty="0" smtClean="0"/>
              <a:t>mm.</a:t>
            </a:r>
          </a:p>
          <a:p>
            <a:endParaRPr lang="en-US" sz="2400" dirty="0"/>
          </a:p>
          <a:p>
            <a:r>
              <a:rPr lang="en-US" sz="2400" dirty="0" smtClean="0"/>
              <a:t>This </a:t>
            </a:r>
            <a:r>
              <a:rPr lang="en-US" sz="2400" dirty="0"/>
              <a:t>was the most important validation of the choice of liquid lithium as the charge stripper </a:t>
            </a:r>
            <a:r>
              <a:rPr lang="en-US" sz="2400" dirty="0" smtClean="0"/>
              <a:t>medium.</a:t>
            </a:r>
            <a:endParaRPr lang="en-US" altLang="ja-JP" sz="2400" dirty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  <a:p>
            <a:pPr marL="0" indent="0">
              <a:buNone/>
            </a:pPr>
            <a:endParaRPr lang="en-US" altLang="ja-JP" sz="2400" dirty="0" smtClean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751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latin typeface="Arial" charset="0"/>
                <a:ea typeface="ＭＳ Ｐゴシック" pitchFamily="34" charset="-128"/>
              </a:rPr>
              <a:t>Outline</a:t>
            </a:r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>
                <a:latin typeface="Arial" charset="0"/>
                <a:ea typeface="ＭＳ Ｐゴシック" pitchFamily="34" charset="-128"/>
              </a:rPr>
              <a:t>Background</a:t>
            </a:r>
          </a:p>
          <a:p>
            <a:r>
              <a:rPr lang="en-US" altLang="ja-JP" sz="2400" dirty="0" smtClean="0">
                <a:latin typeface="Arial" charset="0"/>
                <a:ea typeface="ＭＳ Ｐゴシック" pitchFamily="34" charset="-128"/>
              </a:rPr>
              <a:t>Lithium and water hazard</a:t>
            </a:r>
          </a:p>
          <a:p>
            <a:r>
              <a:rPr lang="en-US" altLang="ja-JP" sz="2400" dirty="0" smtClean="0">
                <a:latin typeface="Arial" charset="0"/>
                <a:ea typeface="ＭＳ Ｐゴシック" pitchFamily="34" charset="-128"/>
              </a:rPr>
              <a:t>LEDA source reconditioning and beam line design</a:t>
            </a:r>
          </a:p>
          <a:p>
            <a:r>
              <a:rPr lang="en-US" altLang="ja-JP" sz="2400" dirty="0" smtClean="0">
                <a:latin typeface="Arial" charset="0"/>
                <a:ea typeface="ＭＳ Ｐゴシック" pitchFamily="34" charset="-128"/>
              </a:rPr>
              <a:t>Mating LEDA source to Li system</a:t>
            </a:r>
          </a:p>
          <a:p>
            <a:r>
              <a:rPr lang="en-US" altLang="ja-JP" sz="2400" dirty="0" smtClean="0">
                <a:latin typeface="Arial" charset="0"/>
                <a:ea typeface="ＭＳ Ｐゴシック" pitchFamily="34" charset="-128"/>
              </a:rPr>
              <a:t>Proton beam-on-film experiment</a:t>
            </a:r>
          </a:p>
          <a:p>
            <a:r>
              <a:rPr lang="en-US" altLang="ja-JP" sz="2400" dirty="0" smtClean="0">
                <a:latin typeface="Arial" charset="0"/>
                <a:ea typeface="ＭＳ Ｐゴシック" pitchFamily="34" charset="-128"/>
              </a:rPr>
              <a:t>Summary</a:t>
            </a:r>
          </a:p>
          <a:p>
            <a:pPr lvl="1"/>
            <a:endParaRPr lang="en-US" altLang="ja-JP" sz="2400" dirty="0" smtClean="0">
              <a:latin typeface="Arial" charset="0"/>
              <a:ea typeface="ＭＳ Ｐゴシック" pitchFamily="34" charset="-128"/>
            </a:endParaRPr>
          </a:p>
          <a:p>
            <a:pPr lvl="1"/>
            <a:endParaRPr lang="en-US" altLang="ja-JP" sz="2400" dirty="0" smtClean="0">
              <a:latin typeface="Arial" charset="0"/>
              <a:ea typeface="ＭＳ Ｐゴシック" pitchFamily="34" charset="-128"/>
            </a:endParaRPr>
          </a:p>
          <a:p>
            <a:pPr lvl="1"/>
            <a:endParaRPr lang="en-US" altLang="ja-JP" sz="2400" dirty="0" smtClean="0">
              <a:latin typeface="Arial" charset="0"/>
              <a:ea typeface="ＭＳ Ｐゴシック" pitchFamily="34" charset="-128"/>
            </a:endParaRPr>
          </a:p>
          <a:p>
            <a:endParaRPr lang="en-US" sz="2400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20</a:t>
            </a:fld>
            <a:endParaRPr lang="en-US" sz="100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92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 dirty="0"/>
              <a:t>Argonne National Laboratory – Nuclear Engineering Division</a:t>
            </a:r>
            <a:endParaRPr lang="en-US" dirty="0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Background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87050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0C25ADE1-5798-49EA-8BC8-8A234753729C}" type="slidenum">
              <a:rPr lang="en-US" sz="1000">
                <a:latin typeface="Arial" charset="0"/>
              </a:rPr>
              <a:pPr/>
              <a:t>3</a:t>
            </a:fld>
            <a:endParaRPr lang="en-US" sz="1000">
              <a:latin typeface="Arial" charset="0"/>
            </a:endParaRP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538162" y="914400"/>
            <a:ext cx="3043238" cy="2282825"/>
            <a:chOff x="2544" y="432"/>
            <a:chExt cx="1917" cy="1438"/>
          </a:xfrm>
        </p:grpSpPr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4" y="432"/>
              <a:ext cx="1917" cy="1438"/>
            </a:xfrm>
            <a:prstGeom prst="rect">
              <a:avLst/>
            </a:prstGeom>
            <a:noFill/>
          </p:spPr>
        </p:pic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2544" y="434"/>
              <a:ext cx="898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20 kW beam</a:t>
              </a:r>
              <a:r>
                <a:rPr lang="en-US" altLang="ja-JP" sz="1400" dirty="0">
                  <a:solidFill>
                    <a:schemeClr val="bg1"/>
                  </a:solidFill>
                  <a:latin typeface="Arial" charset="0"/>
                </a:rPr>
                <a:t> on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1" name="Rectangle 57"/>
          <p:cNvSpPr>
            <a:spLocks noChangeArrowheads="1"/>
          </p:cNvSpPr>
          <p:nvPr/>
        </p:nvSpPr>
        <p:spPr bwMode="auto">
          <a:xfrm>
            <a:off x="3657600" y="1600200"/>
            <a:ext cx="5181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lvl="1" indent="-285750" eaLnBrk="0" hangingPunct="0">
              <a:spcBef>
                <a:spcPct val="20000"/>
              </a:spcBef>
              <a:buClr>
                <a:srgbClr val="1F497D"/>
              </a:buClr>
              <a:buFontTx/>
              <a:buChar char="–"/>
            </a:pPr>
            <a:r>
              <a:rPr lang="en-US" sz="2000" dirty="0" smtClean="0">
                <a:latin typeface="Arial" charset="0"/>
              </a:rPr>
              <a:t>Stable </a:t>
            </a:r>
            <a:r>
              <a:rPr lang="en-US" sz="2000" dirty="0">
                <a:latin typeface="Arial" charset="0"/>
              </a:rPr>
              <a:t>operation under </a:t>
            </a:r>
            <a:r>
              <a:rPr lang="en-US" altLang="ja-JP" sz="2000" dirty="0">
                <a:latin typeface="Arial" charset="0"/>
              </a:rPr>
              <a:t>20 kW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load or ~5 MW/</a:t>
            </a:r>
            <a:r>
              <a:rPr lang="en-US" sz="2000" dirty="0" err="1" smtClean="0">
                <a:latin typeface="Arial" charset="0"/>
              </a:rPr>
              <a:t>cm</a:t>
            </a:r>
            <a:r>
              <a:rPr lang="en-US" sz="2000" baseline="30000" dirty="0" err="1" smtClean="0">
                <a:latin typeface="Arial" charset="0"/>
              </a:rPr>
              <a:t>3</a:t>
            </a:r>
            <a:r>
              <a:rPr lang="en-US" sz="2000" dirty="0" smtClean="0">
                <a:latin typeface="Arial" charset="0"/>
              </a:rPr>
              <a:t> at the peak in 2003</a:t>
            </a:r>
            <a:r>
              <a:rPr lang="en-US" sz="2000" baseline="30000" dirty="0" smtClean="0">
                <a:latin typeface="Arial" charset="0"/>
              </a:rPr>
              <a:t>(1)</a:t>
            </a:r>
            <a:r>
              <a:rPr lang="en-US" sz="2000" dirty="0" smtClean="0">
                <a:latin typeface="Arial" charset="0"/>
              </a:rPr>
              <a:t>.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1F497D"/>
              </a:buClr>
              <a:buFontTx/>
              <a:buChar char="–"/>
            </a:pPr>
            <a:endParaRPr lang="en-US" altLang="ja-JP" sz="2000" dirty="0" smtClean="0">
              <a:latin typeface="Arial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1F497D"/>
              </a:buClr>
              <a:buFontTx/>
              <a:buChar char="–"/>
            </a:pPr>
            <a:r>
              <a:rPr lang="en-US" altLang="ja-JP" sz="2000" dirty="0" smtClean="0">
                <a:latin typeface="Arial" charset="0"/>
              </a:rPr>
              <a:t>Stable formation of ~</a:t>
            </a:r>
            <a:r>
              <a:rPr lang="en-US" altLang="ja-JP" sz="2000" dirty="0" err="1" smtClean="0">
                <a:latin typeface="Arial" charset="0"/>
              </a:rPr>
              <a:t>50m</a:t>
            </a:r>
            <a:r>
              <a:rPr lang="en-US" altLang="ja-JP" sz="2000" dirty="0" smtClean="0">
                <a:latin typeface="Arial" charset="0"/>
              </a:rPr>
              <a:t>/s, ~10 µm thick Li jet in 2011</a:t>
            </a:r>
            <a:r>
              <a:rPr lang="en-US" altLang="ja-JP" sz="2000" baseline="30000" dirty="0" smtClean="0">
                <a:latin typeface="Arial" charset="0"/>
              </a:rPr>
              <a:t>(2),(3)</a:t>
            </a:r>
            <a:r>
              <a:rPr lang="en-US" altLang="ja-JP" sz="2000" dirty="0" smtClean="0">
                <a:latin typeface="Arial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8000" y="3416300"/>
            <a:ext cx="3963723" cy="2232819"/>
            <a:chOff x="547687" y="3863181"/>
            <a:chExt cx="3963723" cy="2232819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7687" y="3863181"/>
              <a:ext cx="3963723" cy="22328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09600" y="5715000"/>
              <a:ext cx="2827954" cy="30777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 charset="0"/>
                </a:rPr>
                <a:t>High speed, thin Li jet in vacuum</a:t>
              </a:r>
              <a:endParaRPr lang="en-US" sz="14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6" name="Content Placeholder 2"/>
          <p:cNvSpPr>
            <a:spLocks/>
          </p:cNvSpPr>
          <p:nvPr/>
        </p:nvSpPr>
        <p:spPr bwMode="auto">
          <a:xfrm>
            <a:off x="4776523" y="4414441"/>
            <a:ext cx="4215077" cy="126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altLang="ja-JP" sz="2000" dirty="0" smtClean="0">
                <a:latin typeface="Arial" charset="0"/>
              </a:rPr>
              <a:t>Further demonstration of the liquid lithium stripper under a high thermal loading by a proton beam.</a:t>
            </a:r>
          </a:p>
        </p:txBody>
      </p:sp>
      <p:sp>
        <p:nvSpPr>
          <p:cNvPr id="17" name="Content Placeholder 2"/>
          <p:cNvSpPr>
            <a:spLocks/>
          </p:cNvSpPr>
          <p:nvPr/>
        </p:nvSpPr>
        <p:spPr bwMode="auto">
          <a:xfrm>
            <a:off x="6007101" y="3810000"/>
            <a:ext cx="1676399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rgbClr val="1F497D"/>
              </a:buClr>
            </a:pPr>
            <a:r>
              <a:rPr lang="en-US" altLang="ja-JP" sz="2400" dirty="0" smtClean="0">
                <a:latin typeface="Arial" charset="0"/>
              </a:rPr>
              <a:t>Next step</a:t>
            </a:r>
          </a:p>
        </p:txBody>
      </p:sp>
      <p:sp>
        <p:nvSpPr>
          <p:cNvPr id="18" name="Content Placeholder 2"/>
          <p:cNvSpPr>
            <a:spLocks/>
          </p:cNvSpPr>
          <p:nvPr/>
        </p:nvSpPr>
        <p:spPr bwMode="auto">
          <a:xfrm>
            <a:off x="3657600" y="762000"/>
            <a:ext cx="5334000" cy="107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altLang="ja-JP" sz="2000" dirty="0" smtClean="0">
                <a:latin typeface="Arial" charset="0"/>
              </a:rPr>
              <a:t>Liquid Li appears as an attractive option for high power beam applications.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5678269"/>
            <a:ext cx="5516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r>
              <a:rPr lang="en-US" sz="1200" dirty="0" smtClean="0"/>
              <a:t>Rev</a:t>
            </a:r>
            <a:r>
              <a:rPr lang="en-US" sz="1200" dirty="0"/>
              <a:t>. Sci. </a:t>
            </a:r>
            <a:r>
              <a:rPr lang="en-US" sz="1200" dirty="0" err="1"/>
              <a:t>Instrum</a:t>
            </a:r>
            <a:r>
              <a:rPr lang="en-US" sz="1200" dirty="0"/>
              <a:t>. </a:t>
            </a:r>
            <a:r>
              <a:rPr lang="en-US" sz="1200" b="1" dirty="0"/>
              <a:t>76</a:t>
            </a:r>
            <a:r>
              <a:rPr lang="en-US" sz="1200" dirty="0"/>
              <a:t>, </a:t>
            </a:r>
            <a:r>
              <a:rPr lang="en-US" sz="1200" dirty="0" smtClean="0"/>
              <a:t>73501</a:t>
            </a:r>
            <a:r>
              <a:rPr lang="en-US" sz="1200" dirty="0"/>
              <a:t> (2005); </a:t>
            </a:r>
            <a:r>
              <a:rPr lang="en-US" sz="1200" dirty="0" smtClean="0">
                <a:hlinkClick r:id="rId4"/>
              </a:rPr>
              <a:t>http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err="1" smtClean="0">
                <a:hlinkClick r:id="rId4"/>
              </a:rPr>
              <a:t>dx.doi.org</a:t>
            </a:r>
            <a:r>
              <a:rPr lang="en-US" sz="1200" dirty="0" smtClean="0">
                <a:hlinkClick r:id="rId4"/>
              </a:rPr>
              <a:t>/10.1063/1.1942530</a:t>
            </a:r>
            <a:endParaRPr lang="en-US" sz="1200" dirty="0" smtClean="0"/>
          </a:p>
          <a:p>
            <a:r>
              <a:rPr lang="en-US" sz="1200" dirty="0" smtClean="0"/>
              <a:t>(2) </a:t>
            </a:r>
            <a:r>
              <a:rPr lang="en-US" sz="1200" i="1" dirty="0" err="1"/>
              <a:t>JINST</a:t>
            </a:r>
            <a:r>
              <a:rPr lang="en-US" sz="1200" dirty="0"/>
              <a:t> </a:t>
            </a:r>
            <a:r>
              <a:rPr lang="en-US" sz="1200" b="1" dirty="0"/>
              <a:t>4</a:t>
            </a:r>
            <a:r>
              <a:rPr lang="en-US" sz="1200" dirty="0"/>
              <a:t> </a:t>
            </a:r>
            <a:r>
              <a:rPr lang="en-US" sz="1200" dirty="0" err="1"/>
              <a:t>P04005</a:t>
            </a:r>
            <a:r>
              <a:rPr lang="en-US" sz="1200" dirty="0"/>
              <a:t> </a:t>
            </a:r>
            <a:r>
              <a:rPr lang="en-US" sz="1200" dirty="0" err="1">
                <a:hlinkClick r:id="rId5"/>
              </a:rPr>
              <a:t>doi:10.1088</a:t>
            </a:r>
            <a:r>
              <a:rPr lang="en-US" sz="1200" dirty="0">
                <a:hlinkClick r:id="rId5"/>
              </a:rPr>
              <a:t>/1748-0221/4/04/</a:t>
            </a:r>
            <a:r>
              <a:rPr lang="en-US" sz="1200" dirty="0" err="1">
                <a:hlinkClick r:id="rId5"/>
              </a:rPr>
              <a:t>P04005</a:t>
            </a:r>
            <a:endParaRPr lang="en-US" sz="1200" dirty="0" smtClean="0"/>
          </a:p>
          <a:p>
            <a:r>
              <a:rPr lang="en-US" sz="1200" dirty="0" smtClean="0"/>
              <a:t>(3) </a:t>
            </a:r>
            <a:r>
              <a:rPr lang="en-US" sz="1200" dirty="0"/>
              <a:t>ANL/NE-11/01 (2011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P:\Old PC Transfer\momo\FRIB technologies\RIA thin film\under MSU Li system development\Ion beam experiment\Pix\Pix @ MSU\IMG_0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601" y="14478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550591"/>
            <a:ext cx="3963723" cy="223281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55312"/>
            <a:ext cx="5943600" cy="309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 dirty="0"/>
              <a:t>Argonne National Laboratory – Nuclear Engineering Division</a:t>
            </a:r>
            <a:endParaRPr lang="en-US" dirty="0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Background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87050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0C25ADE1-5798-49EA-8BC8-8A234753729C}" type="slidenum">
              <a:rPr lang="en-US" sz="1000">
                <a:latin typeface="Arial" charset="0"/>
              </a:rPr>
              <a:pPr/>
              <a:t>4</a:t>
            </a:fld>
            <a:endParaRPr lang="en-US" sz="1000">
              <a:latin typeface="Arial" charset="0"/>
            </a:endParaRPr>
          </a:p>
        </p:txBody>
      </p:sp>
      <p:sp>
        <p:nvSpPr>
          <p:cNvPr id="15" name="Content Placeholder 2"/>
          <p:cNvSpPr>
            <a:spLocks/>
          </p:cNvSpPr>
          <p:nvPr/>
        </p:nvSpPr>
        <p:spPr bwMode="auto">
          <a:xfrm>
            <a:off x="508000" y="762000"/>
            <a:ext cx="7721600" cy="65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</a:pPr>
            <a:r>
              <a:rPr lang="en-US" altLang="ja-JP" dirty="0" smtClean="0">
                <a:latin typeface="Arial" charset="0"/>
              </a:rPr>
              <a:t>Use a beam from the Low Energy Demonstration Accelerator (LEDA) ion source (75 kA, 110 mA) for the beam-on-film test.</a:t>
            </a:r>
          </a:p>
        </p:txBody>
      </p:sp>
      <p:sp>
        <p:nvSpPr>
          <p:cNvPr id="21" name="Content Placeholder 2"/>
          <p:cNvSpPr>
            <a:spLocks/>
          </p:cNvSpPr>
          <p:nvPr/>
        </p:nvSpPr>
        <p:spPr bwMode="auto">
          <a:xfrm>
            <a:off x="3987801" y="2007791"/>
            <a:ext cx="736599" cy="110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rgbClr val="1F497D"/>
              </a:buClr>
            </a:pPr>
            <a:r>
              <a:rPr lang="en-US" altLang="ja-JP" sz="8000" dirty="0" smtClean="0">
                <a:latin typeface="Arial" charset="0"/>
              </a:rPr>
              <a:t>+</a:t>
            </a:r>
          </a:p>
        </p:txBody>
      </p:sp>
      <p:sp>
        <p:nvSpPr>
          <p:cNvPr id="27" name="Content Placeholder 2"/>
          <p:cNvSpPr>
            <a:spLocks/>
          </p:cNvSpPr>
          <p:nvPr/>
        </p:nvSpPr>
        <p:spPr bwMode="auto">
          <a:xfrm>
            <a:off x="4851860" y="5134299"/>
            <a:ext cx="4215940" cy="50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rgbClr val="1F497D"/>
              </a:buClr>
            </a:pPr>
            <a:r>
              <a:rPr lang="en-US" altLang="ja-JP" sz="2000" b="1" i="1" dirty="0" smtClean="0">
                <a:solidFill>
                  <a:srgbClr val="FF0000"/>
                </a:solidFill>
                <a:latin typeface="Arial" charset="0"/>
              </a:rPr>
              <a:t>Many water-cooled components!</a:t>
            </a:r>
          </a:p>
        </p:txBody>
      </p:sp>
      <p:sp>
        <p:nvSpPr>
          <p:cNvPr id="4" name="Left Arrow 3"/>
          <p:cNvSpPr/>
          <p:nvPr/>
        </p:nvSpPr>
        <p:spPr bwMode="auto">
          <a:xfrm rot="17636167">
            <a:off x="6660508" y="3471316"/>
            <a:ext cx="1195752" cy="512068"/>
          </a:xfrm>
          <a:prstGeom prst="lef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sp>
        <p:nvSpPr>
          <p:cNvPr id="30" name="Left Arrow 29"/>
          <p:cNvSpPr/>
          <p:nvPr/>
        </p:nvSpPr>
        <p:spPr bwMode="auto">
          <a:xfrm rot="3443417" flipH="1">
            <a:off x="2701272" y="3341010"/>
            <a:ext cx="1058633" cy="512068"/>
          </a:xfrm>
          <a:prstGeom prst="lef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49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Lithium and water hazard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805934"/>
            <a:ext cx="8229600" cy="269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ja-JP" sz="2000" dirty="0" smtClean="0">
                <a:latin typeface="Arial" charset="0"/>
              </a:rPr>
              <a:t>ANL, USA, </a:t>
            </a:r>
            <a:r>
              <a:rPr lang="en-US" altLang="ja-JP" sz="2000" dirty="0">
                <a:latin typeface="Arial" charset="0"/>
              </a:rPr>
              <a:t>Lithium spill and fire, Lithium Processing Test Loop, </a:t>
            </a:r>
            <a:r>
              <a:rPr lang="en-US" altLang="ja-JP" sz="2000" dirty="0" smtClean="0">
                <a:latin typeface="Arial" charset="0"/>
              </a:rPr>
              <a:t>1979</a:t>
            </a:r>
          </a:p>
          <a:p>
            <a:pPr lvl="1"/>
            <a:r>
              <a:rPr lang="en-US" altLang="ja-JP" dirty="0" smtClean="0">
                <a:latin typeface="Arial" charset="0"/>
              </a:rPr>
              <a:t>due to incompatible material and stress cracking from cold working.</a:t>
            </a:r>
            <a:endParaRPr lang="en-US" altLang="ja-JP" dirty="0">
              <a:latin typeface="Arial" charset="0"/>
            </a:endParaRPr>
          </a:p>
          <a:p>
            <a:r>
              <a:rPr lang="en-US" altLang="ja-JP" sz="2000" dirty="0" smtClean="0">
                <a:latin typeface="Arial" charset="0"/>
              </a:rPr>
              <a:t>Sandia National Lab. (</a:t>
            </a:r>
            <a:r>
              <a:rPr lang="en-US" altLang="ja-JP" sz="2000" dirty="0" err="1" smtClean="0">
                <a:latin typeface="Arial" charset="0"/>
              </a:rPr>
              <a:t>SNL</a:t>
            </a:r>
            <a:r>
              <a:rPr lang="en-US" altLang="ja-JP" sz="2000" dirty="0" smtClean="0">
                <a:latin typeface="Arial" charset="0"/>
              </a:rPr>
              <a:t>), USA, </a:t>
            </a:r>
            <a:r>
              <a:rPr lang="en-US" altLang="ja-JP" sz="2000" dirty="0">
                <a:latin typeface="Arial" charset="0"/>
              </a:rPr>
              <a:t>Lithium fire, </a:t>
            </a:r>
            <a:r>
              <a:rPr lang="en-US" altLang="ja-JP" sz="2000" dirty="0" err="1">
                <a:latin typeface="Arial" charset="0"/>
              </a:rPr>
              <a:t>LIquid</a:t>
            </a:r>
            <a:r>
              <a:rPr lang="en-US" altLang="ja-JP" sz="2000" dirty="0">
                <a:latin typeface="Arial" charset="0"/>
              </a:rPr>
              <a:t> Metal Integrated Test System (LIMITS), 2005</a:t>
            </a:r>
            <a:r>
              <a:rPr lang="en-US" altLang="ja-JP" sz="2000" dirty="0" smtClean="0">
                <a:latin typeface="Arial" charset="0"/>
              </a:rPr>
              <a:t>?</a:t>
            </a:r>
          </a:p>
          <a:p>
            <a:pPr lvl="1"/>
            <a:r>
              <a:rPr lang="en-US" altLang="ja-JP" dirty="0">
                <a:latin typeface="Arial" charset="0"/>
              </a:rPr>
              <a:t>d</a:t>
            </a:r>
            <a:r>
              <a:rPr lang="en-US" altLang="ja-JP" dirty="0" smtClean="0">
                <a:latin typeface="Arial" charset="0"/>
              </a:rPr>
              <a:t>ue to incompatible material.</a:t>
            </a:r>
          </a:p>
          <a:p>
            <a:r>
              <a:rPr lang="en-US" altLang="ja-JP" sz="2000" dirty="0" err="1" smtClean="0">
                <a:latin typeface="Arial" charset="0"/>
              </a:rPr>
              <a:t>SNL</a:t>
            </a:r>
            <a:r>
              <a:rPr lang="en-US" altLang="ja-JP" sz="2000" dirty="0" smtClean="0">
                <a:latin typeface="Arial" charset="0"/>
              </a:rPr>
              <a:t>, USA, </a:t>
            </a:r>
            <a:r>
              <a:rPr lang="en-US" altLang="ja-JP" sz="2000" b="1" u="sng" dirty="0">
                <a:latin typeface="Arial" charset="0"/>
              </a:rPr>
              <a:t>Lithium-water explosion</a:t>
            </a:r>
            <a:r>
              <a:rPr lang="en-US" altLang="ja-JP" sz="2000" dirty="0">
                <a:latin typeface="Arial" charset="0"/>
              </a:rPr>
              <a:t>, Plasma Materials Test </a:t>
            </a:r>
            <a:r>
              <a:rPr lang="en-US" altLang="ja-JP" sz="2000" dirty="0" smtClean="0">
                <a:latin typeface="Arial" charset="0"/>
              </a:rPr>
              <a:t>Facility (</a:t>
            </a:r>
            <a:r>
              <a:rPr lang="en-US" altLang="ja-JP" sz="2000" dirty="0" err="1" smtClean="0">
                <a:latin typeface="Arial" charset="0"/>
              </a:rPr>
              <a:t>PMTF</a:t>
            </a:r>
            <a:r>
              <a:rPr lang="en-US" altLang="ja-JP" sz="2000" dirty="0" smtClean="0">
                <a:latin typeface="Arial" charset="0"/>
              </a:rPr>
              <a:t>), 2011</a:t>
            </a:r>
          </a:p>
          <a:p>
            <a:pPr lvl="1"/>
            <a:r>
              <a:rPr lang="en-US" kern="0" dirty="0">
                <a:latin typeface="Arial" charset="0"/>
                <a:ea typeface="ＭＳ Ｐゴシック" pitchFamily="34" charset="-128"/>
              </a:rPr>
              <a:t>d</a:t>
            </a:r>
            <a:r>
              <a:rPr lang="en-US" kern="0" dirty="0" smtClean="0">
                <a:latin typeface="Arial" charset="0"/>
                <a:ea typeface="ＭＳ Ｐゴシック" pitchFamily="34" charset="-128"/>
              </a:rPr>
              <a:t>ue to use of brittle, non-Li compatible material as a water pressure boundary.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0025" y="5754469"/>
            <a:ext cx="5133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Status </a:t>
            </a:r>
            <a:r>
              <a:rPr lang="en-US" sz="1200" dirty="0"/>
              <a:t>Report on </a:t>
            </a:r>
            <a:r>
              <a:rPr lang="en-US" sz="1200" dirty="0" smtClean="0"/>
              <a:t>Sandia </a:t>
            </a:r>
            <a:r>
              <a:rPr lang="en-US" sz="1200" dirty="0"/>
              <a:t>Plasma Materials Test Facility (</a:t>
            </a:r>
            <a:r>
              <a:rPr lang="en-US" sz="1200" dirty="0" err="1"/>
              <a:t>PMTF</a:t>
            </a:r>
            <a:r>
              <a:rPr lang="en-US" sz="1200" dirty="0"/>
              <a:t>) and Actions after Li Fire on 26 Aug 2011, </a:t>
            </a:r>
            <a:r>
              <a:rPr lang="en-US" sz="1200" dirty="0" err="1"/>
              <a:t>PFC</a:t>
            </a:r>
            <a:r>
              <a:rPr lang="en-US" sz="1200" dirty="0"/>
              <a:t> Group Annual </a:t>
            </a:r>
            <a:r>
              <a:rPr lang="en-US" sz="1200" dirty="0" smtClean="0"/>
              <a:t>Meeting, 20-22 </a:t>
            </a:r>
            <a:r>
              <a:rPr lang="en-US" sz="1200" dirty="0"/>
              <a:t>June 2012 - </a:t>
            </a:r>
            <a:r>
              <a:rPr lang="en-US" sz="1200" dirty="0" err="1" smtClean="0"/>
              <a:t>PPPL</a:t>
            </a:r>
            <a:endParaRPr lang="en-US" sz="1200" dirty="0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  <a:ln/>
        </p:spPr>
        <p:txBody>
          <a:bodyPr/>
          <a:lstStyle/>
          <a:p>
            <a:r>
              <a:rPr lang="en-US" altLang="ja-JP" dirty="0"/>
              <a:t>Argonne National Laboratory – Nuclear Engineering Division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514600" y="2814935"/>
            <a:ext cx="236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ORPS</a:t>
            </a:r>
            <a:r>
              <a:rPr lang="en-US" sz="1200" dirty="0"/>
              <a:t>: </a:t>
            </a:r>
            <a:r>
              <a:rPr lang="en-US" sz="1200" dirty="0" smtClean="0"/>
              <a:t>NA-SS-</a:t>
            </a:r>
            <a:r>
              <a:rPr lang="en-US" sz="1200" dirty="0" err="1" smtClean="0"/>
              <a:t>SNL</a:t>
            </a:r>
            <a:r>
              <a:rPr lang="en-US" sz="1200" dirty="0" smtClean="0"/>
              <a:t>-1000-2011-0007</a:t>
            </a:r>
            <a:endParaRPr lang="en-US" sz="1200" dirty="0"/>
          </a:p>
        </p:txBody>
      </p:sp>
      <p:sp>
        <p:nvSpPr>
          <p:cNvPr id="28" name="Content Placeholder 2"/>
          <p:cNvSpPr>
            <a:spLocks/>
          </p:cNvSpPr>
          <p:nvPr/>
        </p:nvSpPr>
        <p:spPr bwMode="auto">
          <a:xfrm>
            <a:off x="5257800" y="4262252"/>
            <a:ext cx="3810000" cy="114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rgbClr val="1F497D"/>
              </a:buClr>
            </a:pPr>
            <a:r>
              <a:rPr lang="en-US" altLang="ja-JP" sz="2000" b="1" i="1" dirty="0" smtClean="0">
                <a:solidFill>
                  <a:srgbClr val="FF0000"/>
                </a:solidFill>
                <a:latin typeface="Arial" charset="0"/>
              </a:rPr>
              <a:t>Not limited to, but all Li/H</a:t>
            </a:r>
            <a:r>
              <a:rPr lang="en-US" altLang="ja-JP" sz="2000" b="1" i="1" baseline="-250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ja-JP" sz="2000" b="1" i="1" dirty="0" smtClean="0">
                <a:solidFill>
                  <a:srgbClr val="FF0000"/>
                </a:solidFill>
                <a:latin typeface="Arial" charset="0"/>
              </a:rPr>
              <a:t>O boundaries must retain integrity under all conditions.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2425" y="3581400"/>
            <a:ext cx="4752975" cy="2181225"/>
            <a:chOff x="487680" y="2667000"/>
            <a:chExt cx="4752975" cy="218122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" y="2667000"/>
              <a:ext cx="4752975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566160" y="2819400"/>
              <a:ext cx="15485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Broken flange!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>
              <a:off x="2864167" y="3188732"/>
              <a:ext cx="686753" cy="240268"/>
            </a:xfrm>
            <a:prstGeom prst="straightConnector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20" name="Rectangle 19"/>
          <p:cNvSpPr/>
          <p:nvPr/>
        </p:nvSpPr>
        <p:spPr>
          <a:xfrm>
            <a:off x="5486400" y="1824335"/>
            <a:ext cx="236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Personal communication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181333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27696"/>
            <a:ext cx="6811962" cy="3673104"/>
          </a:xfrm>
          <a:prstGeom prst="rect">
            <a:avLst/>
          </a:prstGeom>
          <a:noFill/>
          <a:ln>
            <a:noFill/>
          </a:ln>
          <a:effectLst>
            <a:outerShdw dist="35921" sx="1000" sy="1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Lithium and water hazard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6200" y="685800"/>
            <a:ext cx="8991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ja-JP" sz="2400" dirty="0" smtClean="0">
                <a:latin typeface="Arial" charset="0"/>
              </a:rPr>
              <a:t>In LEDA + Li system:</a:t>
            </a:r>
            <a:endParaRPr lang="en-US" altLang="ja-JP" sz="2400" dirty="0">
              <a:latin typeface="Arial" charset="0"/>
            </a:endParaRPr>
          </a:p>
          <a:p>
            <a:pPr lvl="1"/>
            <a:r>
              <a:rPr lang="en-US" altLang="ja-JP" sz="2000" dirty="0" smtClean="0">
                <a:latin typeface="Arial" charset="0"/>
              </a:rPr>
              <a:t>Hot liquid lithium in the vacuum chamber</a:t>
            </a:r>
          </a:p>
          <a:p>
            <a:pPr lvl="1"/>
            <a:r>
              <a:rPr lang="en-US" altLang="ja-JP" sz="2000" dirty="0" smtClean="0">
                <a:latin typeface="Arial" charset="0"/>
              </a:rPr>
              <a:t>Water cooled plasma chamber</a:t>
            </a:r>
          </a:p>
          <a:p>
            <a:pPr lvl="1"/>
            <a:r>
              <a:rPr lang="en-US" altLang="ja-JP" sz="2000" dirty="0" smtClean="0">
                <a:latin typeface="Arial" charset="0"/>
              </a:rPr>
              <a:t>Water cooled injector</a:t>
            </a:r>
          </a:p>
          <a:p>
            <a:pPr lvl="1"/>
            <a:r>
              <a:rPr lang="en-US" altLang="ja-JP" sz="2000" dirty="0" smtClean="0">
                <a:latin typeface="Arial" charset="0"/>
              </a:rPr>
              <a:t>Water cooled turbo pumps</a:t>
            </a:r>
          </a:p>
          <a:p>
            <a:pPr lvl="1"/>
            <a:r>
              <a:rPr lang="en-US" altLang="ja-JP" sz="2000" dirty="0" smtClean="0">
                <a:latin typeface="Arial" charset="0"/>
              </a:rPr>
              <a:t>Water cooled </a:t>
            </a:r>
            <a:r>
              <a:rPr lang="en-US" altLang="ja-JP" sz="2000" dirty="0" err="1" smtClean="0">
                <a:latin typeface="Arial" charset="0"/>
              </a:rPr>
              <a:t>LEBT</a:t>
            </a:r>
            <a:r>
              <a:rPr lang="en-US" altLang="ja-JP" sz="2000" dirty="0" smtClean="0">
                <a:latin typeface="Arial" charset="0"/>
              </a:rPr>
              <a:t> solenoids</a:t>
            </a:r>
          </a:p>
          <a:p>
            <a:pPr lvl="1"/>
            <a:r>
              <a:rPr lang="en-US" altLang="ja-JP" sz="2000" dirty="0" smtClean="0">
                <a:latin typeface="Arial" charset="0"/>
              </a:rPr>
              <a:t>Water cooled apertures</a:t>
            </a:r>
          </a:p>
        </p:txBody>
      </p:sp>
      <p:sp>
        <p:nvSpPr>
          <p:cNvPr id="19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  <a:ln/>
        </p:spPr>
        <p:txBody>
          <a:bodyPr/>
          <a:lstStyle/>
          <a:p>
            <a:r>
              <a:rPr lang="en-US" altLang="ja-JP" dirty="0"/>
              <a:t>Argonne National Laboratory – Nuclear Engineering Division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38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LEDA source re-conditioning and beam line design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Reconditioning, shake-down, new beam line design at </a:t>
            </a:r>
            <a:r>
              <a:rPr lang="en-US" altLang="ja-JP" sz="2000" dirty="0" err="1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MSU-FRIB</a:t>
            </a:r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.</a:t>
            </a: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7</a:t>
            </a:fld>
            <a:endParaRPr lang="en-US" sz="1000"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9600" y="1447800"/>
            <a:ext cx="3200400" cy="2400300"/>
            <a:chOff x="381000" y="1752600"/>
            <a:chExt cx="3200400" cy="2400300"/>
          </a:xfrm>
        </p:grpSpPr>
        <p:pic>
          <p:nvPicPr>
            <p:cNvPr id="162818" name="Picture 2" descr="P:\Old PC Transfer\momo\FRIB technologies\RIA thin film\under MSU Li system development\Ion beam experiment\Pix\Pix @ MSU\ion_source_20120514_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752600"/>
              <a:ext cx="3200400" cy="24003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38735" y="3733800"/>
              <a:ext cx="20849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LEDA source at </a:t>
              </a:r>
              <a:r>
                <a:rPr lang="en-US" dirty="0" err="1" smtClean="0"/>
                <a:t>MSU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54600" y="1447800"/>
            <a:ext cx="3251200" cy="2438400"/>
            <a:chOff x="4803648" y="1752600"/>
            <a:chExt cx="3251200" cy="2438400"/>
          </a:xfrm>
        </p:grpSpPr>
        <p:pic>
          <p:nvPicPr>
            <p:cNvPr id="162819" name="Picture 3" descr="P:\Old PC Transfer\momo\FRIB technologies\RIA thin film\under MSU Li system development\Ion beam experiment\Pix\Pix @ MSU\IMG_010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648" y="1752600"/>
              <a:ext cx="32512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029200" y="3733800"/>
              <a:ext cx="27556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First proton beam at 14 mA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69295" y="4060680"/>
            <a:ext cx="2812105" cy="2111520"/>
            <a:chOff x="769295" y="4060680"/>
            <a:chExt cx="2812105" cy="2111520"/>
          </a:xfrm>
        </p:grpSpPr>
        <p:pic>
          <p:nvPicPr>
            <p:cNvPr id="16282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95" y="4060680"/>
              <a:ext cx="2812105" cy="2111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259163" y="4114800"/>
              <a:ext cx="18306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at aperture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76800" y="3967162"/>
            <a:ext cx="3533775" cy="2433638"/>
            <a:chOff x="4876800" y="3967162"/>
            <a:chExt cx="3533775" cy="2433638"/>
          </a:xfrm>
        </p:grpSpPr>
        <p:pic>
          <p:nvPicPr>
            <p:cNvPr id="16282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967162"/>
              <a:ext cx="3533775" cy="2433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920997" y="4038600"/>
              <a:ext cx="13848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profile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5856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8</a:t>
            </a:fld>
            <a:endParaRPr lang="en-US" sz="1000">
              <a:latin typeface="Arial" charset="0"/>
            </a:endParaRPr>
          </a:p>
        </p:txBody>
      </p: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57" t="10854" r="19443" b="14964"/>
          <a:stretch/>
        </p:blipFill>
        <p:spPr bwMode="auto">
          <a:xfrm>
            <a:off x="584200" y="1752600"/>
            <a:ext cx="3911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902200" y="2057400"/>
            <a:ext cx="3860800" cy="2895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5558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Could image up to 4-5 mA @ 65 kV to 3-mm base-base spot size.</a:t>
            </a:r>
            <a:endParaRPr lang="en-US" sz="2400" dirty="0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57200" y="914400"/>
            <a:ext cx="8229600" cy="170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ja-JP" sz="2200" dirty="0" smtClean="0">
                <a:latin typeface="Arial" charset="0"/>
              </a:rPr>
              <a:t>Final focusing using an </a:t>
            </a:r>
            <a:r>
              <a:rPr lang="en-US" altLang="ja-JP" sz="2200" dirty="0" err="1" smtClean="0">
                <a:latin typeface="Arial" charset="0"/>
              </a:rPr>
              <a:t>Einzel</a:t>
            </a:r>
            <a:r>
              <a:rPr lang="en-US" altLang="ja-JP" sz="2200" dirty="0" smtClean="0">
                <a:latin typeface="Arial" charset="0"/>
              </a:rPr>
              <a:t> lens for no-water near Li.</a:t>
            </a:r>
            <a:endParaRPr lang="en-US" sz="2200" kern="0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Arial" charset="0"/>
                <a:ea typeface="ＭＳ Ｐゴシック" pitchFamily="34" charset="-128"/>
              </a:rPr>
              <a:t>LEDA source re-conditioning and beam line </a:t>
            </a:r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design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7533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en-US" altLang="ja-JP"/>
              <a:t>Argonne National Laboratory – Nuclear Engineering Division</a:t>
            </a:r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pitchFamily="34" charset="-128"/>
              </a:rPr>
              <a:t>Mating LEDA source to Li system</a:t>
            </a: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181600"/>
          </a:xfrm>
        </p:spPr>
        <p:txBody>
          <a:bodyPr/>
          <a:lstStyle/>
          <a:p>
            <a:r>
              <a:rPr lang="en-US" altLang="ja-JP" sz="2000" dirty="0" smtClean="0">
                <a:latin typeface="Arial" charset="0"/>
                <a:ea typeface="ＭＳ Ｐゴシック" pitchFamily="34" charset="-128"/>
                <a:cs typeface="Arial" charset="0"/>
                <a:sym typeface="Symbol" pitchFamily="18" charset="2"/>
              </a:rPr>
              <a:t>Overall layout in ALEX, Bldg. 370 at ANL.</a:t>
            </a:r>
            <a:endParaRPr lang="en-US" altLang="ja-JP" sz="1800" dirty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  <a:p>
            <a:pPr marL="0" indent="0">
              <a:buNone/>
            </a:pPr>
            <a:endParaRPr lang="en-US" altLang="ja-JP" sz="2000" dirty="0" smtClean="0">
              <a:latin typeface="Arial" charset="0"/>
              <a:ea typeface="ＭＳ Ｐゴシック" pitchFamily="34" charset="-128"/>
              <a:cs typeface="Arial" charset="0"/>
              <a:sym typeface="Symbol" pitchFamily="18" charset="2"/>
            </a:endParaRPr>
          </a:p>
        </p:txBody>
      </p:sp>
      <p:sp>
        <p:nvSpPr>
          <p:cNvPr id="146469" name="Slide Number Placeholder 5"/>
          <p:cNvSpPr txBox="1">
            <a:spLocks noGrp="1"/>
          </p:cNvSpPr>
          <p:nvPr/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1AB45AE-C9AE-40C6-8790-022343F07B05}" type="slidenum">
              <a:rPr lang="en-US" sz="1000">
                <a:latin typeface="Arial" charset="0"/>
              </a:rPr>
              <a:pPr/>
              <a:t>9</a:t>
            </a:fld>
            <a:endParaRPr lang="en-US" sz="1000">
              <a:latin typeface="Arial" charset="0"/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8686800" cy="406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80947" y="2373868"/>
            <a:ext cx="13432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LEDA source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895600" y="2743200"/>
            <a:ext cx="457200" cy="7620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762147" y="4583668"/>
            <a:ext cx="1116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Beam line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4572000" y="4038600"/>
            <a:ext cx="457200" cy="545068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887465" y="3429000"/>
            <a:ext cx="10373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 system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 bwMode="auto">
          <a:xfrm flipH="1">
            <a:off x="6477000" y="3613666"/>
            <a:ext cx="410465" cy="162676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4648200" y="2133600"/>
            <a:ext cx="2971800" cy="3733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562600" y="1740932"/>
            <a:ext cx="152400" cy="3926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50645" y="1371600"/>
            <a:ext cx="63071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C-2: All metal containment designed for alkali metal experiments.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5568" y="1981200"/>
            <a:ext cx="150323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Top view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548640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3.00 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98723" y="556260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2.95 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160923" y="4267200"/>
            <a:ext cx="830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3.63 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5024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blue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blue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blue_2003</Template>
  <TotalTime>63268</TotalTime>
  <Words>1273</Words>
  <Application>Microsoft Office PowerPoint</Application>
  <PresentationFormat>Letter Paper (8.5x11 in)</PresentationFormat>
  <Paragraphs>237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blue_2003</vt:lpstr>
      <vt:lpstr>Handling ESH Issues of a Water-cooled Proton Beam-on-Liquid Lithium Stripper Film Experiment</vt:lpstr>
      <vt:lpstr>Outline</vt:lpstr>
      <vt:lpstr>Background</vt:lpstr>
      <vt:lpstr>Background</vt:lpstr>
      <vt:lpstr>Lithium and water hazard</vt:lpstr>
      <vt:lpstr>Lithium and water hazard</vt:lpstr>
      <vt:lpstr>LEDA source re-conditioning and beam line design</vt:lpstr>
      <vt:lpstr>LEDA source re-conditioning and beam line design</vt:lpstr>
      <vt:lpstr>Mating LEDA source to Li system</vt:lpstr>
      <vt:lpstr>Mating LEDA source to Li system</vt:lpstr>
      <vt:lpstr>Mating LEDA source to Li system</vt:lpstr>
      <vt:lpstr>Mating LEDA source to Li system</vt:lpstr>
      <vt:lpstr>Mating LEDA source to Li system</vt:lpstr>
      <vt:lpstr>Mating LEDA source to Li system</vt:lpstr>
      <vt:lpstr>Proton beam-on-film experiment</vt:lpstr>
      <vt:lpstr>Proton beam-on-film experiment</vt:lpstr>
      <vt:lpstr>Proton beam-on-film experiment</vt:lpstr>
      <vt:lpstr>Proton beam-on-film experiment</vt:lpstr>
      <vt:lpstr>Summary</vt:lpstr>
      <vt:lpstr>Slide 20</vt:lpstr>
    </vt:vector>
  </TitlesOfParts>
  <Company>Argonne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kasza</dc:creator>
  <cp:lastModifiedBy>Momo</cp:lastModifiedBy>
  <cp:revision>745</cp:revision>
  <cp:lastPrinted>2005-08-30T21:47:13Z</cp:lastPrinted>
  <dcterms:created xsi:type="dcterms:W3CDTF">2011-05-01T16:25:35Z</dcterms:created>
  <dcterms:modified xsi:type="dcterms:W3CDTF">2014-05-22T03:30:47Z</dcterms:modified>
</cp:coreProperties>
</file>