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5" r:id="rId4"/>
  </p:sldMasterIdLst>
  <p:notesMasterIdLst>
    <p:notesMasterId r:id="rId30"/>
  </p:notesMasterIdLst>
  <p:handoutMasterIdLst>
    <p:handoutMasterId r:id="rId31"/>
  </p:handoutMasterIdLst>
  <p:sldIdLst>
    <p:sldId id="256" r:id="rId5"/>
    <p:sldId id="363" r:id="rId6"/>
    <p:sldId id="355" r:id="rId7"/>
    <p:sldId id="335" r:id="rId8"/>
    <p:sldId id="354" r:id="rId9"/>
    <p:sldId id="336" r:id="rId10"/>
    <p:sldId id="353" r:id="rId11"/>
    <p:sldId id="357" r:id="rId12"/>
    <p:sldId id="358" r:id="rId13"/>
    <p:sldId id="359" r:id="rId14"/>
    <p:sldId id="360" r:id="rId15"/>
    <p:sldId id="361" r:id="rId16"/>
    <p:sldId id="337" r:id="rId17"/>
    <p:sldId id="338" r:id="rId18"/>
    <p:sldId id="339" r:id="rId19"/>
    <p:sldId id="340" r:id="rId20"/>
    <p:sldId id="343" r:id="rId21"/>
    <p:sldId id="344" r:id="rId22"/>
    <p:sldId id="345" r:id="rId23"/>
    <p:sldId id="350" r:id="rId24"/>
    <p:sldId id="351" r:id="rId25"/>
    <p:sldId id="349" r:id="rId26"/>
    <p:sldId id="362" r:id="rId27"/>
    <p:sldId id="286" r:id="rId28"/>
    <p:sldId id="356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00"/>
    <a:srgbClr val="0000FF"/>
    <a:srgbClr val="006600"/>
    <a:srgbClr val="339933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85" autoAdjust="0"/>
  </p:normalViewPr>
  <p:slideViewPr>
    <p:cSldViewPr snapToGrid="0" showGuides="1">
      <p:cViewPr varScale="1">
        <p:scale>
          <a:sx n="130" d="100"/>
          <a:sy n="130" d="100"/>
        </p:scale>
        <p:origin x="-5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D84A7-3585-4E33-BA6E-2B3725D49758}" type="doc">
      <dgm:prSet loTypeId="urn:microsoft.com/office/officeart/2011/layout/HexagonRadial" loCatId="officeonlin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67025E-5F11-494F-BD46-B461C73CD77A}">
      <dgm:prSet phldrT="[Text]" custT="1"/>
      <dgm:spPr/>
      <dgm:t>
        <a:bodyPr/>
        <a:lstStyle/>
        <a:p>
          <a:r>
            <a:rPr lang="en-US" sz="2400" dirty="0" smtClean="0"/>
            <a:t>&gt; x100 Performance Gains</a:t>
          </a:r>
          <a:endParaRPr lang="en-US" sz="2400" dirty="0"/>
        </a:p>
      </dgm:t>
    </dgm:pt>
    <dgm:pt modelId="{4995F121-665D-4DC6-8C5C-90C8E096F008}" type="parTrans" cxnId="{C9CD61B3-846B-4126-A062-C8314AD2E651}">
      <dgm:prSet/>
      <dgm:spPr/>
      <dgm:t>
        <a:bodyPr/>
        <a:lstStyle/>
        <a:p>
          <a:endParaRPr lang="en-US"/>
        </a:p>
      </dgm:t>
    </dgm:pt>
    <dgm:pt modelId="{1005422F-7EF9-4E04-A590-C34550CF7401}" type="sibTrans" cxnId="{C9CD61B3-846B-4126-A062-C8314AD2E651}">
      <dgm:prSet/>
      <dgm:spPr/>
      <dgm:t>
        <a:bodyPr/>
        <a:lstStyle/>
        <a:p>
          <a:endParaRPr lang="en-US"/>
        </a:p>
      </dgm:t>
    </dgm:pt>
    <dgm:pt modelId="{85E775D1-5FE7-4F2C-B731-B9165A7C92C9}">
      <dgm:prSet phldrT="[Text]"/>
      <dgm:spPr/>
      <dgm:t>
        <a:bodyPr/>
        <a:lstStyle/>
        <a:p>
          <a:r>
            <a:rPr lang="en-US" dirty="0" smtClean="0"/>
            <a:t>Source Parameters</a:t>
          </a:r>
          <a:endParaRPr lang="en-US" dirty="0"/>
        </a:p>
      </dgm:t>
    </dgm:pt>
    <dgm:pt modelId="{82056F03-5D8B-4FC3-A2A3-1F75CBB72C5F}" type="parTrans" cxnId="{56C6F890-8307-44FF-8ABD-5E28B158316D}">
      <dgm:prSet/>
      <dgm:spPr/>
      <dgm:t>
        <a:bodyPr/>
        <a:lstStyle/>
        <a:p>
          <a:endParaRPr lang="en-US"/>
        </a:p>
      </dgm:t>
    </dgm:pt>
    <dgm:pt modelId="{D48A5864-CC82-45FD-B6FF-B320362F36EE}" type="sibTrans" cxnId="{56C6F890-8307-44FF-8ABD-5E28B158316D}">
      <dgm:prSet/>
      <dgm:spPr/>
      <dgm:t>
        <a:bodyPr/>
        <a:lstStyle/>
        <a:p>
          <a:endParaRPr lang="en-US"/>
        </a:p>
      </dgm:t>
    </dgm:pt>
    <dgm:pt modelId="{21F7A96F-BAFA-45AB-8CA7-99CD4222B459}">
      <dgm:prSet phldrT="[Text]"/>
      <dgm:spPr/>
      <dgm:t>
        <a:bodyPr/>
        <a:lstStyle/>
        <a:p>
          <a:r>
            <a:rPr lang="en-US" dirty="0" smtClean="0"/>
            <a:t>Beam Transport</a:t>
          </a:r>
        </a:p>
      </dgm:t>
    </dgm:pt>
    <dgm:pt modelId="{D618DD0A-AB05-4938-9204-1CCCA97155DC}" type="parTrans" cxnId="{773BE5BF-FEFA-49BE-990A-DA5996591CB3}">
      <dgm:prSet/>
      <dgm:spPr/>
      <dgm:t>
        <a:bodyPr/>
        <a:lstStyle/>
        <a:p>
          <a:endParaRPr lang="en-US"/>
        </a:p>
      </dgm:t>
    </dgm:pt>
    <dgm:pt modelId="{EF2C2CE8-BED8-4C72-81A1-60293EB6D27D}" type="sibTrans" cxnId="{773BE5BF-FEFA-49BE-990A-DA5996591CB3}">
      <dgm:prSet/>
      <dgm:spPr/>
      <dgm:t>
        <a:bodyPr/>
        <a:lstStyle/>
        <a:p>
          <a:endParaRPr lang="en-US"/>
        </a:p>
      </dgm:t>
    </dgm:pt>
    <dgm:pt modelId="{21EBDB81-82E9-4A84-B814-0B771A95B580}">
      <dgm:prSet phldrT="[Text]"/>
      <dgm:spPr/>
      <dgm:t>
        <a:bodyPr/>
        <a:lstStyle/>
        <a:p>
          <a:r>
            <a:rPr lang="en-US" dirty="0" smtClean="0"/>
            <a:t>Sample</a:t>
          </a:r>
          <a:endParaRPr lang="en-US" dirty="0"/>
        </a:p>
      </dgm:t>
    </dgm:pt>
    <dgm:pt modelId="{F2E89132-9154-4917-8E41-3A4E9C5ED82F}" type="parTrans" cxnId="{7BD171D8-20DE-4F58-BCB9-46A046BFCCC8}">
      <dgm:prSet/>
      <dgm:spPr/>
      <dgm:t>
        <a:bodyPr/>
        <a:lstStyle/>
        <a:p>
          <a:endParaRPr lang="en-US"/>
        </a:p>
      </dgm:t>
    </dgm:pt>
    <dgm:pt modelId="{8E79EC12-5E0E-4D02-B752-5D9E886FE27C}" type="sibTrans" cxnId="{7BD171D8-20DE-4F58-BCB9-46A046BFCCC8}">
      <dgm:prSet/>
      <dgm:spPr/>
      <dgm:t>
        <a:bodyPr/>
        <a:lstStyle/>
        <a:p>
          <a:endParaRPr lang="en-US"/>
        </a:p>
      </dgm:t>
    </dgm:pt>
    <dgm:pt modelId="{48A377DD-7EFD-4D6B-A380-EDC120F31586}">
      <dgm:prSet phldrT="[Text]"/>
      <dgm:spPr/>
      <dgm:t>
        <a:bodyPr/>
        <a:lstStyle/>
        <a:p>
          <a:r>
            <a:rPr lang="en-US" dirty="0" smtClean="0"/>
            <a:t>Detectors</a:t>
          </a:r>
          <a:endParaRPr lang="en-US" dirty="0"/>
        </a:p>
      </dgm:t>
    </dgm:pt>
    <dgm:pt modelId="{3B2642F2-3A7A-421D-B8EE-6E021FC1AB57}" type="parTrans" cxnId="{B0442A4F-6F4D-43CC-AC11-D177DE67AB15}">
      <dgm:prSet/>
      <dgm:spPr/>
      <dgm:t>
        <a:bodyPr/>
        <a:lstStyle/>
        <a:p>
          <a:endParaRPr lang="en-US"/>
        </a:p>
      </dgm:t>
    </dgm:pt>
    <dgm:pt modelId="{EE975044-612C-45F0-BE5E-C9357919016C}" type="sibTrans" cxnId="{B0442A4F-6F4D-43CC-AC11-D177DE67AB15}">
      <dgm:prSet/>
      <dgm:spPr/>
      <dgm:t>
        <a:bodyPr/>
        <a:lstStyle/>
        <a:p>
          <a:endParaRPr lang="en-US"/>
        </a:p>
      </dgm:t>
    </dgm:pt>
    <dgm:pt modelId="{A8776431-D74C-4A6C-92DC-D6BF043493CF}">
      <dgm:prSet phldrT="[Text]"/>
      <dgm:spPr/>
      <dgm:t>
        <a:bodyPr/>
        <a:lstStyle/>
        <a:p>
          <a:r>
            <a:rPr lang="en-US" dirty="0" smtClean="0"/>
            <a:t>Data Acquisition/Data Reduction</a:t>
          </a:r>
          <a:endParaRPr lang="en-US" dirty="0"/>
        </a:p>
      </dgm:t>
    </dgm:pt>
    <dgm:pt modelId="{F7884A92-C10D-4984-B596-5407C1FD7616}" type="parTrans" cxnId="{15FA7A3F-DE22-40D5-9C94-A04A93DDEAF6}">
      <dgm:prSet/>
      <dgm:spPr/>
      <dgm:t>
        <a:bodyPr/>
        <a:lstStyle/>
        <a:p>
          <a:endParaRPr lang="en-US"/>
        </a:p>
      </dgm:t>
    </dgm:pt>
    <dgm:pt modelId="{40D3BA02-9CE3-4C0E-A2CB-BBD786FA80BE}" type="sibTrans" cxnId="{15FA7A3F-DE22-40D5-9C94-A04A93DDEAF6}">
      <dgm:prSet/>
      <dgm:spPr/>
      <dgm:t>
        <a:bodyPr/>
        <a:lstStyle/>
        <a:p>
          <a:endParaRPr lang="en-US"/>
        </a:p>
      </dgm:t>
    </dgm:pt>
    <dgm:pt modelId="{A57531C7-52FC-4799-913D-520DD3E92B65}">
      <dgm:prSet phldrT="[Text]"/>
      <dgm:spPr/>
      <dgm:t>
        <a:bodyPr/>
        <a:lstStyle/>
        <a:p>
          <a:r>
            <a:rPr lang="en-US" dirty="0" smtClean="0"/>
            <a:t>Data Analysis</a:t>
          </a:r>
          <a:endParaRPr lang="en-US" dirty="0"/>
        </a:p>
      </dgm:t>
    </dgm:pt>
    <dgm:pt modelId="{9A2D451F-FB99-4308-96C7-4FC1F247157F}" type="parTrans" cxnId="{0D344FA0-DB62-4E45-9301-0DB4892CAB31}">
      <dgm:prSet/>
      <dgm:spPr/>
      <dgm:t>
        <a:bodyPr/>
        <a:lstStyle/>
        <a:p>
          <a:endParaRPr lang="en-US"/>
        </a:p>
      </dgm:t>
    </dgm:pt>
    <dgm:pt modelId="{4797FEC4-6CC0-4620-8977-55447DBE03C2}" type="sibTrans" cxnId="{0D344FA0-DB62-4E45-9301-0DB4892CAB31}">
      <dgm:prSet/>
      <dgm:spPr/>
      <dgm:t>
        <a:bodyPr/>
        <a:lstStyle/>
        <a:p>
          <a:endParaRPr lang="en-US"/>
        </a:p>
      </dgm:t>
    </dgm:pt>
    <dgm:pt modelId="{C648ACFA-8C8A-42CE-80DE-A40C1787045F}">
      <dgm:prSet/>
      <dgm:spPr/>
      <dgm:t>
        <a:bodyPr/>
        <a:lstStyle/>
        <a:p>
          <a:r>
            <a:rPr lang="en-US" dirty="0" smtClean="0"/>
            <a:t>Repetition Rate</a:t>
          </a:r>
          <a:endParaRPr lang="en-US" dirty="0"/>
        </a:p>
      </dgm:t>
    </dgm:pt>
    <dgm:pt modelId="{5266C462-F019-4431-9177-01A14DBFD9BC}" type="parTrans" cxnId="{717F6879-D6FD-401D-90E2-56C5EDC89C62}">
      <dgm:prSet/>
      <dgm:spPr/>
      <dgm:t>
        <a:bodyPr/>
        <a:lstStyle/>
        <a:p>
          <a:endParaRPr lang="en-US"/>
        </a:p>
      </dgm:t>
    </dgm:pt>
    <dgm:pt modelId="{B26AD1D1-B598-4DC4-9246-65823A2C5AF4}" type="sibTrans" cxnId="{717F6879-D6FD-401D-90E2-56C5EDC89C62}">
      <dgm:prSet/>
      <dgm:spPr/>
      <dgm:t>
        <a:bodyPr/>
        <a:lstStyle/>
        <a:p>
          <a:endParaRPr lang="en-US"/>
        </a:p>
      </dgm:t>
    </dgm:pt>
    <dgm:pt modelId="{2C5344D9-1304-4F34-A8D4-40611D89B2F7}">
      <dgm:prSet/>
      <dgm:spPr/>
      <dgm:t>
        <a:bodyPr/>
        <a:lstStyle/>
        <a:p>
          <a:r>
            <a:rPr lang="en-US" dirty="0" smtClean="0"/>
            <a:t>Target</a:t>
          </a:r>
          <a:endParaRPr lang="en-US" dirty="0"/>
        </a:p>
      </dgm:t>
    </dgm:pt>
    <dgm:pt modelId="{606513BA-53DB-44DD-B166-A7D350C17624}" type="parTrans" cxnId="{90AAA2A5-21B4-4A0D-B499-CEA1F04E262F}">
      <dgm:prSet/>
      <dgm:spPr/>
      <dgm:t>
        <a:bodyPr/>
        <a:lstStyle/>
        <a:p>
          <a:endParaRPr lang="en-US"/>
        </a:p>
      </dgm:t>
    </dgm:pt>
    <dgm:pt modelId="{6A960DD1-3786-42D4-8123-83D04899F892}" type="sibTrans" cxnId="{90AAA2A5-21B4-4A0D-B499-CEA1F04E262F}">
      <dgm:prSet/>
      <dgm:spPr/>
      <dgm:t>
        <a:bodyPr/>
        <a:lstStyle/>
        <a:p>
          <a:endParaRPr lang="en-US"/>
        </a:p>
      </dgm:t>
    </dgm:pt>
    <dgm:pt modelId="{19210B4D-EA65-49DE-AA6D-2C4A6CF2F780}">
      <dgm:prSet/>
      <dgm:spPr/>
      <dgm:t>
        <a:bodyPr/>
        <a:lstStyle/>
        <a:p>
          <a:r>
            <a:rPr lang="en-US" b="0" dirty="0" smtClean="0"/>
            <a:t>Moderators</a:t>
          </a:r>
          <a:endParaRPr lang="en-US" b="0" dirty="0"/>
        </a:p>
      </dgm:t>
    </dgm:pt>
    <dgm:pt modelId="{4DCA5DCF-DCD8-457B-9246-004677D688A5}" type="parTrans" cxnId="{1AD37B74-20D3-4BF3-8BF7-D46C23234691}">
      <dgm:prSet/>
      <dgm:spPr/>
      <dgm:t>
        <a:bodyPr/>
        <a:lstStyle/>
        <a:p>
          <a:endParaRPr lang="en-US"/>
        </a:p>
      </dgm:t>
    </dgm:pt>
    <dgm:pt modelId="{DA121DD7-8D69-4792-B3A4-079FE4FAEB23}" type="sibTrans" cxnId="{1AD37B74-20D3-4BF3-8BF7-D46C23234691}">
      <dgm:prSet/>
      <dgm:spPr/>
      <dgm:t>
        <a:bodyPr/>
        <a:lstStyle/>
        <a:p>
          <a:endParaRPr lang="en-US"/>
        </a:p>
      </dgm:t>
    </dgm:pt>
    <dgm:pt modelId="{0B415886-1785-426B-AA74-C436E6253D94}">
      <dgm:prSet/>
      <dgm:spPr/>
      <dgm:t>
        <a:bodyPr/>
        <a:lstStyle/>
        <a:p>
          <a:r>
            <a:rPr lang="en-US" dirty="0" smtClean="0"/>
            <a:t>Small Moderators to Small Samples</a:t>
          </a:r>
          <a:endParaRPr lang="en-US" dirty="0"/>
        </a:p>
      </dgm:t>
    </dgm:pt>
    <dgm:pt modelId="{8C08B580-FBF2-45EA-8C1A-56E84CD50067}" type="parTrans" cxnId="{8CB6C788-C8D3-4392-9DB8-E710E15A2FE8}">
      <dgm:prSet/>
      <dgm:spPr/>
      <dgm:t>
        <a:bodyPr/>
        <a:lstStyle/>
        <a:p>
          <a:endParaRPr lang="en-US"/>
        </a:p>
      </dgm:t>
    </dgm:pt>
    <dgm:pt modelId="{E08DF976-67F2-48EF-8D24-2F98DFCCBBCF}" type="sibTrans" cxnId="{8CB6C788-C8D3-4392-9DB8-E710E15A2FE8}">
      <dgm:prSet/>
      <dgm:spPr/>
      <dgm:t>
        <a:bodyPr/>
        <a:lstStyle/>
        <a:p>
          <a:endParaRPr lang="en-US"/>
        </a:p>
      </dgm:t>
    </dgm:pt>
    <dgm:pt modelId="{0B295A7F-4F00-409A-8F5B-21BE867F9111}">
      <dgm:prSet/>
      <dgm:spPr/>
      <dgm:t>
        <a:bodyPr/>
        <a:lstStyle/>
        <a:p>
          <a:r>
            <a:rPr lang="en-US" dirty="0" smtClean="0"/>
            <a:t>Size</a:t>
          </a:r>
          <a:endParaRPr lang="en-US" dirty="0"/>
        </a:p>
      </dgm:t>
    </dgm:pt>
    <dgm:pt modelId="{F014724C-80E2-4A83-9CEC-EBFB9DF43934}" type="parTrans" cxnId="{C78679AE-102C-45D8-AFD3-6C504EF1EFD7}">
      <dgm:prSet/>
      <dgm:spPr/>
      <dgm:t>
        <a:bodyPr/>
        <a:lstStyle/>
        <a:p>
          <a:endParaRPr lang="en-US"/>
        </a:p>
      </dgm:t>
    </dgm:pt>
    <dgm:pt modelId="{23D2C6A7-E7BF-40BC-BD9D-C4F323BFB325}" type="sibTrans" cxnId="{C78679AE-102C-45D8-AFD3-6C504EF1EFD7}">
      <dgm:prSet/>
      <dgm:spPr/>
      <dgm:t>
        <a:bodyPr/>
        <a:lstStyle/>
        <a:p>
          <a:endParaRPr lang="en-US"/>
        </a:p>
      </dgm:t>
    </dgm:pt>
    <dgm:pt modelId="{7CD904F3-186B-4701-A248-5D66F3B3C117}">
      <dgm:prSet/>
      <dgm:spPr/>
      <dgm:t>
        <a:bodyPr/>
        <a:lstStyle/>
        <a:p>
          <a:r>
            <a:rPr lang="en-US" dirty="0" smtClean="0"/>
            <a:t>Beam Divergence</a:t>
          </a:r>
          <a:endParaRPr lang="en-US" dirty="0"/>
        </a:p>
      </dgm:t>
    </dgm:pt>
    <dgm:pt modelId="{F29DD82C-0879-46F8-B0CF-ACE548850D70}" type="parTrans" cxnId="{3DBF05B4-C803-4266-8710-3113E3D1F558}">
      <dgm:prSet/>
      <dgm:spPr/>
      <dgm:t>
        <a:bodyPr/>
        <a:lstStyle/>
        <a:p>
          <a:endParaRPr lang="en-US"/>
        </a:p>
      </dgm:t>
    </dgm:pt>
    <dgm:pt modelId="{7730483A-8028-4DF5-9ADC-B1E7590936D3}" type="sibTrans" cxnId="{3DBF05B4-C803-4266-8710-3113E3D1F558}">
      <dgm:prSet/>
      <dgm:spPr/>
      <dgm:t>
        <a:bodyPr/>
        <a:lstStyle/>
        <a:p>
          <a:endParaRPr lang="en-US"/>
        </a:p>
      </dgm:t>
    </dgm:pt>
    <dgm:pt modelId="{C0A1FEAE-0C82-4AA8-82E8-B680533CC1D5}">
      <dgm:prSet/>
      <dgm:spPr/>
      <dgm:t>
        <a:bodyPr/>
        <a:lstStyle/>
        <a:p>
          <a:r>
            <a:rPr lang="en-US" dirty="0" smtClean="0"/>
            <a:t>Sample Environment</a:t>
          </a:r>
          <a:endParaRPr lang="en-US" dirty="0"/>
        </a:p>
      </dgm:t>
    </dgm:pt>
    <dgm:pt modelId="{96187A3F-6187-4C6B-9A6F-7421217BC359}" type="parTrans" cxnId="{D1FAEE90-9CF4-4854-AB90-DB71498491F1}">
      <dgm:prSet/>
      <dgm:spPr/>
      <dgm:t>
        <a:bodyPr/>
        <a:lstStyle/>
        <a:p>
          <a:endParaRPr lang="en-US"/>
        </a:p>
      </dgm:t>
    </dgm:pt>
    <dgm:pt modelId="{572DCA2D-C391-4F0D-B980-E6ECA96FFE4C}" type="sibTrans" cxnId="{D1FAEE90-9CF4-4854-AB90-DB71498491F1}">
      <dgm:prSet/>
      <dgm:spPr/>
      <dgm:t>
        <a:bodyPr/>
        <a:lstStyle/>
        <a:p>
          <a:endParaRPr lang="en-US"/>
        </a:p>
      </dgm:t>
    </dgm:pt>
    <dgm:pt modelId="{DE7E29B7-3BFD-42E6-872A-8C0D02C832CD}">
      <dgm:prSet phldrT="[Text]"/>
      <dgm:spPr/>
      <dgm:t>
        <a:bodyPr/>
        <a:lstStyle/>
        <a:p>
          <a:r>
            <a:rPr lang="en-US" dirty="0" smtClean="0"/>
            <a:t>Spatial Resolution</a:t>
          </a:r>
          <a:endParaRPr lang="en-US" dirty="0"/>
        </a:p>
      </dgm:t>
    </dgm:pt>
    <dgm:pt modelId="{25311EE2-8F92-4FD4-ACB3-60DFFD0874A5}" type="parTrans" cxnId="{67186A9F-9AA1-4226-9CFB-392979C1B5F4}">
      <dgm:prSet/>
      <dgm:spPr/>
      <dgm:t>
        <a:bodyPr/>
        <a:lstStyle/>
        <a:p>
          <a:endParaRPr lang="en-US"/>
        </a:p>
      </dgm:t>
    </dgm:pt>
    <dgm:pt modelId="{A292654C-C7BB-472D-8A12-EAE21306A108}" type="sibTrans" cxnId="{67186A9F-9AA1-4226-9CFB-392979C1B5F4}">
      <dgm:prSet/>
      <dgm:spPr/>
      <dgm:t>
        <a:bodyPr/>
        <a:lstStyle/>
        <a:p>
          <a:endParaRPr lang="en-US"/>
        </a:p>
      </dgm:t>
    </dgm:pt>
    <dgm:pt modelId="{EE59C80F-5FB3-423B-83EF-FD91395C57F4}">
      <dgm:prSet phldrT="[Text]"/>
      <dgm:spPr/>
      <dgm:t>
        <a:bodyPr/>
        <a:lstStyle/>
        <a:p>
          <a:r>
            <a:rPr lang="en-US" dirty="0" smtClean="0"/>
            <a:t>Count Rates</a:t>
          </a:r>
          <a:endParaRPr lang="en-US" dirty="0"/>
        </a:p>
      </dgm:t>
    </dgm:pt>
    <dgm:pt modelId="{DD2A8671-02C8-4186-9430-75E7BC1D487C}" type="parTrans" cxnId="{3F9AD23B-A342-4823-9002-978AB481F287}">
      <dgm:prSet/>
      <dgm:spPr/>
      <dgm:t>
        <a:bodyPr/>
        <a:lstStyle/>
        <a:p>
          <a:endParaRPr lang="en-US"/>
        </a:p>
      </dgm:t>
    </dgm:pt>
    <dgm:pt modelId="{324747F0-F6E1-4E00-A19B-3FAEFC034FE4}" type="sibTrans" cxnId="{3F9AD23B-A342-4823-9002-978AB481F287}">
      <dgm:prSet/>
      <dgm:spPr/>
      <dgm:t>
        <a:bodyPr/>
        <a:lstStyle/>
        <a:p>
          <a:endParaRPr lang="en-US"/>
        </a:p>
      </dgm:t>
    </dgm:pt>
    <dgm:pt modelId="{657235DF-F646-425D-B876-CBDC8AE3F6AA}">
      <dgm:prSet phldrT="[Text]"/>
      <dgm:spPr/>
      <dgm:t>
        <a:bodyPr/>
        <a:lstStyle/>
        <a:p>
          <a:r>
            <a:rPr lang="en-US" dirty="0" smtClean="0"/>
            <a:t>Area</a:t>
          </a:r>
          <a:endParaRPr lang="en-US" dirty="0"/>
        </a:p>
      </dgm:t>
    </dgm:pt>
    <dgm:pt modelId="{18E1BF74-0F05-420E-9B9A-3B8A95F9F020}" type="parTrans" cxnId="{98822553-093C-4FAF-8E15-CCABE771B296}">
      <dgm:prSet/>
      <dgm:spPr/>
      <dgm:t>
        <a:bodyPr/>
        <a:lstStyle/>
        <a:p>
          <a:endParaRPr lang="en-US"/>
        </a:p>
      </dgm:t>
    </dgm:pt>
    <dgm:pt modelId="{91C7DDBC-465A-4EBF-B246-6AA41ACA28D2}" type="sibTrans" cxnId="{98822553-093C-4FAF-8E15-CCABE771B296}">
      <dgm:prSet/>
      <dgm:spPr/>
      <dgm:t>
        <a:bodyPr/>
        <a:lstStyle/>
        <a:p>
          <a:endParaRPr lang="en-US"/>
        </a:p>
      </dgm:t>
    </dgm:pt>
    <dgm:pt modelId="{FDC9C29B-1B8C-4861-A01D-FC6AE1D7E4F4}">
      <dgm:prSet phldrT="[Text]"/>
      <dgm:spPr/>
      <dgm:t>
        <a:bodyPr/>
        <a:lstStyle/>
        <a:p>
          <a:r>
            <a:rPr lang="en-US" dirty="0" smtClean="0"/>
            <a:t>$$$</a:t>
          </a:r>
          <a:endParaRPr lang="en-US" dirty="0"/>
        </a:p>
      </dgm:t>
    </dgm:pt>
    <dgm:pt modelId="{12826D55-6DFA-43B4-9DC5-919137CF38C8}" type="parTrans" cxnId="{21AA146C-7FD5-470B-A15A-B4D7DF025242}">
      <dgm:prSet/>
      <dgm:spPr/>
      <dgm:t>
        <a:bodyPr/>
        <a:lstStyle/>
        <a:p>
          <a:endParaRPr lang="en-US"/>
        </a:p>
      </dgm:t>
    </dgm:pt>
    <dgm:pt modelId="{7E900398-F330-4A65-B828-D39065B749BA}" type="sibTrans" cxnId="{21AA146C-7FD5-470B-A15A-B4D7DF025242}">
      <dgm:prSet/>
      <dgm:spPr/>
      <dgm:t>
        <a:bodyPr/>
        <a:lstStyle/>
        <a:p>
          <a:endParaRPr lang="en-US"/>
        </a:p>
      </dgm:t>
    </dgm:pt>
    <dgm:pt modelId="{7545C3CD-046E-444B-9402-EB1CE0B7C1E9}">
      <dgm:prSet phldrT="[Text]"/>
      <dgm:spPr/>
      <dgm:t>
        <a:bodyPr/>
        <a:lstStyle/>
        <a:p>
          <a:r>
            <a:rPr lang="en-US" dirty="0" smtClean="0"/>
            <a:t>Integrated</a:t>
          </a:r>
          <a:endParaRPr lang="en-US" dirty="0"/>
        </a:p>
      </dgm:t>
    </dgm:pt>
    <dgm:pt modelId="{00FD3945-11EA-44A5-A9C6-6203AA4F9454}" type="parTrans" cxnId="{C7CBB935-A83A-4444-A049-2A71EFBB2BD6}">
      <dgm:prSet/>
      <dgm:spPr/>
      <dgm:t>
        <a:bodyPr/>
        <a:lstStyle/>
        <a:p>
          <a:endParaRPr lang="en-US"/>
        </a:p>
      </dgm:t>
    </dgm:pt>
    <dgm:pt modelId="{E2CEBF8A-BBFF-4E40-899D-48F6B127992A}" type="sibTrans" cxnId="{C7CBB935-A83A-4444-A049-2A71EFBB2BD6}">
      <dgm:prSet/>
      <dgm:spPr/>
      <dgm:t>
        <a:bodyPr/>
        <a:lstStyle/>
        <a:p>
          <a:endParaRPr lang="en-US"/>
        </a:p>
      </dgm:t>
    </dgm:pt>
    <dgm:pt modelId="{986CC80E-96BE-4F2C-AC20-AE565318FAF8}">
      <dgm:prSet phldrT="[Text]"/>
      <dgm:spPr/>
      <dgm:t>
        <a:bodyPr/>
        <a:lstStyle/>
        <a:p>
          <a:r>
            <a:rPr lang="en-US" dirty="0" smtClean="0"/>
            <a:t>Live Results</a:t>
          </a:r>
          <a:endParaRPr lang="en-US" dirty="0"/>
        </a:p>
      </dgm:t>
    </dgm:pt>
    <dgm:pt modelId="{609AB15F-68FD-424D-82AC-42C05AB208A1}" type="parTrans" cxnId="{51C1BC87-1BEF-4BC1-B49C-C337F1E4713D}">
      <dgm:prSet/>
      <dgm:spPr/>
      <dgm:t>
        <a:bodyPr/>
        <a:lstStyle/>
        <a:p>
          <a:endParaRPr lang="en-US"/>
        </a:p>
      </dgm:t>
    </dgm:pt>
    <dgm:pt modelId="{26E47883-4F9D-48FE-BE50-AA87A2E5DD4B}" type="sibTrans" cxnId="{51C1BC87-1BEF-4BC1-B49C-C337F1E4713D}">
      <dgm:prSet/>
      <dgm:spPr/>
      <dgm:t>
        <a:bodyPr/>
        <a:lstStyle/>
        <a:p>
          <a:endParaRPr lang="en-US"/>
        </a:p>
      </dgm:t>
    </dgm:pt>
    <dgm:pt modelId="{83ECB923-D27F-4201-A18D-66A297A12BE8}">
      <dgm:prSet phldrT="[Text]"/>
      <dgm:spPr/>
      <dgm:t>
        <a:bodyPr/>
        <a:lstStyle/>
        <a:p>
          <a:endParaRPr lang="en-US" dirty="0"/>
        </a:p>
      </dgm:t>
    </dgm:pt>
    <dgm:pt modelId="{1D671670-B99A-463B-80C9-8BA74474A755}" type="parTrans" cxnId="{610FE277-6CD6-4769-966A-DB0305B8D81D}">
      <dgm:prSet/>
      <dgm:spPr/>
      <dgm:t>
        <a:bodyPr/>
        <a:lstStyle/>
        <a:p>
          <a:endParaRPr lang="en-US"/>
        </a:p>
      </dgm:t>
    </dgm:pt>
    <dgm:pt modelId="{EF1C406A-8C40-48B8-9A54-0CF45EEA1A5E}" type="sibTrans" cxnId="{610FE277-6CD6-4769-966A-DB0305B8D81D}">
      <dgm:prSet/>
      <dgm:spPr/>
      <dgm:t>
        <a:bodyPr/>
        <a:lstStyle/>
        <a:p>
          <a:endParaRPr lang="en-US"/>
        </a:p>
      </dgm:t>
    </dgm:pt>
    <dgm:pt modelId="{52A3486D-2D45-4A7B-A500-73D0A215D265}">
      <dgm:prSet/>
      <dgm:spPr/>
      <dgm:t>
        <a:bodyPr/>
        <a:lstStyle/>
        <a:p>
          <a:r>
            <a:rPr lang="en-US" dirty="0" smtClean="0"/>
            <a:t>Computational Sciences</a:t>
          </a:r>
          <a:endParaRPr lang="en-US" dirty="0"/>
        </a:p>
      </dgm:t>
    </dgm:pt>
    <dgm:pt modelId="{E6AEB3C9-0D2E-40A4-A8DD-428E58265FED}" type="parTrans" cxnId="{813A0788-42A9-4B18-8634-1EF19D6B6D00}">
      <dgm:prSet/>
      <dgm:spPr/>
      <dgm:t>
        <a:bodyPr/>
        <a:lstStyle/>
        <a:p>
          <a:endParaRPr lang="en-US"/>
        </a:p>
      </dgm:t>
    </dgm:pt>
    <dgm:pt modelId="{5531117D-5379-4D4D-A56A-860608B304FC}" type="sibTrans" cxnId="{813A0788-42A9-4B18-8634-1EF19D6B6D00}">
      <dgm:prSet/>
      <dgm:spPr/>
      <dgm:t>
        <a:bodyPr/>
        <a:lstStyle/>
        <a:p>
          <a:endParaRPr lang="en-US"/>
        </a:p>
      </dgm:t>
    </dgm:pt>
    <dgm:pt modelId="{44534B94-E49A-4991-89DD-E3E2D27DD34B}">
      <dgm:prSet/>
      <dgm:spPr/>
      <dgm:t>
        <a:bodyPr/>
        <a:lstStyle/>
        <a:p>
          <a:r>
            <a:rPr lang="en-US" dirty="0" smtClean="0"/>
            <a:t>High Performance Computing</a:t>
          </a:r>
          <a:endParaRPr lang="en-US" dirty="0"/>
        </a:p>
      </dgm:t>
    </dgm:pt>
    <dgm:pt modelId="{E65280FD-7D94-4F6C-B652-387D5BA67573}" type="parTrans" cxnId="{B709CCB6-9494-4CCF-B037-4C3AFF3E2EEB}">
      <dgm:prSet/>
      <dgm:spPr/>
      <dgm:t>
        <a:bodyPr/>
        <a:lstStyle/>
        <a:p>
          <a:endParaRPr lang="en-US"/>
        </a:p>
      </dgm:t>
    </dgm:pt>
    <dgm:pt modelId="{1D4A0C2B-26A3-4C96-9A68-9D6BDFD8C5D8}" type="sibTrans" cxnId="{B709CCB6-9494-4CCF-B037-4C3AFF3E2EEB}">
      <dgm:prSet/>
      <dgm:spPr/>
      <dgm:t>
        <a:bodyPr/>
        <a:lstStyle/>
        <a:p>
          <a:endParaRPr lang="en-US"/>
        </a:p>
      </dgm:t>
    </dgm:pt>
    <dgm:pt modelId="{849B55BF-D301-4202-903F-E413DFD82D49}">
      <dgm:prSet/>
      <dgm:spPr/>
      <dgm:t>
        <a:bodyPr/>
        <a:lstStyle/>
        <a:p>
          <a:r>
            <a:rPr lang="en-US" dirty="0" smtClean="0"/>
            <a:t>Theory</a:t>
          </a:r>
          <a:endParaRPr lang="en-US" dirty="0"/>
        </a:p>
      </dgm:t>
    </dgm:pt>
    <dgm:pt modelId="{7300862F-A8CF-4D4C-B0E1-025A31DDF05E}" type="parTrans" cxnId="{FF21234E-8081-4309-8322-5945AEE038CF}">
      <dgm:prSet/>
      <dgm:spPr/>
      <dgm:t>
        <a:bodyPr/>
        <a:lstStyle/>
        <a:p>
          <a:endParaRPr lang="en-US"/>
        </a:p>
      </dgm:t>
    </dgm:pt>
    <dgm:pt modelId="{EDF134AE-9148-4A23-8A23-9FED5AE40E5F}" type="sibTrans" cxnId="{FF21234E-8081-4309-8322-5945AEE038CF}">
      <dgm:prSet/>
      <dgm:spPr/>
      <dgm:t>
        <a:bodyPr/>
        <a:lstStyle/>
        <a:p>
          <a:endParaRPr lang="en-US"/>
        </a:p>
      </dgm:t>
    </dgm:pt>
    <dgm:pt modelId="{808721F8-D5D6-40BE-A815-3C06F68B51F4}">
      <dgm:prSet/>
      <dgm:spPr/>
      <dgm:t>
        <a:bodyPr/>
        <a:lstStyle/>
        <a:p>
          <a:r>
            <a:rPr lang="en-US" dirty="0" smtClean="0"/>
            <a:t>Polarization</a:t>
          </a:r>
          <a:endParaRPr lang="en-US" dirty="0"/>
        </a:p>
      </dgm:t>
    </dgm:pt>
    <dgm:pt modelId="{F271C079-09A7-4684-A6B0-B952D3F17E91}" type="parTrans" cxnId="{15D1D72F-96F7-4C69-9421-385B8F02EA12}">
      <dgm:prSet/>
      <dgm:spPr/>
      <dgm:t>
        <a:bodyPr/>
        <a:lstStyle/>
        <a:p>
          <a:endParaRPr lang="en-US"/>
        </a:p>
      </dgm:t>
    </dgm:pt>
    <dgm:pt modelId="{7BFE9AB4-3D6A-4DAF-BA77-96238E3EFB28}" type="sibTrans" cxnId="{15D1D72F-96F7-4C69-9421-385B8F02EA12}">
      <dgm:prSet/>
      <dgm:spPr/>
      <dgm:t>
        <a:bodyPr/>
        <a:lstStyle/>
        <a:p>
          <a:endParaRPr lang="en-US"/>
        </a:p>
      </dgm:t>
    </dgm:pt>
    <dgm:pt modelId="{E8C7B007-9A7B-435E-B9D0-1BB81AC0341C}">
      <dgm:prSet phldrT="[Text]"/>
      <dgm:spPr/>
      <dgm:t>
        <a:bodyPr/>
        <a:lstStyle/>
        <a:p>
          <a:r>
            <a:rPr lang="en-US" dirty="0" smtClean="0"/>
            <a:t>Visualization</a:t>
          </a:r>
          <a:endParaRPr lang="en-US" dirty="0"/>
        </a:p>
      </dgm:t>
    </dgm:pt>
    <dgm:pt modelId="{FDB26858-F9C0-447F-A11E-5AA55F97980F}" type="parTrans" cxnId="{3D8BD0CC-458C-49BA-9612-C69579F62A6A}">
      <dgm:prSet/>
      <dgm:spPr/>
      <dgm:t>
        <a:bodyPr/>
        <a:lstStyle/>
        <a:p>
          <a:endParaRPr lang="en-US"/>
        </a:p>
      </dgm:t>
    </dgm:pt>
    <dgm:pt modelId="{10605823-7EF3-440B-9A74-4DA494CFC7FA}" type="sibTrans" cxnId="{3D8BD0CC-458C-49BA-9612-C69579F62A6A}">
      <dgm:prSet/>
      <dgm:spPr/>
      <dgm:t>
        <a:bodyPr/>
        <a:lstStyle/>
        <a:p>
          <a:endParaRPr lang="en-US"/>
        </a:p>
      </dgm:t>
    </dgm:pt>
    <dgm:pt modelId="{DFE27362-978B-4F1D-9186-C847BDED4539}" type="pres">
      <dgm:prSet presAssocID="{380D84A7-3585-4E33-BA6E-2B3725D4975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070EEF6-0367-4DE8-99C3-EDF236BB3F31}" type="pres">
      <dgm:prSet presAssocID="{2D67025E-5F11-494F-BD46-B461C73CD77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1F10AD39-7F7A-4A56-9FA3-5C67D16074B0}" type="pres">
      <dgm:prSet presAssocID="{85E775D1-5FE7-4F2C-B731-B9165A7C92C9}" presName="Accent1" presStyleCnt="0"/>
      <dgm:spPr/>
    </dgm:pt>
    <dgm:pt modelId="{8FEAB654-5777-452F-A509-41267711D49A}" type="pres">
      <dgm:prSet presAssocID="{85E775D1-5FE7-4F2C-B731-B9165A7C92C9}" presName="Accent" presStyleLbl="bgShp" presStyleIdx="0" presStyleCnt="6"/>
      <dgm:spPr/>
    </dgm:pt>
    <dgm:pt modelId="{D2B875DA-CC08-4ADE-9A02-340A84FAC2CF}" type="pres">
      <dgm:prSet presAssocID="{85E775D1-5FE7-4F2C-B731-B9165A7C92C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BA7A4-8278-4D58-A440-6E10DFF9D95D}" type="pres">
      <dgm:prSet presAssocID="{21F7A96F-BAFA-45AB-8CA7-99CD4222B459}" presName="Accent2" presStyleCnt="0"/>
      <dgm:spPr/>
    </dgm:pt>
    <dgm:pt modelId="{E1A2EA83-074B-4033-A408-9773AF63FD70}" type="pres">
      <dgm:prSet presAssocID="{21F7A96F-BAFA-45AB-8CA7-99CD4222B459}" presName="Accent" presStyleLbl="bgShp" presStyleIdx="1" presStyleCnt="6"/>
      <dgm:spPr/>
    </dgm:pt>
    <dgm:pt modelId="{D013169A-12F9-4E37-AD73-6F124D7E284A}" type="pres">
      <dgm:prSet presAssocID="{21F7A96F-BAFA-45AB-8CA7-99CD4222B459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2F83C-C59D-4F15-8F1D-43CB4A15DB58}" type="pres">
      <dgm:prSet presAssocID="{21EBDB81-82E9-4A84-B814-0B771A95B580}" presName="Accent3" presStyleCnt="0"/>
      <dgm:spPr/>
    </dgm:pt>
    <dgm:pt modelId="{148C856B-3763-44BE-99CC-E1706E4C9646}" type="pres">
      <dgm:prSet presAssocID="{21EBDB81-82E9-4A84-B814-0B771A95B580}" presName="Accent" presStyleLbl="bgShp" presStyleIdx="2" presStyleCnt="6"/>
      <dgm:spPr/>
    </dgm:pt>
    <dgm:pt modelId="{E98C4CE1-9483-4A49-8A86-CE6FC8B9D5E5}" type="pres">
      <dgm:prSet presAssocID="{21EBDB81-82E9-4A84-B814-0B771A95B58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18EAA-226C-462F-B914-4FB4927E0416}" type="pres">
      <dgm:prSet presAssocID="{48A377DD-7EFD-4D6B-A380-EDC120F31586}" presName="Accent4" presStyleCnt="0"/>
      <dgm:spPr/>
    </dgm:pt>
    <dgm:pt modelId="{83D17C0F-5E4B-49F6-8AB9-A4C8300FED0E}" type="pres">
      <dgm:prSet presAssocID="{48A377DD-7EFD-4D6B-A380-EDC120F31586}" presName="Accent" presStyleLbl="bgShp" presStyleIdx="3" presStyleCnt="6"/>
      <dgm:spPr/>
    </dgm:pt>
    <dgm:pt modelId="{917329FD-5333-4767-82DA-CC5C6942970F}" type="pres">
      <dgm:prSet presAssocID="{48A377DD-7EFD-4D6B-A380-EDC120F31586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3DC78-6416-427F-9548-02B6F91FD516}" type="pres">
      <dgm:prSet presAssocID="{A8776431-D74C-4A6C-92DC-D6BF043493CF}" presName="Accent5" presStyleCnt="0"/>
      <dgm:spPr/>
    </dgm:pt>
    <dgm:pt modelId="{FBCB1F10-749F-467B-9FA6-C67BCE47E6C8}" type="pres">
      <dgm:prSet presAssocID="{A8776431-D74C-4A6C-92DC-D6BF043493CF}" presName="Accent" presStyleLbl="bgShp" presStyleIdx="4" presStyleCnt="6"/>
      <dgm:spPr/>
    </dgm:pt>
    <dgm:pt modelId="{449A9126-6F22-494E-B851-1D107C619313}" type="pres">
      <dgm:prSet presAssocID="{A8776431-D74C-4A6C-92DC-D6BF043493C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BFFDF-3F3C-4DF9-AEBA-0EAA4E36C307}" type="pres">
      <dgm:prSet presAssocID="{A57531C7-52FC-4799-913D-520DD3E92B65}" presName="Accent6" presStyleCnt="0"/>
      <dgm:spPr/>
    </dgm:pt>
    <dgm:pt modelId="{428617CF-2C03-4BD2-B80D-65B5E6B5C31F}" type="pres">
      <dgm:prSet presAssocID="{A57531C7-52FC-4799-913D-520DD3E92B65}" presName="Accent" presStyleLbl="bgShp" presStyleIdx="5" presStyleCnt="6"/>
      <dgm:spPr/>
    </dgm:pt>
    <dgm:pt modelId="{D0E068A9-8693-460F-9CD7-975B0DBEE450}" type="pres">
      <dgm:prSet presAssocID="{A57531C7-52FC-4799-913D-520DD3E92B6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0FE277-6CD6-4769-966A-DB0305B8D81D}" srcId="{380D84A7-3585-4E33-BA6E-2B3725D49758}" destId="{83ECB923-D27F-4201-A18D-66A297A12BE8}" srcOrd="1" destOrd="0" parTransId="{1D671670-B99A-463B-80C9-8BA74474A755}" sibTransId="{EF1C406A-8C40-48B8-9A54-0CF45EEA1A5E}"/>
    <dgm:cxn modelId="{C9CD61B3-846B-4126-A062-C8314AD2E651}" srcId="{380D84A7-3585-4E33-BA6E-2B3725D49758}" destId="{2D67025E-5F11-494F-BD46-B461C73CD77A}" srcOrd="0" destOrd="0" parTransId="{4995F121-665D-4DC6-8C5C-90C8E096F008}" sibTransId="{1005422F-7EF9-4E04-A590-C34550CF7401}"/>
    <dgm:cxn modelId="{A3AF3EAD-883D-7B42-9F23-F89C02CE1F8C}" type="presOf" srcId="{7545C3CD-046E-444B-9402-EB1CE0B7C1E9}" destId="{449A9126-6F22-494E-B851-1D107C619313}" srcOrd="0" destOrd="1" presId="urn:microsoft.com/office/officeart/2011/layout/HexagonRadial"/>
    <dgm:cxn modelId="{15D1D72F-96F7-4C69-9421-385B8F02EA12}" srcId="{21F7A96F-BAFA-45AB-8CA7-99CD4222B459}" destId="{808721F8-D5D6-40BE-A815-3C06F68B51F4}" srcOrd="1" destOrd="0" parTransId="{F271C079-09A7-4684-A6B0-B952D3F17E91}" sibTransId="{7BFE9AB4-3D6A-4DAF-BA77-96238E3EFB28}"/>
    <dgm:cxn modelId="{21AA146C-7FD5-470B-A15A-B4D7DF025242}" srcId="{48A377DD-7EFD-4D6B-A380-EDC120F31586}" destId="{FDC9C29B-1B8C-4861-A01D-FC6AE1D7E4F4}" srcOrd="3" destOrd="0" parTransId="{12826D55-6DFA-43B4-9DC5-919137CF38C8}" sibTransId="{7E900398-F330-4A65-B828-D39065B749BA}"/>
    <dgm:cxn modelId="{413B859C-9C0E-2143-BA3A-402D38117E97}" type="presOf" srcId="{FDC9C29B-1B8C-4861-A01D-FC6AE1D7E4F4}" destId="{917329FD-5333-4767-82DA-CC5C6942970F}" srcOrd="0" destOrd="4" presId="urn:microsoft.com/office/officeart/2011/layout/HexagonRadial"/>
    <dgm:cxn modelId="{C78679AE-102C-45D8-AFD3-6C504EF1EFD7}" srcId="{21EBDB81-82E9-4A84-B814-0B771A95B580}" destId="{0B295A7F-4F00-409A-8F5B-21BE867F9111}" srcOrd="0" destOrd="0" parTransId="{F014724C-80E2-4A83-9CEC-EBFB9DF43934}" sibTransId="{23D2C6A7-E7BF-40BC-BD9D-C4F323BFB325}"/>
    <dgm:cxn modelId="{67186A9F-9AA1-4226-9CFB-392979C1B5F4}" srcId="{48A377DD-7EFD-4D6B-A380-EDC120F31586}" destId="{DE7E29B7-3BFD-42E6-872A-8C0D02C832CD}" srcOrd="0" destOrd="0" parTransId="{25311EE2-8F92-4FD4-ACB3-60DFFD0874A5}" sibTransId="{A292654C-C7BB-472D-8A12-EAE21306A108}"/>
    <dgm:cxn modelId="{0D344FA0-DB62-4E45-9301-0DB4892CAB31}" srcId="{2D67025E-5F11-494F-BD46-B461C73CD77A}" destId="{A57531C7-52FC-4799-913D-520DD3E92B65}" srcOrd="5" destOrd="0" parTransId="{9A2D451F-FB99-4308-96C7-4FC1F247157F}" sibTransId="{4797FEC4-6CC0-4620-8977-55447DBE03C2}"/>
    <dgm:cxn modelId="{717F6879-D6FD-401D-90E2-56C5EDC89C62}" srcId="{85E775D1-5FE7-4F2C-B731-B9165A7C92C9}" destId="{C648ACFA-8C8A-42CE-80DE-A40C1787045F}" srcOrd="0" destOrd="0" parTransId="{5266C462-F019-4431-9177-01A14DBFD9BC}" sibTransId="{B26AD1D1-B598-4DC4-9246-65823A2C5AF4}"/>
    <dgm:cxn modelId="{66076869-4F15-A041-B93C-B64F0B50FFF0}" type="presOf" srcId="{EE59C80F-5FB3-423B-83EF-FD91395C57F4}" destId="{917329FD-5333-4767-82DA-CC5C6942970F}" srcOrd="0" destOrd="2" presId="urn:microsoft.com/office/officeart/2011/layout/HexagonRadial"/>
    <dgm:cxn modelId="{51C1BC87-1BEF-4BC1-B49C-C337F1E4713D}" srcId="{A8776431-D74C-4A6C-92DC-D6BF043493CF}" destId="{986CC80E-96BE-4F2C-AC20-AE565318FAF8}" srcOrd="1" destOrd="0" parTransId="{609AB15F-68FD-424D-82AC-42C05AB208A1}" sibTransId="{26E47883-4F9D-48FE-BE50-AA87A2E5DD4B}"/>
    <dgm:cxn modelId="{06F00009-7CF4-4542-8F10-507A215BC832}" type="presOf" srcId="{849B55BF-D301-4202-903F-E413DFD82D49}" destId="{D0E068A9-8693-460F-9CD7-975B0DBEE450}" srcOrd="0" destOrd="3" presId="urn:microsoft.com/office/officeart/2011/layout/HexagonRadial"/>
    <dgm:cxn modelId="{3D8BD0CC-458C-49BA-9612-C69579F62A6A}" srcId="{A8776431-D74C-4A6C-92DC-D6BF043493CF}" destId="{E8C7B007-9A7B-435E-B9D0-1BB81AC0341C}" srcOrd="2" destOrd="0" parTransId="{FDB26858-F9C0-447F-A11E-5AA55F97980F}" sibTransId="{10605823-7EF3-440B-9A74-4DA494CFC7FA}"/>
    <dgm:cxn modelId="{D1FAEE90-9CF4-4854-AB90-DB71498491F1}" srcId="{21EBDB81-82E9-4A84-B814-0B771A95B580}" destId="{C0A1FEAE-0C82-4AA8-82E8-B680533CC1D5}" srcOrd="2" destOrd="0" parTransId="{96187A3F-6187-4C6B-9A6F-7421217BC359}" sibTransId="{572DCA2D-C391-4F0D-B980-E6ECA96FFE4C}"/>
    <dgm:cxn modelId="{2F7B805E-D377-E041-8F4A-8A733117A9EE}" type="presOf" srcId="{DE7E29B7-3BFD-42E6-872A-8C0D02C832CD}" destId="{917329FD-5333-4767-82DA-CC5C6942970F}" srcOrd="0" destOrd="1" presId="urn:microsoft.com/office/officeart/2011/layout/HexagonRadial"/>
    <dgm:cxn modelId="{813A0788-42A9-4B18-8634-1EF19D6B6D00}" srcId="{A57531C7-52FC-4799-913D-520DD3E92B65}" destId="{52A3486D-2D45-4A7B-A500-73D0A215D265}" srcOrd="0" destOrd="0" parTransId="{E6AEB3C9-0D2E-40A4-A8DD-428E58265FED}" sibTransId="{5531117D-5379-4D4D-A56A-860608B304FC}"/>
    <dgm:cxn modelId="{773BE5BF-FEFA-49BE-990A-DA5996591CB3}" srcId="{2D67025E-5F11-494F-BD46-B461C73CD77A}" destId="{21F7A96F-BAFA-45AB-8CA7-99CD4222B459}" srcOrd="1" destOrd="0" parTransId="{D618DD0A-AB05-4938-9204-1CCCA97155DC}" sibTransId="{EF2C2CE8-BED8-4C72-81A1-60293EB6D27D}"/>
    <dgm:cxn modelId="{56C6F890-8307-44FF-8ABD-5E28B158316D}" srcId="{2D67025E-5F11-494F-BD46-B461C73CD77A}" destId="{85E775D1-5FE7-4F2C-B731-B9165A7C92C9}" srcOrd="0" destOrd="0" parTransId="{82056F03-5D8B-4FC3-A2A3-1F75CBB72C5F}" sibTransId="{D48A5864-CC82-45FD-B6FF-B320362F36EE}"/>
    <dgm:cxn modelId="{15CB62A6-8121-0E45-8ABB-987DD7033831}" type="presOf" srcId="{21EBDB81-82E9-4A84-B814-0B771A95B580}" destId="{E98C4CE1-9483-4A49-8A86-CE6FC8B9D5E5}" srcOrd="0" destOrd="0" presId="urn:microsoft.com/office/officeart/2011/layout/HexagonRadial"/>
    <dgm:cxn modelId="{FF21234E-8081-4309-8322-5945AEE038CF}" srcId="{A57531C7-52FC-4799-913D-520DD3E92B65}" destId="{849B55BF-D301-4202-903F-E413DFD82D49}" srcOrd="2" destOrd="0" parTransId="{7300862F-A8CF-4D4C-B0E1-025A31DDF05E}" sibTransId="{EDF134AE-9148-4A23-8A23-9FED5AE40E5F}"/>
    <dgm:cxn modelId="{8CB6C788-C8D3-4392-9DB8-E710E15A2FE8}" srcId="{21F7A96F-BAFA-45AB-8CA7-99CD4222B459}" destId="{0B415886-1785-426B-AA74-C436E6253D94}" srcOrd="0" destOrd="0" parTransId="{8C08B580-FBF2-45EA-8C1A-56E84CD50067}" sibTransId="{E08DF976-67F2-48EF-8D24-2F98DFCCBBCF}"/>
    <dgm:cxn modelId="{B709CCB6-9494-4CCF-B037-4C3AFF3E2EEB}" srcId="{A57531C7-52FC-4799-913D-520DD3E92B65}" destId="{44534B94-E49A-4991-89DD-E3E2D27DD34B}" srcOrd="1" destOrd="0" parTransId="{E65280FD-7D94-4F6C-B652-387D5BA67573}" sibTransId="{1D4A0C2B-26A3-4C96-9A68-9D6BDFD8C5D8}"/>
    <dgm:cxn modelId="{60286E22-4168-A246-8C67-7463B315A8A1}" type="presOf" srcId="{C0A1FEAE-0C82-4AA8-82E8-B680533CC1D5}" destId="{E98C4CE1-9483-4A49-8A86-CE6FC8B9D5E5}" srcOrd="0" destOrd="3" presId="urn:microsoft.com/office/officeart/2011/layout/HexagonRadial"/>
    <dgm:cxn modelId="{0F740DC2-0AEE-6548-A10B-C5EC83824D72}" type="presOf" srcId="{380D84A7-3585-4E33-BA6E-2B3725D49758}" destId="{DFE27362-978B-4F1D-9186-C847BDED4539}" srcOrd="0" destOrd="0" presId="urn:microsoft.com/office/officeart/2011/layout/HexagonRadial"/>
    <dgm:cxn modelId="{57EC9E6C-F536-8B40-B9B6-A9BB42247907}" type="presOf" srcId="{C648ACFA-8C8A-42CE-80DE-A40C1787045F}" destId="{D2B875DA-CC08-4ADE-9A02-340A84FAC2CF}" srcOrd="0" destOrd="1" presId="urn:microsoft.com/office/officeart/2011/layout/HexagonRadial"/>
    <dgm:cxn modelId="{7BD171D8-20DE-4F58-BCB9-46A046BFCCC8}" srcId="{2D67025E-5F11-494F-BD46-B461C73CD77A}" destId="{21EBDB81-82E9-4A84-B814-0B771A95B580}" srcOrd="2" destOrd="0" parTransId="{F2E89132-9154-4917-8E41-3A4E9C5ED82F}" sibTransId="{8E79EC12-5E0E-4D02-B752-5D9E886FE27C}"/>
    <dgm:cxn modelId="{3DBF05B4-C803-4266-8710-3113E3D1F558}" srcId="{21EBDB81-82E9-4A84-B814-0B771A95B580}" destId="{7CD904F3-186B-4701-A248-5D66F3B3C117}" srcOrd="1" destOrd="0" parTransId="{F29DD82C-0879-46F8-B0CF-ACE548850D70}" sibTransId="{7730483A-8028-4DF5-9ADC-B1E7590936D3}"/>
    <dgm:cxn modelId="{166BF7A9-5C36-F048-AECF-F99A940DEA84}" type="presOf" srcId="{986CC80E-96BE-4F2C-AC20-AE565318FAF8}" destId="{449A9126-6F22-494E-B851-1D107C619313}" srcOrd="0" destOrd="2" presId="urn:microsoft.com/office/officeart/2011/layout/HexagonRadial"/>
    <dgm:cxn modelId="{94A263E4-0825-FB40-82F7-925ADD929969}" type="presOf" srcId="{2D67025E-5F11-494F-BD46-B461C73CD77A}" destId="{2070EEF6-0367-4DE8-99C3-EDF236BB3F31}" srcOrd="0" destOrd="0" presId="urn:microsoft.com/office/officeart/2011/layout/HexagonRadial"/>
    <dgm:cxn modelId="{1AD37B74-20D3-4BF3-8BF7-D46C23234691}" srcId="{85E775D1-5FE7-4F2C-B731-B9165A7C92C9}" destId="{19210B4D-EA65-49DE-AA6D-2C4A6CF2F780}" srcOrd="2" destOrd="0" parTransId="{4DCA5DCF-DCD8-457B-9246-004677D688A5}" sibTransId="{DA121DD7-8D69-4792-B3A4-079FE4FAEB23}"/>
    <dgm:cxn modelId="{C7CBB935-A83A-4444-A049-2A71EFBB2BD6}" srcId="{A8776431-D74C-4A6C-92DC-D6BF043493CF}" destId="{7545C3CD-046E-444B-9402-EB1CE0B7C1E9}" srcOrd="0" destOrd="0" parTransId="{00FD3945-11EA-44A5-A9C6-6203AA4F9454}" sibTransId="{E2CEBF8A-BBFF-4E40-899D-48F6B127992A}"/>
    <dgm:cxn modelId="{032E3BC6-626D-3D4E-9D19-46F9C331ECAD}" type="presOf" srcId="{19210B4D-EA65-49DE-AA6D-2C4A6CF2F780}" destId="{D2B875DA-CC08-4ADE-9A02-340A84FAC2CF}" srcOrd="0" destOrd="3" presId="urn:microsoft.com/office/officeart/2011/layout/HexagonRadial"/>
    <dgm:cxn modelId="{15FA7A3F-DE22-40D5-9C94-A04A93DDEAF6}" srcId="{2D67025E-5F11-494F-BD46-B461C73CD77A}" destId="{A8776431-D74C-4A6C-92DC-D6BF043493CF}" srcOrd="4" destOrd="0" parTransId="{F7884A92-C10D-4984-B596-5407C1FD7616}" sibTransId="{40D3BA02-9CE3-4C0E-A2CB-BBD786FA80BE}"/>
    <dgm:cxn modelId="{B5C2B634-3110-8441-BBFD-7673F1C51708}" type="presOf" srcId="{0B295A7F-4F00-409A-8F5B-21BE867F9111}" destId="{E98C4CE1-9483-4A49-8A86-CE6FC8B9D5E5}" srcOrd="0" destOrd="1" presId="urn:microsoft.com/office/officeart/2011/layout/HexagonRadial"/>
    <dgm:cxn modelId="{B0442A4F-6F4D-43CC-AC11-D177DE67AB15}" srcId="{2D67025E-5F11-494F-BD46-B461C73CD77A}" destId="{48A377DD-7EFD-4D6B-A380-EDC120F31586}" srcOrd="3" destOrd="0" parTransId="{3B2642F2-3A7A-421D-B8EE-6E021FC1AB57}" sibTransId="{EE975044-612C-45F0-BE5E-C9357919016C}"/>
    <dgm:cxn modelId="{208A79D4-20A9-1848-92C4-AB42E979AC27}" type="presOf" srcId="{A8776431-D74C-4A6C-92DC-D6BF043493CF}" destId="{449A9126-6F22-494E-B851-1D107C619313}" srcOrd="0" destOrd="0" presId="urn:microsoft.com/office/officeart/2011/layout/HexagonRadial"/>
    <dgm:cxn modelId="{5A417657-78FF-3D47-AB6D-84BD11AAA443}" type="presOf" srcId="{48A377DD-7EFD-4D6B-A380-EDC120F31586}" destId="{917329FD-5333-4767-82DA-CC5C6942970F}" srcOrd="0" destOrd="0" presId="urn:microsoft.com/office/officeart/2011/layout/HexagonRadial"/>
    <dgm:cxn modelId="{3F9AD23B-A342-4823-9002-978AB481F287}" srcId="{48A377DD-7EFD-4D6B-A380-EDC120F31586}" destId="{EE59C80F-5FB3-423B-83EF-FD91395C57F4}" srcOrd="1" destOrd="0" parTransId="{DD2A8671-02C8-4186-9430-75E7BC1D487C}" sibTransId="{324747F0-F6E1-4E00-A19B-3FAEFC034FE4}"/>
    <dgm:cxn modelId="{19E18925-D7F1-244A-BA78-A5963A3FC9DB}" type="presOf" srcId="{85E775D1-5FE7-4F2C-B731-B9165A7C92C9}" destId="{D2B875DA-CC08-4ADE-9A02-340A84FAC2CF}" srcOrd="0" destOrd="0" presId="urn:microsoft.com/office/officeart/2011/layout/HexagonRadial"/>
    <dgm:cxn modelId="{37A49C17-127F-3348-9558-A14D909CE04C}" type="presOf" srcId="{44534B94-E49A-4991-89DD-E3E2D27DD34B}" destId="{D0E068A9-8693-460F-9CD7-975B0DBEE450}" srcOrd="0" destOrd="2" presId="urn:microsoft.com/office/officeart/2011/layout/HexagonRadial"/>
    <dgm:cxn modelId="{975B02B3-061B-C64E-B2CF-5666A15A77AD}" type="presOf" srcId="{A57531C7-52FC-4799-913D-520DD3E92B65}" destId="{D0E068A9-8693-460F-9CD7-975B0DBEE450}" srcOrd="0" destOrd="0" presId="urn:microsoft.com/office/officeart/2011/layout/HexagonRadial"/>
    <dgm:cxn modelId="{D27C6D29-6867-974F-8F74-80463B0354C0}" type="presOf" srcId="{21F7A96F-BAFA-45AB-8CA7-99CD4222B459}" destId="{D013169A-12F9-4E37-AD73-6F124D7E284A}" srcOrd="0" destOrd="0" presId="urn:microsoft.com/office/officeart/2011/layout/HexagonRadial"/>
    <dgm:cxn modelId="{D4199E38-FDFE-264A-8FBF-ED96615EADB3}" type="presOf" srcId="{2C5344D9-1304-4F34-A8D4-40611D89B2F7}" destId="{D2B875DA-CC08-4ADE-9A02-340A84FAC2CF}" srcOrd="0" destOrd="2" presId="urn:microsoft.com/office/officeart/2011/layout/HexagonRadial"/>
    <dgm:cxn modelId="{694DE23C-6FC7-7B42-BA4E-1B45C2556179}" type="presOf" srcId="{0B415886-1785-426B-AA74-C436E6253D94}" destId="{D013169A-12F9-4E37-AD73-6F124D7E284A}" srcOrd="0" destOrd="1" presId="urn:microsoft.com/office/officeart/2011/layout/HexagonRadial"/>
    <dgm:cxn modelId="{C62E5FC2-5932-0C44-965C-72F64B16B418}" type="presOf" srcId="{52A3486D-2D45-4A7B-A500-73D0A215D265}" destId="{D0E068A9-8693-460F-9CD7-975B0DBEE450}" srcOrd="0" destOrd="1" presId="urn:microsoft.com/office/officeart/2011/layout/HexagonRadial"/>
    <dgm:cxn modelId="{151EEB9E-EA94-9C4C-B134-E247BC2878D0}" type="presOf" srcId="{657235DF-F646-425D-B876-CBDC8AE3F6AA}" destId="{917329FD-5333-4767-82DA-CC5C6942970F}" srcOrd="0" destOrd="3" presId="urn:microsoft.com/office/officeart/2011/layout/HexagonRadial"/>
    <dgm:cxn modelId="{A128639A-FFB5-D54F-809A-F0DCC8A31464}" type="presOf" srcId="{E8C7B007-9A7B-435E-B9D0-1BB81AC0341C}" destId="{449A9126-6F22-494E-B851-1D107C619313}" srcOrd="0" destOrd="3" presId="urn:microsoft.com/office/officeart/2011/layout/HexagonRadial"/>
    <dgm:cxn modelId="{90AAA2A5-21B4-4A0D-B499-CEA1F04E262F}" srcId="{85E775D1-5FE7-4F2C-B731-B9165A7C92C9}" destId="{2C5344D9-1304-4F34-A8D4-40611D89B2F7}" srcOrd="1" destOrd="0" parTransId="{606513BA-53DB-44DD-B166-A7D350C17624}" sibTransId="{6A960DD1-3786-42D4-8123-83D04899F892}"/>
    <dgm:cxn modelId="{C3C7CC6B-7F84-FD48-978D-5B912FA3F85B}" type="presOf" srcId="{7CD904F3-186B-4701-A248-5D66F3B3C117}" destId="{E98C4CE1-9483-4A49-8A86-CE6FC8B9D5E5}" srcOrd="0" destOrd="2" presId="urn:microsoft.com/office/officeart/2011/layout/HexagonRadial"/>
    <dgm:cxn modelId="{98822553-093C-4FAF-8E15-CCABE771B296}" srcId="{48A377DD-7EFD-4D6B-A380-EDC120F31586}" destId="{657235DF-F646-425D-B876-CBDC8AE3F6AA}" srcOrd="2" destOrd="0" parTransId="{18E1BF74-0F05-420E-9B9A-3B8A95F9F020}" sibTransId="{91C7DDBC-465A-4EBF-B246-6AA41ACA28D2}"/>
    <dgm:cxn modelId="{AEE2CD79-6583-1146-BED7-3D4D8054BA95}" type="presOf" srcId="{808721F8-D5D6-40BE-A815-3C06F68B51F4}" destId="{D013169A-12F9-4E37-AD73-6F124D7E284A}" srcOrd="0" destOrd="2" presId="urn:microsoft.com/office/officeart/2011/layout/HexagonRadial"/>
    <dgm:cxn modelId="{525DAB2E-AA25-404A-8C4C-84A8ACE6277D}" type="presParOf" srcId="{DFE27362-978B-4F1D-9186-C847BDED4539}" destId="{2070EEF6-0367-4DE8-99C3-EDF236BB3F31}" srcOrd="0" destOrd="0" presId="urn:microsoft.com/office/officeart/2011/layout/HexagonRadial"/>
    <dgm:cxn modelId="{D3662BCA-D879-6743-96F0-F6DE3C9B3D24}" type="presParOf" srcId="{DFE27362-978B-4F1D-9186-C847BDED4539}" destId="{1F10AD39-7F7A-4A56-9FA3-5C67D16074B0}" srcOrd="1" destOrd="0" presId="urn:microsoft.com/office/officeart/2011/layout/HexagonRadial"/>
    <dgm:cxn modelId="{B0DE7A87-6D6B-9E4D-A3C8-28DEECC822D3}" type="presParOf" srcId="{1F10AD39-7F7A-4A56-9FA3-5C67D16074B0}" destId="{8FEAB654-5777-452F-A509-41267711D49A}" srcOrd="0" destOrd="0" presId="urn:microsoft.com/office/officeart/2011/layout/HexagonRadial"/>
    <dgm:cxn modelId="{0147A2D8-9081-5C42-A03F-0498C45CF378}" type="presParOf" srcId="{DFE27362-978B-4F1D-9186-C847BDED4539}" destId="{D2B875DA-CC08-4ADE-9A02-340A84FAC2CF}" srcOrd="2" destOrd="0" presId="urn:microsoft.com/office/officeart/2011/layout/HexagonRadial"/>
    <dgm:cxn modelId="{B44CBB41-89AC-2143-BCCA-5FE8ADBACF34}" type="presParOf" srcId="{DFE27362-978B-4F1D-9186-C847BDED4539}" destId="{3E4BA7A4-8278-4D58-A440-6E10DFF9D95D}" srcOrd="3" destOrd="0" presId="urn:microsoft.com/office/officeart/2011/layout/HexagonRadial"/>
    <dgm:cxn modelId="{F3BFDFE0-D882-124D-B663-162EA44B22F0}" type="presParOf" srcId="{3E4BA7A4-8278-4D58-A440-6E10DFF9D95D}" destId="{E1A2EA83-074B-4033-A408-9773AF63FD70}" srcOrd="0" destOrd="0" presId="urn:microsoft.com/office/officeart/2011/layout/HexagonRadial"/>
    <dgm:cxn modelId="{CB576D04-902F-4541-8A96-B1519D09E477}" type="presParOf" srcId="{DFE27362-978B-4F1D-9186-C847BDED4539}" destId="{D013169A-12F9-4E37-AD73-6F124D7E284A}" srcOrd="4" destOrd="0" presId="urn:microsoft.com/office/officeart/2011/layout/HexagonRadial"/>
    <dgm:cxn modelId="{7BD8FCD1-4F42-5540-8A4C-0F6A8873AEC0}" type="presParOf" srcId="{DFE27362-978B-4F1D-9186-C847BDED4539}" destId="{3D32F83C-C59D-4F15-8F1D-43CB4A15DB58}" srcOrd="5" destOrd="0" presId="urn:microsoft.com/office/officeart/2011/layout/HexagonRadial"/>
    <dgm:cxn modelId="{AE822B51-CE89-6B45-BA69-F7D209C2B7AF}" type="presParOf" srcId="{3D32F83C-C59D-4F15-8F1D-43CB4A15DB58}" destId="{148C856B-3763-44BE-99CC-E1706E4C9646}" srcOrd="0" destOrd="0" presId="urn:microsoft.com/office/officeart/2011/layout/HexagonRadial"/>
    <dgm:cxn modelId="{B16CF095-DE60-1040-A501-B2A33B1FFE1D}" type="presParOf" srcId="{DFE27362-978B-4F1D-9186-C847BDED4539}" destId="{E98C4CE1-9483-4A49-8A86-CE6FC8B9D5E5}" srcOrd="6" destOrd="0" presId="urn:microsoft.com/office/officeart/2011/layout/HexagonRadial"/>
    <dgm:cxn modelId="{21EC7D58-C1C3-834E-A9A8-A2751D5100A1}" type="presParOf" srcId="{DFE27362-978B-4F1D-9186-C847BDED4539}" destId="{1BE18EAA-226C-462F-B914-4FB4927E0416}" srcOrd="7" destOrd="0" presId="urn:microsoft.com/office/officeart/2011/layout/HexagonRadial"/>
    <dgm:cxn modelId="{4E105564-5498-ED49-9393-7999939C0B6B}" type="presParOf" srcId="{1BE18EAA-226C-462F-B914-4FB4927E0416}" destId="{83D17C0F-5E4B-49F6-8AB9-A4C8300FED0E}" srcOrd="0" destOrd="0" presId="urn:microsoft.com/office/officeart/2011/layout/HexagonRadial"/>
    <dgm:cxn modelId="{19B111EC-9D5C-A84F-9F7B-6F45310C35BA}" type="presParOf" srcId="{DFE27362-978B-4F1D-9186-C847BDED4539}" destId="{917329FD-5333-4767-82DA-CC5C6942970F}" srcOrd="8" destOrd="0" presId="urn:microsoft.com/office/officeart/2011/layout/HexagonRadial"/>
    <dgm:cxn modelId="{CC3B62CE-DF6F-254E-8F06-9D13F9BA744E}" type="presParOf" srcId="{DFE27362-978B-4F1D-9186-C847BDED4539}" destId="{8A33DC78-6416-427F-9548-02B6F91FD516}" srcOrd="9" destOrd="0" presId="urn:microsoft.com/office/officeart/2011/layout/HexagonRadial"/>
    <dgm:cxn modelId="{4864E6DB-08C2-4F49-9615-F620F2FF6910}" type="presParOf" srcId="{8A33DC78-6416-427F-9548-02B6F91FD516}" destId="{FBCB1F10-749F-467B-9FA6-C67BCE47E6C8}" srcOrd="0" destOrd="0" presId="urn:microsoft.com/office/officeart/2011/layout/HexagonRadial"/>
    <dgm:cxn modelId="{855BE35E-4E7C-5548-A9B0-1C972C34113F}" type="presParOf" srcId="{DFE27362-978B-4F1D-9186-C847BDED4539}" destId="{449A9126-6F22-494E-B851-1D107C619313}" srcOrd="10" destOrd="0" presId="urn:microsoft.com/office/officeart/2011/layout/HexagonRadial"/>
    <dgm:cxn modelId="{9707CB80-6A73-4B46-A3D5-05421FDEE1DD}" type="presParOf" srcId="{DFE27362-978B-4F1D-9186-C847BDED4539}" destId="{FA6BFFDF-3F3C-4DF9-AEBA-0EAA4E36C307}" srcOrd="11" destOrd="0" presId="urn:microsoft.com/office/officeart/2011/layout/HexagonRadial"/>
    <dgm:cxn modelId="{F46DD154-76F5-224B-B31C-DDA964EBF473}" type="presParOf" srcId="{FA6BFFDF-3F3C-4DF9-AEBA-0EAA4E36C307}" destId="{428617CF-2C03-4BD2-B80D-65B5E6B5C31F}" srcOrd="0" destOrd="0" presId="urn:microsoft.com/office/officeart/2011/layout/HexagonRadial"/>
    <dgm:cxn modelId="{7732D00D-8E54-9A4F-BB72-CC65B7777377}" type="presParOf" srcId="{DFE27362-978B-4F1D-9186-C847BDED4539}" destId="{D0E068A9-8693-460F-9CD7-975B0DBEE450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0EEF6-0367-4DE8-99C3-EDF236BB3F31}">
      <dsp:nvSpPr>
        <dsp:cNvPr id="0" name=""/>
        <dsp:cNvSpPr/>
      </dsp:nvSpPr>
      <dsp:spPr>
        <a:xfrm>
          <a:off x="3479591" y="1864991"/>
          <a:ext cx="2370484" cy="205056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&gt; x100 Performance Gains</a:t>
          </a:r>
          <a:endParaRPr lang="en-US" sz="2400" kern="1200" dirty="0"/>
        </a:p>
      </dsp:txBody>
      <dsp:txXfrm>
        <a:off x="3872413" y="2204798"/>
        <a:ext cx="1584840" cy="1370951"/>
      </dsp:txXfrm>
    </dsp:sp>
    <dsp:sp modelId="{E1A2EA83-074B-4033-A408-9773AF63FD70}">
      <dsp:nvSpPr>
        <dsp:cNvPr id="0" name=""/>
        <dsp:cNvSpPr/>
      </dsp:nvSpPr>
      <dsp:spPr>
        <a:xfrm>
          <a:off x="4963970" y="883934"/>
          <a:ext cx="894376" cy="77062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B875DA-CC08-4ADE-9A02-340A84FAC2CF}">
      <dsp:nvSpPr>
        <dsp:cNvPr id="0" name=""/>
        <dsp:cNvSpPr/>
      </dsp:nvSpPr>
      <dsp:spPr>
        <a:xfrm>
          <a:off x="3697947" y="0"/>
          <a:ext cx="1942595" cy="168057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Source Parameters</a:t>
          </a:r>
          <a:endParaRPr lang="en-US" sz="14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Repetition Rate</a:t>
          </a:r>
          <a:endParaRPr lang="en-US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Target</a:t>
          </a:r>
          <a:endParaRPr lang="en-US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Moderators</a:t>
          </a:r>
          <a:endParaRPr lang="en-US" sz="1100" b="0" kern="1200" dirty="0"/>
        </a:p>
      </dsp:txBody>
      <dsp:txXfrm>
        <a:off x="4019876" y="278507"/>
        <a:ext cx="1298737" cy="1123559"/>
      </dsp:txXfrm>
    </dsp:sp>
    <dsp:sp modelId="{148C856B-3763-44BE-99CC-E1706E4C9646}">
      <dsp:nvSpPr>
        <dsp:cNvPr id="0" name=""/>
        <dsp:cNvSpPr/>
      </dsp:nvSpPr>
      <dsp:spPr>
        <a:xfrm>
          <a:off x="6007778" y="2324590"/>
          <a:ext cx="894376" cy="77062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13169A-12F9-4E37-AD73-6F124D7E284A}">
      <dsp:nvSpPr>
        <dsp:cNvPr id="0" name=""/>
        <dsp:cNvSpPr/>
      </dsp:nvSpPr>
      <dsp:spPr>
        <a:xfrm>
          <a:off x="5479533" y="1033665"/>
          <a:ext cx="1942595" cy="168057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Beam Transport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Small Moderators to Small Samples</a:t>
          </a:r>
          <a:endParaRPr lang="en-US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Polarization</a:t>
          </a:r>
          <a:endParaRPr lang="en-US" sz="1100" kern="1200" dirty="0"/>
        </a:p>
      </dsp:txBody>
      <dsp:txXfrm>
        <a:off x="5801462" y="1312172"/>
        <a:ext cx="1298737" cy="1123559"/>
      </dsp:txXfrm>
    </dsp:sp>
    <dsp:sp modelId="{83D17C0F-5E4B-49F6-8AB9-A4C8300FED0E}">
      <dsp:nvSpPr>
        <dsp:cNvPr id="0" name=""/>
        <dsp:cNvSpPr/>
      </dsp:nvSpPr>
      <dsp:spPr>
        <a:xfrm>
          <a:off x="5282682" y="3950821"/>
          <a:ext cx="894376" cy="77062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8C4CE1-9483-4A49-8A86-CE6FC8B9D5E5}">
      <dsp:nvSpPr>
        <dsp:cNvPr id="0" name=""/>
        <dsp:cNvSpPr/>
      </dsp:nvSpPr>
      <dsp:spPr>
        <a:xfrm>
          <a:off x="5479533" y="3065731"/>
          <a:ext cx="1942595" cy="168057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Sample</a:t>
          </a:r>
          <a:endParaRPr lang="en-US" sz="14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Size</a:t>
          </a:r>
          <a:endParaRPr lang="en-US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Beam Divergence</a:t>
          </a:r>
          <a:endParaRPr lang="en-US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Sample Environment</a:t>
          </a:r>
          <a:endParaRPr lang="en-US" sz="1100" kern="1200" dirty="0"/>
        </a:p>
      </dsp:txBody>
      <dsp:txXfrm>
        <a:off x="5801462" y="3344238"/>
        <a:ext cx="1298737" cy="1123559"/>
      </dsp:txXfrm>
    </dsp:sp>
    <dsp:sp modelId="{FBCB1F10-749F-467B-9FA6-C67BCE47E6C8}">
      <dsp:nvSpPr>
        <dsp:cNvPr id="0" name=""/>
        <dsp:cNvSpPr/>
      </dsp:nvSpPr>
      <dsp:spPr>
        <a:xfrm>
          <a:off x="3484003" y="4119630"/>
          <a:ext cx="894376" cy="77062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7329FD-5333-4767-82DA-CC5C6942970F}">
      <dsp:nvSpPr>
        <dsp:cNvPr id="0" name=""/>
        <dsp:cNvSpPr/>
      </dsp:nvSpPr>
      <dsp:spPr>
        <a:xfrm>
          <a:off x="3697947" y="4100552"/>
          <a:ext cx="1942595" cy="168057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Detectors</a:t>
          </a:r>
          <a:endParaRPr lang="en-US" sz="14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Spatial Resolution</a:t>
          </a:r>
          <a:endParaRPr lang="en-US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Count Rates</a:t>
          </a:r>
          <a:endParaRPr lang="en-US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Area</a:t>
          </a:r>
          <a:endParaRPr lang="en-US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$$$</a:t>
          </a:r>
          <a:endParaRPr lang="en-US" sz="1100" kern="1200" dirty="0"/>
        </a:p>
      </dsp:txBody>
      <dsp:txXfrm>
        <a:off x="4019876" y="4379059"/>
        <a:ext cx="1298737" cy="1123559"/>
      </dsp:txXfrm>
    </dsp:sp>
    <dsp:sp modelId="{428617CF-2C03-4BD2-B80D-65B5E6B5C31F}">
      <dsp:nvSpPr>
        <dsp:cNvPr id="0" name=""/>
        <dsp:cNvSpPr/>
      </dsp:nvSpPr>
      <dsp:spPr>
        <a:xfrm>
          <a:off x="2423102" y="2679551"/>
          <a:ext cx="894376" cy="77062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9A9126-6F22-494E-B851-1D107C619313}">
      <dsp:nvSpPr>
        <dsp:cNvPr id="0" name=""/>
        <dsp:cNvSpPr/>
      </dsp:nvSpPr>
      <dsp:spPr>
        <a:xfrm>
          <a:off x="1908091" y="3066887"/>
          <a:ext cx="1942595" cy="168057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Acquisition/Data Reduction</a:t>
          </a:r>
          <a:endParaRPr lang="en-US" sz="14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Integrated</a:t>
          </a:r>
          <a:endParaRPr lang="en-US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Live Results</a:t>
          </a:r>
          <a:endParaRPr lang="en-US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Visualization</a:t>
          </a:r>
          <a:endParaRPr lang="en-US" sz="1100" kern="1200" dirty="0"/>
        </a:p>
      </dsp:txBody>
      <dsp:txXfrm>
        <a:off x="2230020" y="3345394"/>
        <a:ext cx="1298737" cy="1123559"/>
      </dsp:txXfrm>
    </dsp:sp>
    <dsp:sp modelId="{D0E068A9-8693-460F-9CD7-975B0DBEE450}">
      <dsp:nvSpPr>
        <dsp:cNvPr id="0" name=""/>
        <dsp:cNvSpPr/>
      </dsp:nvSpPr>
      <dsp:spPr>
        <a:xfrm>
          <a:off x="1908091" y="1031352"/>
          <a:ext cx="1942595" cy="168057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Analysis</a:t>
          </a:r>
          <a:endParaRPr lang="en-US" sz="14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Computational Sciences</a:t>
          </a:r>
          <a:endParaRPr lang="en-US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High Performance Computing</a:t>
          </a:r>
          <a:endParaRPr lang="en-US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Theory</a:t>
          </a:r>
          <a:endParaRPr lang="en-US" sz="1100" kern="1200" dirty="0"/>
        </a:p>
      </dsp:txBody>
      <dsp:txXfrm>
        <a:off x="2230020" y="1309859"/>
        <a:ext cx="1298737" cy="1123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78BB7-1EF6-44F3-B740-7FBFC9CB8B7C}" type="datetimeFigureOut">
              <a:rPr lang="en-US" smtClean="0"/>
              <a:t>5/20/14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EA095-11DC-4F2B-B013-B6684CBD1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37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735" cy="464503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2" y="1"/>
            <a:ext cx="3037735" cy="464503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r">
              <a:defRPr sz="1200"/>
            </a:lvl1pPr>
          </a:lstStyle>
          <a:p>
            <a:fld id="{7765A803-8976-4521-AA65-CB2509B564A5}" type="datetimeFigureOut">
              <a:rPr lang="en-US" smtClean="0"/>
              <a:t>5/20/14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1" tIns="45286" rIns="90571" bIns="452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8" y="4415159"/>
            <a:ext cx="5609588" cy="4183697"/>
          </a:xfrm>
          <a:prstGeom prst="rect">
            <a:avLst/>
          </a:prstGeom>
        </p:spPr>
        <p:txBody>
          <a:bodyPr vert="horz" lIns="90571" tIns="45286" rIns="90571" bIns="452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315"/>
            <a:ext cx="3037735" cy="464503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2" y="8830315"/>
            <a:ext cx="3037735" cy="464503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r">
              <a:defRPr sz="1200"/>
            </a:lvl1pPr>
          </a:lstStyle>
          <a:p>
            <a:fld id="{B8CEC097-17F1-4AC9-8FDA-E3A997713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0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Structure in CG1</a:t>
            </a:r>
            <a:r>
              <a:rPr lang="en-US" baseline="0" dirty="0" smtClean="0"/>
              <a:t> is real and largely expected based on simulation model.  Specifics of installation and alignment, however, make prediction of detailed performance extremely difficult.  - one of the reasons for in situ alignment and adjustment needed – (guide is 11 mm wide by 15 cm tall).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EC097-17F1-4AC9-8FDA-E3A99771353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1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Science mission dictates the neutron</a:t>
            </a:r>
            <a:r>
              <a:rPr lang="en-US" baseline="0" dirty="0" smtClean="0"/>
              <a:t> phase space that is required at the sample position.</a:t>
            </a:r>
          </a:p>
          <a:p>
            <a:r>
              <a:rPr lang="en-US" baseline="0" dirty="0" smtClean="0"/>
              <a:t>Instruments will likely be more narrow in what they can do – but do that much better in order to obtain these types of gains (e.g. smaller samples)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EC097-17F1-4AC9-8FDA-E3A99771353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8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 gain</a:t>
            </a:r>
            <a:r>
              <a:rPr lang="en-US" baseline="0" dirty="0" smtClean="0"/>
              <a:t> is peak brightness 467 kW STS 10/10 cm2 moderator compared to 2MW FTS coupled moderator.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EC097-17F1-4AC9-8FDA-E3A99771353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49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EC097-17F1-4AC9-8FDA-E3A99771353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00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6426099"/>
            <a:ext cx="9144000" cy="4319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6200000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085342" y="0"/>
            <a:ext cx="3071004" cy="6426099"/>
          </a:xfrm>
          <a:prstGeom prst="rect">
            <a:avLst/>
          </a:prstGeom>
          <a:gradFill flip="none" rotWithShape="1">
            <a:gsLst>
              <a:gs pos="0">
                <a:srgbClr val="008657">
                  <a:shade val="30000"/>
                  <a:satMod val="115000"/>
                </a:srgbClr>
              </a:gs>
              <a:gs pos="50000">
                <a:srgbClr val="008657">
                  <a:shade val="67500"/>
                  <a:satMod val="115000"/>
                </a:srgbClr>
              </a:gs>
              <a:gs pos="100000">
                <a:srgbClr val="008657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rgbClr val="00865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4247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New_DOE_Logo_Color_042808.png"/>
          <p:cNvPicPr>
            <a:picLocks noChangeAspect="1"/>
          </p:cNvPicPr>
          <p:nvPr/>
        </p:nvPicPr>
        <p:blipFill rotWithShape="1">
          <a:blip r:embed="rId2" cstate="print"/>
          <a:srcRect l="-1" t="-11082" r="-3675" b="-11082"/>
          <a:stretch/>
        </p:blipFill>
        <p:spPr bwMode="auto">
          <a:xfrm>
            <a:off x="303417" y="6437974"/>
            <a:ext cx="1417315" cy="42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52" y="6485683"/>
            <a:ext cx="2404872" cy="305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5" b="6294"/>
          <a:stretch/>
        </p:blipFill>
        <p:spPr>
          <a:xfrm>
            <a:off x="6085342" y="283"/>
            <a:ext cx="3075160" cy="64258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1" cy="46634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7062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6426099"/>
            <a:ext cx="9144000" cy="43190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38100" dir="189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52" y="6485683"/>
            <a:ext cx="2404872" cy="30508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229600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6560" y="1291787"/>
            <a:ext cx="82296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688586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8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633485"/>
            <a:ext cx="2895600" cy="182562"/>
          </a:xfrm>
          <a:prstGeom prst="rect">
            <a:avLst/>
          </a:prstGeom>
          <a:ln/>
        </p:spPr>
        <p:txBody>
          <a:bodyPr/>
          <a:lstStyle/>
          <a:p>
            <a:pPr algn="l"/>
            <a:r>
              <a:rPr lang="en-US" sz="8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Presentation name</a:t>
            </a:r>
            <a:endParaRPr lang="en-US" sz="8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emf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799568" cy="2850780"/>
          </a:xfrm>
        </p:spPr>
        <p:txBody>
          <a:bodyPr/>
          <a:lstStyle/>
          <a:p>
            <a:r>
              <a:rPr lang="en-US" dirty="0" smtClean="0"/>
              <a:t>High Power Targets and </a:t>
            </a:r>
            <a:r>
              <a:rPr lang="en-US" dirty="0" smtClean="0"/>
              <a:t>Performance </a:t>
            </a:r>
            <a:r>
              <a:rPr lang="en-US" dirty="0" smtClean="0"/>
              <a:t>Optimization versus </a:t>
            </a:r>
            <a:r>
              <a:rPr lang="en-US" dirty="0" smtClean="0"/>
              <a:t>Costs </a:t>
            </a:r>
            <a:r>
              <a:rPr lang="en-US" dirty="0" smtClean="0"/>
              <a:t>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</a:t>
            </a:r>
            <a:r>
              <a:rPr lang="en-US" dirty="0" smtClean="0"/>
              <a:t>much shall one pay for a useful neutron?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138" y="4027315"/>
            <a:ext cx="4419600" cy="195643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F</a:t>
            </a:r>
            <a:r>
              <a:rPr lang="en-US" dirty="0" smtClean="0"/>
              <a:t>. X. </a:t>
            </a:r>
            <a:r>
              <a:rPr lang="en-US" dirty="0" smtClean="0"/>
              <a:t>Gallmeier</a:t>
            </a: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High Power </a:t>
            </a:r>
            <a:r>
              <a:rPr lang="en-US" sz="2000" dirty="0" err="1" smtClean="0"/>
              <a:t>Targetry</a:t>
            </a:r>
            <a:r>
              <a:rPr lang="en-US" sz="2000" dirty="0" smtClean="0"/>
              <a:t> Workshop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May 20, 2014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5047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9032875" cy="496290"/>
          </a:xfrm>
        </p:spPr>
        <p:txBody>
          <a:bodyPr/>
          <a:lstStyle/>
          <a:p>
            <a:r>
              <a:rPr lang="en-US" dirty="0" smtClean="0">
                <a:latin typeface="Arial Black" charset="0"/>
              </a:rPr>
              <a:t>Working on Background Reduction</a:t>
            </a:r>
            <a:endParaRPr lang="en-US" dirty="0">
              <a:latin typeface="Arial Black" charset="0"/>
            </a:endParaRPr>
          </a:p>
        </p:txBody>
      </p:sp>
      <p:pic>
        <p:nvPicPr>
          <p:cNvPr id="9218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601" y="567059"/>
            <a:ext cx="7291388" cy="543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46688" y="1184275"/>
            <a:ext cx="1993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2060"/>
                </a:solidFill>
              </a:rPr>
              <a:t>Elastic scattering </a:t>
            </a:r>
          </a:p>
          <a:p>
            <a:pPr eaLnBrk="1" hangingPunct="1"/>
            <a:r>
              <a:rPr lang="en-US" sz="1800">
                <a:solidFill>
                  <a:srgbClr val="002060"/>
                </a:solidFill>
              </a:rPr>
              <a:t>from Vanadium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1825" y="2979738"/>
            <a:ext cx="2338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B050"/>
                </a:solidFill>
              </a:rPr>
              <a:t>Inelastic feature from</a:t>
            </a:r>
          </a:p>
          <a:p>
            <a:pPr eaLnBrk="1" hangingPunct="1"/>
            <a:r>
              <a:rPr lang="en-US" sz="1800">
                <a:solidFill>
                  <a:srgbClr val="00B050"/>
                </a:solidFill>
              </a:rPr>
              <a:t>Vanadium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37238" y="3344863"/>
            <a:ext cx="1403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Spallation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</a:rPr>
              <a:t>Event every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</a:rPr>
              <a:t>16.7 ms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</a:rPr>
              <a:t>(1/60 Hz)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1838" y="5867400"/>
            <a:ext cx="7306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HYSPEC: Background </a:t>
            </a:r>
            <a:r>
              <a:rPr lang="en-US" sz="1800" dirty="0"/>
              <a:t>tail ends about 3.5 </a:t>
            </a:r>
            <a:r>
              <a:rPr lang="en-US" sz="1800" dirty="0" err="1"/>
              <a:t>ms</a:t>
            </a:r>
            <a:r>
              <a:rPr lang="en-US" sz="1800" dirty="0"/>
              <a:t> beyond spallation event</a:t>
            </a:r>
          </a:p>
        </p:txBody>
      </p:sp>
      <p:sp>
        <p:nvSpPr>
          <p:cNvPr id="8" name="Oval 7"/>
          <p:cNvSpPr/>
          <p:nvPr/>
        </p:nvSpPr>
        <p:spPr>
          <a:xfrm>
            <a:off x="4240213" y="2947988"/>
            <a:ext cx="568325" cy="6778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29150" y="1189038"/>
            <a:ext cx="568325" cy="6778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40588" y="3602038"/>
            <a:ext cx="566737" cy="6778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Content Placeholder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5" b="10572"/>
          <a:stretch/>
        </p:blipFill>
        <p:spPr bwMode="auto">
          <a:xfrm>
            <a:off x="1860050" y="619452"/>
            <a:ext cx="1091183" cy="486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Content Placeholder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" t="11235" r="14554" b="11123"/>
          <a:stretch/>
        </p:blipFill>
        <p:spPr bwMode="auto">
          <a:xfrm>
            <a:off x="2530070" y="1170085"/>
            <a:ext cx="5520152" cy="422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92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 Black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28600"/>
            <a:ext cx="874553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6781800" y="1143000"/>
            <a:ext cx="80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Before</a:t>
            </a:r>
          </a:p>
        </p:txBody>
      </p:sp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1595438" y="4430713"/>
            <a:ext cx="61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Now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2133600" y="4800600"/>
            <a:ext cx="1435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Wrap-around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609600"/>
            <a:ext cx="13716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28600"/>
            <a:ext cx="4943475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191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home\JPARC\4SEASONS\コミッショニング\Run47\LLDtest\R5357_LLD512_allti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720" y="944854"/>
            <a:ext cx="7315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コネクタ 3"/>
          <p:cNvCxnSpPr/>
          <p:nvPr/>
        </p:nvCxnSpPr>
        <p:spPr>
          <a:xfrm flipH="1">
            <a:off x="3704434" y="4366302"/>
            <a:ext cx="4968552" cy="0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3675911" y="1389977"/>
            <a:ext cx="1040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Elastic peak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28890" y="1372510"/>
            <a:ext cx="1245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inelastic signal</a:t>
            </a:r>
            <a:endParaRPr kumimoji="1" lang="ja-JP" altLang="en-US" sz="1400" dirty="0"/>
          </a:p>
        </p:txBody>
      </p:sp>
      <p:cxnSp>
        <p:nvCxnSpPr>
          <p:cNvPr id="10" name="直線矢印コネクタ 9"/>
          <p:cNvCxnSpPr>
            <a:stCxn id="7" idx="2"/>
          </p:cNvCxnSpPr>
          <p:nvPr/>
        </p:nvCxnSpPr>
        <p:spPr>
          <a:xfrm>
            <a:off x="4196054" y="1697754"/>
            <a:ext cx="228460" cy="427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9" idx="2"/>
          </p:cNvCxnSpPr>
          <p:nvPr/>
        </p:nvCxnSpPr>
        <p:spPr>
          <a:xfrm flipH="1">
            <a:off x="4640538" y="1680287"/>
            <a:ext cx="911087" cy="1956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6165122" y="4231522"/>
            <a:ext cx="2534400" cy="7736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1125" y="177800"/>
            <a:ext cx="9032875" cy="4619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dirty="0" smtClean="0">
                <a:latin typeface="Arial Black" charset="0"/>
              </a:rPr>
              <a:t>“Time-constant” Background</a:t>
            </a:r>
            <a:endParaRPr lang="en-US" dirty="0">
              <a:latin typeface="Arial Black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6560" y="1291787"/>
            <a:ext cx="2724440" cy="1955800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First indication of delayed neutron contribution in neutron scattering instrument</a:t>
            </a:r>
          </a:p>
          <a:p>
            <a:r>
              <a:rPr lang="en-US" dirty="0" smtClean="0"/>
              <a:t>Also a photo-neutron based background is expected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94400" y="5740400"/>
            <a:ext cx="2938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urtesy</a:t>
            </a:r>
            <a:r>
              <a:rPr lang="en-US" dirty="0" smtClean="0"/>
              <a:t>: M. Harada/JPARC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57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888705"/>
          </a:xfrm>
        </p:spPr>
        <p:txBody>
          <a:bodyPr/>
          <a:lstStyle/>
          <a:p>
            <a:r>
              <a:rPr lang="en-US" dirty="0" smtClean="0"/>
              <a:t>Second Target Station – a chance to do it better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291786"/>
            <a:ext cx="8947440" cy="4524813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s</a:t>
            </a:r>
            <a:r>
              <a:rPr lang="en-US" dirty="0" smtClean="0"/>
              <a:t>econd target station uses the same accelerator frontend</a:t>
            </a:r>
          </a:p>
          <a:p>
            <a:r>
              <a:rPr lang="en-US" dirty="0" smtClean="0"/>
              <a:t>A second target station allows to copy positive experience from first target station, and </a:t>
            </a:r>
            <a:r>
              <a:rPr lang="en-US" dirty="0" smtClean="0"/>
              <a:t>solve incidents of</a:t>
            </a:r>
            <a:r>
              <a:rPr lang="en-US" dirty="0" smtClean="0"/>
              <a:t> </a:t>
            </a:r>
            <a:r>
              <a:rPr lang="en-US" dirty="0" smtClean="0"/>
              <a:t>negative experience</a:t>
            </a:r>
          </a:p>
          <a:p>
            <a:r>
              <a:rPr lang="en-US" dirty="0" smtClean="0"/>
              <a:t>A second target station can be complementary in instrumentation to a first target station</a:t>
            </a:r>
          </a:p>
          <a:p>
            <a:r>
              <a:rPr lang="en-US" dirty="0" smtClean="0"/>
              <a:t>ISIS has demonstrated how this is done</a:t>
            </a:r>
          </a:p>
          <a:p>
            <a:r>
              <a:rPr lang="en-US" dirty="0" smtClean="0"/>
              <a:t>SNS thinks heavily about STS</a:t>
            </a:r>
          </a:p>
          <a:p>
            <a:r>
              <a:rPr lang="en-US" dirty="0" smtClean="0"/>
              <a:t>JPARC also has </a:t>
            </a:r>
            <a:r>
              <a:rPr lang="en-US" dirty="0" smtClean="0"/>
              <a:t>ideas of a second target station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01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3"/>
          <p:cNvSpPr>
            <a:spLocks noGrp="1"/>
          </p:cNvSpPr>
          <p:nvPr>
            <p:ph type="title"/>
          </p:nvPr>
        </p:nvSpPr>
        <p:spPr>
          <a:xfrm>
            <a:off x="982663" y="196850"/>
            <a:ext cx="7224712" cy="496888"/>
          </a:xfrm>
        </p:spPr>
        <p:txBody>
          <a:bodyPr/>
          <a:lstStyle/>
          <a:p>
            <a:r>
              <a:rPr lang="en-US">
                <a:latin typeface="Arial Black" charset="0"/>
                <a:ea typeface="ヒラギノ角ゴ Pro W3" charset="0"/>
                <a:cs typeface="ヒラギノ角ゴ Pro W3" charset="0"/>
              </a:rPr>
              <a:t>FTS+STS Baseline Parameters</a:t>
            </a:r>
            <a:endParaRPr lang="en-US">
              <a:latin typeface="Arial Black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001637"/>
              </p:ext>
            </p:extLst>
          </p:nvPr>
        </p:nvGraphicFramePr>
        <p:xfrm>
          <a:off x="1584325" y="1276350"/>
          <a:ext cx="5029200" cy="3067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</a:tblGrid>
              <a:tr h="78868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Parameter</a:t>
                      </a:r>
                      <a:endParaRPr lang="en-US" sz="20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STS</a:t>
                      </a:r>
                      <a:r>
                        <a:rPr lang="en-US" sz="2000" baseline="0" dirty="0" smtClean="0"/>
                        <a:t>          </a:t>
                      </a:r>
                      <a:r>
                        <a:rPr lang="en-US" sz="2000" dirty="0" smtClean="0"/>
                        <a:t>Short-Pulse</a:t>
                      </a:r>
                      <a:endParaRPr lang="en-US" sz="20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FTS         Short-pulse</a:t>
                      </a:r>
                      <a:endParaRPr lang="en-US" sz="2000" dirty="0"/>
                    </a:p>
                  </a:txBody>
                  <a:tcPr marT="45696" marB="45696"/>
                </a:tc>
              </a:tr>
              <a:tr h="70099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Power (kW)</a:t>
                      </a:r>
                      <a:endParaRPr lang="en-US" sz="20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467 </a:t>
                      </a:r>
                      <a:endParaRPr lang="en-US" sz="20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2000</a:t>
                      </a:r>
                      <a:endParaRPr lang="en-US" sz="2000" dirty="0"/>
                    </a:p>
                  </a:txBody>
                  <a:tcPr marT="45696" marB="45696"/>
                </a:tc>
              </a:tr>
              <a:tr h="78868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Repetition Rate (Hz)</a:t>
                      </a:r>
                      <a:endParaRPr lang="en-US" sz="20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 </a:t>
                      </a:r>
                      <a:endParaRPr lang="en-US" sz="20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 </a:t>
                      </a:r>
                    </a:p>
                  </a:txBody>
                  <a:tcPr marT="45696" marB="45696"/>
                </a:tc>
              </a:tr>
              <a:tr h="78868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Pulse Length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en-US" sz="2000" baseline="0" dirty="0" err="1" smtClean="0"/>
                        <a:t>ms</a:t>
                      </a:r>
                      <a:r>
                        <a:rPr lang="en-US" sz="2000" baseline="0" dirty="0" smtClean="0"/>
                        <a:t>)</a:t>
                      </a:r>
                      <a:endParaRPr lang="en-US" sz="20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&lt;1e-3</a:t>
                      </a:r>
                      <a:endParaRPr lang="en-US" sz="20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&lt;1e-3</a:t>
                      </a:r>
                    </a:p>
                    <a:p>
                      <a:endParaRPr lang="en-US" sz="2000" dirty="0"/>
                    </a:p>
                  </a:txBody>
                  <a:tcPr marT="45696" marB="45696"/>
                </a:tc>
              </a:tr>
            </a:tbl>
          </a:graphicData>
        </a:graphic>
      </p:graphicFrame>
      <p:sp>
        <p:nvSpPr>
          <p:cNvPr id="6168" name="Content Placeholder 2"/>
          <p:cNvSpPr>
            <a:spLocks noGrp="1"/>
          </p:cNvSpPr>
          <p:nvPr>
            <p:ph idx="1"/>
          </p:nvPr>
        </p:nvSpPr>
        <p:spPr>
          <a:xfrm>
            <a:off x="506413" y="4867275"/>
            <a:ext cx="8229600" cy="8747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>
                <a:latin typeface="Arial Narrow" charset="0"/>
              </a:rPr>
              <a:t>Assumptions based on accelerator build-out to </a:t>
            </a:r>
            <a:r>
              <a:rPr lang="en-US" dirty="0" smtClean="0">
                <a:latin typeface="Arial Narrow" charset="0"/>
              </a:rPr>
              <a:t>2.8 </a:t>
            </a:r>
            <a:r>
              <a:rPr lang="en-US" dirty="0">
                <a:latin typeface="Arial Narrow" charset="0"/>
              </a:rPr>
              <a:t>MW power at 1.3 </a:t>
            </a:r>
            <a:r>
              <a:rPr lang="en-US" dirty="0" err="1">
                <a:latin typeface="Arial Narrow" charset="0"/>
              </a:rPr>
              <a:t>GeV</a:t>
            </a:r>
            <a:r>
              <a:rPr lang="en-US" dirty="0">
                <a:latin typeface="Arial Narrow" charset="0"/>
              </a:rPr>
              <a:t> proton energy according to PUP.</a:t>
            </a:r>
          </a:p>
        </p:txBody>
      </p:sp>
    </p:spTree>
    <p:extLst>
      <p:ext uri="{BB962C8B-B14F-4D97-AF65-F5344CB8AC3E}">
        <p14:creationId xmlns:p14="http://schemas.microsoft.com/office/powerpoint/2010/main" val="273306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889000"/>
          </a:xfrm>
        </p:spPr>
        <p:txBody>
          <a:bodyPr/>
          <a:lstStyle/>
          <a:p>
            <a:r>
              <a:rPr lang="en-US">
                <a:latin typeface="Arial Black" charset="0"/>
              </a:rPr>
              <a:t>What are the drivers for moderator performance?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149225" y="1143000"/>
            <a:ext cx="8229600" cy="2209800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Arial Narrow" charset="0"/>
              </a:rPr>
              <a:t>Choice of target material: tantalum-clad tungsten (high atomic mass, high density, suppressed fission)</a:t>
            </a:r>
          </a:p>
          <a:p>
            <a:r>
              <a:rPr lang="en-US">
                <a:latin typeface="Arial Narrow" charset="0"/>
              </a:rPr>
              <a:t>Compact proton beam footprint: 30 cm</a:t>
            </a:r>
            <a:r>
              <a:rPr lang="en-US" baseline="30000">
                <a:latin typeface="Arial Narrow" charset="0"/>
              </a:rPr>
              <a:t>2</a:t>
            </a:r>
          </a:p>
          <a:p>
            <a:r>
              <a:rPr lang="en-US">
                <a:latin typeface="Arial Narrow" charset="0"/>
              </a:rPr>
              <a:t>Intermediate energy proton beam:1.3 GeV proton will result in neutron yield of about 33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3309938"/>
            <a:ext cx="6205538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Content Placeholder 2"/>
          <p:cNvSpPr txBox="1">
            <a:spLocks/>
          </p:cNvSpPr>
          <p:nvPr/>
        </p:nvSpPr>
        <p:spPr bwMode="auto">
          <a:xfrm>
            <a:off x="282575" y="3651250"/>
            <a:ext cx="2814638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sz="2800" dirty="0">
                <a:latin typeface="Arial Narrow" charset="0"/>
              </a:rPr>
              <a:t>Bright compact neutron source: </a:t>
            </a:r>
            <a:r>
              <a:rPr lang="en-US" sz="2800" dirty="0" smtClean="0">
                <a:latin typeface="Arial Narrow" charset="0"/>
              </a:rPr>
              <a:t>10 cm </a:t>
            </a:r>
            <a:r>
              <a:rPr lang="en-US" sz="2800" dirty="0">
                <a:latin typeface="Arial Narrow" charset="0"/>
              </a:rPr>
              <a:t>x 10 cm high luminosity </a:t>
            </a:r>
          </a:p>
        </p:txBody>
      </p:sp>
    </p:spTree>
    <p:extLst>
      <p:ext uri="{BB962C8B-B14F-4D97-AF65-F5344CB8AC3E}">
        <p14:creationId xmlns:p14="http://schemas.microsoft.com/office/powerpoint/2010/main" val="170089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888"/>
          </a:xfrm>
        </p:spPr>
        <p:txBody>
          <a:bodyPr/>
          <a:lstStyle/>
          <a:p>
            <a:r>
              <a:rPr lang="en-US">
                <a:latin typeface="Arial Black" charset="0"/>
              </a:rPr>
              <a:t>Choices of Moderator materials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06375" y="984250"/>
            <a:ext cx="4664075" cy="479583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err="1" smtClean="0">
                <a:latin typeface="Arial Narrow" charset="0"/>
              </a:rPr>
              <a:t>Hydrogeneous</a:t>
            </a:r>
            <a:r>
              <a:rPr lang="en-US" dirty="0" smtClean="0">
                <a:latin typeface="Arial Narrow" charset="0"/>
              </a:rPr>
              <a:t> materials for fast neutron slowing down and moderation</a:t>
            </a:r>
          </a:p>
          <a:p>
            <a:pPr>
              <a:defRPr/>
            </a:pPr>
            <a:r>
              <a:rPr lang="en-US" dirty="0" smtClean="0">
                <a:latin typeface="Arial Narrow" charset="0"/>
              </a:rPr>
              <a:t>Liquids for heat extraction</a:t>
            </a:r>
          </a:p>
          <a:p>
            <a:pPr>
              <a:defRPr/>
            </a:pPr>
            <a:r>
              <a:rPr lang="en-US" dirty="0" smtClean="0">
                <a:latin typeface="Arial Narrow" charset="0"/>
              </a:rPr>
              <a:t>Radiation resistance</a:t>
            </a:r>
          </a:p>
          <a:p>
            <a:pPr>
              <a:defRPr/>
            </a:pPr>
            <a:r>
              <a:rPr lang="en-US" dirty="0" smtClean="0">
                <a:latin typeface="Arial Narrow" charset="0"/>
              </a:rPr>
              <a:t>Para</a:t>
            </a:r>
            <a:r>
              <a:rPr lang="en-US" dirty="0">
                <a:latin typeface="Arial Narrow" charset="0"/>
              </a:rPr>
              <a:t>-hydrogen moderator T=20 K </a:t>
            </a:r>
          </a:p>
          <a:p>
            <a:pPr>
              <a:defRPr/>
            </a:pPr>
            <a:r>
              <a:rPr lang="en-US" dirty="0">
                <a:latin typeface="Arial Narrow" charset="0"/>
              </a:rPr>
              <a:t>Ambient water </a:t>
            </a:r>
            <a:r>
              <a:rPr lang="en-US" dirty="0" smtClean="0">
                <a:latin typeface="Arial Narrow" charset="0"/>
              </a:rPr>
              <a:t>as pre</a:t>
            </a:r>
            <a:r>
              <a:rPr lang="en-US" dirty="0">
                <a:latin typeface="Arial Narrow" charset="0"/>
              </a:rPr>
              <a:t>-moderator </a:t>
            </a:r>
            <a:r>
              <a:rPr lang="en-US" dirty="0" smtClean="0">
                <a:latin typeface="Arial Narrow" charset="0"/>
              </a:rPr>
              <a:t>and ambient temperature </a:t>
            </a:r>
            <a:r>
              <a:rPr lang="en-US" dirty="0" smtClean="0">
                <a:latin typeface="Arial Narrow" charset="0"/>
              </a:rPr>
              <a:t>moderator</a:t>
            </a:r>
          </a:p>
          <a:p>
            <a:pPr>
              <a:defRPr/>
            </a:pPr>
            <a:r>
              <a:rPr lang="en-US" dirty="0" err="1" smtClean="0">
                <a:latin typeface="Arial Narrow" charset="0"/>
              </a:rPr>
              <a:t>Carbo</a:t>
            </a:r>
            <a:r>
              <a:rPr lang="en-US" dirty="0" smtClean="0">
                <a:latin typeface="Arial Narrow" charset="0"/>
              </a:rPr>
              <a:t>-hydrates, ammonia?</a:t>
            </a:r>
            <a:endParaRPr lang="en-US" dirty="0" smtClean="0">
              <a:latin typeface="Arial Narrow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>
              <a:latin typeface="Arial Narrow" charset="0"/>
            </a:endParaRP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933450"/>
            <a:ext cx="4443412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6011863" y="1514475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ortho</a:t>
            </a:r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5919788" y="3729038"/>
            <a:ext cx="646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para</a:t>
            </a:r>
          </a:p>
        </p:txBody>
      </p:sp>
    </p:spTree>
    <p:extLst>
      <p:ext uri="{BB962C8B-B14F-4D97-AF65-F5344CB8AC3E}">
        <p14:creationId xmlns:p14="http://schemas.microsoft.com/office/powerpoint/2010/main" val="59861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888"/>
          </a:xfrm>
        </p:spPr>
        <p:txBody>
          <a:bodyPr/>
          <a:lstStyle/>
          <a:p>
            <a:r>
              <a:rPr lang="en-US">
                <a:latin typeface="Arial Black" charset="0"/>
              </a:rPr>
              <a:t>Coupled Moderator Parameter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925" y="3614738"/>
            <a:ext cx="8707438" cy="46672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	  x-z			   y-x			z-y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Fixed parameters:</a:t>
            </a:r>
          </a:p>
          <a:p>
            <a:pPr>
              <a:defRPr/>
            </a:pPr>
            <a:r>
              <a:rPr lang="en-US" dirty="0" smtClean="0"/>
              <a:t>Viewed area: VIEWW x VIEWH</a:t>
            </a:r>
          </a:p>
          <a:p>
            <a:pPr>
              <a:defRPr/>
            </a:pPr>
            <a:r>
              <a:rPr lang="en-US" dirty="0" smtClean="0"/>
              <a:t>Proton beam area: PBW x PBH = 30 cm</a:t>
            </a:r>
            <a:r>
              <a:rPr lang="en-US" baseline="30000" dirty="0" smtClean="0"/>
              <a:t>2</a:t>
            </a:r>
          </a:p>
          <a:p>
            <a:pPr>
              <a:defRPr/>
            </a:pPr>
            <a:r>
              <a:rPr lang="en-US" dirty="0" smtClean="0"/>
              <a:t>Moderator height: MBH = VIEWH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err="1" smtClean="0"/>
              <a:t>VIEWHxVIEWW</a:t>
            </a:r>
            <a:r>
              <a:rPr lang="en-US" dirty="0" smtClean="0"/>
              <a:t> Configurations: 10x10, 7x7, 5x5, 3x3, 2x2 cm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grpSp>
        <p:nvGrpSpPr>
          <p:cNvPr id="9219" name="Group 3"/>
          <p:cNvGrpSpPr>
            <a:grpSpLocks noChangeAspect="1"/>
          </p:cNvGrpSpPr>
          <p:nvPr/>
        </p:nvGrpSpPr>
        <p:grpSpPr bwMode="auto">
          <a:xfrm>
            <a:off x="188913" y="835025"/>
            <a:ext cx="2717800" cy="2743200"/>
            <a:chOff x="0" y="0"/>
            <a:chExt cx="2627630" cy="2651760"/>
          </a:xfrm>
        </p:grpSpPr>
        <p:pic>
          <p:nvPicPr>
            <p:cNvPr id="9249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27630" cy="265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1346046" y="480325"/>
              <a:ext cx="0" cy="207475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70485" y="1809274"/>
              <a:ext cx="0" cy="76268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761276" y="2446126"/>
              <a:ext cx="583236" cy="767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973083" y="1318208"/>
              <a:ext cx="729044" cy="153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60213" y="1741753"/>
              <a:ext cx="9209" cy="3222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 Box 74"/>
            <p:cNvSpPr txBox="1"/>
            <p:nvPr/>
          </p:nvSpPr>
          <p:spPr>
            <a:xfrm>
              <a:off x="864109" y="2214404"/>
              <a:ext cx="454310" cy="279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ea typeface="ＭＳ 明朝"/>
                  <a:cs typeface="Times New Roman"/>
                </a:rPr>
                <a:t>TZO</a:t>
              </a:r>
            </a:p>
          </p:txBody>
        </p:sp>
        <p:sp>
          <p:nvSpPr>
            <p:cNvPr id="12" name="Text Box 75"/>
            <p:cNvSpPr txBox="1"/>
            <p:nvPr/>
          </p:nvSpPr>
          <p:spPr>
            <a:xfrm>
              <a:off x="997640" y="1052724"/>
              <a:ext cx="644629" cy="280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ea typeface="ＭＳ 明朝"/>
                  <a:cs typeface="Times New Roman"/>
                </a:rPr>
                <a:t>2*MBR</a:t>
              </a:r>
            </a:p>
          </p:txBody>
        </p:sp>
        <p:sp>
          <p:nvSpPr>
            <p:cNvPr id="13" name="Text Box 76"/>
            <p:cNvSpPr txBox="1"/>
            <p:nvPr/>
          </p:nvSpPr>
          <p:spPr>
            <a:xfrm>
              <a:off x="150413" y="1766306"/>
              <a:ext cx="468123" cy="279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ea typeface="ＭＳ 明朝"/>
                  <a:cs typeface="Times New Roman"/>
                </a:rPr>
                <a:t>PBH</a:t>
              </a:r>
            </a:p>
          </p:txBody>
        </p:sp>
      </p:grpSp>
      <p:grpSp>
        <p:nvGrpSpPr>
          <p:cNvPr id="9220" name="Group 13"/>
          <p:cNvGrpSpPr>
            <a:grpSpLocks noChangeAspect="1"/>
          </p:cNvGrpSpPr>
          <p:nvPr/>
        </p:nvGrpSpPr>
        <p:grpSpPr bwMode="auto">
          <a:xfrm>
            <a:off x="3068638" y="835025"/>
            <a:ext cx="2754312" cy="2743200"/>
            <a:chOff x="-42133" y="0"/>
            <a:chExt cx="2664048" cy="2651760"/>
          </a:xfrm>
        </p:grpSpPr>
        <p:pic>
          <p:nvPicPr>
            <p:cNvPr id="922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21915" cy="2651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 flipH="1">
              <a:off x="550560" y="959115"/>
              <a:ext cx="7677" cy="432752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27" name="Group 16"/>
            <p:cNvGrpSpPr>
              <a:grpSpLocks/>
            </p:cNvGrpSpPr>
            <p:nvPr/>
          </p:nvGrpSpPr>
          <p:grpSpPr bwMode="auto">
            <a:xfrm>
              <a:off x="1515745" y="459105"/>
              <a:ext cx="812800" cy="484505"/>
              <a:chOff x="0" y="0"/>
              <a:chExt cx="812800" cy="484505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>
                <a:off x="373749" y="48843"/>
                <a:ext cx="439145" cy="920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 flipV="1">
                <a:off x="364536" y="10478"/>
                <a:ext cx="7677" cy="47418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 flipV="1">
                <a:off x="227879" y="-264"/>
                <a:ext cx="7678" cy="47418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26732" y="58050"/>
                <a:ext cx="72627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>
                <a:off x="629" y="48843"/>
                <a:ext cx="228786" cy="920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28" name="Group 17"/>
            <p:cNvGrpSpPr>
              <a:grpSpLocks/>
            </p:cNvGrpSpPr>
            <p:nvPr/>
          </p:nvGrpSpPr>
          <p:grpSpPr bwMode="auto">
            <a:xfrm>
              <a:off x="1750695" y="619760"/>
              <a:ext cx="460375" cy="598805"/>
              <a:chOff x="0" y="0"/>
              <a:chExt cx="460375" cy="598805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H="1">
                <a:off x="390617" y="50853"/>
                <a:ext cx="0" cy="5294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H="1" flipV="1">
                <a:off x="390617" y="212"/>
                <a:ext cx="7677" cy="15806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606" y="170551"/>
                <a:ext cx="457571" cy="767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 flipV="1">
                <a:off x="2141" y="290249"/>
                <a:ext cx="457571" cy="613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H="1">
                <a:off x="395223" y="284110"/>
                <a:ext cx="0" cy="31458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29" name="Group 18"/>
            <p:cNvGrpSpPr>
              <a:grpSpLocks/>
            </p:cNvGrpSpPr>
            <p:nvPr/>
          </p:nvGrpSpPr>
          <p:grpSpPr bwMode="auto">
            <a:xfrm>
              <a:off x="1750695" y="1283970"/>
              <a:ext cx="460375" cy="607060"/>
              <a:chOff x="0" y="0"/>
              <a:chExt cx="460375" cy="607060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 flipH="1">
                <a:off x="390617" y="292047"/>
                <a:ext cx="0" cy="31458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606" y="160073"/>
                <a:ext cx="457571" cy="767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398294" y="51117"/>
                <a:ext cx="0" cy="5294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2141" y="287443"/>
                <a:ext cx="457571" cy="613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 flipV="1">
                <a:off x="396759" y="477"/>
                <a:ext cx="9213" cy="15806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30" name="Text Box 112"/>
            <p:cNvSpPr txBox="1">
              <a:spLocks noChangeArrowheads="1"/>
            </p:cNvSpPr>
            <p:nvPr/>
          </p:nvSpPr>
          <p:spPr bwMode="auto">
            <a:xfrm>
              <a:off x="2091055" y="1634490"/>
              <a:ext cx="48704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Cambria" charset="0"/>
                  <a:ea typeface="ＭＳ 明朝" charset="0"/>
                  <a:cs typeface="ＭＳ 明朝" charset="0"/>
                </a:rPr>
                <a:t>PMB</a:t>
              </a:r>
            </a:p>
          </p:txBody>
        </p:sp>
        <p:sp>
          <p:nvSpPr>
            <p:cNvPr id="9231" name="Text Box 113"/>
            <p:cNvSpPr txBox="1">
              <a:spLocks noChangeArrowheads="1"/>
            </p:cNvSpPr>
            <p:nvPr/>
          </p:nvSpPr>
          <p:spPr bwMode="auto">
            <a:xfrm>
              <a:off x="1936750" y="281305"/>
              <a:ext cx="488950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Cambria" charset="0"/>
                  <a:ea typeface="ＭＳ 明朝" charset="0"/>
                  <a:cs typeface="ＭＳ 明朝" charset="0"/>
                </a:rPr>
                <a:t>PMR</a:t>
              </a:r>
            </a:p>
          </p:txBody>
        </p:sp>
        <p:sp>
          <p:nvSpPr>
            <p:cNvPr id="9232" name="Text Box 114"/>
            <p:cNvSpPr txBox="1">
              <a:spLocks noChangeArrowheads="1"/>
            </p:cNvSpPr>
            <p:nvPr/>
          </p:nvSpPr>
          <p:spPr bwMode="auto">
            <a:xfrm>
              <a:off x="-42133" y="1033145"/>
              <a:ext cx="6572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Cambria" charset="0"/>
                  <a:ea typeface="ＭＳ 明朝" charset="0"/>
                  <a:cs typeface="ＭＳ 明朝" charset="0"/>
                </a:rPr>
                <a:t>VIEWH</a:t>
              </a:r>
            </a:p>
          </p:txBody>
        </p:sp>
        <p:sp>
          <p:nvSpPr>
            <p:cNvPr id="9233" name="Text Box 115"/>
            <p:cNvSpPr txBox="1">
              <a:spLocks noChangeArrowheads="1"/>
            </p:cNvSpPr>
            <p:nvPr/>
          </p:nvSpPr>
          <p:spPr bwMode="auto">
            <a:xfrm>
              <a:off x="2095500" y="990600"/>
              <a:ext cx="48450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Cambria" charset="0"/>
                  <a:ea typeface="ＭＳ 明朝" charset="0"/>
                  <a:cs typeface="ＭＳ 明朝" charset="0"/>
                </a:rPr>
                <a:t>PMT</a:t>
              </a:r>
            </a:p>
          </p:txBody>
        </p:sp>
      </p:grpSp>
      <p:grpSp>
        <p:nvGrpSpPr>
          <p:cNvPr id="9221" name="Group 38"/>
          <p:cNvGrpSpPr>
            <a:grpSpLocks/>
          </p:cNvGrpSpPr>
          <p:nvPr/>
        </p:nvGrpSpPr>
        <p:grpSpPr bwMode="auto">
          <a:xfrm>
            <a:off x="6103938" y="825500"/>
            <a:ext cx="2724150" cy="2743200"/>
            <a:chOff x="0" y="0"/>
            <a:chExt cx="2500100" cy="2533467"/>
          </a:xfrm>
        </p:grpSpPr>
        <p:pic>
          <p:nvPicPr>
            <p:cNvPr id="9222" name="Pictur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00100" cy="25334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" name="Straight Arrow Connector 40"/>
            <p:cNvCxnSpPr/>
            <p:nvPr/>
          </p:nvCxnSpPr>
          <p:spPr>
            <a:xfrm>
              <a:off x="1439452" y="777047"/>
              <a:ext cx="313241" cy="33867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 Box 90"/>
            <p:cNvSpPr txBox="1"/>
            <p:nvPr/>
          </p:nvSpPr>
          <p:spPr>
            <a:xfrm>
              <a:off x="1647793" y="684682"/>
              <a:ext cx="737209" cy="278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ea typeface="ＭＳ 明朝"/>
                  <a:cs typeface="Times New Roman"/>
                </a:rPr>
                <a:t>VIEWW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6698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889000"/>
          </a:xfrm>
        </p:spPr>
        <p:txBody>
          <a:bodyPr/>
          <a:lstStyle/>
          <a:p>
            <a:r>
              <a:rPr lang="en-US">
                <a:latin typeface="Arial Black" charset="0"/>
              </a:rPr>
              <a:t>Short Pulse Coupled Hydrogen Moderator Studies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722313" y="1284288"/>
          <a:ext cx="7670800" cy="466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Document" r:id="rId3" imgW="5600700" imgH="3403600" progId="Word.Document.12">
                  <p:embed/>
                </p:oleObj>
              </mc:Choice>
              <mc:Fallback>
                <p:oleObj name="Document" r:id="rId3" imgW="5600700" imgH="34036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3" y="1284288"/>
                        <a:ext cx="7670800" cy="466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069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888"/>
          </a:xfrm>
        </p:spPr>
        <p:txBody>
          <a:bodyPr/>
          <a:lstStyle/>
          <a:p>
            <a:r>
              <a:rPr lang="en-US">
                <a:latin typeface="Arial Black" charset="0"/>
              </a:rPr>
              <a:t>Coupled Moderator Performance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120650" y="1162050"/>
            <a:ext cx="4297363" cy="4451350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Arial Narrow" charset="0"/>
              </a:rPr>
              <a:t>Gains in time-integrated and peak brightness of a factor of 5 are possible for SP-STS compared to FTS on a per unit power basis for moderators with 10x10cm viewed area</a:t>
            </a:r>
          </a:p>
          <a:p>
            <a:r>
              <a:rPr lang="en-US">
                <a:latin typeface="Arial Narrow" charset="0"/>
              </a:rPr>
              <a:t>Another factor of 3.2 can be gained in brightness by reducing the viewed area to 2x2cm. 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825500"/>
            <a:ext cx="4678363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836613"/>
            <a:ext cx="46609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965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49629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Illustration of neutron path</a:t>
            </a:r>
          </a:p>
          <a:p>
            <a:r>
              <a:rPr lang="en-US" dirty="0" smtClean="0"/>
              <a:t>Neutron accounting</a:t>
            </a:r>
          </a:p>
          <a:p>
            <a:r>
              <a:rPr lang="en-US" dirty="0" smtClean="0"/>
              <a:t>Improvement options</a:t>
            </a:r>
          </a:p>
          <a:p>
            <a:r>
              <a:rPr lang="en-US" dirty="0" smtClean="0"/>
              <a:t>Second target station - an opportunity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393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827919"/>
          </a:xfrm>
        </p:spPr>
        <p:txBody>
          <a:bodyPr/>
          <a:lstStyle/>
          <a:p>
            <a:r>
              <a:rPr lang="en-US" sz="2800" dirty="0" smtClean="0"/>
              <a:t>Crossing new thresholds in instrument capabilities requires total optimization</a:t>
            </a:r>
            <a:endParaRPr lang="en-US" sz="2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55096836"/>
              </p:ext>
            </p:extLst>
          </p:nvPr>
        </p:nvGraphicFramePr>
        <p:xfrm>
          <a:off x="-318195" y="977503"/>
          <a:ext cx="9330220" cy="5781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50028" y="6003104"/>
            <a:ext cx="280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Curtesy</a:t>
            </a:r>
            <a:r>
              <a:rPr lang="en-US" dirty="0" smtClean="0"/>
              <a:t>: K. </a:t>
            </a:r>
            <a:r>
              <a:rPr lang="en-US" dirty="0" err="1" smtClean="0"/>
              <a:t>Herwig</a:t>
            </a:r>
            <a:r>
              <a:rPr lang="en-US" dirty="0" smtClean="0"/>
              <a:t>/ORNL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14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880369"/>
          </a:xfrm>
        </p:spPr>
        <p:txBody>
          <a:bodyPr/>
          <a:lstStyle/>
          <a:p>
            <a:r>
              <a:rPr lang="en-US" dirty="0" smtClean="0"/>
              <a:t>STS small sample cold spectrometer multiplies gains across elements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21772" y="1735184"/>
            <a:ext cx="1327785" cy="1327785"/>
          </a:xfrm>
          <a:custGeom>
            <a:avLst/>
            <a:gdLst>
              <a:gd name="connsiteX0" fmla="*/ 0 w 1327785"/>
              <a:gd name="connsiteY0" fmla="*/ 663893 h 1327785"/>
              <a:gd name="connsiteX1" fmla="*/ 663893 w 1327785"/>
              <a:gd name="connsiteY1" fmla="*/ 0 h 1327785"/>
              <a:gd name="connsiteX2" fmla="*/ 1327786 w 1327785"/>
              <a:gd name="connsiteY2" fmla="*/ 663893 h 1327785"/>
              <a:gd name="connsiteX3" fmla="*/ 663893 w 1327785"/>
              <a:gd name="connsiteY3" fmla="*/ 1327786 h 1327785"/>
              <a:gd name="connsiteX4" fmla="*/ 0 w 1327785"/>
              <a:gd name="connsiteY4" fmla="*/ 663893 h 132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785" h="1327785">
                <a:moveTo>
                  <a:pt x="0" y="663893"/>
                </a:moveTo>
                <a:cubicBezTo>
                  <a:pt x="0" y="297235"/>
                  <a:pt x="297235" y="0"/>
                  <a:pt x="663893" y="0"/>
                </a:cubicBezTo>
                <a:cubicBezTo>
                  <a:pt x="1030551" y="0"/>
                  <a:pt x="1327786" y="297235"/>
                  <a:pt x="1327786" y="663893"/>
                </a:cubicBezTo>
                <a:cubicBezTo>
                  <a:pt x="1327786" y="1030551"/>
                  <a:pt x="1030551" y="1327786"/>
                  <a:pt x="663893" y="1327786"/>
                </a:cubicBezTo>
                <a:cubicBezTo>
                  <a:pt x="297235" y="1327786"/>
                  <a:pt x="0" y="1030551"/>
                  <a:pt x="0" y="663893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230" tIns="212230" rIns="212230" bIns="21223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Source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1.5</a:t>
            </a:r>
            <a:endParaRPr lang="en-US" sz="2400" kern="1200" dirty="0"/>
          </a:p>
        </p:txBody>
      </p:sp>
      <p:sp>
        <p:nvSpPr>
          <p:cNvPr id="9" name="Freeform 8"/>
          <p:cNvSpPr/>
          <p:nvPr/>
        </p:nvSpPr>
        <p:spPr>
          <a:xfrm>
            <a:off x="1299778" y="3907927"/>
            <a:ext cx="1327785" cy="1327785"/>
          </a:xfrm>
          <a:custGeom>
            <a:avLst/>
            <a:gdLst>
              <a:gd name="connsiteX0" fmla="*/ 0 w 1327785"/>
              <a:gd name="connsiteY0" fmla="*/ 663893 h 1327785"/>
              <a:gd name="connsiteX1" fmla="*/ 663893 w 1327785"/>
              <a:gd name="connsiteY1" fmla="*/ 0 h 1327785"/>
              <a:gd name="connsiteX2" fmla="*/ 1327786 w 1327785"/>
              <a:gd name="connsiteY2" fmla="*/ 663893 h 1327785"/>
              <a:gd name="connsiteX3" fmla="*/ 663893 w 1327785"/>
              <a:gd name="connsiteY3" fmla="*/ 1327786 h 1327785"/>
              <a:gd name="connsiteX4" fmla="*/ 0 w 1327785"/>
              <a:gd name="connsiteY4" fmla="*/ 663893 h 132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785" h="1327785">
                <a:moveTo>
                  <a:pt x="0" y="663893"/>
                </a:moveTo>
                <a:cubicBezTo>
                  <a:pt x="0" y="297235"/>
                  <a:pt x="297235" y="0"/>
                  <a:pt x="663893" y="0"/>
                </a:cubicBezTo>
                <a:cubicBezTo>
                  <a:pt x="1030551" y="0"/>
                  <a:pt x="1327786" y="297235"/>
                  <a:pt x="1327786" y="663893"/>
                </a:cubicBezTo>
                <a:cubicBezTo>
                  <a:pt x="1327786" y="1030551"/>
                  <a:pt x="1030551" y="1327786"/>
                  <a:pt x="663893" y="1327786"/>
                </a:cubicBezTo>
                <a:cubicBezTo>
                  <a:pt x="297235" y="1327786"/>
                  <a:pt x="0" y="1030551"/>
                  <a:pt x="0" y="663893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1890423"/>
              <a:satOff val="10456"/>
              <a:lumOff val="-3569"/>
              <a:alphaOff val="0"/>
            </a:schemeClr>
          </a:fillRef>
          <a:effectRef idx="2">
            <a:schemeClr val="accent2">
              <a:hueOff val="1890423"/>
              <a:satOff val="10456"/>
              <a:lumOff val="-356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230" tIns="212230" rIns="212230" bIns="21223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en-US" sz="1400" dirty="0" smtClean="0"/>
              <a:t>High </a:t>
            </a:r>
            <a:r>
              <a:rPr lang="en-US" sz="1400" dirty="0"/>
              <a:t>Brightness </a:t>
            </a:r>
            <a:r>
              <a:rPr lang="en-US" sz="1400" dirty="0" smtClean="0"/>
              <a:t>Moderator</a:t>
            </a:r>
          </a:p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en-US" sz="2400" dirty="0" smtClean="0"/>
              <a:t>2.6</a:t>
            </a:r>
          </a:p>
        </p:txBody>
      </p:sp>
      <p:sp>
        <p:nvSpPr>
          <p:cNvPr id="11" name="Freeform 10"/>
          <p:cNvSpPr/>
          <p:nvPr/>
        </p:nvSpPr>
        <p:spPr>
          <a:xfrm>
            <a:off x="2577784" y="1735184"/>
            <a:ext cx="1327785" cy="1327785"/>
          </a:xfrm>
          <a:custGeom>
            <a:avLst/>
            <a:gdLst>
              <a:gd name="connsiteX0" fmla="*/ 0 w 1327785"/>
              <a:gd name="connsiteY0" fmla="*/ 663893 h 1327785"/>
              <a:gd name="connsiteX1" fmla="*/ 663893 w 1327785"/>
              <a:gd name="connsiteY1" fmla="*/ 0 h 1327785"/>
              <a:gd name="connsiteX2" fmla="*/ 1327786 w 1327785"/>
              <a:gd name="connsiteY2" fmla="*/ 663893 h 1327785"/>
              <a:gd name="connsiteX3" fmla="*/ 663893 w 1327785"/>
              <a:gd name="connsiteY3" fmla="*/ 1327786 h 1327785"/>
              <a:gd name="connsiteX4" fmla="*/ 0 w 1327785"/>
              <a:gd name="connsiteY4" fmla="*/ 663893 h 132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785" h="1327785">
                <a:moveTo>
                  <a:pt x="0" y="663893"/>
                </a:moveTo>
                <a:cubicBezTo>
                  <a:pt x="0" y="297235"/>
                  <a:pt x="297235" y="0"/>
                  <a:pt x="663893" y="0"/>
                </a:cubicBezTo>
                <a:cubicBezTo>
                  <a:pt x="1030551" y="0"/>
                  <a:pt x="1327786" y="297235"/>
                  <a:pt x="1327786" y="663893"/>
                </a:cubicBezTo>
                <a:cubicBezTo>
                  <a:pt x="1327786" y="1030551"/>
                  <a:pt x="1030551" y="1327786"/>
                  <a:pt x="663893" y="1327786"/>
                </a:cubicBezTo>
                <a:cubicBezTo>
                  <a:pt x="297235" y="1327786"/>
                  <a:pt x="0" y="1030551"/>
                  <a:pt x="0" y="663893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3780847"/>
              <a:satOff val="20912"/>
              <a:lumOff val="-7137"/>
              <a:alphaOff val="0"/>
            </a:schemeClr>
          </a:fillRef>
          <a:effectRef idx="2">
            <a:schemeClr val="accent2">
              <a:hueOff val="3780847"/>
              <a:satOff val="20912"/>
              <a:lumOff val="-713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230" tIns="212230" rIns="212230" bIns="21223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/>
              <a:t>Beam Divergence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2</a:t>
            </a:r>
            <a:endParaRPr lang="en-US" sz="2400" kern="1200" dirty="0" smtClean="0"/>
          </a:p>
        </p:txBody>
      </p:sp>
      <p:sp>
        <p:nvSpPr>
          <p:cNvPr id="13" name="Freeform 12"/>
          <p:cNvSpPr/>
          <p:nvPr/>
        </p:nvSpPr>
        <p:spPr>
          <a:xfrm>
            <a:off x="3855790" y="3907927"/>
            <a:ext cx="1327785" cy="1327785"/>
          </a:xfrm>
          <a:custGeom>
            <a:avLst/>
            <a:gdLst>
              <a:gd name="connsiteX0" fmla="*/ 0 w 1327785"/>
              <a:gd name="connsiteY0" fmla="*/ 663893 h 1327785"/>
              <a:gd name="connsiteX1" fmla="*/ 663893 w 1327785"/>
              <a:gd name="connsiteY1" fmla="*/ 0 h 1327785"/>
              <a:gd name="connsiteX2" fmla="*/ 1327786 w 1327785"/>
              <a:gd name="connsiteY2" fmla="*/ 663893 h 1327785"/>
              <a:gd name="connsiteX3" fmla="*/ 663893 w 1327785"/>
              <a:gd name="connsiteY3" fmla="*/ 1327786 h 1327785"/>
              <a:gd name="connsiteX4" fmla="*/ 0 w 1327785"/>
              <a:gd name="connsiteY4" fmla="*/ 663893 h 132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785" h="1327785">
                <a:moveTo>
                  <a:pt x="0" y="663893"/>
                </a:moveTo>
                <a:cubicBezTo>
                  <a:pt x="0" y="297235"/>
                  <a:pt x="297235" y="0"/>
                  <a:pt x="663893" y="0"/>
                </a:cubicBezTo>
                <a:cubicBezTo>
                  <a:pt x="1030551" y="0"/>
                  <a:pt x="1327786" y="297235"/>
                  <a:pt x="1327786" y="663893"/>
                </a:cubicBezTo>
                <a:cubicBezTo>
                  <a:pt x="1327786" y="1030551"/>
                  <a:pt x="1030551" y="1327786"/>
                  <a:pt x="663893" y="1327786"/>
                </a:cubicBezTo>
                <a:cubicBezTo>
                  <a:pt x="297235" y="1327786"/>
                  <a:pt x="0" y="1030551"/>
                  <a:pt x="0" y="663893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5671270"/>
              <a:satOff val="31369"/>
              <a:lumOff val="-10706"/>
              <a:alphaOff val="0"/>
            </a:schemeClr>
          </a:fillRef>
          <a:effectRef idx="2">
            <a:schemeClr val="accent2">
              <a:hueOff val="5671270"/>
              <a:satOff val="31369"/>
              <a:lumOff val="-10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230" tIns="212230" rIns="212230" bIns="21223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Repetition Rate Multiplication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12</a:t>
            </a:r>
            <a:endParaRPr lang="en-US" sz="24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5133796" y="1735184"/>
            <a:ext cx="1327785" cy="1327785"/>
          </a:xfrm>
          <a:custGeom>
            <a:avLst/>
            <a:gdLst>
              <a:gd name="connsiteX0" fmla="*/ 0 w 1327785"/>
              <a:gd name="connsiteY0" fmla="*/ 663893 h 1327785"/>
              <a:gd name="connsiteX1" fmla="*/ 663893 w 1327785"/>
              <a:gd name="connsiteY1" fmla="*/ 0 h 1327785"/>
              <a:gd name="connsiteX2" fmla="*/ 1327786 w 1327785"/>
              <a:gd name="connsiteY2" fmla="*/ 663893 h 1327785"/>
              <a:gd name="connsiteX3" fmla="*/ 663893 w 1327785"/>
              <a:gd name="connsiteY3" fmla="*/ 1327786 h 1327785"/>
              <a:gd name="connsiteX4" fmla="*/ 0 w 1327785"/>
              <a:gd name="connsiteY4" fmla="*/ 663893 h 132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785" h="1327785">
                <a:moveTo>
                  <a:pt x="0" y="663893"/>
                </a:moveTo>
                <a:cubicBezTo>
                  <a:pt x="0" y="297235"/>
                  <a:pt x="297235" y="0"/>
                  <a:pt x="663893" y="0"/>
                </a:cubicBezTo>
                <a:cubicBezTo>
                  <a:pt x="1030551" y="0"/>
                  <a:pt x="1327786" y="297235"/>
                  <a:pt x="1327786" y="663893"/>
                </a:cubicBezTo>
                <a:cubicBezTo>
                  <a:pt x="1327786" y="1030551"/>
                  <a:pt x="1030551" y="1327786"/>
                  <a:pt x="663893" y="1327786"/>
                </a:cubicBezTo>
                <a:cubicBezTo>
                  <a:pt x="297235" y="1327786"/>
                  <a:pt x="0" y="1030551"/>
                  <a:pt x="0" y="663893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7561693"/>
              <a:satOff val="41825"/>
              <a:lumOff val="-14274"/>
              <a:alphaOff val="0"/>
            </a:schemeClr>
          </a:fillRef>
          <a:effectRef idx="2">
            <a:schemeClr val="accent2">
              <a:hueOff val="7561693"/>
              <a:satOff val="41825"/>
              <a:lumOff val="-1427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230" tIns="212230" rIns="212230" bIns="21223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Detector Coverage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3</a:t>
            </a:r>
            <a:endParaRPr lang="en-US" sz="2400" kern="1200" dirty="0" smtClean="0"/>
          </a:p>
        </p:txBody>
      </p:sp>
      <p:sp>
        <p:nvSpPr>
          <p:cNvPr id="16" name="Freeform 15"/>
          <p:cNvSpPr/>
          <p:nvPr/>
        </p:nvSpPr>
        <p:spPr>
          <a:xfrm>
            <a:off x="6183115" y="2991421"/>
            <a:ext cx="878698" cy="1015571"/>
          </a:xfrm>
          <a:custGeom>
            <a:avLst/>
            <a:gdLst>
              <a:gd name="connsiteX0" fmla="*/ 102079 w 770115"/>
              <a:gd name="connsiteY0" fmla="*/ 158644 h 770115"/>
              <a:gd name="connsiteX1" fmla="*/ 668036 w 770115"/>
              <a:gd name="connsiteY1" fmla="*/ 158644 h 770115"/>
              <a:gd name="connsiteX2" fmla="*/ 668036 w 770115"/>
              <a:gd name="connsiteY2" fmla="*/ 339775 h 770115"/>
              <a:gd name="connsiteX3" fmla="*/ 102079 w 770115"/>
              <a:gd name="connsiteY3" fmla="*/ 339775 h 770115"/>
              <a:gd name="connsiteX4" fmla="*/ 102079 w 770115"/>
              <a:gd name="connsiteY4" fmla="*/ 158644 h 770115"/>
              <a:gd name="connsiteX5" fmla="*/ 102079 w 770115"/>
              <a:gd name="connsiteY5" fmla="*/ 430340 h 770115"/>
              <a:gd name="connsiteX6" fmla="*/ 668036 w 770115"/>
              <a:gd name="connsiteY6" fmla="*/ 430340 h 770115"/>
              <a:gd name="connsiteX7" fmla="*/ 668036 w 770115"/>
              <a:gd name="connsiteY7" fmla="*/ 611471 h 770115"/>
              <a:gd name="connsiteX8" fmla="*/ 102079 w 770115"/>
              <a:gd name="connsiteY8" fmla="*/ 611471 h 770115"/>
              <a:gd name="connsiteX9" fmla="*/ 102079 w 770115"/>
              <a:gd name="connsiteY9" fmla="*/ 430340 h 7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0115" h="770115">
                <a:moveTo>
                  <a:pt x="102079" y="158644"/>
                </a:moveTo>
                <a:lnTo>
                  <a:pt x="668036" y="158644"/>
                </a:lnTo>
                <a:lnTo>
                  <a:pt x="668036" y="339775"/>
                </a:lnTo>
                <a:lnTo>
                  <a:pt x="102079" y="339775"/>
                </a:lnTo>
                <a:lnTo>
                  <a:pt x="102079" y="158644"/>
                </a:lnTo>
                <a:close/>
                <a:moveTo>
                  <a:pt x="102079" y="430340"/>
                </a:moveTo>
                <a:lnTo>
                  <a:pt x="668036" y="430340"/>
                </a:lnTo>
                <a:lnTo>
                  <a:pt x="668036" y="611471"/>
                </a:lnTo>
                <a:lnTo>
                  <a:pt x="102079" y="611471"/>
                </a:lnTo>
                <a:lnTo>
                  <a:pt x="102079" y="43034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9452117"/>
              <a:satOff val="52281"/>
              <a:lumOff val="-17843"/>
              <a:alphaOff val="0"/>
            </a:schemeClr>
          </a:fillRef>
          <a:effectRef idx="2">
            <a:schemeClr val="accent2">
              <a:hueOff val="9452117"/>
              <a:satOff val="52281"/>
              <a:lumOff val="-17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079" tIns="158644" rIns="102079" bIns="158644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7171399" y="2529235"/>
            <a:ext cx="1939943" cy="1939943"/>
          </a:xfrm>
          <a:custGeom>
            <a:avLst/>
            <a:gdLst>
              <a:gd name="connsiteX0" fmla="*/ 0 w 1327785"/>
              <a:gd name="connsiteY0" fmla="*/ 663893 h 1327785"/>
              <a:gd name="connsiteX1" fmla="*/ 663893 w 1327785"/>
              <a:gd name="connsiteY1" fmla="*/ 0 h 1327785"/>
              <a:gd name="connsiteX2" fmla="*/ 1327786 w 1327785"/>
              <a:gd name="connsiteY2" fmla="*/ 663893 h 1327785"/>
              <a:gd name="connsiteX3" fmla="*/ 663893 w 1327785"/>
              <a:gd name="connsiteY3" fmla="*/ 1327786 h 1327785"/>
              <a:gd name="connsiteX4" fmla="*/ 0 w 1327785"/>
              <a:gd name="connsiteY4" fmla="*/ 663893 h 132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785" h="1327785">
                <a:moveTo>
                  <a:pt x="0" y="663893"/>
                </a:moveTo>
                <a:cubicBezTo>
                  <a:pt x="0" y="297235"/>
                  <a:pt x="297235" y="0"/>
                  <a:pt x="663893" y="0"/>
                </a:cubicBezTo>
                <a:cubicBezTo>
                  <a:pt x="1030551" y="0"/>
                  <a:pt x="1327786" y="297235"/>
                  <a:pt x="1327786" y="663893"/>
                </a:cubicBezTo>
                <a:cubicBezTo>
                  <a:pt x="1327786" y="1030551"/>
                  <a:pt x="1030551" y="1327786"/>
                  <a:pt x="663893" y="1327786"/>
                </a:cubicBezTo>
                <a:cubicBezTo>
                  <a:pt x="297235" y="1327786"/>
                  <a:pt x="0" y="1030551"/>
                  <a:pt x="0" y="663893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9452117"/>
              <a:satOff val="52281"/>
              <a:lumOff val="-17843"/>
              <a:alphaOff val="0"/>
            </a:schemeClr>
          </a:fillRef>
          <a:effectRef idx="2">
            <a:schemeClr val="accent2">
              <a:hueOff val="9452117"/>
              <a:satOff val="52281"/>
              <a:lumOff val="-17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230" tIns="212230" rIns="212230" bIns="21223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280x</a:t>
            </a:r>
            <a:br>
              <a:rPr lang="en-US" sz="2400" kern="1200" dirty="0" smtClean="0"/>
            </a:br>
            <a:r>
              <a:rPr lang="en-US" sz="2400" kern="1200" dirty="0" smtClean="0"/>
              <a:t>Gain over CNCS (1.4MW)</a:t>
            </a:r>
            <a:endParaRPr lang="en-US" sz="2400" kern="1200" dirty="0"/>
          </a:p>
        </p:txBody>
      </p:sp>
      <p:sp>
        <p:nvSpPr>
          <p:cNvPr id="19" name="Multiply 18"/>
          <p:cNvSpPr/>
          <p:nvPr/>
        </p:nvSpPr>
        <p:spPr>
          <a:xfrm>
            <a:off x="837020" y="3042006"/>
            <a:ext cx="914400" cy="914400"/>
          </a:xfrm>
          <a:prstGeom prst="mathMultiply">
            <a:avLst/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079" tIns="294492" rIns="102079" bIns="294492" numCol="1" spcCol="1270" rtlCol="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20" name="Multiply 19"/>
          <p:cNvSpPr/>
          <p:nvPr/>
        </p:nvSpPr>
        <p:spPr>
          <a:xfrm>
            <a:off x="2151699" y="3042006"/>
            <a:ext cx="914400" cy="914400"/>
          </a:xfrm>
          <a:prstGeom prst="mathMultiply">
            <a:avLst/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2363029"/>
              <a:satOff val="13070"/>
              <a:lumOff val="-4461"/>
              <a:alphaOff val="0"/>
            </a:schemeClr>
          </a:fillRef>
          <a:effectRef idx="2">
            <a:schemeClr val="accent2">
              <a:hueOff val="2363029"/>
              <a:satOff val="13070"/>
              <a:lumOff val="-44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079" tIns="294492" rIns="102079" bIns="294492" numCol="1" spcCol="1270" rtlCol="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21" name="Multiply 20"/>
          <p:cNvSpPr/>
          <p:nvPr/>
        </p:nvSpPr>
        <p:spPr>
          <a:xfrm>
            <a:off x="3466378" y="3042006"/>
            <a:ext cx="914400" cy="914400"/>
          </a:xfrm>
          <a:prstGeom prst="mathMultiply">
            <a:avLst/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726058"/>
              <a:satOff val="26140"/>
              <a:lumOff val="-8922"/>
              <a:alphaOff val="0"/>
            </a:schemeClr>
          </a:fillRef>
          <a:effectRef idx="2">
            <a:schemeClr val="accent2">
              <a:hueOff val="4726058"/>
              <a:satOff val="26140"/>
              <a:lumOff val="-8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079" tIns="294492" rIns="102079" bIns="294492" numCol="1" spcCol="1270" rtlCol="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22" name="Multiply 21"/>
          <p:cNvSpPr/>
          <p:nvPr/>
        </p:nvSpPr>
        <p:spPr>
          <a:xfrm>
            <a:off x="4781058" y="3042006"/>
            <a:ext cx="914400" cy="914400"/>
          </a:xfrm>
          <a:prstGeom prst="mathMultiply">
            <a:avLst/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7089088"/>
              <a:satOff val="39211"/>
              <a:lumOff val="-13382"/>
              <a:alphaOff val="0"/>
            </a:schemeClr>
          </a:fillRef>
          <a:effectRef idx="2">
            <a:schemeClr val="accent2">
              <a:hueOff val="7089088"/>
              <a:satOff val="39211"/>
              <a:lumOff val="-1338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079" tIns="294492" rIns="102079" bIns="294492" numCol="1" spcCol="1270" rtlCol="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238017" y="6021202"/>
            <a:ext cx="280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Curtesy</a:t>
            </a:r>
            <a:r>
              <a:rPr lang="en-US" dirty="0" smtClean="0"/>
              <a:t>: K. </a:t>
            </a:r>
            <a:r>
              <a:rPr lang="en-US" dirty="0" err="1" smtClean="0"/>
              <a:t>Herwig</a:t>
            </a:r>
            <a:r>
              <a:rPr lang="en-US" dirty="0" smtClean="0"/>
              <a:t>/ORNL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0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255588" y="101600"/>
            <a:ext cx="8778875" cy="496290"/>
          </a:xfrm>
        </p:spPr>
        <p:txBody>
          <a:bodyPr/>
          <a:lstStyle/>
          <a:p>
            <a:r>
              <a:rPr lang="en-US" dirty="0">
                <a:latin typeface="Arial Black" charset="0"/>
              </a:rPr>
              <a:t>Planning </a:t>
            </a:r>
            <a:r>
              <a:rPr lang="en-US" dirty="0" smtClean="0">
                <a:latin typeface="Arial Black" charset="0"/>
              </a:rPr>
              <a:t>Suite </a:t>
            </a:r>
            <a:r>
              <a:rPr lang="en-US" dirty="0">
                <a:latin typeface="Arial Black" charset="0"/>
              </a:rPr>
              <a:t>of 19 instruments for STS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1138" y="520700"/>
          <a:ext cx="8747126" cy="6011867"/>
        </p:xfrm>
        <a:graphic>
          <a:graphicData uri="http://schemas.openxmlformats.org/drawingml/2006/table">
            <a:tbl>
              <a:tblPr/>
              <a:tblGrid>
                <a:gridCol w="1238583"/>
                <a:gridCol w="3376420"/>
                <a:gridCol w="660263"/>
                <a:gridCol w="681415"/>
                <a:gridCol w="1236361"/>
                <a:gridCol w="856925"/>
                <a:gridCol w="697159"/>
              </a:tblGrid>
              <a:tr h="443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Instrument</a:t>
                      </a:r>
                    </a:p>
                  </a:txBody>
                  <a:tcPr marL="4805" marR="480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4805" marR="480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(m)</a:t>
                      </a:r>
                    </a:p>
                  </a:txBody>
                  <a:tcPr marL="4805" marR="480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size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(cm)</a:t>
                      </a:r>
                    </a:p>
                  </a:txBody>
                  <a:tcPr marL="4805" marR="480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Moderator Type</a:t>
                      </a:r>
                    </a:p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5" marR="480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Moderator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Size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HxV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(cm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4805" marR="480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Beamline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5" marR="480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0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DIFFRACTION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42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NeSCRY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Magnetic diffraction for small crystal and epitaxial materials 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Cold, coupled p-H2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5x5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Cold, decoupled p-H2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5x5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VERDICT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Long-wavelength neutron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diffractometer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for magnetic structure determination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similar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ISIS-TS2 WISH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Cold, coupled p-H2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5x5</a:t>
                      </a:r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</a:t>
                      </a:r>
                      <a:r>
                        <a:rPr lang="en-US" sz="1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3x3</a:t>
                      </a:r>
                      <a:r>
                        <a:rPr lang="en-US" sz="1000" b="0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endParaRPr lang="en-US" sz="10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HiRes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resolution powder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diffractometer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100 - 120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Cold, decoupled p-H2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7x7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EWALD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Macromolecule single crystal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diffractometer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(1 mg samples)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&lt;0.1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Cold, coupled p-H2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3x3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DYPOL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Macromolecule dynamically polarized single crystal diffraction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&lt;0.1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Cold, coupled p-H2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5X5</a:t>
                      </a:r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</a:t>
                      </a:r>
                      <a:r>
                        <a:rPr lang="en-US" sz="1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3x3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0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REFLECTOMETRY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7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TLR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Kinetics liquids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reflectometer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15-20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Cold, coupled p-H2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5x5</a:t>
                      </a:r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</a:t>
                      </a:r>
                      <a:r>
                        <a:rPr lang="en-US" sz="1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3x6</a:t>
                      </a:r>
                      <a:r>
                        <a:rPr lang="en-US" sz="1000" b="0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endParaRPr lang="en-US" sz="10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mmLR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Small sample liquids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reflectometer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30-40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Cold, coupled p-H2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3x3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M-STAR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Polarized neutron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reflectometer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20-30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Cold, coupled p-H2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3X3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M-WASABI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Polarized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reflectometer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combined with GISANS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20-30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Cold, coupled p-H2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3x3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0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SANS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9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SWANS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High-resolution small and wide-angle neutron scattering.  (Molecular ordering to nanostructures)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Cold, coupled p-H2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3x3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FLOODS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Flux Optimized Order-Disorder SANS. Fast kinetics and out-of-equilibrium behavior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20-30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Cold, coupled p-H2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3x3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0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INELASTIC/QUASI-ELASTIC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9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superCNCS (SBIS)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Cold neutron chopper spectrometer optimized for high flux on small samples (10 mg) and polarization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– 120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Cold, coupled p-H2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3x3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superLET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Cold neutron chopper spectrometer optimized for large single crystals and polarization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Cold, coupled p-H2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10x10</a:t>
                      </a:r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</a:t>
                      </a:r>
                      <a:r>
                        <a:rPr lang="en-US" sz="1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5x5</a:t>
                      </a:r>
                      <a:r>
                        <a:rPr lang="en-US" sz="1000" b="0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guide at 75 cm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MiBARS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Mica-based very high resolution backscattering spectrometer 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Cold, decoupled p-H2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7x7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WAVESS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Very broad dynamic range using wide-angle velocity selector as analyzer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15-17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Cold, decoupled p-H2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7x7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JANUS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Hybrid spectrometer (low-Q chopper spectrometer, backscattering analyzer spectrometer)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Thermal-Cold, decoupled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7x7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CAMEA-type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Extreme environment/inverse geometry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40-50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Thermal-Cold, decoupled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3x3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SPHIINX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SPHerical Indirect Inelastic Xtal spectrometer (70 meV elastic, 1% dw/w)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35-40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Thermal-Cold, decoupled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7x7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0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EXTREME CONDITIONS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Zeemans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Versatile instrument designed for studies at the highest magnetic fields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Cold, coupled p-H2</a:t>
                      </a:r>
                    </a:p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5x5</a:t>
                      </a:r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</a:t>
                      </a:r>
                      <a:r>
                        <a:rPr lang="en-US" sz="1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3x6</a:t>
                      </a:r>
                      <a:r>
                        <a:rPr lang="en-US" sz="1000" b="0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01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49629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is only one of many wheels to improve performance/efficiency of a neutron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08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487954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3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714" y="177800"/>
            <a:ext cx="7118796" cy="496290"/>
          </a:xfrm>
        </p:spPr>
        <p:txBody>
          <a:bodyPr/>
          <a:lstStyle/>
          <a:p>
            <a:r>
              <a:rPr lang="en-US" dirty="0" smtClean="0"/>
              <a:t>ILL                 </a:t>
            </a:r>
            <a:r>
              <a:rPr lang="en-US" dirty="0" err="1" smtClean="0"/>
              <a:t>vs</a:t>
            </a:r>
            <a:r>
              <a:rPr lang="en-US" dirty="0" smtClean="0"/>
              <a:t>             FRM2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1369" y="1466967"/>
            <a:ext cx="2671717" cy="128116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Power:</a:t>
            </a:r>
          </a:p>
          <a:p>
            <a:pPr marL="0" indent="0" algn="ctr">
              <a:buNone/>
            </a:pPr>
            <a:r>
              <a:rPr lang="en-US" dirty="0" smtClean="0"/>
              <a:t>60 MW </a:t>
            </a:r>
            <a:r>
              <a:rPr lang="en-US" dirty="0" err="1" smtClean="0"/>
              <a:t>vs</a:t>
            </a:r>
            <a:r>
              <a:rPr lang="en-US" dirty="0" smtClean="0"/>
              <a:t>  20 MW</a:t>
            </a:r>
          </a:p>
          <a:p>
            <a:pPr marL="0" indent="0" algn="ctr">
              <a:buNone/>
            </a:pPr>
            <a:r>
              <a:rPr lang="en-US" dirty="0" smtClean="0"/>
              <a:t>3:1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138" t="5048" r="8751" b="7485"/>
          <a:stretch/>
        </p:blipFill>
        <p:spPr>
          <a:xfrm>
            <a:off x="6064981" y="1072973"/>
            <a:ext cx="1797128" cy="1642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768" y="3474151"/>
            <a:ext cx="2687648" cy="3050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295" t="9224" r="5559" b="6455"/>
          <a:stretch/>
        </p:blipFill>
        <p:spPr>
          <a:xfrm>
            <a:off x="1018129" y="799256"/>
            <a:ext cx="2255211" cy="2209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r="10886"/>
          <a:stretch/>
        </p:blipFill>
        <p:spPr>
          <a:xfrm>
            <a:off x="116753" y="3548608"/>
            <a:ext cx="3047110" cy="2900187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7" idx="0"/>
            <a:endCxn id="5" idx="0"/>
          </p:cNvCxnSpPr>
          <p:nvPr/>
        </p:nvCxnSpPr>
        <p:spPr>
          <a:xfrm>
            <a:off x="2145735" y="799256"/>
            <a:ext cx="4817810" cy="273717"/>
          </a:xfrm>
          <a:prstGeom prst="straightConnector1">
            <a:avLst/>
          </a:prstGeom>
          <a:ln w="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5" idx="2"/>
          </p:cNvCxnSpPr>
          <p:nvPr/>
        </p:nvCxnSpPr>
        <p:spPr>
          <a:xfrm flipV="1">
            <a:off x="2145735" y="2715280"/>
            <a:ext cx="4817810" cy="292993"/>
          </a:xfrm>
          <a:prstGeom prst="straightConnector1">
            <a:avLst/>
          </a:prstGeom>
          <a:ln w="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3207653" y="3776263"/>
            <a:ext cx="2725958" cy="27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dirty="0" smtClean="0"/>
              <a:t>Unperturbed thermal Neutron Flux in reflector:</a:t>
            </a:r>
          </a:p>
          <a:p>
            <a:pPr marL="0" indent="0" algn="ctr">
              <a:buFont typeface="Arial" charset="0"/>
              <a:buNone/>
            </a:pPr>
            <a:r>
              <a:rPr lang="en-US" dirty="0" smtClean="0"/>
              <a:t>1.5×10</a:t>
            </a:r>
            <a:r>
              <a:rPr lang="en-US" baseline="30000" dirty="0" smtClean="0"/>
              <a:t>15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 8×10</a:t>
            </a:r>
            <a:r>
              <a:rPr lang="en-US" baseline="30000" dirty="0" smtClean="0"/>
              <a:t>14</a:t>
            </a:r>
            <a:r>
              <a:rPr lang="en-US" dirty="0" smtClean="0"/>
              <a:t> </a:t>
            </a:r>
          </a:p>
          <a:p>
            <a:pPr marL="0" indent="0" algn="ctr">
              <a:buFont typeface="Arial" charset="0"/>
              <a:buNone/>
            </a:pPr>
            <a:r>
              <a:rPr lang="en-US" dirty="0" smtClean="0"/>
              <a:t>n/cm</a:t>
            </a:r>
            <a:r>
              <a:rPr lang="en-US" baseline="30000" dirty="0" smtClean="0"/>
              <a:t>2</a:t>
            </a:r>
            <a:r>
              <a:rPr lang="en-US" dirty="0" smtClean="0"/>
              <a:t>/s</a:t>
            </a:r>
          </a:p>
          <a:p>
            <a:pPr marL="0" indent="0" algn="ctr">
              <a:buFont typeface="Arial" charset="0"/>
              <a:buNone/>
            </a:pPr>
            <a:r>
              <a:rPr lang="en-US" dirty="0"/>
              <a:t> </a:t>
            </a:r>
            <a:r>
              <a:rPr lang="en-US" dirty="0" smtClean="0"/>
              <a:t>2:1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4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941090" cy="888705"/>
          </a:xfrm>
        </p:spPr>
        <p:txBody>
          <a:bodyPr/>
          <a:lstStyle/>
          <a:p>
            <a:r>
              <a:rPr lang="en-US" dirty="0" smtClean="0"/>
              <a:t>Path of Useful </a:t>
            </a:r>
            <a:r>
              <a:rPr lang="en-US" dirty="0" smtClean="0"/>
              <a:t>Neutron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 smtClean="0"/>
              <a:t>Birth to Death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818867"/>
              </p:ext>
            </p:extLst>
          </p:nvPr>
        </p:nvGraphicFramePr>
        <p:xfrm>
          <a:off x="348500" y="694149"/>
          <a:ext cx="8643938" cy="508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Document" r:id="rId3" imgW="6045200" imgH="3556000" progId="Word.Document.12">
                  <p:embed/>
                </p:oleObj>
              </mc:Choice>
              <mc:Fallback>
                <p:oleObj name="Document" r:id="rId3" imgW="6045200" imgH="3556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500" y="694149"/>
                        <a:ext cx="8643938" cy="508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29361" y="4072423"/>
            <a:ext cx="325920" cy="269712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7039" tIns="207039" rIns="207039" bIns="207039" numCol="1" spcCol="1270" rtlCol="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 smtClean="0"/>
          </a:p>
        </p:txBody>
      </p:sp>
      <p:cxnSp>
        <p:nvCxnSpPr>
          <p:cNvPr id="7" name="Straight Arrow Connector 6"/>
          <p:cNvCxnSpPr>
            <a:endCxn id="5" idx="1"/>
          </p:cNvCxnSpPr>
          <p:nvPr/>
        </p:nvCxnSpPr>
        <p:spPr>
          <a:xfrm>
            <a:off x="179817" y="4207279"/>
            <a:ext cx="449544" cy="0"/>
          </a:xfrm>
          <a:prstGeom prst="straightConnector1">
            <a:avLst/>
          </a:prstGeom>
          <a:ln w="539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670" y="3877116"/>
            <a:ext cx="638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</a:t>
            </a:r>
            <a:r>
              <a:rPr lang="en-US" sz="1200" dirty="0" smtClean="0"/>
              <a:t>roton</a:t>
            </a:r>
            <a:endParaRPr lang="en-US" sz="1200" dirty="0"/>
          </a:p>
        </p:txBody>
      </p:sp>
      <p:sp>
        <p:nvSpPr>
          <p:cNvPr id="9" name="Block Arc 8"/>
          <p:cNvSpPr/>
          <p:nvPr/>
        </p:nvSpPr>
        <p:spPr>
          <a:xfrm rot="4375050">
            <a:off x="7552309" y="1902016"/>
            <a:ext cx="1472255" cy="1663226"/>
          </a:xfrm>
          <a:prstGeom prst="blockArc">
            <a:avLst>
              <a:gd name="adj1" fmla="val 9218459"/>
              <a:gd name="adj2" fmla="val 1026684"/>
              <a:gd name="adj3" fmla="val 285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7039" tIns="207039" rIns="207039" bIns="207039" numCol="1" spcCol="1270" rtlCol="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5424" y="1197536"/>
            <a:ext cx="766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Detector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281616" y="5969001"/>
            <a:ext cx="1865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Sketch of CNCS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8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496290"/>
          </a:xfrm>
        </p:spPr>
        <p:txBody>
          <a:bodyPr/>
          <a:lstStyle/>
          <a:p>
            <a:r>
              <a:rPr lang="en-US" dirty="0" smtClean="0"/>
              <a:t>Neutron Economy at SNS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291786"/>
            <a:ext cx="8947440" cy="5006444"/>
          </a:xfrm>
        </p:spPr>
        <p:txBody>
          <a:bodyPr>
            <a:normAutofit/>
          </a:bodyPr>
          <a:lstStyle/>
          <a:p>
            <a:r>
              <a:rPr lang="en-US" dirty="0"/>
              <a:t>1</a:t>
            </a:r>
            <a:r>
              <a:rPr lang="en-US" dirty="0" smtClean="0"/>
              <a:t>.4 MW SNS produces:			2 ×10</a:t>
            </a:r>
            <a:r>
              <a:rPr lang="en-US" baseline="30000" dirty="0" smtClean="0"/>
              <a:t>17</a:t>
            </a:r>
            <a:r>
              <a:rPr lang="en-US" dirty="0" smtClean="0"/>
              <a:t> n/s</a:t>
            </a:r>
          </a:p>
          <a:p>
            <a:r>
              <a:rPr lang="en-US" dirty="0" smtClean="0"/>
              <a:t>Thermal neutrons at </a:t>
            </a:r>
            <a:r>
              <a:rPr lang="en-US" dirty="0" err="1" smtClean="0"/>
              <a:t>beamline</a:t>
            </a:r>
            <a:r>
              <a:rPr lang="en-US" dirty="0" smtClean="0"/>
              <a:t> start:	2×10</a:t>
            </a:r>
            <a:r>
              <a:rPr lang="en-US" baseline="30000" dirty="0" smtClean="0"/>
              <a:t>12</a:t>
            </a:r>
            <a:r>
              <a:rPr lang="en-US" dirty="0" smtClean="0"/>
              <a:t> </a:t>
            </a:r>
            <a:r>
              <a:rPr lang="en-US" dirty="0"/>
              <a:t>n/s</a:t>
            </a:r>
          </a:p>
          <a:p>
            <a:r>
              <a:rPr lang="en-US" dirty="0" smtClean="0"/>
              <a:t>Neutrons at sample position (white):	2×10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/>
              <a:t>n/</a:t>
            </a:r>
            <a:r>
              <a:rPr lang="en-US" dirty="0" smtClean="0"/>
              <a:t>s</a:t>
            </a:r>
          </a:p>
          <a:p>
            <a:r>
              <a:rPr lang="en-US" dirty="0" smtClean="0"/>
              <a:t>Neutrons at sample (chopped):		2×10</a:t>
            </a:r>
            <a:r>
              <a:rPr lang="en-US" baseline="30000" dirty="0" smtClean="0"/>
              <a:t>10</a:t>
            </a:r>
            <a:r>
              <a:rPr lang="en-US" dirty="0" smtClean="0"/>
              <a:t> n/s</a:t>
            </a:r>
          </a:p>
          <a:p>
            <a:r>
              <a:rPr lang="en-US" dirty="0" smtClean="0"/>
              <a:t>Neutrons scattered:			2×10</a:t>
            </a:r>
            <a:r>
              <a:rPr lang="en-US" baseline="30000" dirty="0"/>
              <a:t>8</a:t>
            </a:r>
            <a:r>
              <a:rPr lang="en-US" dirty="0" smtClean="0"/>
              <a:t> </a:t>
            </a:r>
            <a:r>
              <a:rPr lang="en-US" dirty="0"/>
              <a:t>n/</a:t>
            </a:r>
            <a:r>
              <a:rPr lang="en-US" dirty="0" smtClean="0"/>
              <a:t>s</a:t>
            </a:r>
          </a:p>
          <a:p>
            <a:r>
              <a:rPr lang="en-US" dirty="0" smtClean="0"/>
              <a:t>Neutrons counted:				5×10</a:t>
            </a:r>
            <a:r>
              <a:rPr lang="en-US" baseline="30000" dirty="0" smtClean="0"/>
              <a:t>7</a:t>
            </a:r>
            <a:r>
              <a:rPr lang="en-US" dirty="0" smtClean="0"/>
              <a:t> </a:t>
            </a:r>
            <a:r>
              <a:rPr lang="en-US" dirty="0"/>
              <a:t>n/s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Neutron counted/Neutrons produced:	3</a:t>
            </a:r>
            <a:r>
              <a:rPr lang="en-US" dirty="0"/>
              <a:t>×</a:t>
            </a:r>
            <a:r>
              <a:rPr lang="en-US" dirty="0" smtClean="0"/>
              <a:t>10</a:t>
            </a:r>
            <a:r>
              <a:rPr lang="en-US" baseline="30000" dirty="0" smtClean="0"/>
              <a:t>-10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8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496290"/>
          </a:xfrm>
        </p:spPr>
        <p:txBody>
          <a:bodyPr/>
          <a:lstStyle/>
          <a:p>
            <a:r>
              <a:rPr lang="en-US" dirty="0" smtClean="0"/>
              <a:t>Costs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59" y="1291787"/>
            <a:ext cx="8615199" cy="4548152"/>
          </a:xfrm>
        </p:spPr>
        <p:txBody>
          <a:bodyPr>
            <a:normAutofit/>
          </a:bodyPr>
          <a:lstStyle/>
          <a:p>
            <a:r>
              <a:rPr lang="en-US" dirty="0" smtClean="0"/>
              <a:t>SNS construction cost: 			$ 1.4</a:t>
            </a:r>
            <a:r>
              <a:rPr lang="en-US" dirty="0"/>
              <a:t>×</a:t>
            </a:r>
            <a:r>
              <a:rPr lang="en-US" dirty="0" smtClean="0"/>
              <a:t>10</a:t>
            </a:r>
            <a:r>
              <a:rPr lang="en-US" baseline="30000" dirty="0" smtClean="0"/>
              <a:t>9</a:t>
            </a:r>
          </a:p>
          <a:p>
            <a:r>
              <a:rPr lang="en-US" dirty="0" smtClean="0"/>
              <a:t>Yearly SNS budget: 			$</a:t>
            </a:r>
            <a:r>
              <a:rPr lang="en-US" dirty="0" smtClean="0"/>
              <a:t>1.7×</a:t>
            </a:r>
            <a:r>
              <a:rPr lang="en-US" dirty="0" smtClean="0"/>
              <a:t>10</a:t>
            </a:r>
            <a:r>
              <a:rPr lang="en-US" baseline="30000" dirty="0" smtClean="0"/>
              <a:t>8</a:t>
            </a:r>
          </a:p>
          <a:p>
            <a:r>
              <a:rPr lang="en-US" dirty="0" smtClean="0"/>
              <a:t>SNS expected life:				40 </a:t>
            </a:r>
            <a:r>
              <a:rPr lang="en-US" dirty="0" err="1" smtClean="0"/>
              <a:t>yrs</a:t>
            </a:r>
            <a:endParaRPr lang="en-US" dirty="0" smtClean="0"/>
          </a:p>
          <a:p>
            <a:r>
              <a:rPr lang="en-US" dirty="0" smtClean="0"/>
              <a:t>Yearly hours of operations: 		5000h</a:t>
            </a:r>
          </a:p>
          <a:p>
            <a:r>
              <a:rPr lang="en-US" dirty="0" smtClean="0"/>
              <a:t>Yearly counted neutrons:			9</a:t>
            </a:r>
            <a:r>
              <a:rPr lang="en-US" dirty="0"/>
              <a:t>×</a:t>
            </a:r>
            <a:r>
              <a:rPr lang="en-US" dirty="0" smtClean="0"/>
              <a:t>10</a:t>
            </a:r>
            <a:r>
              <a:rPr lang="en-US" baseline="30000" dirty="0" smtClean="0"/>
              <a:t>14 </a:t>
            </a:r>
            <a:r>
              <a:rPr lang="en-US" dirty="0" smtClean="0"/>
              <a:t>n/</a:t>
            </a:r>
            <a:r>
              <a:rPr lang="en-US" dirty="0" err="1" smtClean="0"/>
              <a:t>yr</a:t>
            </a:r>
            <a:endParaRPr lang="en-US" dirty="0" smtClean="0"/>
          </a:p>
          <a:p>
            <a:r>
              <a:rPr lang="en-US" dirty="0" smtClean="0"/>
              <a:t>Neutrons per dollar:			</a:t>
            </a:r>
            <a:r>
              <a:rPr lang="en-US" dirty="0" smtClean="0"/>
              <a:t>4×</a:t>
            </a:r>
            <a:r>
              <a:rPr lang="en-US" dirty="0" smtClean="0"/>
              <a:t>10</a:t>
            </a:r>
            <a:r>
              <a:rPr lang="en-US" baseline="30000" dirty="0"/>
              <a:t>6</a:t>
            </a:r>
            <a:r>
              <a:rPr lang="en-US" baseline="30000" dirty="0" smtClean="0"/>
              <a:t> </a:t>
            </a:r>
            <a:r>
              <a:rPr lang="en-US" dirty="0" smtClean="0"/>
              <a:t>n/$</a:t>
            </a:r>
            <a:endParaRPr lang="en-US" baseline="300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84121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496290"/>
          </a:xfrm>
        </p:spPr>
        <p:txBody>
          <a:bodyPr/>
          <a:lstStyle/>
          <a:p>
            <a:r>
              <a:rPr lang="en-US" dirty="0" smtClean="0"/>
              <a:t>Handles to Improve #neutrons/$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952" y="1019344"/>
            <a:ext cx="8464840" cy="4550213"/>
          </a:xfrm>
        </p:spPr>
        <p:txBody>
          <a:bodyPr>
            <a:normAutofit/>
          </a:bodyPr>
          <a:lstStyle/>
          <a:p>
            <a:r>
              <a:rPr lang="en-US" dirty="0" smtClean="0"/>
              <a:t>Beam </a:t>
            </a:r>
            <a:r>
              <a:rPr lang="en-US" dirty="0" smtClean="0"/>
              <a:t>power </a:t>
            </a:r>
            <a:r>
              <a:rPr lang="en-US" dirty="0" smtClean="0"/>
              <a:t>increase</a:t>
            </a:r>
          </a:p>
          <a:p>
            <a:r>
              <a:rPr lang="en-US" dirty="0" smtClean="0"/>
              <a:t>Target/Moderator/Reflector optimization</a:t>
            </a:r>
          </a:p>
          <a:p>
            <a:r>
              <a:rPr lang="en-US" dirty="0" smtClean="0"/>
              <a:t>Neutron optics optimization</a:t>
            </a:r>
          </a:p>
          <a:p>
            <a:r>
              <a:rPr lang="en-US" dirty="0" smtClean="0"/>
              <a:t>Detector coverage</a:t>
            </a:r>
          </a:p>
          <a:p>
            <a:r>
              <a:rPr lang="en-US" dirty="0" smtClean="0"/>
              <a:t>Background </a:t>
            </a:r>
            <a:r>
              <a:rPr lang="en-US" dirty="0" smtClean="0"/>
              <a:t>reduction</a:t>
            </a:r>
            <a:endParaRPr lang="en-US" dirty="0" smtClean="0"/>
          </a:p>
          <a:p>
            <a:r>
              <a:rPr lang="en-US" dirty="0" smtClean="0"/>
              <a:t>New instrument 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04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496290"/>
          </a:xfrm>
        </p:spPr>
        <p:txBody>
          <a:bodyPr/>
          <a:lstStyle/>
          <a:p>
            <a:r>
              <a:rPr lang="en-US" dirty="0" smtClean="0"/>
              <a:t>SNS </a:t>
            </a:r>
            <a:r>
              <a:rPr lang="en-US" dirty="0" smtClean="0"/>
              <a:t>Source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562" y="741747"/>
            <a:ext cx="6293617" cy="3048530"/>
          </a:xfrm>
        </p:spPr>
        <p:txBody>
          <a:bodyPr>
            <a:normAutofit/>
          </a:bodyPr>
          <a:lstStyle/>
          <a:p>
            <a:r>
              <a:rPr lang="en-US" dirty="0" smtClean="0"/>
              <a:t>Next-generation IRP:</a:t>
            </a:r>
          </a:p>
          <a:p>
            <a:pPr lvl="1"/>
            <a:r>
              <a:rPr lang="en-US" dirty="0" smtClean="0"/>
              <a:t>Cadmium poison for decoupled moderators (increases IRP life from 6MWyr to 8 </a:t>
            </a:r>
            <a:r>
              <a:rPr lang="en-US" dirty="0" err="1" smtClean="0"/>
              <a:t>Mwyr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Coupled hydrogen moderator enlargement (increases flux output by 50%)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</a:t>
            </a:r>
            <a:r>
              <a:rPr lang="en-US" dirty="0" smtClean="0"/>
              <a:t>nforce full </a:t>
            </a:r>
            <a:r>
              <a:rPr lang="en-US" dirty="0" err="1" smtClean="0"/>
              <a:t>para</a:t>
            </a:r>
            <a:r>
              <a:rPr lang="en-US" dirty="0" smtClean="0"/>
              <a:t>-hydrogen conversion in coupled moderator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08" y="625282"/>
            <a:ext cx="2738192" cy="240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594380"/>
              </p:ext>
            </p:extLst>
          </p:nvPr>
        </p:nvGraphicFramePr>
        <p:xfrm>
          <a:off x="5441899" y="3040222"/>
          <a:ext cx="3616325" cy="335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KGPlot" r:id="rId4" imgW="4889520" imgH="4533840" progId="KGraph_Plot">
                  <p:embed/>
                </p:oleObj>
              </mc:Choice>
              <mc:Fallback>
                <p:oleObj name="KGPlot" r:id="rId4" imgW="4889520" imgH="453384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1899" y="3040222"/>
                        <a:ext cx="3616325" cy="3353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8958" y="3700269"/>
            <a:ext cx="5251193" cy="376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dirty="0" smtClean="0"/>
              <a:t>Replacing of IRP light-water by heavy water (10-20% flux increases)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Increase power within two years to promised 1.4 MW</a:t>
            </a:r>
          </a:p>
          <a:p>
            <a:pPr lvl="1"/>
            <a:endParaRPr lang="en-US" dirty="0" smtClean="0"/>
          </a:p>
          <a:p>
            <a:pPr marL="0" indent="0" algn="ctr">
              <a:buFont typeface="Arial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actor 2 can be envisioned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0169" y="5640412"/>
            <a:ext cx="2116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Curtesy</a:t>
            </a:r>
            <a:r>
              <a:rPr lang="en-US" sz="1400" dirty="0" smtClean="0"/>
              <a:t>: Harada/JPARC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741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415498"/>
          </a:xfrm>
        </p:spPr>
        <p:txBody>
          <a:bodyPr/>
          <a:lstStyle/>
          <a:p>
            <a:r>
              <a:rPr lang="en-US" sz="2400" dirty="0" smtClean="0"/>
              <a:t>Neutron optics </a:t>
            </a:r>
            <a:r>
              <a:rPr lang="en-US" sz="2400" dirty="0" smtClean="0"/>
              <a:t>improvements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52" y="924674"/>
            <a:ext cx="4962786" cy="555831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Recent developments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High </a:t>
            </a:r>
            <a:r>
              <a:rPr lang="en-US" i="1" dirty="0" smtClean="0"/>
              <a:t>m</a:t>
            </a:r>
            <a:r>
              <a:rPr lang="en-US" dirty="0" smtClean="0"/>
              <a:t>-value mirrors (</a:t>
            </a:r>
            <a:r>
              <a:rPr lang="en-US" i="1" dirty="0" smtClean="0"/>
              <a:t>m</a:t>
            </a:r>
            <a:r>
              <a:rPr lang="en-US" dirty="0" smtClean="0"/>
              <a:t> ≥ 7 today)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True curved guides – elliptical, parabolic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Guides may not be the answer – curved single</a:t>
            </a:r>
            <a:br>
              <a:rPr lang="en-US" dirty="0" smtClean="0"/>
            </a:br>
            <a:r>
              <a:rPr lang="en-US" dirty="0" smtClean="0"/>
              <a:t>mirrors (HFIR IMAGINE: 15 x 18 mm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>
                <a:sym typeface="Wingdings"/>
              </a:rPr>
              <a:t> </a:t>
            </a:r>
            <a:r>
              <a:rPr lang="en-US" dirty="0" smtClean="0">
                <a:sym typeface="Wingdings"/>
              </a:rPr>
              <a:t>2x3mm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with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uniform divergence.  Solution: 2 </a:t>
            </a:r>
            <a:r>
              <a:rPr lang="en-US" dirty="0" smtClean="0"/>
              <a:t>bandpass mirrors + 2 elliptical</a:t>
            </a:r>
            <a:br>
              <a:rPr lang="en-US" dirty="0" smtClean="0"/>
            </a:br>
            <a:r>
              <a:rPr lang="en-US" dirty="0" smtClean="0"/>
              <a:t>focusing mirrors)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Strategy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Match new technologies to instrument requirements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Test devices with collaborators (e.g. Wolter optics, K-B mirrors, novel combinations of guide shapes, adaptive optics)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4367" r="2000" b="18166"/>
          <a:stretch/>
        </p:blipFill>
        <p:spPr>
          <a:xfrm rot="1901802">
            <a:off x="3899511" y="4024849"/>
            <a:ext cx="5375031" cy="1676085"/>
          </a:xfrm>
          <a:prstGeom prst="rect">
            <a:avLst/>
          </a:prstGeom>
        </p:spPr>
      </p:pic>
      <p:pic>
        <p:nvPicPr>
          <p:cNvPr id="6" name="Picture 7" descr="cg1d_monitorHe_full_scale_annotated"/>
          <p:cNvPicPr>
            <a:picLocks noChangeAspect="1" noChangeArrowheads="1"/>
          </p:cNvPicPr>
          <p:nvPr/>
        </p:nvPicPr>
        <p:blipFill rotWithShape="1">
          <a:blip r:embed="rId4" cstate="print"/>
          <a:srcRect l="21340" t="24655" r="27970" b="21990"/>
          <a:stretch/>
        </p:blipFill>
        <p:spPr bwMode="auto">
          <a:xfrm>
            <a:off x="5843152" y="1180309"/>
            <a:ext cx="1476756" cy="155448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5" t="29523" r="46407" b="36838"/>
          <a:stretch/>
        </p:blipFill>
        <p:spPr>
          <a:xfrm>
            <a:off x="7352006" y="1181598"/>
            <a:ext cx="1430122" cy="1554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8989" y="2731544"/>
            <a:ext cx="3011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CG1 measured and simulated guide exit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 rot="1853568">
            <a:off x="6195947" y="3933669"/>
            <a:ext cx="3011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Compact SANS employing Wolter optic tested at HFIR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576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13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20165" y="6410468"/>
            <a:ext cx="285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Curtesy</a:t>
            </a:r>
            <a:r>
              <a:rPr lang="en-US" dirty="0" smtClean="0"/>
              <a:t>: Phil Bentley/ESS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1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RNL 2012">
      <a:dk1>
        <a:sysClr val="windowText" lastClr="000000"/>
      </a:dk1>
      <a:lt1>
        <a:sysClr val="window" lastClr="FFFFFF"/>
      </a:lt1>
      <a:dk2>
        <a:srgbClr val="008657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8657"/>
      </a:folHlink>
    </a:clrScheme>
    <a:fontScheme name="ORNL theme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spcFirstLastPara="0" vert="horz" wrap="square" lIns="207039" tIns="207039" rIns="207039" bIns="207039" numCol="1" spcCol="1270" anchor="ctr" anchorCtr="0">
        <a:noAutofit/>
      </a:bodyPr>
      <a:lstStyle>
        <a:defPPr algn="ctr" defTabSz="533400">
          <a:lnSpc>
            <a:spcPct val="90000"/>
          </a:lnSpc>
          <a:spcBef>
            <a:spcPct val="0"/>
          </a:spcBef>
          <a:spcAft>
            <a:spcPct val="35000"/>
          </a:spcAft>
          <a:defRPr sz="1600" kern="1200" dirty="0" smtClean="0"/>
        </a:defPPr>
      </a:lstStyle>
      <a:style>
        <a:lnRef idx="0">
          <a:schemeClr val="lt1">
            <a:hueOff val="0"/>
            <a:satOff val="0"/>
            <a:lumOff val="0"/>
            <a:alphaOff val="0"/>
          </a:schemeClr>
        </a:lnRef>
        <a:fillRef idx="3">
          <a:schemeClr val="accent1">
            <a:hueOff val="0"/>
            <a:satOff val="0"/>
            <a:lumOff val="0"/>
            <a:alphaOff val="0"/>
          </a:schemeClr>
        </a:fillRef>
        <a:effectRef idx="3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9FB6BC5212274E96D71AF376B66F50" ma:contentTypeVersion="0" ma:contentTypeDescription="Create a new document." ma:contentTypeScope="" ma:versionID="3321d15e2dc0b5f4ae486cb44b43c54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5E1EA6-5C19-4F6F-BFDF-6FDA9EA161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EE924C1-C1AC-46BF-AB9D-402D6189D128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93EB242-6382-42FC-9FCF-70E7BD45B7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25235</TotalTime>
  <Words>1360</Words>
  <Application>Microsoft Macintosh PowerPoint</Application>
  <PresentationFormat>On-screen Show (4:3)</PresentationFormat>
  <Paragraphs>346</Paragraphs>
  <Slides>25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Default Theme</vt:lpstr>
      <vt:lpstr>Microsoft Word Document</vt:lpstr>
      <vt:lpstr>KGPlot</vt:lpstr>
      <vt:lpstr>Document</vt:lpstr>
      <vt:lpstr>High Power Targets and Performance Optimization versus Costs or  How much shall one pay for a useful neutron?</vt:lpstr>
      <vt:lpstr>Outline</vt:lpstr>
      <vt:lpstr>Path of Useful Neutron  from Birth to Death</vt:lpstr>
      <vt:lpstr>Neutron Economy at SNS</vt:lpstr>
      <vt:lpstr>Costs Analysis</vt:lpstr>
      <vt:lpstr>Handles to Improve #neutrons/$</vt:lpstr>
      <vt:lpstr>SNS Source Improvement</vt:lpstr>
      <vt:lpstr>Neutron optics improvements</vt:lpstr>
      <vt:lpstr>PowerPoint Presentation</vt:lpstr>
      <vt:lpstr>Working on Background Reduction</vt:lpstr>
      <vt:lpstr>PowerPoint Presentation</vt:lpstr>
      <vt:lpstr>PowerPoint Presentation</vt:lpstr>
      <vt:lpstr>Second Target Station – a chance to do it better</vt:lpstr>
      <vt:lpstr>FTS+STS Baseline Parameters</vt:lpstr>
      <vt:lpstr>What are the drivers for moderator performance?</vt:lpstr>
      <vt:lpstr>Choices of Moderator materials</vt:lpstr>
      <vt:lpstr>Coupled Moderator Parameter Space</vt:lpstr>
      <vt:lpstr>Short Pulse Coupled Hydrogen Moderator Studies</vt:lpstr>
      <vt:lpstr>Coupled Moderator Performance</vt:lpstr>
      <vt:lpstr>Crossing new thresholds in instrument capabilities requires total optimization</vt:lpstr>
      <vt:lpstr>STS small sample cold spectrometer multiplies gains across elements</vt:lpstr>
      <vt:lpstr>Planning Suite of 19 instruments for STS</vt:lpstr>
      <vt:lpstr>Conclusion</vt:lpstr>
      <vt:lpstr>Backup slides</vt:lpstr>
      <vt:lpstr>ILL                 vs             FRM2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Roy, Donna Jo</dc:creator>
  <cp:lastModifiedBy>Gallmeier, Franz X.</cp:lastModifiedBy>
  <cp:revision>300</cp:revision>
  <cp:lastPrinted>2014-03-26T23:16:22Z</cp:lastPrinted>
  <dcterms:created xsi:type="dcterms:W3CDTF">2013-05-09T12:39:09Z</dcterms:created>
  <dcterms:modified xsi:type="dcterms:W3CDTF">2014-05-20T19:06:52Z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0x0101006F9FB6BC5212274E96D71AF376B66F50</vt:lpwstr>
  </property>
</Properties>
</file>