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5"/>
  </p:notesMasterIdLst>
  <p:handoutMasterIdLst>
    <p:handoutMasterId r:id="rId16"/>
  </p:handout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8" r:id="rId11"/>
    <p:sldId id="266" r:id="rId12"/>
    <p:sldId id="267" r:id="rId13"/>
    <p:sldId id="258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C7C7C"/>
    <a:srgbClr val="3535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7" d="100"/>
          <a:sy n="97" d="100"/>
        </p:scale>
        <p:origin x="-112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handoutMaster" Target="handoutMasters/handout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7F6CE5-C398-734D-ABBE-E4D858FA91F1}" type="datetimeFigureOut">
              <a:rPr lang="en-US" smtClean="0"/>
              <a:t>5/20/14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2D0AB4-EDE7-674E-9E92-FF624A6D9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4866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62A5C0-28F8-EB4B-957B-699934B791D0}" type="datetimeFigureOut">
              <a:rPr lang="en-US" smtClean="0"/>
              <a:t>5/20/14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A04994-7980-3F4D-AAEC-7280C90D24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36927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516624"/>
            <a:ext cx="7315200" cy="259502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166530"/>
            <a:ext cx="7315200" cy="1144632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20 2014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B15A39D-D6EF-5B45-AC4E-FD5AEEB07B4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P. Hurh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20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Hurh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5A39D-D6EF-5B45-AC4E-FD5AEEB07B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48400" y="1826709"/>
            <a:ext cx="1492499" cy="448445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4524" y="1826709"/>
            <a:ext cx="5241476" cy="448445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20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Hurh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5A39D-D6EF-5B45-AC4E-FD5AEEB07B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20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Hurh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5A39D-D6EF-5B45-AC4E-FD5AEEB07B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017572"/>
            <a:ext cx="7315200" cy="1293592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3865097"/>
            <a:ext cx="7315200" cy="10984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20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Hurh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5A39D-D6EF-5B45-AC4E-FD5AEEB07B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20 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Hurh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5A39D-D6EF-5B45-AC4E-FD5AEEB07B4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914400" y="2743200"/>
            <a:ext cx="3566160" cy="359359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81728" y="2743200"/>
            <a:ext cx="3566160" cy="3595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6348" y="2743200"/>
            <a:ext cx="336499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5144" y="2743200"/>
            <a:ext cx="336206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20 2014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Hurh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5A39D-D6EF-5B45-AC4E-FD5AEEB07B4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914400" y="3383280"/>
            <a:ext cx="3566160" cy="2953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81727" y="3383280"/>
            <a:ext cx="3566160" cy="2953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20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Hurh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5A39D-D6EF-5B45-AC4E-FD5AEEB07B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20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Hurh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5A39D-D6EF-5B45-AC4E-FD5AEEB07B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5362"/>
            <a:ext cx="2950936" cy="2173015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752" y="1826709"/>
            <a:ext cx="4207848" cy="4476614"/>
          </a:xfrm>
        </p:spPr>
        <p:txBody>
          <a:bodyPr anchor="ctr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61095"/>
            <a:ext cx="2950936" cy="22453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20 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Hurh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5A39D-D6EF-5B45-AC4E-FD5AEEB07B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8800"/>
            <a:ext cx="2953512" cy="2176272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91000" y="2286000"/>
            <a:ext cx="4038600" cy="3352800"/>
          </a:xfrm>
          <a:solidFill>
            <a:schemeClr val="accent2"/>
          </a:solidFill>
          <a:ln w="12700">
            <a:noFill/>
          </a:ln>
          <a:effectLst>
            <a:reflection blurRad="12700" stA="30000" endPos="30000" dist="31750" dir="5400000" sy="-100000" algn="bl" rotWithShape="0"/>
          </a:effectLst>
          <a:scene3d>
            <a:camera prst="perspectiveRight" fov="2700000">
              <a:rot lat="240000" lon="900000" rev="0"/>
            </a:camera>
            <a:lightRig rig="threePt" dir="t">
              <a:rot lat="0" lon="0" rev="2700000"/>
            </a:lightRig>
          </a:scene3d>
          <a:sp3d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59936"/>
            <a:ext cx="2953512" cy="22494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20 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Hurh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5A39D-D6EF-5B45-AC4E-FD5AEEB07B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435268" y="573807"/>
            <a:ext cx="86236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569419" y="573807"/>
            <a:ext cx="576072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1245521"/>
            <a:ext cx="7315200" cy="7694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086017"/>
            <a:ext cx="7315200" cy="43247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80226" y="548797"/>
            <a:ext cx="1189132" cy="2979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r>
              <a:rPr lang="en-US" smtClean="0"/>
              <a:t>May 20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69358" y="548797"/>
            <a:ext cx="586260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1B15A39D-D6EF-5B45-AC4E-FD5AEEB07B45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480226" y="855956"/>
            <a:ext cx="1774951" cy="301227"/>
          </a:xfrm>
          <a:prstGeom prst="rect">
            <a:avLst/>
          </a:prstGeom>
        </p:spPr>
        <p:txBody>
          <a:bodyPr vert="horz" lIns="91440" tIns="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P. Hurh</a:t>
            </a:r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inspirehep.net/record/1286700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t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4" Type="http://schemas.openxmlformats.org/officeDocument/2006/relationships/image" Target="../media/image12.JPG"/><Relationship Id="rId5" Type="http://schemas.openxmlformats.org/officeDocument/2006/relationships/image" Target="../media/image13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jpg"/><Relationship Id="rId5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5.IntHPT_poster-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300"/>
            <a:ext cx="9144000" cy="6099387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20 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P. Hurh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B15A39D-D6EF-5B45-AC4E-FD5AEEB07B4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406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28941"/>
            <a:ext cx="7315200" cy="769475"/>
          </a:xfrm>
        </p:spPr>
        <p:txBody>
          <a:bodyPr/>
          <a:lstStyle/>
          <a:p>
            <a:r>
              <a:rPr lang="en-US" dirty="0" smtClean="0"/>
              <a:t>Virtual Proceedings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38860"/>
            <a:ext cx="8382000" cy="496194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Don’t Panic</a:t>
            </a:r>
          </a:p>
          <a:p>
            <a:pPr lvl="1"/>
            <a:r>
              <a:rPr lang="en-US" dirty="0" smtClean="0"/>
              <a:t>There are no organized proceedings for HPT 2014</a:t>
            </a:r>
          </a:p>
          <a:p>
            <a:pPr lvl="1"/>
            <a:endParaRPr lang="en-US" dirty="0"/>
          </a:p>
          <a:p>
            <a:r>
              <a:rPr lang="en-US" dirty="0" smtClean="0"/>
              <a:t>“Virtual” Proceedings through arxiv.org</a:t>
            </a:r>
          </a:p>
          <a:p>
            <a:pPr lvl="1"/>
            <a:r>
              <a:rPr lang="en-US" dirty="0" smtClean="0"/>
              <a:t>Submit articles under </a:t>
            </a:r>
            <a:r>
              <a:rPr lang="en-US" dirty="0" err="1" smtClean="0"/>
              <a:t>physics.acc-ph</a:t>
            </a:r>
            <a:endParaRPr lang="en-US" dirty="0" smtClean="0"/>
          </a:p>
          <a:p>
            <a:pPr lvl="2"/>
            <a:r>
              <a:rPr lang="en-US" dirty="0" smtClean="0"/>
              <a:t>Physics: Accelerator Physics</a:t>
            </a:r>
          </a:p>
          <a:p>
            <a:pPr lvl="1"/>
            <a:r>
              <a:rPr lang="en-US" dirty="0" smtClean="0"/>
              <a:t>Include note in the comments that the article is associated with the workshop</a:t>
            </a:r>
          </a:p>
          <a:p>
            <a:pPr lvl="2"/>
            <a:endParaRPr lang="en-US" dirty="0"/>
          </a:p>
          <a:p>
            <a:r>
              <a:rPr lang="en-US" dirty="0" smtClean="0"/>
              <a:t>Articles will be associated with the workshop on Inspire</a:t>
            </a:r>
          </a:p>
          <a:p>
            <a:pPr lvl="1"/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inspirehep.net/record/1286700</a:t>
            </a:r>
            <a:endParaRPr lang="en-US" dirty="0" smtClean="0"/>
          </a:p>
          <a:p>
            <a:pPr lvl="1"/>
            <a:r>
              <a:rPr lang="en-US" dirty="0" smtClean="0"/>
              <a:t>Articles are fully citable, but will not be peer-reviewed</a:t>
            </a:r>
          </a:p>
          <a:p>
            <a:pPr lvl="1"/>
            <a:r>
              <a:rPr lang="en-US" dirty="0" smtClean="0"/>
              <a:t>Articles can be submitted to journals in this or updated form</a:t>
            </a:r>
          </a:p>
          <a:p>
            <a:pPr lvl="1"/>
            <a:endParaRPr lang="en-US" dirty="0" smtClean="0"/>
          </a:p>
          <a:p>
            <a:r>
              <a:rPr lang="en-US" dirty="0"/>
              <a:t>Suggest to use the “arXiv.org perpetual, non-exclusive license”</a:t>
            </a:r>
          </a:p>
          <a:p>
            <a:pPr lvl="1"/>
            <a:r>
              <a:rPr lang="en-US" dirty="0"/>
              <a:t>Acceptable to most journals for later publication</a:t>
            </a:r>
          </a:p>
          <a:p>
            <a:pPr lvl="1"/>
            <a:r>
              <a:rPr lang="en-US" dirty="0"/>
              <a:t>Online articles can be modified</a:t>
            </a:r>
          </a:p>
          <a:p>
            <a:pPr lvl="1"/>
            <a:r>
              <a:rPr lang="en-US" dirty="0"/>
              <a:t>See discussion here:</a:t>
            </a:r>
          </a:p>
          <a:p>
            <a:pPr lvl="2"/>
            <a:r>
              <a:rPr lang="en-US" dirty="0"/>
              <a:t>https://arxiv.org/help/license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019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0 keV H in Be trial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02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6686" y="2429030"/>
            <a:ext cx="7315200" cy="2595025"/>
          </a:xfrm>
        </p:spPr>
        <p:txBody>
          <a:bodyPr/>
          <a:lstStyle/>
          <a:p>
            <a:r>
              <a:rPr lang="en-US" dirty="0" err="1" smtClean="0"/>
              <a:t>RaDIATE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6685" y="5078936"/>
            <a:ext cx="8603669" cy="1144632"/>
          </a:xfrm>
        </p:spPr>
        <p:txBody>
          <a:bodyPr/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Annual Collaboration Meeting			   May 19 2014</a:t>
            </a:r>
          </a:p>
          <a:p>
            <a:r>
              <a:rPr lang="en-US" smtClean="0">
                <a:solidFill>
                  <a:srgbClr val="FFCF99"/>
                </a:solidFill>
              </a:rPr>
              <a:t>Welcome and News &amp; Notes</a:t>
            </a:r>
            <a:endParaRPr lang="en-US" dirty="0">
              <a:solidFill>
                <a:srgbClr val="FFCF99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9895" y="6363939"/>
            <a:ext cx="8933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pc="300" dirty="0" smtClean="0">
                <a:solidFill>
                  <a:srgbClr val="FFB666"/>
                </a:solidFill>
              </a:rPr>
              <a:t>Ra</a:t>
            </a:r>
            <a:r>
              <a:rPr lang="en-US" spc="300" dirty="0" smtClean="0"/>
              <a:t>diation </a:t>
            </a:r>
            <a:r>
              <a:rPr lang="en-US" spc="300" dirty="0" smtClean="0">
                <a:solidFill>
                  <a:srgbClr val="FFB666"/>
                </a:solidFill>
              </a:rPr>
              <a:t>D</a:t>
            </a:r>
            <a:r>
              <a:rPr lang="en-US" spc="300" dirty="0" smtClean="0"/>
              <a:t>amage </a:t>
            </a:r>
            <a:r>
              <a:rPr lang="en-US" spc="300" dirty="0" smtClean="0">
                <a:solidFill>
                  <a:srgbClr val="FFB666"/>
                </a:solidFill>
              </a:rPr>
              <a:t>I</a:t>
            </a:r>
            <a:r>
              <a:rPr lang="en-US" spc="300" dirty="0" smtClean="0"/>
              <a:t>n </a:t>
            </a:r>
            <a:r>
              <a:rPr lang="en-US" spc="300" dirty="0" smtClean="0">
                <a:solidFill>
                  <a:srgbClr val="FFB666"/>
                </a:solidFill>
              </a:rPr>
              <a:t>A</a:t>
            </a:r>
            <a:r>
              <a:rPr lang="en-US" spc="300" dirty="0" smtClean="0"/>
              <a:t>ccelerator </a:t>
            </a:r>
            <a:r>
              <a:rPr lang="en-US" spc="300" dirty="0" smtClean="0">
                <a:solidFill>
                  <a:srgbClr val="FFB666"/>
                </a:solidFill>
              </a:rPr>
              <a:t>T</a:t>
            </a:r>
            <a:r>
              <a:rPr lang="en-US" spc="300" dirty="0" smtClean="0"/>
              <a:t>arget </a:t>
            </a:r>
            <a:r>
              <a:rPr lang="en-US" spc="300" dirty="0" smtClean="0">
                <a:solidFill>
                  <a:srgbClr val="FFB666"/>
                </a:solidFill>
              </a:rPr>
              <a:t>E</a:t>
            </a:r>
            <a:r>
              <a:rPr lang="en-US" spc="300" dirty="0" smtClean="0"/>
              <a:t>nvironments</a:t>
            </a:r>
            <a:endParaRPr lang="en-US" spc="300" dirty="0"/>
          </a:p>
        </p:txBody>
      </p:sp>
    </p:spTree>
    <p:extLst>
      <p:ext uri="{BB962C8B-B14F-4D97-AF65-F5344CB8AC3E}">
        <p14:creationId xmlns:p14="http://schemas.microsoft.com/office/powerpoint/2010/main" val="324656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2821" y="214426"/>
            <a:ext cx="3189705" cy="66874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Similarities?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0000" r="11696"/>
          <a:stretch/>
        </p:blipFill>
        <p:spPr>
          <a:xfrm>
            <a:off x="660399" y="3769896"/>
            <a:ext cx="4399169" cy="30239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20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Hurh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5A39D-D6EF-5B45-AC4E-FD5AEEB07B45}" type="slidenum">
              <a:rPr lang="en-US" smtClean="0"/>
              <a:t>12</a:t>
            </a:fld>
            <a:endParaRPr lang="en-US"/>
          </a:p>
        </p:txBody>
      </p:sp>
      <p:pic>
        <p:nvPicPr>
          <p:cNvPr id="8" name="Picture 7" descr="SNS window.tif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2" t="16144" r="23536" b="5824"/>
          <a:stretch/>
        </p:blipFill>
        <p:spPr>
          <a:xfrm>
            <a:off x="5059568" y="3769895"/>
            <a:ext cx="3442748" cy="3037356"/>
          </a:xfrm>
          <a:prstGeom prst="rect">
            <a:avLst/>
          </a:prstGeom>
        </p:spPr>
      </p:pic>
      <p:pic>
        <p:nvPicPr>
          <p:cNvPr id="9" name="Picture 8" descr="P1020235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40" r="30656" b="31148"/>
          <a:stretch/>
        </p:blipFill>
        <p:spPr>
          <a:xfrm>
            <a:off x="2213425" y="1157183"/>
            <a:ext cx="6288891" cy="2612712"/>
          </a:xfrm>
          <a:prstGeom prst="rect">
            <a:avLst/>
          </a:prstGeom>
        </p:spPr>
      </p:pic>
      <p:pic>
        <p:nvPicPr>
          <p:cNvPr id="7" name="Picture 6" descr="Target 7 After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8" t="12594" r="14524" b="18426"/>
          <a:stretch/>
        </p:blipFill>
        <p:spPr>
          <a:xfrm>
            <a:off x="660399" y="1157183"/>
            <a:ext cx="2432280" cy="3139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654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607" r="-214"/>
          <a:stretch/>
        </p:blipFill>
        <p:spPr>
          <a:xfrm>
            <a:off x="1183105" y="491266"/>
            <a:ext cx="4140200" cy="6234654"/>
          </a:xfr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20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Hurh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F7EFF-1777-704B-90EE-C86F76B0DCB6}" type="slidenum">
              <a:rPr lang="en-US" smtClean="0"/>
              <a:t>13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521157" y="1245521"/>
            <a:ext cx="3475789" cy="2150058"/>
          </a:xfrm>
        </p:spPr>
        <p:txBody>
          <a:bodyPr>
            <a:normAutofit/>
          </a:bodyPr>
          <a:lstStyle/>
          <a:p>
            <a:r>
              <a:rPr lang="en-US" dirty="0" smtClean="0"/>
              <a:t>Here’s to a great workshop!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87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0600"/>
            <a:ext cx="7315200" cy="1154097"/>
          </a:xfrm>
        </p:spPr>
        <p:txBody>
          <a:bodyPr/>
          <a:lstStyle/>
          <a:p>
            <a:r>
              <a:rPr lang="en-US" dirty="0" smtClean="0"/>
              <a:t>A well used target…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98316"/>
            <a:ext cx="9144000" cy="4818987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20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Hurh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5A39D-D6EF-5B45-AC4E-FD5AEEB07B4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751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plin-charlie-modern-tim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99" y="106885"/>
            <a:ext cx="8514803" cy="65670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8985"/>
            <a:ext cx="8229600" cy="990600"/>
          </a:xfrm>
          <a:solidFill>
            <a:srgbClr val="262626">
              <a:alpha val="71000"/>
            </a:srgbClr>
          </a:solidFill>
        </p:spPr>
        <p:txBody>
          <a:bodyPr>
            <a:normAutofit fontScale="90000"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  <a:lumOff val="90000"/>
                  </a:schemeClr>
                </a:solidFill>
              </a:rPr>
              <a:t>Targetry: A Vital Cog of the Accelerator Machine</a:t>
            </a:r>
            <a:endParaRPr lang="en-US" sz="3200" dirty="0">
              <a:solidFill>
                <a:schemeClr val="bg2">
                  <a:lumMod val="10000"/>
                  <a:lumOff val="9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8311" y="1667026"/>
            <a:ext cx="6405478" cy="4168558"/>
          </a:xfrm>
          <a:solidFill>
            <a:schemeClr val="tx2">
              <a:lumMod val="25000"/>
              <a:alpha val="91000"/>
            </a:schemeClr>
          </a:solidFill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i="1" dirty="0" smtClean="0">
                <a:solidFill>
                  <a:schemeClr val="bg2">
                    <a:lumMod val="10000"/>
                    <a:lumOff val="90000"/>
                  </a:schemeClr>
                </a:solidFill>
              </a:rPr>
              <a:t>Recently major accelerator facilities have </a:t>
            </a:r>
            <a:r>
              <a:rPr lang="en-US" i="1" dirty="0">
                <a:solidFill>
                  <a:schemeClr val="bg2">
                    <a:lumMod val="10000"/>
                    <a:lumOff val="90000"/>
                  </a:schemeClr>
                </a:solidFill>
              </a:rPr>
              <a:t>been limited </a:t>
            </a:r>
            <a:r>
              <a:rPr lang="en-US" i="1" dirty="0" smtClean="0">
                <a:solidFill>
                  <a:schemeClr val="bg2">
                    <a:lumMod val="10000"/>
                    <a:lumOff val="90000"/>
                  </a:schemeClr>
                </a:solidFill>
              </a:rPr>
              <a:t>in beam power not </a:t>
            </a:r>
            <a:r>
              <a:rPr lang="en-US" i="1" dirty="0">
                <a:solidFill>
                  <a:schemeClr val="bg2">
                    <a:lumMod val="10000"/>
                    <a:lumOff val="90000"/>
                  </a:schemeClr>
                </a:solidFill>
              </a:rPr>
              <a:t>by their accelerators, but by their target </a:t>
            </a:r>
            <a:r>
              <a:rPr lang="en-US" i="1" dirty="0" smtClean="0">
                <a:solidFill>
                  <a:schemeClr val="bg2">
                    <a:lumMod val="10000"/>
                    <a:lumOff val="90000"/>
                  </a:schemeClr>
                </a:solidFill>
              </a:rPr>
              <a:t>facilities</a:t>
            </a:r>
          </a:p>
          <a:p>
            <a:pPr lvl="1">
              <a:lnSpc>
                <a:spcPct val="150000"/>
              </a:lnSpc>
            </a:pPr>
            <a:r>
              <a:rPr lang="en-US" i="1" dirty="0" smtClean="0">
                <a:solidFill>
                  <a:schemeClr val="bg2">
                    <a:lumMod val="10000"/>
                    <a:lumOff val="90000"/>
                  </a:schemeClr>
                </a:solidFill>
              </a:rPr>
              <a:t>“When things go wrong, they can really go wrong” - Me</a:t>
            </a:r>
          </a:p>
          <a:p>
            <a:pPr lvl="1">
              <a:lnSpc>
                <a:spcPct val="150000"/>
              </a:lnSpc>
            </a:pPr>
            <a:r>
              <a:rPr lang="en-US" i="1" dirty="0" smtClean="0">
                <a:solidFill>
                  <a:schemeClr val="bg2">
                    <a:lumMod val="10000"/>
                    <a:lumOff val="90000"/>
                  </a:schemeClr>
                </a:solidFill>
              </a:rPr>
              <a:t>“The SNS accelerator power is restricted today by the targets” – M. A. Plum, IPAC’13</a:t>
            </a:r>
          </a:p>
          <a:p>
            <a:pPr lvl="1">
              <a:lnSpc>
                <a:spcPct val="150000"/>
              </a:lnSpc>
            </a:pPr>
            <a:r>
              <a:rPr lang="en-US" i="1" dirty="0" smtClean="0">
                <a:solidFill>
                  <a:schemeClr val="bg2">
                    <a:lumMod val="10000"/>
                    <a:lumOff val="90000"/>
                  </a:schemeClr>
                </a:solidFill>
              </a:rPr>
              <a:t>“When you have no spare, you must repair” – J. </a:t>
            </a:r>
            <a:r>
              <a:rPr lang="en-US" i="1" dirty="0" err="1" smtClean="0">
                <a:solidFill>
                  <a:schemeClr val="bg2">
                    <a:lumMod val="10000"/>
                    <a:lumOff val="90000"/>
                  </a:schemeClr>
                </a:solidFill>
              </a:rPr>
              <a:t>Hylen</a:t>
            </a:r>
            <a:r>
              <a:rPr lang="en-US" i="1" dirty="0" smtClean="0">
                <a:solidFill>
                  <a:schemeClr val="bg2">
                    <a:lumMod val="10000"/>
                    <a:lumOff val="90000"/>
                  </a:schemeClr>
                </a:solidFill>
              </a:rPr>
              <a:t>, NuMI-MINOS, 2009</a:t>
            </a:r>
            <a:endParaRPr lang="en-US" i="1" dirty="0">
              <a:solidFill>
                <a:schemeClr val="bg2">
                  <a:lumMod val="10000"/>
                  <a:lumOff val="90000"/>
                </a:schemeClr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20 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Hurh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F7EFF-1777-704B-90EE-C86F76B0DCB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247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2423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High Power Targetry Scope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170947"/>
            <a:ext cx="8229600" cy="2517265"/>
          </a:xfrm>
        </p:spPr>
        <p:txBody>
          <a:bodyPr numCol="2">
            <a:noAutofit/>
          </a:bodyPr>
          <a:lstStyle/>
          <a:p>
            <a:r>
              <a:rPr lang="en-US" sz="1800" dirty="0" smtClean="0"/>
              <a:t>Target</a:t>
            </a:r>
          </a:p>
          <a:p>
            <a:pPr lvl="1"/>
            <a:r>
              <a:rPr lang="en-US" sz="1600" dirty="0" smtClean="0"/>
              <a:t>Solid, Liquid, Rotating, </a:t>
            </a:r>
            <a:r>
              <a:rPr lang="en-US" sz="1600" dirty="0" err="1" smtClean="0"/>
              <a:t>Rastered</a:t>
            </a:r>
            <a:endParaRPr lang="en-US" sz="1600" dirty="0"/>
          </a:p>
          <a:p>
            <a:r>
              <a:rPr lang="en-US" sz="1800" dirty="0" smtClean="0"/>
              <a:t>Other production devices:</a:t>
            </a:r>
          </a:p>
          <a:p>
            <a:pPr lvl="1"/>
            <a:r>
              <a:rPr lang="en-US" sz="1600" dirty="0" smtClean="0"/>
              <a:t>Collection optics (horns, solenoids)</a:t>
            </a:r>
          </a:p>
          <a:p>
            <a:pPr lvl="1"/>
            <a:r>
              <a:rPr lang="en-US" sz="1600" dirty="0" smtClean="0"/>
              <a:t>Monitors &amp; Instrumentation (high radiation/temperature)</a:t>
            </a:r>
          </a:p>
          <a:p>
            <a:pPr lvl="1"/>
            <a:r>
              <a:rPr lang="en-US" sz="1600" dirty="0" smtClean="0"/>
              <a:t>Primary Beam window</a:t>
            </a:r>
          </a:p>
          <a:p>
            <a:pPr lvl="1"/>
            <a:r>
              <a:rPr lang="en-US" sz="1600" dirty="0" smtClean="0"/>
              <a:t>Absorbers/Collimators</a:t>
            </a:r>
          </a:p>
          <a:p>
            <a:r>
              <a:rPr lang="en-US" sz="1800" dirty="0" smtClean="0"/>
              <a:t>Facility Operations:</a:t>
            </a:r>
          </a:p>
          <a:p>
            <a:pPr lvl="1"/>
            <a:r>
              <a:rPr lang="en-US" sz="1600" dirty="0" smtClean="0"/>
              <a:t>Remote Handling</a:t>
            </a:r>
          </a:p>
          <a:p>
            <a:pPr lvl="1"/>
            <a:r>
              <a:rPr lang="en-US" sz="1600" dirty="0" smtClean="0"/>
              <a:t>Shielding &amp; Radiation Transport</a:t>
            </a:r>
          </a:p>
          <a:p>
            <a:pPr lvl="1"/>
            <a:r>
              <a:rPr lang="en-US" sz="1600" dirty="0" smtClean="0"/>
              <a:t>Air Handling</a:t>
            </a:r>
          </a:p>
          <a:p>
            <a:pPr lvl="1"/>
            <a:r>
              <a:rPr lang="en-US" sz="1600" dirty="0" smtClean="0"/>
              <a:t>Cooling Systems</a:t>
            </a:r>
          </a:p>
          <a:p>
            <a:pPr lvl="1"/>
            <a:r>
              <a:rPr lang="en-US" sz="1600" dirty="0" smtClean="0"/>
              <a:t>Waste stream</a:t>
            </a:r>
          </a:p>
          <a:p>
            <a:pPr lvl="2"/>
            <a:endParaRPr lang="en-US" sz="1100" dirty="0" smtClean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06963" y="1348181"/>
            <a:ext cx="2051758" cy="2735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 descr="IMG_017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3" r="21837"/>
          <a:stretch/>
        </p:blipFill>
        <p:spPr>
          <a:xfrm>
            <a:off x="320650" y="1348181"/>
            <a:ext cx="2225832" cy="2732208"/>
          </a:xfrm>
          <a:prstGeom prst="rect">
            <a:avLst/>
          </a:prstGeom>
        </p:spPr>
      </p:pic>
      <p:pic>
        <p:nvPicPr>
          <p:cNvPr id="8" name="Picture 7" descr="04-0083-03D.hr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02"/>
          <a:stretch/>
        </p:blipFill>
        <p:spPr>
          <a:xfrm>
            <a:off x="2200250" y="1348181"/>
            <a:ext cx="2106713" cy="2735179"/>
          </a:xfrm>
          <a:prstGeom prst="rect">
            <a:avLst/>
          </a:prstGeom>
        </p:spPr>
      </p:pic>
      <p:pic>
        <p:nvPicPr>
          <p:cNvPr id="9" name="Content Placeholder 3" descr="DSC04153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38" r="20289"/>
          <a:stretch/>
        </p:blipFill>
        <p:spPr>
          <a:xfrm>
            <a:off x="6358721" y="1348181"/>
            <a:ext cx="2398230" cy="2729237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20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Hurh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F7EFF-1777-704B-90EE-C86F76B0DCB6}" type="slidenum">
              <a:rPr lang="en-US" smtClean="0"/>
              <a:t>4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521200" y="3661600"/>
            <a:ext cx="16129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FFFFFF"/>
                </a:solidFill>
              </a:rPr>
              <a:t>Photo courtesy of CJ </a:t>
            </a:r>
            <a:r>
              <a:rPr lang="en-US" sz="1100" dirty="0" err="1" smtClean="0">
                <a:solidFill>
                  <a:srgbClr val="FFFFFF"/>
                </a:solidFill>
              </a:rPr>
              <a:t>Densham</a:t>
            </a:r>
            <a:r>
              <a:rPr lang="en-US" sz="1100" dirty="0" smtClean="0">
                <a:solidFill>
                  <a:srgbClr val="FFFFFF"/>
                </a:solidFill>
              </a:rPr>
              <a:t> (RAL-STFC)</a:t>
            </a:r>
            <a:endParaRPr lang="en-US" sz="11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276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0418" y="884959"/>
            <a:ext cx="7315200" cy="769475"/>
          </a:xfrm>
        </p:spPr>
        <p:txBody>
          <a:bodyPr/>
          <a:lstStyle/>
          <a:p>
            <a:r>
              <a:rPr lang="en-US" dirty="0" smtClean="0"/>
              <a:t>Focus Sessions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884" y="1992441"/>
            <a:ext cx="7315200" cy="4324755"/>
          </a:xfrm>
        </p:spPr>
        <p:txBody>
          <a:bodyPr/>
          <a:lstStyle/>
          <a:p>
            <a:r>
              <a:rPr lang="en-US" dirty="0" smtClean="0"/>
              <a:t>Target Design Challenges</a:t>
            </a:r>
          </a:p>
          <a:p>
            <a:pPr lvl="1"/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C.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Densham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, B.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Riemer</a:t>
            </a:r>
            <a:endParaRPr lang="en-US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dirty="0" smtClean="0"/>
              <a:t>Radiation Damage and Material Limits</a:t>
            </a:r>
          </a:p>
          <a:p>
            <a:pPr lvl="1"/>
            <a:r>
              <a:rPr lang="en-US" dirty="0" smtClean="0">
                <a:solidFill>
                  <a:srgbClr val="9F9F9F"/>
                </a:solidFill>
              </a:rPr>
              <a:t>Y. J. Lee, S. </a:t>
            </a:r>
            <a:r>
              <a:rPr lang="en-US" dirty="0" err="1" smtClean="0">
                <a:solidFill>
                  <a:srgbClr val="9F9F9F"/>
                </a:solidFill>
              </a:rPr>
              <a:t>Maloy</a:t>
            </a:r>
            <a:endParaRPr lang="en-US" dirty="0" smtClean="0">
              <a:solidFill>
                <a:srgbClr val="9F9F9F"/>
              </a:solidFill>
            </a:endParaRPr>
          </a:p>
          <a:p>
            <a:r>
              <a:rPr lang="en-US" dirty="0" smtClean="0"/>
              <a:t>Target Facility Simulation Challenges</a:t>
            </a:r>
          </a:p>
          <a:p>
            <a:pPr lvl="1"/>
            <a:r>
              <a:rPr lang="en-US" dirty="0" smtClean="0">
                <a:solidFill>
                  <a:srgbClr val="9F9F9F"/>
                </a:solidFill>
              </a:rPr>
              <a:t>O. </a:t>
            </a:r>
            <a:r>
              <a:rPr lang="en-US" dirty="0" err="1" smtClean="0">
                <a:solidFill>
                  <a:srgbClr val="9F9F9F"/>
                </a:solidFill>
              </a:rPr>
              <a:t>Caretta</a:t>
            </a:r>
            <a:r>
              <a:rPr lang="en-US" dirty="0" smtClean="0">
                <a:solidFill>
                  <a:srgbClr val="9F9F9F"/>
                </a:solidFill>
              </a:rPr>
              <a:t>, N. </a:t>
            </a:r>
            <a:r>
              <a:rPr lang="en-US" dirty="0" err="1" smtClean="0">
                <a:solidFill>
                  <a:srgbClr val="9F9F9F"/>
                </a:solidFill>
              </a:rPr>
              <a:t>Mokhov</a:t>
            </a:r>
            <a:endParaRPr lang="en-US" dirty="0" smtClean="0">
              <a:solidFill>
                <a:srgbClr val="9F9F9F"/>
              </a:solidFill>
            </a:endParaRPr>
          </a:p>
          <a:p>
            <a:r>
              <a:rPr lang="en-US" dirty="0" smtClean="0"/>
              <a:t>Target/Beam Monitoring &amp; Instrumentation</a:t>
            </a:r>
          </a:p>
          <a:p>
            <a:pPr lvl="1"/>
            <a:r>
              <a:rPr lang="en-US" dirty="0" smtClean="0">
                <a:solidFill>
                  <a:srgbClr val="9F9F9F"/>
                </a:solidFill>
              </a:rPr>
              <a:t>T. Shea, K. Thomsen</a:t>
            </a:r>
          </a:p>
          <a:p>
            <a:r>
              <a:rPr lang="en-US" dirty="0" smtClean="0"/>
              <a:t>Target Facility Challenges</a:t>
            </a:r>
          </a:p>
          <a:p>
            <a:pPr lvl="1"/>
            <a:r>
              <a:rPr lang="en-US" dirty="0" smtClean="0">
                <a:solidFill>
                  <a:srgbClr val="9F9F9F"/>
                </a:solidFill>
              </a:rPr>
              <a:t>K. </a:t>
            </a:r>
            <a:r>
              <a:rPr lang="en-US" dirty="0" err="1" smtClean="0">
                <a:solidFill>
                  <a:srgbClr val="9F9F9F"/>
                </a:solidFill>
              </a:rPr>
              <a:t>Haga</a:t>
            </a:r>
            <a:r>
              <a:rPr lang="en-US" dirty="0" smtClean="0">
                <a:solidFill>
                  <a:srgbClr val="9F9F9F"/>
                </a:solidFill>
              </a:rPr>
              <a:t>, R. </a:t>
            </a:r>
            <a:r>
              <a:rPr lang="en-US" dirty="0" err="1" smtClean="0">
                <a:solidFill>
                  <a:srgbClr val="9F9F9F"/>
                </a:solidFill>
              </a:rPr>
              <a:t>Losito</a:t>
            </a:r>
            <a:endParaRPr lang="en-US" dirty="0" smtClean="0">
              <a:solidFill>
                <a:srgbClr val="9F9F9F"/>
              </a:solidFill>
            </a:endParaRP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20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Hurh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5A39D-D6EF-5B45-AC4E-FD5AEEB07B45}" type="slidenum">
              <a:rPr lang="en-US" smtClean="0"/>
              <a:t>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0422" y="3129479"/>
            <a:ext cx="3622842" cy="2143003"/>
          </a:xfrm>
          <a:prstGeom prst="rect">
            <a:avLst/>
          </a:prstGeom>
          <a:effectLst>
            <a:reflection stA="39000" endPos="75000" dist="12700" dir="5400000" sy="-100000" algn="bl" rotWithShape="0"/>
          </a:effectLst>
          <a:scene3d>
            <a:camera prst="perspectiveLeft">
              <a:rot lat="660000" lon="174000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913515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Overlap is Expected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 parallel sessions</a:t>
            </a:r>
          </a:p>
          <a:p>
            <a:pPr lvl="1"/>
            <a:r>
              <a:rPr lang="en-US" dirty="0" smtClean="0"/>
              <a:t>Everyone can attend every session</a:t>
            </a:r>
          </a:p>
          <a:p>
            <a:r>
              <a:rPr lang="en-US" dirty="0" smtClean="0"/>
              <a:t>Discussion encouraged</a:t>
            </a:r>
          </a:p>
          <a:p>
            <a:pPr lvl="1"/>
            <a:r>
              <a:rPr lang="en-US" dirty="0" smtClean="0"/>
              <a:t>Cross-topic questions ok</a:t>
            </a:r>
          </a:p>
          <a:p>
            <a:pPr lvl="2"/>
            <a:r>
              <a:rPr lang="en-US" dirty="0" smtClean="0"/>
              <a:t>e.g. How to simulate radiation damaged properties?</a:t>
            </a:r>
          </a:p>
          <a:p>
            <a:pPr lvl="1"/>
            <a:r>
              <a:rPr lang="en-US" dirty="0" smtClean="0"/>
              <a:t>Talk to your co-conveners about presenting unscheduled, relevant </a:t>
            </a:r>
            <a:r>
              <a:rPr lang="en-US" dirty="0" smtClean="0"/>
              <a:t>information (</a:t>
            </a: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especially operational experiences!</a:t>
            </a:r>
            <a:r>
              <a:rPr lang="en-US" dirty="0" smtClean="0"/>
              <a:t>)</a:t>
            </a:r>
            <a:endParaRPr lang="en-US" dirty="0" smtClean="0"/>
          </a:p>
          <a:p>
            <a:r>
              <a:rPr lang="en-US" dirty="0" smtClean="0"/>
              <a:t>Results in fewer talks than usual</a:t>
            </a:r>
          </a:p>
          <a:p>
            <a:pPr lvl="1"/>
            <a:r>
              <a:rPr lang="en-US" dirty="0" smtClean="0"/>
              <a:t>We apologize</a:t>
            </a:r>
          </a:p>
          <a:p>
            <a:pPr lvl="1"/>
            <a:r>
              <a:rPr lang="en-US" dirty="0" smtClean="0"/>
              <a:t>Please take advantage of all the interesting posters!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20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Hurh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5A39D-D6EF-5B45-AC4E-FD5AEEB07B4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620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Conveners Instructions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For each session:</a:t>
            </a:r>
          </a:p>
          <a:p>
            <a:pPr lvl="1"/>
            <a:r>
              <a:rPr lang="en-US" sz="2000" dirty="0" smtClean="0"/>
              <a:t>What is the largest, common challenge facing the field today?</a:t>
            </a:r>
          </a:p>
          <a:p>
            <a:pPr lvl="1"/>
            <a:r>
              <a:rPr lang="en-US" sz="2000" dirty="0" smtClean="0"/>
              <a:t>What is the most promising strategy/technology/method to overcome that challenge?</a:t>
            </a:r>
          </a:p>
          <a:p>
            <a:pPr lvl="1"/>
            <a:r>
              <a:rPr lang="en-US" sz="2000" dirty="0" smtClean="0"/>
              <a:t>Name at least one idea/concept/project ripe for collaboration between disciplines/facilities/institutions?</a:t>
            </a:r>
          </a:p>
          <a:p>
            <a:pPr lvl="2"/>
            <a:r>
              <a:rPr lang="en-US" sz="1800" dirty="0" smtClean="0"/>
              <a:t>If none, why not?</a:t>
            </a:r>
          </a:p>
          <a:p>
            <a:r>
              <a:rPr lang="en-US" sz="2400" dirty="0" smtClean="0"/>
              <a:t>To answer these questions, they need your input!</a:t>
            </a:r>
          </a:p>
          <a:p>
            <a:pPr lvl="1"/>
            <a:endParaRPr lang="en-US" sz="20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20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Hurh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5A39D-D6EF-5B45-AC4E-FD5AEEB07B4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473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Workshop Logistics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Workshop picture during morning break today</a:t>
            </a:r>
          </a:p>
          <a:p>
            <a:r>
              <a:rPr lang="en-US" dirty="0" smtClean="0"/>
              <a:t>Using </a:t>
            </a:r>
            <a:r>
              <a:rPr lang="en-US" dirty="0" err="1" smtClean="0"/>
              <a:t>indico</a:t>
            </a:r>
            <a:r>
              <a:rPr lang="en-US" dirty="0" smtClean="0"/>
              <a:t> to upload talks</a:t>
            </a:r>
          </a:p>
          <a:p>
            <a:pPr lvl="1"/>
            <a:r>
              <a:rPr lang="en-US" dirty="0" smtClean="0"/>
              <a:t>See </a:t>
            </a:r>
            <a:r>
              <a:rPr lang="en-US" dirty="0" err="1" smtClean="0"/>
              <a:t>Kavin</a:t>
            </a:r>
            <a:r>
              <a:rPr lang="en-US" dirty="0" smtClean="0"/>
              <a:t> </a:t>
            </a:r>
            <a:r>
              <a:rPr lang="en-US" dirty="0" err="1" smtClean="0"/>
              <a:t>Ammigan</a:t>
            </a:r>
            <a:r>
              <a:rPr lang="en-US" dirty="0" smtClean="0"/>
              <a:t>, Brian </a:t>
            </a:r>
            <a:r>
              <a:rPr lang="en-US" dirty="0" err="1" smtClean="0"/>
              <a:t>Hartsell</a:t>
            </a:r>
            <a:r>
              <a:rPr lang="en-US" dirty="0" smtClean="0"/>
              <a:t>, or Bob </a:t>
            </a:r>
            <a:r>
              <a:rPr lang="en-US" dirty="0" err="1" smtClean="0"/>
              <a:t>Zwaska</a:t>
            </a:r>
            <a:r>
              <a:rPr lang="en-US" dirty="0" smtClean="0"/>
              <a:t> for help</a:t>
            </a:r>
          </a:p>
          <a:p>
            <a:r>
              <a:rPr lang="en-US" dirty="0" smtClean="0"/>
              <a:t>Poster Sessions</a:t>
            </a:r>
          </a:p>
          <a:p>
            <a:pPr lvl="1"/>
            <a:r>
              <a:rPr lang="en-US" dirty="0" smtClean="0"/>
              <a:t>Poster Session Book of Abstracts</a:t>
            </a:r>
          </a:p>
          <a:p>
            <a:pPr lvl="2"/>
            <a:r>
              <a:rPr lang="en-US" dirty="0" smtClean="0"/>
              <a:t>Ordered by board number (focus session number)</a:t>
            </a:r>
          </a:p>
          <a:p>
            <a:pPr lvl="2"/>
            <a:r>
              <a:rPr lang="en-US" dirty="0" smtClean="0"/>
              <a:t>In your registration packet and on web-site</a:t>
            </a:r>
          </a:p>
          <a:p>
            <a:pPr lvl="1"/>
            <a:r>
              <a:rPr lang="en-US" dirty="0" smtClean="0"/>
              <a:t>Posters can be mounted (by board number) starting today at lunch and are expected to remain posted through Friday</a:t>
            </a:r>
          </a:p>
          <a:p>
            <a:pPr lvl="1"/>
            <a:r>
              <a:rPr lang="en-US" dirty="0" smtClean="0"/>
              <a:t>This evening from 5:30 – 7:00 during reception</a:t>
            </a:r>
          </a:p>
          <a:p>
            <a:pPr lvl="1"/>
            <a:r>
              <a:rPr lang="en-US" dirty="0" smtClean="0"/>
              <a:t>Thursday afternoon from 1:30 – 5:00 during tours</a:t>
            </a:r>
          </a:p>
          <a:p>
            <a:pPr lvl="2"/>
            <a:r>
              <a:rPr lang="en-US" dirty="0" smtClean="0"/>
              <a:t>Presenter attendance encouraged as practical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20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Hurh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5A39D-D6EF-5B45-AC4E-FD5AEEB07B4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380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Thursday Tour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Includes tour of:</a:t>
            </a:r>
          </a:p>
          <a:p>
            <a:pPr lvl="1"/>
            <a:r>
              <a:rPr lang="en-US" dirty="0" smtClean="0"/>
              <a:t>MINOS near detector underground cavern</a:t>
            </a:r>
          </a:p>
          <a:p>
            <a:pPr lvl="1"/>
            <a:r>
              <a:rPr lang="en-US" dirty="0" smtClean="0"/>
              <a:t>MI-8 facility for target support (target and horn fabrication)</a:t>
            </a:r>
          </a:p>
          <a:p>
            <a:r>
              <a:rPr lang="en-US" dirty="0" smtClean="0"/>
              <a:t>Thursday </a:t>
            </a:r>
            <a:r>
              <a:rPr lang="en-US" dirty="0"/>
              <a:t>afternoon in 4 groups (A, B, C, &amp; D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Sign up at Workshop Admin Desk</a:t>
            </a:r>
          </a:p>
          <a:p>
            <a:pPr lvl="1"/>
            <a:r>
              <a:rPr lang="en-US" dirty="0" smtClean="0"/>
              <a:t>Limited capacity (4 groups of 11) due to elevator capacity</a:t>
            </a:r>
          </a:p>
          <a:p>
            <a:pPr lvl="1"/>
            <a:r>
              <a:rPr lang="en-US" dirty="0" smtClean="0"/>
              <a:t>Groups A &amp; B leave at 1:30 pm</a:t>
            </a:r>
          </a:p>
          <a:p>
            <a:pPr lvl="1"/>
            <a:r>
              <a:rPr lang="en-US" dirty="0" smtClean="0"/>
              <a:t>Groups C &amp; D leave at 3:30 pm</a:t>
            </a:r>
            <a:endParaRPr lang="en-US" dirty="0"/>
          </a:p>
          <a:p>
            <a:r>
              <a:rPr lang="en-US" dirty="0"/>
              <a:t>Required safety briefing at 1 pm in 1-West</a:t>
            </a:r>
          </a:p>
          <a:p>
            <a:r>
              <a:rPr lang="en-US" dirty="0"/>
              <a:t>No open toe shoes or sandals!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20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Hurh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5A39D-D6EF-5B45-AC4E-FD5AEEB07B4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184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erspective">
  <a:themeElements>
    <a:clrScheme name="Urban Pop">
      <a:dk1>
        <a:srgbClr val="000000"/>
      </a:dk1>
      <a:lt1>
        <a:srgbClr val="FFFFFF"/>
      </a:lt1>
      <a:dk2>
        <a:srgbClr val="282828"/>
      </a:dk2>
      <a:lt2>
        <a:srgbClr val="D4D4D4"/>
      </a:lt2>
      <a:accent1>
        <a:srgbClr val="86CE24"/>
      </a:accent1>
      <a:accent2>
        <a:srgbClr val="00A2E6"/>
      </a:accent2>
      <a:accent3>
        <a:srgbClr val="FAC810"/>
      </a:accent3>
      <a:accent4>
        <a:srgbClr val="7D8F8C"/>
      </a:accent4>
      <a:accent5>
        <a:srgbClr val="D06B20"/>
      </a:accent5>
      <a:accent6>
        <a:srgbClr val="958B8B"/>
      </a:accent6>
      <a:hlink>
        <a:srgbClr val="FF9900"/>
      </a:hlink>
      <a:folHlink>
        <a:srgbClr val="96969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erspec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Perspective.thmx</Template>
  <TotalTime>303</TotalTime>
  <Words>754</Words>
  <Application>Microsoft Macintosh PowerPoint</Application>
  <PresentationFormat>On-screen Show (4:3)</PresentationFormat>
  <Paragraphs>130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Perspective</vt:lpstr>
      <vt:lpstr>PowerPoint Presentation</vt:lpstr>
      <vt:lpstr>A well used target…</vt:lpstr>
      <vt:lpstr>Targetry: A Vital Cog of the Accelerator Machine</vt:lpstr>
      <vt:lpstr>High Power Targetry Scope</vt:lpstr>
      <vt:lpstr>Focus Sessions</vt:lpstr>
      <vt:lpstr>Overlap is Expected</vt:lpstr>
      <vt:lpstr>Conveners Instructions</vt:lpstr>
      <vt:lpstr>Workshop Logistics</vt:lpstr>
      <vt:lpstr>Thursday Tour</vt:lpstr>
      <vt:lpstr>Virtual Proceedings</vt:lpstr>
      <vt:lpstr>RaDIATE</vt:lpstr>
      <vt:lpstr>Similarities?</vt:lpstr>
      <vt:lpstr>Here’s to a great workshop!</vt:lpstr>
    </vt:vector>
  </TitlesOfParts>
  <Company>Fermilab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Patrick Hurh</dc:creator>
  <cp:lastModifiedBy>Patrick Hurh</cp:lastModifiedBy>
  <cp:revision>18</cp:revision>
  <dcterms:created xsi:type="dcterms:W3CDTF">2014-05-16T17:05:33Z</dcterms:created>
  <dcterms:modified xsi:type="dcterms:W3CDTF">2014-05-20T12:46:04Z</dcterms:modified>
</cp:coreProperties>
</file>