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5"/>
  </p:notesMasterIdLst>
  <p:sldIdLst>
    <p:sldId id="310" r:id="rId2"/>
    <p:sldId id="311" r:id="rId3"/>
    <p:sldId id="345" r:id="rId4"/>
    <p:sldId id="313" r:id="rId5"/>
    <p:sldId id="369" r:id="rId6"/>
    <p:sldId id="314" r:id="rId7"/>
    <p:sldId id="367" r:id="rId8"/>
    <p:sldId id="337" r:id="rId9"/>
    <p:sldId id="339" r:id="rId10"/>
    <p:sldId id="340" r:id="rId11"/>
    <p:sldId id="338" r:id="rId12"/>
    <p:sldId id="365" r:id="rId13"/>
    <p:sldId id="342" r:id="rId14"/>
    <p:sldId id="341" r:id="rId15"/>
    <p:sldId id="318" r:id="rId16"/>
    <p:sldId id="352" r:id="rId17"/>
    <p:sldId id="362" r:id="rId18"/>
    <p:sldId id="372" r:id="rId19"/>
    <p:sldId id="366" r:id="rId20"/>
    <p:sldId id="370" r:id="rId21"/>
    <p:sldId id="374" r:id="rId22"/>
    <p:sldId id="348" r:id="rId23"/>
    <p:sldId id="375" r:id="rId2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テーマ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>
        <p:scale>
          <a:sx n="50" d="100"/>
          <a:sy n="50" d="100"/>
        </p:scale>
        <p:origin x="-3040" y="-1032"/>
      </p:cViewPr>
      <p:guideLst>
        <p:guide orient="horz" pos="21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-2019597992"/>
        <c:axId val="-2019860248"/>
      </c:scatterChart>
      <c:valAx>
        <c:axId val="-2019597992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Horizontal  (mm)</a:t>
                </a:r>
                <a:endParaRPr lang="ja-JP" sz="1200" baseline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400"/>
            </a:pPr>
            <a:endParaRPr lang="ja-JP"/>
          </a:p>
        </c:txPr>
        <c:crossAx val="-2019860248"/>
        <c:crosses val="autoZero"/>
        <c:crossBetween val="midCat"/>
      </c:valAx>
      <c:valAx>
        <c:axId val="-201986024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 sz="1400" dirty="0" smtClean="0"/>
                  <a:t>By(G)</a:t>
                </a:r>
                <a:endParaRPr lang="ja-JP" alt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800" baseline="0"/>
            </a:pPr>
            <a:endParaRPr lang="ja-JP"/>
          </a:p>
        </c:txPr>
        <c:crossAx val="-20195979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1AB23F9D-7F94-194B-892B-53FCE8A1292A}" type="datetimeFigureOut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8D654845-3C38-2144-8176-F1368F21355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890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9144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11"/>
          <p:cNvSpPr txBox="1">
            <a:spLocks/>
          </p:cNvSpPr>
          <p:nvPr userDrawn="1"/>
        </p:nvSpPr>
        <p:spPr bwMode="auto">
          <a:xfrm>
            <a:off x="8459788" y="6356350"/>
            <a:ext cx="650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FFCB78-F706-3344-83FA-9DB38637076A}" type="slidenum">
              <a:rPr lang="ja-JP" altLang="en-US" sz="1400"/>
              <a:pPr algn="r" eaLnBrk="1" hangingPunct="1"/>
              <a:t>‹#›</a:t>
            </a:fld>
            <a:endParaRPr lang="ja-JP" altLang="en-US" sz="140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412875"/>
            <a:ext cx="6481762" cy="3311525"/>
          </a:xfrm>
        </p:spPr>
        <p:txBody>
          <a:bodyPr/>
          <a:lstStyle>
            <a:lvl1pPr algn="l">
              <a:defRPr>
                <a:latin typeface="Calibri" pitchFamily="34" charset="0"/>
                <a:ea typeface="Dotum" pitchFamily="34" charset="-127"/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2DEBA9-276F-3B40-99D6-5968BBC7B74F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59F163-E64C-6844-8678-F5625C79B80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2587820"/>
      </p:ext>
    </p:extLst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DB36-5C92-AF41-BA5C-554B16CD2DB0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9DFDB-6F86-E64D-97E3-6129F703CEEF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0946924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45250" y="0"/>
            <a:ext cx="2087563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607A6-DFE9-0F42-9887-EAECDEAC5EA3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D1221-602B-9741-B056-87A9D0F251C2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9836459"/>
      </p:ext>
    </p:extLst>
  </p:cSld>
  <p:clrMapOvr>
    <a:masterClrMapping/>
  </p:clrMapOvr>
  <p:transition xmlns:p14="http://schemas.microsoft.com/office/powerpoint/2010/main"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5F9E6-F0E2-4B49-9A3E-18B039853334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183AD-CB10-1D45-BEBD-D20AFEFC22A7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1771846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ED7B1-0016-9F41-9E1C-F04618D5EC95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1C20C-397C-BD40-BCAD-1A7DCFC642F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4000585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511AC-2060-8649-B717-36D4CE6566DB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FF1DF-18CB-1042-9B47-E9BAD47171FC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3990528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211FE-E1FC-EA4E-BBEE-B8484DC1EB7C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4BD79-5171-E244-ADC5-7C9A6FC45CE4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3418710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36252-CA16-394D-9EDF-0363C751E6EC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E5376-5630-C74F-B3FC-081700E0FB3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7321399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D3807-599A-254C-A134-A56CDCF640C5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32D22-66C4-A34D-9258-9F265EFB297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9180616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831FA-325F-F549-B9D9-17440A77E5C8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3C71A-0414-BB46-A558-5CC99784AD5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5315027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1F67D-5BD4-C240-A17A-2D1314A9A4DA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CB71C-9241-744D-B342-8B46A83EEEFF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4795913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103D2-4460-C343-8D8D-7C2A1C91DEE6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FAF8D-2B4A-814B-98E9-36CC14B20FB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2046337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fld id="{48E4277C-06C8-8B46-B594-7479B00B2944}" type="datetime1">
              <a:rPr lang="ja-JP" altLang="en-US"/>
              <a:pPr/>
              <a:t>5/22/14</a:t>
            </a:fld>
            <a:endParaRPr lang="en-US" altLang="ja-JP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2956137B-599A-EB42-855F-F3F17E01B88F}" type="slidenum">
              <a:rPr lang="ja-JP" altLang="en-US"/>
              <a:pPr/>
              <a:t>‹#›</a:t>
            </a:fld>
            <a:endParaRPr lang="en-US" altLang="ja-JP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ransition xmlns:p14="http://schemas.microsoft.com/office/powerpoint/2010/main"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kumimoji="1"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w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chart" Target="../charts/chart1.xml"/><Relationship Id="rId8" Type="http://schemas.openxmlformats.org/officeDocument/2006/relationships/image" Target="../media/image45.jpeg"/><Relationship Id="rId9" Type="http://schemas.openxmlformats.org/officeDocument/2006/relationships/oleObject" Target="../embeddings/Microsoft_Excel_97_-_2004_______1.xls"/><Relationship Id="rId10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Relationship Id="rId3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eg"/><Relationship Id="rId5" Type="http://schemas.openxmlformats.org/officeDocument/2006/relationships/image" Target="../media/image7.emf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\\shine.intra.j-parc.jp\Data\Meeting\SNS\2010_03SNS_Visit_takada\MVI_4430.MOV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w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wmf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wmf"/><Relationship Id="rId7" Type="http://schemas.openxmlformats.org/officeDocument/2006/relationships/image" Target="../media/image25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w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>
          <a:xfrm>
            <a:off x="542925" y="1611313"/>
            <a:ext cx="8170863" cy="1770062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en-US" altLang="ja-JP" sz="4400" b="1" dirty="0" smtClean="0"/>
              <a:t>Proton </a:t>
            </a:r>
            <a:r>
              <a:rPr lang="en-US" altLang="ja-JP" sz="4400" b="1" dirty="0"/>
              <a:t>beam monitors at JSNS of J-PARC</a:t>
            </a:r>
            <a:r>
              <a:rPr lang="en-US" altLang="ja-JP" sz="4400" dirty="0" smtClean="0">
                <a:solidFill>
                  <a:schemeClr val="tx2"/>
                </a:solidFill>
                <a:latin typeface="+mj-lt"/>
                <a:cs typeface="+mn-cs"/>
              </a:rPr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C419BE-086A-664E-BBC7-8BAA568B7F06}" type="slidenum">
              <a:rPr kumimoji="0" lang="ja-JP" altLang="en-US" sz="1400"/>
              <a:pPr eaLnBrk="1" hangingPunct="1"/>
              <a:t>1</a:t>
            </a:fld>
            <a:endParaRPr kumimoji="0" lang="en-US" altLang="ja-JP" sz="14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06563" y="3832225"/>
            <a:ext cx="56911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/>
              <a:t>(J-PARC/JAEA) 	Shin-</a:t>
            </a:r>
            <a:r>
              <a:rPr lang="en-US" altLang="ja-JP" sz="2400" dirty="0" err="1"/>
              <a:t>ichiro</a:t>
            </a:r>
            <a:r>
              <a:rPr lang="en-US" altLang="ja-JP" sz="2400" dirty="0"/>
              <a:t> MEIGO </a:t>
            </a:r>
          </a:p>
          <a:p>
            <a:pPr eaLnBrk="1" hangingPunct="1"/>
            <a:r>
              <a:rPr lang="en-US" altLang="ja-JP" sz="2400" dirty="0"/>
              <a:t>			</a:t>
            </a:r>
            <a:endParaRPr lang="ja-JP" altLang="en-US" sz="2400" dirty="0"/>
          </a:p>
        </p:txBody>
      </p:sp>
    </p:spTree>
  </p:cSld>
  <p:clrMapOvr>
    <a:masterClrMapping/>
  </p:clrMapOvr>
  <p:transition xmlns:p14="http://schemas.microsoft.com/office/powerpoint/2010/main" spd="slow" advTm="94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D115C7-C81E-2242-ADA4-1FFB3B9109DD}" type="slidenum">
              <a:rPr kumimoji="0" lang="ja-JP" altLang="en-US" sz="1400"/>
              <a:pPr eaLnBrk="1" hangingPunct="1"/>
              <a:t>10</a:t>
            </a:fld>
            <a:endParaRPr kumimoji="0" lang="en-US" altLang="ja-JP" sz="140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04800" y="4038600"/>
            <a:ext cx="632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sz="2400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07950" y="-26988"/>
            <a:ext cx="7772400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2800">
                <a:solidFill>
                  <a:schemeClr val="tx2"/>
                </a:solidFill>
              </a:rPr>
              <a:t>Trend of beam width at the mercury target</a:t>
            </a:r>
            <a:endParaRPr lang="ja-JP" altLang="en-US" sz="2800">
              <a:solidFill>
                <a:schemeClr val="tx2"/>
              </a:solidFill>
            </a:endParaRPr>
          </a:p>
        </p:txBody>
      </p:sp>
      <p:graphicFrame>
        <p:nvGraphicFramePr>
          <p:cNvPr id="56324" name="Group 4"/>
          <p:cNvGraphicFramePr>
            <a:graphicFrameLocks noGrp="1"/>
          </p:cNvGraphicFramePr>
          <p:nvPr/>
        </p:nvGraphicFramePr>
        <p:xfrm>
          <a:off x="665163" y="1716088"/>
          <a:ext cx="7426325" cy="1735139"/>
        </p:xfrm>
        <a:graphic>
          <a:graphicData uri="http://schemas.openxmlformats.org/drawingml/2006/table">
            <a:tbl>
              <a:tblPr/>
              <a:tblGrid>
                <a:gridCol w="801687"/>
                <a:gridCol w="646113"/>
                <a:gridCol w="631825"/>
                <a:gridCol w="679450"/>
                <a:gridCol w="733425"/>
                <a:gridCol w="701675"/>
                <a:gridCol w="666750"/>
                <a:gridCol w="700087"/>
                <a:gridCol w="620713"/>
                <a:gridCol w="622300"/>
                <a:gridCol w="622300"/>
              </a:tblGrid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1" lang="ja-JP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2009 Apr</a:t>
                      </a:r>
                      <a:endParaRPr kumimoji="1" lang="ja-JP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(Run#22)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2009 Nov</a:t>
                      </a:r>
                      <a:endParaRPr kumimoji="1" lang="ja-JP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(Run#27)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2009 Dec</a:t>
                      </a:r>
                      <a:endParaRPr kumimoji="1" lang="ja-JP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(Run#28)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2010 Jan</a:t>
                      </a:r>
                      <a:endParaRPr kumimoji="1" lang="ja-JP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(Run#29)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2010 Dec</a:t>
                      </a:r>
                      <a:endParaRPr kumimoji="1" lang="ja-JP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(Run#36 200kW)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1" lang="ja-JP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MWPM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17.3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10.3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22.8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11.0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24.4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11.7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33.8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16.6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54.3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22.6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IP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17.3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12.3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23.8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11.5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27.0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12.7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33.2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15.4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55.7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20.6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7574" name="Rectangle 54"/>
          <p:cNvSpPr>
            <a:spLocks noChangeArrowheads="1"/>
          </p:cNvSpPr>
          <p:nvPr/>
        </p:nvSpPr>
        <p:spPr bwMode="auto">
          <a:xfrm>
            <a:off x="4284663" y="3716338"/>
            <a:ext cx="4683734" cy="2487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  <a:tabLst>
                <a:tab pos="801688" algn="l"/>
              </a:tabLst>
            </a:pPr>
            <a:r>
              <a:rPr lang="en-US" altLang="ja-JP" sz="1900" dirty="0"/>
              <a:t>Both results by MWPM and IP show good agreement</a:t>
            </a:r>
          </a:p>
          <a:p>
            <a:pPr marL="719138" lvl="1" indent="-1968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  <a:tabLst>
                <a:tab pos="801688" algn="l"/>
              </a:tabLst>
            </a:pPr>
            <a:r>
              <a:rPr lang="en-US" altLang="ja-JP" sz="1900" dirty="0"/>
              <a:t>Demonstration of reliable method</a:t>
            </a:r>
          </a:p>
          <a:p>
            <a:pPr marL="719138" lvl="1" indent="-1968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  <a:tabLst>
                <a:tab pos="801688" algn="l"/>
              </a:tabLst>
            </a:pPr>
            <a:r>
              <a:rPr lang="en-US" altLang="ja-JP" sz="1900" dirty="0"/>
              <a:t>Reliable peak density</a:t>
            </a:r>
            <a:r>
              <a:rPr lang="ja-JP" altLang="en-US" sz="1900" dirty="0"/>
              <a:t> </a:t>
            </a:r>
            <a:r>
              <a:rPr lang="en-US" altLang="ja-JP" sz="1900" dirty="0" smtClean="0"/>
              <a:t>on real time can </a:t>
            </a:r>
            <a:r>
              <a:rPr lang="en-US" altLang="ja-JP" sz="1900" dirty="0"/>
              <a:t>be  obtained by </a:t>
            </a:r>
            <a:r>
              <a:rPr lang="en-US" altLang="ja-JP" sz="1900" dirty="0" smtClean="0"/>
              <a:t>MWPM.</a:t>
            </a:r>
          </a:p>
          <a:p>
            <a:pPr marL="719138" lvl="1" indent="-1968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Tx/>
              <a:buChar char="•"/>
              <a:tabLst>
                <a:tab pos="801688" algn="l"/>
              </a:tabLst>
            </a:pPr>
            <a:endParaRPr lang="en-US" altLang="ja-JP" sz="1900" dirty="0"/>
          </a:p>
          <a:p>
            <a:pPr marL="650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tabLst>
                <a:tab pos="801688" algn="l"/>
              </a:tabLst>
            </a:pPr>
            <a:r>
              <a:rPr lang="en-US" altLang="ja-JP" sz="1900" dirty="0" smtClean="0"/>
              <a:t>Anomaly beam status observed by MWPM, beam stopped by MPS</a:t>
            </a:r>
            <a:endParaRPr lang="ja-JP" altLang="en-US" sz="1900" dirty="0"/>
          </a:p>
        </p:txBody>
      </p:sp>
      <p:sp>
        <p:nvSpPr>
          <p:cNvPr id="12351" name="Text Box 61"/>
          <p:cNvSpPr txBox="1">
            <a:spLocks noChangeArrowheads="1"/>
          </p:cNvSpPr>
          <p:nvPr/>
        </p:nvSpPr>
        <p:spPr bwMode="auto">
          <a:xfrm>
            <a:off x="8145463" y="1628775"/>
            <a:ext cx="998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/>
              <a:t>Unit: mm</a:t>
            </a:r>
          </a:p>
        </p:txBody>
      </p:sp>
      <p:sp>
        <p:nvSpPr>
          <p:cNvPr id="12352" name="Text Box 62"/>
          <p:cNvSpPr txBox="1">
            <a:spLocks noChangeArrowheads="1"/>
          </p:cNvSpPr>
          <p:nvPr/>
        </p:nvSpPr>
        <p:spPr bwMode="auto">
          <a:xfrm>
            <a:off x="4430713" y="946150"/>
            <a:ext cx="42767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ゴシック" charset="0"/>
                <a:cs typeface="ＭＳ ゴシック" charset="0"/>
              </a:rPr>
              <a:t>To obtain low peak density, beam width gradually expanded</a:t>
            </a:r>
            <a:endParaRPr lang="ja-JP" altLang="en-US" sz="1600">
              <a:ea typeface="ＭＳ ゴシック" charset="0"/>
              <a:cs typeface="ＭＳ ゴシック" charset="0"/>
            </a:endParaRPr>
          </a:p>
        </p:txBody>
      </p:sp>
      <p:sp>
        <p:nvSpPr>
          <p:cNvPr id="56384" name="Rectangle 70"/>
          <p:cNvSpPr>
            <a:spLocks noChangeArrowheads="1"/>
          </p:cNvSpPr>
          <p:nvPr/>
        </p:nvSpPr>
        <p:spPr bwMode="auto">
          <a:xfrm>
            <a:off x="107950" y="981075"/>
            <a:ext cx="41767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</a:pPr>
            <a:r>
              <a:rPr lang="en-US" altLang="ja-JP" sz="1800"/>
              <a:t>Comparison of experimental results</a:t>
            </a:r>
            <a:endParaRPr lang="ja-JP" altLang="en-US" sz="1800"/>
          </a:p>
        </p:txBody>
      </p:sp>
      <p:pic>
        <p:nvPicPr>
          <p:cNvPr id="12354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417353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55" name="Text Box 66"/>
          <p:cNvSpPr txBox="1">
            <a:spLocks noChangeArrowheads="1"/>
          </p:cNvSpPr>
          <p:nvPr/>
        </p:nvSpPr>
        <p:spPr bwMode="auto">
          <a:xfrm>
            <a:off x="581025" y="608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latin typeface="Times New Roman" charset="0"/>
              </a:rPr>
              <a:t>22</a:t>
            </a:r>
          </a:p>
        </p:txBody>
      </p:sp>
      <p:sp>
        <p:nvSpPr>
          <p:cNvPr id="12356" name="Text Box 67"/>
          <p:cNvSpPr txBox="1">
            <a:spLocks noChangeArrowheads="1"/>
          </p:cNvSpPr>
          <p:nvPr/>
        </p:nvSpPr>
        <p:spPr bwMode="auto">
          <a:xfrm>
            <a:off x="1368425" y="608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latin typeface="Times New Roman" charset="0"/>
              </a:rPr>
              <a:t>27</a:t>
            </a:r>
          </a:p>
        </p:txBody>
      </p:sp>
      <p:sp>
        <p:nvSpPr>
          <p:cNvPr id="12357" name="Text Box 68"/>
          <p:cNvSpPr txBox="1">
            <a:spLocks noChangeArrowheads="1"/>
          </p:cNvSpPr>
          <p:nvPr/>
        </p:nvSpPr>
        <p:spPr bwMode="auto">
          <a:xfrm>
            <a:off x="2143125" y="608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latin typeface="Times New Roman" charset="0"/>
              </a:rPr>
              <a:t>28</a:t>
            </a:r>
          </a:p>
        </p:txBody>
      </p:sp>
      <p:sp>
        <p:nvSpPr>
          <p:cNvPr id="12358" name="Text Box 69"/>
          <p:cNvSpPr txBox="1">
            <a:spLocks noChangeArrowheads="1"/>
          </p:cNvSpPr>
          <p:nvPr/>
        </p:nvSpPr>
        <p:spPr bwMode="auto">
          <a:xfrm>
            <a:off x="2968625" y="608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latin typeface="Times New Roman" charset="0"/>
              </a:rPr>
              <a:t>29</a:t>
            </a:r>
          </a:p>
        </p:txBody>
      </p:sp>
      <p:sp>
        <p:nvSpPr>
          <p:cNvPr id="12359" name="Text Box 70"/>
          <p:cNvSpPr txBox="1">
            <a:spLocks noChangeArrowheads="1"/>
          </p:cNvSpPr>
          <p:nvPr/>
        </p:nvSpPr>
        <p:spPr bwMode="auto">
          <a:xfrm>
            <a:off x="3705225" y="608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latin typeface="Times New Roman" charset="0"/>
              </a:rPr>
              <a:t>36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4311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5D015A-8F73-C74D-BDE3-C72FED4A97B3}" type="slidenum">
              <a:rPr kumimoji="0" lang="ja-JP" altLang="en-US" sz="1400"/>
              <a:pPr eaLnBrk="1" hangingPunct="1"/>
              <a:t>11</a:t>
            </a:fld>
            <a:endParaRPr kumimoji="0" lang="en-US" altLang="ja-JP" sz="1400"/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50850" y="6826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Beam width obtained by MWPM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3967429" y="6364194"/>
            <a:ext cx="46736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/>
              <a:t>Good agreement with the design calculation</a:t>
            </a:r>
            <a:endParaRPr lang="ja-JP" altLang="en-US" sz="1800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6333157" y="1698744"/>
            <a:ext cx="191452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300kW: </a:t>
            </a:r>
          </a:p>
          <a:p>
            <a:pPr eaLnBrk="1" hangingPunct="1"/>
            <a:r>
              <a:rPr lang="en-US" altLang="ja-JP" sz="1800" dirty="0">
                <a:latin typeface="Symbol" charset="0"/>
              </a:rPr>
              <a:t>  </a:t>
            </a:r>
            <a:r>
              <a:rPr lang="en-US" altLang="ja-JP" sz="1800" dirty="0" err="1">
                <a:latin typeface="Symbol" charset="0"/>
              </a:rPr>
              <a:t>e</a:t>
            </a:r>
            <a:r>
              <a:rPr lang="en-US" altLang="ja-JP" sz="1800" baseline="-25000" dirty="0" err="1"/>
              <a:t>h,v</a:t>
            </a:r>
            <a:r>
              <a:rPr lang="en-US" altLang="ja-JP" sz="1800" dirty="0"/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5.7</a:t>
            </a:r>
            <a:r>
              <a:rPr lang="en-US" altLang="ja-JP" sz="1800" dirty="0"/>
              <a:t>, 4.9 </a:t>
            </a:r>
            <a:r>
              <a:rPr lang="en-US" altLang="ja-JP" sz="1800" dirty="0" smtClean="0">
                <a:latin typeface="Symbol" charset="0"/>
              </a:rPr>
              <a:t>p</a:t>
            </a:r>
            <a:endParaRPr lang="en-US" altLang="ja-JP" sz="1800" dirty="0">
              <a:latin typeface="Symbol" charset="0"/>
            </a:endParaRPr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6227763" y="1052513"/>
            <a:ext cx="2889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Result of RMS emittance</a:t>
            </a:r>
            <a:endParaRPr lang="ja-JP" altLang="en-US" sz="1800" dirty="0"/>
          </a:p>
        </p:txBody>
      </p:sp>
      <p:sp>
        <p:nvSpPr>
          <p:cNvPr id="10250" name="Text Box 15"/>
          <p:cNvSpPr txBox="1">
            <a:spLocks noChangeArrowheads="1"/>
          </p:cNvSpPr>
          <p:nvPr/>
        </p:nvSpPr>
        <p:spPr bwMode="auto">
          <a:xfrm>
            <a:off x="368568" y="992730"/>
            <a:ext cx="5519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+mj-lt"/>
              </a:rPr>
              <a:t>Transverse emittance (RMS) </a:t>
            </a:r>
            <a:r>
              <a:rPr lang="en-US" altLang="ja-JP" sz="1800" dirty="0">
                <a:latin typeface="+mj-lt"/>
              </a:rPr>
              <a:t>and twiss parameters </a:t>
            </a:r>
            <a:r>
              <a:rPr lang="en-US" altLang="ja-JP" sz="1800" dirty="0" smtClean="0">
                <a:latin typeface="+mj-lt"/>
              </a:rPr>
              <a:t>fitted with </a:t>
            </a:r>
            <a:r>
              <a:rPr lang="en-US" altLang="ja-JP" sz="1800" dirty="0">
                <a:latin typeface="+mj-lt"/>
              </a:rPr>
              <a:t>the </a:t>
            </a:r>
            <a:r>
              <a:rPr lang="en-US" altLang="ja-JP" sz="1800" dirty="0" smtClean="0">
                <a:latin typeface="+mj-lt"/>
              </a:rPr>
              <a:t>beam </a:t>
            </a:r>
            <a:r>
              <a:rPr lang="en-US" altLang="ja-JP" sz="1800" dirty="0">
                <a:latin typeface="+mj-lt"/>
              </a:rPr>
              <a:t>width</a:t>
            </a:r>
            <a:r>
              <a:rPr lang="ja-JP" altLang="en-US" sz="1800" dirty="0"/>
              <a:t>　　</a:t>
            </a:r>
            <a:endParaRPr lang="en-US" altLang="ja-JP" sz="1800" dirty="0"/>
          </a:p>
          <a:p>
            <a:pPr eaLnBrk="1" hangingPunct="1"/>
            <a:r>
              <a:rPr lang="ja-JP" altLang="en-US" sz="1800" dirty="0"/>
              <a:t>　　　⇒ </a:t>
            </a:r>
            <a:r>
              <a:rPr lang="en-US" altLang="ja-JP" sz="1800" dirty="0"/>
              <a:t>Good agreement in whole beam </a:t>
            </a:r>
            <a:r>
              <a:rPr lang="en-US" altLang="ja-JP" sz="1800" dirty="0" smtClean="0"/>
              <a:t>line</a:t>
            </a:r>
          </a:p>
          <a:p>
            <a:pPr eaLnBrk="1" hangingPunct="1"/>
            <a:r>
              <a:rPr lang="en-US" altLang="ja-JP" sz="1800" dirty="0" smtClean="0"/>
              <a:t>             Being analyzer of beam at RCS extraction</a:t>
            </a:r>
            <a:endParaRPr lang="ja-JP" altLang="en-US" sz="1800" dirty="0"/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6335056" y="3287416"/>
            <a:ext cx="2595562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300kW twiss parameter</a:t>
            </a:r>
          </a:p>
          <a:p>
            <a:pPr eaLnBrk="1" hangingPunct="1"/>
            <a:r>
              <a:rPr lang="en-US" altLang="ja-JP" sz="1800" dirty="0">
                <a:latin typeface="Symbol" charset="0"/>
              </a:rPr>
              <a:t>a</a:t>
            </a:r>
            <a:r>
              <a:rPr lang="en-US" altLang="ja-JP" sz="1800" dirty="0"/>
              <a:t>x </a:t>
            </a:r>
            <a:r>
              <a:rPr lang="en-US" altLang="ja-JP" sz="1800" dirty="0">
                <a:solidFill>
                  <a:srgbClr val="0000FF"/>
                </a:solidFill>
              </a:rPr>
              <a:t>-1.84</a:t>
            </a:r>
            <a:r>
              <a:rPr lang="en-US" altLang="ja-JP" sz="1800" dirty="0"/>
              <a:t>, </a:t>
            </a:r>
            <a:r>
              <a:rPr lang="en-US" altLang="ja-JP" sz="1800" dirty="0" err="1">
                <a:latin typeface="Symbol" charset="0"/>
              </a:rPr>
              <a:t>b</a:t>
            </a:r>
            <a:r>
              <a:rPr lang="en-US" altLang="ja-JP" sz="1800" dirty="0" err="1"/>
              <a:t>x</a:t>
            </a:r>
            <a:r>
              <a:rPr lang="en-US" altLang="ja-JP" sz="1800" dirty="0"/>
              <a:t> </a:t>
            </a:r>
            <a:r>
              <a:rPr lang="en-US" altLang="ja-JP" sz="1800" dirty="0">
                <a:solidFill>
                  <a:srgbClr val="0000FF"/>
                </a:solidFill>
              </a:rPr>
              <a:t>20.4</a:t>
            </a:r>
            <a:r>
              <a:rPr lang="en-US" altLang="ja-JP" sz="1800" dirty="0"/>
              <a:t>m</a:t>
            </a:r>
          </a:p>
          <a:p>
            <a:pPr eaLnBrk="1" hangingPunct="1"/>
            <a:r>
              <a:rPr lang="en-US" altLang="ja-JP" sz="1800" dirty="0">
                <a:latin typeface="Symbol" charset="0"/>
              </a:rPr>
              <a:t>a</a:t>
            </a:r>
            <a:r>
              <a:rPr lang="en-US" altLang="ja-JP" sz="1800" dirty="0"/>
              <a:t>y  </a:t>
            </a:r>
            <a:r>
              <a:rPr lang="en-US" altLang="ja-JP" sz="1800" dirty="0">
                <a:solidFill>
                  <a:srgbClr val="FF3300"/>
                </a:solidFill>
              </a:rPr>
              <a:t>0.57</a:t>
            </a:r>
            <a:r>
              <a:rPr lang="en-US" altLang="ja-JP" sz="1800" dirty="0"/>
              <a:t>, </a:t>
            </a:r>
            <a:r>
              <a:rPr lang="en-US" altLang="ja-JP" sz="1800" dirty="0">
                <a:latin typeface="Symbol" charset="0"/>
              </a:rPr>
              <a:t>b</a:t>
            </a:r>
            <a:r>
              <a:rPr lang="en-US" altLang="ja-JP" sz="1800" dirty="0"/>
              <a:t>y </a:t>
            </a:r>
            <a:r>
              <a:rPr lang="en-US" altLang="ja-JP" sz="1800" dirty="0">
                <a:solidFill>
                  <a:srgbClr val="FF3300"/>
                </a:solidFill>
              </a:rPr>
              <a:t>5.26</a:t>
            </a:r>
            <a:r>
              <a:rPr lang="en-US" altLang="ja-JP" sz="1800" dirty="0"/>
              <a:t>m</a:t>
            </a:r>
          </a:p>
        </p:txBody>
      </p:sp>
      <p:sp>
        <p:nvSpPr>
          <p:cNvPr id="109586" name="Text Box 18"/>
          <p:cNvSpPr txBox="1">
            <a:spLocks noChangeArrowheads="1"/>
          </p:cNvSpPr>
          <p:nvPr/>
        </p:nvSpPr>
        <p:spPr bwMode="auto">
          <a:xfrm>
            <a:off x="7656513" y="1276350"/>
            <a:ext cx="1327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unit: mm mrad</a:t>
            </a:r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6340697" y="5202059"/>
            <a:ext cx="210185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Symbol" charset="0"/>
              </a:rPr>
              <a:t>e     </a:t>
            </a:r>
            <a:r>
              <a:rPr lang="en-US" altLang="ja-JP" sz="1800" dirty="0">
                <a:solidFill>
                  <a:srgbClr val="FF0000"/>
                </a:solidFill>
              </a:rPr>
              <a:t>5.4</a:t>
            </a:r>
            <a:r>
              <a:rPr lang="en-US" altLang="ja-JP" sz="1800" dirty="0">
                <a:latin typeface="Symbol" charset="0"/>
              </a:rPr>
              <a:t> p</a:t>
            </a:r>
          </a:p>
          <a:p>
            <a:pPr eaLnBrk="1" hangingPunct="1"/>
            <a:r>
              <a:rPr lang="en-US" altLang="ja-JP" sz="1800" dirty="0">
                <a:latin typeface="Symbol" charset="0"/>
              </a:rPr>
              <a:t>a</a:t>
            </a:r>
            <a:r>
              <a:rPr lang="en-US" altLang="ja-JP" sz="1800" dirty="0"/>
              <a:t>x </a:t>
            </a:r>
            <a:r>
              <a:rPr lang="en-US" altLang="ja-JP" sz="1800" dirty="0">
                <a:solidFill>
                  <a:srgbClr val="0000FF"/>
                </a:solidFill>
              </a:rPr>
              <a:t>-2.35</a:t>
            </a:r>
            <a:r>
              <a:rPr lang="en-US" altLang="ja-JP" sz="1800" dirty="0"/>
              <a:t>, </a:t>
            </a:r>
            <a:r>
              <a:rPr lang="en-US" altLang="ja-JP" sz="1800" dirty="0" err="1">
                <a:latin typeface="Symbol" charset="0"/>
              </a:rPr>
              <a:t>b</a:t>
            </a:r>
            <a:r>
              <a:rPr lang="en-US" altLang="ja-JP" sz="1800" dirty="0" err="1"/>
              <a:t>x</a:t>
            </a:r>
            <a:r>
              <a:rPr lang="en-US" altLang="ja-JP" sz="1800" dirty="0">
                <a:solidFill>
                  <a:srgbClr val="0000FF"/>
                </a:solidFill>
              </a:rPr>
              <a:t> 24.8</a:t>
            </a:r>
            <a:r>
              <a:rPr lang="en-US" altLang="ja-JP" sz="1800" dirty="0"/>
              <a:t>m</a:t>
            </a:r>
          </a:p>
          <a:p>
            <a:pPr eaLnBrk="1" hangingPunct="1"/>
            <a:r>
              <a:rPr lang="en-US" altLang="ja-JP" sz="1800" dirty="0">
                <a:latin typeface="Symbol" charset="0"/>
              </a:rPr>
              <a:t>a</a:t>
            </a:r>
            <a:r>
              <a:rPr lang="en-US" altLang="ja-JP" sz="1800" dirty="0"/>
              <a:t>y </a:t>
            </a:r>
            <a:r>
              <a:rPr lang="en-US" altLang="ja-JP" sz="1800" dirty="0">
                <a:solidFill>
                  <a:srgbClr val="FF3300"/>
                </a:solidFill>
              </a:rPr>
              <a:t> 0.89</a:t>
            </a:r>
            <a:r>
              <a:rPr lang="en-US" altLang="ja-JP" sz="1800" dirty="0"/>
              <a:t>, </a:t>
            </a:r>
            <a:r>
              <a:rPr lang="en-US" altLang="ja-JP" sz="1800" dirty="0">
                <a:latin typeface="Symbol" charset="0"/>
              </a:rPr>
              <a:t>b</a:t>
            </a:r>
            <a:r>
              <a:rPr lang="en-US" altLang="ja-JP" sz="1800" dirty="0"/>
              <a:t>y </a:t>
            </a:r>
            <a:r>
              <a:rPr lang="en-US" altLang="ja-JP" sz="1800" dirty="0">
                <a:solidFill>
                  <a:srgbClr val="FF3300"/>
                </a:solidFill>
              </a:rPr>
              <a:t>5.88</a:t>
            </a:r>
            <a:r>
              <a:rPr lang="en-US" altLang="ja-JP" sz="1800" dirty="0"/>
              <a:t>m</a:t>
            </a:r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6254750" y="2852738"/>
            <a:ext cx="256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err="1"/>
              <a:t>Twiss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parameter</a:t>
            </a:r>
            <a:endParaRPr lang="ja-JP" altLang="en-US" sz="1800" dirty="0"/>
          </a:p>
        </p:txBody>
      </p:sp>
      <p:sp>
        <p:nvSpPr>
          <p:cNvPr id="109589" name="Text Box 21"/>
          <p:cNvSpPr txBox="1">
            <a:spLocks noChangeArrowheads="1"/>
          </p:cNvSpPr>
          <p:nvPr/>
        </p:nvSpPr>
        <p:spPr bwMode="auto">
          <a:xfrm>
            <a:off x="6327775" y="4589463"/>
            <a:ext cx="2466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Calculation of 300 kW case </a:t>
            </a:r>
            <a:r>
              <a:rPr lang="en-US" altLang="ja-JP" sz="1800" dirty="0" smtClean="0"/>
              <a:t>(by </a:t>
            </a:r>
            <a:r>
              <a:rPr lang="en-US" altLang="ja-JP" sz="1800" dirty="0"/>
              <a:t>RCS </a:t>
            </a:r>
            <a:r>
              <a:rPr lang="en-US" altLang="ja-JP" sz="1800" dirty="0" smtClean="0"/>
              <a:t>group)</a:t>
            </a:r>
            <a:endParaRPr lang="ja-JP" altLang="en-US" sz="1800" dirty="0"/>
          </a:p>
        </p:txBody>
      </p:sp>
      <p:sp>
        <p:nvSpPr>
          <p:cNvPr id="109590" name="Text Box 22"/>
          <p:cNvSpPr txBox="1">
            <a:spLocks noChangeArrowheads="1"/>
          </p:cNvSpPr>
          <p:nvPr/>
        </p:nvSpPr>
        <p:spPr bwMode="auto">
          <a:xfrm>
            <a:off x="202407" y="6134361"/>
            <a:ext cx="3383759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/>
              <a:t>Residual dose at beam </a:t>
            </a:r>
            <a:r>
              <a:rPr lang="en-US" altLang="ja-JP" sz="1600" dirty="0" smtClean="0"/>
              <a:t>transport:</a:t>
            </a:r>
            <a:endParaRPr lang="ja-JP" altLang="en-US" sz="1600" dirty="0"/>
          </a:p>
          <a:p>
            <a:pPr eaLnBrk="1" hangingPunct="1"/>
            <a:r>
              <a:rPr lang="ja-JP" altLang="en-US" sz="1600" dirty="0"/>
              <a:t> </a:t>
            </a:r>
            <a:r>
              <a:rPr lang="en-US" altLang="ja-JP" sz="1600" dirty="0"/>
              <a:t>Back ground except several points</a:t>
            </a:r>
            <a:endParaRPr lang="ja-JP" altLang="en-US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r="4423"/>
          <a:stretch/>
        </p:blipFill>
        <p:spPr bwMode="auto">
          <a:xfrm>
            <a:off x="274579" y="2193720"/>
            <a:ext cx="5905344" cy="368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 advTm="1156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0" grpId="0" animBg="1"/>
      <p:bldP spid="109581" grpId="0" animBg="1"/>
      <p:bldP spid="109582" grpId="0"/>
      <p:bldP spid="109585" grpId="0" animBg="1"/>
      <p:bldP spid="109586" grpId="0"/>
      <p:bldP spid="109587" grpId="0" animBg="1"/>
      <p:bldP spid="109588" grpId="0"/>
      <p:bldP spid="109589" grpId="0"/>
      <p:bldP spid="1095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>
          <a:xfrm>
            <a:off x="120650" y="803275"/>
            <a:ext cx="7905750" cy="1171575"/>
          </a:xfrm>
        </p:spPr>
        <p:txBody>
          <a:bodyPr/>
          <a:lstStyle/>
          <a:p>
            <a:r>
              <a:rPr lang="en-US" altLang="ja-JP" sz="2800" dirty="0" smtClean="0"/>
              <a:t>Heat distribution at entrance of target station </a:t>
            </a:r>
          </a:p>
          <a:p>
            <a:pPr lvl="1"/>
            <a:r>
              <a:rPr lang="en-US" altLang="ja-JP" sz="2400" dirty="0" smtClean="0"/>
              <a:t>Scattering beam at PBW producing heat load at target vicinities ( &lt; 1W/cc), which is allowable level.</a:t>
            </a:r>
            <a:endParaRPr kumimoji="1" lang="ja-JP" altLang="en-US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C71A-0414-BB46-A558-5CC99784AD50}" type="slidenum">
              <a:rPr lang="ja-JP" altLang="en-US" smtClean="0"/>
              <a:pPr/>
              <a:t>12</a:t>
            </a:fld>
            <a:endParaRPr lang="en-US" altLang="ja-JP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179388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rgbClr val="FF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i="1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0000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0000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0000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kern="0" dirty="0" smtClean="0">
                <a:latin typeface="Arial" charset="0"/>
                <a:ea typeface="ＭＳ Ｐゴシック" charset="0"/>
              </a:rPr>
              <a:t>Beam halo measurements</a:t>
            </a:r>
            <a:endParaRPr lang="ja-JP" altLang="en-US" kern="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" descr="D:\BT\photo\入射部ライナ搬入_基準確認_2005_1_13\DSC02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67" y="4552950"/>
            <a:ext cx="2794403" cy="20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86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7" r="10570" b="33519"/>
          <a:stretch>
            <a:fillRect/>
          </a:stretch>
        </p:blipFill>
        <p:spPr bwMode="auto">
          <a:xfrm>
            <a:off x="225954" y="2215408"/>
            <a:ext cx="8034971" cy="133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905"/>
          <p:cNvSpPr txBox="1">
            <a:spLocks noChangeArrowheads="1"/>
          </p:cNvSpPr>
          <p:nvPr/>
        </p:nvSpPr>
        <p:spPr bwMode="auto">
          <a:xfrm>
            <a:off x="7159659" y="3397013"/>
            <a:ext cx="1617682" cy="49244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latin typeface="Arial" pitchFamily="34" charset="0"/>
              </a:rPr>
              <a:t>Hg target</a:t>
            </a:r>
          </a:p>
        </p:txBody>
      </p:sp>
      <p:sp>
        <p:nvSpPr>
          <p:cNvPr id="8" name="Text Box 4906"/>
          <p:cNvSpPr txBox="1">
            <a:spLocks noChangeArrowheads="1"/>
          </p:cNvSpPr>
          <p:nvPr/>
        </p:nvSpPr>
        <p:spPr bwMode="auto">
          <a:xfrm>
            <a:off x="184944" y="3760983"/>
            <a:ext cx="2725852" cy="49244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latin typeface="Arial" pitchFamily="34" charset="0"/>
              </a:rPr>
              <a:t>PBW (</a:t>
            </a:r>
            <a:r>
              <a:rPr lang="en-US" altLang="ja-JP" sz="2600" dirty="0">
                <a:latin typeface="Arial" pitchFamily="34" charset="0"/>
              </a:rPr>
              <a:t>Al 5mm-t)</a:t>
            </a:r>
          </a:p>
        </p:txBody>
      </p:sp>
      <p:sp>
        <p:nvSpPr>
          <p:cNvPr id="9" name="Line 4907"/>
          <p:cNvSpPr>
            <a:spLocks noChangeShapeType="1"/>
          </p:cNvSpPr>
          <p:nvPr/>
        </p:nvSpPr>
        <p:spPr bwMode="auto">
          <a:xfrm flipV="1">
            <a:off x="1386660" y="3221865"/>
            <a:ext cx="176647" cy="596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0" name="Picture 497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0" t="-1724" r="-626" b="2452"/>
          <a:stretch>
            <a:fillRect/>
          </a:stretch>
        </p:blipFill>
        <p:spPr bwMode="auto">
          <a:xfrm>
            <a:off x="8123533" y="1332175"/>
            <a:ext cx="527487" cy="19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直線矢印コネクタ 15"/>
          <p:cNvCxnSpPr/>
          <p:nvPr/>
        </p:nvCxnSpPr>
        <p:spPr bwMode="auto">
          <a:xfrm>
            <a:off x="2596577" y="3120723"/>
            <a:ext cx="1894659" cy="1679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96" y="4552951"/>
            <a:ext cx="2793144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963158" y="3753427"/>
            <a:ext cx="275752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Proton beam entrance at target station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97299" y="6332341"/>
            <a:ext cx="19523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Thermocouples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6847" y="6354846"/>
            <a:ext cx="32728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PBW Halo monitor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TC-type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-384485" y="2621578"/>
            <a:ext cx="13247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Vertical (cm)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44965" y="2141201"/>
            <a:ext cx="2684673" cy="2444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 bwMode="auto">
          <a:xfrm>
            <a:off x="4850190" y="4850191"/>
            <a:ext cx="435429" cy="4112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0" name="円/楕円 19"/>
          <p:cNvSpPr/>
          <p:nvPr/>
        </p:nvSpPr>
        <p:spPr bwMode="auto">
          <a:xfrm>
            <a:off x="5885542" y="5389639"/>
            <a:ext cx="435429" cy="4112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2" name="円/楕円 21"/>
          <p:cNvSpPr/>
          <p:nvPr/>
        </p:nvSpPr>
        <p:spPr bwMode="auto">
          <a:xfrm>
            <a:off x="4864704" y="6037944"/>
            <a:ext cx="435429" cy="4112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3831771" y="5452534"/>
            <a:ext cx="435429" cy="4112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622932"/>
      </p:ext>
    </p:extLst>
  </p:cSld>
  <p:clrMapOvr>
    <a:masterClrMapping/>
  </p:clrMapOvr>
  <p:transition xmlns:p14="http://schemas.microsoft.com/office/powerpoint/2010/main" spd="slow" advTm="694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latin typeface="Arial" charset="0"/>
                <a:ea typeface="ＭＳ Ｐゴシック" charset="0"/>
              </a:rPr>
              <a:t>Beam halo </a:t>
            </a:r>
            <a:r>
              <a:rPr lang="en-US" altLang="ja-JP" dirty="0" smtClean="0">
                <a:latin typeface="Arial" charset="0"/>
                <a:ea typeface="ＭＳ Ｐゴシック" charset="0"/>
              </a:rPr>
              <a:t>measurement</a:t>
            </a:r>
            <a:endParaRPr lang="ja-JP" alt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50" y="981075"/>
            <a:ext cx="8177821" cy="4557061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ja-JP" sz="2300" dirty="0">
                <a:latin typeface="Arial" charset="0"/>
                <a:ea typeface="ＭＳ Ｐゴシック" charset="0"/>
              </a:rPr>
              <a:t>Heat deposition </a:t>
            </a:r>
            <a:r>
              <a:rPr lang="en-US" altLang="ja-JP" sz="2300" dirty="0" smtClean="0">
                <a:latin typeface="Arial" charset="0"/>
                <a:ea typeface="ＭＳ Ｐゴシック" charset="0"/>
              </a:rPr>
              <a:t>obtained by </a:t>
            </a:r>
            <a:r>
              <a:rPr lang="en-US" altLang="ja-JP" sz="2300" dirty="0">
                <a:latin typeface="Arial" charset="0"/>
                <a:ea typeface="ＭＳ Ｐゴシック" charset="0"/>
              </a:rPr>
              <a:t>the thermo </a:t>
            </a:r>
            <a:r>
              <a:rPr lang="en-US" altLang="ja-JP" sz="2300" dirty="0" smtClean="0">
                <a:latin typeface="Arial" charset="0"/>
                <a:ea typeface="ＭＳ Ｐゴシック" charset="0"/>
              </a:rPr>
              <a:t>couples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1900" dirty="0" smtClean="0">
                <a:latin typeface="Arial" charset="0"/>
                <a:ea typeface="ＭＳ Ｐゴシック" charset="0"/>
              </a:rPr>
              <a:t>After 6 hours operation, temperature will saturate.</a:t>
            </a:r>
          </a:p>
          <a:p>
            <a:pPr eaLnBrk="1" hangingPunct="1">
              <a:lnSpc>
                <a:spcPct val="70000"/>
              </a:lnSpc>
            </a:pPr>
            <a:r>
              <a:rPr lang="en-US" altLang="ja-JP" sz="2000" dirty="0" smtClean="0">
                <a:latin typeface="Arial" charset="0"/>
                <a:ea typeface="ＭＳ Ｐゴシック" charset="0"/>
              </a:rPr>
              <a:t>Heat deposition density deduced by temp 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rising </a:t>
            </a:r>
            <a:r>
              <a:rPr lang="en-US" altLang="ja-JP" sz="2000" dirty="0" smtClean="0">
                <a:latin typeface="Arial" charset="0"/>
                <a:ea typeface="ＭＳ Ｐゴシック" charset="0"/>
              </a:rPr>
              <a:t>due 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to </a:t>
            </a:r>
            <a:r>
              <a:rPr lang="en-US" altLang="ja-JP" sz="2000" dirty="0" smtClean="0">
                <a:latin typeface="Arial" charset="0"/>
                <a:ea typeface="ＭＳ Ｐゴシック" charset="0"/>
              </a:rPr>
              <a:t>beam</a:t>
            </a:r>
            <a:endParaRPr lang="en-US" altLang="ja-JP" sz="20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r>
              <a:rPr lang="ja-JP" altLang="en-US" sz="2000" dirty="0">
                <a:latin typeface="Arial" charset="0"/>
                <a:ea typeface="ＭＳ Ｐゴシック" charset="0"/>
              </a:rPr>
              <a:t>　　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Q(w/cc)=</a:t>
            </a:r>
            <a:r>
              <a:rPr lang="en-US" altLang="ja-JP" sz="2000" dirty="0" err="1" smtClean="0">
                <a:latin typeface="Arial" charset="0"/>
                <a:ea typeface="ＭＳ Ｐゴシック" charset="0"/>
              </a:rPr>
              <a:t>ρC</a:t>
            </a:r>
            <a:r>
              <a:rPr lang="ja-JP" altLang="en-US" sz="2000" dirty="0" smtClean="0">
                <a:latin typeface="Arial" charset="0"/>
                <a:ea typeface="ＭＳ Ｐゴシック" charset="0"/>
              </a:rPr>
              <a:t>　</a:t>
            </a:r>
            <a:r>
              <a:rPr lang="en-US" altLang="ja-JP" sz="2000" dirty="0" err="1" smtClean="0">
                <a:latin typeface="Arial" charset="0"/>
                <a:ea typeface="ＭＳ Ｐゴシック" charset="0"/>
              </a:rPr>
              <a:t>dT</a:t>
            </a:r>
            <a:r>
              <a:rPr lang="en-US" altLang="ja-JP" sz="2000" dirty="0" smtClean="0">
                <a:latin typeface="Arial" charset="0"/>
                <a:ea typeface="ＭＳ Ｐゴシック" charset="0"/>
              </a:rPr>
              <a:t>/</a:t>
            </a:r>
            <a:r>
              <a:rPr lang="en-US" altLang="ja-JP" sz="2000" dirty="0" err="1" smtClean="0">
                <a:latin typeface="Arial" charset="0"/>
                <a:ea typeface="ＭＳ Ｐゴシック" charset="0"/>
              </a:rPr>
              <a:t>dt</a:t>
            </a:r>
            <a:r>
              <a:rPr lang="ja-JP" altLang="en-US" sz="2000" dirty="0" smtClean="0">
                <a:latin typeface="Arial" charset="0"/>
                <a:ea typeface="ＭＳ Ｐゴシック" charset="0"/>
              </a:rPr>
              <a:t>　</a:t>
            </a:r>
            <a:endParaRPr lang="en-US" altLang="ja-JP" sz="2000" dirty="0" smtClean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r>
              <a:rPr lang="en-US" altLang="ja-JP" sz="2400" dirty="0" smtClean="0">
                <a:latin typeface="Arial" charset="0"/>
                <a:ea typeface="ＭＳ Ｐゴシック" charset="0"/>
              </a:rPr>
              <a:t>	 </a:t>
            </a:r>
            <a:r>
              <a:rPr lang="en-US" altLang="ja-JP" sz="1600" dirty="0" err="1" smtClean="0">
                <a:latin typeface="Arial" charset="0"/>
                <a:ea typeface="ＭＳ Ｐゴシック" charset="0"/>
              </a:rPr>
              <a:t>ρ</a:t>
            </a:r>
            <a:r>
              <a:rPr lang="ja-JP" altLang="en-US" sz="1600" dirty="0" smtClean="0">
                <a:latin typeface="Arial" charset="0"/>
                <a:ea typeface="ＭＳ Ｐゴシック" charset="0"/>
              </a:rPr>
              <a:t>：</a:t>
            </a:r>
            <a:r>
              <a:rPr lang="en-US" altLang="ja-JP" sz="1600" dirty="0" smtClean="0">
                <a:latin typeface="Arial" charset="0"/>
                <a:ea typeface="ＭＳ Ｐゴシック" charset="0"/>
              </a:rPr>
              <a:t>Density(g/cc), C: Thermal capacity (J/g/K), </a:t>
            </a:r>
            <a:r>
              <a:rPr lang="en-US" altLang="ja-JP" sz="1600" dirty="0" err="1" smtClean="0">
                <a:latin typeface="Arial" charset="0"/>
                <a:ea typeface="ＭＳ Ｐゴシック" charset="0"/>
              </a:rPr>
              <a:t>T:Temp</a:t>
            </a:r>
            <a:r>
              <a:rPr lang="en-US" altLang="ja-JP" sz="1600" dirty="0" smtClean="0">
                <a:latin typeface="Arial" charset="0"/>
                <a:ea typeface="ＭＳ Ｐゴシック" charset="0"/>
              </a:rPr>
              <a:t> (K),t: Time(s)</a:t>
            </a: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endParaRPr lang="en-US" altLang="ja-JP" sz="20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endParaRPr lang="ja-JP" alt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4C9E9F-FCDD-8C42-B5BA-5C2DBFE166DC}" type="slidenum">
              <a:rPr kumimoji="0" lang="ja-JP" altLang="en-US" sz="1400"/>
              <a:pPr eaLnBrk="1" hangingPunct="1"/>
              <a:t>13</a:t>
            </a:fld>
            <a:endParaRPr kumimoji="0" lang="en-US" altLang="ja-JP" sz="140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75" y="2540000"/>
            <a:ext cx="4148138" cy="2117725"/>
          </a:xfrm>
          <a:prstGeom prst="rect">
            <a:avLst/>
          </a:prstGeom>
          <a:solidFill>
            <a:srgbClr val="FF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293" name="グループ化 3"/>
          <p:cNvGrpSpPr>
            <a:grpSpLocks/>
          </p:cNvGrpSpPr>
          <p:nvPr/>
        </p:nvGrpSpPr>
        <p:grpSpPr bwMode="auto">
          <a:xfrm>
            <a:off x="250825" y="2492375"/>
            <a:ext cx="3581400" cy="2252663"/>
            <a:chOff x="257175" y="2624840"/>
            <a:chExt cx="3900097" cy="2452720"/>
          </a:xfrm>
        </p:grpSpPr>
        <p:pic>
          <p:nvPicPr>
            <p:cNvPr id="1434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75" y="2773181"/>
              <a:ext cx="3662597" cy="2304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348" name="正方形/長方形 1"/>
            <p:cNvSpPr>
              <a:spLocks noChangeArrowheads="1"/>
            </p:cNvSpPr>
            <p:nvPr/>
          </p:nvSpPr>
          <p:spPr bwMode="auto">
            <a:xfrm>
              <a:off x="257175" y="4238625"/>
              <a:ext cx="428625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2400"/>
            </a:p>
          </p:txBody>
        </p:sp>
        <p:sp>
          <p:nvSpPr>
            <p:cNvPr id="14349" name="正方形/長方形 6"/>
            <p:cNvSpPr>
              <a:spLocks noChangeArrowheads="1"/>
            </p:cNvSpPr>
            <p:nvPr/>
          </p:nvSpPr>
          <p:spPr bwMode="auto">
            <a:xfrm>
              <a:off x="409575" y="2624840"/>
              <a:ext cx="1038225" cy="1769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2400"/>
            </a:p>
          </p:txBody>
        </p:sp>
      </p:grpSp>
      <p:sp>
        <p:nvSpPr>
          <p:cNvPr id="12294" name="テキスト ボックス 4"/>
          <p:cNvSpPr txBox="1">
            <a:spLocks noChangeArrowheads="1"/>
          </p:cNvSpPr>
          <p:nvPr/>
        </p:nvSpPr>
        <p:spPr bwMode="auto">
          <a:xfrm>
            <a:off x="250825" y="4961809"/>
            <a:ext cx="7766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/>
              <a:t>For beam of </a:t>
            </a:r>
            <a:r>
              <a:rPr lang="en-US" altLang="ja-JP" sz="2400" dirty="0" smtClean="0"/>
              <a:t>0.3 MW: </a:t>
            </a:r>
            <a:r>
              <a:rPr lang="ja-JP" altLang="en-US" sz="2400" dirty="0"/>
              <a:t>　</a:t>
            </a:r>
            <a:r>
              <a:rPr lang="en-US" altLang="ja-JP" sz="2400" dirty="0" smtClean="0"/>
              <a:t> Heat at target vicinity </a:t>
            </a:r>
            <a:r>
              <a:rPr lang="ja-JP" altLang="en-US" sz="2400" dirty="0"/>
              <a:t>～</a:t>
            </a:r>
            <a:r>
              <a:rPr lang="en-US" altLang="ja-JP" sz="2400" dirty="0"/>
              <a:t>0.3W/cc</a:t>
            </a:r>
            <a:endParaRPr lang="ja-JP" altLang="en-US" sz="24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136525" y="5579165"/>
            <a:ext cx="8782050" cy="108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</a:pPr>
            <a:r>
              <a:rPr lang="en-US" altLang="ja-JP" dirty="0">
                <a:solidFill>
                  <a:srgbClr val="000000"/>
                </a:solidFill>
              </a:rPr>
              <a:t>Peak density and beam halo </a:t>
            </a:r>
            <a:r>
              <a:rPr lang="ja-JP" altLang="en-US" dirty="0">
                <a:solidFill>
                  <a:srgbClr val="000000"/>
                </a:solidFill>
              </a:rPr>
              <a:t>⇒ </a:t>
            </a:r>
            <a:r>
              <a:rPr lang="en-US" altLang="ja-JP" dirty="0">
                <a:solidFill>
                  <a:srgbClr val="000000"/>
                </a:solidFill>
              </a:rPr>
              <a:t>Giving optimum </a:t>
            </a:r>
            <a:r>
              <a:rPr lang="en-US" altLang="ja-JP" dirty="0" smtClean="0">
                <a:solidFill>
                  <a:srgbClr val="000000"/>
                </a:solidFill>
              </a:rPr>
              <a:t>operation parameter</a:t>
            </a:r>
            <a:endParaRPr lang="en-US" altLang="ja-JP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</a:pPr>
            <a:r>
              <a:rPr lang="en-US" altLang="ja-JP" dirty="0">
                <a:solidFill>
                  <a:srgbClr val="000000"/>
                </a:solidFill>
              </a:rPr>
              <a:t>Developed expert system for beam control (Beam orbit and profile)</a:t>
            </a:r>
          </a:p>
          <a:p>
            <a:pPr lvl="1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altLang="ja-JP" dirty="0">
                <a:solidFill>
                  <a:srgbClr val="000000"/>
                </a:solidFill>
              </a:rPr>
              <a:t>Even a rookie can control the beam with confident as an expert.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325438" y="4652963"/>
            <a:ext cx="30060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Times New Roman" charset="0"/>
              </a:rPr>
              <a:t>Temperature trend at </a:t>
            </a:r>
            <a:r>
              <a:rPr lang="en-US" altLang="ja-JP" sz="1600" dirty="0">
                <a:latin typeface="Times New Roman" charset="0"/>
              </a:rPr>
              <a:t>halo </a:t>
            </a:r>
            <a:r>
              <a:rPr lang="en-US" altLang="ja-JP" sz="1600" dirty="0" smtClean="0">
                <a:latin typeface="Times New Roman" charset="0"/>
              </a:rPr>
              <a:t>monitor</a:t>
            </a:r>
            <a:endParaRPr lang="ja-JP" altLang="en-US" sz="1600" dirty="0">
              <a:latin typeface="Times New Roman" charset="0"/>
            </a:endParaRPr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5765925" y="4559163"/>
            <a:ext cx="18694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+mj-lt"/>
              </a:rPr>
              <a:t>Horizontal position</a:t>
            </a:r>
            <a:endParaRPr lang="ja-JP" altLang="en-US" sz="1600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69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0" grpId="0"/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8EFB3A-418A-4042-B203-DF60061BC910}" type="slidenum">
              <a:rPr kumimoji="0" lang="ja-JP" altLang="en-US" sz="1400"/>
              <a:pPr eaLnBrk="1" hangingPunct="1"/>
              <a:t>14</a:t>
            </a:fld>
            <a:endParaRPr kumimoji="0" lang="en-US" altLang="ja-JP" sz="1400"/>
          </a:p>
        </p:txBody>
      </p: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41275" y="2366963"/>
            <a:ext cx="3340100" cy="4438650"/>
            <a:chOff x="384" y="1008"/>
            <a:chExt cx="2256" cy="3312"/>
          </a:xfrm>
        </p:grpSpPr>
        <p:pic>
          <p:nvPicPr>
            <p:cNvPr id="1332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7" b="29887"/>
            <a:stretch>
              <a:fillRect/>
            </a:stretch>
          </p:blipFill>
          <p:spPr bwMode="auto">
            <a:xfrm>
              <a:off x="384" y="2562"/>
              <a:ext cx="2256" cy="1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7" b="30486"/>
            <a:stretch>
              <a:fillRect/>
            </a:stretch>
          </p:blipFill>
          <p:spPr bwMode="auto">
            <a:xfrm>
              <a:off x="384" y="1008"/>
              <a:ext cx="22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6588125" y="2565400"/>
            <a:ext cx="223202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</a:rPr>
              <a:t>Conserve</a:t>
            </a:r>
            <a:r>
              <a:rPr lang="en-US" altLang="ja-JP" sz="1800" dirty="0"/>
              <a:t> beam </a:t>
            </a:r>
            <a:r>
              <a:rPr lang="en-US" altLang="ja-JP" sz="1800" dirty="0">
                <a:solidFill>
                  <a:srgbClr val="FF0000"/>
                </a:solidFill>
              </a:rPr>
              <a:t>aspect</a:t>
            </a:r>
            <a:r>
              <a:rPr lang="en-US" altLang="ja-JP" sz="1800" dirty="0"/>
              <a:t> ratio</a:t>
            </a:r>
          </a:p>
          <a:p>
            <a:pPr eaLnBrk="1" hangingPunct="1"/>
            <a:r>
              <a:rPr lang="en-US" altLang="ja-JP" sz="1800" dirty="0"/>
              <a:t>  H:V=2.2:1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3419475" y="4630737"/>
            <a:ext cx="3937000" cy="925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charset="0"/>
              <a:buNone/>
            </a:pPr>
            <a:r>
              <a:rPr kumimoji="0" lang="en-US" altLang="ja-JP" sz="1800" dirty="0"/>
              <a:t>Heat deposition at vicinity</a:t>
            </a:r>
            <a:r>
              <a:rPr kumimoji="0" lang="ja-JP" altLang="en-US" sz="1800" dirty="0"/>
              <a:t>＜</a:t>
            </a:r>
            <a:r>
              <a:rPr kumimoji="0" lang="en-US" altLang="ja-JP" sz="1800" dirty="0"/>
              <a:t>1W/cc</a:t>
            </a:r>
          </a:p>
          <a:p>
            <a:pPr eaLnBrk="1">
              <a:buClr>
                <a:srgbClr val="000000"/>
              </a:buClr>
              <a:buSzPct val="45000"/>
              <a:buFont typeface="Wingdings" charset="0"/>
              <a:buNone/>
            </a:pPr>
            <a:r>
              <a:rPr kumimoji="0" lang="ja-JP" altLang="en-US" sz="1800" dirty="0"/>
              <a:t>　 </a:t>
            </a:r>
            <a:r>
              <a:rPr kumimoji="0" lang="en-US" altLang="ja-JP" sz="1800" dirty="0" err="1">
                <a:latin typeface="Symbol" charset="0"/>
              </a:rPr>
              <a:t>s</a:t>
            </a:r>
            <a:r>
              <a:rPr kumimoji="0" lang="en-US" altLang="ja-JP" sz="1800" baseline="-25000" dirty="0" err="1"/>
              <a:t>h</a:t>
            </a:r>
            <a:r>
              <a:rPr kumimoji="0" lang="en-US" altLang="ja-JP" sz="1800" dirty="0"/>
              <a:t> &lt;</a:t>
            </a:r>
            <a:r>
              <a:rPr kumimoji="0" lang="en-US" altLang="ja-JP" sz="1800" dirty="0">
                <a:solidFill>
                  <a:srgbClr val="FF0000"/>
                </a:solidFill>
              </a:rPr>
              <a:t>37</a:t>
            </a:r>
            <a:r>
              <a:rPr kumimoji="0" lang="en-US" altLang="ja-JP" sz="1800" dirty="0"/>
              <a:t>mm, </a:t>
            </a:r>
            <a:r>
              <a:rPr kumimoji="0" lang="en-US" altLang="ja-JP" sz="1800" dirty="0" err="1">
                <a:latin typeface="Symbol" charset="0"/>
              </a:rPr>
              <a:t>s</a:t>
            </a:r>
            <a:r>
              <a:rPr kumimoji="0" lang="en-US" altLang="ja-JP" sz="1800" baseline="-25000" dirty="0" err="1"/>
              <a:t>v</a:t>
            </a:r>
            <a:r>
              <a:rPr kumimoji="0" lang="en-US" altLang="ja-JP" sz="1800" dirty="0"/>
              <a:t> &lt;</a:t>
            </a:r>
            <a:r>
              <a:rPr kumimoji="0" lang="en-US" altLang="ja-JP" sz="1800" dirty="0">
                <a:solidFill>
                  <a:srgbClr val="FF0000"/>
                </a:solidFill>
              </a:rPr>
              <a:t>17</a:t>
            </a:r>
            <a:r>
              <a:rPr kumimoji="0" lang="en-US" altLang="ja-JP" sz="1800" dirty="0"/>
              <a:t>mm</a:t>
            </a:r>
          </a:p>
          <a:p>
            <a:pPr eaLnBrk="1">
              <a:buClr>
                <a:srgbClr val="000000"/>
              </a:buClr>
              <a:buSzPct val="45000"/>
              <a:buFont typeface="Wingdings" charset="0"/>
              <a:buNone/>
            </a:pPr>
            <a:r>
              <a:rPr kumimoji="0" lang="en-US" altLang="ja-JP" sz="1800" dirty="0"/>
              <a:t>Target blade: no issues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408237" y="6009403"/>
            <a:ext cx="5110616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itchFamily="2" charset="2"/>
              <a:buChar char="•"/>
              <a:defRPr/>
            </a:pPr>
            <a:r>
              <a:rPr kumimoji="0" lang="en-US" altLang="ja-JP" sz="1800" dirty="0" smtClean="0">
                <a:cs typeface="+mn-cs"/>
              </a:rPr>
              <a:t>Limit for 1MW operation with</a:t>
            </a:r>
            <a:r>
              <a:rPr kumimoji="0" lang="en-US" altLang="ja-JP" sz="1800" dirty="0">
                <a:cs typeface="+mn-cs"/>
              </a:rPr>
              <a:t> </a:t>
            </a:r>
            <a:r>
              <a:rPr kumimoji="0" lang="en-US" altLang="ja-JP" sz="1800" dirty="0" smtClean="0">
                <a:cs typeface="+mn-cs"/>
              </a:rPr>
              <a:t>linear optics</a:t>
            </a:r>
          </a:p>
          <a:p>
            <a:pPr marL="0" indent="0" eaLnBrk="1">
              <a:buClr>
                <a:srgbClr val="000000"/>
              </a:buClr>
              <a:buSzPct val="45000"/>
              <a:defRPr/>
            </a:pPr>
            <a:r>
              <a:rPr kumimoji="0" lang="en-US" altLang="ja-JP" sz="1800" dirty="0" smtClean="0">
                <a:cs typeface="+mn-cs"/>
              </a:rPr>
              <a:t>    Peak heat at the target: 14J/cc/pulse</a:t>
            </a:r>
          </a:p>
        </p:txBody>
      </p:sp>
      <p:pic>
        <p:nvPicPr>
          <p:cNvPr id="143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3287713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794125" y="52022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sz="2400">
              <a:latin typeface="Times New Roman" charset="0"/>
            </a:endParaRPr>
          </a:p>
        </p:txBody>
      </p:sp>
      <p:sp>
        <p:nvSpPr>
          <p:cNvPr id="13321" name="タイトル 1"/>
          <p:cNvSpPr>
            <a:spLocks noGrp="1"/>
          </p:cNvSpPr>
          <p:nvPr>
            <p:ph type="title" idx="4294967295"/>
          </p:nvPr>
        </p:nvSpPr>
        <p:spPr>
          <a:xfrm>
            <a:off x="179388" y="87818"/>
            <a:ext cx="7772400" cy="584776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latin typeface="Arial" charset="0"/>
                <a:ea typeface="ＭＳ Ｐゴシック" charset="0"/>
              </a:rPr>
              <a:t>Limit of beam expansion by linear </a:t>
            </a:r>
            <a:r>
              <a:rPr lang="en-US" altLang="ja-JP" sz="3200" dirty="0">
                <a:latin typeface="Arial" charset="0"/>
                <a:ea typeface="ＭＳ Ｐゴシック" charset="0"/>
              </a:rPr>
              <a:t>optics</a:t>
            </a:r>
            <a:endParaRPr lang="ja-JP" altLang="en-US" sz="3200" dirty="0">
              <a:latin typeface="Arial" charset="0"/>
              <a:ea typeface="ＭＳ Ｐゴシック" charset="0"/>
            </a:endParaRPr>
          </a:p>
        </p:txBody>
      </p:sp>
      <p:sp>
        <p:nvSpPr>
          <p:cNvPr id="13322" name="コンテンツ プレースホルダー 4"/>
          <p:cNvSpPr>
            <a:spLocks noGrp="1"/>
          </p:cNvSpPr>
          <p:nvPr>
            <p:ph idx="4294967295"/>
          </p:nvPr>
        </p:nvSpPr>
        <p:spPr>
          <a:xfrm>
            <a:off x="323850" y="944563"/>
            <a:ext cx="8820150" cy="1617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MWPM shows that the distribution is monotonous Gaussian.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Expanding Gaussian beam to decrease the peak density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Vicinity of the target</a:t>
            </a:r>
            <a:r>
              <a:rPr lang="ja-JP" altLang="en-US" sz="1800" dirty="0">
                <a:latin typeface="Arial" charset="0"/>
                <a:ea typeface="ＭＳ Ｐゴシック" charset="0"/>
              </a:rPr>
              <a:t>　　 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&lt;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W/cc(0.04J/cc/pulse)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Target blade                  &lt;</a:t>
            </a:r>
            <a:r>
              <a:rPr lang="ja-JP" altLang="en-US" sz="1800" dirty="0">
                <a:latin typeface="Arial" charset="0"/>
                <a:ea typeface="ＭＳ Ｐゴシック" charset="0"/>
              </a:rPr>
              <a:t>　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90W/cc(3.5J/cc/pulse)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Beam </a:t>
            </a:r>
            <a:r>
              <a:rPr lang="en-US" altLang="ja-JP" sz="2000" dirty="0" smtClean="0">
                <a:latin typeface="Arial" charset="0"/>
                <a:ea typeface="ＭＳ Ｐゴシック" charset="0"/>
              </a:rPr>
              <a:t>distribution can be approximated by monotonous 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Gaussian.</a:t>
            </a:r>
            <a:endParaRPr lang="ja-JP" altLang="en-US" sz="2000" dirty="0">
              <a:latin typeface="Arial" charset="0"/>
              <a:ea typeface="ＭＳ Ｐゴシック" charset="0"/>
            </a:endParaRPr>
          </a:p>
        </p:txBody>
      </p:sp>
      <p:cxnSp>
        <p:nvCxnSpPr>
          <p:cNvPr id="3" name="直線コネクタ 2"/>
          <p:cNvCxnSpPr/>
          <p:nvPr/>
        </p:nvCxnSpPr>
        <p:spPr bwMode="auto">
          <a:xfrm>
            <a:off x="546100" y="3460750"/>
            <a:ext cx="2628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>
            <a:off x="609600" y="5556250"/>
            <a:ext cx="2628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p:transition xmlns:p14="http://schemas.microsoft.com/office/powerpoint/2010/main" spd="slow" advTm="681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5" b="14381"/>
          <a:stretch>
            <a:fillRect/>
          </a:stretch>
        </p:blipFill>
        <p:spPr bwMode="auto">
          <a:xfrm>
            <a:off x="1530741" y="1992484"/>
            <a:ext cx="1918623" cy="18809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B3"/>
            </a:solidFill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14539"/>
          <a:stretch>
            <a:fillRect/>
          </a:stretch>
        </p:blipFill>
        <p:spPr bwMode="auto">
          <a:xfrm>
            <a:off x="4019969" y="2040318"/>
            <a:ext cx="1902927" cy="1908169"/>
          </a:xfrm>
          <a:prstGeom prst="rect">
            <a:avLst/>
          </a:prstGeom>
          <a:solidFill>
            <a:schemeClr val="bg1"/>
          </a:solidFill>
          <a:ln w="9525">
            <a:solidFill>
              <a:srgbClr val="0000B3"/>
            </a:solidFill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7" b="15265"/>
          <a:stretch>
            <a:fillRect/>
          </a:stretch>
        </p:blipFill>
        <p:spPr bwMode="auto">
          <a:xfrm>
            <a:off x="3950702" y="4230306"/>
            <a:ext cx="1956295" cy="1918624"/>
          </a:xfrm>
          <a:prstGeom prst="rect">
            <a:avLst/>
          </a:prstGeom>
          <a:solidFill>
            <a:schemeClr val="bg1"/>
          </a:solidFill>
          <a:ln w="9525">
            <a:solidFill>
              <a:srgbClr val="0000B3"/>
            </a:solidFill>
            <a:miter lim="800000"/>
            <a:headEnd/>
            <a:tailEnd/>
          </a:ln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b="16074"/>
          <a:stretch>
            <a:fillRect/>
          </a:stretch>
        </p:blipFill>
        <p:spPr bwMode="auto">
          <a:xfrm>
            <a:off x="1508682" y="4282903"/>
            <a:ext cx="1937459" cy="1864803"/>
          </a:xfrm>
          <a:prstGeom prst="rect">
            <a:avLst/>
          </a:prstGeom>
          <a:solidFill>
            <a:schemeClr val="bg1"/>
          </a:solidFill>
          <a:ln w="9525">
            <a:solidFill>
              <a:srgbClr val="0000B3"/>
            </a:solidFill>
            <a:miter lim="800000"/>
            <a:headEnd/>
            <a:tailEnd/>
          </a:ln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86DB66-7EB5-2C43-A368-9FDBB2A74DC8}" type="slidenum">
              <a:rPr kumimoji="0" lang="ja-JP" altLang="en-US" sz="1400"/>
              <a:pPr eaLnBrk="1" hangingPunct="1"/>
              <a:t>15</a:t>
            </a:fld>
            <a:endParaRPr kumimoji="0" lang="en-US" altLang="ja-JP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2238" y="57835"/>
            <a:ext cx="8069262" cy="646331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latin typeface="Arial" charset="0"/>
                <a:ea typeface="ＭＳ Ｐゴシック" charset="0"/>
              </a:rPr>
              <a:t>Beam flattening system</a:t>
            </a:r>
            <a:endParaRPr lang="en-US" altLang="ja-JP" sz="3600" dirty="0">
              <a:latin typeface="Arial" charset="0"/>
              <a:ea typeface="ＭＳ Ｐゴシック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4163" y="809625"/>
            <a:ext cx="8603463" cy="57479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 charset="0"/>
                <a:ea typeface="ＭＳ Ｐゴシック" charset="0"/>
              </a:rPr>
              <a:t>Beam edge folding by non-linear </a:t>
            </a:r>
            <a:r>
              <a:rPr lang="en-US" altLang="ja-JP" sz="2400" dirty="0" smtClean="0">
                <a:latin typeface="Arial" charset="0"/>
                <a:ea typeface="ＭＳ Ｐゴシック" charset="0"/>
              </a:rPr>
              <a:t>optics  (octupole magnet)</a:t>
            </a:r>
            <a:endParaRPr lang="ja-JP" altLang="en-US" sz="2400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667298"/>
              </p:ext>
            </p:extLst>
          </p:nvPr>
        </p:nvGraphicFramePr>
        <p:xfrm>
          <a:off x="5790126" y="4575991"/>
          <a:ext cx="2664399" cy="228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9" descr="IMG_04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548" y="2152081"/>
            <a:ext cx="2709931" cy="20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704754" y="1710256"/>
            <a:ext cx="213552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Octupole magnet</a:t>
            </a:r>
            <a:endParaRPr kumimoji="1" lang="ja-JP" altLang="en-US" dirty="0"/>
          </a:p>
        </p:txBody>
      </p:sp>
      <p:graphicFrame>
        <p:nvGraphicFramePr>
          <p:cNvPr id="14" name="オブジェクト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64301615"/>
              </p:ext>
            </p:extLst>
          </p:nvPr>
        </p:nvGraphicFramePr>
        <p:xfrm>
          <a:off x="6117130" y="4293668"/>
          <a:ext cx="3086550" cy="2088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6" r:id="rId9" imgW="4730906" imgH="3200677" progId="Excel.Chart.8">
                  <p:embed/>
                </p:oleObj>
              </mc:Choice>
              <mc:Fallback>
                <p:oleObj r:id="rId9" imgW="4730906" imgH="3200677" progId="Excel.Chart.8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130" y="4293668"/>
                        <a:ext cx="3086550" cy="2088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4913"/>
          <p:cNvSpPr txBox="1">
            <a:spLocks noChangeArrowheads="1"/>
          </p:cNvSpPr>
          <p:nvPr/>
        </p:nvSpPr>
        <p:spPr bwMode="auto">
          <a:xfrm>
            <a:off x="4241564" y="1443596"/>
            <a:ext cx="1830511" cy="5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latin typeface="Arial" pitchFamily="34" charset="0"/>
              </a:rPr>
              <a:t>Non-linear</a:t>
            </a:r>
          </a:p>
        </p:txBody>
      </p:sp>
      <p:sp>
        <p:nvSpPr>
          <p:cNvPr id="24" name="Text Box 4919"/>
          <p:cNvSpPr txBox="1">
            <a:spLocks noChangeArrowheads="1"/>
          </p:cNvSpPr>
          <p:nvPr/>
        </p:nvSpPr>
        <p:spPr bwMode="auto">
          <a:xfrm>
            <a:off x="1844627" y="1512831"/>
            <a:ext cx="1186403" cy="5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>
                <a:latin typeface="Arial" pitchFamily="34" charset="0"/>
              </a:rPr>
              <a:t>Linear</a:t>
            </a:r>
          </a:p>
        </p:txBody>
      </p:sp>
      <p:sp>
        <p:nvSpPr>
          <p:cNvPr id="25" name="Text Box 4920"/>
          <p:cNvSpPr txBox="1">
            <a:spLocks noChangeArrowheads="1"/>
          </p:cNvSpPr>
          <p:nvPr/>
        </p:nvSpPr>
        <p:spPr bwMode="auto">
          <a:xfrm>
            <a:off x="0" y="2443658"/>
            <a:ext cx="1195956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>
                <a:latin typeface="Arial" pitchFamily="34" charset="0"/>
              </a:rPr>
              <a:t>Phase space</a:t>
            </a:r>
          </a:p>
          <a:p>
            <a:r>
              <a:rPr lang="en-US" altLang="ja-JP" sz="1600">
                <a:latin typeface="Arial" pitchFamily="34" charset="0"/>
              </a:rPr>
              <a:t>distribution</a:t>
            </a:r>
          </a:p>
        </p:txBody>
      </p:sp>
      <p:sp>
        <p:nvSpPr>
          <p:cNvPr id="26" name="Text Box 4921"/>
          <p:cNvSpPr txBox="1">
            <a:spLocks noChangeArrowheads="1"/>
          </p:cNvSpPr>
          <p:nvPr/>
        </p:nvSpPr>
        <p:spPr bwMode="auto">
          <a:xfrm>
            <a:off x="0" y="4300184"/>
            <a:ext cx="1363476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>
                <a:latin typeface="Arial" pitchFamily="34" charset="0"/>
              </a:rPr>
              <a:t>Horizontal distribution</a:t>
            </a:r>
          </a:p>
        </p:txBody>
      </p:sp>
      <p:sp>
        <p:nvSpPr>
          <p:cNvPr id="27" name="Line 4929"/>
          <p:cNvSpPr>
            <a:spLocks noChangeShapeType="1"/>
          </p:cNvSpPr>
          <p:nvPr/>
        </p:nvSpPr>
        <p:spPr bwMode="auto">
          <a:xfrm>
            <a:off x="4610614" y="3412950"/>
            <a:ext cx="211606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800"/>
          </a:p>
        </p:txBody>
      </p:sp>
      <p:sp>
        <p:nvSpPr>
          <p:cNvPr id="28" name="Line 4930"/>
          <p:cNvSpPr>
            <a:spLocks noChangeShapeType="1"/>
          </p:cNvSpPr>
          <p:nvPr/>
        </p:nvSpPr>
        <p:spPr bwMode="auto">
          <a:xfrm flipH="1">
            <a:off x="5167338" y="2433402"/>
            <a:ext cx="18893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800"/>
          </a:p>
        </p:txBody>
      </p:sp>
      <p:sp>
        <p:nvSpPr>
          <p:cNvPr id="29" name="Text Box 4931"/>
          <p:cNvSpPr txBox="1">
            <a:spLocks noChangeArrowheads="1"/>
          </p:cNvSpPr>
          <p:nvPr/>
        </p:nvSpPr>
        <p:spPr bwMode="auto">
          <a:xfrm>
            <a:off x="2748053" y="3778254"/>
            <a:ext cx="1038603" cy="3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 dirty="0">
                <a:latin typeface="Arial" pitchFamily="34" charset="0"/>
              </a:rPr>
              <a:t>Position</a:t>
            </a:r>
          </a:p>
        </p:txBody>
      </p:sp>
      <p:sp>
        <p:nvSpPr>
          <p:cNvPr id="30" name="Text Box 4932"/>
          <p:cNvSpPr txBox="1">
            <a:spLocks noChangeArrowheads="1"/>
          </p:cNvSpPr>
          <p:nvPr/>
        </p:nvSpPr>
        <p:spPr bwMode="auto">
          <a:xfrm rot="16200000">
            <a:off x="625702" y="2257385"/>
            <a:ext cx="1413833" cy="38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>
                <a:latin typeface="Arial" pitchFamily="34" charset="0"/>
              </a:rPr>
              <a:t>Divergence</a:t>
            </a:r>
          </a:p>
        </p:txBody>
      </p:sp>
      <p:sp>
        <p:nvSpPr>
          <p:cNvPr id="31" name="Text Box 4933"/>
          <p:cNvSpPr txBox="1">
            <a:spLocks noChangeArrowheads="1"/>
          </p:cNvSpPr>
          <p:nvPr/>
        </p:nvSpPr>
        <p:spPr bwMode="auto">
          <a:xfrm>
            <a:off x="2679102" y="6062301"/>
            <a:ext cx="1038603" cy="3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 dirty="0">
                <a:latin typeface="Arial" pitchFamily="34" charset="0"/>
              </a:rPr>
              <a:t>Position</a:t>
            </a:r>
          </a:p>
        </p:txBody>
      </p:sp>
      <p:sp>
        <p:nvSpPr>
          <p:cNvPr id="32" name="Text Box 4934"/>
          <p:cNvSpPr txBox="1">
            <a:spLocks noChangeArrowheads="1"/>
          </p:cNvSpPr>
          <p:nvPr/>
        </p:nvSpPr>
        <p:spPr bwMode="auto">
          <a:xfrm>
            <a:off x="5187727" y="3905646"/>
            <a:ext cx="1038603" cy="3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 dirty="0">
                <a:latin typeface="Arial" pitchFamily="34" charset="0"/>
              </a:rPr>
              <a:t>Position</a:t>
            </a:r>
          </a:p>
        </p:txBody>
      </p:sp>
      <p:sp>
        <p:nvSpPr>
          <p:cNvPr id="33" name="Text Box 4935"/>
          <p:cNvSpPr txBox="1">
            <a:spLocks noChangeArrowheads="1"/>
          </p:cNvSpPr>
          <p:nvPr/>
        </p:nvSpPr>
        <p:spPr bwMode="auto">
          <a:xfrm rot="16200000">
            <a:off x="3132219" y="2270204"/>
            <a:ext cx="1413833" cy="38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>
                <a:latin typeface="Arial" pitchFamily="34" charset="0"/>
              </a:rPr>
              <a:t>Divergence</a:t>
            </a:r>
          </a:p>
        </p:txBody>
      </p:sp>
      <p:sp>
        <p:nvSpPr>
          <p:cNvPr id="34" name="Text Box 4936"/>
          <p:cNvSpPr txBox="1">
            <a:spLocks noChangeArrowheads="1"/>
          </p:cNvSpPr>
          <p:nvPr/>
        </p:nvSpPr>
        <p:spPr bwMode="auto">
          <a:xfrm>
            <a:off x="5340751" y="6084942"/>
            <a:ext cx="1038603" cy="3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defTabSz="865188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defTabSz="865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1600" dirty="0">
                <a:latin typeface="Arial" pitchFamily="34" charset="0"/>
              </a:rPr>
              <a:t>Position</a:t>
            </a:r>
          </a:p>
        </p:txBody>
      </p:sp>
    </p:spTree>
  </p:cSld>
  <p:clrMapOvr>
    <a:masterClrMapping/>
  </p:clrMapOvr>
  <p:transition xmlns:p14="http://schemas.microsoft.com/office/powerpoint/2010/main" spd="slow" advTm="10080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4BC5C2-1450-2044-A19C-DCD48C290E1E}" type="slidenum">
              <a:rPr lang="en-US" altLang="ja-JP">
                <a:latin typeface="+mn-lt"/>
                <a:ea typeface="ＭＳ Ｐゴシック" charset="0"/>
              </a:rPr>
              <a:pPr>
                <a:defRPr/>
              </a:pPr>
              <a:t>16</a:t>
            </a:fld>
            <a:endParaRPr lang="en-US" altLang="ja-JP">
              <a:latin typeface="+mn-lt"/>
              <a:ea typeface="ＭＳ Ｐゴシック" charset="0"/>
            </a:endParaRPr>
          </a:p>
        </p:txBody>
      </p:sp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250031" y="836043"/>
            <a:ext cx="8760023" cy="1116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20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695" y="117202"/>
            <a:ext cx="428625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453" y="521271"/>
            <a:ext cx="827113" cy="1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 rIns="116994"/>
          <a:lstStyle/>
          <a:p>
            <a:pPr marL="40182">
              <a:defRPr/>
            </a:pPr>
            <a:r>
              <a:rPr kumimoji="0" lang="en-US" altLang="ja-JP" dirty="0" smtClean="0"/>
              <a:t>Installation of OCT magnets</a:t>
            </a:r>
            <a:endParaRPr kumimoji="0" lang="ja-JP" altLang="en-US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" y="837159"/>
            <a:ext cx="4872501" cy="2591841"/>
          </a:xfrm>
        </p:spPr>
        <p:txBody>
          <a:bodyPr rIns="81277"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Blip>
                <a:blip r:embed="rId4"/>
              </a:buBlip>
            </a:pPr>
            <a:r>
              <a:rPr kumimoji="0" lang="en-US" altLang="ja-JP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For peak reduction, octupole </a:t>
            </a:r>
            <a:r>
              <a:rPr kumimoji="0" lang="en-US" altLang="ja-JP" sz="2400" dirty="0">
                <a:latin typeface="Arial" charset="0"/>
                <a:ea typeface="ヒラギノ角ゴ ProN W3" charset="0"/>
                <a:cs typeface="ヒラギノ角ゴ ProN W3" charset="0"/>
              </a:rPr>
              <a:t>magnets </a:t>
            </a:r>
            <a:r>
              <a:rPr kumimoji="0" lang="en-US" altLang="ja-JP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were installed on July 2013.</a:t>
            </a:r>
            <a:endParaRPr kumimoji="0" lang="en-US" altLang="ja-JP" sz="24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lvl="1">
              <a:lnSpc>
                <a:spcPct val="90000"/>
              </a:lnSpc>
            </a:pPr>
            <a:r>
              <a:rPr kumimoji="0" lang="en-US" altLang="ja-JP" sz="2000" dirty="0">
                <a:latin typeface="Arial" charset="0"/>
                <a:ea typeface="ヒラギノ角ゴ ProN W3" charset="0"/>
                <a:cs typeface="ヒラギノ角ゴ ProN W3" charset="0"/>
              </a:rPr>
              <a:t>OCT1 and OCT2 </a:t>
            </a:r>
            <a:r>
              <a:rPr kumimoji="0" lang="en-US" altLang="ja-JP" sz="2000" dirty="0" smtClean="0">
                <a:latin typeface="Arial" charset="0"/>
                <a:ea typeface="ヒラギノ角ゴ ProN W3" charset="0"/>
                <a:cs typeface="ヒラギノ角ゴ ProN W3" charset="0"/>
              </a:rPr>
              <a:t>installed </a:t>
            </a:r>
            <a:r>
              <a:rPr kumimoji="0" lang="en-US" altLang="ja-JP" sz="2000" dirty="0">
                <a:latin typeface="Arial" charset="0"/>
                <a:ea typeface="ヒラギノ角ゴ ProN W3" charset="0"/>
                <a:cs typeface="ヒラギノ角ゴ ProN W3" charset="0"/>
              </a:rPr>
              <a:t>at </a:t>
            </a:r>
            <a:r>
              <a:rPr kumimoji="0" lang="en-US" altLang="ja-JP" sz="2000" dirty="0" smtClean="0">
                <a:latin typeface="Arial" charset="0"/>
                <a:ea typeface="ヒラギノ角ゴ ProN W3" charset="0"/>
                <a:cs typeface="ヒラギノ角ゴ ProN W3" charset="0"/>
              </a:rPr>
              <a:t>downstream 3NBTand </a:t>
            </a:r>
            <a:r>
              <a:rPr kumimoji="0" lang="en-US" altLang="ja-JP" sz="2000" dirty="0">
                <a:latin typeface="Arial" charset="0"/>
                <a:ea typeface="ヒラギノ角ゴ ProN W3" charset="0"/>
                <a:cs typeface="ヒラギノ角ゴ ProN W3" charset="0"/>
              </a:rPr>
              <a:t>M1 tunnels</a:t>
            </a:r>
          </a:p>
          <a:p>
            <a:pPr lvl="1">
              <a:lnSpc>
                <a:spcPct val="90000"/>
              </a:lnSpc>
            </a:pPr>
            <a:r>
              <a:rPr kumimoji="0" lang="en-US" altLang="ja-JP" sz="2000" dirty="0">
                <a:latin typeface="Arial" charset="0"/>
                <a:ea typeface="ヒラギノ角ゴ ProN W3" charset="0"/>
                <a:cs typeface="ヒラギノ角ゴ ProN W3" charset="0"/>
              </a:rPr>
              <a:t>Beam Position Monitor (BPM) placed at </a:t>
            </a:r>
            <a:r>
              <a:rPr kumimoji="0" lang="en-US" altLang="ja-JP" sz="2000" dirty="0" smtClean="0">
                <a:latin typeface="Arial" charset="0"/>
                <a:ea typeface="ヒラギノ角ゴ ProN W3" charset="0"/>
                <a:cs typeface="ヒラギノ角ゴ ProN W3" charset="0"/>
              </a:rPr>
              <a:t>OCT1,2 for beam centering</a:t>
            </a:r>
            <a:endParaRPr kumimoji="0" lang="en-US" altLang="ja-JP" sz="20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81" y="4173513"/>
            <a:ext cx="3482578" cy="261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130" y="4344293"/>
            <a:ext cx="3187898" cy="239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8"/>
          <p:cNvSpPr>
            <a:spLocks/>
          </p:cNvSpPr>
          <p:nvPr/>
        </p:nvSpPr>
        <p:spPr bwMode="auto">
          <a:xfrm>
            <a:off x="414337" y="3647777"/>
            <a:ext cx="3804047" cy="696516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altLang="ja-JP" dirty="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Shields above M1 tunnel opened for transport OCT2 to tunnel</a:t>
            </a:r>
          </a:p>
        </p:txBody>
      </p:sp>
      <p:sp>
        <p:nvSpPr>
          <p:cNvPr id="2058" name="Rectangle 9"/>
          <p:cNvSpPr>
            <a:spLocks/>
          </p:cNvSpPr>
          <p:nvPr/>
        </p:nvSpPr>
        <p:spPr bwMode="auto">
          <a:xfrm>
            <a:off x="5027414" y="3429000"/>
            <a:ext cx="3821906" cy="696516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altLang="ja-JP" dirty="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Completed installation of OCT1 at downstream of 3NBT tunnel</a:t>
            </a:r>
          </a:p>
        </p:txBody>
      </p:sp>
      <p:grpSp>
        <p:nvGrpSpPr>
          <p:cNvPr id="2059" name="Group 21"/>
          <p:cNvGrpSpPr>
            <a:grpSpLocks/>
          </p:cNvGrpSpPr>
          <p:nvPr/>
        </p:nvGrpSpPr>
        <p:grpSpPr bwMode="auto">
          <a:xfrm>
            <a:off x="4872501" y="1172022"/>
            <a:ext cx="4192249" cy="2210299"/>
            <a:chOff x="0" y="0"/>
            <a:chExt cx="3323" cy="1752"/>
          </a:xfrm>
        </p:grpSpPr>
        <p:grpSp>
          <p:nvGrpSpPr>
            <p:cNvPr id="2060" name="Group 19"/>
            <p:cNvGrpSpPr>
              <a:grpSpLocks/>
            </p:cNvGrpSpPr>
            <p:nvPr/>
          </p:nvGrpSpPr>
          <p:grpSpPr bwMode="auto">
            <a:xfrm>
              <a:off x="0" y="0"/>
              <a:ext cx="3323" cy="1459"/>
              <a:chOff x="0" y="0"/>
              <a:chExt cx="3323" cy="1459"/>
            </a:xfrm>
          </p:grpSpPr>
          <p:pic>
            <p:nvPicPr>
              <p:cNvPr id="2062" name="Picture 10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" y="0"/>
                <a:ext cx="3090" cy="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3" name="Rectangle 11"/>
              <p:cNvSpPr>
                <a:spLocks/>
              </p:cNvSpPr>
              <p:nvPr/>
            </p:nvSpPr>
            <p:spPr bwMode="auto">
              <a:xfrm>
                <a:off x="1502" y="624"/>
                <a:ext cx="48" cy="114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 sz="4000"/>
              </a:p>
            </p:txBody>
          </p:sp>
          <p:sp>
            <p:nvSpPr>
              <p:cNvPr id="2064" name="Rectangle 12"/>
              <p:cNvSpPr>
                <a:spLocks/>
              </p:cNvSpPr>
              <p:nvPr/>
            </p:nvSpPr>
            <p:spPr bwMode="auto">
              <a:xfrm>
                <a:off x="717" y="622"/>
                <a:ext cx="48" cy="115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 sz="4000"/>
              </a:p>
            </p:txBody>
          </p:sp>
          <p:sp>
            <p:nvSpPr>
              <p:cNvPr id="2065" name="Rectangle 13"/>
              <p:cNvSpPr>
                <a:spLocks/>
              </p:cNvSpPr>
              <p:nvPr/>
            </p:nvSpPr>
            <p:spPr bwMode="auto">
              <a:xfrm>
                <a:off x="519" y="904"/>
                <a:ext cx="380" cy="14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40639" bIns="0">
                <a:spAutoFit/>
              </a:bodyPr>
              <a:lstStyle/>
              <a:p>
                <a:pPr marL="27905"/>
                <a:r>
                  <a:rPr lang="en-US" altLang="ja-JP" sz="1200">
                    <a:cs typeface="Arial" charset="0"/>
                    <a:sym typeface="Arial" charset="0"/>
                  </a:rPr>
                  <a:t>OCT1</a:t>
                </a:r>
              </a:p>
            </p:txBody>
          </p:sp>
          <p:sp>
            <p:nvSpPr>
              <p:cNvPr id="2066" name="Rectangle 14"/>
              <p:cNvSpPr>
                <a:spLocks/>
              </p:cNvSpPr>
              <p:nvPr/>
            </p:nvSpPr>
            <p:spPr bwMode="auto">
              <a:xfrm>
                <a:off x="1302" y="897"/>
                <a:ext cx="380" cy="14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40639" bIns="0">
                <a:spAutoFit/>
              </a:bodyPr>
              <a:lstStyle/>
              <a:p>
                <a:pPr marL="27905"/>
                <a:r>
                  <a:rPr lang="en-US" altLang="ja-JP" sz="1200">
                    <a:cs typeface="Arial" charset="0"/>
                    <a:sym typeface="Arial" charset="0"/>
                  </a:rPr>
                  <a:t>OCT2</a:t>
                </a:r>
              </a:p>
            </p:txBody>
          </p:sp>
          <p:grpSp>
            <p:nvGrpSpPr>
              <p:cNvPr id="2067" name="Group 17"/>
              <p:cNvGrpSpPr>
                <a:grpSpLocks/>
              </p:cNvGrpSpPr>
              <p:nvPr/>
            </p:nvGrpSpPr>
            <p:grpSpPr bwMode="auto">
              <a:xfrm>
                <a:off x="1401" y="1237"/>
                <a:ext cx="288" cy="162"/>
                <a:chOff x="0" y="0"/>
                <a:chExt cx="288" cy="162"/>
              </a:xfrm>
            </p:grpSpPr>
            <p:sp>
              <p:nvSpPr>
                <p:cNvPr id="2069" name="Rectangle 15"/>
                <p:cNvSpPr>
                  <a:spLocks/>
                </p:cNvSpPr>
                <p:nvPr/>
              </p:nvSpPr>
              <p:spPr bwMode="auto">
                <a:xfrm>
                  <a:off x="0" y="0"/>
                  <a:ext cx="288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27905"/>
                  <a:r>
                    <a:rPr lang="en-US" altLang="ja-JP" sz="1100">
                      <a:cs typeface="Arial" charset="0"/>
                      <a:sym typeface="Arial" charset="0"/>
                    </a:rPr>
                    <a:t>1m</a:t>
                  </a:r>
                </a:p>
              </p:txBody>
            </p:sp>
            <p:sp>
              <p:nvSpPr>
                <p:cNvPr id="2070" name="Line 16"/>
                <p:cNvSpPr>
                  <a:spLocks noChangeShapeType="1"/>
                </p:cNvSpPr>
                <p:nvPr/>
              </p:nvSpPr>
              <p:spPr bwMode="auto">
                <a:xfrm>
                  <a:off x="66" y="161"/>
                  <a:ext cx="8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 type="oval" w="med" len="med"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ja-JP" altLang="en-US" sz="4000"/>
                </a:p>
              </p:txBody>
            </p:sp>
          </p:grpSp>
          <p:sp>
            <p:nvSpPr>
              <p:cNvPr id="2068" name="Line 18"/>
              <p:cNvSpPr>
                <a:spLocks noChangeShapeType="1"/>
              </p:cNvSpPr>
              <p:nvPr/>
            </p:nvSpPr>
            <p:spPr bwMode="auto">
              <a:xfrm>
                <a:off x="0" y="673"/>
                <a:ext cx="19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4000"/>
              </a:p>
            </p:txBody>
          </p:sp>
        </p:grpSp>
        <p:sp>
          <p:nvSpPr>
            <p:cNvPr id="2061" name="Rectangle 20"/>
            <p:cNvSpPr>
              <a:spLocks/>
            </p:cNvSpPr>
            <p:nvPr/>
          </p:nvSpPr>
          <p:spPr bwMode="auto">
            <a:xfrm>
              <a:off x="1190" y="1459"/>
              <a:ext cx="171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27905"/>
              <a:r>
                <a:rPr lang="en-US" altLang="ja-JP" sz="2400">
                  <a:cs typeface="Arial" charset="0"/>
                  <a:sym typeface="Arial" charset="0"/>
                </a:rPr>
                <a:t>Horizontal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658906"/>
      </p:ext>
    </p:extLst>
  </p:cSld>
  <p:clrMapOvr>
    <a:masterClrMapping/>
  </p:clrMapOvr>
  <p:transition xmlns:p14="http://schemas.microsoft.com/office/powerpoint/2010/main" spd="slow" advTm="646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/>
          <a:lstStyle/>
          <a:p>
            <a:r>
              <a:rPr lang="en-US" altLang="ja-JP" dirty="0" smtClean="0"/>
              <a:t>Beam profile with OCTs</a:t>
            </a:r>
            <a:endParaRPr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" y="4008438"/>
            <a:ext cx="6743155" cy="2768086"/>
          </a:xfrm>
        </p:spPr>
        <p:txBody>
          <a:bodyPr/>
          <a:lstStyle/>
          <a:p>
            <a:r>
              <a:rPr kumimoji="1" lang="en-US" altLang="ja-JP" sz="2400" dirty="0" smtClean="0"/>
              <a:t>Simulation (DECAY-TURTLE PSI ver.) shows good agreement. M</a:t>
            </a:r>
            <a:r>
              <a:rPr lang="en-US" altLang="ja-JP" sz="2400" dirty="0" smtClean="0"/>
              <a:t>uon target does not give worse influence on vertical distribution. </a:t>
            </a:r>
          </a:p>
          <a:p>
            <a:r>
              <a:rPr kumimoji="1" lang="en-US" altLang="ja-JP" sz="2400" dirty="0" smtClean="0"/>
              <a:t>Heat load at target vicinities </a:t>
            </a:r>
            <a:r>
              <a:rPr lang="en-US" altLang="ja-JP" sz="2400" dirty="0" smtClean="0"/>
              <a:t>and radiation dose at entrance of target station became 1/3.</a:t>
            </a:r>
          </a:p>
          <a:p>
            <a:r>
              <a:rPr lang="en-US" altLang="ja-JP" sz="2400" dirty="0" smtClean="0"/>
              <a:t>N</a:t>
            </a:r>
            <a:r>
              <a:rPr kumimoji="1" lang="en-US" altLang="ja-JP" sz="2400" dirty="0" smtClean="0"/>
              <a:t>ot found </a:t>
            </a:r>
            <a:r>
              <a:rPr lang="en-US" altLang="ja-JP" sz="2400" dirty="0" smtClean="0"/>
              <a:t>significant radiation loss due to OCT magnets.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This system will use Oct 2014.</a:t>
            </a:r>
            <a:endParaRPr kumimoji="1" lang="ja-JP" altLang="en-US" sz="2400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-3086" b="18509"/>
          <a:stretch/>
        </p:blipFill>
        <p:spPr bwMode="auto">
          <a:xfrm>
            <a:off x="4922504" y="800100"/>
            <a:ext cx="4019884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/>
          <a:stretch/>
        </p:blipFill>
        <p:spPr bwMode="auto">
          <a:xfrm>
            <a:off x="177800" y="647700"/>
            <a:ext cx="4345376" cy="349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7004755" y="4623169"/>
            <a:ext cx="2060575" cy="1841500"/>
            <a:chOff x="154" y="2496"/>
            <a:chExt cx="2148" cy="1920"/>
          </a:xfrm>
        </p:grpSpPr>
        <p:sp>
          <p:nvSpPr>
            <p:cNvPr id="8" name="円/楕円 25"/>
            <p:cNvSpPr>
              <a:spLocks noChangeArrowheads="1"/>
            </p:cNvSpPr>
            <p:nvPr/>
          </p:nvSpPr>
          <p:spPr bwMode="auto">
            <a:xfrm>
              <a:off x="1352" y="2974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9" name="円/楕円 24"/>
            <p:cNvSpPr>
              <a:spLocks noChangeArrowheads="1"/>
            </p:cNvSpPr>
            <p:nvPr/>
          </p:nvSpPr>
          <p:spPr bwMode="auto">
            <a:xfrm>
              <a:off x="968" y="2838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10" name="円/楕円 23"/>
            <p:cNvSpPr>
              <a:spLocks noChangeArrowheads="1"/>
            </p:cNvSpPr>
            <p:nvPr/>
          </p:nvSpPr>
          <p:spPr bwMode="auto">
            <a:xfrm>
              <a:off x="960" y="3888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11" name="円/楕円 22"/>
            <p:cNvSpPr>
              <a:spLocks noChangeArrowheads="1"/>
            </p:cNvSpPr>
            <p:nvPr/>
          </p:nvSpPr>
          <p:spPr bwMode="auto">
            <a:xfrm>
              <a:off x="448" y="3360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12" name="円/楕円 21"/>
            <p:cNvSpPr>
              <a:spLocks noChangeArrowheads="1"/>
            </p:cNvSpPr>
            <p:nvPr/>
          </p:nvSpPr>
          <p:spPr bwMode="auto">
            <a:xfrm>
              <a:off x="1512" y="3360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13" name="円/楕円 13"/>
            <p:cNvSpPr>
              <a:spLocks noChangeArrowheads="1"/>
            </p:cNvSpPr>
            <p:nvPr/>
          </p:nvSpPr>
          <p:spPr bwMode="auto">
            <a:xfrm>
              <a:off x="960" y="3360"/>
              <a:ext cx="240" cy="2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cxnSp>
          <p:nvCxnSpPr>
            <p:cNvPr id="14" name="直線コネクタ 5"/>
            <p:cNvCxnSpPr>
              <a:cxnSpLocks noChangeShapeType="1"/>
            </p:cNvCxnSpPr>
            <p:nvPr/>
          </p:nvCxnSpPr>
          <p:spPr bwMode="auto">
            <a:xfrm>
              <a:off x="240" y="3481"/>
              <a:ext cx="18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直線コネクタ 7"/>
            <p:cNvCxnSpPr>
              <a:cxnSpLocks noChangeShapeType="1"/>
            </p:cNvCxnSpPr>
            <p:nvPr/>
          </p:nvCxnSpPr>
          <p:spPr bwMode="auto">
            <a:xfrm flipV="1">
              <a:off x="1081" y="2561"/>
              <a:ext cx="0" cy="18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円/楕円 8"/>
            <p:cNvSpPr>
              <a:spLocks noChangeArrowheads="1"/>
            </p:cNvSpPr>
            <p:nvPr/>
          </p:nvSpPr>
          <p:spPr bwMode="auto">
            <a:xfrm>
              <a:off x="568" y="2948"/>
              <a:ext cx="1064" cy="106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17" name="テキスト ボックス 14"/>
            <p:cNvSpPr txBox="1">
              <a:spLocks noChangeArrowheads="1"/>
            </p:cNvSpPr>
            <p:nvPr/>
          </p:nvSpPr>
          <p:spPr bwMode="auto">
            <a:xfrm>
              <a:off x="1976" y="3360"/>
              <a:ext cx="32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/>
                <a:t>H</a:t>
              </a:r>
              <a:endParaRPr lang="ja-JP" altLang="en-US" sz="1400"/>
            </a:p>
          </p:txBody>
        </p:sp>
        <p:sp>
          <p:nvSpPr>
            <p:cNvPr id="18" name="テキスト ボックス 15"/>
            <p:cNvSpPr txBox="1">
              <a:spLocks noChangeArrowheads="1"/>
            </p:cNvSpPr>
            <p:nvPr/>
          </p:nvSpPr>
          <p:spPr bwMode="auto">
            <a:xfrm>
              <a:off x="1072" y="2496"/>
              <a:ext cx="317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/>
                <a:t>V</a:t>
              </a:r>
              <a:endParaRPr lang="ja-JP" altLang="en-US" sz="1400"/>
            </a:p>
          </p:txBody>
        </p:sp>
        <p:sp>
          <p:nvSpPr>
            <p:cNvPr id="19" name="テキスト ボックス 20"/>
            <p:cNvSpPr txBox="1">
              <a:spLocks noChangeArrowheads="1"/>
            </p:cNvSpPr>
            <p:nvPr/>
          </p:nvSpPr>
          <p:spPr bwMode="auto">
            <a:xfrm>
              <a:off x="154" y="2748"/>
              <a:ext cx="73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/>
                <a:t>R4mm</a:t>
              </a:r>
              <a:endParaRPr lang="ja-JP" altLang="en-US" sz="1400"/>
            </a:p>
          </p:txBody>
        </p:sp>
        <p:sp>
          <p:nvSpPr>
            <p:cNvPr id="20" name="円/楕円 26"/>
            <p:cNvSpPr>
              <a:spLocks noChangeArrowheads="1"/>
            </p:cNvSpPr>
            <p:nvPr/>
          </p:nvSpPr>
          <p:spPr bwMode="auto">
            <a:xfrm>
              <a:off x="1352" y="3742"/>
              <a:ext cx="240" cy="2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21" name="円/楕円 27"/>
            <p:cNvSpPr>
              <a:spLocks noChangeArrowheads="1"/>
            </p:cNvSpPr>
            <p:nvPr/>
          </p:nvSpPr>
          <p:spPr bwMode="auto">
            <a:xfrm>
              <a:off x="600" y="3726"/>
              <a:ext cx="240" cy="2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22" name="円/楕円 28"/>
            <p:cNvSpPr>
              <a:spLocks noChangeArrowheads="1"/>
            </p:cNvSpPr>
            <p:nvPr/>
          </p:nvSpPr>
          <p:spPr bwMode="auto">
            <a:xfrm>
              <a:off x="640" y="2982"/>
              <a:ext cx="240" cy="2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 sz="1600">
                <a:latin typeface="Times New Roman" charset="0"/>
              </a:endParaRPr>
            </a:p>
          </p:txBody>
        </p:sp>
        <p:sp>
          <p:nvSpPr>
            <p:cNvPr id="23" name="テキスト ボックス 29"/>
            <p:cNvSpPr txBox="1">
              <a:spLocks noChangeArrowheads="1"/>
            </p:cNvSpPr>
            <p:nvPr/>
          </p:nvSpPr>
          <p:spPr bwMode="auto">
            <a:xfrm>
              <a:off x="1584" y="2991"/>
              <a:ext cx="192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ja-JP" altLang="en-US" sz="1400"/>
            </a:p>
          </p:txBody>
        </p:sp>
      </p:grp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821825" y="4082334"/>
            <a:ext cx="2079139" cy="58477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/>
              <a:t>Beam position trend at muon target</a:t>
            </a:r>
            <a:endParaRPr lang="ja-JP" altLang="en-US" sz="1600" dirty="0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7120327" y="6396335"/>
            <a:ext cx="1855094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dirty="0" smtClean="0"/>
              <a:t>Beam position rotates instead of rotating target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14937998"/>
      </p:ext>
    </p:extLst>
  </p:cSld>
  <p:clrMapOvr>
    <a:masterClrMapping/>
  </p:clrMapOvr>
  <p:transition xmlns:p14="http://schemas.microsoft.com/office/powerpoint/2010/main" spd="slow" advTm="735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Proton beam window (PBW)</a:t>
            </a: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18435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" y="4814455"/>
            <a:ext cx="4271818" cy="1936282"/>
          </a:xfrm>
        </p:spPr>
        <p:txBody>
          <a:bodyPr/>
          <a:lstStyle/>
          <a:p>
            <a:r>
              <a:rPr lang="en-US" altLang="ja-JP" sz="2400" dirty="0">
                <a:latin typeface="Arial" charset="0"/>
                <a:ea typeface="ＭＳ Ｐゴシック" charset="0"/>
              </a:rPr>
              <a:t>PBW:</a:t>
            </a:r>
            <a:r>
              <a:rPr lang="ja-JP" altLang="en-US" sz="2400" dirty="0">
                <a:latin typeface="Arial" charset="0"/>
                <a:ea typeface="ＭＳ Ｐゴシック" charset="0"/>
              </a:rPr>
              <a:t>　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a boundary between vacuum and helium </a:t>
            </a:r>
            <a:r>
              <a:rPr lang="en-US" altLang="ja-JP" sz="2400" dirty="0" smtClean="0">
                <a:latin typeface="Arial" charset="0"/>
                <a:ea typeface="ＭＳ Ｐゴシック" charset="0"/>
              </a:rPr>
              <a:t>region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r>
              <a:rPr lang="en-US" altLang="ja-JP" sz="2400" dirty="0" smtClean="0">
                <a:latin typeface="Arial" charset="0"/>
                <a:ea typeface="ＭＳ Ｐゴシック" charset="0"/>
              </a:rPr>
              <a:t>Remote handling replacement</a:t>
            </a:r>
            <a:endParaRPr lang="ja-JP" alt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717F5B-97C1-9E47-8414-67C9E1B22F77}" type="slidenum">
              <a:rPr kumimoji="0" lang="ja-JP" altLang="en-US" sz="1400"/>
              <a:pPr eaLnBrk="1" hangingPunct="1"/>
              <a:t>18</a:t>
            </a:fld>
            <a:endParaRPr kumimoji="0" lang="en-US" altLang="ja-JP" sz="1400"/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0" y="831273"/>
            <a:ext cx="5287818" cy="3419042"/>
            <a:chOff x="68" y="337"/>
            <a:chExt cx="5852" cy="3745"/>
          </a:xfrm>
        </p:grpSpPr>
        <p:pic>
          <p:nvPicPr>
            <p:cNvPr id="1844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385"/>
              <a:ext cx="1442" cy="3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44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" y="721"/>
              <a:ext cx="2585" cy="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46" name="AutoShape 7"/>
            <p:cNvSpPr>
              <a:spLocks noChangeArrowheads="1"/>
            </p:cNvSpPr>
            <p:nvPr/>
          </p:nvSpPr>
          <p:spPr bwMode="auto">
            <a:xfrm>
              <a:off x="2347" y="337"/>
              <a:ext cx="3164" cy="3648"/>
            </a:xfrm>
            <a:prstGeom prst="wedgeRectCallout">
              <a:avLst>
                <a:gd name="adj1" fmla="val -63083"/>
                <a:gd name="adj2" fmla="val 40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algn="ctr"/>
              <a:endParaRPr lang="ja-JP" sz="1400"/>
            </a:p>
          </p:txBody>
        </p:sp>
        <p:sp>
          <p:nvSpPr>
            <p:cNvPr id="18447" name="Text Box 8"/>
            <p:cNvSpPr txBox="1">
              <a:spLocks noChangeArrowheads="1"/>
            </p:cNvSpPr>
            <p:nvPr/>
          </p:nvSpPr>
          <p:spPr bwMode="auto">
            <a:xfrm>
              <a:off x="327" y="769"/>
              <a:ext cx="98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Connectors</a:t>
              </a:r>
            </a:p>
          </p:txBody>
        </p:sp>
        <p:sp>
          <p:nvSpPr>
            <p:cNvPr id="18448" name="Text Box 9"/>
            <p:cNvSpPr txBox="1">
              <a:spLocks noChangeArrowheads="1"/>
            </p:cNvSpPr>
            <p:nvPr/>
          </p:nvSpPr>
          <p:spPr bwMode="auto">
            <a:xfrm>
              <a:off x="183" y="1057"/>
              <a:ext cx="673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Flange</a:t>
              </a:r>
            </a:p>
          </p:txBody>
        </p:sp>
        <p:sp>
          <p:nvSpPr>
            <p:cNvPr id="18449" name="Text Box 10"/>
            <p:cNvSpPr txBox="1">
              <a:spLocks noChangeArrowheads="1"/>
            </p:cNvSpPr>
            <p:nvPr/>
          </p:nvSpPr>
          <p:spPr bwMode="auto">
            <a:xfrm>
              <a:off x="158" y="2115"/>
              <a:ext cx="409" cy="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700">
                  <a:solidFill>
                    <a:schemeClr val="tx1"/>
                  </a:solidFill>
                </a:rPr>
                <a:t>Iron shield</a:t>
              </a:r>
            </a:p>
          </p:txBody>
        </p:sp>
        <p:sp>
          <p:nvSpPr>
            <p:cNvPr id="18450" name="Text Box 11"/>
            <p:cNvSpPr txBox="1">
              <a:spLocks noChangeArrowheads="1"/>
            </p:cNvSpPr>
            <p:nvPr/>
          </p:nvSpPr>
          <p:spPr bwMode="auto">
            <a:xfrm>
              <a:off x="68" y="1706"/>
              <a:ext cx="589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700">
                  <a:solidFill>
                    <a:schemeClr val="tx1"/>
                  </a:solidFill>
                </a:rPr>
                <a:t>Concrete shield</a:t>
              </a: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951" y="657"/>
              <a:ext cx="337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599" y="1041"/>
              <a:ext cx="313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560" y="1569"/>
              <a:ext cx="464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479" y="2129"/>
              <a:ext cx="53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470" y="2210"/>
              <a:ext cx="633" cy="6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456" name="Text Box 17"/>
            <p:cNvSpPr txBox="1">
              <a:spLocks noChangeArrowheads="1"/>
            </p:cNvSpPr>
            <p:nvPr/>
          </p:nvSpPr>
          <p:spPr bwMode="auto">
            <a:xfrm>
              <a:off x="3649" y="3793"/>
              <a:ext cx="115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Base for PBW</a:t>
              </a:r>
            </a:p>
          </p:txBody>
        </p:sp>
        <p:sp>
          <p:nvSpPr>
            <p:cNvPr id="18457" name="Text Box 18"/>
            <p:cNvSpPr txBox="1">
              <a:spLocks noChangeArrowheads="1"/>
            </p:cNvSpPr>
            <p:nvPr/>
          </p:nvSpPr>
          <p:spPr bwMode="auto">
            <a:xfrm>
              <a:off x="2414" y="3522"/>
              <a:ext cx="164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Rough guide</a:t>
              </a:r>
            </a:p>
            <a:p>
              <a:r>
                <a:rPr lang="ja-JP" altLang="en-US" sz="1000">
                  <a:solidFill>
                    <a:schemeClr val="tx1"/>
                  </a:solidFill>
                </a:rPr>
                <a:t>（</a:t>
              </a:r>
              <a:r>
                <a:rPr lang="en-US" altLang="ja-JP" sz="1000">
                  <a:solidFill>
                    <a:schemeClr val="tx1"/>
                  </a:solidFill>
                </a:rPr>
                <a:t>mounted He vessel</a:t>
              </a:r>
              <a:r>
                <a:rPr lang="ja-JP" altLang="en-US" sz="1000">
                  <a:solidFill>
                    <a:schemeClr val="tx1"/>
                  </a:solidFill>
                </a:rPr>
                <a:t>）</a:t>
              </a:r>
            </a:p>
          </p:txBody>
        </p:sp>
        <p:sp>
          <p:nvSpPr>
            <p:cNvPr id="18458" name="Text Box 19"/>
            <p:cNvSpPr txBox="1">
              <a:spLocks noChangeArrowheads="1"/>
            </p:cNvSpPr>
            <p:nvPr/>
          </p:nvSpPr>
          <p:spPr bwMode="auto">
            <a:xfrm>
              <a:off x="2387" y="1952"/>
              <a:ext cx="873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Supporter</a:t>
              </a:r>
            </a:p>
            <a:p>
              <a:r>
                <a:rPr lang="en-US" altLang="ja-JP" sz="1000">
                  <a:solidFill>
                    <a:schemeClr val="tx1"/>
                  </a:solidFill>
                </a:rPr>
                <a:t>of ASSY</a:t>
              </a:r>
            </a:p>
          </p:txBody>
        </p:sp>
        <p:sp>
          <p:nvSpPr>
            <p:cNvPr id="18459" name="Text Box 20"/>
            <p:cNvSpPr txBox="1">
              <a:spLocks noChangeArrowheads="1"/>
            </p:cNvSpPr>
            <p:nvPr/>
          </p:nvSpPr>
          <p:spPr bwMode="auto">
            <a:xfrm>
              <a:off x="4472" y="1592"/>
              <a:ext cx="1448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Multi-purpose hole</a:t>
              </a:r>
            </a:p>
          </p:txBody>
        </p:sp>
        <p:sp>
          <p:nvSpPr>
            <p:cNvPr id="18460" name="Text Box 21"/>
            <p:cNvSpPr txBox="1">
              <a:spLocks noChangeArrowheads="1"/>
            </p:cNvSpPr>
            <p:nvPr/>
          </p:nvSpPr>
          <p:spPr bwMode="auto">
            <a:xfrm>
              <a:off x="2321" y="845"/>
              <a:ext cx="105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Pipe for H</a:t>
              </a:r>
              <a:r>
                <a:rPr lang="en-US" altLang="ja-JP" sz="1000" baseline="-25000">
                  <a:solidFill>
                    <a:schemeClr val="tx1"/>
                  </a:solidFill>
                </a:rPr>
                <a:t>2</a:t>
              </a:r>
              <a:r>
                <a:rPr lang="en-US" altLang="ja-JP" sz="100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18461" name="Text Box 22"/>
            <p:cNvSpPr txBox="1">
              <a:spLocks noChangeArrowheads="1"/>
            </p:cNvSpPr>
            <p:nvPr/>
          </p:nvSpPr>
          <p:spPr bwMode="auto">
            <a:xfrm>
              <a:off x="4787" y="2864"/>
              <a:ext cx="52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900">
                  <a:solidFill>
                    <a:schemeClr val="tx1"/>
                  </a:solidFill>
                </a:rPr>
                <a:t>PBW</a:t>
              </a:r>
            </a:p>
          </p:txBody>
        </p:sp>
        <p:sp>
          <p:nvSpPr>
            <p:cNvPr id="18462" name="Text Box 23"/>
            <p:cNvSpPr txBox="1">
              <a:spLocks noChangeArrowheads="1"/>
            </p:cNvSpPr>
            <p:nvPr/>
          </p:nvSpPr>
          <p:spPr bwMode="auto">
            <a:xfrm>
              <a:off x="4563" y="3512"/>
              <a:ext cx="9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Pillow seal</a:t>
              </a:r>
            </a:p>
          </p:txBody>
        </p:sp>
        <p:sp>
          <p:nvSpPr>
            <p:cNvPr id="18463" name="Text Box 24"/>
            <p:cNvSpPr txBox="1">
              <a:spLocks noChangeArrowheads="1"/>
            </p:cNvSpPr>
            <p:nvPr/>
          </p:nvSpPr>
          <p:spPr bwMode="auto">
            <a:xfrm>
              <a:off x="4555" y="2312"/>
              <a:ext cx="52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Duct</a:t>
              </a:r>
            </a:p>
          </p:txBody>
        </p:sp>
        <p:sp>
          <p:nvSpPr>
            <p:cNvPr id="18464" name="Text Box 25"/>
            <p:cNvSpPr txBox="1">
              <a:spLocks noChangeArrowheads="1"/>
            </p:cNvSpPr>
            <p:nvPr/>
          </p:nvSpPr>
          <p:spPr bwMode="auto">
            <a:xfrm>
              <a:off x="4592" y="1842"/>
              <a:ext cx="1279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Feedthrough for</a:t>
              </a:r>
            </a:p>
            <a:p>
              <a:r>
                <a:rPr lang="en-US" altLang="ja-JP" sz="1000">
                  <a:solidFill>
                    <a:schemeClr val="tx1"/>
                  </a:solidFill>
                </a:rPr>
                <a:t>monitor</a:t>
              </a: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 flipV="1">
              <a:off x="3475" y="3550"/>
              <a:ext cx="177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 flipV="1">
              <a:off x="4075" y="3161"/>
              <a:ext cx="495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 flipV="1">
              <a:off x="3956" y="2617"/>
              <a:ext cx="84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4267" y="2409"/>
              <a:ext cx="31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4151" y="2008"/>
              <a:ext cx="452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3946" y="1698"/>
              <a:ext cx="553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3002" y="946"/>
              <a:ext cx="376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2987" y="1016"/>
              <a:ext cx="495" cy="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2876" y="2129"/>
              <a:ext cx="2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V="1">
              <a:off x="2932" y="3230"/>
              <a:ext cx="289" cy="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475" name="Text Box 36"/>
            <p:cNvSpPr txBox="1">
              <a:spLocks noChangeArrowheads="1"/>
            </p:cNvSpPr>
            <p:nvPr/>
          </p:nvSpPr>
          <p:spPr bwMode="auto">
            <a:xfrm>
              <a:off x="2399" y="1648"/>
              <a:ext cx="72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Plenum</a:t>
              </a: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2904" y="1793"/>
              <a:ext cx="447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263" y="3553"/>
              <a:ext cx="1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478" name="Text Box 39"/>
            <p:cNvSpPr txBox="1">
              <a:spLocks noChangeArrowheads="1"/>
            </p:cNvSpPr>
            <p:nvPr/>
          </p:nvSpPr>
          <p:spPr bwMode="auto">
            <a:xfrm>
              <a:off x="2315" y="2656"/>
              <a:ext cx="1380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>
                  <a:solidFill>
                    <a:schemeClr val="tx1"/>
                  </a:solidFill>
                </a:rPr>
                <a:t>Pin for placement</a:t>
              </a: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2952" y="2505"/>
              <a:ext cx="236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050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113" y="3473"/>
              <a:ext cx="1059" cy="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6" rIns="91430" bIns="45716">
              <a:spAutoFit/>
            </a:bodyPr>
            <a:lstStyle/>
            <a:p>
              <a:pPr>
                <a:defRPr/>
              </a:pPr>
              <a:r>
                <a:rPr lang="en-US" altLang="ja-JP" sz="1050">
                  <a:latin typeface="Arial" pitchFamily="34" charset="0"/>
                  <a:ea typeface="ＭＳ Ｐゴシック" pitchFamily="50" charset="-128"/>
                  <a:cs typeface="+mn-cs"/>
                </a:rPr>
                <a:t>Height: 5 m</a:t>
              </a:r>
            </a:p>
            <a:p>
              <a:pPr>
                <a:defRPr/>
              </a:pPr>
              <a:r>
                <a:rPr lang="en-US" altLang="ja-JP" sz="1050">
                  <a:latin typeface="Arial" pitchFamily="34" charset="0"/>
                  <a:ea typeface="ＭＳ Ｐゴシック" pitchFamily="50" charset="-128"/>
                  <a:cs typeface="+mn-cs"/>
                </a:rPr>
                <a:t>Weight: 10 t</a:t>
              </a:r>
            </a:p>
          </p:txBody>
        </p:sp>
      </p:grp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39" y="4433455"/>
            <a:ext cx="2641215" cy="198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6426200" y="4684713"/>
            <a:ext cx="704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tx1"/>
                </a:solidFill>
              </a:rPr>
              <a:t>Cask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4375150"/>
            <a:ext cx="14763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7351713" y="6410325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tx1"/>
                </a:solidFill>
              </a:rPr>
              <a:t>Floor valve</a:t>
            </a:r>
          </a:p>
        </p:txBody>
      </p:sp>
      <p:pic>
        <p:nvPicPr>
          <p:cNvPr id="184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83" y="1259067"/>
            <a:ext cx="3709843" cy="248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43" name="テキスト ボックス 2"/>
          <p:cNvSpPr txBox="1">
            <a:spLocks noChangeArrowheads="1"/>
          </p:cNvSpPr>
          <p:nvPr/>
        </p:nvSpPr>
        <p:spPr bwMode="auto">
          <a:xfrm>
            <a:off x="4991100" y="3968750"/>
            <a:ext cx="3817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Remote Handling (RH) devices at JSNS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1224746"/>
      </p:ext>
    </p:extLst>
  </p:cSld>
  <p:clrMapOvr>
    <a:masterClrMapping/>
  </p:clrMapOvr>
  <p:transition xmlns:p14="http://schemas.microsoft.com/office/powerpoint/2010/main" spd="slow" advTm="3459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/>
          <a:lstStyle/>
          <a:p>
            <a:r>
              <a:rPr lang="en-US" altLang="ja-JP" dirty="0" smtClean="0"/>
              <a:t>Replacement of Monitor/PBW</a:t>
            </a:r>
            <a:endParaRPr lang="en-US" altLang="ja-JP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878" y="859328"/>
            <a:ext cx="5895955" cy="298792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000" dirty="0" smtClean="0"/>
              <a:t>Accumulated power: 2GWh</a:t>
            </a:r>
            <a:r>
              <a:rPr lang="en-US" altLang="ja-JP" sz="2000" dirty="0"/>
              <a:t>, which was </a:t>
            </a:r>
            <a:r>
              <a:rPr lang="en-US" altLang="ja-JP" sz="2000" dirty="0" smtClean="0"/>
              <a:t>1/5 </a:t>
            </a:r>
            <a:r>
              <a:rPr lang="en-US" altLang="ja-JP" sz="2000" dirty="0"/>
              <a:t>of </a:t>
            </a:r>
            <a:r>
              <a:rPr lang="en-US" altLang="ja-JP" sz="2000" dirty="0" smtClean="0"/>
              <a:t>design (Lifetime of PBW 2years H: </a:t>
            </a:r>
            <a:r>
              <a:rPr lang="en-US" altLang="ja-JP" sz="2000" dirty="0" smtClean="0">
                <a:solidFill>
                  <a:schemeClr val="tx2"/>
                </a:solidFill>
              </a:rPr>
              <a:t>2000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appm</a:t>
            </a:r>
            <a:r>
              <a:rPr lang="en-US" altLang="ja-JP" sz="2000" dirty="0" smtClean="0"/>
              <a:t>, He 1000appm determined based on the PIE result at PSI)</a:t>
            </a:r>
            <a:endParaRPr lang="en-US" altLang="ja-JP" sz="2000" dirty="0"/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In 2012 Oct., strange spots were found </a:t>
            </a:r>
            <a:r>
              <a:rPr lang="en-US" altLang="ja-JP" sz="2000" dirty="0"/>
              <a:t>at helium side and </a:t>
            </a:r>
            <a:r>
              <a:rPr lang="en-US" altLang="ja-JP" sz="2000" dirty="0" smtClean="0"/>
              <a:t>replacement was decided. </a:t>
            </a:r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Strange spots may </a:t>
            </a:r>
            <a:r>
              <a:rPr lang="en-US" altLang="ja-JP" sz="2000" dirty="0"/>
              <a:t>be caused erosion by the radiolytic acid in vessel</a:t>
            </a:r>
            <a:r>
              <a:rPr lang="en-US" altLang="ja-JP" sz="2000" dirty="0" smtClean="0"/>
              <a:t>. Leakage of helium vessel found.</a:t>
            </a:r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Status of PBW#2 will be observed this summer.</a:t>
            </a:r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>
            <a:off x="441968" y="3850562"/>
            <a:ext cx="3098369" cy="553998"/>
          </a:xfrm>
          <a:prstGeom prst="rect">
            <a:avLst/>
          </a:prstGeom>
          <a:solidFill>
            <a:srgbClr val="FFFC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57792" bIns="0">
            <a:spAutoFit/>
          </a:bodyPr>
          <a:lstStyle>
            <a:lvl1pPr marL="571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800" dirty="0">
                <a:sym typeface="Arial" charset="0"/>
              </a:rPr>
              <a:t>Inspection </a:t>
            </a:r>
            <a:r>
              <a:rPr kumimoji="0" lang="en-US" altLang="ja-JP" sz="1800" dirty="0" smtClean="0">
                <a:sym typeface="Arial" charset="0"/>
              </a:rPr>
              <a:t>2012</a:t>
            </a:r>
            <a:endParaRPr kumimoji="0" lang="en-US" altLang="ja-JP" sz="1800" dirty="0">
              <a:sym typeface="Arial" charset="0"/>
            </a:endParaRPr>
          </a:p>
          <a:p>
            <a:r>
              <a:rPr kumimoji="0" lang="en-US" altLang="ja-JP" sz="1800" dirty="0">
                <a:sym typeface="Arial" charset="0"/>
              </a:rPr>
              <a:t>by high-zoomed camera</a:t>
            </a:r>
          </a:p>
        </p:txBody>
      </p:sp>
      <p:grpSp>
        <p:nvGrpSpPr>
          <p:cNvPr id="2060" name="Group 12"/>
          <p:cNvGrpSpPr>
            <a:grpSpLocks/>
          </p:cNvGrpSpPr>
          <p:nvPr/>
        </p:nvGrpSpPr>
        <p:grpSpPr bwMode="auto">
          <a:xfrm>
            <a:off x="323850" y="4471988"/>
            <a:ext cx="3600450" cy="2208212"/>
            <a:chOff x="467" y="1447"/>
            <a:chExt cx="3266" cy="2003"/>
          </a:xfrm>
        </p:grpSpPr>
        <p:pic>
          <p:nvPicPr>
            <p:cNvPr id="2055" name="Picture 7" descr="02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1447"/>
              <a:ext cx="3266" cy="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7" name="Oval 9"/>
            <p:cNvSpPr>
              <a:spLocks/>
            </p:cNvSpPr>
            <p:nvPr/>
          </p:nvSpPr>
          <p:spPr bwMode="auto">
            <a:xfrm>
              <a:off x="2508" y="2618"/>
              <a:ext cx="182" cy="136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E15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8" name="Oval 10"/>
            <p:cNvSpPr>
              <a:spLocks/>
            </p:cNvSpPr>
            <p:nvPr/>
          </p:nvSpPr>
          <p:spPr bwMode="auto">
            <a:xfrm>
              <a:off x="2780" y="2618"/>
              <a:ext cx="182" cy="136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E15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9" name="Oval 11"/>
            <p:cNvSpPr>
              <a:spLocks/>
            </p:cNvSpPr>
            <p:nvPr/>
          </p:nvSpPr>
          <p:spPr bwMode="auto">
            <a:xfrm>
              <a:off x="1148" y="2618"/>
              <a:ext cx="226" cy="181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E15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2061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79938"/>
            <a:ext cx="2881312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CE15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2" name="Text Box 14"/>
          <p:cNvSpPr txBox="1">
            <a:spLocks/>
          </p:cNvSpPr>
          <p:nvPr/>
        </p:nvSpPr>
        <p:spPr bwMode="auto">
          <a:xfrm>
            <a:off x="4200399" y="4174586"/>
            <a:ext cx="2958584" cy="369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/>
          <a:p>
            <a:r>
              <a:rPr kumimoji="0" lang="en-US" altLang="ja-JP" sz="1800" dirty="0" smtClean="0">
                <a:solidFill>
                  <a:srgbClr val="000000"/>
                </a:solidFill>
                <a:sym typeface="Times New Roman" pitchFamily="18" charset="0"/>
              </a:rPr>
              <a:t>PBW </a:t>
            </a:r>
            <a:r>
              <a:rPr kumimoji="0" lang="en-US" altLang="ja-JP" sz="1800" dirty="0">
                <a:solidFill>
                  <a:srgbClr val="000000"/>
                </a:solidFill>
                <a:sym typeface="Times New Roman" pitchFamily="18" charset="0"/>
              </a:rPr>
              <a:t>at helium vessel </a:t>
            </a:r>
            <a:r>
              <a:rPr kumimoji="0" lang="en-US" altLang="ja-JP" sz="1800" dirty="0" smtClean="0">
                <a:solidFill>
                  <a:srgbClr val="000000"/>
                </a:solidFill>
                <a:sym typeface="Times New Roman" pitchFamily="18" charset="0"/>
              </a:rPr>
              <a:t>side</a:t>
            </a:r>
            <a:endParaRPr kumimoji="0" lang="en-US" altLang="ja-JP" sz="1800" dirty="0">
              <a:solidFill>
                <a:srgbClr val="000000"/>
              </a:solidFill>
              <a:sym typeface="Times New Roman" pitchFamily="18" charset="0"/>
            </a:endParaRPr>
          </a:p>
        </p:txBody>
      </p:sp>
      <p:pic>
        <p:nvPicPr>
          <p:cNvPr id="2063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272088"/>
            <a:ext cx="1943100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CE15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4" name="Text Box 16"/>
          <p:cNvSpPr txBox="1">
            <a:spLocks/>
          </p:cNvSpPr>
          <p:nvPr/>
        </p:nvSpPr>
        <p:spPr bwMode="auto">
          <a:xfrm>
            <a:off x="7524750" y="49403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CE15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r>
              <a:rPr kumimoji="0" lang="en-US" altLang="ja-JP">
                <a:solidFill>
                  <a:srgbClr val="000000"/>
                </a:solidFill>
                <a:sym typeface="Times New Roman" pitchFamily="18" charset="0"/>
              </a:rPr>
              <a:t>Zoom (x32</a:t>
            </a:r>
            <a:r>
              <a:rPr kumimoji="0" lang="ja-JP" altLang="en-US">
                <a:solidFill>
                  <a:srgbClr val="000000"/>
                </a:solidFill>
                <a:sym typeface="Times New Roman" pitchFamily="18" charset="0"/>
              </a:rPr>
              <a:t>）</a:t>
            </a:r>
          </a:p>
        </p:txBody>
      </p:sp>
      <p:sp>
        <p:nvSpPr>
          <p:cNvPr id="2065" name="Oval 17"/>
          <p:cNvSpPr>
            <a:spLocks/>
          </p:cNvSpPr>
          <p:nvPr/>
        </p:nvSpPr>
        <p:spPr bwMode="auto">
          <a:xfrm>
            <a:off x="6156325" y="5589588"/>
            <a:ext cx="647700" cy="504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CE15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6804025" y="5876925"/>
            <a:ext cx="863600" cy="14446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067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14" y="1249056"/>
            <a:ext cx="3157504" cy="263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CE15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" name="Text Box 20"/>
          <p:cNvSpPr txBox="1">
            <a:spLocks/>
          </p:cNvSpPr>
          <p:nvPr/>
        </p:nvSpPr>
        <p:spPr bwMode="auto">
          <a:xfrm>
            <a:off x="6274424" y="891541"/>
            <a:ext cx="2541511" cy="369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/>
          <a:p>
            <a:r>
              <a:rPr kumimoji="0" lang="en-US" altLang="ja-JP" sz="1800" dirty="0" smtClean="0">
                <a:solidFill>
                  <a:srgbClr val="000000"/>
                </a:solidFill>
                <a:sym typeface="Times New Roman" pitchFamily="18" charset="0"/>
              </a:rPr>
              <a:t>PBW </a:t>
            </a:r>
            <a:r>
              <a:rPr kumimoji="0" lang="en-US" altLang="ja-JP" sz="1800" dirty="0">
                <a:solidFill>
                  <a:srgbClr val="000000"/>
                </a:solidFill>
                <a:sym typeface="Times New Roman" pitchFamily="18" charset="0"/>
              </a:rPr>
              <a:t>at vacuum </a:t>
            </a:r>
            <a:r>
              <a:rPr kumimoji="0" lang="en-US" altLang="ja-JP" sz="1800" dirty="0" smtClean="0">
                <a:solidFill>
                  <a:srgbClr val="000000"/>
                </a:solidFill>
                <a:sym typeface="Times New Roman" pitchFamily="18" charset="0"/>
              </a:rPr>
              <a:t>side</a:t>
            </a:r>
            <a:endParaRPr kumimoji="0" lang="en-US" altLang="ja-JP" sz="1800" dirty="0">
              <a:solidFill>
                <a:srgbClr val="000000"/>
              </a:solidFill>
              <a:sym typeface="Times New Roman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96857" y="3936844"/>
            <a:ext cx="186530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Received 2GWh</a:t>
            </a:r>
          </a:p>
          <a:p>
            <a:r>
              <a:rPr lang="en-US" altLang="ja-JP" sz="1800" dirty="0"/>
              <a:t> 2</a:t>
            </a:r>
            <a:r>
              <a:rPr kumimoji="1" lang="en-US" altLang="ja-JP" sz="1800" dirty="0" smtClean="0"/>
              <a:t>x10</a:t>
            </a:r>
            <a:r>
              <a:rPr kumimoji="1" lang="en-US" altLang="ja-JP" sz="1800" baseline="30000" dirty="0" smtClean="0"/>
              <a:t>21</a:t>
            </a:r>
            <a:r>
              <a:rPr kumimoji="1" lang="en-US" altLang="ja-JP" sz="1800" dirty="0" smtClean="0"/>
              <a:t> pot</a:t>
            </a:r>
          </a:p>
          <a:p>
            <a:r>
              <a:rPr lang="en-US" altLang="ja-JP" sz="1800" dirty="0" smtClean="0"/>
              <a:t>4x10</a:t>
            </a:r>
            <a:r>
              <a:rPr lang="en-US" altLang="ja-JP" sz="1800" baseline="30000" dirty="0" smtClean="0"/>
              <a:t>20</a:t>
            </a:r>
            <a:r>
              <a:rPr lang="en-US" altLang="ja-JP" sz="1800" dirty="0" smtClean="0"/>
              <a:t> p/cm</a:t>
            </a:r>
            <a:r>
              <a:rPr lang="en-US" altLang="ja-JP" sz="1800" baseline="30000" dirty="0" smtClean="0"/>
              <a:t>2</a:t>
            </a:r>
            <a:endParaRPr kumimoji="1" lang="ja-JP" alt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516791626"/>
      </p:ext>
    </p:extLst>
  </p:cSld>
  <p:clrMapOvr>
    <a:masterClrMapping/>
  </p:clrMapOvr>
  <p:transition xmlns:p14="http://schemas.microsoft.com/office/powerpoint/2010/main" spd="slow" advTm="5002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DC366-21CF-104C-A0DB-704440FD4614}" type="slidenum">
              <a:rPr kumimoji="0" lang="ja-JP" altLang="en-US" sz="1400"/>
              <a:pPr eaLnBrk="1" hangingPunct="1"/>
              <a:t>2</a:t>
            </a:fld>
            <a:endParaRPr kumimoji="0" lang="en-US" altLang="ja-JP" sz="140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574088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dirty="0">
                <a:latin typeface="Arial" charset="0"/>
                <a:ea typeface="ＭＳ Ｐゴシック" charset="0"/>
              </a:rPr>
              <a:t>Introduction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dirty="0" smtClean="0">
                <a:latin typeface="Arial" charset="0"/>
                <a:ea typeface="ＭＳ Ｐゴシック" charset="0"/>
              </a:rPr>
              <a:t>Beam monitor system at JSNS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latin typeface="Arial" charset="0"/>
                <a:ea typeface="ＭＳ Ｐゴシック" charset="0"/>
              </a:rPr>
              <a:t>Multi Wire Profile Monitor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latin typeface="Arial" charset="0"/>
                <a:ea typeface="ＭＳ Ｐゴシック" charset="0"/>
              </a:rPr>
              <a:t>Beam </a:t>
            </a:r>
            <a:r>
              <a:rPr lang="en-US" altLang="ja-JP" dirty="0">
                <a:latin typeface="Arial" charset="0"/>
                <a:ea typeface="ＭＳ Ｐゴシック" charset="0"/>
              </a:rPr>
              <a:t>H</a:t>
            </a:r>
            <a:r>
              <a:rPr lang="en-US" altLang="ja-JP" dirty="0" smtClean="0">
                <a:latin typeface="Arial" charset="0"/>
                <a:ea typeface="ＭＳ Ｐゴシック" charset="0"/>
              </a:rPr>
              <a:t>alo </a:t>
            </a:r>
            <a:r>
              <a:rPr lang="en-US" altLang="ja-JP" dirty="0">
                <a:latin typeface="Arial" charset="0"/>
                <a:ea typeface="ＭＳ Ｐゴシック" charset="0"/>
              </a:rPr>
              <a:t>M</a:t>
            </a:r>
            <a:r>
              <a:rPr lang="en-US" altLang="ja-JP" dirty="0" smtClean="0">
                <a:latin typeface="Arial" charset="0"/>
                <a:ea typeface="ＭＳ Ｐゴシック" charset="0"/>
              </a:rPr>
              <a:t>onitor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dirty="0">
                <a:latin typeface="Arial" charset="0"/>
                <a:ea typeface="ＭＳ Ｐゴシック" charset="0"/>
              </a:rPr>
              <a:t>Beam flattering </a:t>
            </a:r>
            <a:r>
              <a:rPr lang="en-US" altLang="ja-JP" dirty="0" smtClean="0">
                <a:latin typeface="Arial" charset="0"/>
                <a:ea typeface="ＭＳ Ｐゴシック" charset="0"/>
              </a:rPr>
              <a:t>system</a:t>
            </a:r>
          </a:p>
          <a:p>
            <a:pPr eaLnBrk="1" hangingPunct="1">
              <a:lnSpc>
                <a:spcPct val="90000"/>
              </a:lnSpc>
            </a:pP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dirty="0" smtClean="0">
                <a:latin typeface="Arial" charset="0"/>
                <a:ea typeface="ＭＳ Ｐゴシック" charset="0"/>
              </a:rPr>
              <a:t>Proton Beam window</a:t>
            </a:r>
          </a:p>
          <a:p>
            <a:pPr eaLnBrk="1" hangingPunct="1">
              <a:lnSpc>
                <a:spcPct val="90000"/>
              </a:lnSpc>
            </a:pP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dirty="0" smtClean="0">
                <a:latin typeface="Arial" charset="0"/>
                <a:ea typeface="ＭＳ Ｐゴシック" charset="0"/>
              </a:rPr>
              <a:t>ADS program at J-PARC (TEF-T, TEF-P)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ja-JP" dirty="0">
              <a:latin typeface="Arial" charset="0"/>
              <a:ea typeface="ＭＳ Ｐゴシック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 spd="slow" advTm="1031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Profile Monitor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C20C-397C-BD40-BCAD-1A7DCFC642F6}" type="slidenum">
              <a:rPr lang="ja-JP" altLang="en-US" smtClean="0"/>
              <a:pPr/>
              <a:t>20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9" y="1382277"/>
            <a:ext cx="4153573" cy="19778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/>
          <a:stretch>
            <a:fillRect/>
          </a:stretch>
        </p:blipFill>
        <p:spPr bwMode="auto">
          <a:xfrm>
            <a:off x="2815514" y="4491183"/>
            <a:ext cx="6328486" cy="199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8"/>
          <p:cNvSpPr txBox="1">
            <a:spLocks noChangeArrowheads="1"/>
          </p:cNvSpPr>
          <p:nvPr/>
        </p:nvSpPr>
        <p:spPr bwMode="auto">
          <a:xfrm>
            <a:off x="0" y="4387273"/>
            <a:ext cx="2886364" cy="230832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chemeClr val="tx1"/>
                </a:solidFill>
              </a:rPr>
              <a:t>IR system developing</a:t>
            </a:r>
          </a:p>
          <a:p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      High temp:   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       Watch status of rotating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       carbon target</a:t>
            </a:r>
            <a:endParaRPr lang="en-US" altLang="ja-JP" sz="1600" dirty="0">
              <a:solidFill>
                <a:schemeClr val="tx1"/>
              </a:solidFill>
            </a:endParaRP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      Low temp(&lt;100C)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         Watch JSNS and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         TEF-T target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         (new technique req.)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35098" y="1011421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SNS monitor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98" y="2898066"/>
            <a:ext cx="4659802" cy="60945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163" y="1433549"/>
            <a:ext cx="4210257" cy="157884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962753" y="1040203"/>
            <a:ext cx="170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SINQ </a:t>
            </a:r>
            <a:r>
              <a:rPr kumimoji="1" lang="en-US" altLang="ja-JP" dirty="0" smtClean="0"/>
              <a:t>VIMOS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78227" y="3427595"/>
            <a:ext cx="1382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SNS web page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49748" y="3433594"/>
            <a:ext cx="1877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K. </a:t>
            </a:r>
            <a:r>
              <a:rPr lang="en-US" altLang="ja-JP" sz="1400" dirty="0" err="1" smtClean="0"/>
              <a:t>Tomsen</a:t>
            </a:r>
            <a:r>
              <a:rPr lang="en-US" altLang="ja-JP" sz="1400" dirty="0" smtClean="0"/>
              <a:t>, IBIC2012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74092" y="3833091"/>
            <a:ext cx="600081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Rad hard Fujikura fiber utilized for </a:t>
            </a:r>
            <a:r>
              <a:rPr lang="en-US" altLang="ja-JP" dirty="0" smtClean="0"/>
              <a:t>transfer imaging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2279249"/>
      </p:ext>
    </p:extLst>
  </p:cSld>
  <p:clrMapOvr>
    <a:masterClrMapping/>
  </p:clrMapOvr>
  <p:transition xmlns:p14="http://schemas.microsoft.com/office/powerpoint/2010/main" spd="slow" advTm="130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</a:rPr>
              <a:t>TEF-P and TEF-T</a:t>
            </a:r>
          </a:p>
        </p:txBody>
      </p:sp>
      <p:grpSp>
        <p:nvGrpSpPr>
          <p:cNvPr id="5123" name="Group 78"/>
          <p:cNvGrpSpPr>
            <a:grpSpLocks/>
          </p:cNvGrpSpPr>
          <p:nvPr/>
        </p:nvGrpSpPr>
        <p:grpSpPr bwMode="auto">
          <a:xfrm>
            <a:off x="465138" y="2019300"/>
            <a:ext cx="2419350" cy="1928813"/>
            <a:chOff x="522" y="1120"/>
            <a:chExt cx="1524" cy="1215"/>
          </a:xfrm>
        </p:grpSpPr>
        <p:sp>
          <p:nvSpPr>
            <p:cNvPr id="5132" name="Line 10"/>
            <p:cNvSpPr>
              <a:spLocks noChangeShapeType="1"/>
            </p:cNvSpPr>
            <p:nvPr/>
          </p:nvSpPr>
          <p:spPr bwMode="auto">
            <a:xfrm>
              <a:off x="522" y="2334"/>
              <a:ext cx="1233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33" name="Freeform 11"/>
            <p:cNvSpPr>
              <a:spLocks/>
            </p:cNvSpPr>
            <p:nvPr/>
          </p:nvSpPr>
          <p:spPr bwMode="auto">
            <a:xfrm>
              <a:off x="1754" y="2022"/>
              <a:ext cx="292" cy="313"/>
            </a:xfrm>
            <a:custGeom>
              <a:avLst/>
              <a:gdLst>
                <a:gd name="T0" fmla="*/ 0 w 359"/>
                <a:gd name="T1" fmla="*/ 135 h 353"/>
                <a:gd name="T2" fmla="*/ 39 w 359"/>
                <a:gd name="T3" fmla="*/ 106 h 353"/>
                <a:gd name="T4" fmla="*/ 58 w 359"/>
                <a:gd name="T5" fmla="*/ 66 h 353"/>
                <a:gd name="T6" fmla="*/ 69 w 359"/>
                <a:gd name="T7" fmla="*/ 0 h 3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353">
                  <a:moveTo>
                    <a:pt x="0" y="353"/>
                  </a:moveTo>
                  <a:cubicBezTo>
                    <a:pt x="33" y="340"/>
                    <a:pt x="150" y="307"/>
                    <a:pt x="200" y="276"/>
                  </a:cubicBezTo>
                  <a:cubicBezTo>
                    <a:pt x="250" y="245"/>
                    <a:pt x="274" y="216"/>
                    <a:pt x="300" y="170"/>
                  </a:cubicBezTo>
                  <a:cubicBezTo>
                    <a:pt x="326" y="124"/>
                    <a:pt x="347" y="36"/>
                    <a:pt x="359" y="0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34" name="Text Box 12"/>
            <p:cNvSpPr txBox="1">
              <a:spLocks noChangeArrowheads="1"/>
            </p:cNvSpPr>
            <p:nvPr/>
          </p:nvSpPr>
          <p:spPr bwMode="auto">
            <a:xfrm>
              <a:off x="540" y="2117"/>
              <a:ext cx="4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>
                  <a:solidFill>
                    <a:schemeClr val="tx1"/>
                  </a:solidFill>
                </a:rPr>
                <a:t>LINAC</a:t>
              </a:r>
            </a:p>
          </p:txBody>
        </p:sp>
        <p:sp>
          <p:nvSpPr>
            <p:cNvPr id="5135" name="Line 13"/>
            <p:cNvSpPr>
              <a:spLocks noChangeShapeType="1"/>
            </p:cNvSpPr>
            <p:nvPr/>
          </p:nvSpPr>
          <p:spPr bwMode="auto">
            <a:xfrm flipH="1" flipV="1">
              <a:off x="2033" y="1437"/>
              <a:ext cx="5" cy="59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36" name="Freeform 66"/>
            <p:cNvSpPr>
              <a:spLocks/>
            </p:cNvSpPr>
            <p:nvPr/>
          </p:nvSpPr>
          <p:spPr bwMode="auto">
            <a:xfrm>
              <a:off x="1274" y="2034"/>
              <a:ext cx="277" cy="296"/>
            </a:xfrm>
            <a:custGeom>
              <a:avLst/>
              <a:gdLst>
                <a:gd name="T0" fmla="*/ 0 w 359"/>
                <a:gd name="T1" fmla="*/ 86 h 353"/>
                <a:gd name="T2" fmla="*/ 25 w 359"/>
                <a:gd name="T3" fmla="*/ 67 h 353"/>
                <a:gd name="T4" fmla="*/ 38 w 359"/>
                <a:gd name="T5" fmla="*/ 42 h 353"/>
                <a:gd name="T6" fmla="*/ 46 w 359"/>
                <a:gd name="T7" fmla="*/ 0 h 3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353">
                  <a:moveTo>
                    <a:pt x="0" y="353"/>
                  </a:moveTo>
                  <a:cubicBezTo>
                    <a:pt x="33" y="340"/>
                    <a:pt x="150" y="307"/>
                    <a:pt x="200" y="276"/>
                  </a:cubicBezTo>
                  <a:cubicBezTo>
                    <a:pt x="250" y="245"/>
                    <a:pt x="274" y="216"/>
                    <a:pt x="300" y="170"/>
                  </a:cubicBezTo>
                  <a:cubicBezTo>
                    <a:pt x="326" y="124"/>
                    <a:pt x="347" y="36"/>
                    <a:pt x="359" y="0"/>
                  </a:cubicBezTo>
                </a:path>
              </a:pathLst>
            </a:custGeom>
            <a:noFill/>
            <a:ln w="28575" cap="flat" cmpd="sng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37" name="Line 67"/>
            <p:cNvSpPr>
              <a:spLocks noChangeShapeType="1"/>
            </p:cNvSpPr>
            <p:nvPr/>
          </p:nvSpPr>
          <p:spPr bwMode="auto">
            <a:xfrm flipV="1">
              <a:off x="1550" y="1562"/>
              <a:ext cx="0" cy="480"/>
            </a:xfrm>
            <a:prstGeom prst="line">
              <a:avLst/>
            </a:prstGeom>
            <a:noFill/>
            <a:ln w="28575">
              <a:solidFill>
                <a:srgbClr val="0014D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38" name="Rectangle 68"/>
            <p:cNvSpPr>
              <a:spLocks noChangeArrowheads="1"/>
            </p:cNvSpPr>
            <p:nvPr/>
          </p:nvSpPr>
          <p:spPr bwMode="auto">
            <a:xfrm>
              <a:off x="1402" y="1398"/>
              <a:ext cx="27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39" name="Text Box 69"/>
            <p:cNvSpPr txBox="1">
              <a:spLocks noChangeArrowheads="1"/>
            </p:cNvSpPr>
            <p:nvPr/>
          </p:nvSpPr>
          <p:spPr bwMode="auto">
            <a:xfrm>
              <a:off x="1290" y="1120"/>
              <a:ext cx="4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>
                  <a:solidFill>
                    <a:schemeClr val="tx1"/>
                  </a:solidFill>
                </a:rPr>
                <a:t>TEF-T</a:t>
              </a:r>
            </a:p>
          </p:txBody>
        </p:sp>
        <p:sp>
          <p:nvSpPr>
            <p:cNvPr id="5140" name="Line 70"/>
            <p:cNvSpPr>
              <a:spLocks noChangeShapeType="1"/>
            </p:cNvSpPr>
            <p:nvPr/>
          </p:nvSpPr>
          <p:spPr bwMode="auto">
            <a:xfrm flipH="1" flipV="1">
              <a:off x="1443" y="1827"/>
              <a:ext cx="102" cy="98"/>
            </a:xfrm>
            <a:prstGeom prst="line">
              <a:avLst/>
            </a:prstGeom>
            <a:noFill/>
            <a:ln w="28575">
              <a:solidFill>
                <a:srgbClr val="0014D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41" name="Line 71"/>
            <p:cNvSpPr>
              <a:spLocks noChangeShapeType="1"/>
            </p:cNvSpPr>
            <p:nvPr/>
          </p:nvSpPr>
          <p:spPr bwMode="auto">
            <a:xfrm flipH="1" flipV="1">
              <a:off x="1320" y="1759"/>
              <a:ext cx="118" cy="68"/>
            </a:xfrm>
            <a:prstGeom prst="line">
              <a:avLst/>
            </a:prstGeom>
            <a:noFill/>
            <a:ln w="28575">
              <a:solidFill>
                <a:srgbClr val="0014D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42" name="Line 72"/>
            <p:cNvSpPr>
              <a:spLocks noChangeShapeType="1"/>
            </p:cNvSpPr>
            <p:nvPr/>
          </p:nvSpPr>
          <p:spPr bwMode="auto">
            <a:xfrm flipH="1">
              <a:off x="1152" y="1756"/>
              <a:ext cx="163" cy="0"/>
            </a:xfrm>
            <a:prstGeom prst="line">
              <a:avLst/>
            </a:prstGeom>
            <a:noFill/>
            <a:ln w="28575">
              <a:solidFill>
                <a:srgbClr val="0014D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143" name="Rectangle 76"/>
            <p:cNvSpPr>
              <a:spLocks noChangeArrowheads="1"/>
            </p:cNvSpPr>
            <p:nvPr/>
          </p:nvSpPr>
          <p:spPr bwMode="auto">
            <a:xfrm>
              <a:off x="1065" y="1639"/>
              <a:ext cx="201" cy="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44" name="Text Box 77"/>
            <p:cNvSpPr txBox="1">
              <a:spLocks noChangeArrowheads="1"/>
            </p:cNvSpPr>
            <p:nvPr/>
          </p:nvSpPr>
          <p:spPr bwMode="auto">
            <a:xfrm>
              <a:off x="867" y="1412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>
                  <a:solidFill>
                    <a:schemeClr val="tx1"/>
                  </a:solidFill>
                </a:rPr>
                <a:t>TEF-P</a:t>
              </a:r>
            </a:p>
          </p:txBody>
        </p:sp>
      </p:grpSp>
      <p:sp>
        <p:nvSpPr>
          <p:cNvPr id="5124" name="Text Box 79"/>
          <p:cNvSpPr txBox="1">
            <a:spLocks noChangeArrowheads="1"/>
          </p:cNvSpPr>
          <p:nvPr/>
        </p:nvSpPr>
        <p:spPr bwMode="auto">
          <a:xfrm>
            <a:off x="2363788" y="2238375"/>
            <a:ext cx="904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tx1"/>
                </a:solidFill>
              </a:rPr>
              <a:t>To RCS</a:t>
            </a:r>
          </a:p>
        </p:txBody>
      </p:sp>
      <p:pic>
        <p:nvPicPr>
          <p:cNvPr id="512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37125"/>
            <a:ext cx="55435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6" name="Text Box 81"/>
          <p:cNvSpPr txBox="1">
            <a:spLocks noChangeArrowheads="1"/>
          </p:cNvSpPr>
          <p:nvPr/>
        </p:nvSpPr>
        <p:spPr bwMode="auto">
          <a:xfrm>
            <a:off x="449263" y="4533900"/>
            <a:ext cx="5311775" cy="336550"/>
          </a:xfrm>
          <a:prstGeom prst="rect">
            <a:avLst/>
          </a:prstGeom>
          <a:solidFill>
            <a:srgbClr val="FCFE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tx1"/>
                </a:solidFill>
              </a:rPr>
              <a:t>Lower beam extraction based on Laser charge exchange</a:t>
            </a:r>
          </a:p>
        </p:txBody>
      </p:sp>
      <p:grpSp>
        <p:nvGrpSpPr>
          <p:cNvPr id="5127" name="Group 25"/>
          <p:cNvGrpSpPr>
            <a:grpSpLocks/>
          </p:cNvGrpSpPr>
          <p:nvPr/>
        </p:nvGrpSpPr>
        <p:grpSpPr bwMode="auto">
          <a:xfrm>
            <a:off x="3201988" y="1211263"/>
            <a:ext cx="5764212" cy="2900362"/>
            <a:chOff x="2017" y="763"/>
            <a:chExt cx="3631" cy="1827"/>
          </a:xfrm>
        </p:grpSpPr>
        <p:pic>
          <p:nvPicPr>
            <p:cNvPr id="5130" name="Picture 7" descr="tef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" y="763"/>
              <a:ext cx="3631" cy="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 Box 82"/>
            <p:cNvSpPr txBox="1">
              <a:spLocks noChangeArrowheads="1"/>
            </p:cNvSpPr>
            <p:nvPr/>
          </p:nvSpPr>
          <p:spPr bwMode="auto">
            <a:xfrm>
              <a:off x="3445" y="2204"/>
              <a:ext cx="34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kumimoji="1" sz="2000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900">
                  <a:solidFill>
                    <a:schemeClr val="tx2"/>
                  </a:solidFill>
                </a:rPr>
                <a:t>250kW</a:t>
              </a:r>
            </a:p>
          </p:txBody>
        </p:sp>
      </p:grpSp>
      <p:sp>
        <p:nvSpPr>
          <p:cNvPr id="5128" name="Text Box 83"/>
          <p:cNvSpPr txBox="1">
            <a:spLocks noChangeArrowheads="1"/>
          </p:cNvSpPr>
          <p:nvPr/>
        </p:nvSpPr>
        <p:spPr bwMode="auto">
          <a:xfrm>
            <a:off x="6169169" y="4491182"/>
            <a:ext cx="2790103" cy="18798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177800" indent="-177800"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altLang="ja-JP" sz="1600" dirty="0" smtClean="0">
                <a:solidFill>
                  <a:schemeClr val="tx1"/>
                </a:solidFill>
              </a:rPr>
              <a:t>Some budget including beam diagnostic TEF-T approved by government.</a:t>
            </a:r>
          </a:p>
          <a:p>
            <a:pPr>
              <a:buFontTx/>
              <a:buChar char="•"/>
            </a:pPr>
            <a:r>
              <a:rPr lang="en-US" altLang="ja-JP" sz="1600" dirty="0" smtClean="0">
                <a:solidFill>
                  <a:schemeClr val="tx1"/>
                </a:solidFill>
              </a:rPr>
              <a:t>At TEF-T beam line, non-linear optics or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rastering</a:t>
            </a:r>
            <a:r>
              <a:rPr lang="en-US" altLang="ja-JP" sz="1600" dirty="0" smtClean="0">
                <a:solidFill>
                  <a:schemeClr val="tx1"/>
                </a:solidFill>
              </a:rPr>
              <a:t> system will be installed</a:t>
            </a:r>
          </a:p>
          <a:p>
            <a:pPr>
              <a:buFontTx/>
              <a:buChar char="•"/>
            </a:pPr>
            <a:r>
              <a:rPr lang="en-US" altLang="ja-JP" sz="1600" dirty="0" smtClean="0">
                <a:solidFill>
                  <a:schemeClr val="tx1"/>
                </a:solidFill>
              </a:rPr>
              <a:t>First beam ~2019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5129" name="テキスト ボックス 1"/>
          <p:cNvSpPr txBox="1">
            <a:spLocks noChangeArrowheads="1"/>
          </p:cNvSpPr>
          <p:nvPr/>
        </p:nvSpPr>
        <p:spPr bwMode="auto">
          <a:xfrm>
            <a:off x="947738" y="3389313"/>
            <a:ext cx="971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kumimoji="1"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tx1"/>
                </a:solidFill>
              </a:rPr>
              <a:t>H</a:t>
            </a:r>
            <a:r>
              <a:rPr lang="en-US" altLang="ja-JP" sz="1600" baseline="30000">
                <a:solidFill>
                  <a:schemeClr val="tx1"/>
                </a:solidFill>
              </a:rPr>
              <a:t>-</a:t>
            </a:r>
            <a:r>
              <a:rPr lang="en-US" altLang="ja-JP" sz="1600">
                <a:solidFill>
                  <a:schemeClr val="tx1"/>
                </a:solidFill>
              </a:rPr>
              <a:t> beam</a:t>
            </a:r>
            <a:endParaRPr lang="ja-JP" altLang="en-US" sz="160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47455" y="2886363"/>
            <a:ext cx="426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80125" y="3061854"/>
            <a:ext cx="46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860134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23850" y="981074"/>
            <a:ext cx="8307389" cy="5514499"/>
          </a:xfrm>
        </p:spPr>
        <p:txBody>
          <a:bodyPr/>
          <a:lstStyle/>
          <a:p>
            <a:r>
              <a:rPr lang="en-US" altLang="ja-JP" sz="2800" dirty="0" smtClean="0"/>
              <a:t>Using present beam monitor system based on MWPMs and halo monitors, high power beam operation can be performed with highly confident.</a:t>
            </a:r>
          </a:p>
          <a:p>
            <a:r>
              <a:rPr lang="en-US" altLang="ja-JP" sz="2800" dirty="0" smtClean="0"/>
              <a:t>Beam flattening system based on octupole magnets was installed, which can reduce peak heat density from design condition by 30-40 %.</a:t>
            </a:r>
          </a:p>
          <a:p>
            <a:r>
              <a:rPr lang="en-US" altLang="ja-JP" sz="2800" dirty="0" smtClean="0"/>
              <a:t>PBW was replaced. (corrosion spot?)</a:t>
            </a:r>
          </a:p>
          <a:p>
            <a:r>
              <a:rPr lang="en-US" altLang="ja-JP" sz="2800" dirty="0" smtClean="0"/>
              <a:t>New </a:t>
            </a:r>
            <a:r>
              <a:rPr lang="en-US" altLang="ja-JP" sz="2800" dirty="0"/>
              <a:t>monitor system </a:t>
            </a:r>
            <a:r>
              <a:rPr lang="en-US" altLang="ja-JP" sz="2800" dirty="0" smtClean="0"/>
              <a:t>developing</a:t>
            </a:r>
          </a:p>
          <a:p>
            <a:r>
              <a:rPr lang="en-US" altLang="ja-JP" sz="2800" dirty="0" smtClean="0"/>
              <a:t>ADS program beginning at J-PARC 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2D22-66C4-A34D-9258-9F265EFB297E}" type="slidenum">
              <a:rPr lang="ja-JP" altLang="en-US" smtClean="0"/>
              <a:pPr/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1005355"/>
      </p:ext>
    </p:extLst>
  </p:cSld>
  <p:clrMapOvr>
    <a:masterClrMapping/>
  </p:clrMapOvr>
  <p:transition xmlns:p14="http://schemas.microsoft.com/office/powerpoint/2010/main" spd="slow" advTm="135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718"/>
            <a:ext cx="9280904" cy="123745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Thank you for your attention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C20C-397C-BD40-BCAD-1A7DCFC642F6}" type="slidenum">
              <a:rPr lang="ja-JP" altLang="en-US" smtClean="0"/>
              <a:pPr/>
              <a:t>23</a:t>
            </a:fld>
            <a:endParaRPr lang="en-US" altLang="ja-JP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68130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2936853" y="6302046"/>
            <a:ext cx="2895600" cy="45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2D0A70A3-4DED-214C-837B-1D99C9DF8A9A}" type="slidenum">
              <a:rPr kumimoji="0" lang="en-US" altLang="ja-JP" sz="1400"/>
              <a:pPr algn="ctr" eaLnBrk="1" hangingPunct="1"/>
              <a:t>3</a:t>
            </a:fld>
            <a:endParaRPr kumimoji="0" lang="en-US" altLang="ja-JP" sz="1400"/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0"/>
              </a:rPr>
              <a:t>Beam transport to MLF</a:t>
            </a:r>
            <a:endParaRPr lang="en-US" altLang="ja-JP" dirty="0">
              <a:latin typeface="Arial" charset="0"/>
              <a:ea typeface="ＭＳ Ｐゴシック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4265" y="4484358"/>
            <a:ext cx="91440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14" b="41676"/>
          <a:stretch>
            <a:fillRect/>
          </a:stretch>
        </p:blipFill>
        <p:spPr bwMode="auto">
          <a:xfrm>
            <a:off x="79024" y="10668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50" name="Rectangle 8"/>
          <p:cNvSpPr>
            <a:spLocks noChangeArrowheads="1"/>
          </p:cNvSpPr>
          <p:nvPr/>
        </p:nvSpPr>
        <p:spPr bwMode="auto">
          <a:xfrm rot="1800000">
            <a:off x="2909865" y="3676321"/>
            <a:ext cx="1143000" cy="35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400">
                <a:solidFill>
                  <a:srgbClr val="FF0000"/>
                </a:solidFill>
                <a:latin typeface="Times New Roman" charset="0"/>
              </a:rPr>
              <a:t>3NBT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 rot="3600000">
            <a:off x="2528865" y="539875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3399"/>
                </a:solidFill>
              </a:rPr>
              <a:t>3-50BT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004865" y="433195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chemeClr val="accent2"/>
                </a:solidFill>
              </a:rPr>
              <a:t>3-GeV</a:t>
            </a:r>
            <a:br>
              <a:rPr lang="en-US" altLang="ja-JP">
                <a:solidFill>
                  <a:schemeClr val="accent2"/>
                </a:solidFill>
              </a:rPr>
            </a:br>
            <a:r>
              <a:rPr lang="en-US" altLang="ja-JP">
                <a:solidFill>
                  <a:schemeClr val="accent2"/>
                </a:solidFill>
              </a:rPr>
              <a:t>RCS</a:t>
            </a: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 rot="-2647524">
            <a:off x="4205265" y="1588758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009900"/>
                </a:solidFill>
              </a:rPr>
              <a:t>50-GeV MR</a:t>
            </a:r>
          </a:p>
        </p:txBody>
      </p:sp>
      <p:sp>
        <p:nvSpPr>
          <p:cNvPr id="6154" name="Rectangle 12"/>
          <p:cNvSpPr>
            <a:spLocks noChangeArrowheads="1"/>
          </p:cNvSpPr>
          <p:nvPr/>
        </p:nvSpPr>
        <p:spPr bwMode="auto">
          <a:xfrm rot="-5400000">
            <a:off x="4090965" y="3608058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00CC99"/>
                </a:solidFill>
              </a:rPr>
              <a:t>Neutrino line</a:t>
            </a:r>
          </a:p>
        </p:txBody>
      </p:sp>
      <p:sp>
        <p:nvSpPr>
          <p:cNvPr id="6155" name="Rectangle 13"/>
          <p:cNvSpPr>
            <a:spLocks noChangeArrowheads="1"/>
          </p:cNvSpPr>
          <p:nvPr/>
        </p:nvSpPr>
        <p:spPr bwMode="auto">
          <a:xfrm>
            <a:off x="7100865" y="3874758"/>
            <a:ext cx="838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 sz="2400">
                <a:solidFill>
                  <a:srgbClr val="FF0000"/>
                </a:solidFill>
              </a:rPr>
              <a:t>MLF</a:t>
            </a: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7862865" y="6160758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 sz="1800" dirty="0">
                <a:solidFill>
                  <a:srgbClr val="FF0000"/>
                </a:solidFill>
              </a:rPr>
              <a:t>Neutron target</a:t>
            </a:r>
          </a:p>
        </p:txBody>
      </p:sp>
      <p:sp>
        <p:nvSpPr>
          <p:cNvPr id="6157" name="Rectangle 15"/>
          <p:cNvSpPr>
            <a:spLocks noChangeArrowheads="1"/>
          </p:cNvSpPr>
          <p:nvPr/>
        </p:nvSpPr>
        <p:spPr bwMode="auto">
          <a:xfrm>
            <a:off x="5881665" y="6160758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0000"/>
                </a:solidFill>
              </a:rPr>
              <a:t>Muon target</a:t>
            </a:r>
          </a:p>
        </p:txBody>
      </p:sp>
      <p:sp>
        <p:nvSpPr>
          <p:cNvPr id="6158" name="Line 16"/>
          <p:cNvSpPr>
            <a:spLocks noChangeShapeType="1"/>
          </p:cNvSpPr>
          <p:nvPr/>
        </p:nvSpPr>
        <p:spPr bwMode="auto">
          <a:xfrm flipV="1">
            <a:off x="6491265" y="5474958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9" name="Line 17"/>
          <p:cNvSpPr>
            <a:spLocks noChangeShapeType="1"/>
          </p:cNvSpPr>
          <p:nvPr/>
        </p:nvSpPr>
        <p:spPr bwMode="auto">
          <a:xfrm flipH="1" flipV="1">
            <a:off x="7634265" y="5398758"/>
            <a:ext cx="4572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60" name="Rectangle 18"/>
          <p:cNvSpPr>
            <a:spLocks noChangeArrowheads="1"/>
          </p:cNvSpPr>
          <p:nvPr/>
        </p:nvSpPr>
        <p:spPr bwMode="auto">
          <a:xfrm>
            <a:off x="3290865" y="2579358"/>
            <a:ext cx="106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9933"/>
                </a:solidFill>
              </a:rPr>
              <a:t>road to</a:t>
            </a:r>
            <a:br>
              <a:rPr lang="en-US" altLang="ja-JP">
                <a:solidFill>
                  <a:srgbClr val="FF9933"/>
                </a:solidFill>
              </a:rPr>
            </a:br>
            <a:r>
              <a:rPr lang="en-US" altLang="ja-JP">
                <a:solidFill>
                  <a:srgbClr val="FF9933"/>
                </a:solidFill>
              </a:rPr>
              <a:t>coast</a:t>
            </a:r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1843065" y="1207758"/>
            <a:ext cx="22780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Length of BT: 314m</a:t>
            </a:r>
          </a:p>
        </p:txBody>
      </p:sp>
      <p:sp>
        <p:nvSpPr>
          <p:cNvPr id="6162" name="テキスト ボックス 1"/>
          <p:cNvSpPr txBox="1">
            <a:spLocks noChangeArrowheads="1"/>
          </p:cNvSpPr>
          <p:nvPr/>
        </p:nvSpPr>
        <p:spPr bwMode="auto">
          <a:xfrm>
            <a:off x="6550003" y="898196"/>
            <a:ext cx="2228850" cy="1016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Ep: 	3GeV</a:t>
            </a:r>
          </a:p>
          <a:p>
            <a:pPr eaLnBrk="1" hangingPunct="1"/>
            <a:r>
              <a:rPr lang="en-US" altLang="ja-JP"/>
              <a:t>Power: 1MW</a:t>
            </a:r>
          </a:p>
          <a:p>
            <a:pPr eaLnBrk="1" hangingPunct="1"/>
            <a:r>
              <a:rPr lang="en-US" altLang="ja-JP"/>
              <a:t>Rep.:	25Hz</a:t>
            </a:r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9065" y="3995408"/>
            <a:ext cx="915988" cy="40005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JSNS</a:t>
            </a:r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57865" y="4004933"/>
            <a:ext cx="1066800" cy="40005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MUSE</a:t>
            </a:r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32829" y="2888170"/>
            <a:ext cx="3158988" cy="707886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g-2 experiment at J-PARC</a:t>
            </a:r>
          </a:p>
          <a:p>
            <a:r>
              <a:rPr lang="en-US" altLang="ja-JP" dirty="0" smtClean="0"/>
              <a:t>Sterile neutrino </a:t>
            </a:r>
            <a:r>
              <a:rPr lang="en-US" altLang="ja-JP" dirty="0" err="1" smtClean="0"/>
              <a:t>existance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 spd="slow" advTm="762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08AEAA-0DAC-A54A-8B45-E7474DFF8431}" type="slidenum">
              <a:rPr kumimoji="0" lang="ja-JP" altLang="en-US" sz="1400"/>
              <a:pPr eaLnBrk="1" hangingPunct="1"/>
              <a:t>4</a:t>
            </a:fld>
            <a:endParaRPr kumimoji="0" lang="en-US" altLang="ja-JP" sz="140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62"/>
          <a:stretch>
            <a:fillRect/>
          </a:stretch>
        </p:blipFill>
        <p:spPr bwMode="auto">
          <a:xfrm>
            <a:off x="468313" y="115888"/>
            <a:ext cx="8604250" cy="6627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4787900" y="-3175"/>
            <a:ext cx="1177925" cy="7381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0000FF"/>
                </a:solidFill>
                <a:latin typeface="Verdana" charset="0"/>
              </a:rPr>
              <a:t>B</a:t>
            </a:r>
            <a:r>
              <a:rPr lang="ja-JP" altLang="en-US" sz="1400">
                <a:solidFill>
                  <a:srgbClr val="0000FF"/>
                </a:solidFill>
                <a:latin typeface="Verdana" charset="0"/>
              </a:rPr>
              <a:t>：　    </a:t>
            </a:r>
            <a:r>
              <a:rPr lang="en-US" altLang="ja-JP" sz="1400">
                <a:latin typeface="Verdana" charset="0"/>
              </a:rPr>
              <a:t>9</a:t>
            </a:r>
            <a:endParaRPr lang="ja-JP" altLang="en-US" sz="1400">
              <a:latin typeface="Verdana" charset="0"/>
            </a:endParaRPr>
          </a:p>
          <a:p>
            <a:pPr eaLnBrk="1" hangingPunct="1"/>
            <a:r>
              <a:rPr lang="en-US" altLang="ja-JP" sz="1400">
                <a:solidFill>
                  <a:srgbClr val="FF3300"/>
                </a:solidFill>
                <a:latin typeface="Verdana" charset="0"/>
              </a:rPr>
              <a:t>Q</a:t>
            </a:r>
            <a:r>
              <a:rPr lang="ja-JP" altLang="en-US" sz="1400">
                <a:latin typeface="Verdana" charset="0"/>
              </a:rPr>
              <a:t>：　   </a:t>
            </a:r>
            <a:r>
              <a:rPr lang="en-US" altLang="ja-JP" sz="1400">
                <a:latin typeface="Verdana" charset="0"/>
              </a:rPr>
              <a:t>54</a:t>
            </a:r>
            <a:endParaRPr lang="ja-JP" altLang="en-US" sz="1400">
              <a:latin typeface="Verdana" charset="0"/>
            </a:endParaRPr>
          </a:p>
          <a:p>
            <a:pPr eaLnBrk="1" hangingPunct="1"/>
            <a:r>
              <a:rPr lang="en-US" altLang="ja-JP" sz="1400">
                <a:solidFill>
                  <a:srgbClr val="00FF99"/>
                </a:solidFill>
                <a:latin typeface="Verdana" charset="0"/>
              </a:rPr>
              <a:t>STR</a:t>
            </a:r>
            <a:r>
              <a:rPr lang="ja-JP" altLang="en-US" sz="1400">
                <a:latin typeface="Verdana" charset="0"/>
              </a:rPr>
              <a:t>： </a:t>
            </a:r>
            <a:r>
              <a:rPr lang="en-US" altLang="ja-JP" sz="1400">
                <a:latin typeface="Verdana" charset="0"/>
              </a:rPr>
              <a:t>45</a:t>
            </a:r>
            <a:endParaRPr lang="ja-JP" altLang="en-US" sz="1400">
              <a:latin typeface="Verdana" charset="0"/>
            </a:endParaRPr>
          </a:p>
        </p:txBody>
      </p:sp>
      <p:sp>
        <p:nvSpPr>
          <p:cNvPr id="7173" name="Line 12"/>
          <p:cNvSpPr>
            <a:spLocks noChangeShapeType="1"/>
          </p:cNvSpPr>
          <p:nvPr/>
        </p:nvSpPr>
        <p:spPr bwMode="auto">
          <a:xfrm>
            <a:off x="4787900" y="6669088"/>
            <a:ext cx="34559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174" name="Text Box 13"/>
          <p:cNvSpPr txBox="1">
            <a:spLocks noChangeArrowheads="1"/>
          </p:cNvSpPr>
          <p:nvPr/>
        </p:nvSpPr>
        <p:spPr bwMode="auto">
          <a:xfrm>
            <a:off x="6300788" y="6359274"/>
            <a:ext cx="633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latin typeface="+mn-lt"/>
              </a:rPr>
              <a:t>33m</a:t>
            </a:r>
          </a:p>
        </p:txBody>
      </p:sp>
      <p:sp>
        <p:nvSpPr>
          <p:cNvPr id="7175" name="Text Box 14"/>
          <p:cNvSpPr txBox="1">
            <a:spLocks noChangeArrowheads="1"/>
          </p:cNvSpPr>
          <p:nvPr/>
        </p:nvSpPr>
        <p:spPr bwMode="auto">
          <a:xfrm>
            <a:off x="1790700" y="14288"/>
            <a:ext cx="20066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smtClean="0">
                <a:latin typeface="+mj-lt"/>
                <a:cs typeface="+mn-cs"/>
              </a:rPr>
              <a:t>Whole length 320m</a:t>
            </a:r>
          </a:p>
        </p:txBody>
      </p:sp>
      <p:sp>
        <p:nvSpPr>
          <p:cNvPr id="7176" name="テキスト ボックス 8"/>
          <p:cNvSpPr txBox="1">
            <a:spLocks noChangeArrowheads="1"/>
          </p:cNvSpPr>
          <p:nvPr/>
        </p:nvSpPr>
        <p:spPr bwMode="auto">
          <a:xfrm>
            <a:off x="7702550" y="-3175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600ns </a:t>
            </a:r>
            <a:endParaRPr lang="ja-JP" altLang="en-US" sz="1400"/>
          </a:p>
        </p:txBody>
      </p:sp>
      <p:grpSp>
        <p:nvGrpSpPr>
          <p:cNvPr id="7177" name="グループ化 9"/>
          <p:cNvGrpSpPr>
            <a:grpSpLocks/>
          </p:cNvGrpSpPr>
          <p:nvPr/>
        </p:nvGrpSpPr>
        <p:grpSpPr bwMode="auto">
          <a:xfrm>
            <a:off x="7702550" y="306388"/>
            <a:ext cx="585788" cy="296862"/>
            <a:chOff x="4556760" y="2032000"/>
            <a:chExt cx="1199970" cy="607915"/>
          </a:xfrm>
        </p:grpSpPr>
        <p:grpSp>
          <p:nvGrpSpPr>
            <p:cNvPr id="7180" name="グループ化 11"/>
            <p:cNvGrpSpPr>
              <a:grpSpLocks/>
            </p:cNvGrpSpPr>
            <p:nvPr/>
          </p:nvGrpSpPr>
          <p:grpSpPr bwMode="auto">
            <a:xfrm>
              <a:off x="4556760" y="2179320"/>
              <a:ext cx="1199970" cy="460595"/>
              <a:chOff x="4556760" y="2179320"/>
              <a:chExt cx="3017520" cy="1158240"/>
            </a:xfrm>
          </p:grpSpPr>
          <p:sp>
            <p:nvSpPr>
              <p:cNvPr id="7182" name="フリーフォーム 13"/>
              <p:cNvSpPr>
                <a:spLocks/>
              </p:cNvSpPr>
              <p:nvPr/>
            </p:nvSpPr>
            <p:spPr bwMode="auto">
              <a:xfrm>
                <a:off x="4556760" y="2179320"/>
                <a:ext cx="2453640" cy="1158240"/>
              </a:xfrm>
              <a:custGeom>
                <a:avLst/>
                <a:gdLst>
                  <a:gd name="T0" fmla="*/ 0 w 2453640"/>
                  <a:gd name="T1" fmla="*/ 1143000 h 1158240"/>
                  <a:gd name="T2" fmla="*/ 487680 w 2453640"/>
                  <a:gd name="T3" fmla="*/ 1150620 h 1158240"/>
                  <a:gd name="T4" fmla="*/ 731520 w 2453640"/>
                  <a:gd name="T5" fmla="*/ 15240 h 1158240"/>
                  <a:gd name="T6" fmla="*/ 982980 w 2453640"/>
                  <a:gd name="T7" fmla="*/ 1158240 h 1158240"/>
                  <a:gd name="T8" fmla="*/ 1905000 w 2453640"/>
                  <a:gd name="T9" fmla="*/ 1150620 h 1158240"/>
                  <a:gd name="T10" fmla="*/ 2133600 w 2453640"/>
                  <a:gd name="T11" fmla="*/ 0 h 1158240"/>
                  <a:gd name="T12" fmla="*/ 2453640 w 2453640"/>
                  <a:gd name="T13" fmla="*/ 1158240 h 11582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3640" h="1158240">
                    <a:moveTo>
                      <a:pt x="0" y="1143000"/>
                    </a:moveTo>
                    <a:lnTo>
                      <a:pt x="487680" y="1150620"/>
                    </a:lnTo>
                    <a:lnTo>
                      <a:pt x="731520" y="15240"/>
                    </a:lnTo>
                    <a:lnTo>
                      <a:pt x="982980" y="1158240"/>
                    </a:lnTo>
                    <a:lnTo>
                      <a:pt x="1905000" y="1150620"/>
                    </a:lnTo>
                    <a:lnTo>
                      <a:pt x="2133600" y="0"/>
                    </a:lnTo>
                    <a:lnTo>
                      <a:pt x="2453640" y="1158240"/>
                    </a:ln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/>
              </a:p>
            </p:txBody>
          </p:sp>
          <p:cxnSp>
            <p:nvCxnSpPr>
              <p:cNvPr id="7183" name="直線コネクタ 14"/>
              <p:cNvCxnSpPr>
                <a:cxnSpLocks noChangeShapeType="1"/>
                <a:stCxn id="7182" idx="6"/>
              </p:cNvCxnSpPr>
              <p:nvPr/>
            </p:nvCxnSpPr>
            <p:spPr bwMode="auto">
              <a:xfrm flipV="1">
                <a:off x="7010400" y="3333750"/>
                <a:ext cx="563880" cy="381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181" name="直線矢印コネクタ 12"/>
            <p:cNvCxnSpPr>
              <a:cxnSpLocks noChangeShapeType="1"/>
            </p:cNvCxnSpPr>
            <p:nvPr/>
          </p:nvCxnSpPr>
          <p:spPr bwMode="auto">
            <a:xfrm>
              <a:off x="4838700" y="2032000"/>
              <a:ext cx="57150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178" name="テキスト ボックス 10"/>
          <p:cNvSpPr txBox="1">
            <a:spLocks noChangeArrowheads="1"/>
          </p:cNvSpPr>
          <p:nvPr/>
        </p:nvSpPr>
        <p:spPr bwMode="auto">
          <a:xfrm>
            <a:off x="7372350" y="603250"/>
            <a:ext cx="1382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/>
              <a:t>FWHM ~150ns</a:t>
            </a:r>
            <a:endParaRPr lang="ja-JP" altLang="en-US" sz="1400"/>
          </a:p>
        </p:txBody>
      </p:sp>
      <p:sp>
        <p:nvSpPr>
          <p:cNvPr id="7179" name="テキスト ボックス 1"/>
          <p:cNvSpPr txBox="1">
            <a:spLocks noChangeArrowheads="1"/>
          </p:cNvSpPr>
          <p:nvPr/>
        </p:nvSpPr>
        <p:spPr bwMode="auto">
          <a:xfrm>
            <a:off x="6473825" y="90488"/>
            <a:ext cx="898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Pulse </a:t>
            </a:r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 spd="slow" advTm="36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Targets located at MLF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C71A-0414-BB46-A558-5CC99784AD50}" type="slidenum">
              <a:rPr lang="ja-JP" altLang="en-US" smtClean="0"/>
              <a:pPr/>
              <a:t>5</a:t>
            </a:fld>
            <a:endParaRPr lang="en-US" altLang="ja-JP"/>
          </a:p>
        </p:txBody>
      </p:sp>
      <p:pic>
        <p:nvPicPr>
          <p:cNvPr id="6" name="図 5" descr="P10406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7" y="2392048"/>
            <a:ext cx="1858819" cy="21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909638"/>
            <a:ext cx="4445000" cy="10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kumimoji="1" sz="32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kumimoji="1"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l"/>
              <a:defRPr kumimoji="1"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000" dirty="0" smtClean="0"/>
              <a:t>Muon target(Stationery type)</a:t>
            </a:r>
            <a:endParaRPr lang="ja-JP" altLang="en-US" sz="2000" dirty="0" smtClean="0"/>
          </a:p>
          <a:p>
            <a:pPr lvl="1">
              <a:defRPr/>
            </a:pPr>
            <a:r>
              <a:rPr lang="en-US" altLang="ja-JP" sz="1400" dirty="0" smtClean="0"/>
              <a:t>Carbon graphite (IG430)</a:t>
            </a:r>
          </a:p>
          <a:p>
            <a:pPr lvl="1">
              <a:defRPr/>
            </a:pPr>
            <a:r>
              <a:rPr lang="en-US" altLang="ja-JP" sz="1400" dirty="0" smtClean="0"/>
              <a:t>Highest intensity in the world</a:t>
            </a:r>
            <a:endParaRPr lang="ja-JP" altLang="en-US" sz="1400" dirty="0" smtClean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566372" y="873633"/>
            <a:ext cx="4577628" cy="8363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kumimoji="1" sz="32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kumimoji="1"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l"/>
              <a:defRPr kumimoji="1"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000" dirty="0"/>
              <a:t>Neutron target</a:t>
            </a:r>
            <a:endParaRPr lang="ja-JP" altLang="en-US" sz="2000" dirty="0"/>
          </a:p>
          <a:p>
            <a:pPr lvl="1">
              <a:defRPr/>
            </a:pPr>
            <a:r>
              <a:rPr lang="en-US" altLang="ja-JP" sz="1800" dirty="0"/>
              <a:t>Mercury</a:t>
            </a:r>
          </a:p>
          <a:p>
            <a:pPr lvl="1">
              <a:defRPr/>
            </a:pPr>
            <a:r>
              <a:rPr lang="en-US" altLang="ja-JP" sz="1800" dirty="0"/>
              <a:t>Highest pulse intensity in the  world</a:t>
            </a:r>
            <a:endParaRPr lang="ja-JP" altLang="en-US" sz="1800" dirty="0"/>
          </a:p>
        </p:txBody>
      </p:sp>
      <p:pic>
        <p:nvPicPr>
          <p:cNvPr id="9" name="Picture 5" descr="101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92313"/>
            <a:ext cx="20383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5" t="64766" b="5940"/>
          <a:stretch>
            <a:fillRect/>
          </a:stretch>
        </p:blipFill>
        <p:spPr bwMode="auto">
          <a:xfrm>
            <a:off x="176213" y="4830763"/>
            <a:ext cx="5562600" cy="2027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8" descr="IMG_08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29" y="1973695"/>
            <a:ext cx="37242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549592" y="3727883"/>
            <a:ext cx="1066800" cy="635000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09917" y="4232708"/>
            <a:ext cx="11542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Length</a:t>
            </a:r>
            <a:r>
              <a:rPr lang="ja-JP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ja-JP" sz="1600" dirty="0">
                <a:solidFill>
                  <a:schemeClr val="bg1"/>
                </a:solidFill>
              </a:rPr>
              <a:t>2m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5787592" y="4039033"/>
            <a:ext cx="228600" cy="177800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428817" y="4283508"/>
            <a:ext cx="12678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Width</a:t>
            </a:r>
            <a:r>
              <a:rPr lang="ja-JP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ja-JP" sz="1600" dirty="0">
                <a:solidFill>
                  <a:schemeClr val="bg1"/>
                </a:solidFill>
              </a:rPr>
              <a:t>34cm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246023" y="2021377"/>
            <a:ext cx="2595582" cy="40011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/>
              <a:t>Mercury target</a:t>
            </a:r>
            <a:r>
              <a:rPr lang="en-US" altLang="ja-JP" dirty="0"/>
              <a:t> </a:t>
            </a:r>
            <a:r>
              <a:rPr lang="en-US" altLang="ja-JP" dirty="0" smtClean="0"/>
              <a:t>trolley</a:t>
            </a:r>
            <a:endParaRPr lang="ja-JP" altLang="en-US" sz="2000" dirty="0"/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6150101" y="4649823"/>
            <a:ext cx="2993898" cy="2208177"/>
            <a:chOff x="4021" y="2952"/>
            <a:chExt cx="1657" cy="1222"/>
          </a:xfrm>
        </p:grpSpPr>
        <p:grpSp>
          <p:nvGrpSpPr>
            <p:cNvPr id="19" name="Group 15"/>
            <p:cNvGrpSpPr>
              <a:grpSpLocks noChangeAspect="1"/>
            </p:cNvGrpSpPr>
            <p:nvPr/>
          </p:nvGrpSpPr>
          <p:grpSpPr bwMode="auto">
            <a:xfrm>
              <a:off x="4097" y="3035"/>
              <a:ext cx="1581" cy="1139"/>
              <a:chOff x="0" y="461"/>
              <a:chExt cx="4440" cy="3136"/>
            </a:xfrm>
          </p:grpSpPr>
          <p:pic>
            <p:nvPicPr>
              <p:cNvPr id="23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61"/>
                <a:ext cx="4440" cy="3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17"/>
              <p:cNvSpPr>
                <a:spLocks noChangeAspect="1"/>
              </p:cNvSpPr>
              <p:nvPr/>
            </p:nvSpPr>
            <p:spPr bwMode="auto">
              <a:xfrm>
                <a:off x="2071" y="2538"/>
                <a:ext cx="205" cy="271"/>
              </a:xfrm>
              <a:custGeom>
                <a:avLst/>
                <a:gdLst>
                  <a:gd name="T0" fmla="*/ 90 w 240"/>
                  <a:gd name="T1" fmla="*/ 0 h 324"/>
                  <a:gd name="T2" fmla="*/ 0 w 240"/>
                  <a:gd name="T3" fmla="*/ 66 h 324"/>
                  <a:gd name="T4" fmla="*/ 78 w 240"/>
                  <a:gd name="T5" fmla="*/ 108 h 324"/>
                  <a:gd name="T6" fmla="*/ 102 w 240"/>
                  <a:gd name="T7" fmla="*/ 150 h 324"/>
                  <a:gd name="T8" fmla="*/ 120 w 240"/>
                  <a:gd name="T9" fmla="*/ 204 h 324"/>
                  <a:gd name="T10" fmla="*/ 126 w 240"/>
                  <a:gd name="T11" fmla="*/ 240 h 324"/>
                  <a:gd name="T12" fmla="*/ 114 w 240"/>
                  <a:gd name="T13" fmla="*/ 282 h 324"/>
                  <a:gd name="T14" fmla="*/ 42 w 240"/>
                  <a:gd name="T15" fmla="*/ 318 h 324"/>
                  <a:gd name="T16" fmla="*/ 108 w 240"/>
                  <a:gd name="T17" fmla="*/ 324 h 324"/>
                  <a:gd name="T18" fmla="*/ 210 w 240"/>
                  <a:gd name="T19" fmla="*/ 276 h 324"/>
                  <a:gd name="T20" fmla="*/ 240 w 240"/>
                  <a:gd name="T21" fmla="*/ 228 h 324"/>
                  <a:gd name="T22" fmla="*/ 240 w 240"/>
                  <a:gd name="T23" fmla="*/ 174 h 324"/>
                  <a:gd name="T24" fmla="*/ 228 w 240"/>
                  <a:gd name="T25" fmla="*/ 108 h 324"/>
                  <a:gd name="T26" fmla="*/ 186 w 240"/>
                  <a:gd name="T27" fmla="*/ 60 h 324"/>
                  <a:gd name="T28" fmla="*/ 162 w 240"/>
                  <a:gd name="T29" fmla="*/ 30 h 324"/>
                  <a:gd name="T30" fmla="*/ 90 w 240"/>
                  <a:gd name="T31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0" h="324">
                    <a:moveTo>
                      <a:pt x="90" y="0"/>
                    </a:moveTo>
                    <a:lnTo>
                      <a:pt x="0" y="66"/>
                    </a:lnTo>
                    <a:lnTo>
                      <a:pt x="78" y="108"/>
                    </a:lnTo>
                    <a:lnTo>
                      <a:pt x="102" y="150"/>
                    </a:lnTo>
                    <a:lnTo>
                      <a:pt x="120" y="204"/>
                    </a:lnTo>
                    <a:lnTo>
                      <a:pt x="126" y="240"/>
                    </a:lnTo>
                    <a:lnTo>
                      <a:pt x="114" y="282"/>
                    </a:lnTo>
                    <a:lnTo>
                      <a:pt x="42" y="318"/>
                    </a:lnTo>
                    <a:lnTo>
                      <a:pt x="108" y="324"/>
                    </a:lnTo>
                    <a:lnTo>
                      <a:pt x="210" y="276"/>
                    </a:lnTo>
                    <a:lnTo>
                      <a:pt x="240" y="228"/>
                    </a:lnTo>
                    <a:lnTo>
                      <a:pt x="240" y="174"/>
                    </a:lnTo>
                    <a:lnTo>
                      <a:pt x="228" y="108"/>
                    </a:lnTo>
                    <a:lnTo>
                      <a:pt x="186" y="60"/>
                    </a:lnTo>
                    <a:lnTo>
                      <a:pt x="162" y="30"/>
                    </a:lnTo>
                    <a:lnTo>
                      <a:pt x="9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A27F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20" name="Rectangle 18"/>
            <p:cNvSpPr>
              <a:spLocks noChangeAspect="1" noChangeArrowheads="1"/>
            </p:cNvSpPr>
            <p:nvPr/>
          </p:nvSpPr>
          <p:spPr bwMode="auto">
            <a:xfrm>
              <a:off x="4021" y="4051"/>
              <a:ext cx="20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238125"/>
              <a:r>
                <a:rPr lang="en-US" altLang="ja-JP" sz="1000" dirty="0" smtClean="0">
                  <a:solidFill>
                    <a:srgbClr val="000000"/>
                  </a:solidFill>
                </a:rPr>
                <a:t>Proton</a:t>
              </a:r>
              <a:endParaRPr lang="ja-JP" altLang="en-US" sz="1000" dirty="0"/>
            </a:p>
          </p:txBody>
        </p:sp>
        <p:sp>
          <p:nvSpPr>
            <p:cNvPr id="21" name="Rectangle 19"/>
            <p:cNvSpPr>
              <a:spLocks noChangeAspect="1" noChangeArrowheads="1"/>
            </p:cNvSpPr>
            <p:nvPr/>
          </p:nvSpPr>
          <p:spPr bwMode="auto">
            <a:xfrm>
              <a:off x="5516" y="3211"/>
              <a:ext cx="91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238125"/>
              <a:r>
                <a:rPr lang="en-US" altLang="ja-JP" sz="1000" dirty="0" smtClean="0">
                  <a:solidFill>
                    <a:srgbClr val="000000"/>
                  </a:solidFill>
                </a:rPr>
                <a:t>Hg</a:t>
              </a:r>
              <a:endParaRPr lang="ja-JP" altLang="en-US" sz="1000" dirty="0"/>
            </a:p>
          </p:txBody>
        </p:sp>
        <p:sp>
          <p:nvSpPr>
            <p:cNvPr id="22" name="Rectangle 20"/>
            <p:cNvSpPr>
              <a:spLocks noChangeAspect="1" noChangeArrowheads="1"/>
            </p:cNvSpPr>
            <p:nvPr/>
          </p:nvSpPr>
          <p:spPr bwMode="auto">
            <a:xfrm>
              <a:off x="5133" y="2952"/>
              <a:ext cx="396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238125"/>
              <a:r>
                <a:rPr lang="en-US" altLang="ja-JP" sz="1100" dirty="0" smtClean="0">
                  <a:solidFill>
                    <a:srgbClr val="000000"/>
                  </a:solidFill>
                </a:rPr>
                <a:t>Light Water</a:t>
              </a:r>
              <a:endParaRPr lang="ja-JP" altLang="en-US" sz="1100" dirty="0"/>
            </a:p>
          </p:txBody>
        </p:sp>
      </p:grpSp>
      <p:sp>
        <p:nvSpPr>
          <p:cNvPr id="25" name="AutoShape 21"/>
          <p:cNvSpPr>
            <a:spLocks/>
          </p:cNvSpPr>
          <p:nvPr/>
        </p:nvSpPr>
        <p:spPr bwMode="auto">
          <a:xfrm>
            <a:off x="5873750" y="5165725"/>
            <a:ext cx="1342159" cy="641639"/>
          </a:xfrm>
          <a:prstGeom prst="borderCallout2">
            <a:avLst>
              <a:gd name="adj1" fmla="val 19833"/>
              <a:gd name="adj2" fmla="val 105389"/>
              <a:gd name="adj3" fmla="val 19833"/>
              <a:gd name="adj4" fmla="val 112009"/>
              <a:gd name="adj5" fmla="val 92838"/>
              <a:gd name="adj6" fmla="val 127611"/>
            </a:avLst>
          </a:prstGeom>
          <a:solidFill>
            <a:srgbClr val="FFF7FF"/>
          </a:solidFill>
          <a:ln w="15875">
            <a:solidFill>
              <a:srgbClr val="FF0000"/>
            </a:solidFill>
            <a:miter lim="800000"/>
            <a:headEnd/>
            <a:tailEnd type="oval" w="med" len="med"/>
          </a:ln>
        </p:spPr>
        <p:txBody>
          <a:bodyPr lIns="72000" tIns="23930" rIns="23930" bIns="23930"/>
          <a:lstStyle/>
          <a:p>
            <a:pPr defTabSz="608013"/>
            <a:r>
              <a:rPr lang="en-US" altLang="ja-JP" sz="1400" dirty="0" smtClean="0">
                <a:solidFill>
                  <a:srgbClr val="FF0000"/>
                </a:solidFill>
              </a:rPr>
              <a:t>Safety shroud</a:t>
            </a:r>
            <a:endParaRPr lang="ja-JP" altLang="en-US" sz="1400" dirty="0">
              <a:solidFill>
                <a:srgbClr val="FF0000"/>
              </a:solidFill>
            </a:endParaRPr>
          </a:p>
          <a:p>
            <a:pPr defTabSz="608013"/>
            <a:r>
              <a:rPr lang="en-US" altLang="ja-JP" sz="1400" dirty="0" smtClean="0"/>
              <a:t>Double wall structure</a:t>
            </a:r>
            <a:endParaRPr lang="ja-JP" altLang="en-US" sz="140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72088" y="4242014"/>
            <a:ext cx="1121884" cy="52322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00"/>
                </a:solidFill>
              </a:rPr>
              <a:t>Thick.</a:t>
            </a:r>
            <a:r>
              <a:rPr lang="ja-JP" altLang="en-US" sz="1400" dirty="0">
                <a:solidFill>
                  <a:srgbClr val="000000"/>
                </a:solidFill>
              </a:rPr>
              <a:t>　</a:t>
            </a:r>
            <a:r>
              <a:rPr lang="en-US" altLang="ja-JP" sz="1400" dirty="0">
                <a:solidFill>
                  <a:srgbClr val="000000"/>
                </a:solidFill>
              </a:rPr>
              <a:t>2cm</a:t>
            </a:r>
          </a:p>
          <a:p>
            <a:pPr>
              <a:defRPr/>
            </a:pPr>
            <a:r>
              <a:rPr lang="en-US" altLang="ja-JP" sz="1400" dirty="0" smtClean="0">
                <a:solidFill>
                  <a:srgbClr val="000000"/>
                </a:solidFill>
              </a:rPr>
              <a:t>Diam.</a:t>
            </a:r>
            <a:r>
              <a:rPr lang="ja-JP" altLang="en-US" sz="1400" dirty="0">
                <a:solidFill>
                  <a:srgbClr val="000000"/>
                </a:solidFill>
              </a:rPr>
              <a:t>　</a:t>
            </a:r>
            <a:r>
              <a:rPr lang="en-US" altLang="ja-JP" sz="1400" dirty="0">
                <a:solidFill>
                  <a:srgbClr val="000000"/>
                </a:solidFill>
              </a:rPr>
              <a:t>7cm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67296" y="1679554"/>
            <a:ext cx="1695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Rotating type</a:t>
            </a:r>
          </a:p>
          <a:p>
            <a:r>
              <a:rPr lang="en-US" altLang="ja-JP" dirty="0" smtClean="0"/>
              <a:t>(6rpm)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01499" y="4445322"/>
            <a:ext cx="1411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Makimura</a:t>
            </a:r>
            <a:r>
              <a:rPr kumimoji="1" lang="en-US" altLang="ja-JP" sz="1400" dirty="0" smtClean="0"/>
              <a:t> et al.</a:t>
            </a:r>
            <a:endParaRPr kumimoji="1" lang="ja-JP" altLang="en-US" sz="1400" dirty="0"/>
          </a:p>
        </p:txBody>
      </p:sp>
      <p:cxnSp>
        <p:nvCxnSpPr>
          <p:cNvPr id="28" name="直線矢印コネクタ 27"/>
          <p:cNvCxnSpPr/>
          <p:nvPr/>
        </p:nvCxnSpPr>
        <p:spPr bwMode="auto">
          <a:xfrm flipH="1" flipV="1">
            <a:off x="4012179" y="3798451"/>
            <a:ext cx="561928" cy="4832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5" descr="棒グラフ_rev_eng+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2" t="19034" r="17920" b="9642"/>
          <a:stretch>
            <a:fillRect/>
          </a:stretch>
        </p:blipFill>
        <p:spPr bwMode="auto">
          <a:xfrm>
            <a:off x="7417471" y="-23277"/>
            <a:ext cx="1726529" cy="1556020"/>
          </a:xfrm>
          <a:prstGeom prst="rect">
            <a:avLst/>
          </a:prstGeom>
          <a:noFill/>
          <a:ln w="19050" cmpd="sng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44982"/>
      </p:ext>
    </p:extLst>
  </p:cSld>
  <p:clrMapOvr>
    <a:masterClrMapping/>
  </p:clrMapOvr>
  <p:transition xmlns:p14="http://schemas.microsoft.com/office/powerpoint/2010/main" spd="slow" advTm="12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F275DA-AAA9-114E-A67E-AE3AAFAA2C9A}" type="slidenum">
              <a:rPr kumimoji="0" lang="ja-JP" altLang="en-US" sz="1400"/>
              <a:pPr eaLnBrk="1" hangingPunct="1"/>
              <a:t>6</a:t>
            </a:fld>
            <a:endParaRPr kumimoji="0" lang="en-US" altLang="ja-JP" sz="140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-3175"/>
            <a:ext cx="7772400" cy="768350"/>
          </a:xfrm>
        </p:spPr>
        <p:txBody>
          <a:bodyPr/>
          <a:lstStyle/>
          <a:p>
            <a:pPr eaLnBrk="1" hangingPunct="1">
              <a:tabLst>
                <a:tab pos="6996113" algn="l"/>
              </a:tabLst>
            </a:pPr>
            <a:r>
              <a:rPr lang="en-US" altLang="ja-JP" dirty="0">
                <a:latin typeface="Arial" charset="0"/>
                <a:ea typeface="ＭＳ Ｐゴシック" charset="0"/>
              </a:rPr>
              <a:t>Proton beam at the target</a:t>
            </a: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half" idx="4294967295"/>
          </p:nvPr>
        </p:nvSpPr>
        <p:spPr>
          <a:xfrm>
            <a:off x="0" y="938212"/>
            <a:ext cx="5169753" cy="5919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3NBT</a:t>
            </a:r>
            <a:r>
              <a:rPr lang="ja-JP" altLang="en-US" sz="1800" dirty="0">
                <a:latin typeface="Arial" charset="0"/>
                <a:ea typeface="ＭＳ Ｐゴシック" charset="0"/>
              </a:rPr>
              <a:t>・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MLF beam operational status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Beam study with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0.6 MW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User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operation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with 0.3MW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1 MW study planned Oct 2014</a:t>
            </a:r>
            <a:endParaRPr lang="en-US" altLang="ja-JP" sz="18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ja-JP" sz="1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Handling of high intensity proton beam</a:t>
            </a:r>
            <a:endParaRPr lang="ja-JP" altLang="en-US" sz="18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Importance of beam profile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Pitting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damage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proportional to 4</a:t>
            </a:r>
            <a:r>
              <a:rPr lang="en-US" altLang="ja-JP" sz="1800" baseline="30000" dirty="0" smtClean="0">
                <a:latin typeface="Arial" charset="0"/>
                <a:ea typeface="ＭＳ Ｐゴシック" charset="0"/>
              </a:rPr>
              <a:t>th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 power of the peak current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density  at target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 (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P4 Law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)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400" dirty="0" err="1" smtClean="0">
                <a:latin typeface="Arial" charset="0"/>
                <a:ea typeface="ＭＳ Ｐゴシック" charset="0"/>
              </a:rPr>
              <a:t>Rastering</a:t>
            </a:r>
            <a:r>
              <a:rPr lang="en-US" altLang="ja-JP" sz="1400" dirty="0" smtClean="0">
                <a:latin typeface="Arial" charset="0"/>
                <a:ea typeface="ＭＳ Ｐゴシック" charset="0"/>
              </a:rPr>
              <a:t> does not help mitigation.</a:t>
            </a:r>
            <a:endParaRPr lang="ja-JP" altLang="en-US" sz="1400" dirty="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 sz="1800" dirty="0">
                <a:latin typeface="Arial" charset="0"/>
                <a:ea typeface="ＭＳ Ｐゴシック" charset="0"/>
              </a:rPr>
              <a:t>　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JSNS harder condition than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SNS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SNS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: 60Hz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Storage ring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without muon target</a:t>
            </a:r>
            <a:endParaRPr lang="ja-JP" altLang="en-US" sz="18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dirty="0">
                <a:latin typeface="Arial" charset="0"/>
                <a:ea typeface="ＭＳ Ｐゴシック" charset="0"/>
              </a:rPr>
              <a:t>JSNS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: 25Hz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RCS with muon target </a:t>
            </a:r>
            <a:endParaRPr lang="en-US" altLang="ja-JP" sz="1800" dirty="0" smtClean="0">
              <a:latin typeface="Arial" charset="0"/>
              <a:ea typeface="ＭＳ Ｐゴシック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altLang="ja-JP" sz="1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latin typeface="Arial" charset="0"/>
                <a:ea typeface="ＭＳ Ｐゴシック" charset="0"/>
              </a:rPr>
              <a:t>Although helium bubbling mitigates the pitting damage, peak 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reduction </a:t>
            </a:r>
            <a:r>
              <a:rPr lang="en-US" altLang="ja-JP" sz="1800" dirty="0" smtClean="0">
                <a:latin typeface="Arial" charset="0"/>
                <a:ea typeface="ＭＳ Ｐゴシック" charset="0"/>
              </a:rPr>
              <a:t>is essential. Beam flattening by the non linear beam optics was developed.</a:t>
            </a:r>
            <a:endParaRPr lang="en-US" altLang="ja-JP" sz="1800" dirty="0">
              <a:latin typeface="Arial" charset="0"/>
              <a:ea typeface="ＭＳ Ｐゴシック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133696" y="3116134"/>
            <a:ext cx="176348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800" dirty="0" smtClean="0">
                <a:latin typeface="+mn-lt"/>
                <a:cs typeface="+mn-cs"/>
              </a:rPr>
              <a:t>Pin holes at target of SNS </a:t>
            </a: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5630498" y="4100691"/>
            <a:ext cx="35135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/>
              <a:t>Pin holes are permitted at the inside wall of SNS but not allowed at </a:t>
            </a:r>
            <a:r>
              <a:rPr lang="en-US" altLang="ja-JP" sz="1600" dirty="0" smtClean="0"/>
              <a:t>JSNS due to wall structure.</a:t>
            </a:r>
            <a:endParaRPr lang="en-US" altLang="ja-JP" sz="1600" dirty="0"/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6834713" y="4791334"/>
            <a:ext cx="1936750" cy="1325562"/>
            <a:chOff x="3959" y="2687"/>
            <a:chExt cx="1220" cy="835"/>
          </a:xfrm>
        </p:grpSpPr>
        <p:sp>
          <p:nvSpPr>
            <p:cNvPr id="8204" name="AutoShape 8"/>
            <p:cNvSpPr>
              <a:spLocks noChangeArrowheads="1"/>
            </p:cNvSpPr>
            <p:nvPr/>
          </p:nvSpPr>
          <p:spPr bwMode="auto">
            <a:xfrm flipH="1">
              <a:off x="3959" y="2751"/>
              <a:ext cx="1059" cy="739"/>
            </a:xfrm>
            <a:prstGeom prst="flowChartDelay">
              <a:avLst/>
            </a:prstGeom>
            <a:solidFill>
              <a:srgbClr val="DDDDDD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/>
            </a:p>
          </p:txBody>
        </p:sp>
        <p:sp>
          <p:nvSpPr>
            <p:cNvPr id="8205" name="AutoShape 9"/>
            <p:cNvSpPr>
              <a:spLocks noChangeArrowheads="1"/>
            </p:cNvSpPr>
            <p:nvPr/>
          </p:nvSpPr>
          <p:spPr bwMode="auto">
            <a:xfrm flipH="1">
              <a:off x="3992" y="2783"/>
              <a:ext cx="1026" cy="675"/>
            </a:xfrm>
            <a:prstGeom prst="flowChartDelay">
              <a:avLst/>
            </a:prstGeom>
            <a:solidFill>
              <a:srgbClr val="DDDDDD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/>
            </a:p>
          </p:txBody>
        </p:sp>
        <p:sp>
          <p:nvSpPr>
            <p:cNvPr id="8206" name="Rectangle 10"/>
            <p:cNvSpPr>
              <a:spLocks noChangeArrowheads="1"/>
            </p:cNvSpPr>
            <p:nvPr/>
          </p:nvSpPr>
          <p:spPr bwMode="auto">
            <a:xfrm>
              <a:off x="4954" y="2687"/>
              <a:ext cx="225" cy="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/>
            </a:p>
          </p:txBody>
        </p:sp>
      </p:grpSp>
      <p:sp>
        <p:nvSpPr>
          <p:cNvPr id="52235" name="Line 11"/>
          <p:cNvSpPr>
            <a:spLocks noChangeShapeType="1"/>
          </p:cNvSpPr>
          <p:nvPr/>
        </p:nvSpPr>
        <p:spPr bwMode="auto">
          <a:xfrm flipH="1">
            <a:off x="6950600" y="5264409"/>
            <a:ext cx="17907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5569751" y="5792527"/>
            <a:ext cx="3574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Target vessel</a:t>
            </a:r>
          </a:p>
          <a:p>
            <a:pPr eaLnBrk="1" hangingPunct="1"/>
            <a:r>
              <a:rPr lang="en-US" altLang="ja-JP" sz="1800" dirty="0" smtClean="0"/>
              <a:t> SNS</a:t>
            </a:r>
            <a:r>
              <a:rPr lang="en-US" altLang="ja-JP" sz="1800" dirty="0"/>
              <a:t>:   4 walls</a:t>
            </a:r>
          </a:p>
          <a:p>
            <a:pPr eaLnBrk="1" hangingPunct="1"/>
            <a:r>
              <a:rPr lang="en-US" altLang="ja-JP" sz="1800" dirty="0" smtClean="0"/>
              <a:t> JSNS</a:t>
            </a:r>
            <a:r>
              <a:rPr lang="en-US" altLang="ja-JP" sz="1800" dirty="0"/>
              <a:t>: 3 </a:t>
            </a:r>
            <a:r>
              <a:rPr lang="en-US" altLang="ja-JP" sz="1800" dirty="0" smtClean="0"/>
              <a:t>walls  -&gt; 4 walls in next</a:t>
            </a:r>
            <a:endParaRPr lang="ja-JP" altLang="en-US" sz="1800" dirty="0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8435975" y="4820869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>
                <a:latin typeface="Times New Roman" charset="0"/>
              </a:rPr>
              <a:t>here</a:t>
            </a:r>
          </a:p>
        </p:txBody>
      </p:sp>
      <p:pic>
        <p:nvPicPr>
          <p:cNvPr id="8203" name="Picture 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570" y="1372599"/>
            <a:ext cx="2052430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857"/>
          <p:cNvSpPr txBox="1">
            <a:spLocks noChangeArrowheads="1"/>
          </p:cNvSpPr>
          <p:nvPr/>
        </p:nvSpPr>
        <p:spPr bwMode="auto">
          <a:xfrm>
            <a:off x="5268608" y="3117478"/>
            <a:ext cx="1418606" cy="641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93" tIns="43247" rIns="86493" bIns="43247">
            <a:spAutoFit/>
          </a:bodyPr>
          <a:lstStyle>
            <a:lvl1pPr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Arial" pitchFamily="34" charset="0"/>
              </a:rPr>
              <a:t>Damage at</a:t>
            </a:r>
            <a:endParaRPr lang="en-US" altLang="ja-JP" sz="1800" dirty="0">
              <a:latin typeface="Arial" pitchFamily="34" charset="0"/>
            </a:endParaRPr>
          </a:p>
          <a:p>
            <a:pPr eaLnBrk="1" hangingPunct="1"/>
            <a:r>
              <a:rPr lang="en-US" altLang="ja-JP" sz="1800" dirty="0">
                <a:latin typeface="Arial" pitchFamily="34" charset="0"/>
              </a:rPr>
              <a:t>JSNS </a:t>
            </a:r>
            <a:r>
              <a:rPr lang="en-US" altLang="ja-JP" sz="1800" dirty="0" smtClean="0">
                <a:latin typeface="Arial" pitchFamily="34" charset="0"/>
              </a:rPr>
              <a:t>target</a:t>
            </a:r>
            <a:endParaRPr lang="en-US" altLang="ja-JP" sz="1800" dirty="0">
              <a:latin typeface="Arial" pitchFamily="34" charset="0"/>
            </a:endParaRPr>
          </a:p>
        </p:txBody>
      </p:sp>
      <p:pic>
        <p:nvPicPr>
          <p:cNvPr id="15" name="Picture 2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51" y="1384353"/>
            <a:ext cx="1450295" cy="146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263"/>
          <p:cNvSpPr>
            <a:spLocks noChangeShapeType="1"/>
          </p:cNvSpPr>
          <p:nvPr/>
        </p:nvSpPr>
        <p:spPr bwMode="auto">
          <a:xfrm>
            <a:off x="5324153" y="2989916"/>
            <a:ext cx="123478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400"/>
          </a:p>
        </p:txBody>
      </p:sp>
      <p:sp>
        <p:nvSpPr>
          <p:cNvPr id="18" name="Text Box 4733"/>
          <p:cNvSpPr txBox="1">
            <a:spLocks noChangeArrowheads="1"/>
          </p:cNvSpPr>
          <p:nvPr/>
        </p:nvSpPr>
        <p:spPr bwMode="auto">
          <a:xfrm>
            <a:off x="5697708" y="2711030"/>
            <a:ext cx="697657" cy="33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93" tIns="43247" rIns="86493" bIns="43247">
            <a:spAutoFit/>
          </a:bodyPr>
          <a:lstStyle>
            <a:lvl1pPr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865188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</a:rPr>
              <a:t>5 cm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20437" y="876565"/>
            <a:ext cx="2836383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王</a:t>
            </a:r>
            <a:r>
              <a:rPr lang="en-US" altLang="ja-JP" dirty="0" smtClean="0"/>
              <a:t>(king) sign appearing</a:t>
            </a:r>
            <a:endParaRPr kumimoji="1" lang="ja-JP" altLang="en-US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5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2235" grpId="0" animBg="1"/>
      <p:bldP spid="52236" grpId="0"/>
      <p:bldP spid="52237" grpId="0"/>
      <p:bldP spid="16" grpId="0" animBg="1"/>
      <p:bldP spid="17" grpId="0" animBg="1"/>
      <p:bldP spid="1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91653" y="-151564"/>
            <a:ext cx="8026163" cy="1077218"/>
          </a:xfrm>
        </p:spPr>
        <p:txBody>
          <a:bodyPr/>
          <a:lstStyle/>
          <a:p>
            <a:r>
              <a:rPr kumimoji="1" lang="en-US" altLang="ja-JP" sz="3200" dirty="0" smtClean="0"/>
              <a:t>First beam </a:t>
            </a:r>
            <a:r>
              <a:rPr lang="en-US" altLang="ja-JP" sz="3200" dirty="0" smtClean="0"/>
              <a:t>measurement with foil activation</a:t>
            </a:r>
            <a:endParaRPr kumimoji="1" lang="ja-JP" altLang="en-US" sz="3200" dirty="0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idx="1"/>
          </p:nvPr>
        </p:nvSpPr>
        <p:spPr>
          <a:xfrm>
            <a:off x="1" y="947806"/>
            <a:ext cx="4479635" cy="3220103"/>
          </a:xfrm>
        </p:spPr>
        <p:txBody>
          <a:bodyPr/>
          <a:lstStyle/>
          <a:p>
            <a:r>
              <a:rPr lang="en-US" altLang="ja-JP" sz="2400" dirty="0" smtClean="0"/>
              <a:t>2D profile required for confirmation of tilting beam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Placing aluminum foil (Al: 1mm-t) placed at the target vessel, residual does was observed</a:t>
            </a:r>
            <a:r>
              <a:rPr lang="en-US" altLang="ja-JP" sz="2400" dirty="0" smtClean="0"/>
              <a:t> by imaging plate (IP).</a:t>
            </a:r>
            <a:endParaRPr lang="en-US" altLang="ja-JP" sz="2000" dirty="0" smtClean="0"/>
          </a:p>
          <a:p>
            <a:r>
              <a:rPr lang="en-US" altLang="ja-JP" sz="2400" dirty="0" smtClean="0"/>
              <a:t>No tilting of beam found</a:t>
            </a:r>
            <a:endParaRPr kumimoji="1" lang="ja-JP" altLang="en-US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C71A-0414-BB46-A558-5CC99784AD50}" type="slidenum">
              <a:rPr lang="ja-JP" altLang="en-US" smtClean="0"/>
              <a:pPr/>
              <a:t>7</a:t>
            </a:fld>
            <a:endParaRPr lang="en-US" altLang="ja-JP"/>
          </a:p>
        </p:txBody>
      </p:sp>
      <p:pic>
        <p:nvPicPr>
          <p:cNvPr id="3" name="Picture 4415" descr="meigo_tg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842" y="29441109"/>
            <a:ext cx="2727395" cy="183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598"/>
          <p:cNvGrpSpPr>
            <a:grpSpLocks/>
          </p:cNvGrpSpPr>
          <p:nvPr/>
        </p:nvGrpSpPr>
        <p:grpSpPr bwMode="auto">
          <a:xfrm>
            <a:off x="103799" y="4569817"/>
            <a:ext cx="2771911" cy="2043816"/>
            <a:chOff x="3466" y="2223"/>
            <a:chExt cx="1829" cy="1371"/>
          </a:xfrm>
        </p:grpSpPr>
        <p:pic>
          <p:nvPicPr>
            <p:cNvPr id="5" name="Picture 4599" descr="IMG_006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" y="2223"/>
              <a:ext cx="1829" cy="1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4600"/>
            <p:cNvSpPr>
              <a:spLocks noChangeArrowheads="1"/>
            </p:cNvSpPr>
            <p:nvPr/>
          </p:nvSpPr>
          <p:spPr bwMode="auto">
            <a:xfrm>
              <a:off x="3547" y="2661"/>
              <a:ext cx="1664" cy="5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Line 4601"/>
            <p:cNvSpPr>
              <a:spLocks noChangeShapeType="1"/>
            </p:cNvSpPr>
            <p:nvPr/>
          </p:nvSpPr>
          <p:spPr bwMode="auto">
            <a:xfrm>
              <a:off x="3831" y="3446"/>
              <a:ext cx="1076" cy="1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 Box 4602"/>
            <p:cNvSpPr txBox="1">
              <a:spLocks noChangeArrowheads="1"/>
            </p:cNvSpPr>
            <p:nvPr/>
          </p:nvSpPr>
          <p:spPr bwMode="auto">
            <a:xfrm>
              <a:off x="4157" y="3256"/>
              <a:ext cx="34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93" tIns="43247" rIns="86493" bIns="43247">
              <a:spAutoFit/>
            </a:bodyPr>
            <a:lstStyle>
              <a:lvl1pPr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541338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081088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22425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162175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6193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30765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5337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9909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700">
                  <a:solidFill>
                    <a:schemeClr val="bg1"/>
                  </a:solidFill>
                  <a:latin typeface="Arial" pitchFamily="34" charset="0"/>
                </a:rPr>
                <a:t>30cm</a:t>
              </a:r>
            </a:p>
          </p:txBody>
        </p:sp>
      </p:grpSp>
      <p:grpSp>
        <p:nvGrpSpPr>
          <p:cNvPr id="9" name="Group 4603"/>
          <p:cNvGrpSpPr>
            <a:grpSpLocks/>
          </p:cNvGrpSpPr>
          <p:nvPr/>
        </p:nvGrpSpPr>
        <p:grpSpPr bwMode="auto">
          <a:xfrm>
            <a:off x="4535175" y="936189"/>
            <a:ext cx="2500811" cy="1554183"/>
            <a:chOff x="345" y="2080"/>
            <a:chExt cx="2250" cy="1510"/>
          </a:xfrm>
        </p:grpSpPr>
        <p:pic>
          <p:nvPicPr>
            <p:cNvPr id="10" name="Picture 4604" descr="meigo_tgt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2080"/>
              <a:ext cx="2250" cy="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605"/>
            <p:cNvSpPr txBox="1">
              <a:spLocks noChangeArrowheads="1"/>
            </p:cNvSpPr>
            <p:nvPr/>
          </p:nvSpPr>
          <p:spPr bwMode="auto">
            <a:xfrm>
              <a:off x="2323" y="2563"/>
              <a:ext cx="167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93" tIns="43247" rIns="86493" bIns="43247">
              <a:spAutoFit/>
            </a:bodyPr>
            <a:lstStyle>
              <a:lvl1pPr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541338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081088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22425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162175" defTabSz="865188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6193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30765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5337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990975" defTabSz="865188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100">
                  <a:solidFill>
                    <a:srgbClr val="FDE8FE"/>
                  </a:solidFill>
                </a:rPr>
                <a:t>1cm</a:t>
              </a:r>
            </a:p>
          </p:txBody>
        </p:sp>
      </p:grp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4222" r="1370" b="4639"/>
          <a:stretch>
            <a:fillRect/>
          </a:stretch>
        </p:blipFill>
        <p:spPr bwMode="auto">
          <a:xfrm>
            <a:off x="6432483" y="2514278"/>
            <a:ext cx="2601862" cy="197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490A8"/>
                  </a:outerShdw>
                </a:effectLst>
              </a14:hiddenEffects>
            </a:ext>
          </a:extLst>
        </p:spPr>
      </p:pic>
      <p:pic>
        <p:nvPicPr>
          <p:cNvPr id="16" name="図 15" descr="IMG_01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5" y="4560121"/>
            <a:ext cx="2801956" cy="2101467"/>
          </a:xfrm>
          <a:prstGeom prst="rect">
            <a:avLst/>
          </a:prstGeom>
        </p:spPr>
      </p:pic>
      <p:pic>
        <p:nvPicPr>
          <p:cNvPr id="17" name="図 16" descr="IMG_01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50" y="4528113"/>
            <a:ext cx="2788863" cy="2091648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 bwMode="auto">
          <a:xfrm>
            <a:off x="7515526" y="5826843"/>
            <a:ext cx="929621" cy="772549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0212" y="4098432"/>
            <a:ext cx="271290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Placed </a:t>
            </a:r>
            <a:r>
              <a:rPr lang="en-US" altLang="ja-JP" dirty="0" smtClean="0"/>
              <a:t>Al foil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beam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148916" y="1034429"/>
            <a:ext cx="1833055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2D profile obtained by foil with IP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91013" y="2797395"/>
            <a:ext cx="1833055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Good agreement with MWPM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72194" y="4132986"/>
            <a:ext cx="243701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Removed </a:t>
            </a:r>
            <a:r>
              <a:rPr lang="en-US" altLang="ja-JP" dirty="0" smtClean="0"/>
              <a:t>after </a:t>
            </a:r>
            <a:r>
              <a:rPr lang="en-US" altLang="ja-JP" dirty="0" err="1" smtClean="0"/>
              <a:t>irad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1818" y="6350000"/>
            <a:ext cx="272667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Only perform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beam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0809440"/>
      </p:ext>
    </p:extLst>
  </p:cSld>
  <p:clrMapOvr>
    <a:masterClrMapping/>
  </p:clrMapOvr>
  <p:transition xmlns:p14="http://schemas.microsoft.com/office/powerpoint/2010/main" spd="slow" advTm="913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3C3D8A-827C-E742-B014-D710FDBCB20D}" type="slidenum">
              <a:rPr kumimoji="0" lang="ja-JP" altLang="en-US" sz="1400"/>
              <a:pPr eaLnBrk="1" hangingPunct="1"/>
              <a:t>8</a:t>
            </a:fld>
            <a:endParaRPr kumimoji="0" lang="en-US" altLang="ja-JP" sz="1400"/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42900" y="120542"/>
            <a:ext cx="77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ja-JP" sz="3600" i="1" dirty="0" smtClean="0">
                <a:solidFill>
                  <a:schemeClr val="tx2"/>
                </a:solidFill>
              </a:rPr>
              <a:t>Beam diagnostics for profile </a:t>
            </a:r>
            <a:r>
              <a:rPr lang="en-US" altLang="ja-JP" sz="3600" i="1" dirty="0">
                <a:solidFill>
                  <a:schemeClr val="tx2"/>
                </a:solidFill>
              </a:rPr>
              <a:t>and halo</a:t>
            </a:r>
            <a:endParaRPr lang="ja-JP" altLang="en-US" sz="3600" i="1" dirty="0">
              <a:solidFill>
                <a:schemeClr val="tx2"/>
              </a:solidFill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85738" y="863600"/>
            <a:ext cx="85629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</a:pPr>
            <a:endParaRPr lang="ja-JP" altLang="en-US"/>
          </a:p>
        </p:txBody>
      </p:sp>
      <p:pic>
        <p:nvPicPr>
          <p:cNvPr id="9221" name="Picture 6" descr="IMGP36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0" y="2768600"/>
            <a:ext cx="22320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3122613" y="6302375"/>
            <a:ext cx="209708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Monitors at PBW</a:t>
            </a:r>
          </a:p>
        </p:txBody>
      </p:sp>
      <p:pic>
        <p:nvPicPr>
          <p:cNvPr id="105480" name="Picture 8" descr="IMG_16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338" y="287655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9" descr="IMG_16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175" y="455295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6156325" y="6342063"/>
            <a:ext cx="216612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Imaging </a:t>
            </a:r>
            <a:r>
              <a:rPr lang="en-US" altLang="ja-JP" dirty="0" smtClean="0"/>
              <a:t>Plate(IP) </a:t>
            </a:r>
            <a:endParaRPr lang="ja-JP" altLang="en-US" dirty="0"/>
          </a:p>
        </p:txBody>
      </p:sp>
      <p:pic>
        <p:nvPicPr>
          <p:cNvPr id="922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13138"/>
            <a:ext cx="2203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771525" y="6302375"/>
            <a:ext cx="10255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MWPM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6061075" y="2919413"/>
            <a:ext cx="776288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FF0000"/>
                </a:solidFill>
              </a:rPr>
              <a:t>Hot cell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7740650" y="3284538"/>
            <a:ext cx="431800" cy="277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solidFill>
                  <a:schemeClr val="bg1"/>
                </a:solidFill>
              </a:rPr>
              <a:t>IP</a:t>
            </a: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 flipH="1">
            <a:off x="7200900" y="3497263"/>
            <a:ext cx="447675" cy="3889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7407275" y="5373688"/>
            <a:ext cx="69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chemeClr val="bg1"/>
                </a:solidFill>
              </a:rPr>
              <a:t>Target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140575" y="5861050"/>
            <a:ext cx="1319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chemeClr val="bg1"/>
                </a:solidFill>
              </a:rPr>
              <a:t>Placed by  RH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9233" name="Text Box 13"/>
          <p:cNvSpPr txBox="1">
            <a:spLocks noChangeArrowheads="1"/>
          </p:cNvSpPr>
          <p:nvPr/>
        </p:nvSpPr>
        <p:spPr bwMode="auto">
          <a:xfrm>
            <a:off x="2551113" y="2844800"/>
            <a:ext cx="7762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>
                <a:solidFill>
                  <a:schemeClr val="tx2"/>
                </a:solidFill>
              </a:rPr>
              <a:t>MWPM</a:t>
            </a:r>
            <a:endParaRPr lang="ja-JP" altLang="en-US" sz="1400">
              <a:solidFill>
                <a:schemeClr val="tx2"/>
              </a:solidFill>
            </a:endParaRPr>
          </a:p>
        </p:txBody>
      </p:sp>
      <p:cxnSp>
        <p:nvCxnSpPr>
          <p:cNvPr id="9234" name="直線矢印コネクタ 3"/>
          <p:cNvCxnSpPr>
            <a:cxnSpLocks noChangeShapeType="1"/>
            <a:stCxn id="9233" idx="3"/>
          </p:cNvCxnSpPr>
          <p:nvPr/>
        </p:nvCxnSpPr>
        <p:spPr bwMode="auto">
          <a:xfrm>
            <a:off x="3327400" y="3001963"/>
            <a:ext cx="666750" cy="763587"/>
          </a:xfrm>
          <a:prstGeom prst="straightConnector1">
            <a:avLst/>
          </a:prstGeom>
          <a:noFill/>
          <a:ln w="9525">
            <a:solidFill>
              <a:schemeClr val="tx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35" name="Text Box 13"/>
          <p:cNvSpPr txBox="1">
            <a:spLocks noChangeArrowheads="1"/>
          </p:cNvSpPr>
          <p:nvPr/>
        </p:nvSpPr>
        <p:spPr bwMode="auto">
          <a:xfrm>
            <a:off x="4735513" y="4879975"/>
            <a:ext cx="1198562" cy="709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chemeClr val="tx2"/>
                </a:solidFill>
              </a:rPr>
              <a:t>Halo monitor</a:t>
            </a:r>
          </a:p>
          <a:p>
            <a:pPr eaLnBrk="1" hangingPunct="1"/>
            <a:r>
              <a:rPr lang="ja-JP" altLang="en-US" sz="1400" dirty="0">
                <a:solidFill>
                  <a:schemeClr val="tx2"/>
                </a:solidFill>
              </a:rPr>
              <a:t>・</a:t>
            </a:r>
            <a:r>
              <a:rPr lang="en-US" altLang="ja-JP" sz="1200" dirty="0">
                <a:solidFill>
                  <a:schemeClr val="tx2"/>
                </a:solidFill>
              </a:rPr>
              <a:t>SEC</a:t>
            </a:r>
          </a:p>
          <a:p>
            <a:pPr eaLnBrk="1" hangingPunct="1"/>
            <a:r>
              <a:rPr lang="ja-JP" altLang="en-US" sz="1200" dirty="0">
                <a:solidFill>
                  <a:schemeClr val="tx2"/>
                </a:solidFill>
              </a:rPr>
              <a:t>・ </a:t>
            </a:r>
            <a:r>
              <a:rPr lang="en-US" altLang="ja-JP" sz="1200" dirty="0">
                <a:solidFill>
                  <a:schemeClr val="tx2"/>
                </a:solidFill>
              </a:rPr>
              <a:t>TC</a:t>
            </a:r>
          </a:p>
        </p:txBody>
      </p:sp>
      <p:sp>
        <p:nvSpPr>
          <p:cNvPr id="7188" name="正方形/長方形 13"/>
          <p:cNvSpPr>
            <a:spLocks noChangeArrowheads="1"/>
          </p:cNvSpPr>
          <p:nvPr/>
        </p:nvSpPr>
        <p:spPr bwMode="auto">
          <a:xfrm>
            <a:off x="395288" y="908050"/>
            <a:ext cx="8497887" cy="224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</a:pPr>
            <a:r>
              <a:rPr lang="en-US" altLang="ja-JP" dirty="0"/>
              <a:t>P</a:t>
            </a:r>
            <a:r>
              <a:rPr lang="en-US" altLang="ja-JP" dirty="0" smtClean="0"/>
              <a:t>rofile </a:t>
            </a:r>
            <a:r>
              <a:rPr lang="en-US" altLang="ja-JP" dirty="0"/>
              <a:t>monitor and </a:t>
            </a:r>
            <a:r>
              <a:rPr lang="en-US" altLang="ja-JP" dirty="0" smtClean="0"/>
              <a:t>halo </a:t>
            </a:r>
            <a:r>
              <a:rPr lang="en-US" altLang="ja-JP" dirty="0"/>
              <a:t>monitor </a:t>
            </a:r>
            <a:r>
              <a:rPr lang="en-US" altLang="ja-JP" dirty="0" smtClean="0"/>
              <a:t>(Online </a:t>
            </a:r>
            <a:r>
              <a:rPr lang="en-US" altLang="ja-JP" dirty="0"/>
              <a:t>type)</a:t>
            </a:r>
            <a:endParaRPr lang="ja-JP" altLang="en-US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altLang="ja-JP" sz="1800" dirty="0"/>
              <a:t>Multi Wire Profile Monitors (MWPMs) (15 sets located) : </a:t>
            </a:r>
            <a:r>
              <a:rPr lang="en-US" altLang="ja-JP" sz="1800" dirty="0" err="1"/>
              <a:t>SiC</a:t>
            </a:r>
            <a:r>
              <a:rPr lang="en-US" altLang="ja-JP" sz="1800" dirty="0"/>
              <a:t> wires</a:t>
            </a:r>
            <a:endParaRPr lang="ja-JP" altLang="en-US" sz="18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altLang="ja-JP" sz="1800" dirty="0" smtClean="0"/>
              <a:t>Stationary MWPM at proton </a:t>
            </a:r>
            <a:r>
              <a:rPr lang="en-US" altLang="ja-JP" sz="1800" dirty="0"/>
              <a:t>beam window (PBW</a:t>
            </a:r>
            <a:r>
              <a:rPr lang="en-US" altLang="ja-JP" sz="1800" dirty="0" smtClean="0"/>
              <a:t>)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placed at 1.8 m upstream of the mercury target</a:t>
            </a:r>
            <a:endParaRPr lang="en-US" altLang="ja-JP" sz="1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</a:pPr>
            <a:r>
              <a:rPr lang="en-US" altLang="ja-JP" dirty="0"/>
              <a:t>2D profile</a:t>
            </a:r>
            <a:r>
              <a:rPr lang="ja-JP" altLang="en-US" dirty="0"/>
              <a:t>：　</a:t>
            </a:r>
            <a:r>
              <a:rPr lang="en-US" altLang="ja-JP" dirty="0" smtClean="0"/>
              <a:t>Residual radiation read by </a:t>
            </a:r>
            <a:r>
              <a:rPr lang="en-US" altLang="ja-JP" dirty="0"/>
              <a:t>the </a:t>
            </a:r>
            <a:r>
              <a:rPr lang="en-US" altLang="ja-JP" dirty="0" smtClean="0"/>
              <a:t>IP </a:t>
            </a:r>
            <a:r>
              <a:rPr lang="en-US" altLang="ja-JP" dirty="0"/>
              <a:t>(Offline type)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altLang="ja-JP" dirty="0"/>
              <a:t>	   </a:t>
            </a:r>
            <a:r>
              <a:rPr lang="en-US" altLang="ja-JP" sz="1800" dirty="0"/>
              <a:t>After beam operation: IP was attached at the target by the remote handling</a:t>
            </a:r>
            <a:endParaRPr lang="ja-JP" altLang="en-US" sz="1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¡"/>
            </a:pPr>
            <a:endParaRPr lang="ja-JP" altLang="en-US" dirty="0"/>
          </a:p>
        </p:txBody>
      </p:sp>
      <p:pic>
        <p:nvPicPr>
          <p:cNvPr id="9237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150" y="4911725"/>
            <a:ext cx="1728788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38" name="Line 24"/>
          <p:cNvSpPr>
            <a:spLocks noChangeShapeType="1"/>
          </p:cNvSpPr>
          <p:nvPr/>
        </p:nvSpPr>
        <p:spPr bwMode="auto">
          <a:xfrm flipH="1" flipV="1">
            <a:off x="4357688" y="3924300"/>
            <a:ext cx="590550" cy="942975"/>
          </a:xfrm>
          <a:prstGeom prst="line">
            <a:avLst/>
          </a:prstGeom>
          <a:noFill/>
          <a:ln w="9525">
            <a:solidFill>
              <a:schemeClr val="tx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239" name="Rectangle 26"/>
          <p:cNvSpPr>
            <a:spLocks noChangeArrowheads="1"/>
          </p:cNvSpPr>
          <p:nvPr/>
        </p:nvSpPr>
        <p:spPr bwMode="auto">
          <a:xfrm>
            <a:off x="4156075" y="5918200"/>
            <a:ext cx="363538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dirty="0">
                <a:solidFill>
                  <a:schemeClr val="tx2"/>
                </a:solidFill>
              </a:rPr>
              <a:t>TC</a:t>
            </a:r>
            <a:endParaRPr lang="ja-JP" altLang="en-US" sz="1000" dirty="0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822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 animBg="1"/>
      <p:bldP spid="105485" grpId="0" animBg="1"/>
      <p:bldP spid="105486" grpId="0" animBg="1"/>
      <p:bldP spid="105487" grpId="0" animBg="1"/>
      <p:bldP spid="10548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9C46DB-BFFC-D642-9DE3-40D713274306}" type="slidenum">
              <a:rPr kumimoji="0" lang="ja-JP" altLang="en-US" sz="1400"/>
              <a:pPr eaLnBrk="1" hangingPunct="1"/>
              <a:t>9</a:t>
            </a:fld>
            <a:endParaRPr kumimoji="0" lang="en-US" altLang="ja-JP" sz="1400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762000" y="120650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ja-JP" sz="2800">
                <a:solidFill>
                  <a:schemeClr val="tx2"/>
                </a:solidFill>
              </a:rPr>
              <a:t>Beam profile at the mercury target</a:t>
            </a:r>
            <a:endParaRPr lang="ja-JP" altLang="en-US" sz="2800">
              <a:solidFill>
                <a:schemeClr val="tx2"/>
              </a:solidFill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79388" y="981075"/>
            <a:ext cx="3063875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ja-JP" sz="2100" dirty="0">
                <a:solidFill>
                  <a:srgbClr val="FF0000"/>
                </a:solidFill>
                <a:ea typeface="ＭＳ Ｐゴシック" pitchFamily="50" charset="-128"/>
                <a:cs typeface="+mn-cs"/>
              </a:rPr>
              <a:t>2-D measurement by </a:t>
            </a:r>
            <a:r>
              <a:rPr lang="en-US" altLang="ja-JP" sz="2100" dirty="0" smtClean="0">
                <a:solidFill>
                  <a:srgbClr val="FF0000"/>
                </a:solidFill>
                <a:ea typeface="ＭＳ Ｐゴシック" pitchFamily="50" charset="-128"/>
                <a:cs typeface="+mn-cs"/>
              </a:rPr>
              <a:t>IP</a:t>
            </a:r>
            <a:endParaRPr lang="en-US" altLang="ja-JP" sz="2100" dirty="0">
              <a:solidFill>
                <a:srgbClr val="FF0000"/>
              </a:solidFill>
              <a:ea typeface="ＭＳ Ｐゴシック" pitchFamily="50" charset="-128"/>
              <a:cs typeface="+mn-cs"/>
            </a:endParaRPr>
          </a:p>
        </p:txBody>
      </p:sp>
      <p:pic>
        <p:nvPicPr>
          <p:cNvPr id="106526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1510506"/>
            <a:ext cx="3250213" cy="321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528" name="Text Box 32"/>
          <p:cNvSpPr txBox="1">
            <a:spLocks noChangeArrowheads="1"/>
          </p:cNvSpPr>
          <p:nvPr/>
        </p:nvSpPr>
        <p:spPr bwMode="auto">
          <a:xfrm>
            <a:off x="5822772" y="5102945"/>
            <a:ext cx="3201818" cy="157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/>
              <a:t>Result by MWPM</a:t>
            </a:r>
          </a:p>
          <a:p>
            <a:pPr eaLnBrk="1" hangingPunct="1"/>
            <a:r>
              <a:rPr lang="en-US" altLang="ja-JP" sz="1600" dirty="0"/>
              <a:t>Fitting by Gaussian</a:t>
            </a:r>
            <a:endParaRPr lang="ja-JP" altLang="en-US" sz="1600" dirty="0"/>
          </a:p>
          <a:p>
            <a:pPr eaLnBrk="1" hangingPunct="1">
              <a:buFontTx/>
              <a:buChar char="•"/>
            </a:pPr>
            <a:r>
              <a:rPr lang="en-US" altLang="ja-JP" sz="1600" dirty="0"/>
              <a:t>Width </a:t>
            </a:r>
            <a:r>
              <a:rPr lang="en-US" altLang="ja-JP" sz="1600" dirty="0" smtClean="0"/>
              <a:t>and position for </a:t>
            </a:r>
            <a:r>
              <a:rPr lang="en-US" altLang="ja-JP" sz="1600" dirty="0"/>
              <a:t>each pulse obtained</a:t>
            </a:r>
          </a:p>
          <a:p>
            <a:pPr eaLnBrk="1" hangingPunct="1">
              <a:buFontTx/>
              <a:buChar char="•"/>
            </a:pPr>
            <a:r>
              <a:rPr lang="en-US" altLang="ja-JP" sz="1600" dirty="0"/>
              <a:t>Beam width transformed to the  width at the target</a:t>
            </a:r>
            <a:endParaRPr lang="ja-JP" altLang="en-US" sz="1600" dirty="0"/>
          </a:p>
        </p:txBody>
      </p:sp>
      <p:sp>
        <p:nvSpPr>
          <p:cNvPr id="11271" name="Text Box 33"/>
          <p:cNvSpPr txBox="1">
            <a:spLocks noChangeArrowheads="1"/>
          </p:cNvSpPr>
          <p:nvPr/>
        </p:nvSpPr>
        <p:spPr bwMode="auto">
          <a:xfrm>
            <a:off x="1157288" y="32956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sz="1600"/>
          </a:p>
        </p:txBody>
      </p:sp>
      <p:pic>
        <p:nvPicPr>
          <p:cNvPr id="11272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31"/>
          <a:stretch>
            <a:fillRect/>
          </a:stretch>
        </p:blipFill>
        <p:spPr bwMode="auto">
          <a:xfrm>
            <a:off x="-71438" y="3295650"/>
            <a:ext cx="2976563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1639888"/>
            <a:ext cx="2938462" cy="1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02" name="Text Box 35"/>
          <p:cNvSpPr txBox="1">
            <a:spLocks noChangeArrowheads="1"/>
          </p:cNvSpPr>
          <p:nvPr/>
        </p:nvSpPr>
        <p:spPr bwMode="auto">
          <a:xfrm>
            <a:off x="325438" y="5646738"/>
            <a:ext cx="4592637" cy="1193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Profile result by the IP</a:t>
            </a:r>
            <a:endParaRPr lang="ja-JP" altLang="en-US" sz="1800" dirty="0"/>
          </a:p>
          <a:p>
            <a:pPr eaLnBrk="1" hangingPunct="1">
              <a:buFontTx/>
              <a:buChar char="•"/>
            </a:pPr>
            <a:r>
              <a:rPr lang="en-US" altLang="ja-JP" sz="1800" dirty="0"/>
              <a:t>Fitted by two Gaussian curves</a:t>
            </a:r>
            <a:endParaRPr lang="ja-JP" altLang="en-US" sz="1800" dirty="0"/>
          </a:p>
          <a:p>
            <a:pPr eaLnBrk="1" hangingPunct="1"/>
            <a:r>
              <a:rPr lang="ja-JP" altLang="en-US" sz="1800" dirty="0"/>
              <a:t>     </a:t>
            </a:r>
            <a:r>
              <a:rPr lang="en-US" altLang="ja-JP" sz="1800" dirty="0"/>
              <a:t>Contribution of primary protons and secondary particles </a:t>
            </a:r>
            <a:r>
              <a:rPr lang="en-US" altLang="ja-JP" sz="1800" dirty="0" smtClean="0"/>
              <a:t>(almost </a:t>
            </a:r>
            <a:r>
              <a:rPr lang="en-US" altLang="ja-JP" sz="1800" dirty="0"/>
              <a:t>neutrons)</a:t>
            </a:r>
            <a:endParaRPr lang="ja-JP" altLang="en-US" sz="1800" dirty="0"/>
          </a:p>
        </p:txBody>
      </p:sp>
      <p:pic>
        <p:nvPicPr>
          <p:cNvPr id="11275" name="Picture 35" descr="C:\meigo\ビーム君\2010_dec24\2nd_edit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89" t="2879" r="41048" b="43234"/>
          <a:stretch>
            <a:fillRect/>
          </a:stretch>
        </p:blipFill>
        <p:spPr bwMode="auto">
          <a:xfrm>
            <a:off x="3433763" y="1651000"/>
            <a:ext cx="20367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正方形/長方形 2"/>
          <p:cNvSpPr>
            <a:spLocks noChangeArrowheads="1"/>
          </p:cNvSpPr>
          <p:nvPr/>
        </p:nvSpPr>
        <p:spPr bwMode="auto">
          <a:xfrm>
            <a:off x="179388" y="1341438"/>
            <a:ext cx="287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0.1 MW operation (2009 Dec)</a:t>
            </a:r>
            <a:endParaRPr lang="ja-JP" altLang="en-US" sz="1600"/>
          </a:p>
        </p:txBody>
      </p:sp>
      <p:sp>
        <p:nvSpPr>
          <p:cNvPr id="11277" name="正方形/長方形 16"/>
          <p:cNvSpPr>
            <a:spLocks noChangeArrowheads="1"/>
          </p:cNvSpPr>
          <p:nvPr/>
        </p:nvSpPr>
        <p:spPr bwMode="auto">
          <a:xfrm>
            <a:off x="3059113" y="1341438"/>
            <a:ext cx="2979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0.2 MW operation (2010 Dec)</a:t>
            </a:r>
            <a:endParaRPr lang="ja-JP" altLang="en-US" sz="1600"/>
          </a:p>
        </p:txBody>
      </p:sp>
      <p:sp>
        <p:nvSpPr>
          <p:cNvPr id="11278" name="Text Box 32"/>
          <p:cNvSpPr txBox="1">
            <a:spLocks noChangeArrowheads="1"/>
          </p:cNvSpPr>
          <p:nvPr/>
        </p:nvSpPr>
        <p:spPr bwMode="auto">
          <a:xfrm>
            <a:off x="2965450" y="3667126"/>
            <a:ext cx="2732087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/>
              <a:t>Obtained only 6 days of cooling duration after irradiation of 0.2 MW beam</a:t>
            </a:r>
          </a:p>
          <a:p>
            <a:pPr eaLnBrk="1" hangingPunct="1"/>
            <a:r>
              <a:rPr lang="ja-JP" altLang="en-US" sz="1600" dirty="0"/>
              <a:t>⇒ </a:t>
            </a:r>
            <a:r>
              <a:rPr lang="en-US" altLang="ja-JP" sz="1600" dirty="0"/>
              <a:t>Possible for 1MW with  certain cooling time</a:t>
            </a:r>
            <a:endParaRPr lang="ja-JP" altLang="en-US" sz="1600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376387" y="969837"/>
            <a:ext cx="227733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10000"/>
                <a:lumOff val="90000"/>
              </a:schemeClr>
            </a:solidFill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ja-JP" sz="2100" dirty="0">
                <a:solidFill>
                  <a:srgbClr val="FF0000"/>
                </a:solidFill>
                <a:ea typeface="ＭＳ Ｐゴシック" pitchFamily="50" charset="-128"/>
                <a:cs typeface="+mn-cs"/>
              </a:rPr>
              <a:t>MWPM at </a:t>
            </a:r>
            <a:r>
              <a:rPr lang="en-US" altLang="ja-JP" sz="2100" dirty="0" smtClean="0">
                <a:solidFill>
                  <a:srgbClr val="FF0000"/>
                </a:solidFill>
                <a:ea typeface="ＭＳ Ｐゴシック" pitchFamily="50" charset="-128"/>
                <a:cs typeface="+mn-cs"/>
              </a:rPr>
              <a:t>PBW</a:t>
            </a:r>
            <a:endParaRPr lang="en-US" altLang="ja-JP" sz="2100" dirty="0">
              <a:solidFill>
                <a:srgbClr val="FF0000"/>
              </a:solidFill>
              <a:ea typeface="ＭＳ Ｐゴシック" pitchFamily="50" charset="-128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8490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2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.7|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0.1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4"/>
</p:tagLst>
</file>

<file path=ppt/theme/theme1.xml><?xml version="1.0" encoding="utf-8"?>
<a:theme xmlns:a="http://schemas.openxmlformats.org/drawingml/2006/main" name="1_Meigo2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16475</TotalTime>
  <Words>1525</Words>
  <Application>Microsoft Macintosh PowerPoint</Application>
  <PresentationFormat>画面に合わせる (4:3)</PresentationFormat>
  <Paragraphs>367</Paragraphs>
  <Slides>23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5" baseType="lpstr">
      <vt:lpstr>1_Meigo2</vt:lpstr>
      <vt:lpstr>Excel.Chart.8</vt:lpstr>
      <vt:lpstr>PowerPoint プレゼンテーション</vt:lpstr>
      <vt:lpstr>PowerPoint プレゼンテーション</vt:lpstr>
      <vt:lpstr>Beam transport to MLF</vt:lpstr>
      <vt:lpstr>PowerPoint プレゼンテーション</vt:lpstr>
      <vt:lpstr>Targets located at MLF</vt:lpstr>
      <vt:lpstr>Proton beam at the target</vt:lpstr>
      <vt:lpstr>First beam measurement with foil activation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Beam halo measurement</vt:lpstr>
      <vt:lpstr>Limit of beam expansion by linear optics</vt:lpstr>
      <vt:lpstr>Beam flattening system</vt:lpstr>
      <vt:lpstr>Installation of OCT magnets</vt:lpstr>
      <vt:lpstr>Beam profile with OCTs</vt:lpstr>
      <vt:lpstr>Proton beam window (PBW)</vt:lpstr>
      <vt:lpstr>Replacement of Monitor/PBW</vt:lpstr>
      <vt:lpstr>Profile Monitor</vt:lpstr>
      <vt:lpstr>TEF-P and TEF-T</vt:lpstr>
      <vt:lpstr>Conclusion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yoshinari</dc:creator>
  <cp:lastModifiedBy>明午 伸一郎</cp:lastModifiedBy>
  <cp:revision>210</cp:revision>
  <dcterms:created xsi:type="dcterms:W3CDTF">2011-01-31T09:45:33Z</dcterms:created>
  <dcterms:modified xsi:type="dcterms:W3CDTF">2014-05-22T12:45:47Z</dcterms:modified>
</cp:coreProperties>
</file>