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sldIdLst>
    <p:sldId id="256" r:id="rId5"/>
    <p:sldId id="258" r:id="rId6"/>
    <p:sldId id="286" r:id="rId7"/>
    <p:sldId id="290" r:id="rId8"/>
    <p:sldId id="291" r:id="rId9"/>
    <p:sldId id="287" r:id="rId10"/>
    <p:sldId id="288" r:id="rId11"/>
    <p:sldId id="271" r:id="rId12"/>
    <p:sldId id="270" r:id="rId13"/>
    <p:sldId id="262" r:id="rId14"/>
    <p:sldId id="263" r:id="rId15"/>
    <p:sldId id="264" r:id="rId16"/>
    <p:sldId id="268" r:id="rId17"/>
    <p:sldId id="280" r:id="rId18"/>
    <p:sldId id="282" r:id="rId19"/>
    <p:sldId id="294" r:id="rId20"/>
    <p:sldId id="293" r:id="rId21"/>
    <p:sldId id="292" r:id="rId22"/>
    <p:sldId id="295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20" autoAdjust="0"/>
  </p:normalViewPr>
  <p:slideViewPr>
    <p:cSldViewPr showGuides="1">
      <p:cViewPr varScale="1">
        <p:scale>
          <a:sx n="103" d="100"/>
          <a:sy n="103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*ORNL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5/21/14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9143825" cy="6857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HPT2014 SNS Target Imaging System  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5665122" cy="1281120"/>
          </a:xfrm>
        </p:spPr>
        <p:txBody>
          <a:bodyPr/>
          <a:lstStyle/>
          <a:p>
            <a:r>
              <a:rPr lang="en-US" dirty="0"/>
              <a:t>Experience with the SNS* Target Imaging System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447800"/>
            <a:ext cx="4064922" cy="1667597"/>
          </a:xfrm>
        </p:spPr>
        <p:txBody>
          <a:bodyPr/>
          <a:lstStyle/>
          <a:p>
            <a:r>
              <a:rPr lang="en-US" sz="2800" dirty="0" smtClean="0"/>
              <a:t>Willem Blokland</a:t>
            </a:r>
          </a:p>
          <a:p>
            <a:endParaRPr lang="en-US" dirty="0"/>
          </a:p>
          <a:p>
            <a:r>
              <a:rPr lang="en-US" dirty="0" smtClean="0"/>
              <a:t>Spallation Neutron Source</a:t>
            </a:r>
            <a:endParaRPr lang="en-US" dirty="0"/>
          </a:p>
        </p:txBody>
      </p:sp>
      <p:sp>
        <p:nvSpPr>
          <p:cNvPr id="4" name="Subtitle 4"/>
          <p:cNvSpPr>
            <a:spLocks noGrp="1"/>
          </p:cNvSpPr>
          <p:nvPr/>
        </p:nvSpPr>
        <p:spPr bwMode="auto">
          <a:xfrm>
            <a:off x="152400" y="4800600"/>
            <a:ext cx="4648200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None/>
              <a:defRPr sz="2400" b="1" kern="1200">
                <a:solidFill>
                  <a:schemeClr val="tx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ＭＳ Ｐゴシック" charset="-128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ＭＳ Ｐゴシック" charset="-128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None/>
              <a:defRPr b="1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ＭＳ Ｐゴシック" charset="-128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None/>
              <a:defRPr b="1" kern="1200">
                <a:solidFill>
                  <a:schemeClr val="tx1">
                    <a:tint val="75000"/>
                  </a:schemeClr>
                </a:solidFill>
                <a:latin typeface="Arial Narrow" pitchFamily="34" charset="0"/>
                <a:ea typeface="ＭＳ Ｐゴシック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T.R. Ally, 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G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. </a:t>
            </a:r>
            <a:r>
              <a:rPr lang="en-GB" sz="1600" b="0" kern="120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Bancke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A. 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Brunson, 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M. 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Dayton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D. </a:t>
            </a:r>
            <a:r>
              <a:rPr lang="en-GB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Feldman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R</a:t>
            </a:r>
            <a:r>
              <a:rPr lang="en-GB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. </a:t>
            </a:r>
            <a:r>
              <a:rPr lang="en-GB" sz="1600" b="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Fiorito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F.D. Garcia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K. C. 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Goetz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K.E. </a:t>
            </a:r>
            <a:r>
              <a:rPr lang="en-GB" sz="1600" b="0" dirty="0" err="1">
                <a:latin typeface="Arial Narrow" charset="0"/>
                <a:ea typeface="ＭＳ Ｐゴシック" charset="0"/>
                <a:cs typeface="ＭＳ Ｐゴシック" charset="0"/>
              </a:rPr>
              <a:t>Hasse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J. </a:t>
            </a:r>
            <a:r>
              <a:rPr lang="en-GB" sz="1600" b="0" kern="120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Janney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E</a:t>
            </a:r>
            <a:r>
              <a:rPr lang="en-GB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. </a:t>
            </a:r>
            <a:r>
              <a:rPr lang="en-GB" sz="1600" b="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Kenik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M. 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Lance, 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C. 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Maxey, 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T.</a:t>
            </a:r>
            <a:r>
              <a:rPr lang="en-GB" sz="1600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600" b="0" dirty="0" err="1">
                <a:latin typeface="Arial Narrow" charset="0"/>
                <a:ea typeface="ＭＳ Ｐゴシック" charset="0"/>
                <a:cs typeface="ＭＳ Ｐゴシック" charset="0"/>
              </a:rPr>
              <a:t>McManamy</a:t>
            </a:r>
            <a:r>
              <a:rPr lang="en-GB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,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M.A. Mitchell, 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S. </a:t>
            </a:r>
            <a:r>
              <a:rPr lang="en-GB" sz="1600" b="0" dirty="0" err="1">
                <a:latin typeface="Arial Narrow" charset="0"/>
                <a:ea typeface="ＭＳ Ｐゴシック" charset="0"/>
                <a:cs typeface="ＭＳ Ｐゴシック" charset="0"/>
              </a:rPr>
              <a:t>McTeer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F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. 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Montgomery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S. Murray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, P. </a:t>
            </a:r>
            <a:r>
              <a:rPr lang="en-GB" sz="1600" b="0" kern="120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Rosenblad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b="0" kern="1200" dirty="0">
                <a:latin typeface="Arial Narrow" charset="0"/>
                <a:ea typeface="ＭＳ Ｐゴシック" charset="0"/>
                <a:cs typeface="ＭＳ Ｐゴシック" charset="0"/>
              </a:rPr>
              <a:t>S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. </a:t>
            </a:r>
            <a:r>
              <a:rPr lang="en-GB" sz="1600" b="0" kern="120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Sampath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T. J. Shea, A. </a:t>
            </a:r>
            <a:r>
              <a:rPr lang="en-GB" sz="1600" b="0" dirty="0" err="1" smtClean="0">
                <a:latin typeface="Arial Narrow" charset="0"/>
                <a:ea typeface="ＭＳ Ｐゴシック" charset="0"/>
                <a:cs typeface="ＭＳ Ｐゴシック" charset="0"/>
              </a:rPr>
              <a:t>Shkvarunets</a:t>
            </a:r>
            <a:r>
              <a:rPr lang="en-GB" sz="1600" b="0" dirty="0">
                <a:latin typeface="Arial Narrow" charset="0"/>
                <a:ea typeface="ＭＳ Ｐゴシック" charset="0"/>
                <a:cs typeface="ＭＳ Ｐゴシック" charset="0"/>
              </a:rPr>
              <a:t>, K. Thomsen, R</a:t>
            </a:r>
            <a:r>
              <a:rPr lang="en-GB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. White, M</a:t>
            </a:r>
            <a:r>
              <a:rPr lang="en-GB" sz="1600" b="0" kern="1200" dirty="0" smtClean="0">
                <a:latin typeface="Arial Narrow" charset="0"/>
                <a:ea typeface="ＭＳ Ｐゴシック" charset="0"/>
                <a:cs typeface="ＭＳ Ｐゴシック" charset="0"/>
              </a:rPr>
              <a:t>. Simpson, D. </a:t>
            </a:r>
            <a:r>
              <a:rPr lang="en-GB" sz="1600" b="0" dirty="0" smtClean="0">
                <a:latin typeface="Arial Narrow" charset="0"/>
                <a:ea typeface="ＭＳ Ｐゴシック" charset="0"/>
                <a:cs typeface="ＭＳ Ｐゴシック" charset="0"/>
              </a:rPr>
              <a:t>Winder.</a:t>
            </a:r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 smtClean="0"/>
              <a:t>TIS Position Variation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85672"/>
            <a:ext cx="7162800" cy="329873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4724400"/>
            <a:ext cx="8229600" cy="144244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dirty="0" smtClean="0"/>
              <a:t>TIS (red) </a:t>
            </a:r>
            <a:r>
              <a:rPr lang="en-US" sz="2000" dirty="0"/>
              <a:t>shows position </a:t>
            </a:r>
            <a:r>
              <a:rPr lang="en-US" sz="2000" dirty="0" smtClean="0"/>
              <a:t>change (~2mm) </a:t>
            </a:r>
            <a:r>
              <a:rPr lang="en-US" sz="2000" dirty="0"/>
              <a:t>when power on target </a:t>
            </a:r>
            <a:r>
              <a:rPr lang="en-US" sz="2000" dirty="0" smtClean="0"/>
              <a:t>varies </a:t>
            </a:r>
            <a:r>
              <a:rPr lang="en-US" sz="2000" dirty="0"/>
              <a:t>but there is minimal change in position from </a:t>
            </a:r>
            <a:r>
              <a:rPr lang="en-US" sz="2000" dirty="0" smtClean="0"/>
              <a:t>Harp (green) ! </a:t>
            </a:r>
            <a:endParaRPr lang="en-US" sz="2000" dirty="0"/>
          </a:p>
          <a:p>
            <a:pPr marL="0" indent="0">
              <a:buNone/>
            </a:pPr>
            <a:r>
              <a:rPr lang="en-US" sz="1800" dirty="0" smtClean="0"/>
              <a:t>(There is actual position change when beam pulse intensity is varied)</a:t>
            </a:r>
          </a:p>
        </p:txBody>
      </p:sp>
      <p:sp>
        <p:nvSpPr>
          <p:cNvPr id="7" name="Oval 6"/>
          <p:cNvSpPr/>
          <p:nvPr/>
        </p:nvSpPr>
        <p:spPr>
          <a:xfrm>
            <a:off x="3810000" y="1905000"/>
            <a:ext cx="1066800" cy="1676400"/>
          </a:xfrm>
          <a:prstGeom prst="ellipse">
            <a:avLst/>
          </a:prstGeom>
          <a:noFill/>
          <a:ln w="38100" cmpd="sng">
            <a:solidFill>
              <a:srgbClr val="004080"/>
            </a:solidFill>
          </a:ln>
          <a:effectLst>
            <a:outerShdw blurRad="69850" dist="63500" dir="5400000" algn="tl" rotWithShape="0">
              <a:srgbClr val="000000">
                <a:alpha val="84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438400" y="2895600"/>
            <a:ext cx="1371600" cy="1600200"/>
          </a:xfrm>
          <a:prstGeom prst="straightConnector1">
            <a:avLst/>
          </a:prstGeom>
          <a:ln w="28575" cmpd="sng">
            <a:solidFill>
              <a:srgbClr val="004080"/>
            </a:solidFill>
            <a:tailEnd type="arrow"/>
          </a:ln>
          <a:effectLst>
            <a:outerShdw blurRad="69850" dist="63500" dir="5400000" algn="tl" rotWithShape="0">
              <a:srgbClr val="000000">
                <a:alpha val="84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56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505200"/>
            <a:ext cx="4197696" cy="2241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/>
              <a:t>TIS Position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5791200"/>
            <a:ext cx="4724400" cy="3810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1F538C"/>
                </a:solidFill>
              </a:rPr>
              <a:t>Processing of the images to find the markers</a:t>
            </a:r>
            <a:endParaRPr lang="en-US" sz="1800" dirty="0">
              <a:solidFill>
                <a:srgbClr val="1F538C"/>
              </a:solidFill>
            </a:endParaRPr>
          </a:p>
        </p:txBody>
      </p:sp>
      <p:pic>
        <p:nvPicPr>
          <p:cNvPr id="7" name="TIS_AutoC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921439"/>
            <a:ext cx="3886200" cy="2122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14400"/>
            <a:ext cx="4141694" cy="21336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3861519">
            <a:off x="2696285" y="3048580"/>
            <a:ext cx="1013109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8378647">
            <a:off x="5723321" y="3042621"/>
            <a:ext cx="1013109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191000"/>
            <a:ext cx="2538873" cy="108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4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/>
              <a:t>TIS Position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87313"/>
          </a:xfrm>
        </p:spPr>
        <p:txBody>
          <a:bodyPr/>
          <a:lstStyle/>
          <a:p>
            <a:r>
              <a:rPr lang="en-US" dirty="0" smtClean="0"/>
              <a:t>Compare marker changes with observed position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6934200" cy="35155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00" y="1676400"/>
            <a:ext cx="7942031" cy="3657600"/>
            <a:chOff x="609599" y="1676400"/>
            <a:chExt cx="7942031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99" y="1676400"/>
              <a:ext cx="7942031" cy="36576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962400" y="2895600"/>
              <a:ext cx="1066800" cy="1676400"/>
            </a:xfrm>
            <a:prstGeom prst="ellipse">
              <a:avLst/>
            </a:prstGeom>
            <a:noFill/>
            <a:ln w="38100" cmpd="sng">
              <a:solidFill>
                <a:srgbClr val="004080"/>
              </a:solidFill>
            </a:ln>
            <a:effectLst>
              <a:outerShdw blurRad="69850" dist="63500" dir="5400000" algn="tl" rotWithShape="0">
                <a:srgbClr val="000000">
                  <a:alpha val="8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2286000" cy="1753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191000"/>
            <a:ext cx="4419600" cy="26375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54864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538C"/>
                </a:solidFill>
              </a:rPr>
              <a:t>!</a:t>
            </a:r>
            <a:r>
              <a:rPr lang="en-US" sz="2000" dirty="0" smtClean="0">
                <a:solidFill>
                  <a:srgbClr val="1F538C"/>
                </a:solidFill>
              </a:rPr>
              <a:t>Movement of markers correlates with position movement </a:t>
            </a:r>
            <a:r>
              <a:rPr lang="en-US" sz="2000" dirty="0" smtClean="0">
                <a:solidFill>
                  <a:srgbClr val="1F538C"/>
                </a:solidFill>
                <a:sym typeface="Wingdings"/>
              </a:rPr>
              <a:t> most likely due to movement of the mirrors and correlates with heating of proton beam window.</a:t>
            </a:r>
            <a:r>
              <a:rPr lang="en-US" sz="2000" dirty="0" smtClean="0">
                <a:solidFill>
                  <a:srgbClr val="1F538C"/>
                </a:solidFill>
              </a:rPr>
              <a:t> </a:t>
            </a:r>
            <a:endParaRPr lang="en-US" sz="2000" dirty="0">
              <a:solidFill>
                <a:srgbClr val="1F5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9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01111 C 0.04531 -0.03264 0.0533 -0.10209 0.06441 -0.14005 C 0.07535 -0.17801 0.09896 -0.21852 0.10816 -0.23889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/>
              <a:t>TIS Position 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2327817"/>
          </a:xfrm>
        </p:spPr>
        <p:txBody>
          <a:bodyPr/>
          <a:lstStyle/>
          <a:p>
            <a:r>
              <a:rPr lang="en-US" sz="2000" dirty="0" smtClean="0"/>
              <a:t>Results: 2013 Dec 19 15:18 to 15:47, </a:t>
            </a:r>
            <a:r>
              <a:rPr lang="en-US" sz="2000" dirty="0"/>
              <a:t>a</a:t>
            </a:r>
            <a:r>
              <a:rPr lang="en-US" sz="2000" dirty="0" smtClean="0"/>
              <a:t>nalysis at ~1Hz:</a:t>
            </a:r>
          </a:p>
          <a:p>
            <a:pPr lvl="1"/>
            <a:r>
              <a:rPr lang="en-US" sz="1800" dirty="0" smtClean="0"/>
              <a:t>Offsets  are changing: Vertical about 4 pixels or ~2.2mm, </a:t>
            </a:r>
            <a:r>
              <a:rPr lang="en-US" sz="1800" dirty="0" err="1" smtClean="0"/>
              <a:t>Hor</a:t>
            </a:r>
            <a:r>
              <a:rPr lang="en-US" sz="1800" dirty="0" smtClean="0"/>
              <a:t> about 3 pixels or ~1.6mm</a:t>
            </a:r>
          </a:p>
          <a:p>
            <a:pPr lvl="1"/>
            <a:r>
              <a:rPr lang="en-US" sz="1800" dirty="0" smtClean="0"/>
              <a:t>Vertical scale has 3 times higher standard deviation (markers are closer) </a:t>
            </a:r>
          </a:p>
          <a:p>
            <a:pPr lvl="1"/>
            <a:r>
              <a:rPr lang="en-US" sz="1800" dirty="0" smtClean="0"/>
              <a:t>Pix/mm are also slightly changing: ~0.5%</a:t>
            </a:r>
          </a:p>
          <a:p>
            <a:pPr lvl="1"/>
            <a:r>
              <a:rPr lang="en-US" sz="1800" dirty="0" smtClean="0"/>
              <a:t>Good robustness</a:t>
            </a:r>
          </a:p>
          <a:p>
            <a:pPr lvl="1"/>
            <a:r>
              <a:rPr lang="en-US" sz="1800" dirty="0" smtClean="0"/>
              <a:t>Changes are slow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2819400"/>
            <a:ext cx="12573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9000"/>
            <a:ext cx="1714500" cy="1104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29000"/>
            <a:ext cx="5578902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5943600"/>
            <a:ext cx="377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538C"/>
                </a:solidFill>
              </a:rPr>
              <a:t>Results of analyzing ~1800 images</a:t>
            </a:r>
            <a:endParaRPr lang="en-US" dirty="0">
              <a:solidFill>
                <a:srgbClr val="1F5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2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19400" y="6172200"/>
            <a:ext cx="445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538C"/>
                </a:solidFill>
              </a:rPr>
              <a:t>Example of automated uniformity analysis</a:t>
            </a:r>
            <a:endParaRPr lang="en-US" dirty="0">
              <a:solidFill>
                <a:srgbClr val="1F538C"/>
              </a:solidFill>
            </a:endParaRPr>
          </a:p>
        </p:txBody>
      </p:sp>
      <p:pic>
        <p:nvPicPr>
          <p:cNvPr id="12" name="2013-10-15 Uniformity scan Movie B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24" y="2347414"/>
            <a:ext cx="8785787" cy="37949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TIS Uniformity Scan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762000"/>
            <a:ext cx="8642640" cy="4471932"/>
          </a:xfrm>
        </p:spPr>
        <p:txBody>
          <a:bodyPr/>
          <a:lstStyle/>
          <a:p>
            <a:r>
              <a:rPr lang="en-US" dirty="0" smtClean="0"/>
              <a:t>Script to steer beam across target</a:t>
            </a:r>
          </a:p>
          <a:p>
            <a:r>
              <a:rPr lang="en-US" dirty="0" smtClean="0"/>
              <a:t>Analysis to track position and correlate with beam 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1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4267200"/>
            <a:ext cx="8305800" cy="1846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Arial"/>
                <a:cs typeface="Arial"/>
              </a:rPr>
              <a:t>Results</a:t>
            </a:r>
            <a:r>
              <a:rPr lang="en-US" sz="2400" b="1" dirty="0">
                <a:latin typeface="Arial"/>
                <a:cs typeface="Arial"/>
              </a:rPr>
              <a:t>:</a:t>
            </a:r>
          </a:p>
          <a:p>
            <a:pPr>
              <a:spcBef>
                <a:spcPts val="800"/>
              </a:spcBef>
            </a:pPr>
            <a:r>
              <a:rPr lang="en-US" sz="1800" dirty="0" smtClean="0">
                <a:latin typeface="Arial"/>
                <a:cs typeface="Arial"/>
              </a:rPr>
              <a:t>About ±12.5 % variation measured but the amount of </a:t>
            </a:r>
            <a:r>
              <a:rPr lang="en-US" sz="1800" dirty="0">
                <a:latin typeface="Arial"/>
                <a:cs typeface="Arial"/>
              </a:rPr>
              <a:t>light is minimal </a:t>
            </a:r>
            <a:r>
              <a:rPr lang="en-US" sz="1800" dirty="0" smtClean="0">
                <a:latin typeface="Arial"/>
                <a:cs typeface="Arial"/>
              </a:rPr>
              <a:t>(&lt;100Watts per second or 100 Joule per pulse) and some of the variation is due to noise on beam charge measurements and image background noise</a:t>
            </a:r>
          </a:p>
          <a:p>
            <a:pPr>
              <a:spcBef>
                <a:spcPts val="800"/>
              </a:spcBef>
            </a:pPr>
            <a:r>
              <a:rPr lang="en-US" sz="1800" dirty="0" smtClean="0">
                <a:latin typeface="Arial"/>
                <a:cs typeface="Arial"/>
              </a:rPr>
              <a:t>Due to low beam charge requirements when beam is off-center, we can only do this with a fresh coating</a:t>
            </a:r>
          </a:p>
          <a:p>
            <a:pPr>
              <a:spcBef>
                <a:spcPts val="800"/>
              </a:spcBef>
            </a:pPr>
            <a:endParaRPr lang="en-US" sz="1800" dirty="0" smtClean="0"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TIS Uniformity Scan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1600200" y="3581400"/>
            <a:ext cx="2514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kern="1200" dirty="0" smtClean="0">
                <a:solidFill>
                  <a:srgbClr val="1F538C"/>
                </a:solidFill>
              </a:rPr>
              <a:t>Horizontal Middle scan</a:t>
            </a:r>
            <a:endParaRPr lang="en-US" sz="1800" kern="1200" dirty="0">
              <a:solidFill>
                <a:srgbClr val="1F538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38201"/>
            <a:ext cx="4930683" cy="271217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/>
        </p:nvSpPr>
        <p:spPr>
          <a:xfrm>
            <a:off x="6019800" y="3962400"/>
            <a:ext cx="26670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kern="1200" dirty="0" smtClean="0">
                <a:solidFill>
                  <a:srgbClr val="1F538C"/>
                </a:solidFill>
              </a:rPr>
              <a:t>Surface plot of all scans</a:t>
            </a:r>
            <a:endParaRPr lang="en-US" sz="1800" kern="1200" dirty="0">
              <a:solidFill>
                <a:srgbClr val="1F538C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580" t="6709" r="24700"/>
          <a:stretch/>
        </p:blipFill>
        <p:spPr>
          <a:xfrm>
            <a:off x="5867400" y="533399"/>
            <a:ext cx="2667000" cy="350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4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-10-02  FMITS Nose-on Vie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670" y="1981200"/>
            <a:ext cx="4056033" cy="4038600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788400" cy="888705"/>
          </a:xfrm>
        </p:spPr>
        <p:txBody>
          <a:bodyPr/>
          <a:lstStyle/>
          <a:p>
            <a:r>
              <a:rPr lang="en-US" dirty="0">
                <a:latin typeface="Arial Black" charset="0"/>
              </a:rPr>
              <a:t>Fusion Material Irradiation Test </a:t>
            </a:r>
            <a:r>
              <a:rPr lang="en-US" dirty="0" smtClean="0">
                <a:latin typeface="Arial Black" charset="0"/>
              </a:rPr>
              <a:t>Facility Effect on TIS Study</a:t>
            </a:r>
            <a:endParaRPr lang="en-US" dirty="0">
              <a:latin typeface="Arial Black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8751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What is the effect on the TIS measurements when FMITS tubes are installed in front of the target fluorescent coating?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036" y="24070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52400" y="2209800"/>
            <a:ext cx="4876800" cy="262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Arial Narrow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>
                <a:latin typeface="+mn-lt"/>
              </a:rPr>
              <a:t>What happens to the </a:t>
            </a:r>
            <a:r>
              <a:rPr lang="en-US" sz="2000" dirty="0" smtClean="0">
                <a:latin typeface="+mn-lt"/>
              </a:rPr>
              <a:t>accuracy?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Can it be compensated for in the </a:t>
            </a:r>
            <a:r>
              <a:rPr lang="en-US" sz="2000">
                <a:latin typeface="+mn-lt"/>
              </a:rPr>
              <a:t>analysis </a:t>
            </a:r>
            <a:r>
              <a:rPr lang="en-US" sz="2000" smtClean="0">
                <a:latin typeface="+mn-lt"/>
              </a:rPr>
              <a:t>software?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What happens if the tubes have a coating?</a:t>
            </a:r>
          </a:p>
          <a:p>
            <a:pPr lvl="1"/>
            <a:r>
              <a:rPr lang="en-US" sz="2000" dirty="0">
                <a:latin typeface="+mn-lt"/>
              </a:rPr>
              <a:t>What happens if the </a:t>
            </a:r>
            <a:r>
              <a:rPr lang="en-US" sz="2000" dirty="0" smtClean="0">
                <a:latin typeface="+mn-lt"/>
              </a:rPr>
              <a:t>coatings of the tubes and target have a different luminescence?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5943600"/>
            <a:ext cx="301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538C"/>
                </a:solidFill>
              </a:rPr>
              <a:t>FMITS Layout by V. Graves</a:t>
            </a:r>
            <a:endParaRPr lang="en-US" dirty="0">
              <a:solidFill>
                <a:srgbClr val="1F5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3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FMITS Effect on TIS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95800"/>
            <a:ext cx="8642640" cy="1752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sz="2000" dirty="0" smtClean="0">
                <a:latin typeface="Arial"/>
                <a:cs typeface="Arial"/>
              </a:rPr>
              <a:t>Only affects vertical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sz="2000" dirty="0" smtClean="0">
                <a:latin typeface="Arial"/>
                <a:cs typeface="Arial"/>
              </a:rPr>
              <a:t>Worst case if both tails are covered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sz="2000" dirty="0" smtClean="0">
                <a:latin typeface="Arial"/>
                <a:cs typeface="Arial"/>
              </a:rPr>
              <a:t>Position variation of 0.5mm (compare to +- 4mm requirement)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sz="2000" dirty="0" smtClean="0">
                <a:latin typeface="Arial"/>
                <a:cs typeface="Arial"/>
              </a:rPr>
              <a:t>Width variation ~2%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sz="2000" dirty="0" smtClean="0">
                <a:latin typeface="Arial"/>
                <a:cs typeface="Arial"/>
              </a:rPr>
              <a:t>More studies to do: mockup, coating on tubes,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4044328" cy="243405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914400"/>
            <a:ext cx="3276600" cy="304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34290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538C"/>
                </a:solidFill>
              </a:rPr>
              <a:t>The estimated </a:t>
            </a:r>
            <a:r>
              <a:rPr lang="en-US" dirty="0">
                <a:solidFill>
                  <a:srgbClr val="1F538C"/>
                </a:solidFill>
              </a:rPr>
              <a:t>widths </a:t>
            </a:r>
            <a:r>
              <a:rPr lang="en-US" dirty="0" smtClean="0">
                <a:solidFill>
                  <a:srgbClr val="1F538C"/>
                </a:solidFill>
              </a:rPr>
              <a:t>trends </a:t>
            </a:r>
            <a:r>
              <a:rPr lang="en-US" dirty="0">
                <a:solidFill>
                  <a:srgbClr val="1F538C"/>
                </a:solidFill>
              </a:rPr>
              <a:t>when FMITS covers both tails </a:t>
            </a:r>
            <a:r>
              <a:rPr lang="en-US" dirty="0" smtClean="0">
                <a:solidFill>
                  <a:srgbClr val="1F538C"/>
                </a:solidFill>
              </a:rPr>
              <a:t>compared </a:t>
            </a:r>
            <a:r>
              <a:rPr lang="en-US" dirty="0">
                <a:solidFill>
                  <a:srgbClr val="1F538C"/>
                </a:solidFill>
              </a:rPr>
              <a:t>to no </a:t>
            </a:r>
            <a:r>
              <a:rPr lang="en-US" dirty="0" smtClean="0">
                <a:solidFill>
                  <a:srgbClr val="1F538C"/>
                </a:solidFill>
              </a:rPr>
              <a:t>FMITS</a:t>
            </a:r>
            <a:endParaRPr lang="en-US" dirty="0">
              <a:solidFill>
                <a:srgbClr val="1F538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2514600"/>
            <a:ext cx="1029970" cy="222885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wrap="none" rtlCol="0">
            <a:spAutoFit/>
          </a:bodyPr>
          <a:lstStyle/>
          <a:p>
            <a:pPr marL="0" marR="0" algn="ctr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ＭＳ 明朝"/>
                <a:cs typeface="Times New Roman"/>
              </a:rPr>
              <a:t>Without FMITS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514600"/>
            <a:ext cx="853440" cy="222885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/>
            </a:ext>
            <a:ext uri="{C572A759-6A51-4108-AA02-DFA0A04FC94B}">
              <ma14:wrappingTextBoxFlag xmlns:ma14="http://schemas.microsoft.com/office/mac/drawingml/2011/main"/>
            </a:ext>
          </a:extLst>
        </p:spPr>
        <p:txBody>
          <a:bodyPr wrap="none" rtlCol="0">
            <a:spAutoFit/>
          </a:bodyPr>
          <a:lstStyle/>
          <a:p>
            <a:pPr marL="0" marR="0" algn="ctr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ＭＳ 明朝"/>
                <a:cs typeface="Times New Roman"/>
              </a:rPr>
              <a:t>With FMITS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13" name="Straight Arrow Connector 12"/>
          <p:cNvCxnSpPr>
            <a:stCxn id="15" idx="1"/>
          </p:cNvCxnSpPr>
          <p:nvPr/>
        </p:nvCxnSpPr>
        <p:spPr>
          <a:xfrm flipH="1">
            <a:off x="7086600" y="706525"/>
            <a:ext cx="575449" cy="8936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62049" y="533400"/>
            <a:ext cx="817652" cy="34624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Tubes</a:t>
            </a:r>
          </a:p>
        </p:txBody>
      </p: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>
            <a:off x="7239000" y="706525"/>
            <a:ext cx="423049" cy="11984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81600" y="4267200"/>
            <a:ext cx="363630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Analysis excluding blocked points</a:t>
            </a:r>
          </a:p>
        </p:txBody>
      </p:sp>
      <p:cxnSp>
        <p:nvCxnSpPr>
          <p:cNvPr id="17" name="Straight Arrow Connector 16"/>
          <p:cNvCxnSpPr>
            <a:stCxn id="26" idx="1"/>
          </p:cNvCxnSpPr>
          <p:nvPr/>
        </p:nvCxnSpPr>
        <p:spPr>
          <a:xfrm flipV="1">
            <a:off x="7071521" y="3886200"/>
            <a:ext cx="319879" cy="249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6" idx="1"/>
          </p:cNvCxnSpPr>
          <p:nvPr/>
        </p:nvCxnSpPr>
        <p:spPr>
          <a:xfrm flipH="1" flipV="1">
            <a:off x="6781801" y="3886201"/>
            <a:ext cx="289720" cy="249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071521" y="3962400"/>
            <a:ext cx="1236712" cy="34624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 Exclusion</a:t>
            </a:r>
          </a:p>
        </p:txBody>
      </p:sp>
    </p:spTree>
    <p:extLst>
      <p:ext uri="{BB962C8B-B14F-4D97-AF65-F5344CB8AC3E}">
        <p14:creationId xmlns:p14="http://schemas.microsoft.com/office/powerpoint/2010/main" val="49509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4038600" cy="3200400"/>
          </a:xfrm>
        </p:spPr>
        <p:txBody>
          <a:bodyPr/>
          <a:lstStyle/>
          <a:p>
            <a:r>
              <a:rPr lang="en-US" sz="2000" dirty="0" smtClean="0"/>
              <a:t>Target Imaging System is part of operations.</a:t>
            </a:r>
          </a:p>
          <a:p>
            <a:r>
              <a:rPr lang="en-US" sz="2000" dirty="0" smtClean="0"/>
              <a:t>Luminescence decay is very rapid: should find coating that decays less rapid (instead of high initial luminescence).</a:t>
            </a:r>
          </a:p>
          <a:p>
            <a:r>
              <a:rPr lang="en-US" sz="2000" dirty="0"/>
              <a:t>Tracked issue with power vs. reported position to proton beam window heating, added auto-</a:t>
            </a:r>
            <a:r>
              <a:rPr lang="en-US" sz="2000" dirty="0" smtClean="0"/>
              <a:t>cal.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CD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800" y="533400"/>
            <a:ext cx="4267200" cy="30307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4191000"/>
            <a:ext cx="7162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Uniformity </a:t>
            </a:r>
            <a:r>
              <a:rPr lang="en-US" sz="2000" dirty="0"/>
              <a:t>measurement indicates ~</a:t>
            </a:r>
            <a:r>
              <a:rPr lang="en-US" sz="2000" dirty="0" smtClean="0"/>
              <a:t>12.5% </a:t>
            </a:r>
            <a:r>
              <a:rPr lang="en-US" sz="2000" dirty="0"/>
              <a:t>but noisy</a:t>
            </a:r>
          </a:p>
          <a:p>
            <a:r>
              <a:rPr lang="en-US" sz="2000" dirty="0" smtClean="0"/>
              <a:t>Adding optical port for studies</a:t>
            </a:r>
          </a:p>
          <a:p>
            <a:r>
              <a:rPr lang="en-US" sz="2000" dirty="0"/>
              <a:t>Coating might be partially blocked in the </a:t>
            </a:r>
            <a:r>
              <a:rPr lang="en-US" sz="2000" dirty="0" smtClean="0"/>
              <a:t>future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590833" y="3616151"/>
            <a:ext cx="230126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F538C"/>
                </a:solidFill>
              </a:rPr>
              <a:t>SNS Commissioning</a:t>
            </a:r>
          </a:p>
        </p:txBody>
      </p:sp>
    </p:spTree>
    <p:extLst>
      <p:ext uri="{BB962C8B-B14F-4D97-AF65-F5344CB8AC3E}">
        <p14:creationId xmlns:p14="http://schemas.microsoft.com/office/powerpoint/2010/main" val="377033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42640" cy="5029200"/>
          </a:xfrm>
        </p:spPr>
        <p:txBody>
          <a:bodyPr/>
          <a:lstStyle/>
          <a:p>
            <a:r>
              <a:rPr lang="en-US" sz="2000" dirty="0" smtClean="0"/>
              <a:t>T. </a:t>
            </a:r>
            <a:r>
              <a:rPr lang="en-US" sz="2000" dirty="0" err="1" smtClean="0"/>
              <a:t>McManamy</a:t>
            </a:r>
            <a:r>
              <a:rPr lang="en-US" sz="2000" dirty="0" smtClean="0"/>
              <a:t>, et. al.</a:t>
            </a:r>
            <a:r>
              <a:rPr lang="en-US" sz="2000" dirty="0"/>
              <a:t>, </a:t>
            </a:r>
            <a:r>
              <a:rPr lang="en-US" sz="2000" dirty="0" smtClean="0"/>
              <a:t>“SNS Target Beam Profile </a:t>
            </a:r>
            <a:r>
              <a:rPr lang="en-US" sz="2000" dirty="0" err="1" smtClean="0"/>
              <a:t>Viewscreen</a:t>
            </a:r>
            <a:r>
              <a:rPr lang="en-US" sz="2000" dirty="0" smtClean="0"/>
              <a:t> Design and Operation”, </a:t>
            </a:r>
            <a:r>
              <a:rPr lang="en-US" sz="2000" dirty="0" err="1" smtClean="0"/>
              <a:t>AccApp</a:t>
            </a:r>
            <a:r>
              <a:rPr lang="en-US" sz="2000" dirty="0" smtClean="0"/>
              <a:t> 2007, Pocatello, Idaho, July 29-August 2, 2007,  p. 160.</a:t>
            </a:r>
          </a:p>
          <a:p>
            <a:r>
              <a:rPr lang="en-US" sz="2000" dirty="0" smtClean="0"/>
              <a:t>T</a:t>
            </a:r>
            <a:r>
              <a:rPr lang="en-US" sz="2000" dirty="0"/>
              <a:t>. Shea, et. al., “Status of Beam Imaging Developments for the SNS Target”, DIPAC 2009.</a:t>
            </a:r>
          </a:p>
          <a:p>
            <a:r>
              <a:rPr lang="en-US" sz="2000" dirty="0" smtClean="0"/>
              <a:t>T</a:t>
            </a:r>
            <a:r>
              <a:rPr lang="en-US" sz="2000" dirty="0"/>
              <a:t>. Shea, et. al., “Installation and Initial Operation of an On-Line Target Imaging System for SNS”, ICANS 2010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L. C. Maxey </a:t>
            </a:r>
            <a:r>
              <a:rPr lang="en-US" sz="2000" dirty="0" smtClean="0"/>
              <a:t>et </a:t>
            </a:r>
            <a:r>
              <a:rPr lang="en-US" sz="2000" dirty="0"/>
              <a:t>al</a:t>
            </a:r>
            <a:r>
              <a:rPr lang="en-US" sz="2000" dirty="0" smtClean="0"/>
              <a:t>. "</a:t>
            </a:r>
            <a:r>
              <a:rPr lang="en-US" sz="2000" dirty="0"/>
              <a:t>A hybrid reflective/refractive/diffractive achromatic fiber-coupled radiation resistant imaging system for use in the Spallation Neutron Source (SNS)", Proc. SPIE 8142, Hard X-Ray, Gamma-Ray, and Neutron Detector Physics XIII, 81420N (September 27, 2011); doi:10.1117/12.894125;</a:t>
            </a:r>
            <a:endParaRPr lang="en-US" sz="2000" dirty="0" smtClean="0"/>
          </a:p>
          <a:p>
            <a:r>
              <a:rPr lang="en-US" sz="2000" dirty="0" smtClean="0"/>
              <a:t>W. Blokland et. Al.</a:t>
            </a:r>
            <a:r>
              <a:rPr lang="en-US" sz="2000" dirty="0"/>
              <a:t>, SNS </a:t>
            </a:r>
            <a:r>
              <a:rPr lang="en-US" sz="2000" dirty="0" smtClean="0"/>
              <a:t>Target Imaging System Software and Analysis, </a:t>
            </a:r>
            <a:r>
              <a:rPr lang="en-US" sz="2000" dirty="0"/>
              <a:t>Proceedings of BIW10, Santa Fe, New Mexico, US</a:t>
            </a:r>
          </a:p>
        </p:txBody>
      </p:sp>
    </p:spTree>
    <p:extLst>
      <p:ext uri="{BB962C8B-B14F-4D97-AF65-F5344CB8AC3E}">
        <p14:creationId xmlns:p14="http://schemas.microsoft.com/office/powerpoint/2010/main" val="262589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3" y="838200"/>
            <a:ext cx="5367907" cy="3581400"/>
          </a:xfrm>
          <a:prstGeom prst="rect">
            <a:avLst/>
          </a:prstGeom>
        </p:spPr>
      </p:pic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0" y="3354388"/>
            <a:ext cx="9144000" cy="3140075"/>
            <a:chOff x="0" y="2113"/>
            <a:chExt cx="5760" cy="1978"/>
          </a:xfrm>
        </p:grpSpPr>
        <p:pic>
          <p:nvPicPr>
            <p:cNvPr id="65802" name="Picture 6" descr="ring detailed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" y="2113"/>
              <a:ext cx="2610" cy="1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803" name="Text Box 7"/>
            <p:cNvSpPr txBox="1">
              <a:spLocks noChangeArrowheads="1"/>
            </p:cNvSpPr>
            <p:nvPr/>
          </p:nvSpPr>
          <p:spPr bwMode="auto">
            <a:xfrm>
              <a:off x="4163" y="3446"/>
              <a:ext cx="87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>
                  <a:solidFill>
                    <a:srgbClr val="800040"/>
                  </a:solidFill>
                  <a:cs typeface="Arial" charset="0"/>
                </a:rPr>
                <a:t>Liquid Hg Target</a:t>
              </a:r>
              <a:endParaRPr lang="en-US" sz="1600" b="1">
                <a:solidFill>
                  <a:srgbClr val="800040"/>
                </a:solidFill>
                <a:cs typeface="Arial" charset="0"/>
              </a:endParaRPr>
            </a:p>
          </p:txBody>
        </p:sp>
        <p:sp>
          <p:nvSpPr>
            <p:cNvPr id="65804" name="Line 8"/>
            <p:cNvSpPr>
              <a:spLocks noChangeShapeType="1"/>
            </p:cNvSpPr>
            <p:nvPr/>
          </p:nvSpPr>
          <p:spPr bwMode="auto">
            <a:xfrm>
              <a:off x="337" y="3630"/>
              <a:ext cx="300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805" name="Rectangle 9"/>
            <p:cNvSpPr>
              <a:spLocks noChangeArrowheads="1"/>
            </p:cNvSpPr>
            <p:nvPr/>
          </p:nvSpPr>
          <p:spPr bwMode="auto">
            <a:xfrm>
              <a:off x="0" y="3248"/>
              <a:ext cx="61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cs typeface="Arial" charset="0"/>
                </a:rPr>
                <a:t>Ion Source</a:t>
              </a:r>
            </a:p>
          </p:txBody>
        </p:sp>
        <p:sp>
          <p:nvSpPr>
            <p:cNvPr id="234506" name="Rectangle 10"/>
            <p:cNvSpPr>
              <a:spLocks noChangeArrowheads="1"/>
            </p:cNvSpPr>
            <p:nvPr/>
          </p:nvSpPr>
          <p:spPr bwMode="auto">
            <a:xfrm>
              <a:off x="219" y="3533"/>
              <a:ext cx="126" cy="177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07" name="Rectangle 11"/>
            <p:cNvSpPr>
              <a:spLocks noChangeArrowheads="1"/>
            </p:cNvSpPr>
            <p:nvPr/>
          </p:nvSpPr>
          <p:spPr bwMode="auto">
            <a:xfrm>
              <a:off x="851" y="3541"/>
              <a:ext cx="434" cy="166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08" name="Rectangle 12"/>
            <p:cNvSpPr>
              <a:spLocks noChangeArrowheads="1"/>
            </p:cNvSpPr>
            <p:nvPr/>
          </p:nvSpPr>
          <p:spPr bwMode="auto">
            <a:xfrm>
              <a:off x="553" y="3129"/>
              <a:ext cx="47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cs typeface="Arial" charset="0"/>
                </a:rPr>
                <a:t>2.5 MeV</a:t>
              </a:r>
            </a:p>
          </p:txBody>
        </p:sp>
        <p:sp>
          <p:nvSpPr>
            <p:cNvPr id="234509" name="Rectangle 13"/>
            <p:cNvSpPr>
              <a:spLocks noChangeArrowheads="1"/>
            </p:cNvSpPr>
            <p:nvPr/>
          </p:nvSpPr>
          <p:spPr bwMode="auto">
            <a:xfrm>
              <a:off x="1319" y="3544"/>
              <a:ext cx="372" cy="16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10" name="Line 14"/>
            <p:cNvSpPr>
              <a:spLocks noChangeShapeType="1"/>
            </p:cNvSpPr>
            <p:nvPr/>
          </p:nvSpPr>
          <p:spPr bwMode="auto">
            <a:xfrm flipH="1" flipV="1">
              <a:off x="787" y="3294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11" name="Rectangle 15"/>
            <p:cNvSpPr>
              <a:spLocks noChangeArrowheads="1"/>
            </p:cNvSpPr>
            <p:nvPr/>
          </p:nvSpPr>
          <p:spPr bwMode="auto">
            <a:xfrm>
              <a:off x="3067" y="3102"/>
              <a:ext cx="42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200" b="1">
                  <a:cs typeface="Arial" charset="0"/>
                </a:rPr>
                <a:t>1 GeV</a:t>
              </a:r>
            </a:p>
          </p:txBody>
        </p:sp>
        <p:sp>
          <p:nvSpPr>
            <p:cNvPr id="65812" name="Rectangle 16"/>
            <p:cNvSpPr>
              <a:spLocks noChangeArrowheads="1"/>
            </p:cNvSpPr>
            <p:nvPr/>
          </p:nvSpPr>
          <p:spPr bwMode="auto">
            <a:xfrm>
              <a:off x="1051" y="3129"/>
              <a:ext cx="44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cs typeface="Arial" charset="0"/>
                </a:rPr>
                <a:t>87 MeV</a:t>
              </a:r>
            </a:p>
          </p:txBody>
        </p:sp>
        <p:sp>
          <p:nvSpPr>
            <p:cNvPr id="234513" name="Rectangle 17"/>
            <p:cNvSpPr>
              <a:spLocks noChangeArrowheads="1"/>
            </p:cNvSpPr>
            <p:nvPr/>
          </p:nvSpPr>
          <p:spPr bwMode="auto">
            <a:xfrm>
              <a:off x="1330" y="3538"/>
              <a:ext cx="344" cy="17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38100" dist="253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4F4F4"/>
                  </a:solidFill>
                  <a:cs typeface="Arial" charset="0"/>
                </a:rPr>
                <a:t>CCL</a:t>
              </a:r>
            </a:p>
          </p:txBody>
        </p:sp>
        <p:sp>
          <p:nvSpPr>
            <p:cNvPr id="234514" name="Rectangle 18"/>
            <p:cNvSpPr>
              <a:spLocks noChangeArrowheads="1"/>
            </p:cNvSpPr>
            <p:nvPr/>
          </p:nvSpPr>
          <p:spPr bwMode="auto">
            <a:xfrm>
              <a:off x="1729" y="3543"/>
              <a:ext cx="714" cy="16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5" name="Rectangle 19"/>
            <p:cNvSpPr>
              <a:spLocks noChangeArrowheads="1"/>
            </p:cNvSpPr>
            <p:nvPr/>
          </p:nvSpPr>
          <p:spPr bwMode="auto">
            <a:xfrm>
              <a:off x="2477" y="3547"/>
              <a:ext cx="747" cy="16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6" name="Rectangle 20"/>
            <p:cNvSpPr>
              <a:spLocks noChangeArrowheads="1"/>
            </p:cNvSpPr>
            <p:nvPr/>
          </p:nvSpPr>
          <p:spPr bwMode="auto">
            <a:xfrm>
              <a:off x="1941" y="3533"/>
              <a:ext cx="271" cy="173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38100" dist="253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lIns="18288" tIns="44450" rIns="18288" bIns="4445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4F4F4"/>
                  </a:solidFill>
                  <a:cs typeface="Arial" charset="0"/>
                </a:rPr>
                <a:t>SCL1</a:t>
              </a:r>
              <a:endParaRPr lang="en-US" sz="1400" b="1" dirty="0">
                <a:solidFill>
                  <a:srgbClr val="F4F4F4"/>
                </a:solidFill>
                <a:latin typeface="Arial Unicode MS" charset="0"/>
                <a:cs typeface="Arial" charset="0"/>
              </a:endParaRPr>
            </a:p>
          </p:txBody>
        </p:sp>
        <p:sp>
          <p:nvSpPr>
            <p:cNvPr id="234517" name="Rectangle 21"/>
            <p:cNvSpPr>
              <a:spLocks noChangeArrowheads="1"/>
            </p:cNvSpPr>
            <p:nvPr/>
          </p:nvSpPr>
          <p:spPr bwMode="auto">
            <a:xfrm>
              <a:off x="2549" y="3537"/>
              <a:ext cx="271" cy="173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38100" dist="253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lIns="18288" tIns="44450" rIns="18288" bIns="44450">
              <a:spAutoFit/>
            </a:bodyPr>
            <a:lstStyle/>
            <a:p>
              <a:r>
                <a:rPr lang="en-US" sz="1200" b="1" dirty="0" smtClean="0">
                  <a:solidFill>
                    <a:srgbClr val="F4F4F4"/>
                  </a:solidFill>
                  <a:cs typeface="Arial" charset="0"/>
                </a:rPr>
                <a:t>SCL2</a:t>
              </a:r>
              <a:endParaRPr lang="en-US" sz="1200" b="1" dirty="0">
                <a:solidFill>
                  <a:srgbClr val="F4F4F4"/>
                </a:solidFill>
                <a:cs typeface="Arial" charset="0"/>
              </a:endParaRPr>
            </a:p>
          </p:txBody>
        </p:sp>
        <p:sp>
          <p:nvSpPr>
            <p:cNvPr id="65818" name="Rectangle 22"/>
            <p:cNvSpPr>
              <a:spLocks noChangeArrowheads="1"/>
            </p:cNvSpPr>
            <p:nvPr/>
          </p:nvSpPr>
          <p:spPr bwMode="auto">
            <a:xfrm>
              <a:off x="1458" y="3129"/>
              <a:ext cx="49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cs typeface="Arial" charset="0"/>
                </a:rPr>
                <a:t>186 MeV</a:t>
              </a:r>
            </a:p>
          </p:txBody>
        </p:sp>
        <p:sp>
          <p:nvSpPr>
            <p:cNvPr id="65819" name="Rectangle 23"/>
            <p:cNvSpPr>
              <a:spLocks noChangeArrowheads="1"/>
            </p:cNvSpPr>
            <p:nvPr/>
          </p:nvSpPr>
          <p:spPr bwMode="auto">
            <a:xfrm>
              <a:off x="2199" y="3129"/>
              <a:ext cx="49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cs typeface="Arial" charset="0"/>
                </a:rPr>
                <a:t>387 MeV</a:t>
              </a:r>
            </a:p>
          </p:txBody>
        </p:sp>
        <p:sp>
          <p:nvSpPr>
            <p:cNvPr id="65820" name="Line 24"/>
            <p:cNvSpPr>
              <a:spLocks noChangeShapeType="1"/>
            </p:cNvSpPr>
            <p:nvPr/>
          </p:nvSpPr>
          <p:spPr bwMode="auto">
            <a:xfrm flipH="1" flipV="1">
              <a:off x="1279" y="3282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21" name="Line 25"/>
            <p:cNvSpPr>
              <a:spLocks noChangeShapeType="1"/>
            </p:cNvSpPr>
            <p:nvPr/>
          </p:nvSpPr>
          <p:spPr bwMode="auto">
            <a:xfrm flipH="1" flipV="1">
              <a:off x="1699" y="3288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22" name="Line 26"/>
            <p:cNvSpPr>
              <a:spLocks noChangeShapeType="1"/>
            </p:cNvSpPr>
            <p:nvPr/>
          </p:nvSpPr>
          <p:spPr bwMode="auto">
            <a:xfrm flipH="1" flipV="1">
              <a:off x="3286" y="3294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23" name="Line 27"/>
            <p:cNvSpPr>
              <a:spLocks noChangeShapeType="1"/>
            </p:cNvSpPr>
            <p:nvPr/>
          </p:nvSpPr>
          <p:spPr bwMode="auto">
            <a:xfrm flipH="1" flipV="1">
              <a:off x="2449" y="3291"/>
              <a:ext cx="0" cy="2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4" name="Rectangle 28"/>
            <p:cNvSpPr>
              <a:spLocks noChangeArrowheads="1"/>
            </p:cNvSpPr>
            <p:nvPr/>
          </p:nvSpPr>
          <p:spPr bwMode="auto">
            <a:xfrm>
              <a:off x="389" y="3538"/>
              <a:ext cx="434" cy="166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5" name="Rectangle 29"/>
            <p:cNvSpPr>
              <a:spLocks noChangeArrowheads="1"/>
            </p:cNvSpPr>
            <p:nvPr/>
          </p:nvSpPr>
          <p:spPr bwMode="auto">
            <a:xfrm>
              <a:off x="909" y="3529"/>
              <a:ext cx="352" cy="19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38100" dist="253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F4F4F4"/>
                  </a:solidFill>
                  <a:cs typeface="Arial" charset="0"/>
                </a:rPr>
                <a:t>DTL</a:t>
              </a:r>
            </a:p>
          </p:txBody>
        </p:sp>
        <p:sp>
          <p:nvSpPr>
            <p:cNvPr id="234526" name="Rectangle 30"/>
            <p:cNvSpPr>
              <a:spLocks noChangeArrowheads="1"/>
            </p:cNvSpPr>
            <p:nvPr/>
          </p:nvSpPr>
          <p:spPr bwMode="auto">
            <a:xfrm>
              <a:off x="449" y="3531"/>
              <a:ext cx="317" cy="171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38100" dist="253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200" b="1">
                  <a:solidFill>
                    <a:srgbClr val="F4F4F4"/>
                  </a:solidFill>
                  <a:cs typeface="Arial" charset="0"/>
                </a:rPr>
                <a:t>RFQ</a:t>
              </a:r>
            </a:p>
          </p:txBody>
        </p:sp>
        <p:sp>
          <p:nvSpPr>
            <p:cNvPr id="65827" name="Line 31"/>
            <p:cNvSpPr>
              <a:spLocks noChangeShapeType="1"/>
            </p:cNvSpPr>
            <p:nvPr/>
          </p:nvSpPr>
          <p:spPr bwMode="auto">
            <a:xfrm flipH="1" flipV="1">
              <a:off x="282" y="3388"/>
              <a:ext cx="0" cy="1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28" name="Text Box 32"/>
            <p:cNvSpPr txBox="1">
              <a:spLocks noChangeArrowheads="1"/>
            </p:cNvSpPr>
            <p:nvPr/>
          </p:nvSpPr>
          <p:spPr bwMode="auto">
            <a:xfrm>
              <a:off x="4517" y="3141"/>
              <a:ext cx="3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RTBT</a:t>
              </a:r>
            </a:p>
          </p:txBody>
        </p:sp>
        <p:sp>
          <p:nvSpPr>
            <p:cNvPr id="65829" name="Text Box 33"/>
            <p:cNvSpPr txBox="1">
              <a:spLocks noChangeArrowheads="1"/>
            </p:cNvSpPr>
            <p:nvPr/>
          </p:nvSpPr>
          <p:spPr bwMode="auto">
            <a:xfrm>
              <a:off x="3564" y="3278"/>
              <a:ext cx="4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HEBT</a:t>
              </a:r>
            </a:p>
          </p:txBody>
        </p:sp>
        <p:sp>
          <p:nvSpPr>
            <p:cNvPr id="65830" name="Text Box 34"/>
            <p:cNvSpPr txBox="1">
              <a:spLocks noChangeArrowheads="1"/>
            </p:cNvSpPr>
            <p:nvPr/>
          </p:nvSpPr>
          <p:spPr bwMode="auto">
            <a:xfrm>
              <a:off x="3520" y="2484"/>
              <a:ext cx="5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Injection</a:t>
              </a:r>
            </a:p>
          </p:txBody>
        </p:sp>
        <p:sp>
          <p:nvSpPr>
            <p:cNvPr id="65831" name="Text Box 35"/>
            <p:cNvSpPr txBox="1">
              <a:spLocks noChangeArrowheads="1"/>
            </p:cNvSpPr>
            <p:nvPr/>
          </p:nvSpPr>
          <p:spPr bwMode="auto">
            <a:xfrm>
              <a:off x="4819" y="241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Extraction</a:t>
              </a:r>
            </a:p>
          </p:txBody>
        </p:sp>
        <p:sp>
          <p:nvSpPr>
            <p:cNvPr id="65832" name="Text Box 36"/>
            <p:cNvSpPr txBox="1">
              <a:spLocks noChangeArrowheads="1"/>
            </p:cNvSpPr>
            <p:nvPr/>
          </p:nvSpPr>
          <p:spPr bwMode="auto">
            <a:xfrm>
              <a:off x="4246" y="2684"/>
              <a:ext cx="3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RF</a:t>
              </a:r>
            </a:p>
          </p:txBody>
        </p:sp>
        <p:sp>
          <p:nvSpPr>
            <p:cNvPr id="65833" name="Line 37"/>
            <p:cNvSpPr>
              <a:spLocks noChangeShapeType="1"/>
            </p:cNvSpPr>
            <p:nvPr/>
          </p:nvSpPr>
          <p:spPr bwMode="auto">
            <a:xfrm>
              <a:off x="4942" y="3686"/>
              <a:ext cx="396" cy="173"/>
            </a:xfrm>
            <a:prstGeom prst="line">
              <a:avLst/>
            </a:prstGeom>
            <a:noFill/>
            <a:ln w="19050">
              <a:solidFill>
                <a:srgbClr val="80004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4" name="Text Box 42"/>
          <p:cNvSpPr txBox="1">
            <a:spLocks noChangeArrowheads="1"/>
          </p:cNvSpPr>
          <p:nvPr/>
        </p:nvSpPr>
        <p:spPr bwMode="auto">
          <a:xfrm>
            <a:off x="6423025" y="3073400"/>
            <a:ext cx="1130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cs typeface="Arial" charset="0"/>
              </a:rPr>
              <a:t>Collimators</a:t>
            </a:r>
          </a:p>
        </p:txBody>
      </p:sp>
      <p:sp>
        <p:nvSpPr>
          <p:cNvPr id="234542" name="Oval 46"/>
          <p:cNvSpPr>
            <a:spLocks noChangeArrowheads="1"/>
          </p:cNvSpPr>
          <p:nvPr/>
        </p:nvSpPr>
        <p:spPr bwMode="auto">
          <a:xfrm>
            <a:off x="304800" y="5638800"/>
            <a:ext cx="585788" cy="2381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1960563" y="1436688"/>
            <a:ext cx="2319337" cy="2954337"/>
            <a:chOff x="1729" y="1089"/>
            <a:chExt cx="1461" cy="1861"/>
          </a:xfrm>
        </p:grpSpPr>
        <p:sp>
          <p:nvSpPr>
            <p:cNvPr id="234544" name="Rectangle 48"/>
            <p:cNvSpPr>
              <a:spLocks noChangeArrowheads="1"/>
            </p:cNvSpPr>
            <p:nvPr/>
          </p:nvSpPr>
          <p:spPr bwMode="auto">
            <a:xfrm>
              <a:off x="1729" y="2443"/>
              <a:ext cx="146" cy="33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45" name="Rectangle 49"/>
            <p:cNvSpPr>
              <a:spLocks noChangeArrowheads="1"/>
            </p:cNvSpPr>
            <p:nvPr/>
          </p:nvSpPr>
          <p:spPr bwMode="auto">
            <a:xfrm>
              <a:off x="1948" y="2358"/>
              <a:ext cx="146" cy="423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46" name="Rectangle 50"/>
            <p:cNvSpPr>
              <a:spLocks noChangeArrowheads="1"/>
            </p:cNvSpPr>
            <p:nvPr/>
          </p:nvSpPr>
          <p:spPr bwMode="auto">
            <a:xfrm>
              <a:off x="2167" y="2273"/>
              <a:ext cx="147" cy="50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47" name="Rectangle 51"/>
            <p:cNvSpPr>
              <a:spLocks noChangeArrowheads="1"/>
            </p:cNvSpPr>
            <p:nvPr/>
          </p:nvSpPr>
          <p:spPr bwMode="auto">
            <a:xfrm>
              <a:off x="2387" y="2189"/>
              <a:ext cx="146" cy="592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96" name="Line 52"/>
            <p:cNvSpPr>
              <a:spLocks noChangeShapeType="1"/>
            </p:cNvSpPr>
            <p:nvPr/>
          </p:nvSpPr>
          <p:spPr bwMode="auto">
            <a:xfrm flipH="1">
              <a:off x="2533" y="2612"/>
              <a:ext cx="146" cy="3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797" name="Line 53"/>
            <p:cNvSpPr>
              <a:spLocks noChangeShapeType="1"/>
            </p:cNvSpPr>
            <p:nvPr/>
          </p:nvSpPr>
          <p:spPr bwMode="auto">
            <a:xfrm flipH="1">
              <a:off x="2606" y="2612"/>
              <a:ext cx="146" cy="3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550" name="Rectangle 54"/>
            <p:cNvSpPr>
              <a:spLocks noChangeArrowheads="1"/>
            </p:cNvSpPr>
            <p:nvPr/>
          </p:nvSpPr>
          <p:spPr bwMode="auto">
            <a:xfrm>
              <a:off x="2825" y="1174"/>
              <a:ext cx="146" cy="1607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51" name="Rectangle 55"/>
            <p:cNvSpPr>
              <a:spLocks noChangeArrowheads="1"/>
            </p:cNvSpPr>
            <p:nvPr/>
          </p:nvSpPr>
          <p:spPr bwMode="auto">
            <a:xfrm>
              <a:off x="3044" y="1089"/>
              <a:ext cx="146" cy="1692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234951" y="1165225"/>
            <a:ext cx="4962525" cy="3489325"/>
            <a:chOff x="641" y="918"/>
            <a:chExt cx="3126" cy="2198"/>
          </a:xfrm>
        </p:grpSpPr>
        <p:sp>
          <p:nvSpPr>
            <p:cNvPr id="65780" name="Text Box 57"/>
            <p:cNvSpPr txBox="1">
              <a:spLocks noChangeArrowheads="1"/>
            </p:cNvSpPr>
            <p:nvPr/>
          </p:nvSpPr>
          <p:spPr bwMode="auto">
            <a:xfrm>
              <a:off x="1630" y="2855"/>
              <a:ext cx="1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1ms</a:t>
              </a:r>
            </a:p>
          </p:txBody>
        </p:sp>
        <p:grpSp>
          <p:nvGrpSpPr>
            <p:cNvPr id="65781" name="Group 58"/>
            <p:cNvGrpSpPr>
              <a:grpSpLocks/>
            </p:cNvGrpSpPr>
            <p:nvPr/>
          </p:nvGrpSpPr>
          <p:grpSpPr bwMode="auto">
            <a:xfrm>
              <a:off x="641" y="918"/>
              <a:ext cx="3126" cy="2198"/>
              <a:chOff x="641" y="918"/>
              <a:chExt cx="3126" cy="2198"/>
            </a:xfrm>
          </p:grpSpPr>
          <p:sp>
            <p:nvSpPr>
              <p:cNvPr id="65782" name="Text Box 59"/>
              <p:cNvSpPr txBox="1">
                <a:spLocks noChangeArrowheads="1"/>
              </p:cNvSpPr>
              <p:nvPr/>
            </p:nvSpPr>
            <p:spPr bwMode="auto">
              <a:xfrm rot="-5400000">
                <a:off x="-160" y="1719"/>
                <a:ext cx="179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400">
                    <a:latin typeface="Helvetica" charset="0"/>
                    <a:cs typeface="Arial" charset="0"/>
                  </a:rPr>
                  <a:t>Current</a:t>
                </a:r>
              </a:p>
            </p:txBody>
          </p:sp>
          <p:sp>
            <p:nvSpPr>
              <p:cNvPr id="65783" name="Line 60"/>
              <p:cNvSpPr>
                <a:spLocks noChangeShapeType="1"/>
              </p:cNvSpPr>
              <p:nvPr/>
            </p:nvSpPr>
            <p:spPr bwMode="auto">
              <a:xfrm>
                <a:off x="933" y="2693"/>
                <a:ext cx="0" cy="42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4" name="Line 61"/>
              <p:cNvSpPr>
                <a:spLocks noChangeShapeType="1"/>
              </p:cNvSpPr>
              <p:nvPr/>
            </p:nvSpPr>
            <p:spPr bwMode="auto">
              <a:xfrm>
                <a:off x="3409" y="2792"/>
                <a:ext cx="0" cy="30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5" name="Line 62"/>
              <p:cNvSpPr>
                <a:spLocks noChangeShapeType="1"/>
              </p:cNvSpPr>
              <p:nvPr/>
            </p:nvSpPr>
            <p:spPr bwMode="auto">
              <a:xfrm flipH="1">
                <a:off x="926" y="3014"/>
                <a:ext cx="109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6" name="Line 63"/>
              <p:cNvSpPr>
                <a:spLocks noChangeShapeType="1"/>
              </p:cNvSpPr>
              <p:nvPr/>
            </p:nvSpPr>
            <p:spPr bwMode="auto">
              <a:xfrm>
                <a:off x="2409" y="3014"/>
                <a:ext cx="100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7" name="Line 64"/>
              <p:cNvSpPr>
                <a:spLocks noChangeShapeType="1"/>
              </p:cNvSpPr>
              <p:nvPr/>
            </p:nvSpPr>
            <p:spPr bwMode="auto">
              <a:xfrm>
                <a:off x="926" y="920"/>
                <a:ext cx="0" cy="18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788" name="Line 65"/>
              <p:cNvSpPr>
                <a:spLocks noChangeShapeType="1"/>
              </p:cNvSpPr>
              <p:nvPr/>
            </p:nvSpPr>
            <p:spPr bwMode="auto">
              <a:xfrm>
                <a:off x="918" y="2781"/>
                <a:ext cx="284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62" name="Rectangle 66"/>
              <p:cNvSpPr>
                <a:spLocks noChangeArrowheads="1"/>
              </p:cNvSpPr>
              <p:nvPr/>
            </p:nvSpPr>
            <p:spPr bwMode="auto">
              <a:xfrm>
                <a:off x="1072" y="2696"/>
                <a:ext cx="146" cy="85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90" name="Text Box 67"/>
              <p:cNvSpPr txBox="1">
                <a:spLocks noChangeArrowheads="1"/>
              </p:cNvSpPr>
              <p:nvPr/>
            </p:nvSpPr>
            <p:spPr bwMode="auto">
              <a:xfrm>
                <a:off x="1041" y="1617"/>
                <a:ext cx="69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/>
                  <a:t>1 mini-pulse</a:t>
                </a:r>
              </a:p>
            </p:txBody>
          </p:sp>
          <p:sp>
            <p:nvSpPr>
              <p:cNvPr id="65791" name="Line 68"/>
              <p:cNvSpPr>
                <a:spLocks noChangeShapeType="1"/>
              </p:cNvSpPr>
              <p:nvPr/>
            </p:nvSpPr>
            <p:spPr bwMode="auto">
              <a:xfrm>
                <a:off x="1125" y="1789"/>
                <a:ext cx="0" cy="8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1241425" y="2547938"/>
            <a:ext cx="1181100" cy="1574800"/>
            <a:chOff x="1276" y="1789"/>
            <a:chExt cx="744" cy="992"/>
          </a:xfrm>
        </p:grpSpPr>
        <p:sp>
          <p:nvSpPr>
            <p:cNvPr id="234566" name="Rectangle 70"/>
            <p:cNvSpPr>
              <a:spLocks noChangeArrowheads="1"/>
            </p:cNvSpPr>
            <p:nvPr/>
          </p:nvSpPr>
          <p:spPr bwMode="auto">
            <a:xfrm>
              <a:off x="1291" y="2612"/>
              <a:ext cx="146" cy="169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78" name="Text Box 71"/>
            <p:cNvSpPr txBox="1">
              <a:spLocks noChangeArrowheads="1"/>
            </p:cNvSpPr>
            <p:nvPr/>
          </p:nvSpPr>
          <p:spPr bwMode="auto">
            <a:xfrm>
              <a:off x="1276" y="1789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/>
                <a:t>2 mini-pulses</a:t>
              </a:r>
            </a:p>
          </p:txBody>
        </p:sp>
        <p:sp>
          <p:nvSpPr>
            <p:cNvPr id="65779" name="Line 72"/>
            <p:cNvSpPr>
              <a:spLocks noChangeShapeType="1"/>
            </p:cNvSpPr>
            <p:nvPr/>
          </p:nvSpPr>
          <p:spPr bwMode="auto">
            <a:xfrm>
              <a:off x="1359" y="1952"/>
              <a:ext cx="0" cy="6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1598613" y="2860675"/>
            <a:ext cx="1182687" cy="1262063"/>
            <a:chOff x="1501" y="1986"/>
            <a:chExt cx="745" cy="795"/>
          </a:xfrm>
        </p:grpSpPr>
        <p:sp>
          <p:nvSpPr>
            <p:cNvPr id="234570" name="Rectangle 74"/>
            <p:cNvSpPr>
              <a:spLocks noChangeArrowheads="1"/>
            </p:cNvSpPr>
            <p:nvPr/>
          </p:nvSpPr>
          <p:spPr bwMode="auto">
            <a:xfrm>
              <a:off x="1510" y="2527"/>
              <a:ext cx="146" cy="25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75" name="Text Box 75"/>
            <p:cNvSpPr txBox="1">
              <a:spLocks noChangeArrowheads="1"/>
            </p:cNvSpPr>
            <p:nvPr/>
          </p:nvSpPr>
          <p:spPr bwMode="auto">
            <a:xfrm>
              <a:off x="1501" y="1986"/>
              <a:ext cx="74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/>
                <a:t>3 mini-pulses</a:t>
              </a:r>
            </a:p>
          </p:txBody>
        </p:sp>
        <p:sp>
          <p:nvSpPr>
            <p:cNvPr id="65776" name="Line 76"/>
            <p:cNvSpPr>
              <a:spLocks noChangeShapeType="1"/>
            </p:cNvSpPr>
            <p:nvPr/>
          </p:nvSpPr>
          <p:spPr bwMode="auto">
            <a:xfrm>
              <a:off x="1585" y="2167"/>
              <a:ext cx="0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1905000" y="1143000"/>
            <a:ext cx="2722563" cy="2979738"/>
            <a:chOff x="1694" y="904"/>
            <a:chExt cx="1715" cy="1877"/>
          </a:xfrm>
        </p:grpSpPr>
        <p:sp>
          <p:nvSpPr>
            <p:cNvPr id="234574" name="Rectangle 78"/>
            <p:cNvSpPr>
              <a:spLocks noChangeArrowheads="1"/>
            </p:cNvSpPr>
            <p:nvPr/>
          </p:nvSpPr>
          <p:spPr bwMode="auto">
            <a:xfrm>
              <a:off x="3263" y="1004"/>
              <a:ext cx="146" cy="1777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34290"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72" name="Text Box 79"/>
            <p:cNvSpPr txBox="1">
              <a:spLocks noChangeArrowheads="1"/>
            </p:cNvSpPr>
            <p:nvPr/>
          </p:nvSpPr>
          <p:spPr bwMode="auto">
            <a:xfrm>
              <a:off x="1694" y="904"/>
              <a:ext cx="87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/>
                <a:t>1060 mini-pulses</a:t>
              </a:r>
            </a:p>
          </p:txBody>
        </p:sp>
        <p:sp>
          <p:nvSpPr>
            <p:cNvPr id="65773" name="Line 80"/>
            <p:cNvSpPr>
              <a:spLocks noChangeShapeType="1"/>
            </p:cNvSpPr>
            <p:nvPr/>
          </p:nvSpPr>
          <p:spPr bwMode="auto">
            <a:xfrm>
              <a:off x="2555" y="998"/>
              <a:ext cx="6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4577" name="Oval 81"/>
          <p:cNvSpPr>
            <a:spLocks noChangeArrowheads="1"/>
          </p:cNvSpPr>
          <p:nvPr/>
        </p:nvSpPr>
        <p:spPr bwMode="auto">
          <a:xfrm rot="5400000">
            <a:off x="6084094" y="3828256"/>
            <a:ext cx="585788" cy="2381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604" name="Oval 108"/>
          <p:cNvSpPr>
            <a:spLocks noChangeArrowheads="1"/>
          </p:cNvSpPr>
          <p:nvPr/>
        </p:nvSpPr>
        <p:spPr bwMode="auto">
          <a:xfrm>
            <a:off x="8001000" y="5943600"/>
            <a:ext cx="1304925" cy="6318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791" name="AutoShape 295"/>
          <p:cNvSpPr>
            <a:spLocks noChangeArrowheads="1"/>
          </p:cNvSpPr>
          <p:nvPr/>
        </p:nvSpPr>
        <p:spPr bwMode="auto">
          <a:xfrm>
            <a:off x="8393113" y="5956300"/>
            <a:ext cx="547687" cy="450850"/>
          </a:xfrm>
          <a:prstGeom prst="irregularSeal2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792" name="Oval 296"/>
          <p:cNvSpPr>
            <a:spLocks noChangeArrowheads="1"/>
          </p:cNvSpPr>
          <p:nvPr/>
        </p:nvSpPr>
        <p:spPr bwMode="auto">
          <a:xfrm rot="-5400000">
            <a:off x="6001544" y="4539456"/>
            <a:ext cx="585788" cy="2381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0" name="Picture 79" descr="sns-3671-200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5181600" cy="345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argetNoseCon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533400"/>
            <a:ext cx="3150241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219200"/>
            <a:ext cx="50292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1.4MW: 60Hz of up to </a:t>
            </a:r>
            <a:r>
              <a:rPr lang="en-US" dirty="0"/>
              <a:t>1.5x10</a:t>
            </a:r>
            <a:r>
              <a:rPr lang="en-US" baseline="30000" dirty="0"/>
              <a:t>14</a:t>
            </a:r>
            <a:r>
              <a:rPr lang="en-US" dirty="0"/>
              <a:t> </a:t>
            </a:r>
            <a:r>
              <a:rPr lang="en-US" dirty="0" smtClean="0"/>
              <a:t>protons per pulse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27" y="457200"/>
            <a:ext cx="5459273" cy="4437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6226" y="6229496"/>
            <a:ext cx="1663511" cy="247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Animation: D. </a:t>
            </a:r>
            <a:r>
              <a:rPr lang="en-US" sz="1100" dirty="0" err="1" smtClean="0"/>
              <a:t>Bartkoski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69324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0255 L 0.49115 0.002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44" y="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14 0.00232 C 0.50121 0.00232 0.53696 0.00255 0.55154 0.00255 C 0.56612 0.00255 0.56994 0.00672 0.57896 0.00232 C 0.58799 -0.00208 0.59857 -0.0125 0.60569 -0.02408 C 0.6128 -0.03566 0.6187 -0.05141 0.62148 -0.06716 C 0.62408 -0.08291 0.62235 -0.10421 0.62235 -0.11857 C 0.62235 -0.13293 0.62044 -0.13988 0.62148 -0.15331 C 0.62235 -0.16674 0.62599 -0.18342 0.62773 -0.19916 C 0.62929 -0.21491 0.63103 -0.23691 0.63172 -0.2478 C 0.63259 -0.25868 0.63172 -0.26192 0.63172 -0.26424 " pathEditMode="relative" rAng="0" ptsTypes="aaaaaaaaaa">
                                      <p:cBhvr>
                                        <p:cTn id="20" dur="2000" fill="hold"/>
                                        <p:tgtEl>
                                          <p:spTgt spid="2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4" y="-131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5400000">
                                      <p:cBhvr>
                                        <p:cTn id="22" dur="300" fill="hold"/>
                                        <p:tgtEl>
                                          <p:spTgt spid="234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7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19 -0.26424 C 0.63276 -0.2779 0.63363 -0.29157 0.6371 -0.30176 C 0.64057 -0.31195 0.64769 -0.31959 0.6522 -0.32469 C 0.65671 -0.32978 0.65724 -0.33117 0.66418 -0.33233 C 0.67112 -0.33349 0.68362 -0.33233 0.69438 -0.33233 C 0.70514 -0.33233 0.72023 -0.33441 0.72926 -0.33233 C 0.73828 -0.33024 0.74401 -0.32515 0.74904 -0.31982 C 0.75408 -0.3145 0.75824 -0.30732 0.76015 -0.30037 C 0.76206 -0.29342 0.76067 -0.29087 0.76119 -0.27744 C 0.76154 -0.26401 0.76258 -0.23552 0.76154 -0.22001 C 0.76067 -0.20449 0.75876 -0.19245 0.75425 -0.18388 C 0.74991 -0.17531 0.74262 -0.17137 0.73499 -0.16859 C 0.72735 -0.16582 0.71815 -0.16744 0.70791 -0.16721 C 0.69767 -0.16697 0.6824 -0.16582 0.67303 -0.16721 C 0.66366 -0.16859 0.65689 -0.17068 0.65116 -0.17554 C 0.64543 -0.18041 0.64196 -0.18828 0.63919 -0.19639 C 0.63641 -0.20449 0.63572 -0.21329 0.63502 -0.22418 C 0.63433 -0.23506 0.63433 -0.24826 0.6345 -0.26146 " pathEditMode="relative" rAng="0" ptsTypes="aaaaaaaaaaaaaaaaaA">
                                      <p:cBhvr>
                                        <p:cTn id="28" dur="1000" fill="hold"/>
                                        <p:tgtEl>
                                          <p:spTgt spid="2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6" y="141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3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8" presetClass="emph" presetSubtype="0" repeatCount="7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2345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7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4305 C -0.00174 0.03611 -0.00156 0.01736 -0.00035 0.00069 C 0.00087 -0.01598 0.00434 -0.04005 0.0059 -0.05695 C 0.00746 -0.07385 0.00833 -0.09213 0.00903 -0.10139 " pathEditMode="relative" rAng="0" ptsTypes="aaaa">
                                      <p:cBhvr>
                                        <p:cTn id="34" dur="1000" fill="hold"/>
                                        <p:tgtEl>
                                          <p:spTgt spid="234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-7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23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C -1.94444E-6 -0.00579 -1.94444E-6 -0.01134 0.00069 -0.01759 C 0.00139 -0.02384 0.00173 -0.03171 0.00416 -0.03796 C 0.0066 -0.04421 0.01146 -0.05093 0.01528 -0.05556 C 0.0191 -0.06019 0.02222 -0.06389 0.02708 -0.06574 C 0.03194 -0.06759 0.03489 -0.06644 0.04444 -0.06667 C 0.05399 -0.0669 0.07413 -0.0669 0.08403 -0.06667 C 0.09392 -0.06644 0.09809 -0.06806 0.10416 -0.06482 C 0.11024 -0.06158 0.11701 -0.0544 0.12083 -0.04722 C 0.12465 -0.04005 0.12587 -0.03218 0.12708 -0.02222 C 0.1283 -0.01227 0.12725 0.00579 0.12778 0.01296 " pathEditMode="relative" ptsTypes="aaaaaaaaaaA">
                                      <p:cBhvr>
                                        <p:cTn id="52" dur="500" fill="hold"/>
                                        <p:tgtEl>
                                          <p:spTgt spid="234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4" dur="500" fill="hold"/>
                                        <p:tgtEl>
                                          <p:spTgt spid="2345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77 0.01297 L 0.12846 0.04445 L 0.15763 0.15463 L 0.24999 0.32871 " pathEditMode="relative" ptsTypes="AAAA">
                                      <p:cBhvr>
                                        <p:cTn id="58" dur="2000" fill="hold"/>
                                        <p:tgtEl>
                                          <p:spTgt spid="234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23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8" presetClass="emph" presetSubtype="0" fill="hold" grpId="4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1200000">
                                      <p:cBhvr>
                                        <p:cTn id="60" dur="200" fill="hold"/>
                                        <p:tgtEl>
                                          <p:spTgt spid="2345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5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1200000">
                                      <p:cBhvr>
                                        <p:cTn id="62" dur="200" fill="hold"/>
                                        <p:tgtEl>
                                          <p:spTgt spid="2345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34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234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23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3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23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23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4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34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42" grpId="1" animBg="1"/>
      <p:bldP spid="234542" grpId="2" animBg="1"/>
      <p:bldP spid="234542" grpId="3" animBg="1"/>
      <p:bldP spid="234542" grpId="4" animBg="1"/>
      <p:bldP spid="234542" grpId="5" animBg="1"/>
      <p:bldP spid="234577" grpId="0" animBg="1"/>
      <p:bldP spid="234577" grpId="1" animBg="1"/>
      <p:bldP spid="234577" grpId="2" animBg="1"/>
      <p:bldP spid="234577" grpId="3" animBg="1"/>
      <p:bldP spid="234577" grpId="4" animBg="1"/>
      <p:bldP spid="234577" grpId="5" animBg="1"/>
      <p:bldP spid="234604" grpId="0" animBg="1"/>
      <p:bldP spid="234604" grpId="3" animBg="1"/>
      <p:bldP spid="234791" grpId="0" animBg="1"/>
      <p:bldP spid="234791" grpId="1" animBg="1"/>
      <p:bldP spid="234792" grpId="0" animBg="1"/>
      <p:bldP spid="234792" grpId="1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S camera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762000"/>
            <a:ext cx="3048000" cy="3416586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</a:rPr>
              <a:t>TIS optical path</a:t>
            </a:r>
            <a:endParaRPr lang="en-US" dirty="0">
              <a:latin typeface="Arial Black" charset="0"/>
            </a:endParaRPr>
          </a:p>
        </p:txBody>
      </p:sp>
      <p:pic>
        <p:nvPicPr>
          <p:cNvPr id="5" name="Picture 4" descr=":TargetShielding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133600"/>
            <a:ext cx="6705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90800" y="6019800"/>
            <a:ext cx="247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538C"/>
                </a:solidFill>
              </a:rPr>
              <a:t>Optical path of the TIS</a:t>
            </a:r>
            <a:endParaRPr lang="en-US" dirty="0">
              <a:solidFill>
                <a:srgbClr val="1F538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038600"/>
            <a:ext cx="342537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2971800"/>
            <a:ext cx="800100" cy="60908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882870" y="1245874"/>
            <a:ext cx="1134149" cy="1253750"/>
          </a:xfrm>
          <a:custGeom>
            <a:avLst/>
            <a:gdLst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0711 w 589621"/>
              <a:gd name="connsiteY6" fmla="*/ 414703 h 1263550"/>
              <a:gd name="connsiteX7" fmla="*/ 97190 w 589621"/>
              <a:gd name="connsiteY7" fmla="*/ 395264 h 1263550"/>
              <a:gd name="connsiteX8" fmla="*/ 103669 w 589621"/>
              <a:gd name="connsiteY8" fmla="*/ 362866 h 1263550"/>
              <a:gd name="connsiteX9" fmla="*/ 110149 w 589621"/>
              <a:gd name="connsiteY9" fmla="*/ 336947 h 1263550"/>
              <a:gd name="connsiteX10" fmla="*/ 129587 w 589621"/>
              <a:gd name="connsiteY10" fmla="*/ 194392 h 1263550"/>
              <a:gd name="connsiteX11" fmla="*/ 136066 w 589621"/>
              <a:gd name="connsiteY11" fmla="*/ 168473 h 1263550"/>
              <a:gd name="connsiteX12" fmla="*/ 149025 w 589621"/>
              <a:gd name="connsiteY12" fmla="*/ 149034 h 1263550"/>
              <a:gd name="connsiteX13" fmla="*/ 155504 w 589621"/>
              <a:gd name="connsiteY13" fmla="*/ 129595 h 1263550"/>
              <a:gd name="connsiteX14" fmla="*/ 161984 w 589621"/>
              <a:gd name="connsiteY14" fmla="*/ 103676 h 1263550"/>
              <a:gd name="connsiteX15" fmla="*/ 174942 w 589621"/>
              <a:gd name="connsiteY15" fmla="*/ 90716 h 1263550"/>
              <a:gd name="connsiteX16" fmla="*/ 181422 w 589621"/>
              <a:gd name="connsiteY16" fmla="*/ 64797 h 1263550"/>
              <a:gd name="connsiteX17" fmla="*/ 200860 w 589621"/>
              <a:gd name="connsiteY17" fmla="*/ 51838 h 1263550"/>
              <a:gd name="connsiteX18" fmla="*/ 213818 w 589621"/>
              <a:gd name="connsiteY18" fmla="*/ 38878 h 1263550"/>
              <a:gd name="connsiteX19" fmla="*/ 226777 w 589621"/>
              <a:gd name="connsiteY19" fmla="*/ 19439 h 1263550"/>
              <a:gd name="connsiteX20" fmla="*/ 298050 w 589621"/>
              <a:gd name="connsiteY20" fmla="*/ 0 h 1263550"/>
              <a:gd name="connsiteX21" fmla="*/ 550745 w 589621"/>
              <a:gd name="connsiteY21" fmla="*/ 6480 h 1263550"/>
              <a:gd name="connsiteX22" fmla="*/ 583142 w 589621"/>
              <a:gd name="connsiteY22" fmla="*/ 19439 h 1263550"/>
              <a:gd name="connsiteX23" fmla="*/ 589621 w 589621"/>
              <a:gd name="connsiteY23" fmla="*/ 19439 h 1263550"/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0711 w 589621"/>
              <a:gd name="connsiteY6" fmla="*/ 414703 h 1263550"/>
              <a:gd name="connsiteX7" fmla="*/ 97190 w 589621"/>
              <a:gd name="connsiteY7" fmla="*/ 395264 h 1263550"/>
              <a:gd name="connsiteX8" fmla="*/ 103669 w 589621"/>
              <a:gd name="connsiteY8" fmla="*/ 362866 h 1263550"/>
              <a:gd name="connsiteX9" fmla="*/ 110149 w 589621"/>
              <a:gd name="connsiteY9" fmla="*/ 336947 h 1263550"/>
              <a:gd name="connsiteX10" fmla="*/ 129587 w 589621"/>
              <a:gd name="connsiteY10" fmla="*/ 194392 h 1263550"/>
              <a:gd name="connsiteX11" fmla="*/ 136066 w 589621"/>
              <a:gd name="connsiteY11" fmla="*/ 168473 h 1263550"/>
              <a:gd name="connsiteX12" fmla="*/ 149025 w 589621"/>
              <a:gd name="connsiteY12" fmla="*/ 149034 h 1263550"/>
              <a:gd name="connsiteX13" fmla="*/ 155504 w 589621"/>
              <a:gd name="connsiteY13" fmla="*/ 129595 h 1263550"/>
              <a:gd name="connsiteX14" fmla="*/ 161984 w 589621"/>
              <a:gd name="connsiteY14" fmla="*/ 103676 h 1263550"/>
              <a:gd name="connsiteX15" fmla="*/ 174942 w 589621"/>
              <a:gd name="connsiteY15" fmla="*/ 90716 h 1263550"/>
              <a:gd name="connsiteX16" fmla="*/ 200860 w 589621"/>
              <a:gd name="connsiteY16" fmla="*/ 51838 h 1263550"/>
              <a:gd name="connsiteX17" fmla="*/ 213818 w 589621"/>
              <a:gd name="connsiteY17" fmla="*/ 38878 h 1263550"/>
              <a:gd name="connsiteX18" fmla="*/ 226777 w 589621"/>
              <a:gd name="connsiteY18" fmla="*/ 19439 h 1263550"/>
              <a:gd name="connsiteX19" fmla="*/ 298050 w 589621"/>
              <a:gd name="connsiteY19" fmla="*/ 0 h 1263550"/>
              <a:gd name="connsiteX20" fmla="*/ 550745 w 589621"/>
              <a:gd name="connsiteY20" fmla="*/ 6480 h 1263550"/>
              <a:gd name="connsiteX21" fmla="*/ 583142 w 589621"/>
              <a:gd name="connsiteY21" fmla="*/ 19439 h 1263550"/>
              <a:gd name="connsiteX22" fmla="*/ 589621 w 589621"/>
              <a:gd name="connsiteY22" fmla="*/ 19439 h 1263550"/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0711 w 589621"/>
              <a:gd name="connsiteY6" fmla="*/ 414703 h 1263550"/>
              <a:gd name="connsiteX7" fmla="*/ 97190 w 589621"/>
              <a:gd name="connsiteY7" fmla="*/ 395264 h 1263550"/>
              <a:gd name="connsiteX8" fmla="*/ 103669 w 589621"/>
              <a:gd name="connsiteY8" fmla="*/ 362866 h 1263550"/>
              <a:gd name="connsiteX9" fmla="*/ 110149 w 589621"/>
              <a:gd name="connsiteY9" fmla="*/ 336947 h 1263550"/>
              <a:gd name="connsiteX10" fmla="*/ 129587 w 589621"/>
              <a:gd name="connsiteY10" fmla="*/ 194392 h 1263550"/>
              <a:gd name="connsiteX11" fmla="*/ 136066 w 589621"/>
              <a:gd name="connsiteY11" fmla="*/ 168473 h 1263550"/>
              <a:gd name="connsiteX12" fmla="*/ 149025 w 589621"/>
              <a:gd name="connsiteY12" fmla="*/ 149034 h 1263550"/>
              <a:gd name="connsiteX13" fmla="*/ 161984 w 589621"/>
              <a:gd name="connsiteY13" fmla="*/ 103676 h 1263550"/>
              <a:gd name="connsiteX14" fmla="*/ 174942 w 589621"/>
              <a:gd name="connsiteY14" fmla="*/ 90716 h 1263550"/>
              <a:gd name="connsiteX15" fmla="*/ 200860 w 589621"/>
              <a:gd name="connsiteY15" fmla="*/ 51838 h 1263550"/>
              <a:gd name="connsiteX16" fmla="*/ 213818 w 589621"/>
              <a:gd name="connsiteY16" fmla="*/ 38878 h 1263550"/>
              <a:gd name="connsiteX17" fmla="*/ 226777 w 589621"/>
              <a:gd name="connsiteY17" fmla="*/ 19439 h 1263550"/>
              <a:gd name="connsiteX18" fmla="*/ 298050 w 589621"/>
              <a:gd name="connsiteY18" fmla="*/ 0 h 1263550"/>
              <a:gd name="connsiteX19" fmla="*/ 550745 w 589621"/>
              <a:gd name="connsiteY19" fmla="*/ 6480 h 1263550"/>
              <a:gd name="connsiteX20" fmla="*/ 583142 w 589621"/>
              <a:gd name="connsiteY20" fmla="*/ 19439 h 1263550"/>
              <a:gd name="connsiteX21" fmla="*/ 589621 w 589621"/>
              <a:gd name="connsiteY21" fmla="*/ 19439 h 1263550"/>
              <a:gd name="connsiteX0" fmla="*/ 0 w 589621"/>
              <a:gd name="connsiteY0" fmla="*/ 1263550 h 1263550"/>
              <a:gd name="connsiteX1" fmla="*/ 19438 w 589621"/>
              <a:gd name="connsiteY1" fmla="*/ 725731 h 1263550"/>
              <a:gd name="connsiteX2" fmla="*/ 32396 w 589621"/>
              <a:gd name="connsiteY2" fmla="*/ 622055 h 1263550"/>
              <a:gd name="connsiteX3" fmla="*/ 45355 w 589621"/>
              <a:gd name="connsiteY3" fmla="*/ 596136 h 1263550"/>
              <a:gd name="connsiteX4" fmla="*/ 64793 w 589621"/>
              <a:gd name="connsiteY4" fmla="*/ 511900 h 1263550"/>
              <a:gd name="connsiteX5" fmla="*/ 84231 w 589621"/>
              <a:gd name="connsiteY5" fmla="*/ 447102 h 1263550"/>
              <a:gd name="connsiteX6" fmla="*/ 97190 w 589621"/>
              <a:gd name="connsiteY6" fmla="*/ 395264 h 1263550"/>
              <a:gd name="connsiteX7" fmla="*/ 103669 w 589621"/>
              <a:gd name="connsiteY7" fmla="*/ 362866 h 1263550"/>
              <a:gd name="connsiteX8" fmla="*/ 110149 w 589621"/>
              <a:gd name="connsiteY8" fmla="*/ 336947 h 1263550"/>
              <a:gd name="connsiteX9" fmla="*/ 129587 w 589621"/>
              <a:gd name="connsiteY9" fmla="*/ 194392 h 1263550"/>
              <a:gd name="connsiteX10" fmla="*/ 136066 w 589621"/>
              <a:gd name="connsiteY10" fmla="*/ 168473 h 1263550"/>
              <a:gd name="connsiteX11" fmla="*/ 149025 w 589621"/>
              <a:gd name="connsiteY11" fmla="*/ 149034 h 1263550"/>
              <a:gd name="connsiteX12" fmla="*/ 161984 w 589621"/>
              <a:gd name="connsiteY12" fmla="*/ 103676 h 1263550"/>
              <a:gd name="connsiteX13" fmla="*/ 174942 w 589621"/>
              <a:gd name="connsiteY13" fmla="*/ 90716 h 1263550"/>
              <a:gd name="connsiteX14" fmla="*/ 200860 w 589621"/>
              <a:gd name="connsiteY14" fmla="*/ 51838 h 1263550"/>
              <a:gd name="connsiteX15" fmla="*/ 213818 w 589621"/>
              <a:gd name="connsiteY15" fmla="*/ 38878 h 1263550"/>
              <a:gd name="connsiteX16" fmla="*/ 226777 w 589621"/>
              <a:gd name="connsiteY16" fmla="*/ 19439 h 1263550"/>
              <a:gd name="connsiteX17" fmla="*/ 298050 w 589621"/>
              <a:gd name="connsiteY17" fmla="*/ 0 h 1263550"/>
              <a:gd name="connsiteX18" fmla="*/ 550745 w 589621"/>
              <a:gd name="connsiteY18" fmla="*/ 6480 h 1263550"/>
              <a:gd name="connsiteX19" fmla="*/ 583142 w 589621"/>
              <a:gd name="connsiteY19" fmla="*/ 19439 h 1263550"/>
              <a:gd name="connsiteX20" fmla="*/ 589621 w 589621"/>
              <a:gd name="connsiteY20" fmla="*/ 19439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49025 w 1120928"/>
              <a:gd name="connsiteY11" fmla="*/ 149034 h 1263550"/>
              <a:gd name="connsiteX12" fmla="*/ 161984 w 1120928"/>
              <a:gd name="connsiteY12" fmla="*/ 103676 h 1263550"/>
              <a:gd name="connsiteX13" fmla="*/ 174942 w 1120928"/>
              <a:gd name="connsiteY13" fmla="*/ 90716 h 1263550"/>
              <a:gd name="connsiteX14" fmla="*/ 200860 w 1120928"/>
              <a:gd name="connsiteY14" fmla="*/ 51838 h 1263550"/>
              <a:gd name="connsiteX15" fmla="*/ 213818 w 1120928"/>
              <a:gd name="connsiteY15" fmla="*/ 38878 h 1263550"/>
              <a:gd name="connsiteX16" fmla="*/ 226777 w 1120928"/>
              <a:gd name="connsiteY16" fmla="*/ 19439 h 1263550"/>
              <a:gd name="connsiteX17" fmla="*/ 298050 w 1120928"/>
              <a:gd name="connsiteY17" fmla="*/ 0 h 1263550"/>
              <a:gd name="connsiteX18" fmla="*/ 550745 w 1120928"/>
              <a:gd name="connsiteY18" fmla="*/ 6480 h 1263550"/>
              <a:gd name="connsiteX19" fmla="*/ 583142 w 1120928"/>
              <a:gd name="connsiteY19" fmla="*/ 19439 h 1263550"/>
              <a:gd name="connsiteX20" fmla="*/ 1120928 w 1120928"/>
              <a:gd name="connsiteY20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49025 w 1120928"/>
              <a:gd name="connsiteY11" fmla="*/ 149034 h 1263550"/>
              <a:gd name="connsiteX12" fmla="*/ 161984 w 1120928"/>
              <a:gd name="connsiteY12" fmla="*/ 103676 h 1263550"/>
              <a:gd name="connsiteX13" fmla="*/ 174942 w 1120928"/>
              <a:gd name="connsiteY13" fmla="*/ 90716 h 1263550"/>
              <a:gd name="connsiteX14" fmla="*/ 200860 w 1120928"/>
              <a:gd name="connsiteY14" fmla="*/ 51838 h 1263550"/>
              <a:gd name="connsiteX15" fmla="*/ 213818 w 1120928"/>
              <a:gd name="connsiteY15" fmla="*/ 38878 h 1263550"/>
              <a:gd name="connsiteX16" fmla="*/ 226777 w 1120928"/>
              <a:gd name="connsiteY16" fmla="*/ 19439 h 1263550"/>
              <a:gd name="connsiteX17" fmla="*/ 298050 w 1120928"/>
              <a:gd name="connsiteY17" fmla="*/ 0 h 1263550"/>
              <a:gd name="connsiteX18" fmla="*/ 550745 w 1120928"/>
              <a:gd name="connsiteY18" fmla="*/ 6480 h 1263550"/>
              <a:gd name="connsiteX19" fmla="*/ 822878 w 1120928"/>
              <a:gd name="connsiteY19" fmla="*/ 38878 h 1263550"/>
              <a:gd name="connsiteX20" fmla="*/ 1120928 w 1120928"/>
              <a:gd name="connsiteY20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49025 w 1120928"/>
              <a:gd name="connsiteY11" fmla="*/ 149034 h 1263550"/>
              <a:gd name="connsiteX12" fmla="*/ 161984 w 1120928"/>
              <a:gd name="connsiteY12" fmla="*/ 103676 h 1263550"/>
              <a:gd name="connsiteX13" fmla="*/ 174942 w 1120928"/>
              <a:gd name="connsiteY13" fmla="*/ 90716 h 1263550"/>
              <a:gd name="connsiteX14" fmla="*/ 200860 w 1120928"/>
              <a:gd name="connsiteY14" fmla="*/ 51838 h 1263550"/>
              <a:gd name="connsiteX15" fmla="*/ 226777 w 1120928"/>
              <a:gd name="connsiteY15" fmla="*/ 19439 h 1263550"/>
              <a:gd name="connsiteX16" fmla="*/ 298050 w 1120928"/>
              <a:gd name="connsiteY16" fmla="*/ 0 h 1263550"/>
              <a:gd name="connsiteX17" fmla="*/ 550745 w 1120928"/>
              <a:gd name="connsiteY17" fmla="*/ 6480 h 1263550"/>
              <a:gd name="connsiteX18" fmla="*/ 822878 w 1120928"/>
              <a:gd name="connsiteY18" fmla="*/ 38878 h 1263550"/>
              <a:gd name="connsiteX19" fmla="*/ 1120928 w 1120928"/>
              <a:gd name="connsiteY19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61984 w 1120928"/>
              <a:gd name="connsiteY11" fmla="*/ 103676 h 1263550"/>
              <a:gd name="connsiteX12" fmla="*/ 174942 w 1120928"/>
              <a:gd name="connsiteY12" fmla="*/ 90716 h 1263550"/>
              <a:gd name="connsiteX13" fmla="*/ 200860 w 1120928"/>
              <a:gd name="connsiteY13" fmla="*/ 51838 h 1263550"/>
              <a:gd name="connsiteX14" fmla="*/ 226777 w 1120928"/>
              <a:gd name="connsiteY14" fmla="*/ 19439 h 1263550"/>
              <a:gd name="connsiteX15" fmla="*/ 298050 w 1120928"/>
              <a:gd name="connsiteY15" fmla="*/ 0 h 1263550"/>
              <a:gd name="connsiteX16" fmla="*/ 550745 w 1120928"/>
              <a:gd name="connsiteY16" fmla="*/ 6480 h 1263550"/>
              <a:gd name="connsiteX17" fmla="*/ 822878 w 1120928"/>
              <a:gd name="connsiteY17" fmla="*/ 38878 h 1263550"/>
              <a:gd name="connsiteX18" fmla="*/ 1120928 w 1120928"/>
              <a:gd name="connsiteY18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29587 w 1120928"/>
              <a:gd name="connsiteY9" fmla="*/ 194392 h 1263550"/>
              <a:gd name="connsiteX10" fmla="*/ 136066 w 1120928"/>
              <a:gd name="connsiteY10" fmla="*/ 168473 h 1263550"/>
              <a:gd name="connsiteX11" fmla="*/ 161984 w 1120928"/>
              <a:gd name="connsiteY11" fmla="*/ 103676 h 1263550"/>
              <a:gd name="connsiteX12" fmla="*/ 200860 w 1120928"/>
              <a:gd name="connsiteY12" fmla="*/ 51838 h 1263550"/>
              <a:gd name="connsiteX13" fmla="*/ 226777 w 1120928"/>
              <a:gd name="connsiteY13" fmla="*/ 19439 h 1263550"/>
              <a:gd name="connsiteX14" fmla="*/ 298050 w 1120928"/>
              <a:gd name="connsiteY14" fmla="*/ 0 h 1263550"/>
              <a:gd name="connsiteX15" fmla="*/ 550745 w 1120928"/>
              <a:gd name="connsiteY15" fmla="*/ 6480 h 1263550"/>
              <a:gd name="connsiteX16" fmla="*/ 822878 w 1120928"/>
              <a:gd name="connsiteY16" fmla="*/ 38878 h 1263550"/>
              <a:gd name="connsiteX17" fmla="*/ 1120928 w 1120928"/>
              <a:gd name="connsiteY17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45355 w 1120928"/>
              <a:gd name="connsiteY3" fmla="*/ 596136 h 1263550"/>
              <a:gd name="connsiteX4" fmla="*/ 64793 w 1120928"/>
              <a:gd name="connsiteY4" fmla="*/ 511900 h 1263550"/>
              <a:gd name="connsiteX5" fmla="*/ 84231 w 1120928"/>
              <a:gd name="connsiteY5" fmla="*/ 447102 h 1263550"/>
              <a:gd name="connsiteX6" fmla="*/ 97190 w 1120928"/>
              <a:gd name="connsiteY6" fmla="*/ 395264 h 1263550"/>
              <a:gd name="connsiteX7" fmla="*/ 103669 w 1120928"/>
              <a:gd name="connsiteY7" fmla="*/ 362866 h 1263550"/>
              <a:gd name="connsiteX8" fmla="*/ 110149 w 1120928"/>
              <a:gd name="connsiteY8" fmla="*/ 336947 h 1263550"/>
              <a:gd name="connsiteX9" fmla="*/ 136066 w 1120928"/>
              <a:gd name="connsiteY9" fmla="*/ 168473 h 1263550"/>
              <a:gd name="connsiteX10" fmla="*/ 161984 w 1120928"/>
              <a:gd name="connsiteY10" fmla="*/ 103676 h 1263550"/>
              <a:gd name="connsiteX11" fmla="*/ 200860 w 1120928"/>
              <a:gd name="connsiteY11" fmla="*/ 51838 h 1263550"/>
              <a:gd name="connsiteX12" fmla="*/ 226777 w 1120928"/>
              <a:gd name="connsiteY12" fmla="*/ 19439 h 1263550"/>
              <a:gd name="connsiteX13" fmla="*/ 298050 w 1120928"/>
              <a:gd name="connsiteY13" fmla="*/ 0 h 1263550"/>
              <a:gd name="connsiteX14" fmla="*/ 550745 w 1120928"/>
              <a:gd name="connsiteY14" fmla="*/ 6480 h 1263550"/>
              <a:gd name="connsiteX15" fmla="*/ 822878 w 1120928"/>
              <a:gd name="connsiteY15" fmla="*/ 38878 h 1263550"/>
              <a:gd name="connsiteX16" fmla="*/ 1120928 w 1120928"/>
              <a:gd name="connsiteY16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64793 w 1120928"/>
              <a:gd name="connsiteY3" fmla="*/ 511900 h 1263550"/>
              <a:gd name="connsiteX4" fmla="*/ 84231 w 1120928"/>
              <a:gd name="connsiteY4" fmla="*/ 447102 h 1263550"/>
              <a:gd name="connsiteX5" fmla="*/ 97190 w 1120928"/>
              <a:gd name="connsiteY5" fmla="*/ 395264 h 1263550"/>
              <a:gd name="connsiteX6" fmla="*/ 103669 w 1120928"/>
              <a:gd name="connsiteY6" fmla="*/ 362866 h 1263550"/>
              <a:gd name="connsiteX7" fmla="*/ 110149 w 1120928"/>
              <a:gd name="connsiteY7" fmla="*/ 336947 h 1263550"/>
              <a:gd name="connsiteX8" fmla="*/ 136066 w 1120928"/>
              <a:gd name="connsiteY8" fmla="*/ 168473 h 1263550"/>
              <a:gd name="connsiteX9" fmla="*/ 161984 w 1120928"/>
              <a:gd name="connsiteY9" fmla="*/ 103676 h 1263550"/>
              <a:gd name="connsiteX10" fmla="*/ 200860 w 1120928"/>
              <a:gd name="connsiteY10" fmla="*/ 51838 h 1263550"/>
              <a:gd name="connsiteX11" fmla="*/ 226777 w 1120928"/>
              <a:gd name="connsiteY11" fmla="*/ 19439 h 1263550"/>
              <a:gd name="connsiteX12" fmla="*/ 298050 w 1120928"/>
              <a:gd name="connsiteY12" fmla="*/ 0 h 1263550"/>
              <a:gd name="connsiteX13" fmla="*/ 550745 w 1120928"/>
              <a:gd name="connsiteY13" fmla="*/ 6480 h 1263550"/>
              <a:gd name="connsiteX14" fmla="*/ 822878 w 1120928"/>
              <a:gd name="connsiteY14" fmla="*/ 38878 h 1263550"/>
              <a:gd name="connsiteX15" fmla="*/ 1120928 w 1120928"/>
              <a:gd name="connsiteY15" fmla="*/ 51838 h 1263550"/>
              <a:gd name="connsiteX0" fmla="*/ 0 w 1120928"/>
              <a:gd name="connsiteY0" fmla="*/ 1263550 h 1263550"/>
              <a:gd name="connsiteX1" fmla="*/ 19438 w 1120928"/>
              <a:gd name="connsiteY1" fmla="*/ 725731 h 1263550"/>
              <a:gd name="connsiteX2" fmla="*/ 32396 w 1120928"/>
              <a:gd name="connsiteY2" fmla="*/ 622055 h 1263550"/>
              <a:gd name="connsiteX3" fmla="*/ 64793 w 1120928"/>
              <a:gd name="connsiteY3" fmla="*/ 511900 h 1263550"/>
              <a:gd name="connsiteX4" fmla="*/ 84231 w 1120928"/>
              <a:gd name="connsiteY4" fmla="*/ 447102 h 1263550"/>
              <a:gd name="connsiteX5" fmla="*/ 103669 w 1120928"/>
              <a:gd name="connsiteY5" fmla="*/ 362866 h 1263550"/>
              <a:gd name="connsiteX6" fmla="*/ 110149 w 1120928"/>
              <a:gd name="connsiteY6" fmla="*/ 336947 h 1263550"/>
              <a:gd name="connsiteX7" fmla="*/ 136066 w 1120928"/>
              <a:gd name="connsiteY7" fmla="*/ 168473 h 1263550"/>
              <a:gd name="connsiteX8" fmla="*/ 161984 w 1120928"/>
              <a:gd name="connsiteY8" fmla="*/ 103676 h 1263550"/>
              <a:gd name="connsiteX9" fmla="*/ 200860 w 1120928"/>
              <a:gd name="connsiteY9" fmla="*/ 51838 h 1263550"/>
              <a:gd name="connsiteX10" fmla="*/ 226777 w 1120928"/>
              <a:gd name="connsiteY10" fmla="*/ 19439 h 1263550"/>
              <a:gd name="connsiteX11" fmla="*/ 298050 w 1120928"/>
              <a:gd name="connsiteY11" fmla="*/ 0 h 1263550"/>
              <a:gd name="connsiteX12" fmla="*/ 550745 w 1120928"/>
              <a:gd name="connsiteY12" fmla="*/ 6480 h 1263550"/>
              <a:gd name="connsiteX13" fmla="*/ 822878 w 1120928"/>
              <a:gd name="connsiteY13" fmla="*/ 38878 h 1263550"/>
              <a:gd name="connsiteX14" fmla="*/ 1120928 w 1120928"/>
              <a:gd name="connsiteY14" fmla="*/ 51838 h 1263550"/>
              <a:gd name="connsiteX0" fmla="*/ 0 w 1127407"/>
              <a:gd name="connsiteY0" fmla="*/ 1250591 h 1250591"/>
              <a:gd name="connsiteX1" fmla="*/ 25917 w 1127407"/>
              <a:gd name="connsiteY1" fmla="*/ 725731 h 1250591"/>
              <a:gd name="connsiteX2" fmla="*/ 38875 w 1127407"/>
              <a:gd name="connsiteY2" fmla="*/ 622055 h 1250591"/>
              <a:gd name="connsiteX3" fmla="*/ 71272 w 1127407"/>
              <a:gd name="connsiteY3" fmla="*/ 511900 h 1250591"/>
              <a:gd name="connsiteX4" fmla="*/ 90710 w 1127407"/>
              <a:gd name="connsiteY4" fmla="*/ 447102 h 1250591"/>
              <a:gd name="connsiteX5" fmla="*/ 110148 w 1127407"/>
              <a:gd name="connsiteY5" fmla="*/ 362866 h 1250591"/>
              <a:gd name="connsiteX6" fmla="*/ 116628 w 1127407"/>
              <a:gd name="connsiteY6" fmla="*/ 336947 h 1250591"/>
              <a:gd name="connsiteX7" fmla="*/ 142545 w 1127407"/>
              <a:gd name="connsiteY7" fmla="*/ 168473 h 1250591"/>
              <a:gd name="connsiteX8" fmla="*/ 168463 w 1127407"/>
              <a:gd name="connsiteY8" fmla="*/ 103676 h 1250591"/>
              <a:gd name="connsiteX9" fmla="*/ 207339 w 1127407"/>
              <a:gd name="connsiteY9" fmla="*/ 51838 h 1250591"/>
              <a:gd name="connsiteX10" fmla="*/ 233256 w 1127407"/>
              <a:gd name="connsiteY10" fmla="*/ 19439 h 1250591"/>
              <a:gd name="connsiteX11" fmla="*/ 304529 w 1127407"/>
              <a:gd name="connsiteY11" fmla="*/ 0 h 1250591"/>
              <a:gd name="connsiteX12" fmla="*/ 557224 w 1127407"/>
              <a:gd name="connsiteY12" fmla="*/ 6480 h 1250591"/>
              <a:gd name="connsiteX13" fmla="*/ 829357 w 1127407"/>
              <a:gd name="connsiteY13" fmla="*/ 38878 h 1250591"/>
              <a:gd name="connsiteX14" fmla="*/ 1127407 w 1127407"/>
              <a:gd name="connsiteY14" fmla="*/ 51838 h 1250591"/>
              <a:gd name="connsiteX0" fmla="*/ 9254 w 1136661"/>
              <a:gd name="connsiteY0" fmla="*/ 1250591 h 1250591"/>
              <a:gd name="connsiteX1" fmla="*/ 35171 w 1136661"/>
              <a:gd name="connsiteY1" fmla="*/ 725731 h 1250591"/>
              <a:gd name="connsiteX2" fmla="*/ 48129 w 1136661"/>
              <a:gd name="connsiteY2" fmla="*/ 622055 h 1250591"/>
              <a:gd name="connsiteX3" fmla="*/ 80526 w 1136661"/>
              <a:gd name="connsiteY3" fmla="*/ 511900 h 1250591"/>
              <a:gd name="connsiteX4" fmla="*/ 99964 w 1136661"/>
              <a:gd name="connsiteY4" fmla="*/ 447102 h 1250591"/>
              <a:gd name="connsiteX5" fmla="*/ 119402 w 1136661"/>
              <a:gd name="connsiteY5" fmla="*/ 362866 h 1250591"/>
              <a:gd name="connsiteX6" fmla="*/ 125882 w 1136661"/>
              <a:gd name="connsiteY6" fmla="*/ 336947 h 1250591"/>
              <a:gd name="connsiteX7" fmla="*/ 151799 w 1136661"/>
              <a:gd name="connsiteY7" fmla="*/ 168473 h 1250591"/>
              <a:gd name="connsiteX8" fmla="*/ 177717 w 1136661"/>
              <a:gd name="connsiteY8" fmla="*/ 103676 h 1250591"/>
              <a:gd name="connsiteX9" fmla="*/ 216593 w 1136661"/>
              <a:gd name="connsiteY9" fmla="*/ 51838 h 1250591"/>
              <a:gd name="connsiteX10" fmla="*/ 242510 w 1136661"/>
              <a:gd name="connsiteY10" fmla="*/ 19439 h 1250591"/>
              <a:gd name="connsiteX11" fmla="*/ 313783 w 1136661"/>
              <a:gd name="connsiteY11" fmla="*/ 0 h 1250591"/>
              <a:gd name="connsiteX12" fmla="*/ 566478 w 1136661"/>
              <a:gd name="connsiteY12" fmla="*/ 6480 h 1250591"/>
              <a:gd name="connsiteX13" fmla="*/ 838611 w 1136661"/>
              <a:gd name="connsiteY13" fmla="*/ 38878 h 1250591"/>
              <a:gd name="connsiteX14" fmla="*/ 1136661 w 1136661"/>
              <a:gd name="connsiteY14" fmla="*/ 51838 h 1250591"/>
              <a:gd name="connsiteX0" fmla="*/ 1372 w 1128779"/>
              <a:gd name="connsiteY0" fmla="*/ 1250591 h 1250591"/>
              <a:gd name="connsiteX1" fmla="*/ 1372 w 1128779"/>
              <a:gd name="connsiteY1" fmla="*/ 926604 h 1250591"/>
              <a:gd name="connsiteX2" fmla="*/ 27289 w 1128779"/>
              <a:gd name="connsiteY2" fmla="*/ 725731 h 1250591"/>
              <a:gd name="connsiteX3" fmla="*/ 40247 w 1128779"/>
              <a:gd name="connsiteY3" fmla="*/ 622055 h 1250591"/>
              <a:gd name="connsiteX4" fmla="*/ 72644 w 1128779"/>
              <a:gd name="connsiteY4" fmla="*/ 511900 h 1250591"/>
              <a:gd name="connsiteX5" fmla="*/ 92082 w 1128779"/>
              <a:gd name="connsiteY5" fmla="*/ 447102 h 1250591"/>
              <a:gd name="connsiteX6" fmla="*/ 111520 w 1128779"/>
              <a:gd name="connsiteY6" fmla="*/ 362866 h 1250591"/>
              <a:gd name="connsiteX7" fmla="*/ 118000 w 1128779"/>
              <a:gd name="connsiteY7" fmla="*/ 336947 h 1250591"/>
              <a:gd name="connsiteX8" fmla="*/ 143917 w 1128779"/>
              <a:gd name="connsiteY8" fmla="*/ 168473 h 1250591"/>
              <a:gd name="connsiteX9" fmla="*/ 169835 w 1128779"/>
              <a:gd name="connsiteY9" fmla="*/ 103676 h 1250591"/>
              <a:gd name="connsiteX10" fmla="*/ 208711 w 1128779"/>
              <a:gd name="connsiteY10" fmla="*/ 51838 h 1250591"/>
              <a:gd name="connsiteX11" fmla="*/ 234628 w 1128779"/>
              <a:gd name="connsiteY11" fmla="*/ 19439 h 1250591"/>
              <a:gd name="connsiteX12" fmla="*/ 305901 w 1128779"/>
              <a:gd name="connsiteY12" fmla="*/ 0 h 1250591"/>
              <a:gd name="connsiteX13" fmla="*/ 558596 w 1128779"/>
              <a:gd name="connsiteY13" fmla="*/ 6480 h 1250591"/>
              <a:gd name="connsiteX14" fmla="*/ 830729 w 1128779"/>
              <a:gd name="connsiteY14" fmla="*/ 38878 h 1250591"/>
              <a:gd name="connsiteX15" fmla="*/ 1128779 w 1128779"/>
              <a:gd name="connsiteY15" fmla="*/ 51838 h 1250591"/>
              <a:gd name="connsiteX0" fmla="*/ 0 w 1127407"/>
              <a:gd name="connsiteY0" fmla="*/ 1250591 h 1250591"/>
              <a:gd name="connsiteX1" fmla="*/ 0 w 1127407"/>
              <a:gd name="connsiteY1" fmla="*/ 926604 h 1250591"/>
              <a:gd name="connsiteX2" fmla="*/ 25917 w 1127407"/>
              <a:gd name="connsiteY2" fmla="*/ 725731 h 1250591"/>
              <a:gd name="connsiteX3" fmla="*/ 38875 w 1127407"/>
              <a:gd name="connsiteY3" fmla="*/ 622055 h 1250591"/>
              <a:gd name="connsiteX4" fmla="*/ 71272 w 1127407"/>
              <a:gd name="connsiteY4" fmla="*/ 511900 h 1250591"/>
              <a:gd name="connsiteX5" fmla="*/ 90710 w 1127407"/>
              <a:gd name="connsiteY5" fmla="*/ 447102 h 1250591"/>
              <a:gd name="connsiteX6" fmla="*/ 110148 w 1127407"/>
              <a:gd name="connsiteY6" fmla="*/ 362866 h 1250591"/>
              <a:gd name="connsiteX7" fmla="*/ 116628 w 1127407"/>
              <a:gd name="connsiteY7" fmla="*/ 336947 h 1250591"/>
              <a:gd name="connsiteX8" fmla="*/ 142545 w 1127407"/>
              <a:gd name="connsiteY8" fmla="*/ 168473 h 1250591"/>
              <a:gd name="connsiteX9" fmla="*/ 168463 w 1127407"/>
              <a:gd name="connsiteY9" fmla="*/ 103676 h 1250591"/>
              <a:gd name="connsiteX10" fmla="*/ 207339 w 1127407"/>
              <a:gd name="connsiteY10" fmla="*/ 51838 h 1250591"/>
              <a:gd name="connsiteX11" fmla="*/ 233256 w 1127407"/>
              <a:gd name="connsiteY11" fmla="*/ 19439 h 1250591"/>
              <a:gd name="connsiteX12" fmla="*/ 304529 w 1127407"/>
              <a:gd name="connsiteY12" fmla="*/ 0 h 1250591"/>
              <a:gd name="connsiteX13" fmla="*/ 557224 w 1127407"/>
              <a:gd name="connsiteY13" fmla="*/ 6480 h 1250591"/>
              <a:gd name="connsiteX14" fmla="*/ 829357 w 1127407"/>
              <a:gd name="connsiteY14" fmla="*/ 38878 h 1250591"/>
              <a:gd name="connsiteX15" fmla="*/ 1127407 w 1127407"/>
              <a:gd name="connsiteY15" fmla="*/ 51838 h 1250591"/>
              <a:gd name="connsiteX0" fmla="*/ 6742 w 1134149"/>
              <a:gd name="connsiteY0" fmla="*/ 1250591 h 1250591"/>
              <a:gd name="connsiteX1" fmla="*/ 6742 w 1134149"/>
              <a:gd name="connsiteY1" fmla="*/ 926604 h 1250591"/>
              <a:gd name="connsiteX2" fmla="*/ 32659 w 1134149"/>
              <a:gd name="connsiteY2" fmla="*/ 725731 h 1250591"/>
              <a:gd name="connsiteX3" fmla="*/ 45617 w 1134149"/>
              <a:gd name="connsiteY3" fmla="*/ 622055 h 1250591"/>
              <a:gd name="connsiteX4" fmla="*/ 78014 w 1134149"/>
              <a:gd name="connsiteY4" fmla="*/ 511900 h 1250591"/>
              <a:gd name="connsiteX5" fmla="*/ 97452 w 1134149"/>
              <a:gd name="connsiteY5" fmla="*/ 447102 h 1250591"/>
              <a:gd name="connsiteX6" fmla="*/ 116890 w 1134149"/>
              <a:gd name="connsiteY6" fmla="*/ 362866 h 1250591"/>
              <a:gd name="connsiteX7" fmla="*/ 123370 w 1134149"/>
              <a:gd name="connsiteY7" fmla="*/ 336947 h 1250591"/>
              <a:gd name="connsiteX8" fmla="*/ 149287 w 1134149"/>
              <a:gd name="connsiteY8" fmla="*/ 168473 h 1250591"/>
              <a:gd name="connsiteX9" fmla="*/ 175205 w 1134149"/>
              <a:gd name="connsiteY9" fmla="*/ 103676 h 1250591"/>
              <a:gd name="connsiteX10" fmla="*/ 214081 w 1134149"/>
              <a:gd name="connsiteY10" fmla="*/ 51838 h 1250591"/>
              <a:gd name="connsiteX11" fmla="*/ 239998 w 1134149"/>
              <a:gd name="connsiteY11" fmla="*/ 19439 h 1250591"/>
              <a:gd name="connsiteX12" fmla="*/ 311271 w 1134149"/>
              <a:gd name="connsiteY12" fmla="*/ 0 h 1250591"/>
              <a:gd name="connsiteX13" fmla="*/ 563966 w 1134149"/>
              <a:gd name="connsiteY13" fmla="*/ 6480 h 1250591"/>
              <a:gd name="connsiteX14" fmla="*/ 836099 w 1134149"/>
              <a:gd name="connsiteY14" fmla="*/ 38878 h 1250591"/>
              <a:gd name="connsiteX15" fmla="*/ 1134149 w 1134149"/>
              <a:gd name="connsiteY15" fmla="*/ 51838 h 1250591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175205 w 1134149"/>
              <a:gd name="connsiteY9" fmla="*/ 106835 h 1253750"/>
              <a:gd name="connsiteX10" fmla="*/ 214081 w 1134149"/>
              <a:gd name="connsiteY10" fmla="*/ 54997 h 1253750"/>
              <a:gd name="connsiteX11" fmla="*/ 311271 w 1134149"/>
              <a:gd name="connsiteY11" fmla="*/ 3159 h 1253750"/>
              <a:gd name="connsiteX12" fmla="*/ 563966 w 1134149"/>
              <a:gd name="connsiteY12" fmla="*/ 9639 h 1253750"/>
              <a:gd name="connsiteX13" fmla="*/ 836099 w 1134149"/>
              <a:gd name="connsiteY13" fmla="*/ 42037 h 1253750"/>
              <a:gd name="connsiteX14" fmla="*/ 1134149 w 1134149"/>
              <a:gd name="connsiteY14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214081 w 1134149"/>
              <a:gd name="connsiteY9" fmla="*/ 54997 h 1253750"/>
              <a:gd name="connsiteX10" fmla="*/ 311271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214081 w 1134149"/>
              <a:gd name="connsiteY9" fmla="*/ 54997 h 1253750"/>
              <a:gd name="connsiteX10" fmla="*/ 434379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49287 w 1134149"/>
              <a:gd name="connsiteY8" fmla="*/ 171632 h 1253750"/>
              <a:gd name="connsiteX9" fmla="*/ 298313 w 1134149"/>
              <a:gd name="connsiteY9" fmla="*/ 61476 h 1253750"/>
              <a:gd name="connsiteX10" fmla="*/ 434379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  <a:gd name="connsiteX0" fmla="*/ 6742 w 1134149"/>
              <a:gd name="connsiteY0" fmla="*/ 1253750 h 1253750"/>
              <a:gd name="connsiteX1" fmla="*/ 6742 w 1134149"/>
              <a:gd name="connsiteY1" fmla="*/ 929763 h 1253750"/>
              <a:gd name="connsiteX2" fmla="*/ 32659 w 1134149"/>
              <a:gd name="connsiteY2" fmla="*/ 728890 h 1253750"/>
              <a:gd name="connsiteX3" fmla="*/ 45617 w 1134149"/>
              <a:gd name="connsiteY3" fmla="*/ 625214 h 1253750"/>
              <a:gd name="connsiteX4" fmla="*/ 78014 w 1134149"/>
              <a:gd name="connsiteY4" fmla="*/ 515059 h 1253750"/>
              <a:gd name="connsiteX5" fmla="*/ 97452 w 1134149"/>
              <a:gd name="connsiteY5" fmla="*/ 450261 h 1253750"/>
              <a:gd name="connsiteX6" fmla="*/ 116890 w 1134149"/>
              <a:gd name="connsiteY6" fmla="*/ 366025 h 1253750"/>
              <a:gd name="connsiteX7" fmla="*/ 123370 w 1134149"/>
              <a:gd name="connsiteY7" fmla="*/ 340106 h 1253750"/>
              <a:gd name="connsiteX8" fmla="*/ 181684 w 1134149"/>
              <a:gd name="connsiteY8" fmla="*/ 204030 h 1253750"/>
              <a:gd name="connsiteX9" fmla="*/ 298313 w 1134149"/>
              <a:gd name="connsiteY9" fmla="*/ 61476 h 1253750"/>
              <a:gd name="connsiteX10" fmla="*/ 434379 w 1134149"/>
              <a:gd name="connsiteY10" fmla="*/ 3159 h 1253750"/>
              <a:gd name="connsiteX11" fmla="*/ 563966 w 1134149"/>
              <a:gd name="connsiteY11" fmla="*/ 9639 h 1253750"/>
              <a:gd name="connsiteX12" fmla="*/ 836099 w 1134149"/>
              <a:gd name="connsiteY12" fmla="*/ 42037 h 1253750"/>
              <a:gd name="connsiteX13" fmla="*/ 1134149 w 1134149"/>
              <a:gd name="connsiteY13" fmla="*/ 54997 h 125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4149" h="1253750">
                <a:moveTo>
                  <a:pt x="6742" y="1253750"/>
                </a:moveTo>
                <a:cubicBezTo>
                  <a:pt x="-9456" y="1130635"/>
                  <a:pt x="8903" y="1017240"/>
                  <a:pt x="6742" y="929763"/>
                </a:cubicBezTo>
                <a:cubicBezTo>
                  <a:pt x="11061" y="842286"/>
                  <a:pt x="29420" y="749409"/>
                  <a:pt x="32659" y="728890"/>
                </a:cubicBezTo>
                <a:cubicBezTo>
                  <a:pt x="33048" y="716254"/>
                  <a:pt x="38058" y="660853"/>
                  <a:pt x="45617" y="625214"/>
                </a:cubicBezTo>
                <a:cubicBezTo>
                  <a:pt x="53176" y="589576"/>
                  <a:pt x="69375" y="544218"/>
                  <a:pt x="78014" y="515059"/>
                </a:cubicBezTo>
                <a:cubicBezTo>
                  <a:pt x="86653" y="485900"/>
                  <a:pt x="74340" y="484930"/>
                  <a:pt x="97452" y="450261"/>
                </a:cubicBezTo>
                <a:cubicBezTo>
                  <a:pt x="103931" y="425422"/>
                  <a:pt x="112570" y="384384"/>
                  <a:pt x="116890" y="366025"/>
                </a:cubicBezTo>
                <a:cubicBezTo>
                  <a:pt x="121210" y="347666"/>
                  <a:pt x="121210" y="348746"/>
                  <a:pt x="123370" y="340106"/>
                </a:cubicBezTo>
                <a:cubicBezTo>
                  <a:pt x="128769" y="307707"/>
                  <a:pt x="152527" y="250468"/>
                  <a:pt x="181684" y="204030"/>
                </a:cubicBezTo>
                <a:cubicBezTo>
                  <a:pt x="210841" y="157592"/>
                  <a:pt x="256197" y="94955"/>
                  <a:pt x="298313" y="61476"/>
                </a:cubicBezTo>
                <a:cubicBezTo>
                  <a:pt x="340429" y="27998"/>
                  <a:pt x="376065" y="10719"/>
                  <a:pt x="434379" y="3159"/>
                </a:cubicBezTo>
                <a:cubicBezTo>
                  <a:pt x="492693" y="-4401"/>
                  <a:pt x="497013" y="3159"/>
                  <a:pt x="563966" y="9639"/>
                </a:cubicBezTo>
                <a:cubicBezTo>
                  <a:pt x="630919" y="16119"/>
                  <a:pt x="741069" y="34477"/>
                  <a:pt x="836099" y="42037"/>
                </a:cubicBezTo>
                <a:cubicBezTo>
                  <a:pt x="931130" y="49597"/>
                  <a:pt x="1131989" y="54997"/>
                  <a:pt x="1134149" y="54997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91200" y="5486400"/>
            <a:ext cx="1295400" cy="640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838200"/>
            <a:ext cx="11168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GigE Camera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05200" y="1066800"/>
            <a:ext cx="228600" cy="228600"/>
          </a:xfrm>
          <a:prstGeom prst="straightConnector1">
            <a:avLst/>
          </a:prstGeom>
          <a:ln w="47625">
            <a:solidFill>
              <a:schemeClr val="tx1"/>
            </a:solidFill>
            <a:headEnd type="non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387054">
            <a:off x="4022037" y="5191869"/>
            <a:ext cx="851071" cy="2475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/>
              <a:t>2.2 meters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5029200"/>
            <a:ext cx="2971800" cy="38100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9017" y="5286714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527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 smtClean="0"/>
              <a:t>TIS Main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638800"/>
            <a:ext cx="64008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1F538C"/>
                </a:solidFill>
              </a:rPr>
              <a:t>Image Acquisition and Processing, Archiving, and EPICS interface, up 24/7.</a:t>
            </a:r>
            <a:endParaRPr lang="en-US" sz="1800" dirty="0">
              <a:solidFill>
                <a:srgbClr val="1F538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43000"/>
            <a:ext cx="6365161" cy="4336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r="15126"/>
          <a:stretch/>
        </p:blipFill>
        <p:spPr bwMode="auto">
          <a:xfrm>
            <a:off x="6915744" y="2895599"/>
            <a:ext cx="1923456" cy="171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t="640" r="15295"/>
          <a:stretch/>
        </p:blipFill>
        <p:spPr bwMode="auto">
          <a:xfrm>
            <a:off x="6934200" y="1066800"/>
            <a:ext cx="1897270" cy="166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95331" y="4724400"/>
            <a:ext cx="202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1F538C"/>
                </a:solidFill>
              </a:rPr>
              <a:t>With and without gas </a:t>
            </a:r>
            <a:r>
              <a:rPr lang="en-US" dirty="0">
                <a:solidFill>
                  <a:srgbClr val="1F538C"/>
                </a:solidFill>
                <a:cs typeface="ＭＳ Ｐゴシック" charset="0"/>
              </a:rPr>
              <a:t>scintillation</a:t>
            </a:r>
          </a:p>
        </p:txBody>
      </p:sp>
    </p:spTree>
    <p:extLst>
      <p:ext uri="{BB962C8B-B14F-4D97-AF65-F5344CB8AC3E}">
        <p14:creationId xmlns:p14="http://schemas.microsoft.com/office/powerpoint/2010/main" val="110643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  <a:ln>
            <a:noFill/>
          </a:ln>
        </p:spPr>
        <p:txBody>
          <a:bodyPr/>
          <a:lstStyle/>
          <a:p>
            <a:r>
              <a:rPr lang="en-US" dirty="0" smtClean="0"/>
              <a:t>TIS Profile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191000"/>
            <a:ext cx="8382000" cy="2118529"/>
          </a:xfrm>
        </p:spPr>
        <p:txBody>
          <a:bodyPr/>
          <a:lstStyle/>
          <a:p>
            <a:r>
              <a:rPr lang="en-US" sz="2000" dirty="0" smtClean="0"/>
              <a:t>Use pixels in boxes to create horizontal and vertical profiles</a:t>
            </a:r>
          </a:p>
          <a:p>
            <a:r>
              <a:rPr lang="en-US" sz="2000" dirty="0" smtClean="0"/>
              <a:t>Fit a function to those profiles (one or two super-Gaussians) to derive position and beam widths</a:t>
            </a:r>
          </a:p>
          <a:p>
            <a:r>
              <a:rPr lang="en-US" sz="2000" dirty="0" smtClean="0"/>
              <a:t>Use beam charge and total image intensity count (with correction for proton beam window loss, marker blackouts, and coating coverage) to calculate peak density</a:t>
            </a:r>
            <a:endParaRPr lang="en-US" sz="2000" dirty="0"/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349222"/>
              </p:ext>
            </p:extLst>
          </p:nvPr>
        </p:nvGraphicFramePr>
        <p:xfrm>
          <a:off x="5867400" y="2819400"/>
          <a:ext cx="2362200" cy="673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Equation" r:id="rId3" imgW="1930400" imgH="571500" progId="Equation.3">
                  <p:embed/>
                </p:oleObj>
              </mc:Choice>
              <mc:Fallback>
                <p:oleObj name="Equation" r:id="rId3" imgW="19304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819400"/>
                        <a:ext cx="2362200" cy="673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838201"/>
            <a:ext cx="4114800" cy="28923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7400" y="1600200"/>
            <a:ext cx="609600" cy="8382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19200" y="1905000"/>
            <a:ext cx="2286000" cy="228600"/>
          </a:xfrm>
          <a:prstGeom prst="rect">
            <a:avLst/>
          </a:prstGeom>
          <a:noFill/>
          <a:ln w="19050" cmpd="sng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457200"/>
            <a:ext cx="3543300" cy="23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3505200"/>
            <a:ext cx="176273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F538C"/>
                </a:solidFill>
              </a:rPr>
              <a:t>Fitting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4852" y="3733800"/>
            <a:ext cx="178863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F538C"/>
                </a:solidFill>
              </a:rPr>
              <a:t>Analyzed areas</a:t>
            </a:r>
          </a:p>
        </p:txBody>
      </p:sp>
    </p:spTree>
    <p:extLst>
      <p:ext uri="{BB962C8B-B14F-4D97-AF65-F5344CB8AC3E}">
        <p14:creationId xmlns:p14="http://schemas.microsoft.com/office/powerpoint/2010/main" val="275155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 smtClean="0"/>
              <a:t>TIS use for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6400800" cy="1600200"/>
          </a:xfrm>
        </p:spPr>
        <p:txBody>
          <a:bodyPr/>
          <a:lstStyle/>
          <a:p>
            <a:r>
              <a:rPr lang="en-US" sz="2000" dirty="0" smtClean="0">
                <a:latin typeface="Arial"/>
                <a:cs typeface="Arial"/>
              </a:rPr>
              <a:t>Errant Beam: Monitor the position, width, and peak density of the beam on the target to stay within the production envelope using </a:t>
            </a:r>
            <a:r>
              <a:rPr lang="en-US" sz="2000" dirty="0" smtClean="0">
                <a:latin typeface="Arial"/>
                <a:cs typeface="Arial"/>
              </a:rPr>
              <a:t>TIS (Setup: RTBT Wizard)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Errant beam also monitors thermocouples and harp, magnet settings, and more.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891" y="838200"/>
            <a:ext cx="2411709" cy="3026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743200"/>
            <a:ext cx="4763849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5410200"/>
            <a:ext cx="3490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538C"/>
                </a:solidFill>
              </a:rPr>
              <a:t>Steer beam if indication show beam is off. The average position is in sub mm resolution</a:t>
            </a:r>
            <a:endParaRPr lang="en-US" dirty="0">
              <a:solidFill>
                <a:srgbClr val="1F538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3886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538C"/>
                </a:solidFill>
              </a:rPr>
              <a:t>Position over 12 hours</a:t>
            </a:r>
            <a:endParaRPr lang="en-US" dirty="0">
              <a:solidFill>
                <a:srgbClr val="1F5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64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514600"/>
            <a:ext cx="3962400" cy="3508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 smtClean="0"/>
              <a:t>TIS Alignment and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3505200" cy="1905000"/>
          </a:xfrm>
        </p:spPr>
        <p:txBody>
          <a:bodyPr/>
          <a:lstStyle/>
          <a:p>
            <a:r>
              <a:rPr lang="en-US" sz="2000" dirty="0" smtClean="0"/>
              <a:t>Alignment done every time when the Proton Beam Window (PBW) is replaced. This is very time intensive and happens right before installation.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5" name="Picture 4" descr="DSC0142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667000"/>
            <a:ext cx="2495550" cy="33274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62400" y="838200"/>
            <a:ext cx="4800600" cy="1828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Calibration of image relative to target when either the </a:t>
            </a:r>
            <a:r>
              <a:rPr lang="en-US" sz="2000" dirty="0" smtClean="0"/>
              <a:t>camera, target, or PBW </a:t>
            </a:r>
            <a:r>
              <a:rPr lang="en-US" sz="2000" dirty="0"/>
              <a:t>has been replaced. This takes about one hour of (first) beam on target and is based on alignment group measurements.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886200" y="838200"/>
            <a:ext cx="0" cy="54864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7800" y="6019800"/>
            <a:ext cx="24045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F538C"/>
                </a:solidFill>
              </a:rPr>
              <a:t>Calibration of coating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" y="6019800"/>
            <a:ext cx="195490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F538C"/>
                </a:solidFill>
              </a:rPr>
              <a:t>Mirror Installation</a:t>
            </a:r>
          </a:p>
        </p:txBody>
      </p:sp>
    </p:spTree>
    <p:extLst>
      <p:ext uri="{BB962C8B-B14F-4D97-AF65-F5344CB8AC3E}">
        <p14:creationId xmlns:p14="http://schemas.microsoft.com/office/powerpoint/2010/main" val="238541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368" y="1066800"/>
            <a:ext cx="5807055" cy="4572000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 smtClean="0">
                <a:latin typeface="Arial Black" charset="0"/>
              </a:rPr>
              <a:t>Target Off-line Analysis Programs</a:t>
            </a:r>
            <a:endParaRPr lang="en-US" dirty="0">
              <a:latin typeface="Arial Blac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2895600" cy="298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Offline programs to study: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/>
              <a:t>Luminescence decay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/>
              <a:t>Uniformity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 smtClean="0"/>
              <a:t>Calibration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000" dirty="0" smtClean="0"/>
              <a:t>Effects of sample tubes in front of image</a:t>
            </a:r>
            <a:endParaRPr lang="en-US" sz="2000" dirty="0"/>
          </a:p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505200" y="5715000"/>
            <a:ext cx="49832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1F538C"/>
                </a:solidFill>
              </a:rPr>
              <a:t>Analysis of </a:t>
            </a:r>
            <a:r>
              <a:rPr lang="en-US" dirty="0" smtClean="0">
                <a:solidFill>
                  <a:srgbClr val="1F538C"/>
                </a:solidFill>
              </a:rPr>
              <a:t>luminescence decay and uniformity</a:t>
            </a:r>
            <a:endParaRPr lang="en-US" dirty="0">
              <a:solidFill>
                <a:srgbClr val="1F53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8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42" y="2743200"/>
            <a:ext cx="5729958" cy="3048000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523220"/>
          </a:xfrm>
        </p:spPr>
        <p:txBody>
          <a:bodyPr/>
          <a:lstStyle/>
          <a:p>
            <a:r>
              <a:rPr lang="en-US" dirty="0" smtClean="0">
                <a:latin typeface="Arial Black" charset="0"/>
              </a:rPr>
              <a:t>Target </a:t>
            </a:r>
            <a:r>
              <a:rPr lang="en-US" sz="3200" dirty="0"/>
              <a:t>Luminescence</a:t>
            </a:r>
            <a:r>
              <a:rPr lang="en-US" dirty="0" smtClean="0">
                <a:latin typeface="Arial Black" charset="0"/>
              </a:rPr>
              <a:t> Decay Analysis</a:t>
            </a:r>
            <a:endParaRPr lang="en-US" dirty="0">
              <a:latin typeface="Arial Black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304800" y="914400"/>
            <a:ext cx="5943600" cy="16764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en-US" sz="2000" dirty="0" smtClean="0"/>
              <a:t>Corrections for variations in exposure, beam pulse intensity, and background light.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Fits triple exponential or 1/√(x) function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Decay related to DPA with approx. uniform distribution due to neutrons</a:t>
            </a:r>
          </a:p>
        </p:txBody>
      </p:sp>
      <p:pic>
        <p:nvPicPr>
          <p:cNvPr id="6" name="Picture 11" descr="eff power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66290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5486400"/>
            <a:ext cx="2526186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F538C"/>
                </a:solidFill>
              </a:rPr>
              <a:t>Previous luminescence studies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019800"/>
            <a:ext cx="534255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1F538C"/>
                </a:solidFill>
              </a:rPr>
              <a:t>New study with automated analysis on fresh target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429000"/>
            <a:ext cx="2473821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1" y="2743201"/>
            <a:ext cx="5859886" cy="304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038600"/>
            <a:ext cx="1370408" cy="774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5715000"/>
            <a:ext cx="713632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chemeClr val="accent1"/>
                </a:solidFill>
              </a:rPr>
              <a:t>2 days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90600" y="5715000"/>
            <a:ext cx="838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29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NL Electronic Presentation Template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 Electronic Presentation Template.potx</Template>
  <TotalTime>2287</TotalTime>
  <Words>1094</Words>
  <Application>Microsoft Macintosh PowerPoint</Application>
  <PresentationFormat>On-screen Show (4:3)</PresentationFormat>
  <Paragraphs>127</Paragraphs>
  <Slides>19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ORNL Electronic Presentation Template</vt:lpstr>
      <vt:lpstr>Equation</vt:lpstr>
      <vt:lpstr>Experience with the SNS* Target Imaging System </vt:lpstr>
      <vt:lpstr>PowerPoint Presentation</vt:lpstr>
      <vt:lpstr>TIS optical path</vt:lpstr>
      <vt:lpstr>TIS Main Program</vt:lpstr>
      <vt:lpstr>TIS Profile Analysis</vt:lpstr>
      <vt:lpstr>TIS use for operations</vt:lpstr>
      <vt:lpstr>TIS Alignment and Calibration</vt:lpstr>
      <vt:lpstr>Target Off-line Analysis Programs</vt:lpstr>
      <vt:lpstr>Target Luminescence Decay Analysis</vt:lpstr>
      <vt:lpstr>TIS Position Variation</vt:lpstr>
      <vt:lpstr>TIS Position Variation</vt:lpstr>
      <vt:lpstr>TIS Position Variation</vt:lpstr>
      <vt:lpstr>TIS Position Variation</vt:lpstr>
      <vt:lpstr>TIS Uniformity Scan</vt:lpstr>
      <vt:lpstr>TIS Uniformity Scan</vt:lpstr>
      <vt:lpstr>Fusion Material Irradiation Test Facility Effect on TIS Study</vt:lpstr>
      <vt:lpstr>FMITS Effect on TIS Study</vt:lpstr>
      <vt:lpstr>Summary</vt:lpstr>
      <vt:lpstr>References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Willem Blokland</cp:lastModifiedBy>
  <cp:revision>86</cp:revision>
  <dcterms:created xsi:type="dcterms:W3CDTF">2014-04-28T13:33:12Z</dcterms:created>
  <dcterms:modified xsi:type="dcterms:W3CDTF">2014-05-21T20:38:06Z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