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gif" ContentType="image/gi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embeddings/oleObject1.bin" ContentType="application/vnd.openxmlformats-officedocument.oleObject"/>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7"/>
  </p:notesMasterIdLst>
  <p:sldIdLst>
    <p:sldId id="256" r:id="rId2"/>
    <p:sldId id="336" r:id="rId3"/>
    <p:sldId id="318" r:id="rId4"/>
    <p:sldId id="319" r:id="rId5"/>
    <p:sldId id="307" r:id="rId6"/>
    <p:sldId id="310" r:id="rId7"/>
    <p:sldId id="309" r:id="rId8"/>
    <p:sldId id="328" r:id="rId9"/>
    <p:sldId id="314" r:id="rId10"/>
    <p:sldId id="331" r:id="rId11"/>
    <p:sldId id="332" r:id="rId12"/>
    <p:sldId id="334" r:id="rId13"/>
    <p:sldId id="323" r:id="rId14"/>
    <p:sldId id="333" r:id="rId15"/>
    <p:sldId id="337" r:id="rId16"/>
    <p:sldId id="335" r:id="rId17"/>
    <p:sldId id="339" r:id="rId18"/>
    <p:sldId id="324" r:id="rId19"/>
    <p:sldId id="325" r:id="rId20"/>
    <p:sldId id="340" r:id="rId21"/>
    <p:sldId id="281" r:id="rId22"/>
    <p:sldId id="338" r:id="rId23"/>
    <p:sldId id="329" r:id="rId24"/>
    <p:sldId id="330" r:id="rId25"/>
    <p:sldId id="295"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056" autoAdjust="0"/>
    <p:restoredTop sz="98584" autoAdjust="0"/>
  </p:normalViewPr>
  <p:slideViewPr>
    <p:cSldViewPr snapToGrid="0" snapToObjects="1">
      <p:cViewPr varScale="1">
        <p:scale>
          <a:sx n="95" d="100"/>
          <a:sy n="95" d="100"/>
        </p:scale>
        <p:origin x="-624"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notesMaster" Target="notesMasters/notesMaster1.xml"/><Relationship Id="rId28" Type="http://schemas.openxmlformats.org/officeDocument/2006/relationships/printerSettings" Target="printerSettings/printerSettings1.bin"/><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652B5B3-0517-674E-BB7A-FF1D57ECF3ED}" type="datetimeFigureOut">
              <a:rPr lang="en-US" smtClean="0"/>
              <a:t>5/20/14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9B0ADB5-99FA-F949-996E-07DF7BE8A790}" type="slidenum">
              <a:rPr lang="en-US" smtClean="0"/>
              <a:t>‹#›</a:t>
            </a:fld>
            <a:endParaRPr lang="en-US"/>
          </a:p>
        </p:txBody>
      </p:sp>
    </p:spTree>
    <p:extLst>
      <p:ext uri="{BB962C8B-B14F-4D97-AF65-F5344CB8AC3E}">
        <p14:creationId xmlns:p14="http://schemas.microsoft.com/office/powerpoint/2010/main" val="311708487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en-US" dirty="0" smtClean="0">
                <a:cs typeface="+mn-cs"/>
              </a:rPr>
              <a:t>Designed to 1.4 MW (what needs to be changed to go to 2 MW?)</a:t>
            </a:r>
          </a:p>
          <a:p>
            <a:pPr eaLnBrk="1" hangingPunct="1">
              <a:defRPr/>
            </a:pPr>
            <a:r>
              <a:rPr lang="en-US" dirty="0" smtClean="0">
                <a:cs typeface="+mn-cs"/>
              </a:rPr>
              <a:t>Pulse frequency = 60 Hz</a:t>
            </a:r>
          </a:p>
          <a:p>
            <a:pPr eaLnBrk="1" hangingPunct="1">
              <a:defRPr/>
            </a:pPr>
            <a:r>
              <a:rPr lang="en-US" dirty="0" smtClean="0">
                <a:cs typeface="+mn-cs"/>
              </a:rPr>
              <a:t>Pulse time is approximately 700 </a:t>
            </a:r>
            <a:r>
              <a:rPr lang="en-US" dirty="0" err="1" smtClean="0">
                <a:cs typeface="+mn-cs"/>
              </a:rPr>
              <a:t>nsec</a:t>
            </a:r>
            <a:endParaRPr lang="en-US" dirty="0" smtClean="0">
              <a:cs typeface="+mn-cs"/>
            </a:endParaRPr>
          </a:p>
        </p:txBody>
      </p:sp>
      <p:sp>
        <p:nvSpPr>
          <p:cNvPr id="4" name="Slide Number Placeholder 3"/>
          <p:cNvSpPr>
            <a:spLocks noGrp="1"/>
          </p:cNvSpPr>
          <p:nvPr>
            <p:ph type="sldNum" sz="quarter" idx="5"/>
          </p:nvPr>
        </p:nvSpPr>
        <p:spPr/>
        <p:txBody>
          <a:bodyPr/>
          <a:lstStyle/>
          <a:p>
            <a:pPr>
              <a:defRPr/>
            </a:pPr>
            <a:fld id="{AC8C3216-E414-9449-9FFE-C8D88B188E82}" type="slidenum">
              <a:rPr lang="en-US"/>
              <a:pPr>
                <a:defRPr/>
              </a:pPr>
              <a:t>5</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Window flow is designed to cool the 316L vessel material…and has the added benefit of providing a “sacrificial” wall for cavitation-induced erosion</a:t>
            </a:r>
          </a:p>
          <a:p>
            <a:pPr>
              <a:defRPr/>
            </a:pPr>
            <a:endParaRPr lang="en-US" dirty="0" smtClean="0"/>
          </a:p>
          <a:p>
            <a:pPr>
              <a:defRPr/>
            </a:pPr>
            <a:r>
              <a:rPr lang="en-US" dirty="0" smtClean="0"/>
              <a:t>Mercury is supplied by a separate mercury supply on the target carriage</a:t>
            </a:r>
            <a:endParaRPr lang="en-US" dirty="0"/>
          </a:p>
        </p:txBody>
      </p:sp>
      <p:sp>
        <p:nvSpPr>
          <p:cNvPr id="4" name="Slide Number Placeholder 3"/>
          <p:cNvSpPr>
            <a:spLocks noGrp="1"/>
          </p:cNvSpPr>
          <p:nvPr>
            <p:ph type="sldNum" sz="quarter" idx="5"/>
          </p:nvPr>
        </p:nvSpPr>
        <p:spPr/>
        <p:txBody>
          <a:bodyPr/>
          <a:lstStyle/>
          <a:p>
            <a:pPr>
              <a:defRPr/>
            </a:pPr>
            <a:fld id="{6A4904CA-0D13-9D4F-8752-88FAE72ED2C4}" type="slidenum">
              <a:rPr lang="en-US" smtClean="0"/>
              <a:pPr>
                <a:defRPr/>
              </a:pPr>
              <a:t>23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en-US" u="sng" dirty="0" smtClean="0">
                <a:cs typeface="+mn-cs"/>
              </a:rPr>
              <a:t>The</a:t>
            </a:r>
            <a:r>
              <a:rPr lang="en-US" u="sng" baseline="0" dirty="0" smtClean="0">
                <a:cs typeface="+mn-cs"/>
              </a:rPr>
              <a:t> SNS has 4</a:t>
            </a:r>
            <a:r>
              <a:rPr lang="en-US" u="sng" dirty="0" smtClean="0">
                <a:cs typeface="+mn-cs"/>
              </a:rPr>
              <a:t> Moderators</a:t>
            </a:r>
            <a:r>
              <a:rPr lang="en-US" dirty="0" smtClean="0">
                <a:cs typeface="+mn-cs"/>
              </a:rPr>
              <a:t>: </a:t>
            </a:r>
          </a:p>
          <a:p>
            <a:pPr eaLnBrk="1" hangingPunct="1">
              <a:defRPr/>
            </a:pPr>
            <a:r>
              <a:rPr lang="en-US" dirty="0" smtClean="0">
                <a:cs typeface="+mn-cs"/>
              </a:rPr>
              <a:t>1. Two downstream and one upstream liquid hydrogen</a:t>
            </a:r>
          </a:p>
          <a:p>
            <a:pPr eaLnBrk="1" hangingPunct="1">
              <a:defRPr/>
            </a:pPr>
            <a:r>
              <a:rPr lang="en-US" dirty="0" smtClean="0">
                <a:cs typeface="+mn-cs"/>
              </a:rPr>
              <a:t>2. One upstream ambient water</a:t>
            </a:r>
          </a:p>
          <a:p>
            <a:pPr eaLnBrk="1" hangingPunct="1">
              <a:defRPr/>
            </a:pPr>
            <a:endParaRPr lang="en-US" dirty="0" smtClean="0">
              <a:cs typeface="+mn-cs"/>
            </a:endParaRPr>
          </a:p>
          <a:p>
            <a:pPr eaLnBrk="1" hangingPunct="1">
              <a:defRPr/>
            </a:pPr>
            <a:r>
              <a:rPr lang="en-US" u="sng" dirty="0" smtClean="0">
                <a:cs typeface="+mn-cs"/>
              </a:rPr>
              <a:t>Proton Beam Window</a:t>
            </a:r>
            <a:r>
              <a:rPr lang="en-US" dirty="0" smtClean="0">
                <a:cs typeface="+mn-cs"/>
              </a:rPr>
              <a:t>:</a:t>
            </a:r>
          </a:p>
          <a:p>
            <a:pPr eaLnBrk="1" hangingPunct="1">
              <a:defRPr/>
            </a:pPr>
            <a:r>
              <a:rPr lang="en-US" dirty="0" smtClean="0">
                <a:cs typeface="+mn-cs"/>
              </a:rPr>
              <a:t>Currently – Inconel 718 (precipitation hardened nickel alloy)</a:t>
            </a:r>
          </a:p>
          <a:p>
            <a:pPr eaLnBrk="1" hangingPunct="1">
              <a:defRPr/>
            </a:pPr>
            <a:r>
              <a:rPr lang="en-US" dirty="0" smtClean="0">
                <a:cs typeface="+mn-cs"/>
              </a:rPr>
              <a:t>Next Generation Design – 6061-T651</a:t>
            </a:r>
          </a:p>
        </p:txBody>
      </p:sp>
      <p:sp>
        <p:nvSpPr>
          <p:cNvPr id="4" name="Slide Number Placeholder 3"/>
          <p:cNvSpPr>
            <a:spLocks noGrp="1"/>
          </p:cNvSpPr>
          <p:nvPr>
            <p:ph type="sldNum" sz="quarter" idx="5"/>
          </p:nvPr>
        </p:nvSpPr>
        <p:spPr/>
        <p:txBody>
          <a:bodyPr/>
          <a:lstStyle/>
          <a:p>
            <a:pPr>
              <a:defRPr/>
            </a:pPr>
            <a:fld id="{C6D0F96A-8BA2-8B4F-9DF9-4EA4E0678844}" type="slidenum">
              <a:rPr lang="en-US"/>
              <a:pPr>
                <a:defRPr/>
              </a:pPr>
              <a:t>7</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Target has two mercury supply passages</a:t>
            </a:r>
            <a:r>
              <a:rPr lang="en-US" baseline="0" dirty="0" smtClean="0"/>
              <a:t> and one central return passage</a:t>
            </a:r>
          </a:p>
          <a:p>
            <a:r>
              <a:rPr lang="en-US" baseline="0" dirty="0" smtClean="0"/>
              <a:t>Center baffle was added to SNS Target design to suppress a “breathing” modal resonance that was identified during early target design development </a:t>
            </a:r>
            <a:endParaRPr lang="en-US" dirty="0"/>
          </a:p>
        </p:txBody>
      </p:sp>
      <p:sp>
        <p:nvSpPr>
          <p:cNvPr id="4" name="Slide Number Placeholder 3"/>
          <p:cNvSpPr>
            <a:spLocks noGrp="1"/>
          </p:cNvSpPr>
          <p:nvPr>
            <p:ph type="sldNum" sz="quarter" idx="10"/>
          </p:nvPr>
        </p:nvSpPr>
        <p:spPr/>
        <p:txBody>
          <a:bodyPr/>
          <a:lstStyle/>
          <a:p>
            <a:fld id="{62A54360-63B3-284E-B027-D948BE743F20}" type="slidenum">
              <a:rPr lang="en-US" smtClean="0"/>
              <a:t>8</a:t>
            </a:fld>
            <a:endParaRPr lang="en-US"/>
          </a:p>
        </p:txBody>
      </p:sp>
    </p:spTree>
    <p:extLst>
      <p:ext uri="{BB962C8B-B14F-4D97-AF65-F5344CB8AC3E}">
        <p14:creationId xmlns:p14="http://schemas.microsoft.com/office/powerpoint/2010/main" val="23204752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Mercury</a:t>
            </a:r>
            <a:r>
              <a:rPr lang="en-US" baseline="0" dirty="0" smtClean="0"/>
              <a:t> flows through “mercury target vessel”</a:t>
            </a:r>
          </a:p>
          <a:p>
            <a:pPr>
              <a:defRPr/>
            </a:pPr>
            <a:r>
              <a:rPr lang="en-US" baseline="0" dirty="0" smtClean="0"/>
              <a:t>Water flows through the “water-cooled shroud”</a:t>
            </a:r>
            <a:endParaRPr lang="en-US" dirty="0" smtClean="0"/>
          </a:p>
          <a:p>
            <a:pPr>
              <a:defRPr/>
            </a:pPr>
            <a:r>
              <a:rPr lang="en-US" dirty="0" smtClean="0"/>
              <a:t>Water-cooled shroud acts as a barrier to the aluminum intensive core vessel, moderators, IRP…</a:t>
            </a:r>
          </a:p>
          <a:p>
            <a:pPr>
              <a:defRPr/>
            </a:pPr>
            <a:r>
              <a:rPr lang="en-US" dirty="0" smtClean="0"/>
              <a:t>Target is sealed to carriage by dual knife edges into a soft iron (98-99% Fe) gasket</a:t>
            </a:r>
            <a:endParaRPr lang="en-US" dirty="0"/>
          </a:p>
        </p:txBody>
      </p:sp>
      <p:sp>
        <p:nvSpPr>
          <p:cNvPr id="4" name="Slide Number Placeholder 3"/>
          <p:cNvSpPr>
            <a:spLocks noGrp="1"/>
          </p:cNvSpPr>
          <p:nvPr>
            <p:ph type="sldNum" sz="quarter" idx="5"/>
          </p:nvPr>
        </p:nvSpPr>
        <p:spPr/>
        <p:txBody>
          <a:bodyPr/>
          <a:lstStyle/>
          <a:p>
            <a:pPr>
              <a:defRPr/>
            </a:pPr>
            <a:fld id="{AC46672D-4C3E-7346-89C0-287D7AB87027}" type="slidenum">
              <a:rPr lang="en-US" smtClean="0"/>
              <a:pPr>
                <a:defRPr/>
              </a:pPr>
              <a:t>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Doses were calculated using MCMPX with Tom McManamy’s proton beam profile (peaking factor ~1.18)</a:t>
            </a:r>
          </a:p>
          <a:p>
            <a:pPr>
              <a:defRPr/>
            </a:pPr>
            <a:endParaRPr lang="en-US" dirty="0" smtClean="0"/>
          </a:p>
          <a:p>
            <a:pPr>
              <a:defRPr/>
            </a:pPr>
            <a:r>
              <a:rPr lang="en-US" dirty="0" smtClean="0"/>
              <a:t>Irradiation temperature = 50-125°C</a:t>
            </a:r>
          </a:p>
          <a:p>
            <a:pPr>
              <a:defRPr/>
            </a:pPr>
            <a:endParaRPr lang="en-US" dirty="0" smtClean="0"/>
          </a:p>
          <a:p>
            <a:pPr>
              <a:defRPr/>
            </a:pPr>
            <a:r>
              <a:rPr lang="en-US" dirty="0" smtClean="0"/>
              <a:t>Test temperature = room temperature (~22°C)</a:t>
            </a:r>
            <a:endParaRPr lang="en-US" dirty="0"/>
          </a:p>
        </p:txBody>
      </p:sp>
      <p:sp>
        <p:nvSpPr>
          <p:cNvPr id="4" name="Slide Number Placeholder 3"/>
          <p:cNvSpPr>
            <a:spLocks noGrp="1"/>
          </p:cNvSpPr>
          <p:nvPr>
            <p:ph type="sldNum" sz="quarter" idx="5"/>
          </p:nvPr>
        </p:nvSpPr>
        <p:spPr/>
        <p:txBody>
          <a:bodyPr/>
          <a:lstStyle/>
          <a:p>
            <a:pPr>
              <a:defRPr/>
            </a:pPr>
            <a:fld id="{C44ECD74-479D-554B-BD1D-75D4DBACCE96}" type="slidenum">
              <a:rPr lang="en-US" smtClean="0"/>
              <a:pPr>
                <a:defRPr/>
              </a:pPr>
              <a:t>14</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134">
              <a:defRPr>
                <a:solidFill>
                  <a:schemeClr val="tx1"/>
                </a:solidFill>
                <a:latin typeface="Arial" charset="0"/>
                <a:ea typeface="ＭＳ Ｐゴシック" charset="0"/>
              </a:defRPr>
            </a:lvl1pPr>
            <a:lvl2pPr marL="735892" indent="-283035" defTabSz="893134">
              <a:defRPr>
                <a:solidFill>
                  <a:schemeClr val="tx1"/>
                </a:solidFill>
                <a:latin typeface="Arial" charset="0"/>
                <a:ea typeface="ＭＳ Ｐゴシック" charset="0"/>
              </a:defRPr>
            </a:lvl2pPr>
            <a:lvl3pPr marL="1132142" indent="-226428" defTabSz="893134">
              <a:defRPr>
                <a:solidFill>
                  <a:schemeClr val="tx1"/>
                </a:solidFill>
                <a:latin typeface="Arial" charset="0"/>
                <a:ea typeface="ＭＳ Ｐゴシック" charset="0"/>
              </a:defRPr>
            </a:lvl3pPr>
            <a:lvl4pPr marL="1584998" indent="-226428" defTabSz="893134">
              <a:defRPr>
                <a:solidFill>
                  <a:schemeClr val="tx1"/>
                </a:solidFill>
                <a:latin typeface="Arial" charset="0"/>
                <a:ea typeface="ＭＳ Ｐゴシック" charset="0"/>
              </a:defRPr>
            </a:lvl4pPr>
            <a:lvl5pPr marL="2037855" indent="-226428" defTabSz="893134">
              <a:defRPr>
                <a:solidFill>
                  <a:schemeClr val="tx1"/>
                </a:solidFill>
                <a:latin typeface="Arial" charset="0"/>
                <a:ea typeface="ＭＳ Ｐゴシック" charset="0"/>
              </a:defRPr>
            </a:lvl5pPr>
            <a:lvl6pPr marL="2490711" indent="-226428" defTabSz="893134" eaLnBrk="0" fontAlgn="base" hangingPunct="0">
              <a:spcBef>
                <a:spcPct val="0"/>
              </a:spcBef>
              <a:spcAft>
                <a:spcPct val="0"/>
              </a:spcAft>
              <a:defRPr>
                <a:solidFill>
                  <a:schemeClr val="tx1"/>
                </a:solidFill>
                <a:latin typeface="Arial" charset="0"/>
                <a:ea typeface="ＭＳ Ｐゴシック" charset="0"/>
              </a:defRPr>
            </a:lvl6pPr>
            <a:lvl7pPr marL="2943568" indent="-226428" defTabSz="893134" eaLnBrk="0" fontAlgn="base" hangingPunct="0">
              <a:spcBef>
                <a:spcPct val="0"/>
              </a:spcBef>
              <a:spcAft>
                <a:spcPct val="0"/>
              </a:spcAft>
              <a:defRPr>
                <a:solidFill>
                  <a:schemeClr val="tx1"/>
                </a:solidFill>
                <a:latin typeface="Arial" charset="0"/>
                <a:ea typeface="ＭＳ Ｐゴシック" charset="0"/>
              </a:defRPr>
            </a:lvl7pPr>
            <a:lvl8pPr marL="3396425" indent="-226428" defTabSz="893134" eaLnBrk="0" fontAlgn="base" hangingPunct="0">
              <a:spcBef>
                <a:spcPct val="0"/>
              </a:spcBef>
              <a:spcAft>
                <a:spcPct val="0"/>
              </a:spcAft>
              <a:defRPr>
                <a:solidFill>
                  <a:schemeClr val="tx1"/>
                </a:solidFill>
                <a:latin typeface="Arial" charset="0"/>
                <a:ea typeface="ＭＳ Ｐゴシック" charset="0"/>
              </a:defRPr>
            </a:lvl8pPr>
            <a:lvl9pPr marL="3849281" indent="-226428" defTabSz="893134" eaLnBrk="0" fontAlgn="base" hangingPunct="0">
              <a:spcBef>
                <a:spcPct val="0"/>
              </a:spcBef>
              <a:spcAft>
                <a:spcPct val="0"/>
              </a:spcAft>
              <a:defRPr>
                <a:solidFill>
                  <a:schemeClr val="tx1"/>
                </a:solidFill>
                <a:latin typeface="Arial" charset="0"/>
                <a:ea typeface="ＭＳ Ｐゴシック" charset="0"/>
              </a:defRPr>
            </a:lvl9pPr>
          </a:lstStyle>
          <a:p>
            <a:fld id="{510628D8-F7A8-8447-9B78-002D7D0BD518}" type="slidenum">
              <a:rPr lang="en-US">
                <a:latin typeface="Times New Roman" charset="0"/>
              </a:rPr>
              <a:pPr/>
              <a:t>15</a:t>
            </a:fld>
            <a:endParaRPr lang="en-US">
              <a:latin typeface="Times New Roman" charset="0"/>
            </a:endParaRPr>
          </a:p>
        </p:txBody>
      </p:sp>
      <p:sp>
        <p:nvSpPr>
          <p:cNvPr id="123907" name="Rectangle 7"/>
          <p:cNvSpPr txBox="1">
            <a:spLocks noGrp="1" noChangeArrowheads="1"/>
          </p:cNvSpPr>
          <p:nvPr/>
        </p:nvSpPr>
        <p:spPr bwMode="auto">
          <a:xfrm>
            <a:off x="3885887" y="8685856"/>
            <a:ext cx="2972114" cy="458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571" tIns="45286" rIns="90571" bIns="45286" anchor="b"/>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a:fld id="{196410B1-DBAB-DF4E-BAE1-43D21D195948}" type="slidenum">
              <a:rPr lang="ru-RU" sz="1200">
                <a:latin typeface="Times New Roman" charset="0"/>
              </a:rPr>
              <a:pPr algn="r"/>
              <a:t>15</a:t>
            </a:fld>
            <a:endParaRPr lang="ru-RU" sz="1200">
              <a:latin typeface="Times New Roman" charset="0"/>
            </a:endParaRPr>
          </a:p>
        </p:txBody>
      </p:sp>
      <p:sp>
        <p:nvSpPr>
          <p:cNvPr id="123908" name="Rectangle 2"/>
          <p:cNvSpPr>
            <a:spLocks noGrp="1" noRot="1" noChangeAspect="1" noChangeArrowheads="1" noTextEdit="1"/>
          </p:cNvSpPr>
          <p:nvPr>
            <p:ph type="sldImg"/>
          </p:nvPr>
        </p:nvSpPr>
        <p:spPr>
          <a:xfrm>
            <a:off x="1143000" y="685800"/>
            <a:ext cx="4572000" cy="3429000"/>
          </a:xfrm>
          <a:ln/>
        </p:spPr>
      </p:sp>
      <p:sp>
        <p:nvSpPr>
          <p:cNvPr id="123909" name="Rectangle 3"/>
          <p:cNvSpPr>
            <a:spLocks noGrp="1" noChangeArrowheads="1"/>
          </p:cNvSpPr>
          <p:nvPr>
            <p:ph type="body" idx="1"/>
          </p:nvPr>
        </p:nvSpPr>
        <p:spPr>
          <a:xfrm>
            <a:off x="913772" y="4343716"/>
            <a:ext cx="5030456" cy="4113855"/>
          </a:xfrm>
          <a:solidFill>
            <a:srgbClr val="FFFFFF"/>
          </a:solidFill>
          <a:ln>
            <a:solidFill>
              <a:srgbClr val="000000"/>
            </a:solidFill>
          </a:ln>
          <a:extLst>
            <a:ext uri="{FAA26D3D-D897-4be2-8F04-BA451C77F1D7}">
              <ma14:placeholderFlag xmlns:ma14="http://schemas.microsoft.com/office/mac/drawingml/2011/main" val="1"/>
            </a:ext>
          </a:extLst>
        </p:spPr>
        <p:txBody>
          <a:bodyPr lIns="90571" tIns="45286" rIns="90571" bIns="45286"/>
          <a:lstStyle/>
          <a:p>
            <a:pPr eaLnBrk="1" hangingPunct="1"/>
            <a:r>
              <a:rPr lang="en-US" dirty="0" smtClean="0">
                <a:latin typeface="Times New Roman" charset="0"/>
              </a:rPr>
              <a:t>Typically highly</a:t>
            </a:r>
            <a:r>
              <a:rPr lang="en-US" baseline="0" dirty="0" smtClean="0">
                <a:latin typeface="Times New Roman" charset="0"/>
              </a:rPr>
              <a:t> irradiated austenitic components plastically deformation is localized after yielding and only a small volume fraction of the gauge section participates in plastic deformation.</a:t>
            </a:r>
          </a:p>
          <a:p>
            <a:pPr eaLnBrk="1" hangingPunct="1"/>
            <a:endParaRPr lang="en-US" baseline="0" dirty="0" smtClean="0">
              <a:latin typeface="Times New Roman" charset="0"/>
            </a:endParaRPr>
          </a:p>
          <a:p>
            <a:pPr eaLnBrk="1" hangingPunct="1"/>
            <a:r>
              <a:rPr lang="en-US" baseline="0" dirty="0" smtClean="0">
                <a:latin typeface="Times New Roman" charset="0"/>
              </a:rPr>
              <a:t>Therefore, after yielding all the deformation is concentrated in one location on the gauge section</a:t>
            </a:r>
            <a:endParaRPr lang="en-US" dirty="0">
              <a:latin typeface="Times New Roman"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134">
              <a:defRPr>
                <a:solidFill>
                  <a:schemeClr val="tx1"/>
                </a:solidFill>
                <a:latin typeface="Arial" charset="0"/>
                <a:ea typeface="ＭＳ Ｐゴシック" charset="0"/>
              </a:defRPr>
            </a:lvl1pPr>
            <a:lvl2pPr marL="735892" indent="-283035" defTabSz="893134">
              <a:defRPr>
                <a:solidFill>
                  <a:schemeClr val="tx1"/>
                </a:solidFill>
                <a:latin typeface="Arial" charset="0"/>
                <a:ea typeface="ＭＳ Ｐゴシック" charset="0"/>
              </a:defRPr>
            </a:lvl2pPr>
            <a:lvl3pPr marL="1132142" indent="-226428" defTabSz="893134">
              <a:defRPr>
                <a:solidFill>
                  <a:schemeClr val="tx1"/>
                </a:solidFill>
                <a:latin typeface="Arial" charset="0"/>
                <a:ea typeface="ＭＳ Ｐゴシック" charset="0"/>
              </a:defRPr>
            </a:lvl3pPr>
            <a:lvl4pPr marL="1584998" indent="-226428" defTabSz="893134">
              <a:defRPr>
                <a:solidFill>
                  <a:schemeClr val="tx1"/>
                </a:solidFill>
                <a:latin typeface="Arial" charset="0"/>
                <a:ea typeface="ＭＳ Ｐゴシック" charset="0"/>
              </a:defRPr>
            </a:lvl4pPr>
            <a:lvl5pPr marL="2037855" indent="-226428" defTabSz="893134">
              <a:defRPr>
                <a:solidFill>
                  <a:schemeClr val="tx1"/>
                </a:solidFill>
                <a:latin typeface="Arial" charset="0"/>
                <a:ea typeface="ＭＳ Ｐゴシック" charset="0"/>
              </a:defRPr>
            </a:lvl5pPr>
            <a:lvl6pPr marL="2490711" indent="-226428" defTabSz="893134" eaLnBrk="0" fontAlgn="base" hangingPunct="0">
              <a:spcBef>
                <a:spcPct val="0"/>
              </a:spcBef>
              <a:spcAft>
                <a:spcPct val="0"/>
              </a:spcAft>
              <a:defRPr>
                <a:solidFill>
                  <a:schemeClr val="tx1"/>
                </a:solidFill>
                <a:latin typeface="Arial" charset="0"/>
                <a:ea typeface="ＭＳ Ｐゴシック" charset="0"/>
              </a:defRPr>
            </a:lvl6pPr>
            <a:lvl7pPr marL="2943568" indent="-226428" defTabSz="893134" eaLnBrk="0" fontAlgn="base" hangingPunct="0">
              <a:spcBef>
                <a:spcPct val="0"/>
              </a:spcBef>
              <a:spcAft>
                <a:spcPct val="0"/>
              </a:spcAft>
              <a:defRPr>
                <a:solidFill>
                  <a:schemeClr val="tx1"/>
                </a:solidFill>
                <a:latin typeface="Arial" charset="0"/>
                <a:ea typeface="ＭＳ Ｐゴシック" charset="0"/>
              </a:defRPr>
            </a:lvl7pPr>
            <a:lvl8pPr marL="3396425" indent="-226428" defTabSz="893134" eaLnBrk="0" fontAlgn="base" hangingPunct="0">
              <a:spcBef>
                <a:spcPct val="0"/>
              </a:spcBef>
              <a:spcAft>
                <a:spcPct val="0"/>
              </a:spcAft>
              <a:defRPr>
                <a:solidFill>
                  <a:schemeClr val="tx1"/>
                </a:solidFill>
                <a:latin typeface="Arial" charset="0"/>
                <a:ea typeface="ＭＳ Ｐゴシック" charset="0"/>
              </a:defRPr>
            </a:lvl8pPr>
            <a:lvl9pPr marL="3849281" indent="-226428" defTabSz="893134" eaLnBrk="0" fontAlgn="base" hangingPunct="0">
              <a:spcBef>
                <a:spcPct val="0"/>
              </a:spcBef>
              <a:spcAft>
                <a:spcPct val="0"/>
              </a:spcAft>
              <a:defRPr>
                <a:solidFill>
                  <a:schemeClr val="tx1"/>
                </a:solidFill>
                <a:latin typeface="Arial" charset="0"/>
                <a:ea typeface="ＭＳ Ｐゴシック" charset="0"/>
              </a:defRPr>
            </a:lvl9pPr>
          </a:lstStyle>
          <a:p>
            <a:fld id="{01B3A0D4-E3AB-4E49-994B-90ABD11936CA}" type="slidenum">
              <a:rPr lang="ru-RU">
                <a:latin typeface="Times New Roman" charset="0"/>
              </a:rPr>
              <a:pPr/>
              <a:t>16</a:t>
            </a:fld>
            <a:endParaRPr lang="ru-RU">
              <a:latin typeface="Times New Roman" charset="0"/>
            </a:endParaRPr>
          </a:p>
        </p:txBody>
      </p:sp>
      <p:sp>
        <p:nvSpPr>
          <p:cNvPr id="126979" name="Rectangle 7"/>
          <p:cNvSpPr txBox="1">
            <a:spLocks noGrp="1" noChangeArrowheads="1"/>
          </p:cNvSpPr>
          <p:nvPr/>
        </p:nvSpPr>
        <p:spPr bwMode="auto">
          <a:xfrm>
            <a:off x="3885887" y="8685856"/>
            <a:ext cx="2972114" cy="458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571" tIns="45286" rIns="90571" bIns="45286" anchor="b"/>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a:fld id="{D8161722-DD22-654A-839C-8A0E841B69F6}" type="slidenum">
              <a:rPr lang="ru-RU" sz="1200">
                <a:latin typeface="Times New Roman" charset="0"/>
              </a:rPr>
              <a:pPr algn="r"/>
              <a:t>16</a:t>
            </a:fld>
            <a:endParaRPr lang="ru-RU" sz="1200">
              <a:latin typeface="Times New Roman" charset="0"/>
            </a:endParaRPr>
          </a:p>
        </p:txBody>
      </p:sp>
      <p:sp>
        <p:nvSpPr>
          <p:cNvPr id="126980" name="Rectangle 2"/>
          <p:cNvSpPr>
            <a:spLocks noGrp="1" noRot="1" noChangeAspect="1" noChangeArrowheads="1" noTextEdit="1"/>
          </p:cNvSpPr>
          <p:nvPr>
            <p:ph type="sldImg"/>
          </p:nvPr>
        </p:nvSpPr>
        <p:spPr>
          <a:ln/>
        </p:spPr>
      </p:sp>
      <p:sp>
        <p:nvSpPr>
          <p:cNvPr id="12698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dirty="0" smtClean="0">
                <a:latin typeface="Times New Roman" charset="0"/>
              </a:rPr>
              <a:t>Plastic</a:t>
            </a:r>
            <a:r>
              <a:rPr lang="en-US" baseline="0" dirty="0" smtClean="0">
                <a:latin typeface="Times New Roman" charset="0"/>
              </a:rPr>
              <a:t> deformation behavior after yielding is quite different when a deformation wave is generated.  As the specimen begins to yield, usually near the specimen shoulder where the grips are concentrating stress, the material that undergoes plastic deformation begins to transform from austenite (face center cubic, </a:t>
            </a:r>
            <a:r>
              <a:rPr lang="en-US" baseline="0" dirty="0" err="1" smtClean="0">
                <a:latin typeface="Times New Roman" charset="0"/>
              </a:rPr>
              <a:t>fcc</a:t>
            </a:r>
            <a:r>
              <a:rPr lang="en-US" baseline="0" dirty="0" smtClean="0">
                <a:latin typeface="Times New Roman" charset="0"/>
              </a:rPr>
              <a:t>, crystal structure) to a martensitic (body centered cubic, </a:t>
            </a:r>
            <a:r>
              <a:rPr lang="en-US" baseline="0" dirty="0" err="1" smtClean="0">
                <a:latin typeface="Times New Roman" charset="0"/>
              </a:rPr>
              <a:t>bct</a:t>
            </a:r>
            <a:r>
              <a:rPr lang="en-US" baseline="0" dirty="0" smtClean="0">
                <a:latin typeface="Times New Roman" charset="0"/>
              </a:rPr>
              <a:t>, crystal structure) and the deforming material is hardened to the point where the material below the transformed volume begins to yield and transform into martensite.  The subsequent yielding causes a “wave of deformation” to propagate down the length of the gauge section, which allows more material in the specimen gauge section to participate in the plastic deformation.  The wave continues to propagate until fracture occurs.</a:t>
            </a:r>
          </a:p>
          <a:p>
            <a:pPr eaLnBrk="1" hangingPunct="1"/>
            <a:endParaRPr lang="en-US" baseline="0" dirty="0" smtClean="0">
              <a:latin typeface="Times New Roman" charset="0"/>
            </a:endParaRPr>
          </a:p>
          <a:p>
            <a:pPr eaLnBrk="1" hangingPunct="1"/>
            <a:r>
              <a:rPr lang="en-US" baseline="0" dirty="0" smtClean="0">
                <a:latin typeface="Times New Roman" charset="0"/>
              </a:rPr>
              <a:t>By permitting more volume of the gauge section to participate in the test, the elongation values increase relative to specimens that experience localized plastic deformation.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134">
              <a:defRPr>
                <a:solidFill>
                  <a:schemeClr val="tx1"/>
                </a:solidFill>
                <a:latin typeface="Arial" charset="0"/>
                <a:ea typeface="ＭＳ Ｐゴシック" charset="0"/>
              </a:defRPr>
            </a:lvl1pPr>
            <a:lvl2pPr marL="735892" indent="-283035" defTabSz="893134">
              <a:defRPr>
                <a:solidFill>
                  <a:schemeClr val="tx1"/>
                </a:solidFill>
                <a:latin typeface="Arial" charset="0"/>
                <a:ea typeface="ＭＳ Ｐゴシック" charset="0"/>
              </a:defRPr>
            </a:lvl2pPr>
            <a:lvl3pPr marL="1132142" indent="-226428" defTabSz="893134">
              <a:defRPr>
                <a:solidFill>
                  <a:schemeClr val="tx1"/>
                </a:solidFill>
                <a:latin typeface="Arial" charset="0"/>
                <a:ea typeface="ＭＳ Ｐゴシック" charset="0"/>
              </a:defRPr>
            </a:lvl3pPr>
            <a:lvl4pPr marL="1584998" indent="-226428" defTabSz="893134">
              <a:defRPr>
                <a:solidFill>
                  <a:schemeClr val="tx1"/>
                </a:solidFill>
                <a:latin typeface="Arial" charset="0"/>
                <a:ea typeface="ＭＳ Ｐゴシック" charset="0"/>
              </a:defRPr>
            </a:lvl4pPr>
            <a:lvl5pPr marL="2037855" indent="-226428" defTabSz="893134">
              <a:defRPr>
                <a:solidFill>
                  <a:schemeClr val="tx1"/>
                </a:solidFill>
                <a:latin typeface="Arial" charset="0"/>
                <a:ea typeface="ＭＳ Ｐゴシック" charset="0"/>
              </a:defRPr>
            </a:lvl5pPr>
            <a:lvl6pPr marL="2490711" indent="-226428" defTabSz="893134" eaLnBrk="0" fontAlgn="base" hangingPunct="0">
              <a:spcBef>
                <a:spcPct val="0"/>
              </a:spcBef>
              <a:spcAft>
                <a:spcPct val="0"/>
              </a:spcAft>
              <a:defRPr>
                <a:solidFill>
                  <a:schemeClr val="tx1"/>
                </a:solidFill>
                <a:latin typeface="Arial" charset="0"/>
                <a:ea typeface="ＭＳ Ｐゴシック" charset="0"/>
              </a:defRPr>
            </a:lvl6pPr>
            <a:lvl7pPr marL="2943568" indent="-226428" defTabSz="893134" eaLnBrk="0" fontAlgn="base" hangingPunct="0">
              <a:spcBef>
                <a:spcPct val="0"/>
              </a:spcBef>
              <a:spcAft>
                <a:spcPct val="0"/>
              </a:spcAft>
              <a:defRPr>
                <a:solidFill>
                  <a:schemeClr val="tx1"/>
                </a:solidFill>
                <a:latin typeface="Arial" charset="0"/>
                <a:ea typeface="ＭＳ Ｐゴシック" charset="0"/>
              </a:defRPr>
            </a:lvl7pPr>
            <a:lvl8pPr marL="3396425" indent="-226428" defTabSz="893134" eaLnBrk="0" fontAlgn="base" hangingPunct="0">
              <a:spcBef>
                <a:spcPct val="0"/>
              </a:spcBef>
              <a:spcAft>
                <a:spcPct val="0"/>
              </a:spcAft>
              <a:defRPr>
                <a:solidFill>
                  <a:schemeClr val="tx1"/>
                </a:solidFill>
                <a:latin typeface="Arial" charset="0"/>
                <a:ea typeface="ＭＳ Ｐゴシック" charset="0"/>
              </a:defRPr>
            </a:lvl8pPr>
            <a:lvl9pPr marL="3849281" indent="-226428" defTabSz="893134" eaLnBrk="0" fontAlgn="base" hangingPunct="0">
              <a:spcBef>
                <a:spcPct val="0"/>
              </a:spcBef>
              <a:spcAft>
                <a:spcPct val="0"/>
              </a:spcAft>
              <a:defRPr>
                <a:solidFill>
                  <a:schemeClr val="tx1"/>
                </a:solidFill>
                <a:latin typeface="Arial" charset="0"/>
                <a:ea typeface="ＭＳ Ｐゴシック" charset="0"/>
              </a:defRPr>
            </a:lvl9pPr>
          </a:lstStyle>
          <a:p>
            <a:fld id="{CC40C8ED-B21F-9346-857A-60393CA50739}" type="slidenum">
              <a:rPr lang="en-US">
                <a:latin typeface="Times New Roman" charset="0"/>
              </a:rPr>
              <a:pPr/>
              <a:t>17</a:t>
            </a:fld>
            <a:endParaRPr lang="en-US">
              <a:latin typeface="Times New Roman" charset="0"/>
            </a:endParaRPr>
          </a:p>
        </p:txBody>
      </p:sp>
      <p:sp>
        <p:nvSpPr>
          <p:cNvPr id="129027" name="Rectangle 7"/>
          <p:cNvSpPr txBox="1">
            <a:spLocks noGrp="1" noChangeArrowheads="1"/>
          </p:cNvSpPr>
          <p:nvPr/>
        </p:nvSpPr>
        <p:spPr bwMode="auto">
          <a:xfrm>
            <a:off x="3885887" y="8685856"/>
            <a:ext cx="2972114" cy="458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571" tIns="45286" rIns="90571" bIns="45286" anchor="b"/>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a:fld id="{20829CBA-1F59-F140-B0D1-B715DFE09300}" type="slidenum">
              <a:rPr lang="ru-RU" sz="1200">
                <a:latin typeface="Times New Roman" charset="0"/>
              </a:rPr>
              <a:pPr algn="r"/>
              <a:t>17</a:t>
            </a:fld>
            <a:endParaRPr lang="ru-RU" sz="1200">
              <a:latin typeface="Times New Roman" charset="0"/>
            </a:endParaRPr>
          </a:p>
        </p:txBody>
      </p:sp>
      <p:sp>
        <p:nvSpPr>
          <p:cNvPr id="129028" name="Rectangle 2"/>
          <p:cNvSpPr>
            <a:spLocks noGrp="1" noRot="1" noChangeAspect="1" noChangeArrowheads="1" noTextEdit="1"/>
          </p:cNvSpPr>
          <p:nvPr>
            <p:ph type="sldImg"/>
          </p:nvPr>
        </p:nvSpPr>
        <p:spPr>
          <a:xfrm>
            <a:off x="1143000" y="685800"/>
            <a:ext cx="4572000" cy="3429000"/>
          </a:xfrm>
          <a:ln/>
        </p:spPr>
      </p:sp>
      <p:sp>
        <p:nvSpPr>
          <p:cNvPr id="12902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dirty="0" smtClean="0">
                <a:latin typeface="Times New Roman" charset="0"/>
              </a:rPr>
              <a:t>Typically,</a:t>
            </a:r>
            <a:r>
              <a:rPr lang="en-US" baseline="0" dirty="0" smtClean="0">
                <a:latin typeface="Times New Roman" charset="0"/>
              </a:rPr>
              <a:t> the amount of martensite present in non-irradiated and non-deformed austenitic steels is approximately 5-10% (depending on the relative amounts of alloying elements)</a:t>
            </a:r>
            <a:endParaRPr lang="en-US" dirty="0" smtClean="0">
              <a:latin typeface="Times New Roman" charset="0"/>
            </a:endParaRPr>
          </a:p>
          <a:p>
            <a:pPr eaLnBrk="1" hangingPunct="1"/>
            <a:endParaRPr lang="en-US" dirty="0" smtClean="0">
              <a:latin typeface="Times New Roman" charset="0"/>
            </a:endParaRPr>
          </a:p>
          <a:p>
            <a:pPr eaLnBrk="1" hangingPunct="1"/>
            <a:r>
              <a:rPr lang="en-US" dirty="0" smtClean="0">
                <a:latin typeface="Times New Roman" charset="0"/>
              </a:rPr>
              <a:t>Post</a:t>
            </a:r>
            <a:r>
              <a:rPr lang="en-US" baseline="0" dirty="0" smtClean="0">
                <a:latin typeface="Times New Roman" charset="0"/>
              </a:rPr>
              <a:t> testing microscopy has verified the presence of elevated volume fraction of martensite in the deformed regions of the gauge section.</a:t>
            </a:r>
          </a:p>
          <a:p>
            <a:pPr eaLnBrk="1" hangingPunct="1"/>
            <a:endParaRPr lang="en-US" baseline="0" dirty="0" smtClean="0">
              <a:latin typeface="Times New Roman" charset="0"/>
            </a:endParaRPr>
          </a:p>
          <a:p>
            <a:pPr eaLnBrk="1" hangingPunct="1"/>
            <a:r>
              <a:rPr lang="en-US" baseline="0" dirty="0" smtClean="0">
                <a:latin typeface="Times New Roman" charset="0"/>
              </a:rPr>
              <a:t>The deformation wave (band) was clearly resolved in the plot of the volume fraction of martensite along the specimen gauge section.</a:t>
            </a:r>
            <a:endParaRPr lang="en-US" dirty="0">
              <a:latin typeface="Times New Roman"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Want</a:t>
            </a:r>
            <a:r>
              <a:rPr lang="en-US" baseline="0" dirty="0" smtClean="0"/>
              <a:t> to understand functionality of center baffle with respect to design changes for future targets</a:t>
            </a:r>
          </a:p>
          <a:p>
            <a:endParaRPr lang="en-US" baseline="0" dirty="0" smtClean="0"/>
          </a:p>
          <a:p>
            <a:r>
              <a:rPr lang="en-US" baseline="0" dirty="0" smtClean="0"/>
              <a:t>Some engineers would like to delete center baffle, and uncertainty of the modal analysis would be resolved if we could…</a:t>
            </a:r>
          </a:p>
          <a:p>
            <a:endParaRPr lang="en-US" baseline="0" dirty="0" smtClean="0"/>
          </a:p>
          <a:p>
            <a:r>
              <a:rPr lang="en-US" baseline="0" dirty="0" smtClean="0"/>
              <a:t>At higher power the center baffle becomes overstressed and removing would </a:t>
            </a:r>
            <a:r>
              <a:rPr lang="en-US" baseline="0" dirty="0" err="1" smtClean="0"/>
              <a:t>elminate</a:t>
            </a:r>
            <a:r>
              <a:rPr lang="en-US" baseline="0" dirty="0" smtClean="0"/>
              <a:t> a thermal stress limitations and reduced pressure pulse stresses overall.</a:t>
            </a:r>
            <a:endParaRPr lang="en-US" dirty="0"/>
          </a:p>
        </p:txBody>
      </p:sp>
      <p:sp>
        <p:nvSpPr>
          <p:cNvPr id="4" name="Slide Number Placeholder 3"/>
          <p:cNvSpPr>
            <a:spLocks noGrp="1"/>
          </p:cNvSpPr>
          <p:nvPr>
            <p:ph type="sldNum" sz="quarter" idx="10"/>
          </p:nvPr>
        </p:nvSpPr>
        <p:spPr/>
        <p:txBody>
          <a:bodyPr/>
          <a:lstStyle/>
          <a:p>
            <a:fld id="{B89E9A95-BB3C-9B4D-A8E4-820A94F2E40F}" type="slidenum">
              <a:rPr lang="en-US" smtClean="0"/>
              <a:t>22</a:t>
            </a:fld>
            <a:endParaRPr lang="en-US"/>
          </a:p>
        </p:txBody>
      </p:sp>
    </p:spTree>
    <p:extLst>
      <p:ext uri="{BB962C8B-B14F-4D97-AF65-F5344CB8AC3E}">
        <p14:creationId xmlns:p14="http://schemas.microsoft.com/office/powerpoint/2010/main" val="6328641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3" name="Rectangle 12"/>
          <p:cNvSpPr/>
          <p:nvPr/>
        </p:nvSpPr>
        <p:spPr bwMode="auto">
          <a:xfrm>
            <a:off x="0" y="6426099"/>
            <a:ext cx="9144000" cy="431901"/>
          </a:xfrm>
          <a:prstGeom prst="rect">
            <a:avLst/>
          </a:prstGeom>
          <a:solidFill>
            <a:schemeClr val="bg1"/>
          </a:solidFill>
          <a:ln w="9525" cap="flat" cmpd="sng" algn="ctr">
            <a:noFill/>
            <a:prstDash val="solid"/>
            <a:round/>
            <a:headEnd type="none" w="med" len="med"/>
            <a:tailEnd type="none" w="med" len="med"/>
          </a:ln>
          <a:effectLst>
            <a:outerShdw blurRad="127000" dist="38100" dir="16200000" rotWithShape="0">
              <a:prstClr val="black">
                <a:alpha val="20000"/>
              </a:prstClr>
            </a:outerShdw>
          </a:effectLst>
        </p:spPr>
        <p:txBody>
          <a:bodyPr/>
          <a:lstStyle/>
          <a:p>
            <a:pPr eaLnBrk="0" hangingPunct="0">
              <a:defRPr/>
            </a:pPr>
            <a:endParaRPr lang="en-US">
              <a:latin typeface="Arial" pitchFamily="34" charset="0"/>
              <a:cs typeface="Arial" pitchFamily="34" charset="0"/>
            </a:endParaRPr>
          </a:p>
        </p:txBody>
      </p:sp>
      <p:sp>
        <p:nvSpPr>
          <p:cNvPr id="4" name="Rectangle 3"/>
          <p:cNvSpPr/>
          <p:nvPr/>
        </p:nvSpPr>
        <p:spPr bwMode="auto">
          <a:xfrm>
            <a:off x="6085342" y="0"/>
            <a:ext cx="3071004" cy="6426099"/>
          </a:xfrm>
          <a:prstGeom prst="rect">
            <a:avLst/>
          </a:prstGeom>
          <a:gradFill flip="none" rotWithShape="1">
            <a:gsLst>
              <a:gs pos="0">
                <a:srgbClr val="008657">
                  <a:shade val="30000"/>
                  <a:satMod val="115000"/>
                </a:srgbClr>
              </a:gs>
              <a:gs pos="50000">
                <a:srgbClr val="008657">
                  <a:shade val="67500"/>
                  <a:satMod val="115000"/>
                </a:srgbClr>
              </a:gs>
              <a:gs pos="100000">
                <a:srgbClr val="008657">
                  <a:shade val="100000"/>
                  <a:satMod val="115000"/>
                </a:srgbClr>
              </a:gs>
            </a:gsLst>
            <a:lin ang="8100000" scaled="1"/>
            <a:tileRect/>
          </a:gradFill>
          <a:ln w="9525" cap="flat" cmpd="sng" algn="ctr">
            <a:noFill/>
            <a:prstDash val="solid"/>
            <a:round/>
            <a:headEnd type="none" w="med" len="med"/>
            <a:tailEnd type="none" w="med" len="med"/>
          </a:ln>
          <a:effectLst>
            <a:outerShdw blurRad="127000" dist="38100" dir="10800000" algn="r" rotWithShape="0">
              <a:prstClr val="black">
                <a:alpha val="20000"/>
              </a:prstClr>
            </a:outerShdw>
          </a:effectLst>
        </p:spPr>
        <p:txBody>
          <a:bodyPr/>
          <a:lstStyle/>
          <a:p>
            <a:pPr eaLnBrk="0" hangingPunct="0">
              <a:defRPr/>
            </a:pPr>
            <a:endParaRPr lang="en-US">
              <a:latin typeface="Arial" pitchFamily="34" charset="0"/>
              <a:cs typeface="Arial" pitchFamily="34" charset="0"/>
            </a:endParaRPr>
          </a:p>
        </p:txBody>
      </p:sp>
      <p:sp>
        <p:nvSpPr>
          <p:cNvPr id="2" name="Title 1"/>
          <p:cNvSpPr>
            <a:spLocks noGrp="1"/>
          </p:cNvSpPr>
          <p:nvPr>
            <p:ph type="ctrTitle"/>
          </p:nvPr>
        </p:nvSpPr>
        <p:spPr>
          <a:xfrm>
            <a:off x="202278" y="179737"/>
            <a:ext cx="4160172" cy="877163"/>
          </a:xfrm>
        </p:spPr>
        <p:txBody>
          <a:bodyPr/>
          <a:lstStyle>
            <a:lvl1pPr algn="l">
              <a:defRPr>
                <a:solidFill>
                  <a:srgbClr val="008657"/>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02278" y="1761403"/>
            <a:ext cx="3255297" cy="424732"/>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9" name="Picture 8" descr="New_DOE_Logo_Color_042808.png"/>
          <p:cNvPicPr>
            <a:picLocks noChangeAspect="1"/>
          </p:cNvPicPr>
          <p:nvPr/>
        </p:nvPicPr>
        <p:blipFill rotWithShape="1">
          <a:blip r:embed="rId2" cstate="print">
            <a:extLst>
              <a:ext uri="{28A0092B-C50C-407E-A947-70E740481C1C}">
                <a14:useLocalDpi xmlns:a14="http://schemas.microsoft.com/office/drawing/2010/main"/>
              </a:ext>
            </a:extLst>
          </a:blip>
          <a:srcRect l="-1" t="-11082" r="-3675" b="-11082"/>
          <a:stretch/>
        </p:blipFill>
        <p:spPr bwMode="auto">
          <a:xfrm>
            <a:off x="303417" y="6437974"/>
            <a:ext cx="1417315" cy="420025"/>
          </a:xfrm>
          <a:prstGeom prst="rect">
            <a:avLst/>
          </a:prstGeom>
          <a:noFill/>
          <a:ln w="9525">
            <a:noFill/>
            <a:miter lim="800000"/>
            <a:headEnd/>
            <a:tailEnd/>
          </a:ln>
        </p:spPr>
      </p:pic>
      <p:pic>
        <p:nvPicPr>
          <p:cNvPr id="17" name="Picture 1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18452" y="6485683"/>
            <a:ext cx="2404872" cy="305082"/>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a:ext>
            </a:extLst>
          </a:blip>
          <a:srcRect l="20925" b="6294"/>
          <a:stretch/>
        </p:blipFill>
        <p:spPr>
          <a:xfrm>
            <a:off x="6085342" y="283"/>
            <a:ext cx="3075160" cy="6425816"/>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313033" y="660860"/>
            <a:ext cx="4626281" cy="466344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8_Blank">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492706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49225" y="-25400"/>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53988" y="1346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116388" y="1346200"/>
            <a:ext cx="3810000" cy="4114800"/>
          </a:xfrm>
        </p:spPr>
        <p:txBody>
          <a:bodyPr/>
          <a:lstStyle/>
          <a:p>
            <a:r>
              <a:rPr lang="en-US" smtClean="0"/>
              <a:t>Click icon to add clip art</a:t>
            </a:r>
            <a:endParaRPr lang="en-US"/>
          </a:p>
        </p:txBody>
      </p:sp>
      <p:sp>
        <p:nvSpPr>
          <p:cNvPr id="5" name="Slide Number Placeholder 4"/>
          <p:cNvSpPr>
            <a:spLocks noGrp="1"/>
          </p:cNvSpPr>
          <p:nvPr>
            <p:ph type="sldNum" sz="quarter" idx="10"/>
          </p:nvPr>
        </p:nvSpPr>
        <p:spPr>
          <a:xfrm>
            <a:off x="7124700" y="6572250"/>
            <a:ext cx="1905000" cy="457200"/>
          </a:xfrm>
          <a:prstGeom prst="rect">
            <a:avLst/>
          </a:prstGeom>
        </p:spPr>
        <p:txBody>
          <a:bodyPr/>
          <a:lstStyle>
            <a:lvl1pPr>
              <a:defRPr/>
            </a:lvl1pPr>
          </a:lstStyle>
          <a:p>
            <a:fld id="{2C853049-084F-2E4D-8BD0-2B8820545EF6}" type="slidenum">
              <a:rPr lang="en-US" smtClean="0"/>
              <a:t>‹#›</a:t>
            </a:fld>
            <a:endParaRPr lang="en-US"/>
          </a:p>
        </p:txBody>
      </p:sp>
      <p:sp>
        <p:nvSpPr>
          <p:cNvPr id="6" name="Footer Placeholder 5"/>
          <p:cNvSpPr>
            <a:spLocks noGrp="1"/>
          </p:cNvSpPr>
          <p:nvPr>
            <p:ph type="ftr" sz="quarter" idx="11"/>
          </p:nvPr>
        </p:nvSpPr>
        <p:spPr>
          <a:xfrm>
            <a:off x="3124200" y="6572250"/>
            <a:ext cx="2895600" cy="457200"/>
          </a:xfrm>
          <a:prstGeom prst="rect">
            <a:avLst/>
          </a:prstGeom>
        </p:spPr>
        <p:txBody>
          <a:bodyPr/>
          <a:lstStyle>
            <a:lvl1pPr>
              <a:defRPr/>
            </a:lvl1pPr>
          </a:lstStyle>
          <a:p>
            <a:endParaRPr lang="en-US"/>
          </a:p>
        </p:txBody>
      </p:sp>
    </p:spTree>
    <p:extLst>
      <p:ext uri="{BB962C8B-B14F-4D97-AF65-F5344CB8AC3E}">
        <p14:creationId xmlns:p14="http://schemas.microsoft.com/office/powerpoint/2010/main" val="3546845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20650" y="153988"/>
            <a:ext cx="8775700" cy="504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20650" y="1354138"/>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311650" y="1354138"/>
            <a:ext cx="4038600" cy="2190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311650" y="3697288"/>
            <a:ext cx="4038600" cy="2190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5757304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 Id="rId11"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p:cNvSpPr/>
          <p:nvPr/>
        </p:nvSpPr>
        <p:spPr bwMode="auto">
          <a:xfrm>
            <a:off x="0" y="6426099"/>
            <a:ext cx="9144000" cy="431901"/>
          </a:xfrm>
          <a:prstGeom prst="rect">
            <a:avLst/>
          </a:prstGeom>
          <a:solidFill>
            <a:schemeClr val="bg1"/>
          </a:solidFill>
          <a:ln w="9525" cap="flat" cmpd="sng" algn="ctr">
            <a:solidFill>
              <a:schemeClr val="bg1"/>
            </a:solidFill>
            <a:prstDash val="solid"/>
            <a:round/>
            <a:headEnd type="none" w="med" len="med"/>
            <a:tailEnd type="none" w="med" len="med"/>
          </a:ln>
          <a:effectLst>
            <a:outerShdw blurRad="127000" dist="38100" dir="18900000" algn="bl" rotWithShape="0">
              <a:prstClr val="black">
                <a:alpha val="20000"/>
              </a:prstClr>
            </a:outerShdw>
          </a:effectLst>
        </p:spPr>
        <p:txBody>
          <a:bodyPr/>
          <a:lstStyle/>
          <a:p>
            <a:pPr eaLnBrk="0" hangingPunct="0">
              <a:defRPr/>
            </a:pPr>
            <a:endParaRPr lang="en-US">
              <a:latin typeface="Arial" pitchFamily="34" charset="0"/>
              <a:cs typeface="Arial" pitchFamily="34" charset="0"/>
            </a:endParaRPr>
          </a:p>
        </p:txBody>
      </p:sp>
      <p:pic>
        <p:nvPicPr>
          <p:cNvPr id="2" name="Picture 1"/>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6418452" y="6485683"/>
            <a:ext cx="2404872" cy="305082"/>
          </a:xfrm>
          <a:prstGeom prst="rect">
            <a:avLst/>
          </a:prstGeom>
        </p:spPr>
      </p:pic>
      <p:sp>
        <p:nvSpPr>
          <p:cNvPr id="1026" name="Title Placeholder 1"/>
          <p:cNvSpPr>
            <a:spLocks noGrp="1"/>
          </p:cNvSpPr>
          <p:nvPr>
            <p:ph type="title"/>
          </p:nvPr>
        </p:nvSpPr>
        <p:spPr bwMode="auto">
          <a:xfrm>
            <a:off x="202910" y="68945"/>
            <a:ext cx="8729726" cy="49629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dirty="0" smtClean="0"/>
              <a:t>Click to edit Master title style</a:t>
            </a:r>
          </a:p>
        </p:txBody>
      </p:sp>
      <p:sp>
        <p:nvSpPr>
          <p:cNvPr id="1027" name="Text Placeholder 2"/>
          <p:cNvSpPr>
            <a:spLocks noGrp="1"/>
          </p:cNvSpPr>
          <p:nvPr>
            <p:ph type="body" idx="1"/>
          </p:nvPr>
        </p:nvSpPr>
        <p:spPr bwMode="auto">
          <a:xfrm>
            <a:off x="196560" y="1320831"/>
            <a:ext cx="8729726" cy="19774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8" name="Rectangle 6"/>
          <p:cNvSpPr>
            <a:spLocks noChangeArrowheads="1"/>
          </p:cNvSpPr>
          <p:nvPr/>
        </p:nvSpPr>
        <p:spPr bwMode="auto">
          <a:xfrm flipH="1">
            <a:off x="22695" y="6688586"/>
            <a:ext cx="210301" cy="152400"/>
          </a:xfrm>
          <a:prstGeom prst="rect">
            <a:avLst/>
          </a:prstGeom>
          <a:noFill/>
          <a:ln w="9525">
            <a:noFill/>
            <a:miter lim="800000"/>
            <a:headEnd/>
            <a:tailEnd/>
          </a:ln>
          <a:effectLst/>
        </p:spPr>
        <p:txBody>
          <a:bodyPr lIns="0" tIns="0" rIns="0" bIns="0"/>
          <a:lstStyle/>
          <a:p>
            <a:pPr algn="r" defTabSz="173038">
              <a:lnSpc>
                <a:spcPct val="90000"/>
              </a:lnSpc>
              <a:tabLst>
                <a:tab pos="230188" algn="l"/>
              </a:tabLst>
              <a:defRPr/>
            </a:pPr>
            <a:fld id="{040BB257-551A-4736-B50F-DCF1BA034C06}" type="slidenum">
              <a:rPr lang="en-US" sz="800" smtClean="0">
                <a:solidFill>
                  <a:schemeClr val="bg1">
                    <a:lumMod val="75000"/>
                  </a:schemeClr>
                </a:solidFill>
                <a:latin typeface="Arial" pitchFamily="34" charset="0"/>
                <a:cs typeface="Arial" pitchFamily="34" charset="0"/>
              </a:rPr>
              <a:pPr algn="r" defTabSz="173038">
                <a:lnSpc>
                  <a:spcPct val="90000"/>
                </a:lnSpc>
                <a:tabLst>
                  <a:tab pos="230188" algn="l"/>
                </a:tabLst>
                <a:defRPr/>
              </a:pPr>
              <a:t>‹#›</a:t>
            </a:fld>
            <a:endParaRPr lang="en-US" sz="800" dirty="0">
              <a:solidFill>
                <a:schemeClr val="bg1">
                  <a:lumMod val="75000"/>
                </a:schemeClr>
              </a:solidFill>
              <a:latin typeface="Arial" pitchFamily="34" charset="0"/>
              <a:cs typeface="Arial" pitchFamily="34" charset="0"/>
            </a:endParaRPr>
          </a:p>
        </p:txBody>
      </p:sp>
      <p:sp>
        <p:nvSpPr>
          <p:cNvPr id="14" name="Rectangle 256"/>
          <p:cNvSpPr txBox="1">
            <a:spLocks noChangeArrowheads="1"/>
          </p:cNvSpPr>
          <p:nvPr/>
        </p:nvSpPr>
        <p:spPr>
          <a:xfrm>
            <a:off x="216123" y="6633485"/>
            <a:ext cx="2895600" cy="182562"/>
          </a:xfrm>
          <a:prstGeom prst="rect">
            <a:avLst/>
          </a:prstGeom>
          <a:ln/>
        </p:spPr>
        <p:txBody>
          <a:bodyPr/>
          <a:lstStyle/>
          <a:p>
            <a:pPr algn="l"/>
            <a:r>
              <a:rPr lang="en-US" sz="800" dirty="0" smtClean="0">
                <a:solidFill>
                  <a:srgbClr val="BFBFBF"/>
                </a:solidFill>
                <a:latin typeface="Arial" pitchFamily="34" charset="0"/>
                <a:cs typeface="Arial" pitchFamily="34" charset="0"/>
              </a:rPr>
              <a:t>Dose</a:t>
            </a:r>
            <a:r>
              <a:rPr lang="en-US" sz="800" baseline="0" dirty="0" smtClean="0">
                <a:solidFill>
                  <a:srgbClr val="BFBFBF"/>
                </a:solidFill>
                <a:latin typeface="Arial" pitchFamily="34" charset="0"/>
                <a:cs typeface="Arial" pitchFamily="34" charset="0"/>
              </a:rPr>
              <a:t> Limit Philosophies at the SNS</a:t>
            </a:r>
            <a:endParaRPr lang="en-US" sz="800" dirty="0">
              <a:solidFill>
                <a:srgbClr val="BFBFBF"/>
              </a:solidFill>
              <a:latin typeface="Arial" pitchFamily="34" charset="0"/>
              <a:cs typeface="Arial" pitchFamily="34" charset="0"/>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0" r:id="rId8"/>
    <p:sldLayoutId id="2147483671" r:id="rId9"/>
  </p:sldLayoutIdLst>
  <p:txStyles>
    <p:titleStyle>
      <a:lvl1pPr algn="l" rtl="0" eaLnBrk="1" fontAlgn="base" hangingPunct="1">
        <a:lnSpc>
          <a:spcPct val="85000"/>
        </a:lnSpc>
        <a:spcBef>
          <a:spcPct val="0"/>
        </a:spcBef>
        <a:spcAft>
          <a:spcPct val="0"/>
        </a:spcAft>
        <a:defRPr sz="3000" kern="1200">
          <a:solidFill>
            <a:schemeClr val="tx2"/>
          </a:solidFill>
          <a:latin typeface="Arial Black" pitchFamily="34" charset="0"/>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p:titleStyle>
    <p:body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Arial Narrow" pitchFamily="34" charset="0"/>
          <a:ea typeface="+mn-ea"/>
          <a:cs typeface="+mn-cs"/>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Arial Narrow" pitchFamily="34" charset="0"/>
          <a:ea typeface="+mn-ea"/>
          <a:cs typeface="+mn-cs"/>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Arial Narrow" pitchFamily="34" charset="0"/>
          <a:ea typeface="+mn-ea"/>
          <a:cs typeface="+mn-cs"/>
        </a:defRPr>
      </a:lvl3pPr>
      <a:lvl4pPr marL="1144588" indent="-173038" algn="l" rtl="0" eaLnBrk="1" fontAlgn="base" hangingPunct="1">
        <a:lnSpc>
          <a:spcPct val="90000"/>
        </a:lnSpc>
        <a:spcBef>
          <a:spcPts val="800"/>
        </a:spcBef>
        <a:spcAft>
          <a:spcPct val="0"/>
        </a:spcAft>
        <a:buClr>
          <a:schemeClr val="tx2"/>
        </a:buClr>
        <a:buFont typeface="Arial" charset="0"/>
        <a:buChar char="–"/>
        <a:defRPr kern="1200">
          <a:solidFill>
            <a:schemeClr val="tx1"/>
          </a:solidFill>
          <a:latin typeface="Arial Narrow" pitchFamily="34" charset="0"/>
          <a:ea typeface="+mn-ea"/>
          <a:cs typeface="+mn-cs"/>
        </a:defRPr>
      </a:lvl4pPr>
      <a:lvl5pPr marL="1482725" indent="-222250" algn="l" rtl="0" eaLnBrk="1" fontAlgn="base" hangingPunct="1">
        <a:lnSpc>
          <a:spcPct val="90000"/>
        </a:lnSpc>
        <a:spcBef>
          <a:spcPts val="600"/>
        </a:spcBef>
        <a:spcAft>
          <a:spcPct val="0"/>
        </a:spcAft>
        <a:buClr>
          <a:schemeClr val="tx2"/>
        </a:buClr>
        <a:buFont typeface="Arial" charset="0"/>
        <a:buChar char="»"/>
        <a:defRPr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5" Type="http://schemas.openxmlformats.org/officeDocument/2006/relationships/image" Target="../media/image18.jpeg"/><Relationship Id="rId6" Type="http://schemas.openxmlformats.org/officeDocument/2006/relationships/image" Target="../media/image19.emf"/><Relationship Id="rId7"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emf"/><Relationship Id="rId3" Type="http://schemas.openxmlformats.org/officeDocument/2006/relationships/image" Target="../media/image22.emf"/></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27.g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28.gif"/></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image" Target="../media/image30.jpeg"/><Relationship Id="rId5" Type="http://schemas.openxmlformats.org/officeDocument/2006/relationships/image" Target="../media/image31.jpeg"/><Relationship Id="rId6" Type="http://schemas.openxmlformats.org/officeDocument/2006/relationships/oleObject" Target="../embeddings/oleObject1.bin"/><Relationship Id="rId7" Type="http://schemas.openxmlformats.org/officeDocument/2006/relationships/image" Target="../media/image29.emf"/><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3.emf"/><Relationship Id="rId4" Type="http://schemas.openxmlformats.org/officeDocument/2006/relationships/image" Target="../media/image34.emf"/><Relationship Id="rId1" Type="http://schemas.openxmlformats.org/officeDocument/2006/relationships/slideLayout" Target="../slideLayouts/slideLayout2.xml"/><Relationship Id="rId2" Type="http://schemas.openxmlformats.org/officeDocument/2006/relationships/image" Target="../media/image32.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 Id="rId3" Type="http://schemas.openxmlformats.org/officeDocument/2006/relationships/image" Target="../media/image3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4" Type="http://schemas.microsoft.com/office/2007/relationships/hdphoto" Target="../media/hdphoto1.wdp"/><Relationship Id="rId5" Type="http://schemas.openxmlformats.org/officeDocument/2006/relationships/image" Target="../media/image38.jpeg"/><Relationship Id="rId6" Type="http://schemas.openxmlformats.org/officeDocument/2006/relationships/image" Target="../media/image39.jpeg"/><Relationship Id="rId7"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1" Type="http://schemas.openxmlformats.org/officeDocument/2006/relationships/slideLayout" Target="../slideLayouts/slideLayout9.xml"/><Relationship Id="rId2" Type="http://schemas.openxmlformats.org/officeDocument/2006/relationships/image" Target="../media/image4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5" Type="http://schemas.openxmlformats.org/officeDocument/2006/relationships/image" Target="../media/image8.png"/><Relationship Id="rId6" Type="http://schemas.openxmlformats.org/officeDocument/2006/relationships/image" Target="../media/image9.tiff"/><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0.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2.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854" y="241328"/>
            <a:ext cx="5140554" cy="2479843"/>
          </a:xfrm>
        </p:spPr>
        <p:txBody>
          <a:bodyPr>
            <a:normAutofit/>
          </a:bodyPr>
          <a:lstStyle/>
          <a:p>
            <a:r>
              <a:rPr lang="en-US" sz="2800" dirty="0"/>
              <a:t>Dose Limit Philosophies Implemented at the Spallation Neutron </a:t>
            </a:r>
            <a:r>
              <a:rPr lang="en-US" sz="2800" dirty="0" smtClean="0"/>
              <a:t>Source</a:t>
            </a:r>
            <a:endParaRPr lang="en-US" sz="2800" dirty="0"/>
          </a:p>
        </p:txBody>
      </p:sp>
      <p:sp>
        <p:nvSpPr>
          <p:cNvPr id="3" name="Subtitle 2"/>
          <p:cNvSpPr>
            <a:spLocks noGrp="1"/>
          </p:cNvSpPr>
          <p:nvPr>
            <p:ph type="subTitle" idx="1"/>
          </p:nvPr>
        </p:nvSpPr>
        <p:spPr>
          <a:xfrm>
            <a:off x="202278" y="2548011"/>
            <a:ext cx="3255297" cy="3097258"/>
          </a:xfrm>
        </p:spPr>
        <p:txBody>
          <a:bodyPr/>
          <a:lstStyle/>
          <a:p>
            <a:r>
              <a:rPr lang="en-US" sz="2800" b="1" dirty="0"/>
              <a:t>David McClintock</a:t>
            </a:r>
          </a:p>
          <a:p>
            <a:endParaRPr lang="en-US" dirty="0" smtClean="0"/>
          </a:p>
          <a:p>
            <a:pPr>
              <a:spcBef>
                <a:spcPts val="2000"/>
              </a:spcBef>
            </a:pPr>
            <a:r>
              <a:rPr lang="en-US" dirty="0" smtClean="0"/>
              <a:t>5</a:t>
            </a:r>
            <a:r>
              <a:rPr lang="en-US" baseline="30000" dirty="0" smtClean="0"/>
              <a:t>th</a:t>
            </a:r>
            <a:r>
              <a:rPr lang="en-US" dirty="0" smtClean="0"/>
              <a:t> High Power Targetry Workshop </a:t>
            </a:r>
          </a:p>
          <a:p>
            <a:pPr>
              <a:spcBef>
                <a:spcPts val="2000"/>
              </a:spcBef>
            </a:pPr>
            <a:r>
              <a:rPr lang="en-US" dirty="0" smtClean="0"/>
              <a:t>May 20-23, 2014</a:t>
            </a:r>
          </a:p>
          <a:p>
            <a:pPr>
              <a:spcBef>
                <a:spcPts val="2000"/>
              </a:spcBef>
            </a:pPr>
            <a:r>
              <a:rPr lang="en-US" dirty="0" smtClean="0"/>
              <a:t>Fermilab, Batavia, Illinois</a:t>
            </a:r>
            <a:endParaRPr lang="en-US" dirty="0"/>
          </a:p>
        </p:txBody>
      </p:sp>
    </p:spTree>
    <p:extLst>
      <p:ext uri="{BB962C8B-B14F-4D97-AF65-F5344CB8AC3E}">
        <p14:creationId xmlns:p14="http://schemas.microsoft.com/office/powerpoint/2010/main" val="397982178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a:xfrm>
            <a:off x="79895" y="1387"/>
            <a:ext cx="9086200" cy="676339"/>
          </a:xfrm>
        </p:spPr>
        <p:txBody>
          <a:bodyPr/>
          <a:lstStyle/>
          <a:p>
            <a:r>
              <a:rPr lang="en-US" sz="2200" dirty="0" smtClean="0">
                <a:latin typeface="Arial Black" charset="0"/>
                <a:ea typeface="ＭＳ Ｐゴシック" charset="0"/>
              </a:rPr>
              <a:t>Specimens were removed from Targets 1-8 after service and characterized by mechanical testing and microscopy</a:t>
            </a:r>
            <a:endParaRPr lang="en-US" sz="2200" dirty="0">
              <a:latin typeface="Arial Black" charset="0"/>
              <a:ea typeface="ＭＳ Ｐゴシック" charset="0"/>
            </a:endParaRPr>
          </a:p>
        </p:txBody>
      </p:sp>
      <p:pic>
        <p:nvPicPr>
          <p:cNvPr id="15362" name="Picture 4" descr="a730_updated-01"/>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02170" y="681155"/>
            <a:ext cx="1706563" cy="562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363" name="Group 18"/>
          <p:cNvGrpSpPr>
            <a:grpSpLocks noChangeAspect="1"/>
          </p:cNvGrpSpPr>
          <p:nvPr/>
        </p:nvGrpSpPr>
        <p:grpSpPr bwMode="auto">
          <a:xfrm>
            <a:off x="2405188" y="1496687"/>
            <a:ext cx="3405767" cy="4745647"/>
            <a:chOff x="4875" y="-191"/>
            <a:chExt cx="5432" cy="7571"/>
          </a:xfrm>
        </p:grpSpPr>
        <p:pic>
          <p:nvPicPr>
            <p:cNvPr id="15367" name="Picture 2" descr="a730_updated-0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439" y="628"/>
              <a:ext cx="2868" cy="6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368" name="Group 19"/>
            <p:cNvGrpSpPr>
              <a:grpSpLocks/>
            </p:cNvGrpSpPr>
            <p:nvPr/>
          </p:nvGrpSpPr>
          <p:grpSpPr bwMode="auto">
            <a:xfrm>
              <a:off x="4875" y="-191"/>
              <a:ext cx="3898" cy="7130"/>
              <a:chOff x="4875" y="637"/>
              <a:chExt cx="3898" cy="7130"/>
            </a:xfrm>
          </p:grpSpPr>
          <p:sp>
            <p:nvSpPr>
              <p:cNvPr id="15369" name="Text Box 27"/>
              <p:cNvSpPr txBox="1">
                <a:spLocks noChangeArrowheads="1"/>
              </p:cNvSpPr>
              <p:nvPr/>
            </p:nvSpPr>
            <p:spPr bwMode="auto">
              <a:xfrm>
                <a:off x="5236" y="637"/>
                <a:ext cx="2875" cy="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pPr>
                <a:r>
                  <a:rPr lang="en-US" sz="1800" b="1" dirty="0" smtClean="0">
                    <a:latin typeface="+mn-lt"/>
                    <a:cs typeface="Times New Roman" charset="0"/>
                  </a:rPr>
                  <a:t>Annular </a:t>
                </a:r>
                <a:r>
                  <a:rPr lang="en-US" sz="1800" b="1" dirty="0">
                    <a:latin typeface="+mn-lt"/>
                    <a:cs typeface="Times New Roman" charset="0"/>
                  </a:rPr>
                  <a:t>Cutter</a:t>
                </a:r>
                <a:endParaRPr lang="en-US" sz="1800" b="1" dirty="0">
                  <a:latin typeface="+mn-lt"/>
                </a:endParaRPr>
              </a:p>
            </p:txBody>
          </p:sp>
          <p:cxnSp>
            <p:nvCxnSpPr>
              <p:cNvPr id="15370" name="AutoShape 26"/>
              <p:cNvCxnSpPr>
                <a:cxnSpLocks noChangeShapeType="1"/>
              </p:cNvCxnSpPr>
              <p:nvPr/>
            </p:nvCxnSpPr>
            <p:spPr bwMode="auto">
              <a:xfrm>
                <a:off x="7706" y="1122"/>
                <a:ext cx="941" cy="537"/>
              </a:xfrm>
              <a:prstGeom prst="straightConnector1">
                <a:avLst/>
              </a:prstGeom>
              <a:noFill/>
              <a:ln w="25400">
                <a:solidFill>
                  <a:srgbClr val="FF0000">
                    <a:alpha val="75000"/>
                  </a:srgbClr>
                </a:solidFill>
                <a:round/>
                <a:headEnd/>
                <a:tailEnd type="stealth" w="lg" len="lg"/>
              </a:ln>
              <a:extLst>
                <a:ext uri="{909E8E84-426E-40dd-AFC4-6F175D3DCCD1}">
                  <a14:hiddenFill xmlns:a14="http://schemas.microsoft.com/office/drawing/2010/main">
                    <a:noFill/>
                  </a14:hiddenFill>
                </a:ext>
              </a:extLst>
            </p:spPr>
          </p:cxnSp>
          <p:sp>
            <p:nvSpPr>
              <p:cNvPr id="15371" name="Text Box 25"/>
              <p:cNvSpPr txBox="1">
                <a:spLocks noChangeArrowheads="1"/>
              </p:cNvSpPr>
              <p:nvPr/>
            </p:nvSpPr>
            <p:spPr bwMode="auto">
              <a:xfrm>
                <a:off x="4875" y="1523"/>
                <a:ext cx="2575" cy="1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pPr>
                <a:r>
                  <a:rPr lang="en-US" sz="1800" b="1" dirty="0">
                    <a:latin typeface="+mn-lt"/>
                    <a:cs typeface="Times New Roman" charset="0"/>
                  </a:rPr>
                  <a:t>Low-profile Linear Slide</a:t>
                </a:r>
                <a:endParaRPr lang="en-US" sz="1800" b="1" dirty="0">
                  <a:latin typeface="+mn-lt"/>
                </a:endParaRPr>
              </a:p>
            </p:txBody>
          </p:sp>
          <p:cxnSp>
            <p:nvCxnSpPr>
              <p:cNvPr id="15372" name="AutoShape 24"/>
              <p:cNvCxnSpPr>
                <a:cxnSpLocks noChangeShapeType="1"/>
              </p:cNvCxnSpPr>
              <p:nvPr/>
            </p:nvCxnSpPr>
            <p:spPr bwMode="auto">
              <a:xfrm>
                <a:off x="7043" y="2410"/>
                <a:ext cx="956" cy="424"/>
              </a:xfrm>
              <a:prstGeom prst="straightConnector1">
                <a:avLst/>
              </a:prstGeom>
              <a:noFill/>
              <a:ln w="25400">
                <a:solidFill>
                  <a:srgbClr val="FF0000">
                    <a:alpha val="75000"/>
                  </a:srgbClr>
                </a:solidFill>
                <a:round/>
                <a:headEnd/>
                <a:tailEnd type="stealth" w="lg" len="lg"/>
              </a:ln>
              <a:extLst>
                <a:ext uri="{909E8E84-426E-40dd-AFC4-6F175D3DCCD1}">
                  <a14:hiddenFill xmlns:a14="http://schemas.microsoft.com/office/drawing/2010/main">
                    <a:noFill/>
                  </a14:hiddenFill>
                </a:ext>
              </a:extLst>
            </p:spPr>
          </p:cxnSp>
          <p:sp>
            <p:nvSpPr>
              <p:cNvPr id="15373" name="Text Box 23"/>
              <p:cNvSpPr txBox="1">
                <a:spLocks noChangeArrowheads="1"/>
              </p:cNvSpPr>
              <p:nvPr/>
            </p:nvSpPr>
            <p:spPr bwMode="auto">
              <a:xfrm>
                <a:off x="5130" y="6653"/>
                <a:ext cx="2297" cy="1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pPr>
                <a:r>
                  <a:rPr lang="en-US" sz="1800" b="1" dirty="0">
                    <a:latin typeface="+mn-lt"/>
                    <a:cs typeface="Times New Roman" charset="0"/>
                  </a:rPr>
                  <a:t>Pneumatic Piston</a:t>
                </a:r>
                <a:endParaRPr lang="en-US" sz="1800" b="1" dirty="0">
                  <a:latin typeface="+mn-lt"/>
                </a:endParaRPr>
              </a:p>
            </p:txBody>
          </p:sp>
          <p:cxnSp>
            <p:nvCxnSpPr>
              <p:cNvPr id="15374" name="AutoShape 22"/>
              <p:cNvCxnSpPr>
                <a:cxnSpLocks noChangeShapeType="1"/>
              </p:cNvCxnSpPr>
              <p:nvPr/>
            </p:nvCxnSpPr>
            <p:spPr bwMode="auto">
              <a:xfrm flipV="1">
                <a:off x="7097" y="6494"/>
                <a:ext cx="1308" cy="457"/>
              </a:xfrm>
              <a:prstGeom prst="straightConnector1">
                <a:avLst/>
              </a:prstGeom>
              <a:noFill/>
              <a:ln w="25400">
                <a:solidFill>
                  <a:srgbClr val="FF0000">
                    <a:alpha val="75000"/>
                  </a:srgbClr>
                </a:solidFill>
                <a:round/>
                <a:headEnd/>
                <a:tailEnd type="stealth" w="lg" len="lg"/>
              </a:ln>
              <a:extLst>
                <a:ext uri="{909E8E84-426E-40dd-AFC4-6F175D3DCCD1}">
                  <a14:hiddenFill xmlns:a14="http://schemas.microsoft.com/office/drawing/2010/main">
                    <a:noFill/>
                  </a14:hiddenFill>
                </a:ext>
              </a:extLst>
            </p:spPr>
          </p:cxnSp>
          <p:sp>
            <p:nvSpPr>
              <p:cNvPr id="15375" name="Text Box 21"/>
              <p:cNvSpPr txBox="1">
                <a:spLocks noChangeArrowheads="1"/>
              </p:cNvSpPr>
              <p:nvPr/>
            </p:nvSpPr>
            <p:spPr bwMode="auto">
              <a:xfrm>
                <a:off x="5032" y="4350"/>
                <a:ext cx="2334" cy="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pPr>
                <a:r>
                  <a:rPr lang="en-US" sz="1800" b="1" dirty="0">
                    <a:latin typeface="+mn-lt"/>
                    <a:cs typeface="Times New Roman" charset="0"/>
                  </a:rPr>
                  <a:t>Electric Drill Motor</a:t>
                </a:r>
                <a:endParaRPr lang="en-US" sz="1800" b="1" dirty="0">
                  <a:latin typeface="+mn-lt"/>
                </a:endParaRPr>
              </a:p>
            </p:txBody>
          </p:sp>
          <p:cxnSp>
            <p:nvCxnSpPr>
              <p:cNvPr id="15376" name="AutoShape 20"/>
              <p:cNvCxnSpPr>
                <a:cxnSpLocks noChangeShapeType="1"/>
              </p:cNvCxnSpPr>
              <p:nvPr/>
            </p:nvCxnSpPr>
            <p:spPr bwMode="auto">
              <a:xfrm flipV="1">
                <a:off x="7124" y="4094"/>
                <a:ext cx="1649" cy="500"/>
              </a:xfrm>
              <a:prstGeom prst="straightConnector1">
                <a:avLst/>
              </a:prstGeom>
              <a:noFill/>
              <a:ln w="25400">
                <a:solidFill>
                  <a:srgbClr val="FF0000">
                    <a:alpha val="75000"/>
                  </a:srgbClr>
                </a:solidFill>
                <a:round/>
                <a:headEnd/>
                <a:tailEnd type="stealth" w="lg" len="lg"/>
              </a:ln>
              <a:extLst>
                <a:ext uri="{909E8E84-426E-40dd-AFC4-6F175D3DCCD1}">
                  <a14:hiddenFill xmlns:a14="http://schemas.microsoft.com/office/drawing/2010/main">
                    <a:noFill/>
                  </a14:hiddenFill>
                </a:ext>
              </a:extLst>
            </p:spPr>
          </p:cxnSp>
        </p:grpSp>
      </p:grpSp>
      <p:grpSp>
        <p:nvGrpSpPr>
          <p:cNvPr id="7" name="Group 6"/>
          <p:cNvGrpSpPr/>
          <p:nvPr/>
        </p:nvGrpSpPr>
        <p:grpSpPr>
          <a:xfrm>
            <a:off x="5925606" y="763155"/>
            <a:ext cx="2840127" cy="5279382"/>
            <a:chOff x="5982050" y="904265"/>
            <a:chExt cx="2840127" cy="5279382"/>
          </a:xfrm>
        </p:grpSpPr>
        <p:grpSp>
          <p:nvGrpSpPr>
            <p:cNvPr id="15364" name="Group 15"/>
            <p:cNvGrpSpPr>
              <a:grpSpLocks/>
            </p:cNvGrpSpPr>
            <p:nvPr/>
          </p:nvGrpSpPr>
          <p:grpSpPr bwMode="auto">
            <a:xfrm>
              <a:off x="5982050" y="904265"/>
              <a:ext cx="2840127" cy="5279382"/>
              <a:chOff x="6075995" y="455331"/>
              <a:chExt cx="2839405" cy="5278589"/>
            </a:xfrm>
          </p:grpSpPr>
          <p:pic>
            <p:nvPicPr>
              <p:cNvPr id="15365" name="Picture 5" descr="a730_updated-07"/>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553200" y="1601416"/>
                <a:ext cx="2362200" cy="4132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TextBox 17"/>
              <p:cNvSpPr txBox="1">
                <a:spLocks noChangeArrowheads="1"/>
              </p:cNvSpPr>
              <p:nvPr/>
            </p:nvSpPr>
            <p:spPr bwMode="auto">
              <a:xfrm>
                <a:off x="6075995" y="455331"/>
                <a:ext cx="2176721" cy="595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pPr>
                <a:r>
                  <a:rPr lang="en-US" sz="1800" b="1" dirty="0" smtClean="0">
                    <a:latin typeface="+mn-lt"/>
                  </a:rPr>
                  <a:t>Target in Center</a:t>
                </a:r>
                <a:r>
                  <a:rPr lang="en-US" sz="1800" b="1" dirty="0">
                    <a:latin typeface="+mn-lt"/>
                  </a:rPr>
                  <a:t>-cut </a:t>
                </a:r>
                <a:r>
                  <a:rPr lang="en-US" sz="1800" b="1" dirty="0" smtClean="0">
                    <a:latin typeface="+mn-lt"/>
                  </a:rPr>
                  <a:t>Position</a:t>
                </a:r>
              </a:p>
            </p:txBody>
          </p:sp>
        </p:grpSp>
        <p:cxnSp>
          <p:nvCxnSpPr>
            <p:cNvPr id="18" name="AutoShape 26"/>
            <p:cNvCxnSpPr>
              <a:cxnSpLocks noChangeShapeType="1"/>
              <a:endCxn id="15365" idx="0"/>
            </p:cNvCxnSpPr>
            <p:nvPr/>
          </p:nvCxnSpPr>
          <p:spPr bwMode="auto">
            <a:xfrm>
              <a:off x="7370042" y="1425903"/>
              <a:ext cx="270733" cy="624619"/>
            </a:xfrm>
            <a:prstGeom prst="straightConnector1">
              <a:avLst/>
            </a:prstGeom>
            <a:noFill/>
            <a:ln w="25400">
              <a:solidFill>
                <a:srgbClr val="FF0000">
                  <a:alpha val="75000"/>
                </a:srgbClr>
              </a:solidFill>
              <a:round/>
              <a:headEnd/>
              <a:tailEnd type="stealth" w="lg" len="lg"/>
            </a:ln>
            <a:extLst>
              <a:ext uri="{909E8E84-426E-40dd-AFC4-6F175D3DCCD1}">
                <a14:hiddenFill xmlns:a14="http://schemas.microsoft.com/office/drawing/2010/main">
                  <a:noFill/>
                </a14:hiddenFill>
              </a:ext>
            </a:extLst>
          </p:spPr>
        </p:cxnSp>
      </p:grpSp>
      <p:sp>
        <p:nvSpPr>
          <p:cNvPr id="20" name="TextBox 19"/>
          <p:cNvSpPr txBox="1"/>
          <p:nvPr/>
        </p:nvSpPr>
        <p:spPr>
          <a:xfrm>
            <a:off x="6426199" y="6014904"/>
            <a:ext cx="2443369" cy="338554"/>
          </a:xfrm>
          <a:prstGeom prst="rect">
            <a:avLst/>
          </a:prstGeom>
          <a:noFill/>
        </p:spPr>
        <p:txBody>
          <a:bodyPr wrap="square" rtlCol="0">
            <a:spAutoFit/>
          </a:bodyPr>
          <a:lstStyle/>
          <a:p>
            <a:pPr algn="r"/>
            <a:r>
              <a:rPr lang="en-US" sz="1600" dirty="0" smtClean="0"/>
              <a:t>Figure Credit: Adam Carroll</a:t>
            </a:r>
            <a:endParaRPr lang="en-US" sz="1600" dirty="0"/>
          </a:p>
        </p:txBody>
      </p:sp>
      <p:grpSp>
        <p:nvGrpSpPr>
          <p:cNvPr id="2" name="Group 1"/>
          <p:cNvGrpSpPr/>
          <p:nvPr/>
        </p:nvGrpSpPr>
        <p:grpSpPr>
          <a:xfrm>
            <a:off x="0" y="-355600"/>
            <a:ext cx="9144000" cy="6896546"/>
            <a:chOff x="0" y="-355600"/>
            <a:chExt cx="9144000" cy="6896546"/>
          </a:xfrm>
        </p:grpSpPr>
        <p:sp>
          <p:nvSpPr>
            <p:cNvPr id="23" name="Rectangle 22"/>
            <p:cNvSpPr/>
            <p:nvPr/>
          </p:nvSpPr>
          <p:spPr>
            <a:xfrm>
              <a:off x="0" y="-355600"/>
              <a:ext cx="9144000" cy="6858000"/>
            </a:xfrm>
            <a:prstGeom prst="rect">
              <a:avLst/>
            </a:prstGeom>
            <a:solidFill>
              <a:schemeClr val="bg1">
                <a:lumMod val="8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Example of disk specimen.jp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284192" y="1448189"/>
              <a:ext cx="4694673" cy="3819442"/>
            </a:xfrm>
            <a:prstGeom prst="rect">
              <a:avLst/>
            </a:prstGeom>
            <a:ln>
              <a:noFill/>
            </a:ln>
          </p:spPr>
        </p:pic>
        <p:grpSp>
          <p:nvGrpSpPr>
            <p:cNvPr id="24" name="Group 61"/>
            <p:cNvGrpSpPr>
              <a:grpSpLocks noChangeAspect="1"/>
            </p:cNvGrpSpPr>
            <p:nvPr/>
          </p:nvGrpSpPr>
          <p:grpSpPr bwMode="auto">
            <a:xfrm>
              <a:off x="5688131" y="3429544"/>
              <a:ext cx="2916885" cy="3111402"/>
              <a:chOff x="6657816" y="3430988"/>
              <a:chExt cx="2565614" cy="2734962"/>
            </a:xfrm>
          </p:grpSpPr>
          <p:pic>
            <p:nvPicPr>
              <p:cNvPr id="25" name="Picture 6"/>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6792060" y="3430988"/>
                <a:ext cx="2226290" cy="2321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58"/>
              <p:cNvSpPr txBox="1">
                <a:spLocks noChangeArrowheads="1"/>
              </p:cNvSpPr>
              <p:nvPr/>
            </p:nvSpPr>
            <p:spPr bwMode="auto">
              <a:xfrm>
                <a:off x="6657816" y="5796752"/>
                <a:ext cx="2565614" cy="369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b="1" dirty="0"/>
                  <a:t>EDM Machining Map</a:t>
                </a:r>
              </a:p>
            </p:txBody>
          </p:sp>
        </p:grpSp>
        <p:grpSp>
          <p:nvGrpSpPr>
            <p:cNvPr id="27" name="Group 65"/>
            <p:cNvGrpSpPr>
              <a:grpSpLocks noChangeAspect="1"/>
            </p:cNvGrpSpPr>
            <p:nvPr/>
          </p:nvGrpSpPr>
          <p:grpSpPr bwMode="auto">
            <a:xfrm>
              <a:off x="5872606" y="647857"/>
              <a:ext cx="2545543" cy="2922987"/>
              <a:chOff x="4780218" y="3581400"/>
              <a:chExt cx="2239002" cy="2569736"/>
            </a:xfrm>
          </p:grpSpPr>
          <p:pic>
            <p:nvPicPr>
              <p:cNvPr id="28" name="Picture 63" descr="Machining Map Target 2 Disk 6.png"/>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bwMode="auto">
              <a:xfrm>
                <a:off x="4780218" y="3581400"/>
                <a:ext cx="2239002" cy="2133600"/>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9" name="TextBox 64"/>
              <p:cNvSpPr txBox="1">
                <a:spLocks noChangeArrowheads="1"/>
              </p:cNvSpPr>
              <p:nvPr/>
            </p:nvSpPr>
            <p:spPr bwMode="auto">
              <a:xfrm>
                <a:off x="4876800" y="5781804"/>
                <a:ext cx="1981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b="1" dirty="0"/>
                  <a:t>Specimen Map</a:t>
                </a:r>
              </a:p>
            </p:txBody>
          </p:sp>
        </p:grpSp>
      </p:grpSp>
    </p:spTree>
    <p:extLst>
      <p:ext uri="{BB962C8B-B14F-4D97-AF65-F5344CB8AC3E}">
        <p14:creationId xmlns:p14="http://schemas.microsoft.com/office/powerpoint/2010/main" val="40763203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775" y="27755"/>
            <a:ext cx="8729726" cy="729430"/>
          </a:xfrm>
        </p:spPr>
        <p:txBody>
          <a:bodyPr/>
          <a:lstStyle/>
          <a:p>
            <a:r>
              <a:rPr lang="en-US" sz="2400" dirty="0" smtClean="0"/>
              <a:t>Component lifetime </a:t>
            </a:r>
            <a:r>
              <a:rPr lang="en-US" sz="2400" dirty="0"/>
              <a:t>l</a:t>
            </a:r>
            <a:r>
              <a:rPr lang="en-US" sz="2400" dirty="0" smtClean="0"/>
              <a:t>imit </a:t>
            </a:r>
            <a:r>
              <a:rPr lang="en-US" sz="2400" dirty="0"/>
              <a:t>p</a:t>
            </a:r>
            <a:r>
              <a:rPr lang="en-US" sz="2400" dirty="0" smtClean="0"/>
              <a:t>hilosophies are generally based on </a:t>
            </a:r>
            <a:r>
              <a:rPr lang="en-US" sz="2400" i="1" dirty="0" smtClean="0"/>
              <a:t>Acceptable Risk</a:t>
            </a:r>
            <a:endParaRPr lang="en-US" sz="2400" i="1" dirty="0"/>
          </a:p>
        </p:txBody>
      </p:sp>
      <p:sp>
        <p:nvSpPr>
          <p:cNvPr id="3" name="Content Placeholder 2"/>
          <p:cNvSpPr>
            <a:spLocks noGrp="1"/>
          </p:cNvSpPr>
          <p:nvPr>
            <p:ph idx="1"/>
          </p:nvPr>
        </p:nvSpPr>
        <p:spPr>
          <a:xfrm>
            <a:off x="113569" y="888438"/>
            <a:ext cx="8939717" cy="5680017"/>
          </a:xfrm>
        </p:spPr>
        <p:txBody>
          <a:bodyPr/>
          <a:lstStyle/>
          <a:p>
            <a:pPr>
              <a:spcBef>
                <a:spcPts val="600"/>
              </a:spcBef>
              <a:spcAft>
                <a:spcPts val="0"/>
              </a:spcAft>
            </a:pPr>
            <a:r>
              <a:rPr lang="en-US" sz="1800" dirty="0" smtClean="0"/>
              <a:t>What is a lifetime limit?</a:t>
            </a:r>
          </a:p>
          <a:p>
            <a:pPr lvl="1">
              <a:spcBef>
                <a:spcPts val="600"/>
              </a:spcBef>
              <a:spcAft>
                <a:spcPts val="0"/>
              </a:spcAft>
            </a:pPr>
            <a:r>
              <a:rPr lang="en-US" sz="1800" dirty="0" smtClean="0">
                <a:solidFill>
                  <a:srgbClr val="0000FF"/>
                </a:solidFill>
              </a:rPr>
              <a:t>A lifetime limit for a component  in a nuclear system is an </a:t>
            </a:r>
            <a:r>
              <a:rPr lang="en-US" sz="1800" i="1" dirty="0" smtClean="0">
                <a:solidFill>
                  <a:srgbClr val="0000FF"/>
                </a:solidFill>
              </a:rPr>
              <a:t>administrative tool</a:t>
            </a:r>
            <a:r>
              <a:rPr lang="en-US" sz="1800" dirty="0" smtClean="0">
                <a:solidFill>
                  <a:srgbClr val="0000FF"/>
                </a:solidFill>
              </a:rPr>
              <a:t> used to limit the risk of component failure originating from radiation-induced changes in mechanical properties of the component material.</a:t>
            </a:r>
            <a:endParaRPr lang="en-US" sz="1800" dirty="0">
              <a:solidFill>
                <a:srgbClr val="0000FF"/>
              </a:solidFill>
            </a:endParaRPr>
          </a:p>
          <a:p>
            <a:pPr>
              <a:spcBef>
                <a:spcPts val="600"/>
              </a:spcBef>
              <a:spcAft>
                <a:spcPts val="0"/>
              </a:spcAft>
            </a:pPr>
            <a:endParaRPr lang="en-US" sz="1800" dirty="0" smtClean="0"/>
          </a:p>
          <a:p>
            <a:pPr>
              <a:spcBef>
                <a:spcPts val="600"/>
              </a:spcBef>
              <a:spcAft>
                <a:spcPts val="0"/>
              </a:spcAft>
            </a:pPr>
            <a:r>
              <a:rPr lang="en-US" sz="1800" dirty="0" smtClean="0"/>
              <a:t>How is the lifetime determined for a component?</a:t>
            </a:r>
          </a:p>
          <a:p>
            <a:pPr lvl="1">
              <a:spcBef>
                <a:spcPts val="600"/>
              </a:spcBef>
              <a:spcAft>
                <a:spcPts val="0"/>
              </a:spcAft>
            </a:pPr>
            <a:r>
              <a:rPr lang="en-US" sz="1800" dirty="0" smtClean="0">
                <a:solidFill>
                  <a:srgbClr val="0000FF"/>
                </a:solidFill>
              </a:rPr>
              <a:t>Component lifetime limits are determined by establishing a minimal level of acceptable risk to operation of a facility.</a:t>
            </a:r>
          </a:p>
          <a:p>
            <a:pPr>
              <a:spcBef>
                <a:spcPts val="600"/>
              </a:spcBef>
              <a:spcAft>
                <a:spcPts val="0"/>
              </a:spcAft>
            </a:pPr>
            <a:endParaRPr lang="en-US" sz="1800" dirty="0">
              <a:solidFill>
                <a:srgbClr val="0000FF"/>
              </a:solidFill>
            </a:endParaRPr>
          </a:p>
          <a:p>
            <a:pPr>
              <a:spcBef>
                <a:spcPts val="600"/>
              </a:spcBef>
              <a:spcAft>
                <a:spcPts val="0"/>
              </a:spcAft>
            </a:pPr>
            <a:r>
              <a:rPr lang="en-US" sz="1800" dirty="0" smtClean="0"/>
              <a:t>What criteria are used to set limit?</a:t>
            </a:r>
          </a:p>
          <a:p>
            <a:pPr lvl="1">
              <a:spcBef>
                <a:spcPts val="600"/>
              </a:spcBef>
              <a:spcAft>
                <a:spcPts val="0"/>
              </a:spcAft>
            </a:pPr>
            <a:r>
              <a:rPr lang="en-US" sz="1800" dirty="0" smtClean="0">
                <a:solidFill>
                  <a:srgbClr val="0000FF"/>
                </a:solidFill>
              </a:rPr>
              <a:t>Limits are established after consultation with: (1) experience from facilities with similar operational conditions and (2) data from mechanical properties studies in the available literature.</a:t>
            </a:r>
            <a:endParaRPr lang="en-US" sz="1800" dirty="0">
              <a:solidFill>
                <a:srgbClr val="0000FF"/>
              </a:solidFill>
            </a:endParaRPr>
          </a:p>
          <a:p>
            <a:pPr>
              <a:spcBef>
                <a:spcPts val="600"/>
              </a:spcBef>
              <a:spcAft>
                <a:spcPts val="0"/>
              </a:spcAft>
            </a:pPr>
            <a:endParaRPr lang="en-US" sz="1800" dirty="0" smtClean="0"/>
          </a:p>
          <a:p>
            <a:pPr>
              <a:spcBef>
                <a:spcPts val="600"/>
              </a:spcBef>
              <a:spcAft>
                <a:spcPts val="0"/>
              </a:spcAft>
            </a:pPr>
            <a:r>
              <a:rPr lang="en-US" sz="1800" dirty="0" smtClean="0"/>
              <a:t>How are limits revised?</a:t>
            </a:r>
          </a:p>
          <a:p>
            <a:pPr lvl="1">
              <a:spcBef>
                <a:spcPts val="600"/>
              </a:spcBef>
              <a:spcAft>
                <a:spcPts val="0"/>
              </a:spcAft>
            </a:pPr>
            <a:r>
              <a:rPr lang="en-US" sz="1800" dirty="0" smtClean="0">
                <a:solidFill>
                  <a:srgbClr val="0000FF"/>
                </a:solidFill>
              </a:rPr>
              <a:t>Lifetime limits are revised based on information gathered during post irradiation examination (PIE) of components in question and additional data on radiation-induced changes in mechanical properties.</a:t>
            </a:r>
          </a:p>
          <a:p>
            <a:pPr marL="0" indent="0">
              <a:spcBef>
                <a:spcPts val="600"/>
              </a:spcBef>
              <a:spcAft>
                <a:spcPts val="0"/>
              </a:spcAft>
              <a:buNone/>
            </a:pPr>
            <a:endParaRPr lang="en-US" sz="1800" dirty="0" smtClean="0"/>
          </a:p>
        </p:txBody>
      </p:sp>
    </p:spTree>
    <p:extLst>
      <p:ext uri="{BB962C8B-B14F-4D97-AF65-F5344CB8AC3E}">
        <p14:creationId xmlns:p14="http://schemas.microsoft.com/office/powerpoint/2010/main" val="41847498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animEffect transition="in" filter="fade">
                                      <p:cBhvr>
                                        <p:cTn id="17" dur="500"/>
                                        <p:tgtEl>
                                          <p:spTgt spid="3">
                                            <p:txEl>
                                              <p:pRg st="7" end="7"/>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10" end="10"/>
                                            </p:txEl>
                                          </p:spTgt>
                                        </p:tgtEl>
                                        <p:attrNameLst>
                                          <p:attrName>style.visibility</p:attrName>
                                        </p:attrNameLst>
                                      </p:cBhvr>
                                      <p:to>
                                        <p:strVal val="visible"/>
                                      </p:to>
                                    </p:set>
                                    <p:animEffect transition="in" filter="fade">
                                      <p:cBhvr>
                                        <p:cTn id="22"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8945"/>
            <a:ext cx="9144000" cy="361637"/>
          </a:xfrm>
        </p:spPr>
        <p:txBody>
          <a:bodyPr/>
          <a:lstStyle/>
          <a:p>
            <a:r>
              <a:rPr lang="en-US" sz="2000" dirty="0" smtClean="0"/>
              <a:t>Lifetime limits at the SNS are based on different considerations</a:t>
            </a:r>
            <a:endParaRPr lang="en-US" sz="2000" dirty="0"/>
          </a:p>
        </p:txBody>
      </p:sp>
      <p:sp>
        <p:nvSpPr>
          <p:cNvPr id="3" name="Content Placeholder 2"/>
          <p:cNvSpPr>
            <a:spLocks noGrp="1"/>
          </p:cNvSpPr>
          <p:nvPr>
            <p:ph idx="1"/>
          </p:nvPr>
        </p:nvSpPr>
        <p:spPr>
          <a:xfrm>
            <a:off x="280664" y="570726"/>
            <a:ext cx="8729726" cy="3383491"/>
          </a:xfrm>
        </p:spPr>
        <p:txBody>
          <a:bodyPr/>
          <a:lstStyle/>
          <a:p>
            <a:pPr>
              <a:lnSpc>
                <a:spcPct val="80000"/>
              </a:lnSpc>
              <a:spcBef>
                <a:spcPts val="600"/>
              </a:spcBef>
              <a:spcAft>
                <a:spcPts val="0"/>
              </a:spcAft>
            </a:pPr>
            <a:r>
              <a:rPr lang="en-US" sz="2000" dirty="0" smtClean="0"/>
              <a:t>AISI 316L </a:t>
            </a:r>
            <a:r>
              <a:rPr lang="en-US" sz="2000" dirty="0"/>
              <a:t>and Inconel </a:t>
            </a:r>
            <a:r>
              <a:rPr lang="en-US" sz="2000" dirty="0" smtClean="0"/>
              <a:t>718</a:t>
            </a:r>
          </a:p>
          <a:p>
            <a:pPr lvl="1">
              <a:lnSpc>
                <a:spcPct val="80000"/>
              </a:lnSpc>
              <a:spcBef>
                <a:spcPts val="600"/>
              </a:spcBef>
              <a:spcAft>
                <a:spcPts val="0"/>
              </a:spcAft>
            </a:pPr>
            <a:r>
              <a:rPr lang="en-US" sz="1800" u="sng" dirty="0" smtClean="0"/>
              <a:t>Limit Basis</a:t>
            </a:r>
            <a:r>
              <a:rPr lang="en-US" sz="1800" dirty="0" smtClean="0"/>
              <a:t>: Maximum </a:t>
            </a:r>
            <a:r>
              <a:rPr lang="en-US" sz="1800" dirty="0"/>
              <a:t>dpa</a:t>
            </a:r>
          </a:p>
          <a:p>
            <a:pPr lvl="1">
              <a:lnSpc>
                <a:spcPct val="80000"/>
              </a:lnSpc>
              <a:spcBef>
                <a:spcPts val="600"/>
              </a:spcBef>
              <a:spcAft>
                <a:spcPts val="0"/>
              </a:spcAft>
            </a:pPr>
            <a:r>
              <a:rPr lang="en-US" sz="1800" u="sng" dirty="0"/>
              <a:t>Concern</a:t>
            </a:r>
            <a:r>
              <a:rPr lang="en-US" sz="1800" dirty="0"/>
              <a:t>: Loss off fracture toughness and ducti</a:t>
            </a:r>
            <a:r>
              <a:rPr lang="en-US" sz="2000" dirty="0"/>
              <a:t>lity</a:t>
            </a:r>
          </a:p>
          <a:p>
            <a:pPr marL="346075" lvl="1" indent="0">
              <a:lnSpc>
                <a:spcPct val="80000"/>
              </a:lnSpc>
              <a:spcBef>
                <a:spcPts val="600"/>
              </a:spcBef>
              <a:spcAft>
                <a:spcPts val="0"/>
              </a:spcAft>
              <a:buNone/>
            </a:pPr>
            <a:endParaRPr lang="en-US" sz="1200" dirty="0"/>
          </a:p>
          <a:p>
            <a:pPr>
              <a:lnSpc>
                <a:spcPct val="80000"/>
              </a:lnSpc>
              <a:spcBef>
                <a:spcPts val="600"/>
              </a:spcBef>
              <a:spcAft>
                <a:spcPts val="0"/>
              </a:spcAft>
            </a:pPr>
            <a:r>
              <a:rPr lang="en-US" sz="2000" dirty="0" smtClean="0"/>
              <a:t>Aluminum PBW</a:t>
            </a:r>
          </a:p>
          <a:p>
            <a:pPr lvl="1">
              <a:lnSpc>
                <a:spcPct val="80000"/>
              </a:lnSpc>
              <a:spcBef>
                <a:spcPts val="600"/>
              </a:spcBef>
              <a:spcAft>
                <a:spcPts val="0"/>
              </a:spcAft>
            </a:pPr>
            <a:r>
              <a:rPr lang="en-US" sz="1800" u="sng" dirty="0" smtClean="0"/>
              <a:t>Limit Basis</a:t>
            </a:r>
            <a:r>
              <a:rPr lang="en-US" sz="1800" dirty="0" smtClean="0"/>
              <a:t>: He </a:t>
            </a:r>
            <a:r>
              <a:rPr lang="en-US" sz="1800" dirty="0"/>
              <a:t>concentration</a:t>
            </a:r>
          </a:p>
          <a:p>
            <a:pPr lvl="1">
              <a:lnSpc>
                <a:spcPct val="80000"/>
              </a:lnSpc>
              <a:spcBef>
                <a:spcPts val="600"/>
              </a:spcBef>
              <a:spcAft>
                <a:spcPts val="0"/>
              </a:spcAft>
            </a:pPr>
            <a:r>
              <a:rPr lang="en-US" sz="1800" u="sng" dirty="0"/>
              <a:t>Concern</a:t>
            </a:r>
            <a:r>
              <a:rPr lang="en-US" sz="1800" dirty="0"/>
              <a:t>: </a:t>
            </a:r>
            <a:r>
              <a:rPr lang="en-US" sz="1800" dirty="0" smtClean="0"/>
              <a:t>Grain boundary embrittlement by He</a:t>
            </a:r>
          </a:p>
          <a:p>
            <a:pPr marL="346075" lvl="1" indent="0">
              <a:lnSpc>
                <a:spcPct val="80000"/>
              </a:lnSpc>
              <a:spcBef>
                <a:spcPts val="600"/>
              </a:spcBef>
              <a:spcAft>
                <a:spcPts val="0"/>
              </a:spcAft>
              <a:buNone/>
            </a:pPr>
            <a:endParaRPr lang="en-US" sz="1200" dirty="0" smtClean="0"/>
          </a:p>
          <a:p>
            <a:pPr>
              <a:lnSpc>
                <a:spcPct val="80000"/>
              </a:lnSpc>
              <a:spcBef>
                <a:spcPts val="600"/>
              </a:spcBef>
              <a:spcAft>
                <a:spcPts val="0"/>
              </a:spcAft>
            </a:pPr>
            <a:r>
              <a:rPr lang="en-US" sz="2000" dirty="0" smtClean="0"/>
              <a:t>Inner reflector plug</a:t>
            </a:r>
          </a:p>
          <a:p>
            <a:pPr lvl="1">
              <a:lnSpc>
                <a:spcPct val="80000"/>
              </a:lnSpc>
              <a:spcBef>
                <a:spcPts val="600"/>
              </a:spcBef>
              <a:spcAft>
                <a:spcPts val="0"/>
              </a:spcAft>
            </a:pPr>
            <a:r>
              <a:rPr lang="en-US" sz="1800" u="sng" dirty="0" smtClean="0"/>
              <a:t>Limit Basis</a:t>
            </a:r>
            <a:r>
              <a:rPr lang="en-US" sz="1800" dirty="0" smtClean="0"/>
              <a:t>: Burnup of gadolinium coating on the moderator poison plates</a:t>
            </a:r>
          </a:p>
          <a:p>
            <a:pPr lvl="1">
              <a:lnSpc>
                <a:spcPct val="80000"/>
              </a:lnSpc>
              <a:spcBef>
                <a:spcPts val="600"/>
              </a:spcBef>
              <a:spcAft>
                <a:spcPts val="0"/>
              </a:spcAft>
            </a:pPr>
            <a:r>
              <a:rPr lang="en-US" sz="1800" u="sng" dirty="0" smtClean="0"/>
              <a:t>Concern</a:t>
            </a:r>
            <a:r>
              <a:rPr lang="en-US" sz="1800" dirty="0" smtClean="0"/>
              <a:t>: Loss of resolution and performance of instruments servic</a:t>
            </a:r>
            <a:r>
              <a:rPr lang="en-US" sz="2000" dirty="0" smtClean="0"/>
              <a:t>ed</a:t>
            </a:r>
            <a:endParaRPr lang="en-US" sz="2000" dirty="0"/>
          </a:p>
        </p:txBody>
      </p:sp>
      <p:graphicFrame>
        <p:nvGraphicFramePr>
          <p:cNvPr id="4" name="Table 3"/>
          <p:cNvGraphicFramePr>
            <a:graphicFrameLocks noGrp="1"/>
          </p:cNvGraphicFramePr>
          <p:nvPr>
            <p:extLst>
              <p:ext uri="{D42A27DB-BD31-4B8C-83A1-F6EECF244321}">
                <p14:modId xmlns:p14="http://schemas.microsoft.com/office/powerpoint/2010/main" val="2074044926"/>
              </p:ext>
            </p:extLst>
          </p:nvPr>
        </p:nvGraphicFramePr>
        <p:xfrm>
          <a:off x="1068138" y="4178930"/>
          <a:ext cx="6948989" cy="1722119"/>
        </p:xfrm>
        <a:graphic>
          <a:graphicData uri="http://schemas.openxmlformats.org/drawingml/2006/table">
            <a:tbl>
              <a:tblPr/>
              <a:tblGrid>
                <a:gridCol w="1010881"/>
                <a:gridCol w="1709352"/>
                <a:gridCol w="2121243"/>
                <a:gridCol w="2107513"/>
              </a:tblGrid>
              <a:tr h="254000">
                <a:tc>
                  <a:txBody>
                    <a:bodyPr/>
                    <a:lstStyle/>
                    <a:p>
                      <a:pPr algn="ctr" fontAlgn="ctr"/>
                      <a:r>
                        <a:rPr lang="en-US" sz="1800" b="0" i="0" u="none" strike="noStrike" dirty="0">
                          <a:solidFill>
                            <a:srgbClr val="000000"/>
                          </a:solidFill>
                          <a:effectLst/>
                          <a:latin typeface="+mn-lt"/>
                        </a:rPr>
                        <a:t> </a:t>
                      </a:r>
                    </a:p>
                  </a:txBody>
                  <a:tcPr marL="12700" marR="12700" marT="1270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en-US" sz="1800" b="1" i="0" u="none" strike="noStrike" dirty="0">
                          <a:solidFill>
                            <a:srgbClr val="000000"/>
                          </a:solidFill>
                          <a:effectLst/>
                          <a:latin typeface="+mn-lt"/>
                        </a:rPr>
                        <a:t>Material</a:t>
                      </a:r>
                    </a:p>
                  </a:txBody>
                  <a:tcPr marL="12700" marR="12700" marT="12700" marB="0" anchor="ctr">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en-US" sz="1800" b="1" i="0" u="none" strike="noStrike">
                          <a:solidFill>
                            <a:srgbClr val="000000"/>
                          </a:solidFill>
                          <a:effectLst/>
                          <a:latin typeface="+mn-lt"/>
                        </a:rPr>
                        <a:t>Lifetime Limit</a:t>
                      </a:r>
                    </a:p>
                  </a:txBody>
                  <a:tcPr marL="12700" marR="12700" marT="12700" marB="0" anchor="ctr">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en-US" sz="1800" b="1" i="0" u="none" strike="noStrike" dirty="0">
                          <a:solidFill>
                            <a:srgbClr val="000000"/>
                          </a:solidFill>
                          <a:effectLst/>
                          <a:latin typeface="+mn-lt"/>
                        </a:rPr>
                        <a:t>Current </a:t>
                      </a:r>
                      <a:r>
                        <a:rPr lang="en-US" sz="1800" b="1" i="0" u="none" strike="noStrike" dirty="0" smtClean="0">
                          <a:solidFill>
                            <a:srgbClr val="000000"/>
                          </a:solidFill>
                          <a:effectLst/>
                          <a:latin typeface="+mn-lt"/>
                        </a:rPr>
                        <a:t>Level</a:t>
                      </a:r>
                      <a:r>
                        <a:rPr lang="en-US" sz="1800" b="1" i="0" u="none" strike="noStrike" dirty="0" smtClean="0">
                          <a:solidFill>
                            <a:srgbClr val="FF0000"/>
                          </a:solidFill>
                          <a:effectLst/>
                          <a:latin typeface="+mn-lt"/>
                        </a:rPr>
                        <a:t>*</a:t>
                      </a:r>
                      <a:endParaRPr lang="en-US" sz="1800" b="1" i="0" u="none" strike="noStrike" dirty="0">
                        <a:solidFill>
                          <a:srgbClr val="FF0000"/>
                        </a:solidFill>
                        <a:effectLst/>
                        <a:latin typeface="+mn-lt"/>
                      </a:endParaRPr>
                    </a:p>
                  </a:txBody>
                  <a:tcPr marL="12700" marR="12700" marT="1270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r>
              <a:tr h="254000">
                <a:tc>
                  <a:txBody>
                    <a:bodyPr/>
                    <a:lstStyle/>
                    <a:p>
                      <a:pPr algn="ctr" fontAlgn="ctr"/>
                      <a:r>
                        <a:rPr lang="en-US" sz="1800" b="1" i="0" u="none" strike="noStrike">
                          <a:solidFill>
                            <a:srgbClr val="000000"/>
                          </a:solidFill>
                          <a:effectLst/>
                          <a:latin typeface="+mn-lt"/>
                        </a:rPr>
                        <a:t>Target </a:t>
                      </a:r>
                    </a:p>
                  </a:txBody>
                  <a:tcPr marL="12700" marR="12700" marT="12700" marB="0" anchor="ctr">
                    <a:lnL w="6350" cap="flat" cmpd="sng" algn="ctr">
                      <a:solidFill>
                        <a:srgbClr val="000000"/>
                      </a:solidFill>
                      <a:prstDash val="solid"/>
                      <a:round/>
                      <a:headEnd type="none" w="med" len="med"/>
                      <a:tailEnd type="none" w="med" len="med"/>
                    </a:lnL>
                    <a:lnR>
                      <a:noFill/>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mn-lt"/>
                        </a:rPr>
                        <a:t>316L</a:t>
                      </a:r>
                    </a:p>
                  </a:txBody>
                  <a:tcPr marL="12700" marR="12700" marT="12700" marB="0" anchor="ctr">
                    <a:lnL>
                      <a:noFill/>
                    </a:lnL>
                    <a:lnR>
                      <a:noFill/>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mn-lt"/>
                        </a:rPr>
                        <a:t>10 dpa</a:t>
                      </a:r>
                    </a:p>
                  </a:txBody>
                  <a:tcPr marL="12700" marR="12700" marT="12700" marB="0" anchor="ctr">
                    <a:lnL>
                      <a:noFill/>
                    </a:lnL>
                    <a:lnR>
                      <a:noFill/>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smtClean="0">
                          <a:solidFill>
                            <a:srgbClr val="000000"/>
                          </a:solidFill>
                          <a:effectLst/>
                          <a:latin typeface="+mn-lt"/>
                        </a:rPr>
                        <a:t>5.9 </a:t>
                      </a:r>
                      <a:r>
                        <a:rPr lang="en-US" sz="1800" b="0" i="0" u="none" strike="noStrike" dirty="0">
                          <a:solidFill>
                            <a:srgbClr val="000000"/>
                          </a:solidFill>
                          <a:effectLst/>
                          <a:latin typeface="+mn-lt"/>
                        </a:rPr>
                        <a:t>dpa</a:t>
                      </a:r>
                    </a:p>
                  </a:txBody>
                  <a:tcPr marL="12700" marR="12700" marT="12700" marB="0" anchor="ctr">
                    <a:lnL>
                      <a:noFill/>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4000">
                <a:tc rowSpan="2">
                  <a:txBody>
                    <a:bodyPr/>
                    <a:lstStyle/>
                    <a:p>
                      <a:pPr algn="ctr" fontAlgn="ctr"/>
                      <a:r>
                        <a:rPr lang="en-US" sz="1800" b="1" i="0" u="none" strike="noStrike">
                          <a:solidFill>
                            <a:srgbClr val="000000"/>
                          </a:solidFill>
                          <a:effectLst/>
                          <a:latin typeface="+mn-lt"/>
                        </a:rPr>
                        <a:t>PBW</a:t>
                      </a:r>
                    </a:p>
                  </a:txBody>
                  <a:tcPr marL="12700" marR="12700" marT="1270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mn-lt"/>
                        </a:rPr>
                        <a:t>Inconel 718</a:t>
                      </a:r>
                    </a:p>
                  </a:txBody>
                  <a:tcPr marL="12700" marR="12700" marT="1270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mn-lt"/>
                        </a:rPr>
                        <a:t>15 dpa</a:t>
                      </a:r>
                    </a:p>
                  </a:txBody>
                  <a:tcPr marL="12700" marR="12700" marT="1270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smtClean="0">
                          <a:solidFill>
                            <a:srgbClr val="000000"/>
                          </a:solidFill>
                          <a:effectLst/>
                          <a:latin typeface="+mn-lt"/>
                        </a:rPr>
                        <a:t>10.6 </a:t>
                      </a:r>
                      <a:r>
                        <a:rPr lang="en-US" sz="1800" b="0" i="0" u="none" strike="noStrike" dirty="0">
                          <a:solidFill>
                            <a:srgbClr val="000000"/>
                          </a:solidFill>
                          <a:effectLst/>
                          <a:latin typeface="+mn-lt"/>
                        </a:rPr>
                        <a:t>dpa</a:t>
                      </a:r>
                    </a:p>
                  </a:txBody>
                  <a:tcPr marL="12700" marR="12700" marT="1270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4000">
                <a:tc vMerge="1">
                  <a:txBody>
                    <a:bodyPr/>
                    <a:lstStyle/>
                    <a:p>
                      <a:endParaRPr lang="en-US"/>
                    </a:p>
                  </a:txBody>
                  <a:tcPr/>
                </a:tc>
                <a:tc>
                  <a:txBody>
                    <a:bodyPr/>
                    <a:lstStyle/>
                    <a:p>
                      <a:pPr algn="ctr" fontAlgn="ctr"/>
                      <a:r>
                        <a:rPr lang="en-US" sz="1800" b="0" i="0" u="none" strike="noStrike">
                          <a:solidFill>
                            <a:srgbClr val="000000"/>
                          </a:solidFill>
                          <a:effectLst/>
                          <a:latin typeface="+mn-lt"/>
                        </a:rPr>
                        <a:t>AL 6061-T651</a:t>
                      </a:r>
                    </a:p>
                  </a:txBody>
                  <a:tcPr marL="12700" marR="12700" marT="1270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800" b="0" i="0" u="none" strike="noStrike" dirty="0">
                          <a:solidFill>
                            <a:srgbClr val="000000"/>
                          </a:solidFill>
                          <a:effectLst/>
                          <a:latin typeface="+mn-lt"/>
                        </a:rPr>
                        <a:t>2,000 appm-He</a:t>
                      </a:r>
                    </a:p>
                  </a:txBody>
                  <a:tcPr marL="12700" marR="12700" marT="1270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mn-lt"/>
                        </a:rPr>
                        <a:t>NA</a:t>
                      </a:r>
                    </a:p>
                  </a:txBody>
                  <a:tcPr marL="12700" marR="12700" marT="1270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4000">
                <a:tc>
                  <a:txBody>
                    <a:bodyPr/>
                    <a:lstStyle/>
                    <a:p>
                      <a:pPr algn="ctr" fontAlgn="ctr"/>
                      <a:r>
                        <a:rPr lang="en-US" sz="1800" b="1" i="0" u="none" strike="noStrike">
                          <a:solidFill>
                            <a:srgbClr val="000000"/>
                          </a:solidFill>
                          <a:effectLst/>
                          <a:latin typeface="+mn-lt"/>
                        </a:rPr>
                        <a:t>RID</a:t>
                      </a:r>
                    </a:p>
                  </a:txBody>
                  <a:tcPr marL="12700" marR="12700" marT="1270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mn-lt"/>
                        </a:rPr>
                        <a:t>316L</a:t>
                      </a:r>
                    </a:p>
                  </a:txBody>
                  <a:tcPr marL="12700" marR="12700" marT="1270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e-DE" sz="1800" b="0" i="0" u="none" strike="noStrike" dirty="0" smtClean="0">
                          <a:solidFill>
                            <a:srgbClr val="000000"/>
                          </a:solidFill>
                          <a:effectLst/>
                          <a:latin typeface="+mn-lt"/>
                        </a:rPr>
                        <a:t>10 dpa</a:t>
                      </a:r>
                      <a:endParaRPr lang="de-DE" sz="1800" b="0" i="0" u="none" strike="noStrike" dirty="0">
                        <a:solidFill>
                          <a:srgbClr val="000000"/>
                        </a:solidFill>
                        <a:effectLst/>
                        <a:latin typeface="+mn-lt"/>
                      </a:endParaRPr>
                    </a:p>
                  </a:txBody>
                  <a:tcPr marL="12700" marR="12700" marT="1270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e-DE" sz="1800" b="0" i="0" u="none" strike="noStrike" dirty="0" smtClean="0">
                          <a:solidFill>
                            <a:srgbClr val="000000"/>
                          </a:solidFill>
                          <a:effectLst/>
                          <a:latin typeface="+mn-lt"/>
                        </a:rPr>
                        <a:t>4.3 dpa</a:t>
                      </a:r>
                      <a:endParaRPr lang="de-DE" sz="1800" b="0" i="0" u="none" strike="noStrike" dirty="0">
                        <a:solidFill>
                          <a:srgbClr val="000000"/>
                        </a:solidFill>
                        <a:effectLst/>
                        <a:latin typeface="+mn-lt"/>
                      </a:endParaRPr>
                    </a:p>
                  </a:txBody>
                  <a:tcPr marL="12700" marR="12700" marT="1270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4000">
                <a:tc>
                  <a:txBody>
                    <a:bodyPr/>
                    <a:lstStyle/>
                    <a:p>
                      <a:pPr algn="ctr" fontAlgn="ctr"/>
                      <a:r>
                        <a:rPr lang="en-US" sz="1800" b="1" i="0" u="none" strike="noStrike" dirty="0">
                          <a:solidFill>
                            <a:srgbClr val="000000"/>
                          </a:solidFill>
                          <a:effectLst/>
                          <a:latin typeface="+mn-lt"/>
                        </a:rPr>
                        <a:t>IRP</a:t>
                      </a:r>
                    </a:p>
                  </a:txBody>
                  <a:tcPr marL="12700" marR="12700" marT="1270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mn-lt"/>
                        </a:rPr>
                        <a:t>Gadolinium</a:t>
                      </a:r>
                    </a:p>
                  </a:txBody>
                  <a:tcPr marL="12700" marR="12700" marT="1270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e-DE" sz="1800" b="0" i="0" u="none" strike="noStrike" dirty="0">
                          <a:solidFill>
                            <a:srgbClr val="000000"/>
                          </a:solidFill>
                          <a:effectLst/>
                          <a:latin typeface="+mn-lt"/>
                        </a:rPr>
                        <a:t>32,000 MW-hr</a:t>
                      </a:r>
                    </a:p>
                  </a:txBody>
                  <a:tcPr marL="12700" marR="12700" marT="1270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e-DE" sz="1800" b="0" i="0" u="none" strike="noStrike" dirty="0" smtClean="0">
                          <a:solidFill>
                            <a:srgbClr val="000000"/>
                          </a:solidFill>
                          <a:effectLst/>
                          <a:latin typeface="+mn-lt"/>
                        </a:rPr>
                        <a:t>21,840 </a:t>
                      </a:r>
                      <a:r>
                        <a:rPr lang="de-DE" sz="1800" b="0" i="0" u="none" strike="noStrike" dirty="0">
                          <a:solidFill>
                            <a:srgbClr val="000000"/>
                          </a:solidFill>
                          <a:effectLst/>
                          <a:latin typeface="+mn-lt"/>
                        </a:rPr>
                        <a:t>MW-hr</a:t>
                      </a:r>
                    </a:p>
                  </a:txBody>
                  <a:tcPr marL="12700" marR="12700" marT="1270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5" name="TextBox 4"/>
          <p:cNvSpPr txBox="1"/>
          <p:nvPr/>
        </p:nvSpPr>
        <p:spPr>
          <a:xfrm>
            <a:off x="6839809" y="5901048"/>
            <a:ext cx="1169080" cy="369332"/>
          </a:xfrm>
          <a:prstGeom prst="rect">
            <a:avLst/>
          </a:prstGeom>
          <a:noFill/>
        </p:spPr>
        <p:txBody>
          <a:bodyPr wrap="square" rtlCol="0">
            <a:spAutoFit/>
          </a:bodyPr>
          <a:lstStyle/>
          <a:p>
            <a:pPr algn="r"/>
            <a:r>
              <a:rPr lang="en-US" dirty="0">
                <a:solidFill>
                  <a:srgbClr val="FF0000"/>
                </a:solidFill>
              </a:rPr>
              <a:t>*</a:t>
            </a:r>
            <a:r>
              <a:rPr lang="en-US" dirty="0" smtClean="0"/>
              <a:t>May 2014</a:t>
            </a:r>
            <a:endParaRPr lang="en-US" dirty="0"/>
          </a:p>
        </p:txBody>
      </p:sp>
    </p:spTree>
    <p:extLst>
      <p:ext uri="{BB962C8B-B14F-4D97-AF65-F5344CB8AC3E}">
        <p14:creationId xmlns:p14="http://schemas.microsoft.com/office/powerpoint/2010/main" val="384523328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316L – Target and RID Windows</a:t>
            </a:r>
            <a:endParaRPr lang="en-US" dirty="0"/>
          </a:p>
        </p:txBody>
      </p:sp>
      <p:sp>
        <p:nvSpPr>
          <p:cNvPr id="3" name="Content Placeholder 2"/>
          <p:cNvSpPr>
            <a:spLocks noGrp="1"/>
          </p:cNvSpPr>
          <p:nvPr>
            <p:ph idx="1"/>
          </p:nvPr>
        </p:nvSpPr>
        <p:spPr>
          <a:xfrm>
            <a:off x="51051" y="695377"/>
            <a:ext cx="5044799" cy="2041585"/>
          </a:xfrm>
        </p:spPr>
        <p:txBody>
          <a:bodyPr/>
          <a:lstStyle/>
          <a:p>
            <a:r>
              <a:rPr lang="en-US" sz="2000" dirty="0" smtClean="0"/>
              <a:t>316L and similar alloys have a long history in nuclear applications</a:t>
            </a:r>
          </a:p>
          <a:p>
            <a:r>
              <a:rPr lang="en-US" sz="2000" dirty="0" smtClean="0"/>
              <a:t>Numerous studies </a:t>
            </a:r>
            <a:r>
              <a:rPr lang="en-US" sz="2000" dirty="0"/>
              <a:t>have been published </a:t>
            </a:r>
            <a:r>
              <a:rPr lang="en-US" sz="2000" dirty="0" smtClean="0"/>
              <a:t>on radiation-induced changes in mechanical properties of 316L variants</a:t>
            </a:r>
          </a:p>
          <a:p>
            <a:pPr lvl="1"/>
            <a:r>
              <a:rPr lang="en-US" sz="2000" dirty="0" smtClean="0"/>
              <a:t>Including irradiations in spallation spectrums</a:t>
            </a:r>
            <a:endParaRPr lang="en-US" sz="2000" dirty="0">
              <a:solidFill>
                <a:srgbClr val="0000FF"/>
              </a:solidFill>
            </a:endParaRPr>
          </a:p>
        </p:txBody>
      </p:sp>
      <p:pic>
        <p:nvPicPr>
          <p:cNvPr id="4" name="Picture 3"/>
          <p:cNvPicPr>
            <a:picLocks noChangeAspect="1"/>
          </p:cNvPicPr>
          <p:nvPr/>
        </p:nvPicPr>
        <p:blipFill>
          <a:blip r:embed="rId2"/>
          <a:stretch>
            <a:fillRect/>
          </a:stretch>
        </p:blipFill>
        <p:spPr>
          <a:xfrm>
            <a:off x="5001835" y="735067"/>
            <a:ext cx="4073341" cy="4843657"/>
          </a:xfrm>
          <a:prstGeom prst="rect">
            <a:avLst/>
          </a:prstGeom>
        </p:spPr>
      </p:pic>
      <p:sp>
        <p:nvSpPr>
          <p:cNvPr id="5" name="TextBox 4"/>
          <p:cNvSpPr txBox="1"/>
          <p:nvPr/>
        </p:nvSpPr>
        <p:spPr>
          <a:xfrm>
            <a:off x="6479092" y="5514725"/>
            <a:ext cx="2608781" cy="523220"/>
          </a:xfrm>
          <a:prstGeom prst="rect">
            <a:avLst/>
          </a:prstGeom>
          <a:noFill/>
        </p:spPr>
        <p:txBody>
          <a:bodyPr wrap="square" rtlCol="0">
            <a:spAutoFit/>
          </a:bodyPr>
          <a:lstStyle/>
          <a:p>
            <a:pPr algn="r"/>
            <a:r>
              <a:rPr lang="en-US" sz="1400" u="sng" dirty="0" smtClean="0"/>
              <a:t>From</a:t>
            </a:r>
            <a:r>
              <a:rPr lang="en-US" sz="1400" dirty="0" smtClean="0"/>
              <a:t>: L.K. Mansur and J.R. Haines, </a:t>
            </a:r>
            <a:r>
              <a:rPr lang="en-US" sz="1400" i="1" dirty="0" smtClean="0"/>
              <a:t>J. Nucl. Mater.</a:t>
            </a:r>
            <a:r>
              <a:rPr lang="en-US" sz="1400" dirty="0" smtClean="0"/>
              <a:t> 356 (2006) 1-15.</a:t>
            </a:r>
            <a:endParaRPr lang="en-US" sz="1400"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a:ext>
            </a:extLst>
          </a:blip>
          <a:srcRect b="18482"/>
          <a:stretch/>
        </p:blipFill>
        <p:spPr>
          <a:xfrm>
            <a:off x="464211" y="2803802"/>
            <a:ext cx="3903306" cy="3181913"/>
          </a:xfrm>
          <a:prstGeom prst="rect">
            <a:avLst/>
          </a:prstGeom>
        </p:spPr>
      </p:pic>
      <p:sp>
        <p:nvSpPr>
          <p:cNvPr id="7" name="TextBox 6"/>
          <p:cNvSpPr txBox="1"/>
          <p:nvPr/>
        </p:nvSpPr>
        <p:spPr>
          <a:xfrm>
            <a:off x="778173" y="5857320"/>
            <a:ext cx="4087932" cy="307777"/>
          </a:xfrm>
          <a:prstGeom prst="rect">
            <a:avLst/>
          </a:prstGeom>
          <a:noFill/>
        </p:spPr>
        <p:txBody>
          <a:bodyPr wrap="square" rtlCol="0">
            <a:spAutoFit/>
          </a:bodyPr>
          <a:lstStyle/>
          <a:p>
            <a:pPr algn="r"/>
            <a:r>
              <a:rPr lang="en-US" sz="1400" u="sng" dirty="0" smtClean="0"/>
              <a:t>From</a:t>
            </a:r>
            <a:r>
              <a:rPr lang="en-US" sz="1400" dirty="0" smtClean="0"/>
              <a:t>: S. Maloy et al.</a:t>
            </a:r>
            <a:r>
              <a:rPr lang="en-US" sz="1400" dirty="0" smtClean="0"/>
              <a:t>, </a:t>
            </a:r>
            <a:r>
              <a:rPr lang="en-US" sz="1400" i="1" dirty="0" smtClean="0"/>
              <a:t>J. Nucl. </a:t>
            </a:r>
            <a:r>
              <a:rPr lang="en-US" sz="1400" i="1" dirty="0" smtClean="0"/>
              <a:t>Mater</a:t>
            </a:r>
            <a:r>
              <a:rPr lang="en-US" sz="1400" i="1" dirty="0"/>
              <a:t> </a:t>
            </a:r>
            <a:r>
              <a:rPr lang="en-US" sz="1400" dirty="0" smtClean="0"/>
              <a:t>296(2001) 119-128.</a:t>
            </a:r>
            <a:endParaRPr lang="en-US" sz="1400" dirty="0"/>
          </a:p>
        </p:txBody>
      </p:sp>
    </p:spTree>
    <p:extLst>
      <p:ext uri="{BB962C8B-B14F-4D97-AF65-F5344CB8AC3E}">
        <p14:creationId xmlns:p14="http://schemas.microsoft.com/office/powerpoint/2010/main" val="296746015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a:xfrm>
            <a:off x="111124" y="48309"/>
            <a:ext cx="8893175" cy="782522"/>
          </a:xfrm>
        </p:spPr>
        <p:txBody>
          <a:bodyPr/>
          <a:lstStyle/>
          <a:p>
            <a:r>
              <a:rPr lang="en-US" sz="2600" dirty="0" smtClean="0">
                <a:latin typeface="Arial Black" charset="0"/>
                <a:ea typeface="ＭＳ Ｐゴシック" charset="0"/>
              </a:rPr>
              <a:t>Unanticipated behavior can complicate the assessment of lifetime limits</a:t>
            </a:r>
            <a:endParaRPr lang="en-US" sz="2600" dirty="0">
              <a:latin typeface="Arial Black" charset="0"/>
              <a:ea typeface="ＭＳ Ｐゴシック" charset="0"/>
            </a:endParaRPr>
          </a:p>
        </p:txBody>
      </p:sp>
      <p:sp>
        <p:nvSpPr>
          <p:cNvPr id="37890" name="Content Placeholder 7"/>
          <p:cNvSpPr>
            <a:spLocks noGrp="1"/>
          </p:cNvSpPr>
          <p:nvPr>
            <p:ph idx="1"/>
          </p:nvPr>
        </p:nvSpPr>
        <p:spPr>
          <a:xfrm>
            <a:off x="11687" y="4237842"/>
            <a:ext cx="9117012" cy="2118529"/>
          </a:xfrm>
        </p:spPr>
        <p:txBody>
          <a:bodyPr/>
          <a:lstStyle/>
          <a:p>
            <a:pPr>
              <a:defRPr/>
            </a:pPr>
            <a:r>
              <a:rPr lang="en-US" sz="2000" dirty="0" smtClean="0">
                <a:latin typeface="+mn-lt"/>
                <a:ea typeface="ＭＳ Ｐゴシック" charset="0"/>
              </a:rPr>
              <a:t>Reduction in uniform elongation observed in Targets 1 and 2 are generally consistent with previous LANSCE data</a:t>
            </a:r>
            <a:r>
              <a:rPr lang="en-US" sz="2000" dirty="0" smtClean="0">
                <a:solidFill>
                  <a:srgbClr val="FF0000"/>
                </a:solidFill>
                <a:latin typeface="+mn-lt"/>
                <a:ea typeface="Lucida Grande"/>
                <a:cs typeface="Lucida Grande"/>
              </a:rPr>
              <a:t>* </a:t>
            </a:r>
            <a:r>
              <a:rPr lang="en-US" sz="1400" dirty="0" smtClean="0">
                <a:solidFill>
                  <a:srgbClr val="000000"/>
                </a:solidFill>
                <a:latin typeface="+mn-lt"/>
                <a:ea typeface="Lucida Grande"/>
                <a:cs typeface="Lucida Grande"/>
              </a:rPr>
              <a:t>[</a:t>
            </a:r>
            <a:r>
              <a:rPr lang="en-US" sz="1400" dirty="0">
                <a:solidFill>
                  <a:srgbClr val="FF0000"/>
                </a:solidFill>
                <a:ea typeface="Lucida Grande"/>
                <a:cs typeface="Lucida Grande"/>
              </a:rPr>
              <a:t>*</a:t>
            </a:r>
            <a:r>
              <a:rPr lang="en-US" sz="1400" dirty="0">
                <a:solidFill>
                  <a:srgbClr val="000000"/>
                </a:solidFill>
                <a:ea typeface="Lucida Grande"/>
                <a:cs typeface="Lucida Grande"/>
              </a:rPr>
              <a:t>K. Farrell and T.S. Byun, </a:t>
            </a:r>
            <a:r>
              <a:rPr lang="en-US" sz="1400" i="1" dirty="0">
                <a:solidFill>
                  <a:srgbClr val="000000"/>
                </a:solidFill>
                <a:ea typeface="Lucida Grande"/>
                <a:cs typeface="Lucida Grande"/>
              </a:rPr>
              <a:t>Journal of Nuclear Materials</a:t>
            </a:r>
            <a:r>
              <a:rPr lang="en-US" sz="1400" dirty="0">
                <a:solidFill>
                  <a:srgbClr val="000000"/>
                </a:solidFill>
                <a:ea typeface="Lucida Grande"/>
                <a:cs typeface="Lucida Grande"/>
              </a:rPr>
              <a:t>, 296 ( 2001) 129-</a:t>
            </a:r>
            <a:r>
              <a:rPr lang="en-US" sz="1400" dirty="0" smtClean="0">
                <a:solidFill>
                  <a:srgbClr val="000000"/>
                </a:solidFill>
                <a:ea typeface="Lucida Grande"/>
                <a:cs typeface="Lucida Grande"/>
              </a:rPr>
              <a:t>138</a:t>
            </a:r>
            <a:r>
              <a:rPr lang="en-US" sz="1400" dirty="0">
                <a:ea typeface="ＭＳ Ｐゴシック" charset="0"/>
              </a:rPr>
              <a:t>]</a:t>
            </a:r>
            <a:endParaRPr lang="en-US" sz="1400" dirty="0" smtClean="0">
              <a:solidFill>
                <a:srgbClr val="FF0000"/>
              </a:solidFill>
              <a:latin typeface="+mn-lt"/>
              <a:ea typeface="Lucida Grande"/>
              <a:cs typeface="Lucida Grande"/>
            </a:endParaRPr>
          </a:p>
          <a:p>
            <a:pPr>
              <a:defRPr/>
            </a:pPr>
            <a:r>
              <a:rPr lang="en-US" sz="2000" dirty="0" smtClean="0">
                <a:latin typeface="+mn-lt"/>
                <a:ea typeface="Lucida Grande"/>
                <a:cs typeface="Lucida Grande"/>
              </a:rPr>
              <a:t>Two specimens displayed irradiated to ~5.4 dpa almost zero uniform elongation but significant total elongations (~57%)</a:t>
            </a:r>
          </a:p>
          <a:p>
            <a:pPr>
              <a:defRPr/>
            </a:pPr>
            <a:r>
              <a:rPr lang="en-US" sz="2000" dirty="0" smtClean="0">
                <a:solidFill>
                  <a:srgbClr val="000000"/>
                </a:solidFill>
                <a:latin typeface="+mn-lt"/>
                <a:ea typeface="Lucida Grande"/>
                <a:cs typeface="Lucida Grande"/>
              </a:rPr>
              <a:t>Abnormally high elongations might have been caused by deformation-induced phase transformation in the gauges section</a:t>
            </a:r>
            <a:endParaRPr lang="en-US" sz="2000" dirty="0" smtClean="0">
              <a:solidFill>
                <a:srgbClr val="000000"/>
              </a:solidFill>
              <a:latin typeface="+mn-lt"/>
              <a:ea typeface="ＭＳ Ｐゴシック" charset="0"/>
            </a:endParaRPr>
          </a:p>
        </p:txBody>
      </p:sp>
      <p:sp>
        <p:nvSpPr>
          <p:cNvPr id="13" name="TextBox 12"/>
          <p:cNvSpPr txBox="1"/>
          <p:nvPr/>
        </p:nvSpPr>
        <p:spPr>
          <a:xfrm>
            <a:off x="6914444" y="6059841"/>
            <a:ext cx="2286000" cy="338554"/>
          </a:xfrm>
          <a:prstGeom prst="rect">
            <a:avLst/>
          </a:prstGeom>
          <a:noFill/>
        </p:spPr>
        <p:txBody>
          <a:bodyPr wrap="square" rtlCol="0">
            <a:spAutoFit/>
          </a:bodyPr>
          <a:lstStyle/>
          <a:p>
            <a:pPr algn="r"/>
            <a:r>
              <a:rPr lang="en-US" sz="1600" dirty="0" smtClean="0"/>
              <a:t>Figure Credit: D. McClintock</a:t>
            </a:r>
            <a:endParaRPr lang="en-US" sz="1600" dirty="0"/>
          </a:p>
        </p:txBody>
      </p:sp>
      <p:pic>
        <p:nvPicPr>
          <p:cNvPr id="3277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2400" y="861885"/>
            <a:ext cx="4360863"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643438" y="861885"/>
            <a:ext cx="4360862"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p:cNvGrpSpPr>
            <a:grpSpLocks/>
          </p:cNvGrpSpPr>
          <p:nvPr/>
        </p:nvGrpSpPr>
        <p:grpSpPr bwMode="auto">
          <a:xfrm>
            <a:off x="2259759" y="1545193"/>
            <a:ext cx="4716794" cy="2257362"/>
            <a:chOff x="2259171" y="1673431"/>
            <a:chExt cx="4717316" cy="2257820"/>
          </a:xfrm>
        </p:grpSpPr>
        <p:sp>
          <p:nvSpPr>
            <p:cNvPr id="7" name="Oval 6"/>
            <p:cNvSpPr/>
            <p:nvPr/>
          </p:nvSpPr>
          <p:spPr>
            <a:xfrm>
              <a:off x="6747862" y="1673431"/>
              <a:ext cx="228625" cy="228647"/>
            </a:xfrm>
            <a:prstGeom prst="ellipse">
              <a:avLst/>
            </a:prstGeom>
            <a:noFill/>
            <a:ln w="15875">
              <a:solidFill>
                <a:srgbClr val="00FF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Oval 7"/>
            <p:cNvSpPr/>
            <p:nvPr/>
          </p:nvSpPr>
          <p:spPr>
            <a:xfrm>
              <a:off x="2259171" y="3702604"/>
              <a:ext cx="228625" cy="228647"/>
            </a:xfrm>
            <a:prstGeom prst="ellipse">
              <a:avLst/>
            </a:prstGeom>
            <a:noFill/>
            <a:ln w="15875">
              <a:solidFill>
                <a:srgbClr val="00FF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9" name="Group 8"/>
          <p:cNvGrpSpPr>
            <a:grpSpLocks/>
          </p:cNvGrpSpPr>
          <p:nvPr/>
        </p:nvGrpSpPr>
        <p:grpSpPr bwMode="auto">
          <a:xfrm>
            <a:off x="1608683" y="2612278"/>
            <a:ext cx="4726620" cy="1063277"/>
            <a:chOff x="1608047" y="2740499"/>
            <a:chExt cx="4727673" cy="1063735"/>
          </a:xfrm>
        </p:grpSpPr>
        <p:sp>
          <p:nvSpPr>
            <p:cNvPr id="10" name="Oval 9"/>
            <p:cNvSpPr/>
            <p:nvPr/>
          </p:nvSpPr>
          <p:spPr>
            <a:xfrm>
              <a:off x="6107069" y="2740499"/>
              <a:ext cx="228651" cy="228699"/>
            </a:xfrm>
            <a:prstGeom prst="ellipse">
              <a:avLst/>
            </a:prstGeom>
            <a:noFill/>
            <a:ln w="15875">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 name="Oval 10"/>
            <p:cNvSpPr/>
            <p:nvPr/>
          </p:nvSpPr>
          <p:spPr>
            <a:xfrm>
              <a:off x="1608047" y="3575535"/>
              <a:ext cx="228651" cy="228699"/>
            </a:xfrm>
            <a:prstGeom prst="ellipse">
              <a:avLst/>
            </a:prstGeom>
            <a:noFill/>
            <a:ln w="15875">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3" name="Group 2"/>
          <p:cNvGrpSpPr/>
          <p:nvPr/>
        </p:nvGrpSpPr>
        <p:grpSpPr>
          <a:xfrm>
            <a:off x="688975" y="401118"/>
            <a:ext cx="7648575" cy="5958205"/>
            <a:chOff x="688975" y="401118"/>
            <a:chExt cx="7648575" cy="5958205"/>
          </a:xfrm>
        </p:grpSpPr>
        <p:pic>
          <p:nvPicPr>
            <p:cNvPr id="2" name="Picture 1"/>
            <p:cNvPicPr>
              <a:picLocks noChangeAspect="1"/>
            </p:cNvPicPr>
            <p:nvPr/>
          </p:nvPicPr>
          <p:blipFill>
            <a:blip r:embed="rId5"/>
            <a:stretch>
              <a:fillRect/>
            </a:stretch>
          </p:blipFill>
          <p:spPr>
            <a:xfrm rot="5400000">
              <a:off x="1534160" y="-444067"/>
              <a:ext cx="5958205" cy="7648575"/>
            </a:xfrm>
            <a:prstGeom prst="rect">
              <a:avLst/>
            </a:prstGeom>
            <a:ln w="3175">
              <a:solidFill>
                <a:schemeClr val="tx1"/>
              </a:solidFill>
            </a:ln>
          </p:spPr>
        </p:pic>
        <p:pic>
          <p:nvPicPr>
            <p:cNvPr id="14" name="Picture 7" descr="Screen Shot 2012-10-29 at 8.01.29 PM.png"/>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rot="5400000">
              <a:off x="3658690" y="2639256"/>
              <a:ext cx="2374900" cy="3276600"/>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 name="Rectangle 14"/>
            <p:cNvSpPr/>
            <p:nvPr/>
          </p:nvSpPr>
          <p:spPr>
            <a:xfrm>
              <a:off x="3743073" y="3029616"/>
              <a:ext cx="499478" cy="2489200"/>
            </a:xfrm>
            <a:prstGeom prst="rect">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887458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9" name="Picture 4" descr="Анимация"/>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1905000" y="1339237"/>
            <a:ext cx="7239000"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8" name="Rectangle 2"/>
          <p:cNvSpPr>
            <a:spLocks noChangeArrowheads="1"/>
          </p:cNvSpPr>
          <p:nvPr/>
        </p:nvSpPr>
        <p:spPr bwMode="auto">
          <a:xfrm>
            <a:off x="3048000" y="63500"/>
            <a:ext cx="5867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ctr"/>
            <a:endParaRPr lang="en-US" sz="3600">
              <a:solidFill>
                <a:schemeClr val="tx2"/>
              </a:solidFill>
              <a:latin typeface="Times New Roman" charset="0"/>
            </a:endParaRPr>
          </a:p>
        </p:txBody>
      </p:sp>
      <p:sp>
        <p:nvSpPr>
          <p:cNvPr id="62470" name="Text Box 5"/>
          <p:cNvSpPr txBox="1">
            <a:spLocks noChangeArrowheads="1"/>
          </p:cNvSpPr>
          <p:nvPr/>
        </p:nvSpPr>
        <p:spPr bwMode="auto">
          <a:xfrm>
            <a:off x="0" y="1752600"/>
            <a:ext cx="1873250" cy="2800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600" dirty="0">
                <a:solidFill>
                  <a:srgbClr val="008657"/>
                </a:solidFill>
              </a:rPr>
              <a:t>Austenitic steel</a:t>
            </a:r>
            <a:r>
              <a:rPr lang="ru-RU" sz="1600" dirty="0">
                <a:solidFill>
                  <a:srgbClr val="008657"/>
                </a:solidFill>
              </a:rPr>
              <a:t> </a:t>
            </a:r>
            <a:r>
              <a:rPr lang="en-US" sz="1600" dirty="0">
                <a:solidFill>
                  <a:srgbClr val="008657"/>
                </a:solidFill>
              </a:rPr>
              <a:t>Cr</a:t>
            </a:r>
            <a:r>
              <a:rPr lang="ru-RU" sz="1600" dirty="0">
                <a:solidFill>
                  <a:srgbClr val="008657"/>
                </a:solidFill>
              </a:rPr>
              <a:t>16</a:t>
            </a:r>
            <a:r>
              <a:rPr lang="en-US" sz="1600" dirty="0">
                <a:solidFill>
                  <a:srgbClr val="008657"/>
                </a:solidFill>
              </a:rPr>
              <a:t>Ni</a:t>
            </a:r>
            <a:r>
              <a:rPr lang="ru-RU" sz="1600" dirty="0">
                <a:solidFill>
                  <a:srgbClr val="008657"/>
                </a:solidFill>
              </a:rPr>
              <a:t>11</a:t>
            </a:r>
            <a:r>
              <a:rPr lang="en-US" sz="1600" dirty="0">
                <a:solidFill>
                  <a:srgbClr val="008657"/>
                </a:solidFill>
              </a:rPr>
              <a:t>Mo</a:t>
            </a:r>
            <a:r>
              <a:rPr lang="ru-RU" sz="1600" dirty="0">
                <a:solidFill>
                  <a:srgbClr val="008657"/>
                </a:solidFill>
              </a:rPr>
              <a:t>3</a:t>
            </a:r>
            <a:endParaRPr lang="en-US" sz="1600" dirty="0">
              <a:solidFill>
                <a:srgbClr val="008657"/>
              </a:solidFill>
            </a:endParaRPr>
          </a:p>
          <a:p>
            <a:pPr eaLnBrk="1" hangingPunct="1"/>
            <a:endParaRPr lang="en-US" sz="1600" dirty="0">
              <a:solidFill>
                <a:srgbClr val="008657"/>
              </a:solidFill>
            </a:endParaRPr>
          </a:p>
          <a:p>
            <a:pPr eaLnBrk="1" hangingPunct="1"/>
            <a:r>
              <a:rPr lang="en-US" sz="1600" dirty="0">
                <a:solidFill>
                  <a:srgbClr val="008657"/>
                </a:solidFill>
              </a:rPr>
              <a:t>Analog of 316 SS</a:t>
            </a:r>
          </a:p>
          <a:p>
            <a:pPr eaLnBrk="1" hangingPunct="1"/>
            <a:endParaRPr lang="en-US" sz="1600" u="sng" dirty="0">
              <a:solidFill>
                <a:srgbClr val="008657"/>
              </a:solidFill>
            </a:endParaRPr>
          </a:p>
          <a:p>
            <a:pPr eaLnBrk="1" hangingPunct="1"/>
            <a:r>
              <a:rPr lang="ru-RU" sz="1600" dirty="0">
                <a:solidFill>
                  <a:srgbClr val="008657"/>
                </a:solidFill>
              </a:rPr>
              <a:t>12</a:t>
            </a:r>
            <a:r>
              <a:rPr lang="en-US" sz="1600" dirty="0">
                <a:solidFill>
                  <a:srgbClr val="008657"/>
                </a:solidFill>
              </a:rPr>
              <a:t> dpa at </a:t>
            </a:r>
            <a:r>
              <a:rPr lang="ru-RU" sz="1600" dirty="0">
                <a:solidFill>
                  <a:srgbClr val="008657"/>
                </a:solidFill>
              </a:rPr>
              <a:t>300</a:t>
            </a:r>
            <a:r>
              <a:rPr lang="en-US" sz="1600" baseline="30000" dirty="0">
                <a:solidFill>
                  <a:srgbClr val="008657"/>
                </a:solidFill>
              </a:rPr>
              <a:t>0</a:t>
            </a:r>
            <a:r>
              <a:rPr lang="ru-RU" sz="1600" dirty="0">
                <a:solidFill>
                  <a:srgbClr val="008657"/>
                </a:solidFill>
              </a:rPr>
              <a:t>С</a:t>
            </a:r>
            <a:r>
              <a:rPr lang="en-US" sz="1600" dirty="0">
                <a:solidFill>
                  <a:srgbClr val="008657"/>
                </a:solidFill>
              </a:rPr>
              <a:t> </a:t>
            </a:r>
          </a:p>
          <a:p>
            <a:pPr eaLnBrk="1" hangingPunct="1"/>
            <a:endParaRPr lang="en-US" sz="1600" dirty="0">
              <a:solidFill>
                <a:srgbClr val="008657"/>
              </a:solidFill>
            </a:endParaRPr>
          </a:p>
          <a:p>
            <a:pPr eaLnBrk="1" hangingPunct="1"/>
            <a:r>
              <a:rPr lang="en-US" sz="1600" dirty="0">
                <a:solidFill>
                  <a:srgbClr val="008657"/>
                </a:solidFill>
              </a:rPr>
              <a:t>BN-350 reactor</a:t>
            </a:r>
          </a:p>
          <a:p>
            <a:pPr eaLnBrk="1" hangingPunct="1"/>
            <a:endParaRPr lang="en-US" sz="1600" dirty="0">
              <a:solidFill>
                <a:srgbClr val="008657"/>
              </a:solidFill>
            </a:endParaRPr>
          </a:p>
          <a:p>
            <a:pPr eaLnBrk="1" hangingPunct="1"/>
            <a:r>
              <a:rPr lang="en-US" sz="1600" dirty="0">
                <a:solidFill>
                  <a:srgbClr val="008657"/>
                </a:solidFill>
              </a:rPr>
              <a:t>Strain rate of </a:t>
            </a:r>
          </a:p>
          <a:p>
            <a:pPr eaLnBrk="1" hangingPunct="1"/>
            <a:r>
              <a:rPr lang="en-US" sz="1600" dirty="0">
                <a:solidFill>
                  <a:srgbClr val="008657"/>
                </a:solidFill>
              </a:rPr>
              <a:t>0.5 mm/min</a:t>
            </a:r>
            <a:endParaRPr lang="en-US" sz="1600" dirty="0">
              <a:solidFill>
                <a:srgbClr val="008657"/>
              </a:solidFill>
              <a:cs typeface="Arial" charset="0"/>
            </a:endParaRPr>
          </a:p>
        </p:txBody>
      </p:sp>
      <p:sp>
        <p:nvSpPr>
          <p:cNvPr id="62471" name="Text Box 7"/>
          <p:cNvSpPr txBox="1">
            <a:spLocks noChangeArrowheads="1"/>
          </p:cNvSpPr>
          <p:nvPr/>
        </p:nvSpPr>
        <p:spPr bwMode="auto">
          <a:xfrm>
            <a:off x="4419600" y="1266212"/>
            <a:ext cx="42052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r>
              <a:rPr lang="en-CA" sz="1600" b="1" dirty="0"/>
              <a:t>Engineering and true stress-strain curves</a:t>
            </a:r>
            <a:endParaRPr lang="ru-RU" sz="1600" b="1" dirty="0"/>
          </a:p>
        </p:txBody>
      </p:sp>
      <p:sp>
        <p:nvSpPr>
          <p:cNvPr id="62472" name="Text Box 8"/>
          <p:cNvSpPr txBox="1">
            <a:spLocks noChangeArrowheads="1"/>
          </p:cNvSpPr>
          <p:nvPr/>
        </p:nvSpPr>
        <p:spPr bwMode="auto">
          <a:xfrm>
            <a:off x="4491052" y="5294560"/>
            <a:ext cx="428079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CA" b="1" dirty="0"/>
              <a:t>~9-11% total elongation of specimen but &gt;100% local deformation</a:t>
            </a:r>
            <a:endParaRPr lang="ru-RU" b="1" dirty="0"/>
          </a:p>
        </p:txBody>
      </p:sp>
      <p:sp>
        <p:nvSpPr>
          <p:cNvPr id="62473" name="Text Box 9"/>
          <p:cNvSpPr txBox="1">
            <a:spLocks noChangeArrowheads="1"/>
          </p:cNvSpPr>
          <p:nvPr/>
        </p:nvSpPr>
        <p:spPr bwMode="auto">
          <a:xfrm>
            <a:off x="50120" y="-6987"/>
            <a:ext cx="8984206"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spcBef>
                <a:spcPct val="50000"/>
              </a:spcBef>
            </a:pPr>
            <a:r>
              <a:rPr lang="en-US" sz="2200" b="1" dirty="0">
                <a:solidFill>
                  <a:schemeClr val="tx2"/>
                </a:solidFill>
                <a:latin typeface="+mj-lt"/>
              </a:rPr>
              <a:t>Localized deformation </a:t>
            </a:r>
            <a:r>
              <a:rPr lang="en-US" sz="2200" b="1" dirty="0" smtClean="0">
                <a:solidFill>
                  <a:schemeClr val="tx2"/>
                </a:solidFill>
                <a:latin typeface="+mj-lt"/>
              </a:rPr>
              <a:t>is typical post-yielding behavior in </a:t>
            </a:r>
            <a:r>
              <a:rPr lang="en-US" sz="2200" b="1" dirty="0">
                <a:solidFill>
                  <a:schemeClr val="tx2"/>
                </a:solidFill>
                <a:latin typeface="+mj-lt"/>
              </a:rPr>
              <a:t>irradiated </a:t>
            </a:r>
            <a:r>
              <a:rPr lang="en-US" sz="2200" b="1" dirty="0" smtClean="0">
                <a:solidFill>
                  <a:schemeClr val="tx2"/>
                </a:solidFill>
                <a:latin typeface="+mj-lt"/>
              </a:rPr>
              <a:t>austenitic steels*</a:t>
            </a:r>
          </a:p>
          <a:p>
            <a:pPr>
              <a:spcBef>
                <a:spcPct val="50000"/>
              </a:spcBef>
            </a:pPr>
            <a:r>
              <a:rPr lang="en-US" sz="1600" b="1" dirty="0" smtClean="0">
                <a:solidFill>
                  <a:schemeClr val="tx2"/>
                </a:solidFill>
                <a:latin typeface="Arial"/>
                <a:cs typeface="Arial"/>
              </a:rPr>
              <a:t>*Slide Courtesy of: Frank Garner and Maxim Gusev</a:t>
            </a:r>
            <a:endParaRPr lang="ru-RU" sz="1600" b="1" dirty="0">
              <a:solidFill>
                <a:schemeClr val="tx2"/>
              </a:solidFill>
              <a:latin typeface="Arial"/>
              <a:cs typeface="Arial"/>
            </a:endParaRPr>
          </a:p>
        </p:txBody>
      </p:sp>
      <p:sp>
        <p:nvSpPr>
          <p:cNvPr id="62474" name="TextBox 1"/>
          <p:cNvSpPr txBox="1">
            <a:spLocks noChangeArrowheads="1"/>
          </p:cNvSpPr>
          <p:nvPr/>
        </p:nvSpPr>
        <p:spPr bwMode="auto">
          <a:xfrm>
            <a:off x="5524500" y="2263162"/>
            <a:ext cx="838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a:t>true</a:t>
            </a:r>
          </a:p>
        </p:txBody>
      </p:sp>
      <p:sp>
        <p:nvSpPr>
          <p:cNvPr id="62475" name="TextBox 2"/>
          <p:cNvSpPr txBox="1">
            <a:spLocks noChangeArrowheads="1"/>
          </p:cNvSpPr>
          <p:nvPr/>
        </p:nvSpPr>
        <p:spPr bwMode="auto">
          <a:xfrm>
            <a:off x="5524500" y="3596662"/>
            <a:ext cx="1384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a:t>engineering</a:t>
            </a:r>
          </a:p>
        </p:txBody>
      </p:sp>
    </p:spTree>
    <p:extLst>
      <p:ext uri="{BB962C8B-B14F-4D97-AF65-F5344CB8AC3E}">
        <p14:creationId xmlns:p14="http://schemas.microsoft.com/office/powerpoint/2010/main" val="11861414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4" name="Rectangle 25"/>
          <p:cNvSpPr>
            <a:spLocks noChangeArrowheads="1"/>
          </p:cNvSpPr>
          <p:nvPr/>
        </p:nvSpPr>
        <p:spPr bwMode="auto">
          <a:xfrm>
            <a:off x="40757" y="-31203"/>
            <a:ext cx="9077325"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nchor="ctr">
            <a:spAutoFit/>
          </a:bodyPr>
          <a:lstStyle/>
          <a:p>
            <a:r>
              <a:rPr lang="en-US" sz="2000" b="1" dirty="0">
                <a:solidFill>
                  <a:srgbClr val="008657"/>
                </a:solidFill>
                <a:latin typeface="+mj-lt"/>
              </a:rPr>
              <a:t>Inability to neck </a:t>
            </a:r>
            <a:r>
              <a:rPr lang="en-US" sz="2000" b="1" dirty="0" smtClean="0">
                <a:solidFill>
                  <a:srgbClr val="008657"/>
                </a:solidFill>
                <a:latin typeface="+mj-lt"/>
              </a:rPr>
              <a:t>may produce a </a:t>
            </a:r>
            <a:r>
              <a:rPr lang="ja-JP" altLang="en-US" sz="2000" b="1" dirty="0" smtClean="0">
                <a:solidFill>
                  <a:srgbClr val="008657"/>
                </a:solidFill>
                <a:latin typeface="+mj-lt"/>
              </a:rPr>
              <a:t>“</a:t>
            </a:r>
            <a:r>
              <a:rPr lang="en-US" sz="2000" b="1" dirty="0">
                <a:solidFill>
                  <a:srgbClr val="008657"/>
                </a:solidFill>
                <a:latin typeface="+mj-lt"/>
              </a:rPr>
              <a:t>deformation wave</a:t>
            </a:r>
            <a:r>
              <a:rPr lang="ja-JP" altLang="en-US" sz="2000" b="1" dirty="0">
                <a:solidFill>
                  <a:srgbClr val="008657"/>
                </a:solidFill>
                <a:latin typeface="+mj-lt"/>
              </a:rPr>
              <a:t>”</a:t>
            </a:r>
            <a:r>
              <a:rPr lang="en-US" sz="2000" b="1" dirty="0">
                <a:solidFill>
                  <a:srgbClr val="008657"/>
                </a:solidFill>
                <a:latin typeface="+mj-lt"/>
              </a:rPr>
              <a:t> in highly irradiated stainless </a:t>
            </a:r>
            <a:r>
              <a:rPr lang="en-US" sz="2000" b="1" dirty="0" smtClean="0">
                <a:solidFill>
                  <a:srgbClr val="008657"/>
                </a:solidFill>
                <a:latin typeface="+mj-lt"/>
              </a:rPr>
              <a:t>steel* </a:t>
            </a:r>
            <a:r>
              <a:rPr lang="en-US" sz="2000" dirty="0"/>
              <a:t>–</a:t>
            </a:r>
            <a:r>
              <a:rPr lang="en-US" sz="2000" b="1" dirty="0" smtClean="0">
                <a:solidFill>
                  <a:srgbClr val="008657"/>
                </a:solidFill>
                <a:latin typeface="+mj-lt"/>
              </a:rPr>
              <a:t> Is this occurring in the SNS Target?</a:t>
            </a:r>
          </a:p>
          <a:p>
            <a:endParaRPr lang="en-US" sz="1000" b="1" dirty="0" smtClean="0">
              <a:solidFill>
                <a:srgbClr val="008657"/>
              </a:solidFill>
              <a:latin typeface="+mj-lt"/>
            </a:endParaRPr>
          </a:p>
          <a:p>
            <a:r>
              <a:rPr lang="en-US" sz="1600" b="1" dirty="0" smtClean="0">
                <a:solidFill>
                  <a:schemeClr val="tx2"/>
                </a:solidFill>
                <a:latin typeface="Arial"/>
                <a:cs typeface="Arial"/>
              </a:rPr>
              <a:t>*Slide Courtesy of: Frank Garner and Maxim Gusev</a:t>
            </a:r>
            <a:endParaRPr lang="ru-RU" sz="2200" b="1" dirty="0">
              <a:solidFill>
                <a:srgbClr val="0066FF"/>
              </a:solidFill>
            </a:endParaRPr>
          </a:p>
        </p:txBody>
      </p:sp>
      <p:pic>
        <p:nvPicPr>
          <p:cNvPr id="66565" name="Picture 26" descr="Анимуша-1"/>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165100" y="1098022"/>
            <a:ext cx="7315200" cy="544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7" name="Text Box 28"/>
          <p:cNvSpPr txBox="1">
            <a:spLocks noChangeArrowheads="1"/>
          </p:cNvSpPr>
          <p:nvPr/>
        </p:nvSpPr>
        <p:spPr bwMode="auto">
          <a:xfrm>
            <a:off x="6948487" y="1412875"/>
            <a:ext cx="2311153"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sz="1600" dirty="0">
                <a:solidFill>
                  <a:schemeClr val="tx2"/>
                </a:solidFill>
              </a:rPr>
              <a:t>55 dpa</a:t>
            </a:r>
            <a:r>
              <a:rPr lang="en-US" sz="1600" dirty="0" smtClean="0">
                <a:solidFill>
                  <a:schemeClr val="tx2"/>
                </a:solidFill>
              </a:rPr>
              <a:t>, 310</a:t>
            </a:r>
            <a:r>
              <a:rPr lang="en-US" sz="1600" dirty="0">
                <a:solidFill>
                  <a:schemeClr val="tx2"/>
                </a:solidFill>
              </a:rPr>
              <a:t>°C </a:t>
            </a:r>
          </a:p>
          <a:p>
            <a:r>
              <a:rPr lang="en-US" sz="1600" dirty="0">
                <a:solidFill>
                  <a:schemeClr val="tx2"/>
                </a:solidFill>
              </a:rPr>
              <a:t>in BN-350</a:t>
            </a:r>
          </a:p>
          <a:p>
            <a:endParaRPr lang="en-US" sz="1600" dirty="0">
              <a:solidFill>
                <a:schemeClr val="tx2"/>
              </a:solidFill>
            </a:endParaRPr>
          </a:p>
          <a:p>
            <a:r>
              <a:rPr lang="en-US" sz="1600" dirty="0">
                <a:solidFill>
                  <a:schemeClr val="tx2"/>
                </a:solidFill>
              </a:rPr>
              <a:t>Russian analog to 321 stainless steel</a:t>
            </a:r>
          </a:p>
          <a:p>
            <a:endParaRPr lang="en-US" sz="1600" dirty="0">
              <a:solidFill>
                <a:schemeClr val="tx2"/>
              </a:solidFill>
            </a:endParaRPr>
          </a:p>
          <a:p>
            <a:r>
              <a:rPr lang="en-US" sz="1600" dirty="0">
                <a:solidFill>
                  <a:schemeClr val="tx2"/>
                </a:solidFill>
              </a:rPr>
              <a:t>room temperature test</a:t>
            </a:r>
          </a:p>
        </p:txBody>
      </p:sp>
      <p:sp>
        <p:nvSpPr>
          <p:cNvPr id="66568" name="Text Box 29"/>
          <p:cNvSpPr txBox="1">
            <a:spLocks noChangeArrowheads="1"/>
          </p:cNvSpPr>
          <p:nvPr/>
        </p:nvSpPr>
        <p:spPr bwMode="auto">
          <a:xfrm>
            <a:off x="3962400" y="4113798"/>
            <a:ext cx="1966913" cy="30480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sz="1400">
                <a:cs typeface="Times New Roman" charset="0"/>
              </a:rPr>
              <a:t>Deformation, rel.unit</a:t>
            </a:r>
            <a:r>
              <a:rPr lang="ru-RU" sz="1400"/>
              <a:t>.</a:t>
            </a:r>
          </a:p>
        </p:txBody>
      </p:sp>
      <p:sp>
        <p:nvSpPr>
          <p:cNvPr id="66569" name="Text Box 30"/>
          <p:cNvSpPr txBox="1">
            <a:spLocks noChangeArrowheads="1"/>
          </p:cNvSpPr>
          <p:nvPr/>
        </p:nvSpPr>
        <p:spPr bwMode="auto">
          <a:xfrm rot="-5400000">
            <a:off x="2272299" y="2738230"/>
            <a:ext cx="1462087" cy="30480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sz="1400" dirty="0">
                <a:cs typeface="Times New Roman" charset="0"/>
              </a:rPr>
              <a:t>Stress, kg/</a:t>
            </a:r>
            <a:r>
              <a:rPr lang="en-US" sz="1400" dirty="0" smtClean="0">
                <a:cs typeface="Times New Roman" charset="0"/>
              </a:rPr>
              <a:t>mm</a:t>
            </a:r>
            <a:r>
              <a:rPr lang="en-US" sz="1400" baseline="30000" dirty="0" smtClean="0">
                <a:cs typeface="Times New Roman" charset="0"/>
              </a:rPr>
              <a:t>2</a:t>
            </a:r>
            <a:endParaRPr lang="ru-RU" sz="1400" baseline="30000" dirty="0"/>
          </a:p>
        </p:txBody>
      </p:sp>
      <p:sp>
        <p:nvSpPr>
          <p:cNvPr id="10" name="Text Box 27"/>
          <p:cNvSpPr txBox="1">
            <a:spLocks noChangeArrowheads="1"/>
          </p:cNvSpPr>
          <p:nvPr/>
        </p:nvSpPr>
        <p:spPr bwMode="auto">
          <a:xfrm>
            <a:off x="2268538" y="4940300"/>
            <a:ext cx="6696075" cy="135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b="1" dirty="0"/>
              <a:t>A </a:t>
            </a:r>
            <a:r>
              <a:rPr lang="ja-JP" altLang="en-US" b="1" dirty="0"/>
              <a:t>“</a:t>
            </a:r>
            <a:r>
              <a:rPr lang="en-US" b="1" dirty="0"/>
              <a:t>deformation wave</a:t>
            </a:r>
            <a:r>
              <a:rPr lang="ja-JP" altLang="en-US" b="1" dirty="0"/>
              <a:t>”</a:t>
            </a:r>
            <a:r>
              <a:rPr lang="en-US" b="1" dirty="0"/>
              <a:t> appears on the surface and moves along the </a:t>
            </a:r>
            <a:r>
              <a:rPr lang="en-US" b="1" dirty="0" smtClean="0"/>
              <a:t>specimen gauge section</a:t>
            </a:r>
            <a:endParaRPr lang="en-US" b="1" dirty="0"/>
          </a:p>
          <a:p>
            <a:endParaRPr lang="en-US" b="1" dirty="0"/>
          </a:p>
          <a:p>
            <a:r>
              <a:rPr lang="en-US" sz="1400" dirty="0"/>
              <a:t>Gusev et al., </a:t>
            </a:r>
            <a:r>
              <a:rPr lang="en-US" sz="1400" dirty="0" smtClean="0"/>
              <a:t>J. Nucl. Mater. </a:t>
            </a:r>
            <a:r>
              <a:rPr lang="en-US" sz="1400" dirty="0"/>
              <a:t>386–388 (2009) 273–276</a:t>
            </a:r>
          </a:p>
          <a:p>
            <a:r>
              <a:rPr lang="en-US" sz="1400" dirty="0"/>
              <a:t>Gusev et al., </a:t>
            </a:r>
            <a:r>
              <a:rPr lang="en-US" sz="1400" dirty="0" smtClean="0"/>
              <a:t>J. Nucl. Mater. 403 </a:t>
            </a:r>
            <a:r>
              <a:rPr lang="en-US" sz="1400" dirty="0"/>
              <a:t>(2010) 121–125</a:t>
            </a:r>
            <a:r>
              <a:rPr lang="ru-RU" sz="1400" dirty="0"/>
              <a:t> </a:t>
            </a:r>
          </a:p>
        </p:txBody>
      </p:sp>
    </p:spTree>
    <p:extLst>
      <p:ext uri="{BB962C8B-B14F-4D97-AF65-F5344CB8AC3E}">
        <p14:creationId xmlns:p14="http://schemas.microsoft.com/office/powerpoint/2010/main" val="329078515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1" name="Picture 22" descr="C:\work1\PAPER\Курчатов-2008\Мартенсит деформации [см т2, с67].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74638" y="2708275"/>
            <a:ext cx="2921000" cy="3117850"/>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8612" name="Rectangle 2"/>
          <p:cNvSpPr>
            <a:spLocks noChangeArrowheads="1"/>
          </p:cNvSpPr>
          <p:nvPr/>
        </p:nvSpPr>
        <p:spPr bwMode="auto">
          <a:xfrm>
            <a:off x="58871" y="-23117"/>
            <a:ext cx="9035407"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r>
              <a:rPr lang="en-US" sz="2000" b="1" dirty="0" smtClean="0">
                <a:solidFill>
                  <a:srgbClr val="008657"/>
                </a:solidFill>
                <a:latin typeface="+mj-lt"/>
                <a:cs typeface="Arial" charset="0"/>
                <a:sym typeface="Symbol" charset="0"/>
              </a:rPr>
              <a:t>Deformation waves are caused by a martensitic transformation in the gauge section during plastic deformation*</a:t>
            </a:r>
          </a:p>
          <a:p>
            <a:endParaRPr lang="en-US" sz="1000" b="1" dirty="0" smtClean="0">
              <a:solidFill>
                <a:schemeClr val="tx2"/>
              </a:solidFill>
              <a:latin typeface="Arial"/>
              <a:cs typeface="Arial"/>
            </a:endParaRPr>
          </a:p>
          <a:p>
            <a:r>
              <a:rPr lang="en-US" sz="1600" b="1" dirty="0" smtClean="0">
                <a:solidFill>
                  <a:schemeClr val="tx2"/>
                </a:solidFill>
                <a:latin typeface="Arial"/>
                <a:cs typeface="Arial"/>
              </a:rPr>
              <a:t>*Slide Courtesy of: Frank Garner and Maxim Gusev</a:t>
            </a:r>
            <a:endParaRPr lang="ru-RU" sz="1600" b="1" dirty="0" smtClean="0">
              <a:solidFill>
                <a:schemeClr val="tx2"/>
              </a:solidFill>
              <a:latin typeface="Arial"/>
              <a:cs typeface="Arial"/>
            </a:endParaRPr>
          </a:p>
        </p:txBody>
      </p:sp>
      <p:grpSp>
        <p:nvGrpSpPr>
          <p:cNvPr id="68613" name="Group 21"/>
          <p:cNvGrpSpPr>
            <a:grpSpLocks/>
          </p:cNvGrpSpPr>
          <p:nvPr/>
        </p:nvGrpSpPr>
        <p:grpSpPr bwMode="auto">
          <a:xfrm>
            <a:off x="4203795" y="4471077"/>
            <a:ext cx="4803775" cy="1630366"/>
            <a:chOff x="2598" y="2640"/>
            <a:chExt cx="3026" cy="1027"/>
          </a:xfrm>
        </p:grpSpPr>
        <p:pic>
          <p:nvPicPr>
            <p:cNvPr id="68629" name="Picture 4" descr="DSCN376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598" y="2928"/>
              <a:ext cx="2880" cy="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30" name="Line 6"/>
            <p:cNvSpPr>
              <a:spLocks noChangeShapeType="1"/>
            </p:cNvSpPr>
            <p:nvPr/>
          </p:nvSpPr>
          <p:spPr bwMode="auto">
            <a:xfrm flipH="1">
              <a:off x="4230" y="2832"/>
              <a:ext cx="322" cy="446"/>
            </a:xfrm>
            <a:prstGeom prst="line">
              <a:avLst/>
            </a:prstGeom>
            <a:noFill/>
            <a:ln w="12700">
              <a:solidFill>
                <a:srgbClr val="FF0000"/>
              </a:solidFill>
              <a:round/>
              <a:headEnd/>
              <a:tailEnd type="oval" w="med" len="med"/>
            </a:ln>
            <a:extLst>
              <a:ext uri="{909E8E84-426E-40dd-AFC4-6F175D3DCCD1}">
                <a14:hiddenFill xmlns:a14="http://schemas.microsoft.com/office/drawing/2010/main">
                  <a:noFill/>
                </a14:hiddenFill>
              </a:ext>
            </a:extLst>
          </p:spPr>
          <p:txBody>
            <a:bodyPr/>
            <a:lstStyle/>
            <a:p>
              <a:endParaRPr lang="en-US">
                <a:solidFill>
                  <a:srgbClr val="FF0000"/>
                </a:solidFill>
              </a:endParaRPr>
            </a:p>
          </p:txBody>
        </p:sp>
        <p:sp>
          <p:nvSpPr>
            <p:cNvPr id="68631" name="Rectangle 8"/>
            <p:cNvSpPr>
              <a:spLocks noChangeArrowheads="1"/>
            </p:cNvSpPr>
            <p:nvPr/>
          </p:nvSpPr>
          <p:spPr bwMode="auto">
            <a:xfrm>
              <a:off x="4216" y="2640"/>
              <a:ext cx="1408" cy="200"/>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r>
                <a:rPr lang="en-US" sz="1600" dirty="0" smtClean="0">
                  <a:solidFill>
                    <a:srgbClr val="FF0000"/>
                  </a:solidFill>
                  <a:sym typeface="Symbol" charset="0"/>
                </a:rPr>
                <a:t>V</a:t>
              </a:r>
              <a:r>
                <a:rPr lang="en-US" sz="1600" baseline="-25000" dirty="0" smtClean="0">
                  <a:solidFill>
                    <a:srgbClr val="FF0000"/>
                  </a:solidFill>
                  <a:sym typeface="Symbol" charset="0"/>
                </a:rPr>
                <a:t></a:t>
              </a:r>
              <a:r>
                <a:rPr lang="en-US" sz="1600" dirty="0" smtClean="0">
                  <a:solidFill>
                    <a:srgbClr val="FF0000"/>
                  </a:solidFill>
                  <a:sym typeface="Symbol" charset="0"/>
                </a:rPr>
                <a:t> ~ </a:t>
              </a:r>
              <a:r>
                <a:rPr lang="en-US" sz="1600" dirty="0">
                  <a:solidFill>
                    <a:srgbClr val="FF0000"/>
                  </a:solidFill>
                  <a:sym typeface="Symbol" charset="0"/>
                </a:rPr>
                <a:t>30-35</a:t>
              </a:r>
              <a:r>
                <a:rPr lang="en-US" sz="1600" dirty="0" smtClean="0">
                  <a:solidFill>
                    <a:srgbClr val="FF0000"/>
                  </a:solidFill>
                  <a:sym typeface="Symbol" charset="0"/>
                </a:rPr>
                <a:t>% </a:t>
              </a:r>
              <a:r>
                <a:rPr lang="en-US" sz="1600" dirty="0">
                  <a:solidFill>
                    <a:srgbClr val="FF0000"/>
                  </a:solidFill>
                  <a:sym typeface="Symbol" charset="0"/>
                </a:rPr>
                <a:t>martensite</a:t>
              </a:r>
            </a:p>
          </p:txBody>
        </p:sp>
      </p:grpSp>
      <p:sp>
        <p:nvSpPr>
          <p:cNvPr id="68614" name="Text Box 15"/>
          <p:cNvSpPr txBox="1">
            <a:spLocks noChangeArrowheads="1"/>
          </p:cNvSpPr>
          <p:nvPr/>
        </p:nvSpPr>
        <p:spPr bwMode="auto">
          <a:xfrm>
            <a:off x="4036615" y="1464901"/>
            <a:ext cx="48053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r>
              <a:rPr lang="en-US" sz="1400" b="1" dirty="0"/>
              <a:t>Distribution of martensite </a:t>
            </a:r>
            <a:r>
              <a:rPr lang="en-US" sz="1400" b="1" dirty="0" smtClean="0"/>
              <a:t>along gage </a:t>
            </a:r>
            <a:r>
              <a:rPr lang="en-US" sz="1400" b="1" dirty="0"/>
              <a:t>section of Cr18Ni10Ti specimen </a:t>
            </a:r>
            <a:endParaRPr lang="ru-RU" sz="1400" b="1" dirty="0"/>
          </a:p>
        </p:txBody>
      </p:sp>
      <p:sp>
        <p:nvSpPr>
          <p:cNvPr id="68615" name="Text Box 16"/>
          <p:cNvSpPr txBox="1">
            <a:spLocks noChangeArrowheads="1"/>
          </p:cNvSpPr>
          <p:nvPr/>
        </p:nvSpPr>
        <p:spPr bwMode="auto">
          <a:xfrm>
            <a:off x="4229024" y="4677388"/>
            <a:ext cx="233680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sz="1200" b="1" dirty="0" smtClean="0">
                <a:solidFill>
                  <a:srgbClr val="008657"/>
                </a:solidFill>
              </a:rPr>
              <a:t>Specimen Dose ~</a:t>
            </a:r>
            <a:r>
              <a:rPr lang="ru-RU" sz="1200" b="1" dirty="0" smtClean="0">
                <a:solidFill>
                  <a:srgbClr val="008657"/>
                </a:solidFill>
              </a:rPr>
              <a:t>55</a:t>
            </a:r>
            <a:r>
              <a:rPr lang="en-US" sz="1200" b="1" dirty="0" smtClean="0">
                <a:solidFill>
                  <a:srgbClr val="008657"/>
                </a:solidFill>
              </a:rPr>
              <a:t> dpa</a:t>
            </a:r>
            <a:endParaRPr lang="ru-RU" sz="1200" b="1" dirty="0">
              <a:solidFill>
                <a:srgbClr val="008657"/>
              </a:solidFill>
            </a:endParaRPr>
          </a:p>
        </p:txBody>
      </p:sp>
      <p:sp>
        <p:nvSpPr>
          <p:cNvPr id="68616" name="Line 18"/>
          <p:cNvSpPr>
            <a:spLocks noChangeShapeType="1"/>
          </p:cNvSpPr>
          <p:nvPr/>
        </p:nvSpPr>
        <p:spPr bwMode="auto">
          <a:xfrm flipH="1">
            <a:off x="1295400" y="3505200"/>
            <a:ext cx="152400" cy="533400"/>
          </a:xfrm>
          <a:prstGeom prst="line">
            <a:avLst/>
          </a:prstGeom>
          <a:noFill/>
          <a:ln w="31750">
            <a:solidFill>
              <a:srgbClr val="FF0000"/>
            </a:solidFill>
            <a:round/>
            <a:headEnd/>
            <a:tailEnd type="stealth" w="lg" len="lg"/>
          </a:ln>
          <a:extLst>
            <a:ext uri="{909E8E84-426E-40dd-AFC4-6F175D3DCCD1}">
              <a14:hiddenFill xmlns:a14="http://schemas.microsoft.com/office/drawing/2010/main">
                <a:noFill/>
              </a14:hiddenFill>
            </a:ext>
          </a:extLst>
        </p:spPr>
        <p:txBody>
          <a:bodyPr/>
          <a:lstStyle/>
          <a:p>
            <a:endParaRPr lang="en-US"/>
          </a:p>
        </p:txBody>
      </p:sp>
      <p:sp>
        <p:nvSpPr>
          <p:cNvPr id="68617" name="Line 19"/>
          <p:cNvSpPr>
            <a:spLocks noChangeShapeType="1"/>
          </p:cNvSpPr>
          <p:nvPr/>
        </p:nvSpPr>
        <p:spPr bwMode="auto">
          <a:xfrm flipH="1">
            <a:off x="1295400" y="4191000"/>
            <a:ext cx="152400" cy="533400"/>
          </a:xfrm>
          <a:prstGeom prst="line">
            <a:avLst/>
          </a:prstGeom>
          <a:noFill/>
          <a:ln w="31750">
            <a:solidFill>
              <a:srgbClr val="FF0000"/>
            </a:solidFill>
            <a:round/>
            <a:headEnd/>
            <a:tailEnd type="stealth" w="lg" len="lg"/>
          </a:ln>
          <a:extLst>
            <a:ext uri="{909E8E84-426E-40dd-AFC4-6F175D3DCCD1}">
              <a14:hiddenFill xmlns:a14="http://schemas.microsoft.com/office/drawing/2010/main">
                <a:noFill/>
              </a14:hiddenFill>
            </a:ext>
          </a:extLst>
        </p:spPr>
        <p:txBody>
          <a:bodyPr/>
          <a:lstStyle/>
          <a:p>
            <a:endParaRPr lang="en-US"/>
          </a:p>
        </p:txBody>
      </p:sp>
      <p:sp>
        <p:nvSpPr>
          <p:cNvPr id="68618" name="Line 20"/>
          <p:cNvSpPr>
            <a:spLocks noChangeShapeType="1"/>
          </p:cNvSpPr>
          <p:nvPr/>
        </p:nvSpPr>
        <p:spPr bwMode="auto">
          <a:xfrm flipH="1">
            <a:off x="1524000" y="4648200"/>
            <a:ext cx="152400" cy="533400"/>
          </a:xfrm>
          <a:prstGeom prst="line">
            <a:avLst/>
          </a:prstGeom>
          <a:noFill/>
          <a:ln w="31750">
            <a:solidFill>
              <a:srgbClr val="FF0000"/>
            </a:solidFill>
            <a:round/>
            <a:headEnd/>
            <a:tailEnd type="stealth" w="lg" len="lg"/>
          </a:ln>
          <a:extLst>
            <a:ext uri="{909E8E84-426E-40dd-AFC4-6F175D3DCCD1}">
              <a14:hiddenFill xmlns:a14="http://schemas.microsoft.com/office/drawing/2010/main">
                <a:noFill/>
              </a14:hiddenFill>
            </a:ext>
          </a:extLst>
        </p:spPr>
        <p:txBody>
          <a:bodyPr/>
          <a:lstStyle/>
          <a:p>
            <a:endParaRPr lang="en-US"/>
          </a:p>
        </p:txBody>
      </p:sp>
      <p:sp>
        <p:nvSpPr>
          <p:cNvPr id="68619" name="Rectangle 21"/>
          <p:cNvSpPr>
            <a:spLocks noChangeArrowheads="1"/>
          </p:cNvSpPr>
          <p:nvPr/>
        </p:nvSpPr>
        <p:spPr bwMode="auto">
          <a:xfrm>
            <a:off x="185025" y="1405244"/>
            <a:ext cx="316777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r>
              <a:rPr lang="en-US" b="1" dirty="0">
                <a:solidFill>
                  <a:srgbClr val="008657"/>
                </a:solidFill>
              </a:rPr>
              <a:t>Typical amount of martensite in deformed </a:t>
            </a:r>
            <a:r>
              <a:rPr lang="en-US" b="1" u="sng" dirty="0">
                <a:solidFill>
                  <a:srgbClr val="008657"/>
                </a:solidFill>
              </a:rPr>
              <a:t>non-irradiated</a:t>
            </a:r>
            <a:r>
              <a:rPr lang="en-US" b="1" dirty="0">
                <a:solidFill>
                  <a:srgbClr val="008657"/>
                </a:solidFill>
              </a:rPr>
              <a:t> </a:t>
            </a:r>
            <a:r>
              <a:rPr lang="en-US" b="1" dirty="0" smtClean="0">
                <a:solidFill>
                  <a:srgbClr val="008657"/>
                </a:solidFill>
              </a:rPr>
              <a:t>sample:  </a:t>
            </a:r>
          </a:p>
          <a:p>
            <a:endParaRPr lang="en-US" sz="1000" b="1" dirty="0">
              <a:solidFill>
                <a:srgbClr val="008657"/>
              </a:solidFill>
            </a:endParaRPr>
          </a:p>
          <a:p>
            <a:r>
              <a:rPr lang="en-US" b="1" dirty="0" smtClean="0">
                <a:solidFill>
                  <a:srgbClr val="008657"/>
                </a:solidFill>
              </a:rPr>
              <a:t>	V</a:t>
            </a:r>
            <a:r>
              <a:rPr lang="en-US" b="1" baseline="-25000" dirty="0" smtClean="0">
                <a:solidFill>
                  <a:srgbClr val="008657"/>
                </a:solidFill>
                <a:sym typeface="Symbol" charset="0"/>
              </a:rPr>
              <a:t></a:t>
            </a:r>
            <a:r>
              <a:rPr lang="en-US" b="1" dirty="0" smtClean="0">
                <a:solidFill>
                  <a:srgbClr val="008657"/>
                </a:solidFill>
                <a:sym typeface="Symbol" charset="0"/>
              </a:rPr>
              <a:t> </a:t>
            </a:r>
            <a:r>
              <a:rPr lang="en-US" b="1" dirty="0">
                <a:solidFill>
                  <a:srgbClr val="008657"/>
                </a:solidFill>
                <a:sym typeface="Symbol" charset="0"/>
              </a:rPr>
              <a:t>~ </a:t>
            </a:r>
            <a:r>
              <a:rPr lang="ru-RU" b="1" dirty="0">
                <a:solidFill>
                  <a:srgbClr val="008657"/>
                </a:solidFill>
                <a:sym typeface="Symbol" charset="0"/>
              </a:rPr>
              <a:t>5</a:t>
            </a:r>
            <a:r>
              <a:rPr lang="en-US" b="1" dirty="0">
                <a:solidFill>
                  <a:srgbClr val="008657"/>
                </a:solidFill>
                <a:sym typeface="Symbol" charset="0"/>
              </a:rPr>
              <a:t>-</a:t>
            </a:r>
            <a:r>
              <a:rPr lang="ru-RU" b="1" dirty="0">
                <a:solidFill>
                  <a:srgbClr val="008657"/>
                </a:solidFill>
                <a:sym typeface="Symbol" charset="0"/>
              </a:rPr>
              <a:t>10</a:t>
            </a:r>
            <a:r>
              <a:rPr lang="en-US" b="1" dirty="0">
                <a:solidFill>
                  <a:srgbClr val="008657"/>
                </a:solidFill>
                <a:sym typeface="Symbol" charset="0"/>
              </a:rPr>
              <a:t> %</a:t>
            </a:r>
            <a:endParaRPr lang="ru-RU" sz="1600" b="1" dirty="0">
              <a:solidFill>
                <a:srgbClr val="008657"/>
              </a:solidFill>
            </a:endParaRPr>
          </a:p>
        </p:txBody>
      </p:sp>
      <p:grpSp>
        <p:nvGrpSpPr>
          <p:cNvPr id="68620" name="Group 22"/>
          <p:cNvGrpSpPr>
            <a:grpSpLocks/>
          </p:cNvGrpSpPr>
          <p:nvPr/>
        </p:nvGrpSpPr>
        <p:grpSpPr bwMode="auto">
          <a:xfrm>
            <a:off x="3619500" y="1955800"/>
            <a:ext cx="5257800" cy="2484448"/>
            <a:chOff x="2352" y="960"/>
            <a:chExt cx="3312" cy="1565"/>
          </a:xfrm>
        </p:grpSpPr>
        <p:graphicFrame>
          <p:nvGraphicFramePr>
            <p:cNvPr id="68623" name="Object 8"/>
            <p:cNvGraphicFramePr>
              <a:graphicFrameLocks noChangeAspect="1"/>
            </p:cNvGraphicFramePr>
            <p:nvPr/>
          </p:nvGraphicFramePr>
          <p:xfrm>
            <a:off x="2352" y="960"/>
            <a:ext cx="3312" cy="1392"/>
          </p:xfrm>
          <a:graphic>
            <a:graphicData uri="http://schemas.openxmlformats.org/presentationml/2006/ole">
              <mc:AlternateContent xmlns:mc="http://schemas.openxmlformats.org/markup-compatibility/2006">
                <mc:Choice xmlns:v="urn:schemas-microsoft-com:vml" Requires="v">
                  <p:oleObj spid="_x0000_s1032" name="Диаграмма" r:id="rId6" imgW="5760000" imgH="1965960" progId="Excel.Chart.8">
                    <p:embed/>
                  </p:oleObj>
                </mc:Choice>
                <mc:Fallback>
                  <p:oleObj name="Диаграмма" r:id="rId6" imgW="5760000" imgH="1965960" progId="Excel.Chart.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52" y="960"/>
                          <a:ext cx="3312" cy="1392"/>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
                              <a:solidFill>
                                <a:srgbClr val="FFFFFF"/>
                              </a:solidFill>
                              <a:miter lim="800000"/>
                              <a:headEnd/>
                              <a:tailEnd/>
                            </a14:hiddenLine>
                          </a:ext>
                        </a:extLst>
                      </p:spPr>
                    </p:pic>
                  </p:oleObj>
                </mc:Fallback>
              </mc:AlternateContent>
            </a:graphicData>
          </a:graphic>
        </p:graphicFrame>
        <p:sp>
          <p:nvSpPr>
            <p:cNvPr id="68624" name="Freeform 13"/>
            <p:cNvSpPr>
              <a:spLocks/>
            </p:cNvSpPr>
            <p:nvPr/>
          </p:nvSpPr>
          <p:spPr bwMode="auto">
            <a:xfrm>
              <a:off x="2802" y="1287"/>
              <a:ext cx="2603" cy="710"/>
            </a:xfrm>
            <a:custGeom>
              <a:avLst/>
              <a:gdLst>
                <a:gd name="T0" fmla="*/ 0 w 510"/>
                <a:gd name="T1" fmla="*/ 2147483647 h 150"/>
                <a:gd name="T2" fmla="*/ 2147483647 w 510"/>
                <a:gd name="T3" fmla="*/ 2147483647 h 150"/>
                <a:gd name="T4" fmla="*/ 2147483647 w 510"/>
                <a:gd name="T5" fmla="*/ 2147483647 h 150"/>
                <a:gd name="T6" fmla="*/ 2147483647 w 510"/>
                <a:gd name="T7" fmla="*/ 2147483647 h 150"/>
                <a:gd name="T8" fmla="*/ 2147483647 w 510"/>
                <a:gd name="T9" fmla="*/ 2147483647 h 150"/>
                <a:gd name="T10" fmla="*/ 2147483647 w 510"/>
                <a:gd name="T11" fmla="*/ 0 h 150"/>
                <a:gd name="T12" fmla="*/ 0 60000 65536"/>
                <a:gd name="T13" fmla="*/ 0 60000 65536"/>
                <a:gd name="T14" fmla="*/ 0 60000 65536"/>
                <a:gd name="T15" fmla="*/ 0 60000 65536"/>
                <a:gd name="T16" fmla="*/ 0 60000 65536"/>
                <a:gd name="T17" fmla="*/ 0 60000 65536"/>
                <a:gd name="T18" fmla="*/ 0 w 510"/>
                <a:gd name="T19" fmla="*/ 0 h 150"/>
                <a:gd name="T20" fmla="*/ 510 w 510"/>
                <a:gd name="T21" fmla="*/ 150 h 150"/>
              </a:gdLst>
              <a:ahLst/>
              <a:cxnLst>
                <a:cxn ang="T12">
                  <a:pos x="T0" y="T1"/>
                </a:cxn>
                <a:cxn ang="T13">
                  <a:pos x="T2" y="T3"/>
                </a:cxn>
                <a:cxn ang="T14">
                  <a:pos x="T4" y="T5"/>
                </a:cxn>
                <a:cxn ang="T15">
                  <a:pos x="T6" y="T7"/>
                </a:cxn>
                <a:cxn ang="T16">
                  <a:pos x="T8" y="T9"/>
                </a:cxn>
                <a:cxn ang="T17">
                  <a:pos x="T10" y="T11"/>
                </a:cxn>
              </a:cxnLst>
              <a:rect l="T18" t="T19" r="T20" b="T21"/>
              <a:pathLst>
                <a:path w="510" h="150">
                  <a:moveTo>
                    <a:pt x="0" y="146"/>
                  </a:moveTo>
                  <a:cubicBezTo>
                    <a:pt x="14" y="145"/>
                    <a:pt x="62" y="150"/>
                    <a:pt x="86" y="138"/>
                  </a:cubicBezTo>
                  <a:cubicBezTo>
                    <a:pt x="110" y="126"/>
                    <a:pt x="124" y="92"/>
                    <a:pt x="142" y="71"/>
                  </a:cubicBezTo>
                  <a:cubicBezTo>
                    <a:pt x="160" y="50"/>
                    <a:pt x="169" y="26"/>
                    <a:pt x="195" y="15"/>
                  </a:cubicBezTo>
                  <a:cubicBezTo>
                    <a:pt x="221" y="4"/>
                    <a:pt x="245" y="5"/>
                    <a:pt x="297" y="3"/>
                  </a:cubicBezTo>
                  <a:cubicBezTo>
                    <a:pt x="349" y="1"/>
                    <a:pt x="466" y="1"/>
                    <a:pt x="510" y="0"/>
                  </a:cubicBezTo>
                </a:path>
              </a:pathLst>
            </a:cu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8625" name="Line 23"/>
            <p:cNvSpPr>
              <a:spLocks noChangeShapeType="1"/>
            </p:cNvSpPr>
            <p:nvPr/>
          </p:nvSpPr>
          <p:spPr bwMode="auto">
            <a:xfrm flipV="1">
              <a:off x="3742" y="1287"/>
              <a:ext cx="0" cy="793"/>
            </a:xfrm>
            <a:prstGeom prst="line">
              <a:avLst/>
            </a:prstGeom>
            <a:noFill/>
            <a:ln w="31750">
              <a:solidFill>
                <a:srgbClr val="FF000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68626" name="Line 24"/>
            <p:cNvSpPr>
              <a:spLocks noChangeShapeType="1"/>
            </p:cNvSpPr>
            <p:nvPr/>
          </p:nvSpPr>
          <p:spPr bwMode="auto">
            <a:xfrm flipH="1" flipV="1">
              <a:off x="3312" y="1248"/>
              <a:ext cx="22" cy="832"/>
            </a:xfrm>
            <a:prstGeom prst="line">
              <a:avLst/>
            </a:prstGeom>
            <a:noFill/>
            <a:ln w="31750">
              <a:solidFill>
                <a:srgbClr val="FF000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68627" name="Text Box 25"/>
            <p:cNvSpPr txBox="1">
              <a:spLocks noChangeArrowheads="1"/>
            </p:cNvSpPr>
            <p:nvPr/>
          </p:nvSpPr>
          <p:spPr bwMode="auto">
            <a:xfrm>
              <a:off x="4111" y="1446"/>
              <a:ext cx="959" cy="194"/>
            </a:xfrm>
            <a:prstGeom prst="rect">
              <a:avLst/>
            </a:prstGeom>
            <a:noFill/>
            <a:ln>
              <a:noFill/>
            </a:ln>
            <a:extLs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CA" sz="1400" dirty="0">
                  <a:solidFill>
                    <a:srgbClr val="FF0000"/>
                  </a:solidFill>
                </a:rPr>
                <a:t>Deformed region</a:t>
              </a:r>
              <a:endParaRPr lang="ru-RU" sz="1400" dirty="0">
                <a:solidFill>
                  <a:srgbClr val="FF0000"/>
                </a:solidFill>
              </a:endParaRPr>
            </a:p>
          </p:txBody>
        </p:sp>
        <p:sp>
          <p:nvSpPr>
            <p:cNvPr id="68628" name="Text Box 26"/>
            <p:cNvSpPr txBox="1">
              <a:spLocks noChangeArrowheads="1"/>
            </p:cNvSpPr>
            <p:nvPr/>
          </p:nvSpPr>
          <p:spPr bwMode="auto">
            <a:xfrm>
              <a:off x="2919" y="2195"/>
              <a:ext cx="1245"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r>
                <a:rPr lang="en-CA" sz="1400" dirty="0">
                  <a:solidFill>
                    <a:srgbClr val="FF0000"/>
                  </a:solidFill>
                </a:rPr>
                <a:t>Area of moving</a:t>
              </a:r>
            </a:p>
            <a:p>
              <a:pPr algn="ctr"/>
              <a:r>
                <a:rPr lang="en-CA" sz="1400" dirty="0">
                  <a:solidFill>
                    <a:srgbClr val="FF0000"/>
                  </a:solidFill>
                </a:rPr>
                <a:t>deformation band</a:t>
              </a:r>
              <a:endParaRPr lang="ru-RU" sz="1400" dirty="0">
                <a:solidFill>
                  <a:srgbClr val="FF0000"/>
                </a:solidFill>
              </a:endParaRPr>
            </a:p>
          </p:txBody>
        </p:sp>
      </p:grpSp>
      <p:sp>
        <p:nvSpPr>
          <p:cNvPr id="68621" name="Text Box 27"/>
          <p:cNvSpPr txBox="1">
            <a:spLocks noChangeArrowheads="1"/>
          </p:cNvSpPr>
          <p:nvPr/>
        </p:nvSpPr>
        <p:spPr bwMode="auto">
          <a:xfrm>
            <a:off x="1447800" y="3733800"/>
            <a:ext cx="4413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ru-RU" sz="3200">
                <a:solidFill>
                  <a:srgbClr val="FF0000"/>
                </a:solidFill>
                <a:sym typeface="Symbol" charset="0"/>
              </a:rPr>
              <a:t></a:t>
            </a:r>
            <a:endParaRPr lang="ru-RU" sz="3200">
              <a:solidFill>
                <a:srgbClr val="FF0000"/>
              </a:solidFill>
            </a:endParaRPr>
          </a:p>
        </p:txBody>
      </p:sp>
      <p:sp>
        <p:nvSpPr>
          <p:cNvPr id="25" name="Text Box 16"/>
          <p:cNvSpPr txBox="1">
            <a:spLocks noChangeArrowheads="1"/>
          </p:cNvSpPr>
          <p:nvPr/>
        </p:nvSpPr>
        <p:spPr bwMode="auto">
          <a:xfrm>
            <a:off x="4162764" y="1911507"/>
            <a:ext cx="233680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sz="1200" b="1" dirty="0" smtClean="0">
                <a:solidFill>
                  <a:srgbClr val="008657"/>
                </a:solidFill>
              </a:rPr>
              <a:t>Specimen Dose ~26 dpa</a:t>
            </a:r>
            <a:endParaRPr lang="ru-RU" sz="1200" b="1" dirty="0">
              <a:solidFill>
                <a:srgbClr val="008657"/>
              </a:solidFill>
            </a:endParaRPr>
          </a:p>
        </p:txBody>
      </p:sp>
      <p:sp>
        <p:nvSpPr>
          <p:cNvPr id="3" name="Left Brace 2"/>
          <p:cNvSpPr/>
          <p:nvPr/>
        </p:nvSpPr>
        <p:spPr>
          <a:xfrm rot="16200000">
            <a:off x="5364639" y="3502512"/>
            <a:ext cx="275273" cy="647699"/>
          </a:xfrm>
          <a:prstGeom prst="leftBrace">
            <a:avLst>
              <a:gd name="adj1" fmla="val 30063"/>
              <a:gd name="adj2" fmla="val 50000"/>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0000"/>
              </a:solidFill>
            </a:endParaRPr>
          </a:p>
        </p:txBody>
      </p:sp>
      <p:cxnSp>
        <p:nvCxnSpPr>
          <p:cNvPr id="5" name="Straight Arrow Connector 4"/>
          <p:cNvCxnSpPr/>
          <p:nvPr/>
        </p:nvCxnSpPr>
        <p:spPr>
          <a:xfrm>
            <a:off x="5826125" y="3000715"/>
            <a:ext cx="2759075" cy="0"/>
          </a:xfrm>
          <a:prstGeom prst="straightConnector1">
            <a:avLst/>
          </a:prstGeom>
          <a:ln w="19050">
            <a:solidFill>
              <a:srgbClr val="FF0000"/>
            </a:solidFill>
            <a:headEnd type="stealth" w="lg" len="lg"/>
            <a:tailEnd type="stealth" w="lg" len="lg"/>
          </a:ln>
        </p:spPr>
        <p:style>
          <a:lnRef idx="2">
            <a:schemeClr val="accent1"/>
          </a:lnRef>
          <a:fillRef idx="0">
            <a:schemeClr val="accent1"/>
          </a:fillRef>
          <a:effectRef idx="1">
            <a:schemeClr val="accent1"/>
          </a:effectRef>
          <a:fontRef idx="minor">
            <a:schemeClr val="tx1"/>
          </a:fontRef>
        </p:style>
      </p:cxnSp>
      <p:sp>
        <p:nvSpPr>
          <p:cNvPr id="29" name="Text Box 27"/>
          <p:cNvSpPr txBox="1">
            <a:spLocks noChangeArrowheads="1"/>
          </p:cNvSpPr>
          <p:nvPr/>
        </p:nvSpPr>
        <p:spPr bwMode="auto">
          <a:xfrm>
            <a:off x="4112305" y="6060796"/>
            <a:ext cx="498197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sz="1000" dirty="0" smtClean="0"/>
              <a:t>Photo Credit: Maksimkin </a:t>
            </a:r>
            <a:r>
              <a:rPr lang="en-US" sz="1000" dirty="0"/>
              <a:t>O.P. et al., Institute of Nuclear Physics, Almaty, Kazakhstan.</a:t>
            </a:r>
          </a:p>
        </p:txBody>
      </p:sp>
    </p:spTree>
    <p:extLst>
      <p:ext uri="{BB962C8B-B14F-4D97-AF65-F5344CB8AC3E}">
        <p14:creationId xmlns:p14="http://schemas.microsoft.com/office/powerpoint/2010/main" val="17898396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308" y="42213"/>
            <a:ext cx="8729726" cy="496290"/>
          </a:xfrm>
        </p:spPr>
        <p:txBody>
          <a:bodyPr/>
          <a:lstStyle/>
          <a:p>
            <a:r>
              <a:rPr lang="en-US" dirty="0" smtClean="0"/>
              <a:t>Solution Annealed Alloy 718 – PBW</a:t>
            </a:r>
            <a:endParaRPr lang="en-US" dirty="0"/>
          </a:p>
        </p:txBody>
      </p:sp>
      <p:sp>
        <p:nvSpPr>
          <p:cNvPr id="3" name="Content Placeholder 2"/>
          <p:cNvSpPr>
            <a:spLocks noGrp="1"/>
          </p:cNvSpPr>
          <p:nvPr>
            <p:ph idx="1"/>
          </p:nvPr>
        </p:nvSpPr>
        <p:spPr>
          <a:xfrm>
            <a:off x="237033" y="573916"/>
            <a:ext cx="8242252" cy="2118529"/>
          </a:xfrm>
        </p:spPr>
        <p:txBody>
          <a:bodyPr/>
          <a:lstStyle/>
          <a:p>
            <a:r>
              <a:rPr lang="en-US" sz="2000" dirty="0" smtClean="0"/>
              <a:t>Very little data on the radiation-induced changes in mechanical properties exist for </a:t>
            </a:r>
            <a:r>
              <a:rPr lang="en-US" sz="2000" dirty="0"/>
              <a:t>alloy </a:t>
            </a:r>
            <a:r>
              <a:rPr lang="en-US" sz="2000" dirty="0" smtClean="0"/>
              <a:t>718 in the solution annealed condition</a:t>
            </a:r>
          </a:p>
          <a:p>
            <a:r>
              <a:rPr lang="en-US" sz="2000" dirty="0"/>
              <a:t>The Alloy 718 (SA?) PBW at the ISIS First Target Station experienced an estimated 30-90 dpa maximum dose without failure…</a:t>
            </a:r>
          </a:p>
          <a:p>
            <a:r>
              <a:rPr lang="en-US" sz="2000" dirty="0" smtClean="0"/>
              <a:t>The radiation-induced changes in mechanical properties of Alloy 718 is expected to be similar to other austenitic stainless steels (304L, 316L, 321…)</a:t>
            </a:r>
          </a:p>
        </p:txBody>
      </p:sp>
      <p:pic>
        <p:nvPicPr>
          <p:cNvPr id="4" name="Picture 3"/>
          <p:cNvPicPr>
            <a:picLocks noChangeAspect="1"/>
          </p:cNvPicPr>
          <p:nvPr/>
        </p:nvPicPr>
        <p:blipFill>
          <a:blip r:embed="rId2"/>
          <a:stretch>
            <a:fillRect/>
          </a:stretch>
        </p:blipFill>
        <p:spPr>
          <a:xfrm>
            <a:off x="30433" y="2910571"/>
            <a:ext cx="2945917" cy="2812618"/>
          </a:xfrm>
          <a:prstGeom prst="rect">
            <a:avLst/>
          </a:prstGeom>
        </p:spPr>
      </p:pic>
      <p:pic>
        <p:nvPicPr>
          <p:cNvPr id="5" name="Picture 4"/>
          <p:cNvPicPr>
            <a:picLocks noChangeAspect="1"/>
          </p:cNvPicPr>
          <p:nvPr/>
        </p:nvPicPr>
        <p:blipFill>
          <a:blip r:embed="rId3"/>
          <a:stretch>
            <a:fillRect/>
          </a:stretch>
        </p:blipFill>
        <p:spPr>
          <a:xfrm>
            <a:off x="3186112" y="2910571"/>
            <a:ext cx="2838187" cy="2812618"/>
          </a:xfrm>
          <a:prstGeom prst="rect">
            <a:avLst/>
          </a:prstGeom>
        </p:spPr>
      </p:pic>
      <p:sp>
        <p:nvSpPr>
          <p:cNvPr id="6" name="TextBox 5"/>
          <p:cNvSpPr txBox="1"/>
          <p:nvPr/>
        </p:nvSpPr>
        <p:spPr>
          <a:xfrm>
            <a:off x="2240378" y="5859484"/>
            <a:ext cx="4642930" cy="307777"/>
          </a:xfrm>
          <a:prstGeom prst="rect">
            <a:avLst/>
          </a:prstGeom>
          <a:noFill/>
        </p:spPr>
        <p:txBody>
          <a:bodyPr wrap="square" rtlCol="0">
            <a:spAutoFit/>
          </a:bodyPr>
          <a:lstStyle/>
          <a:p>
            <a:pPr algn="ctr"/>
            <a:r>
              <a:rPr lang="en-US" sz="1400" u="sng" dirty="0" smtClean="0"/>
              <a:t>From</a:t>
            </a:r>
            <a:r>
              <a:rPr lang="en-US" sz="1400" dirty="0" smtClean="0"/>
              <a:t>: T.S. Byun and K. Farrell, </a:t>
            </a:r>
            <a:r>
              <a:rPr lang="en-US" sz="1400" i="1" dirty="0" smtClean="0"/>
              <a:t>J. Nucl. Mater.</a:t>
            </a:r>
            <a:r>
              <a:rPr lang="en-US" sz="1400" dirty="0" smtClean="0"/>
              <a:t> 318 (2003) 292-299.</a:t>
            </a:r>
            <a:endParaRPr lang="en-US" sz="1400" dirty="0"/>
          </a:p>
        </p:txBody>
      </p:sp>
      <p:pic>
        <p:nvPicPr>
          <p:cNvPr id="7" name="Picture 6"/>
          <p:cNvPicPr>
            <a:picLocks noChangeAspect="1"/>
          </p:cNvPicPr>
          <p:nvPr/>
        </p:nvPicPr>
        <p:blipFill>
          <a:blip r:embed="rId4"/>
          <a:stretch>
            <a:fillRect/>
          </a:stretch>
        </p:blipFill>
        <p:spPr>
          <a:xfrm>
            <a:off x="6209491" y="2963491"/>
            <a:ext cx="2908300" cy="2844800"/>
          </a:xfrm>
          <a:prstGeom prst="rect">
            <a:avLst/>
          </a:prstGeom>
        </p:spPr>
      </p:pic>
    </p:spTree>
    <p:extLst>
      <p:ext uri="{BB962C8B-B14F-4D97-AF65-F5344CB8AC3E}">
        <p14:creationId xmlns:p14="http://schemas.microsoft.com/office/powerpoint/2010/main" val="164999281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PIE of Proton Beam Windows at the SNS</a:t>
            </a:r>
            <a:endParaRPr lang="en-US" dirty="0"/>
          </a:p>
        </p:txBody>
      </p:sp>
      <p:sp>
        <p:nvSpPr>
          <p:cNvPr id="3" name="Content Placeholder 2"/>
          <p:cNvSpPr>
            <a:spLocks noGrp="1"/>
          </p:cNvSpPr>
          <p:nvPr>
            <p:ph idx="1"/>
          </p:nvPr>
        </p:nvSpPr>
        <p:spPr>
          <a:xfrm>
            <a:off x="196560" y="685523"/>
            <a:ext cx="7704177" cy="2118529"/>
          </a:xfrm>
        </p:spPr>
        <p:txBody>
          <a:bodyPr/>
          <a:lstStyle/>
          <a:p>
            <a:r>
              <a:rPr lang="en-US" sz="2000" dirty="0" smtClean="0"/>
              <a:t>Lifetime limit for the upcoming Al 6061-T651 PBW was established based on the experience with the AlMg</a:t>
            </a:r>
            <a:r>
              <a:rPr lang="en-US" sz="2000" baseline="-25000" dirty="0" smtClean="0"/>
              <a:t>3</a:t>
            </a:r>
            <a:r>
              <a:rPr lang="en-US" sz="2000" dirty="0" smtClean="0"/>
              <a:t> safety hull of the SINQ target</a:t>
            </a:r>
          </a:p>
          <a:p>
            <a:r>
              <a:rPr lang="en-US" sz="2000" dirty="0" smtClean="0"/>
              <a:t>Admittedly, the SINQ safety hull is not a direct comparison with spectrum or alloy type </a:t>
            </a:r>
            <a:r>
              <a:rPr lang="en-US" sz="2000" dirty="0" smtClean="0"/>
              <a:t>(solid-solution hardened </a:t>
            </a:r>
            <a:r>
              <a:rPr lang="en-US" sz="2000" dirty="0" smtClean="0"/>
              <a:t>verses precipitation hardened)</a:t>
            </a:r>
          </a:p>
          <a:p>
            <a:r>
              <a:rPr lang="en-US" sz="2000" dirty="0" smtClean="0"/>
              <a:t>Lack of mechanical properties data from </a:t>
            </a:r>
            <a:r>
              <a:rPr lang="en-US" sz="2000" dirty="0" smtClean="0"/>
              <a:t>Inconel 718 and Al </a:t>
            </a:r>
            <a:r>
              <a:rPr lang="en-US" sz="2000" dirty="0" smtClean="0"/>
              <a:t>6061-T6 irradiated in a spallation spectrum reinforces the need for PIE of PBWs at the SNS</a:t>
            </a:r>
          </a:p>
        </p:txBody>
      </p:sp>
      <p:pic>
        <p:nvPicPr>
          <p:cNvPr id="5" name="Picture 4" descr="pbw_pie_tool1.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21550" y="2956204"/>
            <a:ext cx="4465594" cy="3323636"/>
          </a:xfrm>
          <a:prstGeom prst="rect">
            <a:avLst/>
          </a:prstGeom>
        </p:spPr>
      </p:pic>
      <p:pic>
        <p:nvPicPr>
          <p:cNvPr id="6" name="Picture 5" descr="pbw_pie_tool2.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889083" y="3103252"/>
            <a:ext cx="4111877" cy="3070486"/>
          </a:xfrm>
          <a:prstGeom prst="rect">
            <a:avLst/>
          </a:prstGeom>
        </p:spPr>
      </p:pic>
      <p:sp>
        <p:nvSpPr>
          <p:cNvPr id="7" name="TextBox 6"/>
          <p:cNvSpPr txBox="1"/>
          <p:nvPr/>
        </p:nvSpPr>
        <p:spPr>
          <a:xfrm>
            <a:off x="6436734" y="6022653"/>
            <a:ext cx="2707266" cy="338554"/>
          </a:xfrm>
          <a:prstGeom prst="rect">
            <a:avLst/>
          </a:prstGeom>
          <a:noFill/>
        </p:spPr>
        <p:txBody>
          <a:bodyPr wrap="square" rtlCol="0">
            <a:spAutoFit/>
          </a:bodyPr>
          <a:lstStyle/>
          <a:p>
            <a:pPr algn="r"/>
            <a:r>
              <a:rPr lang="en-US" sz="1600" dirty="0" smtClean="0"/>
              <a:t>Figure Credit: </a:t>
            </a:r>
            <a:r>
              <a:rPr lang="en-US" sz="1600" dirty="0"/>
              <a:t>M</a:t>
            </a:r>
            <a:r>
              <a:rPr lang="en-US" sz="1600" dirty="0" smtClean="0"/>
              <a:t>. Dayton</a:t>
            </a:r>
            <a:endParaRPr lang="en-US" sz="1600" dirty="0"/>
          </a:p>
        </p:txBody>
      </p:sp>
    </p:spTree>
    <p:extLst>
      <p:ext uri="{BB962C8B-B14F-4D97-AF65-F5344CB8AC3E}">
        <p14:creationId xmlns:p14="http://schemas.microsoft.com/office/powerpoint/2010/main" val="16499928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 for Group…</a:t>
            </a:r>
            <a:endParaRPr lang="en-US" dirty="0"/>
          </a:p>
        </p:txBody>
      </p:sp>
      <p:sp>
        <p:nvSpPr>
          <p:cNvPr id="3" name="Content Placeholder 2"/>
          <p:cNvSpPr>
            <a:spLocks noGrp="1"/>
          </p:cNvSpPr>
          <p:nvPr>
            <p:ph idx="1"/>
          </p:nvPr>
        </p:nvSpPr>
        <p:spPr>
          <a:xfrm>
            <a:off x="196559" y="1320831"/>
            <a:ext cx="8853861" cy="1346522"/>
          </a:xfrm>
        </p:spPr>
        <p:txBody>
          <a:bodyPr/>
          <a:lstStyle/>
          <a:p>
            <a:pPr marL="0" indent="0">
              <a:buNone/>
            </a:pPr>
            <a:r>
              <a:rPr lang="en-US" sz="3000" b="1" dirty="0" smtClean="0"/>
              <a:t>Does your facility have fixed administrative lifetime limits for “high dose” components based on concerns with radiation-induced changes in mechanical properties?</a:t>
            </a:r>
          </a:p>
        </p:txBody>
      </p:sp>
    </p:spTree>
    <p:extLst>
      <p:ext uri="{BB962C8B-B14F-4D97-AF65-F5344CB8AC3E}">
        <p14:creationId xmlns:p14="http://schemas.microsoft.com/office/powerpoint/2010/main" val="416696928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775" y="27755"/>
            <a:ext cx="8729726" cy="415498"/>
          </a:xfrm>
        </p:spPr>
        <p:txBody>
          <a:bodyPr/>
          <a:lstStyle/>
          <a:p>
            <a:r>
              <a:rPr lang="en-US" sz="2400" dirty="0" smtClean="0"/>
              <a:t>What </a:t>
            </a:r>
            <a:r>
              <a:rPr lang="en-US" sz="2400" dirty="0" smtClean="0"/>
              <a:t>are</a:t>
            </a:r>
            <a:r>
              <a:rPr lang="en-US" sz="2400" dirty="0" smtClean="0"/>
              <a:t> your lifetime limit philosophies?</a:t>
            </a:r>
            <a:endParaRPr lang="en-US" sz="2400" i="1" dirty="0"/>
          </a:p>
        </p:txBody>
      </p:sp>
      <p:sp>
        <p:nvSpPr>
          <p:cNvPr id="3" name="Content Placeholder 2"/>
          <p:cNvSpPr>
            <a:spLocks noGrp="1"/>
          </p:cNvSpPr>
          <p:nvPr>
            <p:ph idx="1"/>
          </p:nvPr>
        </p:nvSpPr>
        <p:spPr>
          <a:xfrm>
            <a:off x="113569" y="888438"/>
            <a:ext cx="8939717" cy="4524315"/>
          </a:xfrm>
        </p:spPr>
        <p:txBody>
          <a:bodyPr/>
          <a:lstStyle/>
          <a:p>
            <a:pPr>
              <a:spcBef>
                <a:spcPts val="600"/>
              </a:spcBef>
              <a:spcAft>
                <a:spcPts val="0"/>
              </a:spcAft>
            </a:pPr>
            <a:r>
              <a:rPr lang="en-US" sz="2400" dirty="0" smtClean="0"/>
              <a:t>What is a lifetime limit?</a:t>
            </a:r>
          </a:p>
          <a:p>
            <a:pPr marL="0" indent="0">
              <a:spcBef>
                <a:spcPts val="600"/>
              </a:spcBef>
              <a:spcAft>
                <a:spcPts val="0"/>
              </a:spcAft>
              <a:buNone/>
            </a:pPr>
            <a:endParaRPr lang="en-US" sz="2400" dirty="0" smtClean="0"/>
          </a:p>
          <a:p>
            <a:pPr marL="0" indent="0">
              <a:spcBef>
                <a:spcPts val="600"/>
              </a:spcBef>
              <a:spcAft>
                <a:spcPts val="0"/>
              </a:spcAft>
              <a:buNone/>
            </a:pPr>
            <a:endParaRPr lang="en-US" sz="2400" dirty="0" smtClean="0"/>
          </a:p>
          <a:p>
            <a:pPr>
              <a:spcBef>
                <a:spcPts val="600"/>
              </a:spcBef>
              <a:spcAft>
                <a:spcPts val="0"/>
              </a:spcAft>
            </a:pPr>
            <a:r>
              <a:rPr lang="en-US" sz="2400" dirty="0" smtClean="0"/>
              <a:t>How is the lifetime determined for a component?</a:t>
            </a:r>
          </a:p>
          <a:p>
            <a:pPr marL="0" indent="0">
              <a:spcBef>
                <a:spcPts val="600"/>
              </a:spcBef>
              <a:spcAft>
                <a:spcPts val="0"/>
              </a:spcAft>
              <a:buNone/>
            </a:pPr>
            <a:endParaRPr lang="en-US" sz="2400" dirty="0" smtClean="0">
              <a:solidFill>
                <a:srgbClr val="0000FF"/>
              </a:solidFill>
            </a:endParaRPr>
          </a:p>
          <a:p>
            <a:pPr>
              <a:spcBef>
                <a:spcPts val="600"/>
              </a:spcBef>
              <a:spcAft>
                <a:spcPts val="0"/>
              </a:spcAft>
            </a:pPr>
            <a:endParaRPr lang="en-US" sz="2400" dirty="0">
              <a:solidFill>
                <a:srgbClr val="0000FF"/>
              </a:solidFill>
            </a:endParaRPr>
          </a:p>
          <a:p>
            <a:pPr>
              <a:spcBef>
                <a:spcPts val="600"/>
              </a:spcBef>
              <a:spcAft>
                <a:spcPts val="0"/>
              </a:spcAft>
            </a:pPr>
            <a:r>
              <a:rPr lang="en-US" sz="2400" dirty="0" smtClean="0"/>
              <a:t>What criteria are used to set limit?</a:t>
            </a:r>
          </a:p>
          <a:p>
            <a:pPr marL="0" indent="0">
              <a:spcBef>
                <a:spcPts val="600"/>
              </a:spcBef>
              <a:spcAft>
                <a:spcPts val="0"/>
              </a:spcAft>
              <a:buNone/>
            </a:pPr>
            <a:endParaRPr lang="en-US" sz="2400" dirty="0"/>
          </a:p>
          <a:p>
            <a:pPr>
              <a:spcBef>
                <a:spcPts val="600"/>
              </a:spcBef>
              <a:spcAft>
                <a:spcPts val="0"/>
              </a:spcAft>
            </a:pPr>
            <a:endParaRPr lang="en-US" sz="2400" dirty="0" smtClean="0"/>
          </a:p>
          <a:p>
            <a:pPr>
              <a:spcBef>
                <a:spcPts val="600"/>
              </a:spcBef>
              <a:spcAft>
                <a:spcPts val="0"/>
              </a:spcAft>
            </a:pPr>
            <a:r>
              <a:rPr lang="en-US" sz="2400" dirty="0" smtClean="0"/>
              <a:t>How are limits revised?</a:t>
            </a:r>
          </a:p>
          <a:p>
            <a:pPr marL="0" indent="0">
              <a:spcBef>
                <a:spcPts val="600"/>
              </a:spcBef>
              <a:spcAft>
                <a:spcPts val="0"/>
              </a:spcAft>
              <a:buNone/>
            </a:pPr>
            <a:endParaRPr lang="en-US" sz="2400" dirty="0" smtClean="0"/>
          </a:p>
        </p:txBody>
      </p:sp>
    </p:spTree>
    <p:extLst>
      <p:ext uri="{BB962C8B-B14F-4D97-AF65-F5344CB8AC3E}">
        <p14:creationId xmlns:p14="http://schemas.microsoft.com/office/powerpoint/2010/main" val="166382665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 Slides</a:t>
            </a:r>
            <a:endParaRPr lang="en-US" dirty="0"/>
          </a:p>
        </p:txBody>
      </p:sp>
    </p:spTree>
    <p:extLst>
      <p:ext uri="{BB962C8B-B14F-4D97-AF65-F5344CB8AC3E}">
        <p14:creationId xmlns:p14="http://schemas.microsoft.com/office/powerpoint/2010/main" val="62179904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952" y="-22992"/>
            <a:ext cx="8824424" cy="782522"/>
          </a:xfrm>
        </p:spPr>
        <p:txBody>
          <a:bodyPr/>
          <a:lstStyle/>
          <a:p>
            <a:r>
              <a:rPr lang="en-US" sz="2600" dirty="0" smtClean="0"/>
              <a:t>A crack-like feature was observed on the center flow baffles of Targets 2-6 </a:t>
            </a:r>
            <a:endParaRPr lang="en-US" sz="2600" dirty="0"/>
          </a:p>
        </p:txBody>
      </p:sp>
      <p:sp>
        <p:nvSpPr>
          <p:cNvPr id="3" name="Content Placeholder 2"/>
          <p:cNvSpPr>
            <a:spLocks noGrp="1"/>
          </p:cNvSpPr>
          <p:nvPr>
            <p:ph idx="1"/>
          </p:nvPr>
        </p:nvSpPr>
        <p:spPr>
          <a:xfrm>
            <a:off x="119289" y="918358"/>
            <a:ext cx="8933443" cy="430887"/>
          </a:xfrm>
        </p:spPr>
        <p:txBody>
          <a:bodyPr/>
          <a:lstStyle/>
          <a:p>
            <a:r>
              <a:rPr lang="en-US" sz="2400" dirty="0" smtClean="0"/>
              <a:t>Current PIE capabilities </a:t>
            </a:r>
            <a:r>
              <a:rPr lang="en-US" sz="2400" b="1" u="sng" dirty="0" smtClean="0"/>
              <a:t>do not</a:t>
            </a:r>
            <a:r>
              <a:rPr lang="en-US" sz="2400" dirty="0" smtClean="0"/>
              <a:t> allow sampling of the center flow baffle</a:t>
            </a:r>
            <a:endParaRPr lang="en-US" sz="2400" dirty="0"/>
          </a:p>
        </p:txBody>
      </p:sp>
      <p:pic>
        <p:nvPicPr>
          <p:cNvPr id="4" name="Picture 3" descr="Passenger side of center baffle after second cleaning.jpg"/>
          <p:cNvPicPr>
            <a:picLocks noChangeAspect="1"/>
          </p:cNvPicPr>
          <p:nvPr/>
        </p:nvPicPr>
        <p:blipFill>
          <a:blip r:embed="rId3" cstate="print">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tretch>
            <a:fillRect/>
          </a:stretch>
        </p:blipFill>
        <p:spPr>
          <a:xfrm>
            <a:off x="65201" y="2247300"/>
            <a:ext cx="2811305" cy="2630200"/>
          </a:xfrm>
          <a:prstGeom prst="rect">
            <a:avLst/>
          </a:prstGeom>
        </p:spPr>
      </p:pic>
      <p:sp>
        <p:nvSpPr>
          <p:cNvPr id="5" name="TextBox 4"/>
          <p:cNvSpPr txBox="1"/>
          <p:nvPr/>
        </p:nvSpPr>
        <p:spPr>
          <a:xfrm>
            <a:off x="719110" y="1786800"/>
            <a:ext cx="1422953" cy="461665"/>
          </a:xfrm>
          <a:prstGeom prst="rect">
            <a:avLst/>
          </a:prstGeom>
          <a:noFill/>
        </p:spPr>
        <p:txBody>
          <a:bodyPr wrap="square" rtlCol="0">
            <a:spAutoFit/>
          </a:bodyPr>
          <a:lstStyle/>
          <a:p>
            <a:r>
              <a:rPr lang="en-US" sz="2400" b="1" dirty="0" smtClean="0"/>
              <a:t>Target 4</a:t>
            </a:r>
            <a:endParaRPr lang="en-US" sz="2400" b="1" dirty="0"/>
          </a:p>
        </p:txBody>
      </p:sp>
      <p:pic>
        <p:nvPicPr>
          <p:cNvPr id="6" name="Picture 5" descr="Center Baffle Passenger Side 2.jp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rot="10800000">
            <a:off x="2924771" y="1944307"/>
            <a:ext cx="3626234" cy="2665586"/>
          </a:xfrm>
          <a:prstGeom prst="rect">
            <a:avLst/>
          </a:prstGeom>
        </p:spPr>
      </p:pic>
      <p:pic>
        <p:nvPicPr>
          <p:cNvPr id="7" name="Picture 6" descr="Center Baffle Driver Side 1.jp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rot="10800000">
            <a:off x="5457410" y="4271513"/>
            <a:ext cx="3672593" cy="2564932"/>
          </a:xfrm>
          <a:prstGeom prst="rect">
            <a:avLst/>
          </a:prstGeom>
        </p:spPr>
      </p:pic>
      <p:sp>
        <p:nvSpPr>
          <p:cNvPr id="8" name="TextBox 7"/>
          <p:cNvSpPr txBox="1"/>
          <p:nvPr/>
        </p:nvSpPr>
        <p:spPr>
          <a:xfrm>
            <a:off x="2876506" y="1463018"/>
            <a:ext cx="3674499" cy="461665"/>
          </a:xfrm>
          <a:prstGeom prst="rect">
            <a:avLst/>
          </a:prstGeom>
          <a:noFill/>
        </p:spPr>
        <p:txBody>
          <a:bodyPr wrap="square" rtlCol="0">
            <a:spAutoFit/>
          </a:bodyPr>
          <a:lstStyle/>
          <a:p>
            <a:pPr algn="ctr"/>
            <a:r>
              <a:rPr lang="en-US" sz="2400" b="1" dirty="0" smtClean="0"/>
              <a:t>Target 5 “Passenger Side”</a:t>
            </a:r>
            <a:endParaRPr lang="en-US" sz="2400" b="1" dirty="0"/>
          </a:p>
        </p:txBody>
      </p:sp>
      <p:sp>
        <p:nvSpPr>
          <p:cNvPr id="9" name="TextBox 8"/>
          <p:cNvSpPr txBox="1"/>
          <p:nvPr/>
        </p:nvSpPr>
        <p:spPr>
          <a:xfrm>
            <a:off x="6551005" y="3450142"/>
            <a:ext cx="1862570" cy="830997"/>
          </a:xfrm>
          <a:prstGeom prst="rect">
            <a:avLst/>
          </a:prstGeom>
          <a:noFill/>
        </p:spPr>
        <p:txBody>
          <a:bodyPr wrap="square" rtlCol="0">
            <a:spAutoFit/>
          </a:bodyPr>
          <a:lstStyle/>
          <a:p>
            <a:pPr algn="ctr"/>
            <a:r>
              <a:rPr lang="en-US" sz="2400" b="1" dirty="0" smtClean="0"/>
              <a:t>Target 5 “Driver Side”</a:t>
            </a:r>
            <a:endParaRPr lang="en-US" sz="2400" b="1" dirty="0"/>
          </a:p>
        </p:txBody>
      </p:sp>
      <p:sp>
        <p:nvSpPr>
          <p:cNvPr id="10" name="TextBox 9"/>
          <p:cNvSpPr txBox="1"/>
          <p:nvPr/>
        </p:nvSpPr>
        <p:spPr>
          <a:xfrm>
            <a:off x="1487828" y="5144986"/>
            <a:ext cx="3218800" cy="1292662"/>
          </a:xfrm>
          <a:prstGeom prst="rect">
            <a:avLst/>
          </a:prstGeom>
          <a:noFill/>
        </p:spPr>
        <p:txBody>
          <a:bodyPr wrap="square" rtlCol="0">
            <a:spAutoFit/>
          </a:bodyPr>
          <a:lstStyle/>
          <a:p>
            <a:pPr algn="ctr"/>
            <a:r>
              <a:rPr lang="en-US" sz="2600" dirty="0" smtClean="0"/>
              <a:t>Crack-like feature observed on center baffles of Targets 2-5</a:t>
            </a:r>
            <a:endParaRPr lang="en-US" sz="2600" dirty="0"/>
          </a:p>
        </p:txBody>
      </p:sp>
      <p:cxnSp>
        <p:nvCxnSpPr>
          <p:cNvPr id="12" name="Straight Arrow Connector 11"/>
          <p:cNvCxnSpPr/>
          <p:nvPr/>
        </p:nvCxnSpPr>
        <p:spPr>
          <a:xfrm flipV="1">
            <a:off x="3495783" y="3577565"/>
            <a:ext cx="1032318" cy="1647796"/>
          </a:xfrm>
          <a:prstGeom prst="straightConnector1">
            <a:avLst/>
          </a:prstGeom>
          <a:ln>
            <a:solidFill>
              <a:srgbClr val="FF0000">
                <a:alpha val="75000"/>
              </a:srgbClr>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4311359" y="5281707"/>
            <a:ext cx="1944031" cy="410100"/>
          </a:xfrm>
          <a:prstGeom prst="straightConnector1">
            <a:avLst/>
          </a:prstGeom>
          <a:ln>
            <a:solidFill>
              <a:srgbClr val="FF0000">
                <a:alpha val="75000"/>
              </a:srgbClr>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flipV="1">
            <a:off x="1725047" y="4271513"/>
            <a:ext cx="658462" cy="953848"/>
          </a:xfrm>
          <a:prstGeom prst="straightConnector1">
            <a:avLst/>
          </a:prstGeom>
          <a:ln>
            <a:solidFill>
              <a:srgbClr val="FF0000">
                <a:alpha val="75000"/>
              </a:srgbClr>
            </a:solidFill>
            <a:tailEnd type="stealth" w="lg" len="lg"/>
          </a:ln>
        </p:spPr>
        <p:style>
          <a:lnRef idx="2">
            <a:schemeClr val="accent1"/>
          </a:lnRef>
          <a:fillRef idx="0">
            <a:schemeClr val="accent1"/>
          </a:fillRef>
          <a:effectRef idx="1">
            <a:schemeClr val="accent1"/>
          </a:effectRef>
          <a:fontRef idx="minor">
            <a:schemeClr val="tx1"/>
          </a:fontRef>
        </p:style>
      </p:cxnSp>
      <p:pic>
        <p:nvPicPr>
          <p:cNvPr id="14" name="Picture 15" descr="Target Sectioned Horizontally - reduced.tif"/>
          <p:cNvPicPr>
            <a:picLocks noChangeAspect="1"/>
          </p:cNvPicPr>
          <p:nvPr/>
        </p:nvPicPr>
        <p:blipFill rotWithShape="1">
          <a:blip r:embed="rId7" cstate="print">
            <a:extLst>
              <a:ext uri="{28A0092B-C50C-407E-A947-70E740481C1C}">
                <a14:useLocalDpi xmlns:a14="http://schemas.microsoft.com/office/drawing/2010/main"/>
              </a:ext>
            </a:extLst>
          </a:blip>
          <a:srcRect l="3159" t="5970" r="2052" b="8018"/>
          <a:stretch/>
        </p:blipFill>
        <p:spPr bwMode="auto">
          <a:xfrm>
            <a:off x="323849" y="1006263"/>
            <a:ext cx="8520245" cy="4338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p:cNvSpPr txBox="1"/>
          <p:nvPr/>
        </p:nvSpPr>
        <p:spPr>
          <a:xfrm>
            <a:off x="-42334" y="5838761"/>
            <a:ext cx="1326445" cy="584776"/>
          </a:xfrm>
          <a:prstGeom prst="rect">
            <a:avLst/>
          </a:prstGeom>
          <a:noFill/>
        </p:spPr>
        <p:txBody>
          <a:bodyPr wrap="square" rtlCol="0">
            <a:spAutoFit/>
          </a:bodyPr>
          <a:lstStyle/>
          <a:p>
            <a:r>
              <a:rPr lang="en-US" sz="1600" dirty="0" smtClean="0"/>
              <a:t>Figure Credit: D. McClintock</a:t>
            </a:r>
            <a:endParaRPr lang="en-US" sz="1600" dirty="0"/>
          </a:p>
        </p:txBody>
      </p:sp>
    </p:spTree>
    <p:extLst>
      <p:ext uri="{BB962C8B-B14F-4D97-AF65-F5344CB8AC3E}">
        <p14:creationId xmlns:p14="http://schemas.microsoft.com/office/powerpoint/2010/main" val="39634145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p:cNvSpPr>
            <a:spLocks noGrp="1"/>
          </p:cNvSpPr>
          <p:nvPr>
            <p:ph type="title"/>
          </p:nvPr>
        </p:nvSpPr>
        <p:spPr>
          <a:xfrm>
            <a:off x="0" y="5060"/>
            <a:ext cx="9143999" cy="835613"/>
          </a:xfrm>
        </p:spPr>
        <p:txBody>
          <a:bodyPr/>
          <a:lstStyle/>
          <a:p>
            <a:r>
              <a:rPr lang="en-US" sz="2800" dirty="0" smtClean="0">
                <a:latin typeface="Arial Black" charset="0"/>
                <a:ea typeface="ＭＳ Ｐゴシック" charset="0"/>
              </a:rPr>
              <a:t>Mercury flows between layers two walls of the target vessel beam entrance region</a:t>
            </a:r>
            <a:endParaRPr lang="en-US" sz="2800" dirty="0">
              <a:latin typeface="Arial Black" charset="0"/>
              <a:ea typeface="ＭＳ Ｐゴシック" charset="0"/>
            </a:endParaRPr>
          </a:p>
        </p:txBody>
      </p:sp>
      <p:sp>
        <p:nvSpPr>
          <p:cNvPr id="51202" name="Content Placeholder 2"/>
          <p:cNvSpPr>
            <a:spLocks noGrp="1"/>
          </p:cNvSpPr>
          <p:nvPr>
            <p:ph idx="1"/>
          </p:nvPr>
        </p:nvSpPr>
        <p:spPr>
          <a:xfrm>
            <a:off x="56506" y="1082093"/>
            <a:ext cx="8969374" cy="1718932"/>
          </a:xfrm>
        </p:spPr>
        <p:txBody>
          <a:bodyPr/>
          <a:lstStyle/>
          <a:p>
            <a:r>
              <a:rPr lang="en-US" sz="2600" dirty="0">
                <a:latin typeface="Arial Narrow" charset="0"/>
                <a:ea typeface="ＭＳ Ｐゴシック" charset="0"/>
              </a:rPr>
              <a:t>Beam entrance region of the mercury target vessel is cooled by a uniform high-velocity (2.5 – 3.0 m/s) “window-flow” of mercury</a:t>
            </a:r>
          </a:p>
          <a:p>
            <a:r>
              <a:rPr lang="en-US" sz="2600" dirty="0">
                <a:latin typeface="Arial Narrow" charset="0"/>
                <a:ea typeface="ＭＳ Ｐゴシック" charset="0"/>
              </a:rPr>
              <a:t>The high velocity mercury and narrow </a:t>
            </a:r>
            <a:r>
              <a:rPr lang="en-US" sz="2600" dirty="0" smtClean="0">
                <a:latin typeface="Arial Narrow" charset="0"/>
                <a:ea typeface="ＭＳ Ｐゴシック" charset="0"/>
              </a:rPr>
              <a:t>channel </a:t>
            </a:r>
            <a:r>
              <a:rPr lang="en-US" sz="2600" i="1" dirty="0" smtClean="0">
                <a:latin typeface="Arial Narrow" charset="0"/>
                <a:ea typeface="ＭＳ Ｐゴシック" charset="0"/>
              </a:rPr>
              <a:t>appear</a:t>
            </a:r>
            <a:r>
              <a:rPr lang="en-US" sz="2600" dirty="0" smtClean="0">
                <a:latin typeface="Arial Narrow" charset="0"/>
                <a:ea typeface="ＭＳ Ｐゴシック" charset="0"/>
              </a:rPr>
              <a:t> </a:t>
            </a:r>
            <a:r>
              <a:rPr lang="en-US" sz="2600" dirty="0">
                <a:latin typeface="Arial Narrow" charset="0"/>
                <a:ea typeface="ＭＳ Ｐゴシック" charset="0"/>
              </a:rPr>
              <a:t>to </a:t>
            </a:r>
            <a:r>
              <a:rPr lang="en-US" sz="2600" dirty="0" smtClean="0">
                <a:latin typeface="Arial Narrow" charset="0"/>
                <a:ea typeface="ＭＳ Ｐゴシック" charset="0"/>
              </a:rPr>
              <a:t>play a role in mitigation of </a:t>
            </a:r>
            <a:r>
              <a:rPr lang="en-US" sz="2600" dirty="0">
                <a:latin typeface="Arial Narrow" charset="0"/>
                <a:ea typeface="ＭＳ Ｐゴシック" charset="0"/>
              </a:rPr>
              <a:t>cavitation-induced erosion</a:t>
            </a:r>
          </a:p>
        </p:txBody>
      </p:sp>
      <p:grpSp>
        <p:nvGrpSpPr>
          <p:cNvPr id="51203" name="Group 30"/>
          <p:cNvGrpSpPr>
            <a:grpSpLocks/>
          </p:cNvGrpSpPr>
          <p:nvPr/>
        </p:nvGrpSpPr>
        <p:grpSpPr bwMode="auto">
          <a:xfrm>
            <a:off x="0" y="3119425"/>
            <a:ext cx="2978150" cy="2648956"/>
            <a:chOff x="13844" y="1893006"/>
            <a:chExt cx="2979456" cy="2649180"/>
          </a:xfrm>
        </p:grpSpPr>
        <p:grpSp>
          <p:nvGrpSpPr>
            <p:cNvPr id="51208" name="Group 29"/>
            <p:cNvGrpSpPr>
              <a:grpSpLocks/>
            </p:cNvGrpSpPr>
            <p:nvPr/>
          </p:nvGrpSpPr>
          <p:grpSpPr bwMode="auto">
            <a:xfrm>
              <a:off x="13844" y="1893006"/>
              <a:ext cx="2979456" cy="2649180"/>
              <a:chOff x="13844" y="1893006"/>
              <a:chExt cx="2979456" cy="2649180"/>
            </a:xfrm>
          </p:grpSpPr>
          <p:pic>
            <p:nvPicPr>
              <p:cNvPr id="51213"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r="33104"/>
              <a:stretch>
                <a:fillRect/>
              </a:stretch>
            </p:blipFill>
            <p:spPr bwMode="auto">
              <a:xfrm>
                <a:off x="76503" y="1893006"/>
                <a:ext cx="2916797" cy="263157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51214" name="Group 28"/>
              <p:cNvGrpSpPr>
                <a:grpSpLocks/>
              </p:cNvGrpSpPr>
              <p:nvPr/>
            </p:nvGrpSpPr>
            <p:grpSpPr bwMode="auto">
              <a:xfrm>
                <a:off x="13844" y="3733075"/>
                <a:ext cx="2362954" cy="809111"/>
                <a:chOff x="13844" y="3733075"/>
                <a:chExt cx="2362954" cy="809111"/>
              </a:xfrm>
            </p:grpSpPr>
            <p:sp>
              <p:nvSpPr>
                <p:cNvPr id="51215" name="TextBox 10"/>
                <p:cNvSpPr txBox="1">
                  <a:spLocks noChangeArrowheads="1"/>
                </p:cNvSpPr>
                <p:nvPr/>
              </p:nvSpPr>
              <p:spPr bwMode="auto">
                <a:xfrm>
                  <a:off x="13844" y="4172823"/>
                  <a:ext cx="2362954" cy="36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dirty="0" smtClean="0">
                      <a:latin typeface="+mn-lt"/>
                    </a:rPr>
                    <a:t>Mercury </a:t>
                  </a:r>
                  <a:r>
                    <a:rPr lang="en-US" sz="1800" b="1" dirty="0">
                      <a:latin typeface="+mn-lt"/>
                    </a:rPr>
                    <a:t>Window Flow</a:t>
                  </a:r>
                </a:p>
              </p:txBody>
            </p:sp>
            <p:cxnSp>
              <p:nvCxnSpPr>
                <p:cNvPr id="13" name="Straight Arrow Connector 12"/>
                <p:cNvCxnSpPr/>
                <p:nvPr/>
              </p:nvCxnSpPr>
              <p:spPr>
                <a:xfrm flipV="1">
                  <a:off x="744414" y="3733075"/>
                  <a:ext cx="187407" cy="490579"/>
                </a:xfrm>
                <a:prstGeom prst="straightConnector1">
                  <a:avLst/>
                </a:prstGeom>
                <a:ln w="15875">
                  <a:solidFill>
                    <a:schemeClr val="tx1"/>
                  </a:solidFill>
                  <a:tailEnd type="stealth" w="med" len="lg"/>
                </a:ln>
              </p:spPr>
              <p:style>
                <a:lnRef idx="2">
                  <a:schemeClr val="accent1"/>
                </a:lnRef>
                <a:fillRef idx="0">
                  <a:schemeClr val="accent1"/>
                </a:fillRef>
                <a:effectRef idx="1">
                  <a:schemeClr val="accent1"/>
                </a:effectRef>
                <a:fontRef idx="minor">
                  <a:schemeClr val="tx1"/>
                </a:fontRef>
              </p:style>
            </p:cxnSp>
          </p:grpSp>
        </p:grpSp>
        <p:grpSp>
          <p:nvGrpSpPr>
            <p:cNvPr id="51209" name="Group 9"/>
            <p:cNvGrpSpPr>
              <a:grpSpLocks noChangeAspect="1"/>
            </p:cNvGrpSpPr>
            <p:nvPr/>
          </p:nvGrpSpPr>
          <p:grpSpPr bwMode="auto">
            <a:xfrm>
              <a:off x="690530" y="2518299"/>
              <a:ext cx="1642036" cy="1384833"/>
              <a:chOff x="1474573" y="2089666"/>
              <a:chExt cx="3197339" cy="2696518"/>
            </a:xfrm>
          </p:grpSpPr>
          <p:sp>
            <p:nvSpPr>
              <p:cNvPr id="51210" name="Arc 8"/>
              <p:cNvSpPr>
                <a:spLocks/>
              </p:cNvSpPr>
              <p:nvPr/>
            </p:nvSpPr>
            <p:spPr bwMode="auto">
              <a:xfrm flipH="1" flipV="1">
                <a:off x="1474573" y="2089666"/>
                <a:ext cx="1441364" cy="2696518"/>
              </a:xfrm>
              <a:custGeom>
                <a:avLst/>
                <a:gdLst>
                  <a:gd name="T0" fmla="*/ 2147483647 w 22268"/>
                  <a:gd name="T1" fmla="*/ 0 h 43200"/>
                  <a:gd name="T2" fmla="*/ 0 w 22268"/>
                  <a:gd name="T3" fmla="*/ 2147483647 h 43200"/>
                  <a:gd name="T4" fmla="*/ 2147483647 w 22268"/>
                  <a:gd name="T5" fmla="*/ 2147483647 h 43200"/>
                  <a:gd name="T6" fmla="*/ 0 60000 65536"/>
                  <a:gd name="T7" fmla="*/ 0 60000 65536"/>
                  <a:gd name="T8" fmla="*/ 0 60000 65536"/>
                </a:gdLst>
                <a:ahLst/>
                <a:cxnLst>
                  <a:cxn ang="T6">
                    <a:pos x="T0" y="T1"/>
                  </a:cxn>
                  <a:cxn ang="T7">
                    <a:pos x="T2" y="T3"/>
                  </a:cxn>
                  <a:cxn ang="T8">
                    <a:pos x="T4" y="T5"/>
                  </a:cxn>
                </a:cxnLst>
                <a:rect l="0" t="0" r="r" b="b"/>
                <a:pathLst>
                  <a:path w="22268" h="43200" fill="none" extrusionOk="0">
                    <a:moveTo>
                      <a:pt x="667" y="0"/>
                    </a:moveTo>
                    <a:cubicBezTo>
                      <a:pt x="12597" y="0"/>
                      <a:pt x="22268" y="9670"/>
                      <a:pt x="22268" y="21600"/>
                    </a:cubicBezTo>
                    <a:cubicBezTo>
                      <a:pt x="22268" y="33529"/>
                      <a:pt x="12597" y="43200"/>
                      <a:pt x="668" y="43200"/>
                    </a:cubicBezTo>
                    <a:cubicBezTo>
                      <a:pt x="445" y="43200"/>
                      <a:pt x="222" y="43196"/>
                      <a:pt x="0" y="43189"/>
                    </a:cubicBezTo>
                  </a:path>
                  <a:path w="22268" h="43200" stroke="0" extrusionOk="0">
                    <a:moveTo>
                      <a:pt x="667" y="0"/>
                    </a:moveTo>
                    <a:cubicBezTo>
                      <a:pt x="12597" y="0"/>
                      <a:pt x="22268" y="9670"/>
                      <a:pt x="22268" y="21600"/>
                    </a:cubicBezTo>
                    <a:cubicBezTo>
                      <a:pt x="22268" y="33529"/>
                      <a:pt x="12597" y="43200"/>
                      <a:pt x="668" y="43200"/>
                    </a:cubicBezTo>
                    <a:cubicBezTo>
                      <a:pt x="445" y="43200"/>
                      <a:pt x="222" y="43196"/>
                      <a:pt x="0" y="43189"/>
                    </a:cubicBezTo>
                    <a:lnTo>
                      <a:pt x="668" y="21600"/>
                    </a:lnTo>
                    <a:lnTo>
                      <a:pt x="667" y="0"/>
                    </a:lnTo>
                    <a:close/>
                  </a:path>
                </a:pathLst>
              </a:custGeom>
              <a:noFill/>
              <a:ln w="12700">
                <a:solidFill>
                  <a:srgbClr val="FF0000"/>
                </a:solidFill>
                <a:round/>
                <a:headEnd/>
                <a:tailEnd type="stealth"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11" name="Line 6"/>
              <p:cNvSpPr>
                <a:spLocks noChangeShapeType="1"/>
              </p:cNvSpPr>
              <p:nvPr/>
            </p:nvSpPr>
            <p:spPr bwMode="auto">
              <a:xfrm>
                <a:off x="2907693" y="2089921"/>
                <a:ext cx="1755976" cy="7985"/>
              </a:xfrm>
              <a:prstGeom prst="line">
                <a:avLst/>
              </a:prstGeom>
              <a:noFill/>
              <a:ln w="12700">
                <a:solidFill>
                  <a:srgbClr val="FF0000"/>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12" name="Line 7"/>
              <p:cNvSpPr>
                <a:spLocks noChangeShapeType="1"/>
              </p:cNvSpPr>
              <p:nvPr/>
            </p:nvSpPr>
            <p:spPr bwMode="auto">
              <a:xfrm flipH="1">
                <a:off x="2839737" y="4786184"/>
                <a:ext cx="1832175" cy="0"/>
              </a:xfrm>
              <a:prstGeom prst="line">
                <a:avLst/>
              </a:prstGeom>
              <a:noFill/>
              <a:ln w="12700">
                <a:solidFill>
                  <a:srgbClr val="FF0000"/>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51204" name="Group 31"/>
          <p:cNvGrpSpPr>
            <a:grpSpLocks/>
          </p:cNvGrpSpPr>
          <p:nvPr/>
        </p:nvGrpSpPr>
        <p:grpSpPr bwMode="auto">
          <a:xfrm>
            <a:off x="3057525" y="3119425"/>
            <a:ext cx="6077990" cy="2631583"/>
            <a:chOff x="3072085" y="1893006"/>
            <a:chExt cx="6078770" cy="2631574"/>
          </a:xfrm>
        </p:grpSpPr>
        <p:pic>
          <p:nvPicPr>
            <p:cNvPr id="51205"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72085" y="1893006"/>
              <a:ext cx="6023750" cy="263157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1206" name="TextBox 18"/>
            <p:cNvSpPr txBox="1">
              <a:spLocks noChangeArrowheads="1"/>
            </p:cNvSpPr>
            <p:nvPr/>
          </p:nvSpPr>
          <p:spPr bwMode="auto">
            <a:xfrm>
              <a:off x="7051160" y="3968182"/>
              <a:ext cx="2099695" cy="54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pPr>
              <a:r>
                <a:rPr lang="en-US" sz="1800" b="1" dirty="0" smtClean="0">
                  <a:latin typeface="+mn-lt"/>
                </a:rPr>
                <a:t>Mercury </a:t>
              </a:r>
              <a:r>
                <a:rPr lang="en-US" sz="1800" b="1" dirty="0">
                  <a:latin typeface="+mn-lt"/>
                </a:rPr>
                <a:t>Window Flow Supply Passage</a:t>
              </a:r>
            </a:p>
          </p:txBody>
        </p:sp>
        <p:cxnSp>
          <p:nvCxnSpPr>
            <p:cNvPr id="20" name="Straight Arrow Connector 19"/>
            <p:cNvCxnSpPr/>
            <p:nvPr/>
          </p:nvCxnSpPr>
          <p:spPr>
            <a:xfrm flipH="1" flipV="1">
              <a:off x="7544209" y="3393014"/>
              <a:ext cx="347564" cy="617856"/>
            </a:xfrm>
            <a:prstGeom prst="straightConnector1">
              <a:avLst/>
            </a:prstGeom>
            <a:ln w="25400">
              <a:solidFill>
                <a:srgbClr val="FF0000">
                  <a:alpha val="75000"/>
                </a:srgbClr>
              </a:solidFill>
              <a:tailEnd type="stealth" w="lg" len="lg"/>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66808262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0"/>
          <p:cNvSpPr>
            <a:spLocks noGrp="1" noChangeArrowheads="1"/>
          </p:cNvSpPr>
          <p:nvPr>
            <p:ph sz="quarter" idx="3"/>
          </p:nvPr>
        </p:nvSpPr>
        <p:spPr/>
        <p:txBody>
          <a:bodyPr/>
          <a:lstStyle/>
          <a:p>
            <a:endParaRPr lang="en-US" sz="1600">
              <a:latin typeface="Arial Narrow" charset="0"/>
              <a:ea typeface="ＭＳ Ｐゴシック" charset="0"/>
            </a:endParaRPr>
          </a:p>
        </p:txBody>
      </p:sp>
      <p:pic>
        <p:nvPicPr>
          <p:cNvPr id="57348" name="Picture 5"/>
          <p:cNvPicPr>
            <a:picLocks noChangeAspect="1" noChangeArrowheads="1"/>
          </p:cNvPicPr>
          <p:nvPr/>
        </p:nvPicPr>
        <p:blipFill>
          <a:blip r:embed="rId2" cstate="print">
            <a:extLst>
              <a:ext uri="{28A0092B-C50C-407E-A947-70E740481C1C}">
                <a14:useLocalDpi xmlns:a14="http://schemas.microsoft.com/office/drawing/2010/main"/>
              </a:ext>
            </a:extLst>
          </a:blip>
          <a:srcRect l="23125" t="20247" r="9125" b="27113"/>
          <a:stretch>
            <a:fillRect/>
          </a:stretch>
        </p:blipFill>
        <p:spPr bwMode="auto">
          <a:xfrm>
            <a:off x="48913" y="808971"/>
            <a:ext cx="4073316" cy="2247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p:cNvGrpSpPr/>
          <p:nvPr/>
        </p:nvGrpSpPr>
        <p:grpSpPr>
          <a:xfrm>
            <a:off x="3236119" y="2913056"/>
            <a:ext cx="5888037" cy="3414712"/>
            <a:chOff x="3255963" y="2833688"/>
            <a:chExt cx="5888037" cy="3414712"/>
          </a:xfrm>
        </p:grpSpPr>
        <p:pic>
          <p:nvPicPr>
            <p:cNvPr id="57347" name="Picture 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255963" y="2833688"/>
              <a:ext cx="5888037" cy="3414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p:cNvGrpSpPr/>
            <p:nvPr/>
          </p:nvGrpSpPr>
          <p:grpSpPr>
            <a:xfrm>
              <a:off x="3494873" y="3804526"/>
              <a:ext cx="5304157" cy="2062874"/>
              <a:chOff x="3494873" y="3804526"/>
              <a:chExt cx="5304157" cy="2062874"/>
            </a:xfrm>
          </p:grpSpPr>
          <p:sp>
            <p:nvSpPr>
              <p:cNvPr id="57349" name="Line 7"/>
              <p:cNvSpPr>
                <a:spLocks noChangeShapeType="1"/>
              </p:cNvSpPr>
              <p:nvPr/>
            </p:nvSpPr>
            <p:spPr bwMode="auto">
              <a:xfrm flipH="1">
                <a:off x="5070008" y="3987406"/>
                <a:ext cx="3729022" cy="1879994"/>
              </a:xfrm>
              <a:prstGeom prst="line">
                <a:avLst/>
              </a:prstGeom>
              <a:noFill/>
              <a:ln w="25400">
                <a:solidFill>
                  <a:srgbClr val="0000FF">
                    <a:alpha val="64000"/>
                  </a:srgbClr>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350" name="Line 8"/>
              <p:cNvSpPr>
                <a:spLocks noChangeShapeType="1"/>
              </p:cNvSpPr>
              <p:nvPr/>
            </p:nvSpPr>
            <p:spPr bwMode="auto">
              <a:xfrm flipV="1">
                <a:off x="3519651" y="3804526"/>
                <a:ext cx="3175000" cy="1659978"/>
              </a:xfrm>
              <a:prstGeom prst="line">
                <a:avLst/>
              </a:prstGeom>
              <a:noFill/>
              <a:ln w="25400">
                <a:solidFill>
                  <a:srgbClr val="0000FF">
                    <a:alpha val="40000"/>
                  </a:srgbClr>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351" name="Line 9"/>
              <p:cNvSpPr>
                <a:spLocks noChangeShapeType="1"/>
              </p:cNvSpPr>
              <p:nvPr/>
            </p:nvSpPr>
            <p:spPr bwMode="auto">
              <a:xfrm flipH="1" flipV="1">
                <a:off x="3494873" y="5594767"/>
                <a:ext cx="1439014" cy="272633"/>
              </a:xfrm>
              <a:prstGeom prst="line">
                <a:avLst/>
              </a:prstGeom>
              <a:noFill/>
              <a:ln w="25400">
                <a:solidFill>
                  <a:srgbClr val="0000FF">
                    <a:alpha val="64000"/>
                  </a:srgbClr>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352" name="Line 11"/>
              <p:cNvSpPr>
                <a:spLocks noChangeShapeType="1"/>
              </p:cNvSpPr>
              <p:nvPr/>
            </p:nvSpPr>
            <p:spPr bwMode="auto">
              <a:xfrm flipH="1" flipV="1">
                <a:off x="4177072" y="5184462"/>
                <a:ext cx="1228725" cy="228600"/>
              </a:xfrm>
              <a:prstGeom prst="line">
                <a:avLst/>
              </a:prstGeom>
              <a:noFill/>
              <a:ln w="15875">
                <a:solidFill>
                  <a:srgbClr val="0000FF">
                    <a:alpha val="70000"/>
                  </a:srgbClr>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353" name="Line 12"/>
              <p:cNvSpPr>
                <a:spLocks noChangeShapeType="1"/>
              </p:cNvSpPr>
              <p:nvPr/>
            </p:nvSpPr>
            <p:spPr bwMode="auto">
              <a:xfrm flipH="1" flipV="1">
                <a:off x="4933887" y="5220905"/>
                <a:ext cx="1228725" cy="228600"/>
              </a:xfrm>
              <a:prstGeom prst="line">
                <a:avLst/>
              </a:prstGeom>
              <a:noFill/>
              <a:ln w="15875">
                <a:solidFill>
                  <a:srgbClr val="0000FF">
                    <a:alpha val="40000"/>
                  </a:srgbClr>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354" name="Line 13"/>
              <p:cNvSpPr>
                <a:spLocks noChangeShapeType="1"/>
              </p:cNvSpPr>
              <p:nvPr/>
            </p:nvSpPr>
            <p:spPr bwMode="auto">
              <a:xfrm flipH="1" flipV="1">
                <a:off x="4945885" y="4801075"/>
                <a:ext cx="1228725" cy="228600"/>
              </a:xfrm>
              <a:prstGeom prst="line">
                <a:avLst/>
              </a:prstGeom>
              <a:noFill/>
              <a:ln w="15875">
                <a:solidFill>
                  <a:srgbClr val="0000FF">
                    <a:alpha val="70000"/>
                  </a:srgbClr>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355" name="Line 14"/>
              <p:cNvSpPr>
                <a:spLocks noChangeShapeType="1"/>
              </p:cNvSpPr>
              <p:nvPr/>
            </p:nvSpPr>
            <p:spPr bwMode="auto">
              <a:xfrm flipH="1" flipV="1">
                <a:off x="4548547" y="4993962"/>
                <a:ext cx="1228725" cy="228600"/>
              </a:xfrm>
              <a:prstGeom prst="line">
                <a:avLst/>
              </a:prstGeom>
              <a:noFill/>
              <a:ln w="15875">
                <a:solidFill>
                  <a:srgbClr val="0000FF">
                    <a:alpha val="70000"/>
                  </a:srgbClr>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356" name="Line 15"/>
              <p:cNvSpPr>
                <a:spLocks noChangeShapeType="1"/>
              </p:cNvSpPr>
              <p:nvPr/>
            </p:nvSpPr>
            <p:spPr bwMode="auto">
              <a:xfrm flipH="1" flipV="1">
                <a:off x="4556456" y="5411405"/>
                <a:ext cx="1228725" cy="228600"/>
              </a:xfrm>
              <a:prstGeom prst="line">
                <a:avLst/>
              </a:prstGeom>
              <a:noFill/>
              <a:ln w="15875">
                <a:solidFill>
                  <a:srgbClr val="0000FF">
                    <a:alpha val="40000"/>
                  </a:srgbClr>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357" name="Line 16"/>
              <p:cNvSpPr>
                <a:spLocks noChangeShapeType="1"/>
              </p:cNvSpPr>
              <p:nvPr/>
            </p:nvSpPr>
            <p:spPr bwMode="auto">
              <a:xfrm flipH="1" flipV="1">
                <a:off x="4198073" y="5594767"/>
                <a:ext cx="1259751" cy="228600"/>
              </a:xfrm>
              <a:prstGeom prst="line">
                <a:avLst/>
              </a:prstGeom>
              <a:noFill/>
              <a:ln w="15875">
                <a:solidFill>
                  <a:srgbClr val="0000FF">
                    <a:alpha val="40000"/>
                  </a:srgbClr>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pic>
        <p:nvPicPr>
          <p:cNvPr id="57358" name="Picture 17"/>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0256" y="3440305"/>
            <a:ext cx="3592527" cy="1233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359" name="Picture 21"/>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256274" y="1885549"/>
            <a:ext cx="3165888" cy="1275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7345" name="Rectangle 2"/>
          <p:cNvSpPr>
            <a:spLocks noGrp="1" noChangeArrowheads="1"/>
          </p:cNvSpPr>
          <p:nvPr>
            <p:ph type="title"/>
          </p:nvPr>
        </p:nvSpPr>
        <p:spPr>
          <a:xfrm>
            <a:off x="120650" y="127800"/>
            <a:ext cx="8775700" cy="469359"/>
          </a:xfrm>
        </p:spPr>
        <p:txBody>
          <a:bodyPr/>
          <a:lstStyle/>
          <a:p>
            <a:r>
              <a:rPr lang="en-US" sz="2800" dirty="0" smtClean="0">
                <a:latin typeface="Arial Black" charset="0"/>
                <a:ea typeface="ＭＳ Ｐゴシック" charset="0"/>
              </a:rPr>
              <a:t>Shroud vessel is cooled </a:t>
            </a:r>
            <a:r>
              <a:rPr lang="en-US" sz="2800" dirty="0">
                <a:latin typeface="Arial Black" charset="0"/>
                <a:ea typeface="ＭＳ Ｐゴシック" charset="0"/>
              </a:rPr>
              <a:t>by </a:t>
            </a:r>
            <a:r>
              <a:rPr lang="en-US" sz="2800" dirty="0" smtClean="0">
                <a:latin typeface="Arial Black" charset="0"/>
                <a:ea typeface="ＭＳ Ｐゴシック" charset="0"/>
              </a:rPr>
              <a:t>flowing water</a:t>
            </a:r>
            <a:endParaRPr lang="en-US" sz="2800" dirty="0">
              <a:latin typeface="Arial Black" charset="0"/>
              <a:ea typeface="ＭＳ Ｐゴシック" charset="0"/>
            </a:endParaRPr>
          </a:p>
        </p:txBody>
      </p:sp>
      <p:sp>
        <p:nvSpPr>
          <p:cNvPr id="4" name="TextBox 3"/>
          <p:cNvSpPr txBox="1"/>
          <p:nvPr/>
        </p:nvSpPr>
        <p:spPr>
          <a:xfrm>
            <a:off x="53669" y="5763992"/>
            <a:ext cx="1302903" cy="544765"/>
          </a:xfrm>
          <a:prstGeom prst="rect">
            <a:avLst/>
          </a:prstGeom>
          <a:noFill/>
        </p:spPr>
        <p:txBody>
          <a:bodyPr wrap="square" rtlCol="0">
            <a:spAutoFit/>
          </a:bodyPr>
          <a:lstStyle/>
          <a:p>
            <a:pPr algn="ctr">
              <a:lnSpc>
                <a:spcPct val="80000"/>
              </a:lnSpc>
            </a:pPr>
            <a:r>
              <a:rPr lang="en-US" dirty="0" smtClean="0"/>
              <a:t>Window Flow Inlet</a:t>
            </a:r>
            <a:endParaRPr lang="en-US" dirty="0"/>
          </a:p>
        </p:txBody>
      </p:sp>
      <p:sp>
        <p:nvSpPr>
          <p:cNvPr id="20" name="TextBox 19"/>
          <p:cNvSpPr txBox="1"/>
          <p:nvPr/>
        </p:nvSpPr>
        <p:spPr>
          <a:xfrm>
            <a:off x="1493719" y="4857776"/>
            <a:ext cx="1379103" cy="544765"/>
          </a:xfrm>
          <a:prstGeom prst="rect">
            <a:avLst/>
          </a:prstGeom>
          <a:noFill/>
        </p:spPr>
        <p:txBody>
          <a:bodyPr wrap="square" rtlCol="0">
            <a:spAutoFit/>
          </a:bodyPr>
          <a:lstStyle/>
          <a:p>
            <a:pPr algn="ctr">
              <a:lnSpc>
                <a:spcPct val="80000"/>
              </a:lnSpc>
            </a:pPr>
            <a:r>
              <a:rPr lang="en-US" dirty="0" smtClean="0"/>
              <a:t>Window Flow Outlet</a:t>
            </a:r>
            <a:endParaRPr lang="en-US" dirty="0"/>
          </a:p>
        </p:txBody>
      </p:sp>
      <p:grpSp>
        <p:nvGrpSpPr>
          <p:cNvPr id="57366" name="Group 57365"/>
          <p:cNvGrpSpPr/>
          <p:nvPr/>
        </p:nvGrpSpPr>
        <p:grpSpPr>
          <a:xfrm>
            <a:off x="506003" y="4495800"/>
            <a:ext cx="4544161" cy="1524000"/>
            <a:chOff x="506003" y="4495800"/>
            <a:chExt cx="4544161" cy="1524000"/>
          </a:xfrm>
        </p:grpSpPr>
        <p:cxnSp>
          <p:nvCxnSpPr>
            <p:cNvPr id="6" name="Straight Arrow Connector 5"/>
            <p:cNvCxnSpPr/>
            <p:nvPr/>
          </p:nvCxnSpPr>
          <p:spPr>
            <a:xfrm>
              <a:off x="2753109" y="5181370"/>
              <a:ext cx="721920" cy="438809"/>
            </a:xfrm>
            <a:prstGeom prst="straightConnector1">
              <a:avLst/>
            </a:prstGeom>
            <a:ln w="19050">
              <a:solidFill>
                <a:srgbClr val="FF0000">
                  <a:alpha val="50000"/>
                </a:srgbClr>
              </a:solidFill>
              <a:tailEnd type="stealth" w="med" len="lg"/>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1341893" y="5887684"/>
              <a:ext cx="3708271" cy="132116"/>
            </a:xfrm>
            <a:prstGeom prst="straightConnector1">
              <a:avLst/>
            </a:prstGeom>
            <a:ln w="19050">
              <a:solidFill>
                <a:srgbClr val="FF0000">
                  <a:alpha val="50000"/>
                </a:srgbClr>
              </a:solidFill>
              <a:tailEnd type="stealth" w="med" len="lg"/>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flipV="1">
              <a:off x="2751938" y="4495800"/>
              <a:ext cx="524662" cy="613164"/>
            </a:xfrm>
            <a:prstGeom prst="straightConnector1">
              <a:avLst/>
            </a:prstGeom>
            <a:ln w="19050">
              <a:solidFill>
                <a:srgbClr val="FF0000">
                  <a:alpha val="50000"/>
                </a:srgbClr>
              </a:solidFill>
              <a:tailEnd type="stealth" w="med" len="lg"/>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flipH="1" flipV="1">
              <a:off x="506003" y="4533968"/>
              <a:ext cx="724276" cy="1272837"/>
            </a:xfrm>
            <a:prstGeom prst="straightConnector1">
              <a:avLst/>
            </a:prstGeom>
            <a:ln w="19050">
              <a:solidFill>
                <a:srgbClr val="FF0000">
                  <a:alpha val="50000"/>
                </a:srgbClr>
              </a:solidFill>
              <a:tailEnd type="stealth" w="med" len="lg"/>
            </a:ln>
          </p:spPr>
          <p:style>
            <a:lnRef idx="2">
              <a:schemeClr val="accent1"/>
            </a:lnRef>
            <a:fillRef idx="0">
              <a:schemeClr val="accent1"/>
            </a:fillRef>
            <a:effectRef idx="1">
              <a:schemeClr val="accent1"/>
            </a:effectRef>
            <a:fontRef idx="minor">
              <a:schemeClr val="tx1"/>
            </a:fontRef>
          </p:style>
        </p:cxnSp>
      </p:grpSp>
      <p:sp>
        <p:nvSpPr>
          <p:cNvPr id="63" name="TextBox 62"/>
          <p:cNvSpPr txBox="1"/>
          <p:nvPr/>
        </p:nvSpPr>
        <p:spPr>
          <a:xfrm>
            <a:off x="3928803" y="3667634"/>
            <a:ext cx="1379103" cy="544765"/>
          </a:xfrm>
          <a:prstGeom prst="rect">
            <a:avLst/>
          </a:prstGeom>
          <a:noFill/>
        </p:spPr>
        <p:txBody>
          <a:bodyPr wrap="square" rtlCol="0">
            <a:spAutoFit/>
          </a:bodyPr>
          <a:lstStyle/>
          <a:p>
            <a:pPr algn="ctr">
              <a:lnSpc>
                <a:spcPct val="80000"/>
              </a:lnSpc>
            </a:pPr>
            <a:r>
              <a:rPr lang="en-US" dirty="0" smtClean="0"/>
              <a:t>Cross Flow Channels</a:t>
            </a:r>
            <a:endParaRPr lang="en-US" dirty="0"/>
          </a:p>
        </p:txBody>
      </p:sp>
      <p:cxnSp>
        <p:nvCxnSpPr>
          <p:cNvPr id="64" name="Straight Arrow Connector 63"/>
          <p:cNvCxnSpPr/>
          <p:nvPr/>
        </p:nvCxnSpPr>
        <p:spPr>
          <a:xfrm>
            <a:off x="4941041" y="4194466"/>
            <a:ext cx="459912" cy="765955"/>
          </a:xfrm>
          <a:prstGeom prst="straightConnector1">
            <a:avLst/>
          </a:prstGeom>
          <a:ln w="19050">
            <a:solidFill>
              <a:srgbClr val="FF0000">
                <a:alpha val="50000"/>
              </a:srgbClr>
            </a:solidFill>
            <a:tailEnd type="stealth" w="med" len="lg"/>
          </a:ln>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p:nvPr/>
        </p:nvCxnSpPr>
        <p:spPr>
          <a:xfrm flipV="1">
            <a:off x="5009474" y="3080314"/>
            <a:ext cx="913862" cy="640147"/>
          </a:xfrm>
          <a:prstGeom prst="straightConnector1">
            <a:avLst/>
          </a:prstGeom>
          <a:ln w="19050">
            <a:solidFill>
              <a:srgbClr val="FF0000">
                <a:alpha val="50000"/>
              </a:srgbClr>
            </a:solidFill>
            <a:tailEnd type="stealth" w="med" len="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0110709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Target Power Histories</a:t>
            </a:r>
            <a:endParaRPr lang="en-US" dirty="0"/>
          </a:p>
        </p:txBody>
      </p:sp>
      <p:pic>
        <p:nvPicPr>
          <p:cNvPr id="4" name="Picture 3"/>
          <p:cNvPicPr>
            <a:picLocks noChangeAspect="1"/>
          </p:cNvPicPr>
          <p:nvPr/>
        </p:nvPicPr>
        <p:blipFill>
          <a:blip r:embed="rId2"/>
          <a:stretch>
            <a:fillRect/>
          </a:stretch>
        </p:blipFill>
        <p:spPr>
          <a:xfrm>
            <a:off x="838199" y="675250"/>
            <a:ext cx="7370313" cy="5382650"/>
          </a:xfrm>
          <a:prstGeom prst="rect">
            <a:avLst/>
          </a:prstGeom>
        </p:spPr>
      </p:pic>
      <p:sp>
        <p:nvSpPr>
          <p:cNvPr id="5" name="TextBox 4"/>
          <p:cNvSpPr txBox="1"/>
          <p:nvPr/>
        </p:nvSpPr>
        <p:spPr>
          <a:xfrm>
            <a:off x="5718384" y="5984165"/>
            <a:ext cx="2638216" cy="369332"/>
          </a:xfrm>
          <a:prstGeom prst="rect">
            <a:avLst/>
          </a:prstGeom>
          <a:noFill/>
        </p:spPr>
        <p:txBody>
          <a:bodyPr wrap="square" rtlCol="0">
            <a:spAutoFit/>
          </a:bodyPr>
          <a:lstStyle/>
          <a:p>
            <a:pPr algn="ctr"/>
            <a:r>
              <a:rPr lang="en-US" dirty="0" smtClean="0"/>
              <a:t>Figure Credit: Bernie Riemer</a:t>
            </a:r>
            <a:endParaRPr lang="en-US" dirty="0"/>
          </a:p>
        </p:txBody>
      </p:sp>
    </p:spTree>
    <p:extLst>
      <p:ext uri="{BB962C8B-B14F-4D97-AF65-F5344CB8AC3E}">
        <p14:creationId xmlns:p14="http://schemas.microsoft.com/office/powerpoint/2010/main" val="10512652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a:xfrm>
            <a:off x="196560" y="868262"/>
            <a:ext cx="8729726" cy="2491964"/>
          </a:xfrm>
        </p:spPr>
        <p:txBody>
          <a:bodyPr/>
          <a:lstStyle/>
          <a:p>
            <a:r>
              <a:rPr lang="en-US" dirty="0" smtClean="0"/>
              <a:t>Overview of the Spallation Neutron Source</a:t>
            </a:r>
          </a:p>
          <a:p>
            <a:pPr lvl="1"/>
            <a:r>
              <a:rPr lang="en-US" dirty="0" smtClean="0"/>
              <a:t>Dose Limited Components</a:t>
            </a:r>
          </a:p>
          <a:p>
            <a:pPr lvl="1"/>
            <a:r>
              <a:rPr lang="en-US" dirty="0" smtClean="0"/>
              <a:t>Target PIE</a:t>
            </a:r>
          </a:p>
          <a:p>
            <a:r>
              <a:rPr lang="en-US" dirty="0" smtClean="0"/>
              <a:t>Dose Limit </a:t>
            </a:r>
            <a:r>
              <a:rPr lang="en-US" dirty="0" smtClean="0"/>
              <a:t>Philosophies</a:t>
            </a:r>
            <a:endParaRPr lang="en-US" dirty="0" smtClean="0"/>
          </a:p>
          <a:p>
            <a:r>
              <a:rPr lang="en-US" dirty="0" smtClean="0"/>
              <a:t>Discussion</a:t>
            </a:r>
          </a:p>
        </p:txBody>
      </p:sp>
    </p:spTree>
    <p:extLst>
      <p:ext uri="{BB962C8B-B14F-4D97-AF65-F5344CB8AC3E}">
        <p14:creationId xmlns:p14="http://schemas.microsoft.com/office/powerpoint/2010/main" val="231835592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6"/>
          <p:cNvSpPr txBox="1">
            <a:spLocks/>
          </p:cNvSpPr>
          <p:nvPr/>
        </p:nvSpPr>
        <p:spPr bwMode="auto">
          <a:xfrm>
            <a:off x="4726441" y="540365"/>
            <a:ext cx="4365120" cy="387901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Arial Narrow" pitchFamily="34" charset="0"/>
                <a:ea typeface="+mn-ea"/>
                <a:cs typeface="+mn-cs"/>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Arial Narrow" pitchFamily="34" charset="0"/>
                <a:ea typeface="+mn-ea"/>
                <a:cs typeface="+mn-cs"/>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Arial Narrow" pitchFamily="34" charset="0"/>
                <a:ea typeface="+mn-ea"/>
                <a:cs typeface="+mn-cs"/>
              </a:defRPr>
            </a:lvl3pPr>
            <a:lvl4pPr marL="1144588" indent="-173038" algn="l" rtl="0" eaLnBrk="1" fontAlgn="base" hangingPunct="1">
              <a:lnSpc>
                <a:spcPct val="90000"/>
              </a:lnSpc>
              <a:spcBef>
                <a:spcPts val="800"/>
              </a:spcBef>
              <a:spcAft>
                <a:spcPct val="0"/>
              </a:spcAft>
              <a:buClr>
                <a:schemeClr val="tx2"/>
              </a:buClr>
              <a:buFont typeface="Arial" charset="0"/>
              <a:buChar char="–"/>
              <a:defRPr kern="1200">
                <a:solidFill>
                  <a:schemeClr val="tx1"/>
                </a:solidFill>
                <a:latin typeface="Arial Narrow" pitchFamily="34" charset="0"/>
                <a:ea typeface="+mn-ea"/>
                <a:cs typeface="+mn-cs"/>
              </a:defRPr>
            </a:lvl4pPr>
            <a:lvl5pPr marL="1482725" indent="-222250" algn="l" rtl="0" eaLnBrk="1" fontAlgn="base" hangingPunct="1">
              <a:lnSpc>
                <a:spcPct val="90000"/>
              </a:lnSpc>
              <a:spcBef>
                <a:spcPts val="600"/>
              </a:spcBef>
              <a:spcAft>
                <a:spcPct val="0"/>
              </a:spcAft>
              <a:buClr>
                <a:schemeClr val="tx2"/>
              </a:buClr>
              <a:buFont typeface="Arial" charset="0"/>
              <a:buChar char="»"/>
              <a:defRPr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600"/>
              </a:spcBef>
            </a:pPr>
            <a:r>
              <a:rPr lang="en-US" sz="1800" dirty="0" smtClean="0"/>
              <a:t>Proton Beam Window</a:t>
            </a:r>
          </a:p>
          <a:p>
            <a:pPr lvl="1">
              <a:spcBef>
                <a:spcPts val="600"/>
              </a:spcBef>
            </a:pPr>
            <a:r>
              <a:rPr lang="en-US" sz="1600" dirty="0" smtClean="0"/>
              <a:t>Inconel 718 (solution annealed)</a:t>
            </a:r>
          </a:p>
          <a:p>
            <a:pPr lvl="1">
              <a:spcBef>
                <a:spcPts val="600"/>
              </a:spcBef>
            </a:pPr>
            <a:r>
              <a:rPr lang="en-US" sz="1600" dirty="0" smtClean="0"/>
              <a:t>Al 6061-T651</a:t>
            </a:r>
          </a:p>
          <a:p>
            <a:pPr marL="346075" lvl="1" indent="0">
              <a:spcBef>
                <a:spcPts val="600"/>
              </a:spcBef>
              <a:buFont typeface="Arial" charset="0"/>
              <a:buNone/>
            </a:pPr>
            <a:endParaRPr lang="en-US" sz="1600" dirty="0" smtClean="0"/>
          </a:p>
          <a:p>
            <a:pPr marL="346075" lvl="1" indent="0">
              <a:spcBef>
                <a:spcPts val="600"/>
              </a:spcBef>
              <a:buFont typeface="Arial" charset="0"/>
              <a:buNone/>
            </a:pPr>
            <a:endParaRPr lang="en-US" sz="1600" dirty="0"/>
          </a:p>
          <a:p>
            <a:pPr marL="346075" lvl="1" indent="0">
              <a:spcBef>
                <a:spcPts val="600"/>
              </a:spcBef>
              <a:buFont typeface="Arial" charset="0"/>
              <a:buNone/>
            </a:pPr>
            <a:endParaRPr lang="en-US" sz="1600" dirty="0" smtClean="0"/>
          </a:p>
          <a:p>
            <a:pPr marL="346075" lvl="1" indent="0">
              <a:spcBef>
                <a:spcPts val="600"/>
              </a:spcBef>
              <a:buFont typeface="Arial" charset="0"/>
              <a:buNone/>
            </a:pPr>
            <a:endParaRPr lang="en-US" sz="1600" dirty="0" smtClean="0"/>
          </a:p>
          <a:p>
            <a:pPr marL="346075" lvl="1" indent="0">
              <a:spcBef>
                <a:spcPts val="600"/>
              </a:spcBef>
              <a:buFont typeface="Arial" charset="0"/>
              <a:buNone/>
            </a:pPr>
            <a:endParaRPr lang="en-US" sz="1600" dirty="0" smtClean="0"/>
          </a:p>
          <a:p>
            <a:pPr marL="346075" lvl="1" indent="0">
              <a:spcBef>
                <a:spcPts val="600"/>
              </a:spcBef>
              <a:buFont typeface="Arial" charset="0"/>
              <a:buNone/>
            </a:pPr>
            <a:endParaRPr lang="en-US" sz="1600" dirty="0" smtClean="0"/>
          </a:p>
          <a:p>
            <a:pPr marL="346075" lvl="1" indent="0">
              <a:spcBef>
                <a:spcPts val="600"/>
              </a:spcBef>
              <a:buFont typeface="Arial" charset="0"/>
              <a:buNone/>
            </a:pPr>
            <a:endParaRPr lang="en-US" sz="1600" dirty="0" smtClean="0"/>
          </a:p>
          <a:p>
            <a:pPr>
              <a:spcBef>
                <a:spcPts val="600"/>
              </a:spcBef>
            </a:pPr>
            <a:r>
              <a:rPr lang="en-US" sz="1800" dirty="0" smtClean="0">
                <a:solidFill>
                  <a:srgbClr val="0000FF"/>
                </a:solidFill>
              </a:rPr>
              <a:t>Inner Reflector Plug</a:t>
            </a:r>
          </a:p>
          <a:p>
            <a:pPr lvl="1">
              <a:spcBef>
                <a:spcPts val="600"/>
              </a:spcBef>
            </a:pPr>
            <a:r>
              <a:rPr lang="en-US" sz="1600" dirty="0" smtClean="0">
                <a:solidFill>
                  <a:srgbClr val="0000FF"/>
                </a:solidFill>
              </a:rPr>
              <a:t>Lifetime determined by burnup of </a:t>
            </a:r>
            <a:r>
              <a:rPr lang="en-US" sz="1600" dirty="0" err="1" smtClean="0">
                <a:solidFill>
                  <a:srgbClr val="0000FF"/>
                </a:solidFill>
              </a:rPr>
              <a:t>Ga</a:t>
            </a:r>
            <a:r>
              <a:rPr lang="en-US" sz="1600" dirty="0" smtClean="0">
                <a:solidFill>
                  <a:srgbClr val="0000FF"/>
                </a:solidFill>
              </a:rPr>
              <a:t> in moderator poison sheets</a:t>
            </a:r>
            <a:endParaRPr lang="en-US" sz="1600" dirty="0">
              <a:solidFill>
                <a:srgbClr val="0000FF"/>
              </a:solidFill>
            </a:endParaRPr>
          </a:p>
        </p:txBody>
      </p:sp>
      <p:sp>
        <p:nvSpPr>
          <p:cNvPr id="6" name="Title 5"/>
          <p:cNvSpPr>
            <a:spLocks noGrp="1"/>
          </p:cNvSpPr>
          <p:nvPr>
            <p:ph type="title"/>
          </p:nvPr>
        </p:nvSpPr>
        <p:spPr>
          <a:xfrm>
            <a:off x="58745" y="-6570"/>
            <a:ext cx="8941090" cy="415498"/>
          </a:xfrm>
        </p:spPr>
        <p:txBody>
          <a:bodyPr/>
          <a:lstStyle/>
          <a:p>
            <a:r>
              <a:rPr lang="en-US" sz="2400" dirty="0" smtClean="0"/>
              <a:t>Four Major </a:t>
            </a:r>
            <a:r>
              <a:rPr lang="en-US" sz="2400" dirty="0"/>
              <a:t>Components at the </a:t>
            </a:r>
            <a:r>
              <a:rPr lang="en-US" sz="2400" dirty="0" smtClean="0"/>
              <a:t>SNS are </a:t>
            </a:r>
            <a:r>
              <a:rPr lang="en-US" sz="2400" dirty="0"/>
              <a:t>Dose Limited</a:t>
            </a:r>
          </a:p>
        </p:txBody>
      </p:sp>
      <p:sp>
        <p:nvSpPr>
          <p:cNvPr id="7" name="Content Placeholder 6"/>
          <p:cNvSpPr>
            <a:spLocks noGrp="1"/>
          </p:cNvSpPr>
          <p:nvPr>
            <p:ph idx="1"/>
          </p:nvPr>
        </p:nvSpPr>
        <p:spPr>
          <a:xfrm>
            <a:off x="577246" y="540366"/>
            <a:ext cx="4365120" cy="3657412"/>
          </a:xfrm>
        </p:spPr>
        <p:txBody>
          <a:bodyPr/>
          <a:lstStyle/>
          <a:p>
            <a:pPr>
              <a:spcBef>
                <a:spcPts val="600"/>
              </a:spcBef>
            </a:pPr>
            <a:r>
              <a:rPr lang="en-US" sz="1800" dirty="0" smtClean="0"/>
              <a:t>Target Module</a:t>
            </a:r>
          </a:p>
          <a:p>
            <a:pPr lvl="1">
              <a:spcBef>
                <a:spcPts val="600"/>
              </a:spcBef>
            </a:pPr>
            <a:r>
              <a:rPr lang="en-US" sz="1600" dirty="0" smtClean="0"/>
              <a:t>AISI 316L</a:t>
            </a:r>
          </a:p>
          <a:p>
            <a:pPr marL="346075" lvl="1" indent="0">
              <a:spcBef>
                <a:spcPts val="600"/>
              </a:spcBef>
              <a:buNone/>
            </a:pPr>
            <a:endParaRPr lang="en-US" sz="1600" dirty="0" smtClean="0"/>
          </a:p>
          <a:p>
            <a:pPr marL="346075" lvl="1" indent="0">
              <a:spcBef>
                <a:spcPts val="600"/>
              </a:spcBef>
              <a:buNone/>
            </a:pPr>
            <a:endParaRPr lang="en-US" sz="1600" dirty="0" smtClean="0"/>
          </a:p>
          <a:p>
            <a:pPr marL="346075" lvl="1" indent="0">
              <a:spcBef>
                <a:spcPts val="600"/>
              </a:spcBef>
              <a:buNone/>
            </a:pPr>
            <a:endParaRPr lang="en-US" sz="1600" dirty="0"/>
          </a:p>
          <a:p>
            <a:pPr marL="346075" lvl="1" indent="0">
              <a:spcBef>
                <a:spcPts val="600"/>
              </a:spcBef>
              <a:buNone/>
            </a:pPr>
            <a:endParaRPr lang="en-US" sz="1600" dirty="0" smtClean="0"/>
          </a:p>
          <a:p>
            <a:pPr marL="346075" lvl="1" indent="0">
              <a:spcBef>
                <a:spcPts val="600"/>
              </a:spcBef>
              <a:buNone/>
            </a:pPr>
            <a:endParaRPr lang="en-US" sz="1600" dirty="0" smtClean="0"/>
          </a:p>
          <a:p>
            <a:pPr marL="346075" lvl="1" indent="0">
              <a:spcBef>
                <a:spcPts val="600"/>
              </a:spcBef>
              <a:buNone/>
            </a:pPr>
            <a:endParaRPr lang="en-US" sz="1600" dirty="0" smtClean="0"/>
          </a:p>
          <a:p>
            <a:pPr marL="346075" lvl="1" indent="0">
              <a:spcBef>
                <a:spcPts val="600"/>
              </a:spcBef>
              <a:buNone/>
            </a:pPr>
            <a:endParaRPr lang="en-US" sz="1600" dirty="0"/>
          </a:p>
          <a:p>
            <a:pPr marL="346075" lvl="1" indent="0">
              <a:spcBef>
                <a:spcPts val="600"/>
              </a:spcBef>
              <a:buNone/>
            </a:pPr>
            <a:endParaRPr lang="en-US" sz="1600" dirty="0" smtClean="0"/>
          </a:p>
          <a:p>
            <a:pPr>
              <a:spcBef>
                <a:spcPts val="600"/>
              </a:spcBef>
            </a:pPr>
            <a:r>
              <a:rPr lang="en-US" sz="1800" dirty="0" smtClean="0"/>
              <a:t>Ring Injection Dump</a:t>
            </a:r>
          </a:p>
          <a:p>
            <a:pPr lvl="1">
              <a:spcBef>
                <a:spcPts val="600"/>
              </a:spcBef>
            </a:pPr>
            <a:r>
              <a:rPr lang="en-US" sz="1600" dirty="0" smtClean="0"/>
              <a:t>AISI 316L</a:t>
            </a:r>
          </a:p>
        </p:txBody>
      </p:sp>
      <p:pic>
        <p:nvPicPr>
          <p:cNvPr id="9" name="Picture 3" descr="106030103m8e8700a006-1_full.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rot="968581">
            <a:off x="6143120" y="4467629"/>
            <a:ext cx="1031483" cy="1805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rotWithShape="1">
          <a:blip r:embed="rId3" cstate="print">
            <a:extLst>
              <a:ext uri="{28A0092B-C50C-407E-A947-70E740481C1C}">
                <a14:useLocalDpi xmlns:a14="http://schemas.microsoft.com/office/drawing/2010/main"/>
              </a:ext>
            </a:extLst>
          </a:blip>
          <a:srcRect t="-4"/>
          <a:stretch/>
        </p:blipFill>
        <p:spPr bwMode="auto">
          <a:xfrm>
            <a:off x="5079999" y="1514163"/>
            <a:ext cx="1482182" cy="1650532"/>
          </a:xfrm>
          <a:prstGeom prst="rect">
            <a:avLst/>
          </a:prstGeom>
          <a:noFill/>
          <a:ln w="3175">
            <a:solidFill>
              <a:srgbClr val="000000"/>
            </a:solidFill>
            <a:miter lim="800000"/>
            <a:headEnd/>
            <a:tailEnd/>
          </a:ln>
          <a:extLst/>
        </p:spPr>
      </p:pic>
      <p:pic>
        <p:nvPicPr>
          <p:cNvPr id="12" name="Picture 11" descr="Macintosh HD:Users:d6m:Documents:SNS R&amp;D Projects:Proton Beam Window:Pictures, Metallography, and SEM:AlPBWCapture copy.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bwMode="auto">
          <a:xfrm>
            <a:off x="6697520" y="1514163"/>
            <a:ext cx="1699266" cy="1650532"/>
          </a:xfrm>
          <a:prstGeom prst="rect">
            <a:avLst/>
          </a:prstGeom>
          <a:noFill/>
          <a:ln w="317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13" name="Picture 14" descr="rid00"/>
          <p:cNvPicPr>
            <a:picLocks noChangeAspect="1" noChangeArrowheads="1"/>
          </p:cNvPicPr>
          <p:nvPr/>
        </p:nvPicPr>
        <p:blipFill>
          <a:blip r:embed="rId5" cstate="print">
            <a:extLst>
              <a:ext uri="{28A0092B-C50C-407E-A947-70E740481C1C}">
                <a14:useLocalDpi xmlns:a14="http://schemas.microsoft.com/office/drawing/2010/main"/>
              </a:ext>
            </a:extLst>
          </a:blip>
          <a:srcRect l="27272" r="40909" b="3529"/>
          <a:stretch>
            <a:fillRect/>
          </a:stretch>
        </p:blipFill>
        <p:spPr bwMode="auto">
          <a:xfrm>
            <a:off x="1331790" y="4109644"/>
            <a:ext cx="969438" cy="2271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target background - white.tiff"/>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53940" y="1050322"/>
            <a:ext cx="3390832" cy="2227114"/>
          </a:xfrm>
          <a:prstGeom prst="rect">
            <a:avLst/>
          </a:prstGeom>
        </p:spPr>
      </p:pic>
      <p:sp>
        <p:nvSpPr>
          <p:cNvPr id="15" name="TextBox 14"/>
          <p:cNvSpPr txBox="1"/>
          <p:nvPr/>
        </p:nvSpPr>
        <p:spPr>
          <a:xfrm>
            <a:off x="1939130" y="2669974"/>
            <a:ext cx="1393568" cy="246221"/>
          </a:xfrm>
          <a:prstGeom prst="rect">
            <a:avLst/>
          </a:prstGeom>
          <a:noFill/>
        </p:spPr>
        <p:txBody>
          <a:bodyPr wrap="square" rtlCol="0">
            <a:spAutoFit/>
          </a:bodyPr>
          <a:lstStyle/>
          <a:p>
            <a:r>
              <a:rPr lang="en-US" sz="1000" dirty="0" smtClean="0"/>
              <a:t>Figure Credit: Ken Gawne</a:t>
            </a:r>
            <a:endParaRPr lang="en-US" sz="1000" dirty="0"/>
          </a:p>
        </p:txBody>
      </p:sp>
      <p:sp>
        <p:nvSpPr>
          <p:cNvPr id="16" name="TextBox 15"/>
          <p:cNvSpPr txBox="1"/>
          <p:nvPr/>
        </p:nvSpPr>
        <p:spPr>
          <a:xfrm>
            <a:off x="7092463" y="3131284"/>
            <a:ext cx="1393568" cy="246221"/>
          </a:xfrm>
          <a:prstGeom prst="rect">
            <a:avLst/>
          </a:prstGeom>
          <a:noFill/>
        </p:spPr>
        <p:txBody>
          <a:bodyPr wrap="square" rtlCol="0">
            <a:spAutoFit/>
          </a:bodyPr>
          <a:lstStyle/>
          <a:p>
            <a:pPr algn="ctr"/>
            <a:r>
              <a:rPr lang="en-US" sz="1000" dirty="0" smtClean="0"/>
              <a:t>Figure Credit: Jim Janney</a:t>
            </a:r>
            <a:endParaRPr lang="en-US" sz="1000" dirty="0"/>
          </a:p>
        </p:txBody>
      </p:sp>
    </p:spTree>
    <p:extLst>
      <p:ext uri="{BB962C8B-B14F-4D97-AF65-F5344CB8AC3E}">
        <p14:creationId xmlns:p14="http://schemas.microsoft.com/office/powerpoint/2010/main" val="337713536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22561" y="953592"/>
            <a:ext cx="8991600" cy="4716544"/>
          </a:xfrm>
          <a:prstGeom prst="rect">
            <a:avLst/>
          </a:prstGeom>
          <a:noFill/>
          <a:ln w="9525">
            <a:noFill/>
            <a:miter lim="800000"/>
            <a:headEnd/>
            <a:tailEnd/>
          </a:ln>
        </p:spPr>
      </p:pic>
      <p:sp>
        <p:nvSpPr>
          <p:cNvPr id="18" name="Parallelogram 28"/>
          <p:cNvSpPr/>
          <p:nvPr/>
        </p:nvSpPr>
        <p:spPr>
          <a:xfrm rot="20298922" flipV="1">
            <a:off x="6403000" y="2661474"/>
            <a:ext cx="575366" cy="689614"/>
          </a:xfrm>
          <a:custGeom>
            <a:avLst/>
            <a:gdLst>
              <a:gd name="connsiteX0" fmla="*/ 0 w 3352943"/>
              <a:gd name="connsiteY0" fmla="*/ 1002176 h 1002176"/>
              <a:gd name="connsiteX1" fmla="*/ 263212 w 3352943"/>
              <a:gd name="connsiteY1" fmla="*/ 0 h 1002176"/>
              <a:gd name="connsiteX2" fmla="*/ 3352943 w 3352943"/>
              <a:gd name="connsiteY2" fmla="*/ 0 h 1002176"/>
              <a:gd name="connsiteX3" fmla="*/ 3089731 w 3352943"/>
              <a:gd name="connsiteY3" fmla="*/ 1002176 h 1002176"/>
              <a:gd name="connsiteX4" fmla="*/ 0 w 3352943"/>
              <a:gd name="connsiteY4" fmla="*/ 1002176 h 1002176"/>
              <a:gd name="connsiteX0" fmla="*/ 0 w 3352943"/>
              <a:gd name="connsiteY0" fmla="*/ 1002176 h 1002176"/>
              <a:gd name="connsiteX1" fmla="*/ 263212 w 3352943"/>
              <a:gd name="connsiteY1" fmla="*/ 0 h 1002176"/>
              <a:gd name="connsiteX2" fmla="*/ 3352943 w 3352943"/>
              <a:gd name="connsiteY2" fmla="*/ 0 h 1002176"/>
              <a:gd name="connsiteX3" fmla="*/ 3127448 w 3352943"/>
              <a:gd name="connsiteY3" fmla="*/ 806363 h 1002176"/>
              <a:gd name="connsiteX4" fmla="*/ 0 w 3352943"/>
              <a:gd name="connsiteY4" fmla="*/ 1002176 h 1002176"/>
              <a:gd name="connsiteX0" fmla="*/ 0 w 3352943"/>
              <a:gd name="connsiteY0" fmla="*/ 1002176 h 1002176"/>
              <a:gd name="connsiteX1" fmla="*/ 263212 w 3352943"/>
              <a:gd name="connsiteY1" fmla="*/ 0 h 1002176"/>
              <a:gd name="connsiteX2" fmla="*/ 3352943 w 3352943"/>
              <a:gd name="connsiteY2" fmla="*/ 0 h 1002176"/>
              <a:gd name="connsiteX3" fmla="*/ 3069749 w 3352943"/>
              <a:gd name="connsiteY3" fmla="*/ 784562 h 1002176"/>
              <a:gd name="connsiteX4" fmla="*/ 0 w 3352943"/>
              <a:gd name="connsiteY4" fmla="*/ 1002176 h 1002176"/>
              <a:gd name="connsiteX0" fmla="*/ 0 w 3388563"/>
              <a:gd name="connsiteY0" fmla="*/ 1106194 h 1106194"/>
              <a:gd name="connsiteX1" fmla="*/ 298832 w 3388563"/>
              <a:gd name="connsiteY1" fmla="*/ 0 h 1106194"/>
              <a:gd name="connsiteX2" fmla="*/ 3388563 w 3388563"/>
              <a:gd name="connsiteY2" fmla="*/ 0 h 1106194"/>
              <a:gd name="connsiteX3" fmla="*/ 3105369 w 3388563"/>
              <a:gd name="connsiteY3" fmla="*/ 784562 h 1106194"/>
              <a:gd name="connsiteX4" fmla="*/ 0 w 3388563"/>
              <a:gd name="connsiteY4" fmla="*/ 1106194 h 1106194"/>
              <a:gd name="connsiteX0" fmla="*/ 2262246 w 3089731"/>
              <a:gd name="connsiteY0" fmla="*/ 672724 h 784562"/>
              <a:gd name="connsiteX1" fmla="*/ 0 w 3089731"/>
              <a:gd name="connsiteY1" fmla="*/ 0 h 784562"/>
              <a:gd name="connsiteX2" fmla="*/ 3089731 w 3089731"/>
              <a:gd name="connsiteY2" fmla="*/ 0 h 784562"/>
              <a:gd name="connsiteX3" fmla="*/ 2806537 w 3089731"/>
              <a:gd name="connsiteY3" fmla="*/ 784562 h 784562"/>
              <a:gd name="connsiteX4" fmla="*/ 2262246 w 3089731"/>
              <a:gd name="connsiteY4" fmla="*/ 672724 h 784562"/>
              <a:gd name="connsiteX0" fmla="*/ 40318 w 867803"/>
              <a:gd name="connsiteY0" fmla="*/ 672724 h 784562"/>
              <a:gd name="connsiteX1" fmla="*/ 0 w 867803"/>
              <a:gd name="connsiteY1" fmla="*/ 377223 h 784562"/>
              <a:gd name="connsiteX2" fmla="*/ 867803 w 867803"/>
              <a:gd name="connsiteY2" fmla="*/ 0 h 784562"/>
              <a:gd name="connsiteX3" fmla="*/ 584609 w 867803"/>
              <a:gd name="connsiteY3" fmla="*/ 784562 h 784562"/>
              <a:gd name="connsiteX4" fmla="*/ 40318 w 867803"/>
              <a:gd name="connsiteY4" fmla="*/ 672724 h 784562"/>
              <a:gd name="connsiteX0" fmla="*/ 40318 w 584609"/>
              <a:gd name="connsiteY0" fmla="*/ 295501 h 407339"/>
              <a:gd name="connsiteX1" fmla="*/ 0 w 584609"/>
              <a:gd name="connsiteY1" fmla="*/ 0 h 407339"/>
              <a:gd name="connsiteX2" fmla="*/ 512526 w 584609"/>
              <a:gd name="connsiteY2" fmla="*/ 100379 h 407339"/>
              <a:gd name="connsiteX3" fmla="*/ 584609 w 584609"/>
              <a:gd name="connsiteY3" fmla="*/ 407339 h 407339"/>
              <a:gd name="connsiteX4" fmla="*/ 40318 w 584609"/>
              <a:gd name="connsiteY4" fmla="*/ 295501 h 407339"/>
              <a:gd name="connsiteX0" fmla="*/ 44821 w 589112"/>
              <a:gd name="connsiteY0" fmla="*/ 321161 h 432999"/>
              <a:gd name="connsiteX1" fmla="*/ 0 w 589112"/>
              <a:gd name="connsiteY1" fmla="*/ 0 h 432999"/>
              <a:gd name="connsiteX2" fmla="*/ 517029 w 589112"/>
              <a:gd name="connsiteY2" fmla="*/ 126039 h 432999"/>
              <a:gd name="connsiteX3" fmla="*/ 589112 w 589112"/>
              <a:gd name="connsiteY3" fmla="*/ 432999 h 432999"/>
              <a:gd name="connsiteX4" fmla="*/ 44821 w 589112"/>
              <a:gd name="connsiteY4" fmla="*/ 321161 h 432999"/>
              <a:gd name="connsiteX0" fmla="*/ 53149 w 589112"/>
              <a:gd name="connsiteY0" fmla="*/ 293250 h 432999"/>
              <a:gd name="connsiteX1" fmla="*/ 0 w 589112"/>
              <a:gd name="connsiteY1" fmla="*/ 0 h 432999"/>
              <a:gd name="connsiteX2" fmla="*/ 517029 w 589112"/>
              <a:gd name="connsiteY2" fmla="*/ 126039 h 432999"/>
              <a:gd name="connsiteX3" fmla="*/ 589112 w 589112"/>
              <a:gd name="connsiteY3" fmla="*/ 432999 h 432999"/>
              <a:gd name="connsiteX4" fmla="*/ 53149 w 589112"/>
              <a:gd name="connsiteY4" fmla="*/ 293250 h 432999"/>
              <a:gd name="connsiteX0" fmla="*/ 53149 w 589112"/>
              <a:gd name="connsiteY0" fmla="*/ 293250 h 432999"/>
              <a:gd name="connsiteX1" fmla="*/ 0 w 589112"/>
              <a:gd name="connsiteY1" fmla="*/ 0 h 432999"/>
              <a:gd name="connsiteX2" fmla="*/ 481046 w 589112"/>
              <a:gd name="connsiteY2" fmla="*/ 26554 h 432999"/>
              <a:gd name="connsiteX3" fmla="*/ 589112 w 589112"/>
              <a:gd name="connsiteY3" fmla="*/ 432999 h 432999"/>
              <a:gd name="connsiteX4" fmla="*/ 53149 w 589112"/>
              <a:gd name="connsiteY4" fmla="*/ 293250 h 432999"/>
              <a:gd name="connsiteX0" fmla="*/ 53149 w 496659"/>
              <a:gd name="connsiteY0" fmla="*/ 293250 h 293250"/>
              <a:gd name="connsiteX1" fmla="*/ 0 w 496659"/>
              <a:gd name="connsiteY1" fmla="*/ 0 h 293250"/>
              <a:gd name="connsiteX2" fmla="*/ 481046 w 496659"/>
              <a:gd name="connsiteY2" fmla="*/ 26554 h 293250"/>
              <a:gd name="connsiteX3" fmla="*/ 496659 w 496659"/>
              <a:gd name="connsiteY3" fmla="*/ 282784 h 293250"/>
              <a:gd name="connsiteX4" fmla="*/ 53149 w 496659"/>
              <a:gd name="connsiteY4" fmla="*/ 293250 h 293250"/>
              <a:gd name="connsiteX0" fmla="*/ 202379 w 496659"/>
              <a:gd name="connsiteY0" fmla="*/ 315196 h 315196"/>
              <a:gd name="connsiteX1" fmla="*/ 0 w 496659"/>
              <a:gd name="connsiteY1" fmla="*/ 0 h 315196"/>
              <a:gd name="connsiteX2" fmla="*/ 481046 w 496659"/>
              <a:gd name="connsiteY2" fmla="*/ 26554 h 315196"/>
              <a:gd name="connsiteX3" fmla="*/ 496659 w 496659"/>
              <a:gd name="connsiteY3" fmla="*/ 282784 h 315196"/>
              <a:gd name="connsiteX4" fmla="*/ 202379 w 496659"/>
              <a:gd name="connsiteY4" fmla="*/ 315196 h 315196"/>
              <a:gd name="connsiteX0" fmla="*/ 59609 w 353889"/>
              <a:gd name="connsiteY0" fmla="*/ 288642 h 288642"/>
              <a:gd name="connsiteX1" fmla="*/ 0 w 353889"/>
              <a:gd name="connsiteY1" fmla="*/ 71036 h 288642"/>
              <a:gd name="connsiteX2" fmla="*/ 338276 w 353889"/>
              <a:gd name="connsiteY2" fmla="*/ 0 h 288642"/>
              <a:gd name="connsiteX3" fmla="*/ 353889 w 353889"/>
              <a:gd name="connsiteY3" fmla="*/ 256230 h 288642"/>
              <a:gd name="connsiteX4" fmla="*/ 59609 w 353889"/>
              <a:gd name="connsiteY4" fmla="*/ 288642 h 288642"/>
              <a:gd name="connsiteX0" fmla="*/ 59609 w 338276"/>
              <a:gd name="connsiteY0" fmla="*/ 288642 h 288642"/>
              <a:gd name="connsiteX1" fmla="*/ 0 w 338276"/>
              <a:gd name="connsiteY1" fmla="*/ 71036 h 288642"/>
              <a:gd name="connsiteX2" fmla="*/ 338276 w 338276"/>
              <a:gd name="connsiteY2" fmla="*/ 0 h 288642"/>
              <a:gd name="connsiteX3" fmla="*/ 329508 w 338276"/>
              <a:gd name="connsiteY3" fmla="*/ 213171 h 288642"/>
              <a:gd name="connsiteX4" fmla="*/ 59609 w 338276"/>
              <a:gd name="connsiteY4" fmla="*/ 288642 h 288642"/>
              <a:gd name="connsiteX0" fmla="*/ 52703 w 338276"/>
              <a:gd name="connsiteY0" fmla="*/ 273975 h 273975"/>
              <a:gd name="connsiteX1" fmla="*/ 0 w 338276"/>
              <a:gd name="connsiteY1" fmla="*/ 71036 h 273975"/>
              <a:gd name="connsiteX2" fmla="*/ 338276 w 338276"/>
              <a:gd name="connsiteY2" fmla="*/ 0 h 273975"/>
              <a:gd name="connsiteX3" fmla="*/ 329508 w 338276"/>
              <a:gd name="connsiteY3" fmla="*/ 213171 h 273975"/>
              <a:gd name="connsiteX4" fmla="*/ 52703 w 338276"/>
              <a:gd name="connsiteY4" fmla="*/ 273975 h 273975"/>
              <a:gd name="connsiteX0" fmla="*/ 52703 w 329508"/>
              <a:gd name="connsiteY0" fmla="*/ 265964 h 265964"/>
              <a:gd name="connsiteX1" fmla="*/ 0 w 329508"/>
              <a:gd name="connsiteY1" fmla="*/ 63025 h 265964"/>
              <a:gd name="connsiteX2" fmla="*/ 317760 w 329508"/>
              <a:gd name="connsiteY2" fmla="*/ 0 h 265964"/>
              <a:gd name="connsiteX3" fmla="*/ 329508 w 329508"/>
              <a:gd name="connsiteY3" fmla="*/ 205160 h 265964"/>
              <a:gd name="connsiteX4" fmla="*/ 52703 w 329508"/>
              <a:gd name="connsiteY4" fmla="*/ 265964 h 265964"/>
              <a:gd name="connsiteX0" fmla="*/ 52703 w 329508"/>
              <a:gd name="connsiteY0" fmla="*/ 261972 h 261972"/>
              <a:gd name="connsiteX1" fmla="*/ 0 w 329508"/>
              <a:gd name="connsiteY1" fmla="*/ 59033 h 261972"/>
              <a:gd name="connsiteX2" fmla="*/ 296890 w 329508"/>
              <a:gd name="connsiteY2" fmla="*/ 0 h 261972"/>
              <a:gd name="connsiteX3" fmla="*/ 329508 w 329508"/>
              <a:gd name="connsiteY3" fmla="*/ 201168 h 261972"/>
              <a:gd name="connsiteX4" fmla="*/ 52703 w 329508"/>
              <a:gd name="connsiteY4" fmla="*/ 261972 h 261972"/>
              <a:gd name="connsiteX0" fmla="*/ 53453 w 329508"/>
              <a:gd name="connsiteY0" fmla="*/ 256299 h 256299"/>
              <a:gd name="connsiteX1" fmla="*/ 0 w 329508"/>
              <a:gd name="connsiteY1" fmla="*/ 59033 h 256299"/>
              <a:gd name="connsiteX2" fmla="*/ 296890 w 329508"/>
              <a:gd name="connsiteY2" fmla="*/ 0 h 256299"/>
              <a:gd name="connsiteX3" fmla="*/ 329508 w 329508"/>
              <a:gd name="connsiteY3" fmla="*/ 201168 h 256299"/>
              <a:gd name="connsiteX4" fmla="*/ 53453 w 329508"/>
              <a:gd name="connsiteY4" fmla="*/ 256299 h 256299"/>
              <a:gd name="connsiteX0" fmla="*/ 55659 w 329508"/>
              <a:gd name="connsiteY0" fmla="*/ 252992 h 252992"/>
              <a:gd name="connsiteX1" fmla="*/ 0 w 329508"/>
              <a:gd name="connsiteY1" fmla="*/ 59033 h 252992"/>
              <a:gd name="connsiteX2" fmla="*/ 296890 w 329508"/>
              <a:gd name="connsiteY2" fmla="*/ 0 h 252992"/>
              <a:gd name="connsiteX3" fmla="*/ 329508 w 329508"/>
              <a:gd name="connsiteY3" fmla="*/ 201168 h 252992"/>
              <a:gd name="connsiteX4" fmla="*/ 55659 w 329508"/>
              <a:gd name="connsiteY4" fmla="*/ 252992 h 252992"/>
              <a:gd name="connsiteX0" fmla="*/ 55659 w 329508"/>
              <a:gd name="connsiteY0" fmla="*/ 278143 h 278143"/>
              <a:gd name="connsiteX1" fmla="*/ 0 w 329508"/>
              <a:gd name="connsiteY1" fmla="*/ 84184 h 278143"/>
              <a:gd name="connsiteX2" fmla="*/ 306260 w 329508"/>
              <a:gd name="connsiteY2" fmla="*/ 0 h 278143"/>
              <a:gd name="connsiteX3" fmla="*/ 329508 w 329508"/>
              <a:gd name="connsiteY3" fmla="*/ 226319 h 278143"/>
              <a:gd name="connsiteX4" fmla="*/ 55659 w 329508"/>
              <a:gd name="connsiteY4" fmla="*/ 278143 h 278143"/>
              <a:gd name="connsiteX0" fmla="*/ 55659 w 350964"/>
              <a:gd name="connsiteY0" fmla="*/ 278143 h 278143"/>
              <a:gd name="connsiteX1" fmla="*/ 0 w 350964"/>
              <a:gd name="connsiteY1" fmla="*/ 84184 h 278143"/>
              <a:gd name="connsiteX2" fmla="*/ 306260 w 350964"/>
              <a:gd name="connsiteY2" fmla="*/ 0 h 278143"/>
              <a:gd name="connsiteX3" fmla="*/ 350964 w 350964"/>
              <a:gd name="connsiteY3" fmla="*/ 220807 h 278143"/>
              <a:gd name="connsiteX4" fmla="*/ 55659 w 350964"/>
              <a:gd name="connsiteY4" fmla="*/ 278143 h 278143"/>
              <a:gd name="connsiteX0" fmla="*/ 60939 w 356244"/>
              <a:gd name="connsiteY0" fmla="*/ 278143 h 278143"/>
              <a:gd name="connsiteX1" fmla="*/ 0 w 356244"/>
              <a:gd name="connsiteY1" fmla="*/ 58783 h 278143"/>
              <a:gd name="connsiteX2" fmla="*/ 311540 w 356244"/>
              <a:gd name="connsiteY2" fmla="*/ 0 h 278143"/>
              <a:gd name="connsiteX3" fmla="*/ 356244 w 356244"/>
              <a:gd name="connsiteY3" fmla="*/ 220807 h 278143"/>
              <a:gd name="connsiteX4" fmla="*/ 60939 w 356244"/>
              <a:gd name="connsiteY4" fmla="*/ 278143 h 278143"/>
              <a:gd name="connsiteX0" fmla="*/ 57131 w 356244"/>
              <a:gd name="connsiteY0" fmla="*/ 255351 h 255351"/>
              <a:gd name="connsiteX1" fmla="*/ 0 w 356244"/>
              <a:gd name="connsiteY1" fmla="*/ 58783 h 255351"/>
              <a:gd name="connsiteX2" fmla="*/ 311540 w 356244"/>
              <a:gd name="connsiteY2" fmla="*/ 0 h 255351"/>
              <a:gd name="connsiteX3" fmla="*/ 356244 w 356244"/>
              <a:gd name="connsiteY3" fmla="*/ 220807 h 255351"/>
              <a:gd name="connsiteX4" fmla="*/ 57131 w 356244"/>
              <a:gd name="connsiteY4" fmla="*/ 255351 h 255351"/>
              <a:gd name="connsiteX0" fmla="*/ 57131 w 341847"/>
              <a:gd name="connsiteY0" fmla="*/ 255351 h 255351"/>
              <a:gd name="connsiteX1" fmla="*/ 0 w 341847"/>
              <a:gd name="connsiteY1" fmla="*/ 58783 h 255351"/>
              <a:gd name="connsiteX2" fmla="*/ 311540 w 341847"/>
              <a:gd name="connsiteY2" fmla="*/ 0 h 255351"/>
              <a:gd name="connsiteX3" fmla="*/ 341847 w 341847"/>
              <a:gd name="connsiteY3" fmla="*/ 200735 h 255351"/>
              <a:gd name="connsiteX4" fmla="*/ 57131 w 341847"/>
              <a:gd name="connsiteY4" fmla="*/ 255351 h 255351"/>
              <a:gd name="connsiteX0" fmla="*/ 57131 w 346058"/>
              <a:gd name="connsiteY0" fmla="*/ 255351 h 255351"/>
              <a:gd name="connsiteX1" fmla="*/ 0 w 346058"/>
              <a:gd name="connsiteY1" fmla="*/ 58783 h 255351"/>
              <a:gd name="connsiteX2" fmla="*/ 311540 w 346058"/>
              <a:gd name="connsiteY2" fmla="*/ 0 h 255351"/>
              <a:gd name="connsiteX3" fmla="*/ 346058 w 346058"/>
              <a:gd name="connsiteY3" fmla="*/ 207577 h 255351"/>
              <a:gd name="connsiteX4" fmla="*/ 57131 w 346058"/>
              <a:gd name="connsiteY4" fmla="*/ 255351 h 255351"/>
              <a:gd name="connsiteX0" fmla="*/ 58174 w 346058"/>
              <a:gd name="connsiteY0" fmla="*/ 260365 h 260365"/>
              <a:gd name="connsiteX1" fmla="*/ 0 w 346058"/>
              <a:gd name="connsiteY1" fmla="*/ 58783 h 260365"/>
              <a:gd name="connsiteX2" fmla="*/ 311540 w 346058"/>
              <a:gd name="connsiteY2" fmla="*/ 0 h 260365"/>
              <a:gd name="connsiteX3" fmla="*/ 346058 w 346058"/>
              <a:gd name="connsiteY3" fmla="*/ 207577 h 260365"/>
              <a:gd name="connsiteX4" fmla="*/ 58174 w 346058"/>
              <a:gd name="connsiteY4" fmla="*/ 260365 h 260365"/>
              <a:gd name="connsiteX0" fmla="*/ 45118 w 333002"/>
              <a:gd name="connsiteY0" fmla="*/ 260365 h 260365"/>
              <a:gd name="connsiteX1" fmla="*/ 0 w 333002"/>
              <a:gd name="connsiteY1" fmla="*/ 56749 h 260365"/>
              <a:gd name="connsiteX2" fmla="*/ 298484 w 333002"/>
              <a:gd name="connsiteY2" fmla="*/ 0 h 260365"/>
              <a:gd name="connsiteX3" fmla="*/ 333002 w 333002"/>
              <a:gd name="connsiteY3" fmla="*/ 207577 h 260365"/>
              <a:gd name="connsiteX4" fmla="*/ 45118 w 333002"/>
              <a:gd name="connsiteY4" fmla="*/ 260365 h 260365"/>
              <a:gd name="connsiteX0" fmla="*/ 49711 w 333002"/>
              <a:gd name="connsiteY0" fmla="*/ 257864 h 257864"/>
              <a:gd name="connsiteX1" fmla="*/ 0 w 333002"/>
              <a:gd name="connsiteY1" fmla="*/ 56749 h 257864"/>
              <a:gd name="connsiteX2" fmla="*/ 298484 w 333002"/>
              <a:gd name="connsiteY2" fmla="*/ 0 h 257864"/>
              <a:gd name="connsiteX3" fmla="*/ 333002 w 333002"/>
              <a:gd name="connsiteY3" fmla="*/ 207577 h 257864"/>
              <a:gd name="connsiteX4" fmla="*/ 49711 w 333002"/>
              <a:gd name="connsiteY4" fmla="*/ 257864 h 257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002" h="257864">
                <a:moveTo>
                  <a:pt x="49711" y="257864"/>
                </a:moveTo>
                <a:lnTo>
                  <a:pt x="0" y="56749"/>
                </a:lnTo>
                <a:lnTo>
                  <a:pt x="298484" y="0"/>
                </a:lnTo>
                <a:lnTo>
                  <a:pt x="333002" y="207577"/>
                </a:lnTo>
                <a:lnTo>
                  <a:pt x="49711" y="257864"/>
                </a:lnTo>
                <a:close/>
              </a:path>
            </a:pathLst>
          </a:custGeom>
          <a:noFill/>
          <a:ln w="31750">
            <a:solidFill>
              <a:srgbClr val="FF0000">
                <a:alpha val="90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Oval 1"/>
          <p:cNvSpPr/>
          <p:nvPr/>
        </p:nvSpPr>
        <p:spPr>
          <a:xfrm>
            <a:off x="5931652" y="1570631"/>
            <a:ext cx="350571" cy="350108"/>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6065102" y="1469683"/>
            <a:ext cx="2900583" cy="369332"/>
          </a:xfrm>
          <a:prstGeom prst="rect">
            <a:avLst/>
          </a:prstGeom>
          <a:noFill/>
        </p:spPr>
        <p:txBody>
          <a:bodyPr wrap="square" rtlCol="0">
            <a:spAutoFit/>
          </a:bodyPr>
          <a:lstStyle/>
          <a:p>
            <a:pPr algn="r"/>
            <a:r>
              <a:rPr lang="en-US" dirty="0" smtClean="0">
                <a:solidFill>
                  <a:srgbClr val="FF0000"/>
                </a:solidFill>
                <a:effectLst>
                  <a:outerShdw blurRad="50800" dist="38100" dir="2700000" algn="tl" rotWithShape="0">
                    <a:srgbClr val="000000">
                      <a:alpha val="43000"/>
                    </a:srgbClr>
                  </a:outerShdw>
                </a:effectLst>
                <a:latin typeface="+mj-lt"/>
              </a:rPr>
              <a:t>Ring Injection Dump</a:t>
            </a:r>
            <a:endParaRPr lang="en-US" dirty="0">
              <a:solidFill>
                <a:srgbClr val="FF0000"/>
              </a:solidFill>
              <a:effectLst>
                <a:outerShdw blurRad="50800" dist="38100" dir="2700000" algn="tl" rotWithShape="0">
                  <a:srgbClr val="000000">
                    <a:alpha val="43000"/>
                  </a:srgbClr>
                </a:outerShdw>
              </a:effectLst>
              <a:latin typeface="+mj-lt"/>
            </a:endParaRPr>
          </a:p>
        </p:txBody>
      </p:sp>
      <p:sp>
        <p:nvSpPr>
          <p:cNvPr id="8" name="TextBox 7"/>
          <p:cNvSpPr txBox="1"/>
          <p:nvPr/>
        </p:nvSpPr>
        <p:spPr>
          <a:xfrm>
            <a:off x="3379732" y="2385207"/>
            <a:ext cx="3006164" cy="844847"/>
          </a:xfrm>
          <a:prstGeom prst="rect">
            <a:avLst/>
          </a:prstGeom>
          <a:noFill/>
        </p:spPr>
        <p:txBody>
          <a:bodyPr wrap="square" rtlCol="0">
            <a:spAutoFit/>
          </a:bodyPr>
          <a:lstStyle/>
          <a:p>
            <a:pPr algn="r">
              <a:lnSpc>
                <a:spcPct val="90000"/>
              </a:lnSpc>
            </a:pPr>
            <a:r>
              <a:rPr lang="en-US" dirty="0" smtClean="0">
                <a:solidFill>
                  <a:srgbClr val="FF0000"/>
                </a:solidFill>
                <a:effectLst>
                  <a:outerShdw blurRad="50800" dist="38100" dir="2700000" algn="tl" rotWithShape="0">
                    <a:srgbClr val="000000">
                      <a:alpha val="43000"/>
                    </a:srgbClr>
                  </a:outerShdw>
                </a:effectLst>
                <a:latin typeface="+mj-lt"/>
              </a:rPr>
              <a:t>Target</a:t>
            </a:r>
          </a:p>
          <a:p>
            <a:pPr algn="r">
              <a:lnSpc>
                <a:spcPct val="90000"/>
              </a:lnSpc>
            </a:pPr>
            <a:r>
              <a:rPr lang="en-US" dirty="0" smtClean="0">
                <a:solidFill>
                  <a:srgbClr val="FF0000"/>
                </a:solidFill>
                <a:effectLst>
                  <a:outerShdw blurRad="50800" dist="38100" dir="2700000" algn="tl" rotWithShape="0">
                    <a:srgbClr val="000000">
                      <a:alpha val="43000"/>
                    </a:srgbClr>
                  </a:outerShdw>
                </a:effectLst>
                <a:latin typeface="+mj-lt"/>
              </a:rPr>
              <a:t>Proton Beam Window</a:t>
            </a:r>
          </a:p>
          <a:p>
            <a:pPr algn="r">
              <a:lnSpc>
                <a:spcPct val="90000"/>
              </a:lnSpc>
            </a:pPr>
            <a:r>
              <a:rPr lang="en-US" dirty="0" smtClean="0">
                <a:solidFill>
                  <a:srgbClr val="FF0000"/>
                </a:solidFill>
                <a:effectLst>
                  <a:outerShdw blurRad="50800" dist="38100" dir="2700000" algn="tl" rotWithShape="0">
                    <a:srgbClr val="000000">
                      <a:alpha val="43000"/>
                    </a:srgbClr>
                  </a:outerShdw>
                </a:effectLst>
                <a:latin typeface="+mj-lt"/>
              </a:rPr>
              <a:t>Inner Reflector Plug</a:t>
            </a:r>
            <a:endParaRPr lang="en-US" dirty="0">
              <a:solidFill>
                <a:srgbClr val="FF0000"/>
              </a:solidFill>
              <a:effectLst>
                <a:outerShdw blurRad="50800" dist="38100" dir="2700000" algn="tl" rotWithShape="0">
                  <a:srgbClr val="000000">
                    <a:alpha val="43000"/>
                  </a:srgbClr>
                </a:outerShdw>
              </a:effectLst>
              <a:latin typeface="+mj-lt"/>
            </a:endParaRPr>
          </a:p>
        </p:txBody>
      </p:sp>
      <p:sp>
        <p:nvSpPr>
          <p:cNvPr id="11" name="Title 5"/>
          <p:cNvSpPr txBox="1">
            <a:spLocks/>
          </p:cNvSpPr>
          <p:nvPr/>
        </p:nvSpPr>
        <p:spPr bwMode="auto">
          <a:xfrm>
            <a:off x="98849" y="140478"/>
            <a:ext cx="8941090" cy="415498"/>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algn="l" rtl="0" eaLnBrk="1" fontAlgn="base" hangingPunct="1">
              <a:lnSpc>
                <a:spcPct val="85000"/>
              </a:lnSpc>
              <a:spcBef>
                <a:spcPct val="0"/>
              </a:spcBef>
              <a:spcAft>
                <a:spcPct val="0"/>
              </a:spcAft>
              <a:defRPr sz="3000" kern="1200">
                <a:solidFill>
                  <a:schemeClr val="tx2"/>
                </a:solidFill>
                <a:latin typeface="Arial Black" pitchFamily="34" charset="0"/>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a:lstStyle>
          <a:p>
            <a:r>
              <a:rPr lang="en-US" sz="2400" dirty="0" smtClean="0"/>
              <a:t>Four Major Components at the SNS are Dose Limited</a:t>
            </a:r>
            <a:endParaRPr lang="en-US" sz="2400" dirty="0"/>
          </a:p>
        </p:txBody>
      </p:sp>
    </p:spTree>
    <p:extLst>
      <p:ext uri="{BB962C8B-B14F-4D97-AF65-F5344CB8AC3E}">
        <p14:creationId xmlns:p14="http://schemas.microsoft.com/office/powerpoint/2010/main" val="22001457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26" presetClass="emph" presetSubtype="0" repeatCount="4000" fill="hold" grpId="1" nodeType="afterEffect">
                                  <p:stCondLst>
                                    <p:cond delay="0"/>
                                  </p:stCondLst>
                                  <p:childTnLst>
                                    <p:animEffect transition="out" filter="fade">
                                      <p:cBhvr>
                                        <p:cTn id="9" dur="500" tmFilter="0, 0; .2, .5; .8, .5; 1, 0"/>
                                        <p:tgtEl>
                                          <p:spTgt spid="2"/>
                                        </p:tgtEl>
                                      </p:cBhvr>
                                    </p:animEffect>
                                    <p:animScale>
                                      <p:cBhvr>
                                        <p:cTn id="10" dur="250" autoRev="1" fill="hold"/>
                                        <p:tgtEl>
                                          <p:spTgt spid="2"/>
                                        </p:tgtEl>
                                      </p:cBhvr>
                                      <p:by x="105000" y="105000"/>
                                    </p:animScale>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childTnLst>
                                </p:cTn>
                              </p:par>
                            </p:childTnLst>
                          </p:cTn>
                        </p:par>
                        <p:par>
                          <p:cTn id="18" fill="hold">
                            <p:stCondLst>
                              <p:cond delay="0"/>
                            </p:stCondLst>
                            <p:childTnLst>
                              <p:par>
                                <p:cTn id="19" presetID="26" presetClass="emph" presetSubtype="0" repeatCount="5000" fill="hold" grpId="1" nodeType="afterEffect">
                                  <p:stCondLst>
                                    <p:cond delay="500"/>
                                  </p:stCondLst>
                                  <p:childTnLst>
                                    <p:animEffect transition="out" filter="fade">
                                      <p:cBhvr>
                                        <p:cTn id="20" dur="500" tmFilter="0, 0; .2, .5; .8, .5; 1, 0"/>
                                        <p:tgtEl>
                                          <p:spTgt spid="18"/>
                                        </p:tgtEl>
                                      </p:cBhvr>
                                    </p:animEffect>
                                    <p:animScale>
                                      <p:cBhvr>
                                        <p:cTn id="21" dur="250" autoRev="1" fill="hold"/>
                                        <p:tgtEl>
                                          <p:spTgt spid="18"/>
                                        </p:tgtEl>
                                      </p:cBhvr>
                                      <p:by x="105000" y="105000"/>
                                    </p:animScale>
                                  </p:childTnLst>
                                </p:cTn>
                              </p:par>
                              <p:par>
                                <p:cTn id="22" presetID="10"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2" grpId="0" animBg="1"/>
      <p:bldP spid="2" grpId="1" animBg="1"/>
      <p:bldP spid="3"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8" name="Rectangle 2"/>
          <p:cNvSpPr>
            <a:spLocks noGrp="1" noChangeArrowheads="1"/>
          </p:cNvSpPr>
          <p:nvPr>
            <p:ph type="title"/>
          </p:nvPr>
        </p:nvSpPr>
        <p:spPr>
          <a:xfrm>
            <a:off x="27910" y="-4039"/>
            <a:ext cx="9143999" cy="782522"/>
          </a:xfrm>
        </p:spPr>
        <p:txBody>
          <a:bodyPr/>
          <a:lstStyle/>
          <a:p>
            <a:r>
              <a:rPr lang="en-US" sz="2600" dirty="0" smtClean="0"/>
              <a:t>The target is inserted into a large monolith structure during operation</a:t>
            </a:r>
            <a:endParaRPr lang="en-US" sz="2600" dirty="0"/>
          </a:p>
        </p:txBody>
      </p:sp>
      <p:pic>
        <p:nvPicPr>
          <p:cNvPr id="551939" name="Picture 3" descr="Full_Monolith_5_02_big-0000"/>
          <p:cNvPicPr>
            <a:picLocks noGrp="1" noChangeAspect="1" noChangeArrowheads="1"/>
          </p:cNvPicPr>
          <p:nvPr>
            <p:ph type="clipArt" sz="half" idx="2"/>
          </p:nvPr>
        </p:nvPicPr>
        <p:blipFill>
          <a:blip r:embed="rId2">
            <a:extLst>
              <a:ext uri="{28A0092B-C50C-407E-A947-70E740481C1C}">
                <a14:useLocalDpi xmlns:a14="http://schemas.microsoft.com/office/drawing/2010/main"/>
              </a:ext>
            </a:extLst>
          </a:blip>
          <a:srcRect/>
          <a:stretch>
            <a:fillRect/>
          </a:stretch>
        </p:blipFill>
        <p:spPr>
          <a:xfrm>
            <a:off x="152399" y="758596"/>
            <a:ext cx="8811683" cy="561680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551940" name="Text Box 4"/>
          <p:cNvSpPr txBox="1">
            <a:spLocks noChangeArrowheads="1"/>
          </p:cNvSpPr>
          <p:nvPr/>
        </p:nvSpPr>
        <p:spPr bwMode="auto">
          <a:xfrm>
            <a:off x="7370072" y="2870294"/>
            <a:ext cx="1306643" cy="374461"/>
          </a:xfrm>
          <a:prstGeom prst="rect">
            <a:avLst/>
          </a:prstGeom>
          <a:noFill/>
          <a:ln w="9525">
            <a:noFill/>
            <a:miter lim="800000"/>
            <a:headEnd/>
            <a:tailEnd/>
          </a:ln>
          <a:effectLst/>
        </p:spPr>
        <p:txBody>
          <a:bodyPr wrap="none">
            <a:spAutoFit/>
          </a:bodyPr>
          <a:lstStyle/>
          <a:p>
            <a:pPr eaLnBrk="1" hangingPunct="1">
              <a:lnSpc>
                <a:spcPct val="90000"/>
              </a:lnSpc>
            </a:pPr>
            <a:r>
              <a:rPr lang="en-US" sz="2000" dirty="0" smtClean="0">
                <a:solidFill>
                  <a:schemeClr val="bg1"/>
                </a:solidFill>
                <a:effectLst>
                  <a:outerShdw blurRad="50800" dist="38100" dir="2700000" algn="tl" rotWithShape="0">
                    <a:schemeClr val="bg1">
                      <a:alpha val="66000"/>
                    </a:schemeClr>
                  </a:outerShdw>
                </a:effectLst>
              </a:rPr>
              <a:t>Service </a:t>
            </a:r>
            <a:r>
              <a:rPr lang="en-US" sz="2000" dirty="0">
                <a:solidFill>
                  <a:schemeClr val="bg1"/>
                </a:solidFill>
                <a:effectLst>
                  <a:outerShdw blurRad="50800" dist="38100" dir="2700000" algn="tl" rotWithShape="0">
                    <a:schemeClr val="bg1">
                      <a:alpha val="66000"/>
                    </a:schemeClr>
                  </a:outerShdw>
                </a:effectLst>
              </a:rPr>
              <a:t>Cell</a:t>
            </a:r>
          </a:p>
        </p:txBody>
      </p:sp>
      <p:sp>
        <p:nvSpPr>
          <p:cNvPr id="551941" name="Line 5"/>
          <p:cNvSpPr>
            <a:spLocks noChangeShapeType="1"/>
          </p:cNvSpPr>
          <p:nvPr/>
        </p:nvSpPr>
        <p:spPr bwMode="auto">
          <a:xfrm flipH="1">
            <a:off x="6213706" y="3191685"/>
            <a:ext cx="1263802" cy="605925"/>
          </a:xfrm>
          <a:prstGeom prst="line">
            <a:avLst/>
          </a:prstGeom>
          <a:noFill/>
          <a:ln w="25400">
            <a:solidFill>
              <a:srgbClr val="FF0000">
                <a:alpha val="75000"/>
              </a:srgbClr>
            </a:solidFill>
            <a:round/>
            <a:headEnd type="none"/>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51942" name="Text Box 6"/>
          <p:cNvSpPr txBox="1">
            <a:spLocks noChangeArrowheads="1"/>
          </p:cNvSpPr>
          <p:nvPr/>
        </p:nvSpPr>
        <p:spPr bwMode="auto">
          <a:xfrm>
            <a:off x="411826" y="2770231"/>
            <a:ext cx="1377400" cy="374461"/>
          </a:xfrm>
          <a:prstGeom prst="rect">
            <a:avLst/>
          </a:prstGeom>
          <a:noFill/>
          <a:ln w="9525">
            <a:noFill/>
            <a:miter lim="800000"/>
            <a:headEnd/>
            <a:tailEnd/>
          </a:ln>
          <a:effectLst/>
        </p:spPr>
        <p:txBody>
          <a:bodyPr wrap="none">
            <a:spAutoFit/>
          </a:bodyPr>
          <a:lstStyle/>
          <a:p>
            <a:pPr eaLnBrk="1" hangingPunct="1">
              <a:lnSpc>
                <a:spcPct val="90000"/>
              </a:lnSpc>
            </a:pPr>
            <a:r>
              <a:rPr lang="en-US" sz="2000" dirty="0">
                <a:solidFill>
                  <a:schemeClr val="bg1"/>
                </a:solidFill>
                <a:effectLst>
                  <a:outerShdw blurRad="50800" dist="38100" dir="2700000" algn="tl" rotWithShape="0">
                    <a:schemeClr val="bg1">
                      <a:alpha val="66000"/>
                    </a:schemeClr>
                  </a:outerShdw>
                </a:effectLst>
              </a:rPr>
              <a:t>Shutter Gate</a:t>
            </a:r>
          </a:p>
        </p:txBody>
      </p:sp>
      <p:sp>
        <p:nvSpPr>
          <p:cNvPr id="551943" name="Line 7"/>
          <p:cNvSpPr>
            <a:spLocks noChangeShapeType="1"/>
          </p:cNvSpPr>
          <p:nvPr/>
        </p:nvSpPr>
        <p:spPr bwMode="auto">
          <a:xfrm>
            <a:off x="1722243" y="3076544"/>
            <a:ext cx="1630557" cy="161955"/>
          </a:xfrm>
          <a:prstGeom prst="line">
            <a:avLst/>
          </a:prstGeom>
          <a:noFill/>
          <a:ln w="25400">
            <a:solidFill>
              <a:srgbClr val="FF0000">
                <a:alpha val="75000"/>
              </a:srgbClr>
            </a:solidFill>
            <a:round/>
            <a:headEnd type="none"/>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51944" name="Text Box 8"/>
          <p:cNvSpPr txBox="1">
            <a:spLocks noChangeArrowheads="1"/>
          </p:cNvSpPr>
          <p:nvPr/>
        </p:nvSpPr>
        <p:spPr bwMode="auto">
          <a:xfrm>
            <a:off x="5577476" y="4962306"/>
            <a:ext cx="2181716" cy="651460"/>
          </a:xfrm>
          <a:prstGeom prst="rect">
            <a:avLst/>
          </a:prstGeom>
          <a:noFill/>
          <a:ln w="9525">
            <a:noFill/>
            <a:miter lim="800000"/>
            <a:headEnd/>
            <a:tailEnd/>
          </a:ln>
          <a:effectLst/>
        </p:spPr>
        <p:txBody>
          <a:bodyPr wrap="square">
            <a:spAutoFit/>
          </a:bodyPr>
          <a:lstStyle/>
          <a:p>
            <a:pPr algn="ctr" eaLnBrk="1" hangingPunct="1">
              <a:lnSpc>
                <a:spcPct val="90000"/>
              </a:lnSpc>
            </a:pPr>
            <a:r>
              <a:rPr lang="en-US" sz="2000" dirty="0">
                <a:solidFill>
                  <a:schemeClr val="bg1"/>
                </a:solidFill>
                <a:effectLst>
                  <a:outerShdw blurRad="50800" dist="38100" dir="2700000" algn="tl" rotWithShape="0">
                    <a:schemeClr val="bg1">
                      <a:alpha val="66000"/>
                    </a:schemeClr>
                  </a:outerShdw>
                </a:effectLst>
              </a:rPr>
              <a:t>Target and </a:t>
            </a:r>
            <a:r>
              <a:rPr lang="en-US" sz="2000" dirty="0" smtClean="0">
                <a:solidFill>
                  <a:schemeClr val="bg1"/>
                </a:solidFill>
                <a:effectLst>
                  <a:outerShdw blurRad="50800" dist="38100" dir="2700000" algn="tl" rotWithShape="0">
                    <a:schemeClr val="bg1">
                      <a:alpha val="66000"/>
                    </a:schemeClr>
                  </a:outerShdw>
                </a:effectLst>
              </a:rPr>
              <a:t>Carriage </a:t>
            </a:r>
            <a:r>
              <a:rPr lang="en-US" sz="2000" dirty="0">
                <a:solidFill>
                  <a:schemeClr val="bg1"/>
                </a:solidFill>
                <a:effectLst>
                  <a:outerShdw blurRad="50800" dist="38100" dir="2700000" algn="tl" rotWithShape="0">
                    <a:schemeClr val="bg1">
                      <a:alpha val="66000"/>
                    </a:schemeClr>
                  </a:outerShdw>
                </a:effectLst>
              </a:rPr>
              <a:t>Assembly</a:t>
            </a:r>
          </a:p>
        </p:txBody>
      </p:sp>
      <p:sp>
        <p:nvSpPr>
          <p:cNvPr id="551945" name="Line 9"/>
          <p:cNvSpPr>
            <a:spLocks noChangeShapeType="1"/>
          </p:cNvSpPr>
          <p:nvPr/>
        </p:nvSpPr>
        <p:spPr bwMode="auto">
          <a:xfrm flipH="1" flipV="1">
            <a:off x="4900082" y="3683000"/>
            <a:ext cx="994109" cy="1348288"/>
          </a:xfrm>
          <a:prstGeom prst="line">
            <a:avLst/>
          </a:prstGeom>
          <a:noFill/>
          <a:ln w="25400">
            <a:solidFill>
              <a:srgbClr val="FF0000">
                <a:alpha val="75000"/>
              </a:srgbClr>
            </a:solidFill>
            <a:round/>
            <a:headEnd type="none" w="med" len="me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51946" name="Text Box 10"/>
          <p:cNvSpPr txBox="1">
            <a:spLocks noChangeArrowheads="1"/>
          </p:cNvSpPr>
          <p:nvPr/>
        </p:nvSpPr>
        <p:spPr bwMode="auto">
          <a:xfrm>
            <a:off x="273984" y="4364148"/>
            <a:ext cx="1721682" cy="651460"/>
          </a:xfrm>
          <a:prstGeom prst="rect">
            <a:avLst/>
          </a:prstGeom>
          <a:noFill/>
          <a:ln w="9525">
            <a:noFill/>
            <a:miter lim="800000"/>
            <a:headEnd/>
            <a:tailEnd/>
          </a:ln>
          <a:effectLst/>
        </p:spPr>
        <p:txBody>
          <a:bodyPr wrap="square">
            <a:spAutoFit/>
          </a:bodyPr>
          <a:lstStyle/>
          <a:p>
            <a:pPr algn="ctr" eaLnBrk="1" hangingPunct="1">
              <a:lnSpc>
                <a:spcPct val="90000"/>
              </a:lnSpc>
            </a:pPr>
            <a:r>
              <a:rPr lang="en-US" sz="2000" dirty="0" smtClean="0">
                <a:solidFill>
                  <a:schemeClr val="bg1"/>
                </a:solidFill>
                <a:effectLst>
                  <a:outerShdw blurRad="50800" dist="38100" dir="2700000" algn="tl" rotWithShape="0">
                    <a:schemeClr val="bg1">
                      <a:alpha val="66000"/>
                    </a:schemeClr>
                  </a:outerShdw>
                </a:effectLst>
              </a:rPr>
              <a:t>Neutron Beam Line</a:t>
            </a:r>
            <a:endParaRPr lang="en-US" sz="2000" dirty="0">
              <a:solidFill>
                <a:schemeClr val="bg1"/>
              </a:solidFill>
              <a:effectLst>
                <a:outerShdw blurRad="50800" dist="38100" dir="2700000" algn="tl" rotWithShape="0">
                  <a:schemeClr val="bg1">
                    <a:alpha val="66000"/>
                  </a:schemeClr>
                </a:outerShdw>
              </a:effectLst>
            </a:endParaRPr>
          </a:p>
        </p:txBody>
      </p:sp>
      <p:sp>
        <p:nvSpPr>
          <p:cNvPr id="551947" name="Line 11"/>
          <p:cNvSpPr>
            <a:spLocks noChangeShapeType="1"/>
          </p:cNvSpPr>
          <p:nvPr/>
        </p:nvSpPr>
        <p:spPr bwMode="auto">
          <a:xfrm flipV="1">
            <a:off x="1829765" y="3628520"/>
            <a:ext cx="1258446" cy="872389"/>
          </a:xfrm>
          <a:prstGeom prst="line">
            <a:avLst/>
          </a:prstGeom>
          <a:noFill/>
          <a:ln w="25400">
            <a:solidFill>
              <a:srgbClr val="FF0000">
                <a:alpha val="75000"/>
              </a:srgbClr>
            </a:solidFill>
            <a:round/>
            <a:headEnd type="none"/>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Tree>
    <p:extLst>
      <p:ext uri="{BB962C8B-B14F-4D97-AF65-F5344CB8AC3E}">
        <p14:creationId xmlns:p14="http://schemas.microsoft.com/office/powerpoint/2010/main" val="34786837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033" name="Group 23"/>
          <p:cNvGrpSpPr>
            <a:grpSpLocks/>
          </p:cNvGrpSpPr>
          <p:nvPr/>
        </p:nvGrpSpPr>
        <p:grpSpPr bwMode="auto">
          <a:xfrm>
            <a:off x="-18685" y="737855"/>
            <a:ext cx="9131300" cy="6096000"/>
            <a:chOff x="0" y="724580"/>
            <a:chExt cx="9131300" cy="6096000"/>
          </a:xfrm>
        </p:grpSpPr>
        <p:pic>
          <p:nvPicPr>
            <p:cNvPr id="44035" name="Picture 4" descr="core_region"/>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724580"/>
              <a:ext cx="9131300" cy="609600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44036" name="Group 22"/>
            <p:cNvGrpSpPr>
              <a:grpSpLocks/>
            </p:cNvGrpSpPr>
            <p:nvPr/>
          </p:nvGrpSpPr>
          <p:grpSpPr bwMode="auto">
            <a:xfrm>
              <a:off x="49577" y="1112423"/>
              <a:ext cx="8728648" cy="5133692"/>
              <a:chOff x="49577" y="1112423"/>
              <a:chExt cx="8728648" cy="5133692"/>
            </a:xfrm>
          </p:grpSpPr>
          <p:sp>
            <p:nvSpPr>
              <p:cNvPr id="44037" name="Text Box 7"/>
              <p:cNvSpPr txBox="1">
                <a:spLocks noChangeArrowheads="1"/>
              </p:cNvSpPr>
              <p:nvPr/>
            </p:nvSpPr>
            <p:spPr bwMode="auto">
              <a:xfrm>
                <a:off x="6229432" y="2925687"/>
                <a:ext cx="1360140" cy="365760"/>
              </a:xfrm>
              <a:prstGeom prst="rect">
                <a:avLst/>
              </a:prstGeom>
              <a:noFill/>
              <a:ln w="9525">
                <a:noFill/>
                <a:miter lim="800000"/>
                <a:headEnd/>
                <a:tailEnd/>
              </a:ln>
            </p:spPr>
            <p:txBody>
              <a:bodyPr anchorCtr="1"/>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90000"/>
                  </a:lnSpc>
                </a:pPr>
                <a:r>
                  <a:rPr lang="en-US" sz="2000" dirty="0">
                    <a:solidFill>
                      <a:schemeClr val="bg2"/>
                    </a:solidFill>
                    <a:effectLst>
                      <a:outerShdw blurRad="50800" dist="38100" dir="2700000" algn="tl" rotWithShape="0">
                        <a:schemeClr val="tx1">
                          <a:alpha val="66000"/>
                        </a:schemeClr>
                      </a:outerShdw>
                    </a:effectLst>
                    <a:latin typeface="+mn-lt"/>
                  </a:rPr>
                  <a:t>Core Vessel</a:t>
                </a:r>
              </a:p>
            </p:txBody>
          </p:sp>
          <p:sp>
            <p:nvSpPr>
              <p:cNvPr id="44038" name="Line 9"/>
              <p:cNvSpPr>
                <a:spLocks noChangeShapeType="1"/>
              </p:cNvSpPr>
              <p:nvPr/>
            </p:nvSpPr>
            <p:spPr bwMode="auto">
              <a:xfrm flipH="1">
                <a:off x="4399152" y="1414958"/>
                <a:ext cx="1526097" cy="1314967"/>
              </a:xfrm>
              <a:prstGeom prst="line">
                <a:avLst/>
              </a:prstGeom>
              <a:noFill/>
              <a:ln w="22225">
                <a:solidFill>
                  <a:srgbClr val="FF0000">
                    <a:alpha val="74901"/>
                  </a:srgbClr>
                </a:solidFill>
                <a:round/>
                <a:headEnd/>
                <a:tailEnd type="stealth" w="lg" len="lg"/>
              </a:ln>
              <a:extLst>
                <a:ext uri="{909E8E84-426E-40dd-AFC4-6F175D3DCCD1}">
                  <a14:hiddenFill xmlns:a14="http://schemas.microsoft.com/office/drawing/2010/main">
                    <a:noFill/>
                  </a14:hiddenFill>
                </a:ext>
              </a:extLst>
            </p:spPr>
            <p:txBody>
              <a:bodyPr/>
              <a:lstStyle/>
              <a:p>
                <a:endParaRPr lang="en-US"/>
              </a:p>
            </p:txBody>
          </p:sp>
          <p:sp>
            <p:nvSpPr>
              <p:cNvPr id="44039" name="Line 10"/>
              <p:cNvSpPr>
                <a:spLocks noChangeShapeType="1"/>
              </p:cNvSpPr>
              <p:nvPr/>
            </p:nvSpPr>
            <p:spPr bwMode="auto">
              <a:xfrm flipH="1">
                <a:off x="5186359" y="2196525"/>
                <a:ext cx="699725" cy="475237"/>
              </a:xfrm>
              <a:prstGeom prst="line">
                <a:avLst/>
              </a:prstGeom>
              <a:noFill/>
              <a:ln w="22225">
                <a:solidFill>
                  <a:srgbClr val="FF0000">
                    <a:alpha val="74901"/>
                  </a:srgbClr>
                </a:solidFill>
                <a:round/>
                <a:headEnd/>
                <a:tailEnd type="stealth" w="lg" len="lg"/>
              </a:ln>
              <a:extLst>
                <a:ext uri="{909E8E84-426E-40dd-AFC4-6F175D3DCCD1}">
                  <a14:hiddenFill xmlns:a14="http://schemas.microsoft.com/office/drawing/2010/main">
                    <a:noFill/>
                  </a14:hiddenFill>
                </a:ext>
              </a:extLst>
            </p:spPr>
            <p:txBody>
              <a:bodyPr/>
              <a:lstStyle/>
              <a:p>
                <a:endParaRPr lang="en-US"/>
              </a:p>
            </p:txBody>
          </p:sp>
          <p:sp>
            <p:nvSpPr>
              <p:cNvPr id="44040" name="Line 11"/>
              <p:cNvSpPr>
                <a:spLocks noChangeShapeType="1"/>
              </p:cNvSpPr>
              <p:nvPr/>
            </p:nvSpPr>
            <p:spPr bwMode="auto">
              <a:xfrm flipH="1">
                <a:off x="5705376" y="3237925"/>
                <a:ext cx="776186" cy="657969"/>
              </a:xfrm>
              <a:prstGeom prst="line">
                <a:avLst/>
              </a:prstGeom>
              <a:noFill/>
              <a:ln w="22225">
                <a:solidFill>
                  <a:srgbClr val="FF0000">
                    <a:alpha val="74901"/>
                  </a:srgbClr>
                </a:solidFill>
                <a:round/>
                <a:headEnd/>
                <a:tailEnd type="stealth" w="lg" len="lg"/>
              </a:ln>
              <a:extLst>
                <a:ext uri="{909E8E84-426E-40dd-AFC4-6F175D3DCCD1}">
                  <a14:hiddenFill xmlns:a14="http://schemas.microsoft.com/office/drawing/2010/main">
                    <a:noFill/>
                  </a14:hiddenFill>
                </a:ext>
              </a:extLst>
            </p:spPr>
            <p:txBody>
              <a:bodyPr/>
              <a:lstStyle/>
              <a:p>
                <a:endParaRPr lang="en-US"/>
              </a:p>
            </p:txBody>
          </p:sp>
          <p:sp>
            <p:nvSpPr>
              <p:cNvPr id="44042" name="Line 16"/>
              <p:cNvSpPr>
                <a:spLocks noChangeShapeType="1"/>
              </p:cNvSpPr>
              <p:nvPr/>
            </p:nvSpPr>
            <p:spPr bwMode="auto">
              <a:xfrm>
                <a:off x="1168737" y="4692783"/>
                <a:ext cx="773655" cy="589716"/>
              </a:xfrm>
              <a:prstGeom prst="line">
                <a:avLst/>
              </a:prstGeom>
              <a:noFill/>
              <a:ln w="22225">
                <a:solidFill>
                  <a:srgbClr val="FF0000">
                    <a:alpha val="74901"/>
                  </a:srgbClr>
                </a:solidFill>
                <a:round/>
                <a:headEnd/>
                <a:tailEnd type="stealth" w="lg" len="lg"/>
              </a:ln>
              <a:extLst>
                <a:ext uri="{909E8E84-426E-40dd-AFC4-6F175D3DCCD1}">
                  <a14:hiddenFill xmlns:a14="http://schemas.microsoft.com/office/drawing/2010/main">
                    <a:noFill/>
                  </a14:hiddenFill>
                </a:ext>
              </a:extLst>
            </p:spPr>
            <p:txBody>
              <a:bodyPr/>
              <a:lstStyle/>
              <a:p>
                <a:endParaRPr lang="en-US"/>
              </a:p>
            </p:txBody>
          </p:sp>
          <p:sp>
            <p:nvSpPr>
              <p:cNvPr id="44044" name="Line 18"/>
              <p:cNvSpPr>
                <a:spLocks noChangeShapeType="1"/>
              </p:cNvSpPr>
              <p:nvPr/>
            </p:nvSpPr>
            <p:spPr bwMode="auto">
              <a:xfrm>
                <a:off x="710038" y="1523008"/>
                <a:ext cx="2108493" cy="2135188"/>
              </a:xfrm>
              <a:prstGeom prst="line">
                <a:avLst/>
              </a:prstGeom>
              <a:noFill/>
              <a:ln w="22225">
                <a:solidFill>
                  <a:srgbClr val="FF0000">
                    <a:alpha val="74901"/>
                  </a:srgbClr>
                </a:solidFill>
                <a:round/>
                <a:headEnd/>
                <a:tailEnd type="stealth" w="lg" len="lg"/>
              </a:ln>
              <a:extLst>
                <a:ext uri="{909E8E84-426E-40dd-AFC4-6F175D3DCCD1}">
                  <a14:hiddenFill xmlns:a14="http://schemas.microsoft.com/office/drawing/2010/main">
                    <a:noFill/>
                  </a14:hiddenFill>
                </a:ext>
              </a:extLst>
            </p:spPr>
            <p:txBody>
              <a:bodyPr/>
              <a:lstStyle/>
              <a:p>
                <a:endParaRPr lang="en-US"/>
              </a:p>
            </p:txBody>
          </p:sp>
          <p:sp>
            <p:nvSpPr>
              <p:cNvPr id="44045" name="Text Box 5"/>
              <p:cNvSpPr txBox="1">
                <a:spLocks noChangeArrowheads="1"/>
              </p:cNvSpPr>
              <p:nvPr/>
            </p:nvSpPr>
            <p:spPr bwMode="auto">
              <a:xfrm>
                <a:off x="5613132" y="1112423"/>
                <a:ext cx="1648369" cy="594360"/>
              </a:xfrm>
              <a:prstGeom prst="rect">
                <a:avLst/>
              </a:prstGeom>
              <a:noFill/>
              <a:ln w="9525">
                <a:noFill/>
                <a:miter lim="800000"/>
                <a:headEnd/>
                <a:tailEnd/>
              </a:ln>
            </p:spPr>
            <p:txBody>
              <a:bodyPr anchor="t" anchorCtr="1"/>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ts val="1960"/>
                  </a:lnSpc>
                </a:pPr>
                <a:r>
                  <a:rPr lang="en-US" sz="2000" dirty="0" smtClean="0">
                    <a:solidFill>
                      <a:schemeClr val="bg2"/>
                    </a:solidFill>
                    <a:effectLst>
                      <a:outerShdw blurRad="50800" dist="38100" dir="2700000" algn="tl" rotWithShape="0">
                        <a:schemeClr val="tx1">
                          <a:alpha val="66000"/>
                        </a:schemeClr>
                      </a:outerShdw>
                    </a:effectLst>
                    <a:latin typeface="+mn-lt"/>
                  </a:rPr>
                  <a:t>Inner Reflector Plug</a:t>
                </a:r>
                <a:endParaRPr lang="en-US" sz="2000" dirty="0">
                  <a:solidFill>
                    <a:schemeClr val="bg2"/>
                  </a:solidFill>
                  <a:effectLst>
                    <a:outerShdw blurRad="50800" dist="38100" dir="2700000" algn="tl" rotWithShape="0">
                      <a:schemeClr val="tx1">
                        <a:alpha val="66000"/>
                      </a:schemeClr>
                    </a:outerShdw>
                  </a:effectLst>
                  <a:latin typeface="+mn-lt"/>
                </a:endParaRPr>
              </a:p>
            </p:txBody>
          </p:sp>
          <p:sp>
            <p:nvSpPr>
              <p:cNvPr id="44046" name="Text Box 6"/>
              <p:cNvSpPr txBox="1">
                <a:spLocks noChangeArrowheads="1"/>
              </p:cNvSpPr>
              <p:nvPr/>
            </p:nvSpPr>
            <p:spPr bwMode="auto">
              <a:xfrm>
                <a:off x="5629620" y="1884009"/>
                <a:ext cx="1613127" cy="594360"/>
              </a:xfrm>
              <a:prstGeom prst="rect">
                <a:avLst/>
              </a:prstGeom>
              <a:noFill/>
              <a:ln w="9525">
                <a:noFill/>
                <a:miter lim="800000"/>
                <a:headEnd/>
                <a:tailEnd/>
              </a:ln>
            </p:spPr>
            <p:txBody>
              <a:bodyPr anchor="t" anchorCtr="1"/>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ts val="1960"/>
                  </a:lnSpc>
                </a:pPr>
                <a:r>
                  <a:rPr lang="en-US" sz="2000" dirty="0" smtClean="0">
                    <a:solidFill>
                      <a:schemeClr val="bg2"/>
                    </a:solidFill>
                    <a:effectLst>
                      <a:outerShdw blurRad="50800" dist="38100" dir="2700000" algn="tl" rotWithShape="0">
                        <a:schemeClr val="tx1">
                          <a:alpha val="66000"/>
                        </a:schemeClr>
                      </a:outerShdw>
                    </a:effectLst>
                    <a:latin typeface="+mn-lt"/>
                  </a:rPr>
                  <a:t>Outer Reflector Plug</a:t>
                </a:r>
                <a:endParaRPr lang="en-US" sz="2000" dirty="0">
                  <a:solidFill>
                    <a:schemeClr val="bg2"/>
                  </a:solidFill>
                  <a:effectLst>
                    <a:outerShdw blurRad="50800" dist="38100" dir="2700000" algn="tl" rotWithShape="0">
                      <a:schemeClr val="tx1">
                        <a:alpha val="66000"/>
                      </a:schemeClr>
                    </a:outerShdw>
                  </a:effectLst>
                  <a:latin typeface="+mn-lt"/>
                </a:endParaRPr>
              </a:p>
            </p:txBody>
          </p:sp>
          <p:sp>
            <p:nvSpPr>
              <p:cNvPr id="44047" name="Text Box 8"/>
              <p:cNvSpPr txBox="1">
                <a:spLocks noChangeArrowheads="1"/>
              </p:cNvSpPr>
              <p:nvPr/>
            </p:nvSpPr>
            <p:spPr bwMode="auto">
              <a:xfrm>
                <a:off x="7252110" y="5651755"/>
                <a:ext cx="1526115" cy="594360"/>
              </a:xfrm>
              <a:prstGeom prst="rect">
                <a:avLst/>
              </a:prstGeom>
              <a:noFill/>
              <a:ln w="9525">
                <a:noFill/>
                <a:miter lim="800000"/>
                <a:headEnd/>
                <a:tailEnd/>
              </a:ln>
            </p:spPr>
            <p:txBody>
              <a:bodyPr anchor="t" anchorCtr="1"/>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ts val="1960"/>
                  </a:lnSpc>
                </a:pPr>
                <a:r>
                  <a:rPr lang="en-US" sz="2000" dirty="0" smtClean="0">
                    <a:solidFill>
                      <a:schemeClr val="bg2"/>
                    </a:solidFill>
                    <a:effectLst>
                      <a:outerShdw blurRad="50800" dist="38100" dir="2700000" algn="tl" rotWithShape="0">
                        <a:schemeClr val="tx1">
                          <a:alpha val="66000"/>
                        </a:schemeClr>
                      </a:outerShdw>
                    </a:effectLst>
                    <a:latin typeface="+mn-lt"/>
                  </a:rPr>
                  <a:t>Proton Beam Window</a:t>
                </a:r>
                <a:endParaRPr lang="en-US" sz="2000" dirty="0">
                  <a:solidFill>
                    <a:schemeClr val="bg2"/>
                  </a:solidFill>
                  <a:effectLst>
                    <a:outerShdw blurRad="50800" dist="38100" dir="2700000" algn="tl" rotWithShape="0">
                      <a:schemeClr val="tx1">
                        <a:alpha val="66000"/>
                      </a:schemeClr>
                    </a:outerShdw>
                  </a:effectLst>
                  <a:latin typeface="+mn-lt"/>
                </a:endParaRPr>
              </a:p>
            </p:txBody>
          </p:sp>
          <p:sp>
            <p:nvSpPr>
              <p:cNvPr id="44048" name="Text Box 15"/>
              <p:cNvSpPr txBox="1">
                <a:spLocks noChangeArrowheads="1"/>
              </p:cNvSpPr>
              <p:nvPr/>
            </p:nvSpPr>
            <p:spPr bwMode="auto">
              <a:xfrm>
                <a:off x="190923" y="4159772"/>
                <a:ext cx="1361721" cy="594360"/>
              </a:xfrm>
              <a:prstGeom prst="rect">
                <a:avLst/>
              </a:prstGeom>
              <a:noFill/>
              <a:ln w="9525">
                <a:noFill/>
                <a:miter lim="800000"/>
                <a:headEnd/>
                <a:tailEnd/>
              </a:ln>
            </p:spPr>
            <p:txBody>
              <a:bodyPr anchor="t" anchorCtr="1"/>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ts val="1960"/>
                  </a:lnSpc>
                </a:pPr>
                <a:r>
                  <a:rPr lang="en-US" sz="2000" dirty="0" smtClean="0">
                    <a:solidFill>
                      <a:schemeClr val="bg2"/>
                    </a:solidFill>
                    <a:effectLst>
                      <a:outerShdw blurRad="50800" dist="38100" dir="2700000" algn="tl" rotWithShape="0">
                        <a:schemeClr val="tx1">
                          <a:alpha val="66000"/>
                        </a:schemeClr>
                      </a:outerShdw>
                    </a:effectLst>
                    <a:latin typeface="+mn-lt"/>
                  </a:rPr>
                  <a:t>Core Vessel Insert</a:t>
                </a:r>
                <a:endParaRPr lang="en-US" sz="2000" dirty="0">
                  <a:solidFill>
                    <a:schemeClr val="bg2"/>
                  </a:solidFill>
                  <a:effectLst>
                    <a:outerShdw blurRad="50800" dist="38100" dir="2700000" algn="tl" rotWithShape="0">
                      <a:schemeClr val="tx1">
                        <a:alpha val="66000"/>
                      </a:schemeClr>
                    </a:outerShdw>
                  </a:effectLst>
                  <a:latin typeface="+mn-lt"/>
                </a:endParaRPr>
              </a:p>
            </p:txBody>
          </p:sp>
          <p:grpSp>
            <p:nvGrpSpPr>
              <p:cNvPr id="44049" name="Group 20"/>
              <p:cNvGrpSpPr>
                <a:grpSpLocks/>
              </p:cNvGrpSpPr>
              <p:nvPr/>
            </p:nvGrpSpPr>
            <p:grpSpPr bwMode="auto">
              <a:xfrm>
                <a:off x="6491184" y="5118863"/>
                <a:ext cx="1307100" cy="938852"/>
                <a:chOff x="6491184" y="5118863"/>
                <a:chExt cx="1307100" cy="938852"/>
              </a:xfrm>
            </p:grpSpPr>
            <p:sp>
              <p:nvSpPr>
                <p:cNvPr id="44051" name="Text Box 13"/>
                <p:cNvSpPr txBox="1">
                  <a:spLocks noChangeArrowheads="1"/>
                </p:cNvSpPr>
                <p:nvPr/>
              </p:nvSpPr>
              <p:spPr bwMode="auto">
                <a:xfrm>
                  <a:off x="6768893" y="5118863"/>
                  <a:ext cx="1029391" cy="365760"/>
                </a:xfrm>
                <a:prstGeom prst="rect">
                  <a:avLst/>
                </a:prstGeom>
                <a:noFill/>
                <a:ln w="9525">
                  <a:noFill/>
                  <a:miter lim="800000"/>
                  <a:headEnd/>
                  <a:tailEnd/>
                </a:ln>
              </p:spPr>
              <p:txBody>
                <a:bodyPr anchorCtr="1"/>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dirty="0" smtClean="0">
                      <a:solidFill>
                        <a:schemeClr val="bg2"/>
                      </a:solidFill>
                      <a:effectLst>
                        <a:outerShdw blurRad="50800" dist="38100" dir="2700000" algn="tl" rotWithShape="0">
                          <a:schemeClr val="tx1">
                            <a:alpha val="66000"/>
                          </a:schemeClr>
                        </a:outerShdw>
                      </a:effectLst>
                      <a:latin typeface="+mn-lt"/>
                    </a:rPr>
                    <a:t>Shutter</a:t>
                  </a:r>
                  <a:endParaRPr lang="en-US" sz="2000" dirty="0">
                    <a:solidFill>
                      <a:schemeClr val="bg2"/>
                    </a:solidFill>
                    <a:effectLst>
                      <a:outerShdw blurRad="50800" dist="38100" dir="2700000" algn="tl" rotWithShape="0">
                        <a:schemeClr val="tx1">
                          <a:alpha val="66000"/>
                        </a:schemeClr>
                      </a:outerShdw>
                    </a:effectLst>
                    <a:latin typeface="+mn-lt"/>
                  </a:endParaRPr>
                </a:p>
              </p:txBody>
            </p:sp>
            <p:sp>
              <p:nvSpPr>
                <p:cNvPr id="44050" name="Line 14"/>
                <p:cNvSpPr>
                  <a:spLocks noChangeShapeType="1"/>
                </p:cNvSpPr>
                <p:nvPr/>
              </p:nvSpPr>
              <p:spPr bwMode="auto">
                <a:xfrm flipH="1">
                  <a:off x="6491184" y="5465379"/>
                  <a:ext cx="570414" cy="592336"/>
                </a:xfrm>
                <a:prstGeom prst="line">
                  <a:avLst/>
                </a:prstGeom>
                <a:noFill/>
                <a:ln w="22225">
                  <a:solidFill>
                    <a:srgbClr val="FF0000">
                      <a:alpha val="74901"/>
                    </a:srgbClr>
                  </a:solidFill>
                  <a:round/>
                  <a:headEnd/>
                  <a:tailEnd type="stealth" w="lg" len="lg"/>
                </a:ln>
                <a:extLst>
                  <a:ext uri="{909E8E84-426E-40dd-AFC4-6F175D3DCCD1}">
                    <a14:hiddenFill xmlns:a14="http://schemas.microsoft.com/office/drawing/2010/main">
                      <a:noFill/>
                    </a14:hiddenFill>
                  </a:ext>
                </a:extLst>
              </p:spPr>
              <p:txBody>
                <a:bodyPr/>
                <a:lstStyle/>
                <a:p>
                  <a:endParaRPr lang="en-US"/>
                </a:p>
              </p:txBody>
            </p:sp>
          </p:grpSp>
          <p:sp>
            <p:nvSpPr>
              <p:cNvPr id="44043" name="Text Box 17"/>
              <p:cNvSpPr txBox="1">
                <a:spLocks noChangeAspect="1" noChangeArrowheads="1"/>
              </p:cNvSpPr>
              <p:nvPr/>
            </p:nvSpPr>
            <p:spPr bwMode="auto">
              <a:xfrm>
                <a:off x="49577" y="1182045"/>
                <a:ext cx="857618" cy="400110"/>
              </a:xfrm>
              <a:prstGeom prst="rect">
                <a:avLst/>
              </a:prstGeom>
              <a:noFill/>
              <a:ln w="9525">
                <a:noFill/>
                <a:miter lim="800000"/>
                <a:headEnd/>
                <a:tailEnd/>
              </a:ln>
            </p:spPr>
            <p:txBody>
              <a:bodyPr wrap="square" anchorCtr="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dirty="0">
                    <a:solidFill>
                      <a:schemeClr val="bg2"/>
                    </a:solidFill>
                    <a:effectLst>
                      <a:outerShdw blurRad="50800" dist="38100" dir="2700000" algn="tl" rotWithShape="0">
                        <a:schemeClr val="tx1">
                          <a:alpha val="66000"/>
                        </a:schemeClr>
                      </a:outerShdw>
                    </a:effectLst>
                    <a:latin typeface="+mn-lt"/>
                  </a:rPr>
                  <a:t>Target</a:t>
                </a:r>
              </a:p>
            </p:txBody>
          </p:sp>
        </p:grpSp>
      </p:grpSp>
      <p:sp>
        <p:nvSpPr>
          <p:cNvPr id="44034" name="Title 18"/>
          <p:cNvSpPr>
            <a:spLocks noGrp="1"/>
          </p:cNvSpPr>
          <p:nvPr>
            <p:ph type="title"/>
          </p:nvPr>
        </p:nvSpPr>
        <p:spPr>
          <a:xfrm>
            <a:off x="0" y="93663"/>
            <a:ext cx="9131299" cy="442429"/>
          </a:xfrm>
        </p:spPr>
        <p:txBody>
          <a:bodyPr/>
          <a:lstStyle/>
          <a:p>
            <a:r>
              <a:rPr lang="en-US" sz="2600" dirty="0" smtClean="0">
                <a:latin typeface="Arial Black" charset="0"/>
                <a:ea typeface="ＭＳ Ｐゴシック" charset="0"/>
              </a:rPr>
              <a:t>The target provides neutrons to 24 beam lines</a:t>
            </a:r>
            <a:endParaRPr lang="en-US" sz="2600" dirty="0">
              <a:latin typeface="Arial Black" charset="0"/>
              <a:ea typeface="ＭＳ Ｐゴシック" charset="0"/>
            </a:endParaRPr>
          </a:p>
        </p:txBody>
      </p:sp>
      <p:sp>
        <p:nvSpPr>
          <p:cNvPr id="2" name="Oval 1"/>
          <p:cNvSpPr/>
          <p:nvPr/>
        </p:nvSpPr>
        <p:spPr>
          <a:xfrm rot="483327">
            <a:off x="3206112" y="3656460"/>
            <a:ext cx="828085" cy="324086"/>
          </a:xfrm>
          <a:custGeom>
            <a:avLst/>
            <a:gdLst>
              <a:gd name="connsiteX0" fmla="*/ 0 w 875996"/>
              <a:gd name="connsiteY0" fmla="*/ 156083 h 312166"/>
              <a:gd name="connsiteX1" fmla="*/ 437998 w 875996"/>
              <a:gd name="connsiteY1" fmla="*/ 0 h 312166"/>
              <a:gd name="connsiteX2" fmla="*/ 875996 w 875996"/>
              <a:gd name="connsiteY2" fmla="*/ 156083 h 312166"/>
              <a:gd name="connsiteX3" fmla="*/ 437998 w 875996"/>
              <a:gd name="connsiteY3" fmla="*/ 312166 h 312166"/>
              <a:gd name="connsiteX4" fmla="*/ 0 w 875996"/>
              <a:gd name="connsiteY4" fmla="*/ 156083 h 312166"/>
              <a:gd name="connsiteX0" fmla="*/ 0 w 879684"/>
              <a:gd name="connsiteY0" fmla="*/ 156083 h 321469"/>
              <a:gd name="connsiteX1" fmla="*/ 437998 w 879684"/>
              <a:gd name="connsiteY1" fmla="*/ 0 h 321469"/>
              <a:gd name="connsiteX2" fmla="*/ 875996 w 879684"/>
              <a:gd name="connsiteY2" fmla="*/ 156083 h 321469"/>
              <a:gd name="connsiteX3" fmla="*/ 636904 w 879684"/>
              <a:gd name="connsiteY3" fmla="*/ 287689 h 321469"/>
              <a:gd name="connsiteX4" fmla="*/ 437998 w 879684"/>
              <a:gd name="connsiteY4" fmla="*/ 312166 h 321469"/>
              <a:gd name="connsiteX5" fmla="*/ 0 w 879684"/>
              <a:gd name="connsiteY5" fmla="*/ 156083 h 321469"/>
              <a:gd name="connsiteX0" fmla="*/ 0 w 879684"/>
              <a:gd name="connsiteY0" fmla="*/ 156083 h 319547"/>
              <a:gd name="connsiteX1" fmla="*/ 437998 w 879684"/>
              <a:gd name="connsiteY1" fmla="*/ 0 h 319547"/>
              <a:gd name="connsiteX2" fmla="*/ 875996 w 879684"/>
              <a:gd name="connsiteY2" fmla="*/ 156083 h 319547"/>
              <a:gd name="connsiteX3" fmla="*/ 636904 w 879684"/>
              <a:gd name="connsiteY3" fmla="*/ 287689 h 319547"/>
              <a:gd name="connsiteX4" fmla="*/ 437998 w 879684"/>
              <a:gd name="connsiteY4" fmla="*/ 312166 h 319547"/>
              <a:gd name="connsiteX5" fmla="*/ 0 w 879684"/>
              <a:gd name="connsiteY5" fmla="*/ 156083 h 319547"/>
              <a:gd name="connsiteX0" fmla="*/ 0 w 817020"/>
              <a:gd name="connsiteY0" fmla="*/ 157662 h 321126"/>
              <a:gd name="connsiteX1" fmla="*/ 437998 w 817020"/>
              <a:gd name="connsiteY1" fmla="*/ 1579 h 321126"/>
              <a:gd name="connsiteX2" fmla="*/ 811876 w 817020"/>
              <a:gd name="connsiteY2" fmla="*/ 89777 h 321126"/>
              <a:gd name="connsiteX3" fmla="*/ 636904 w 817020"/>
              <a:gd name="connsiteY3" fmla="*/ 289268 h 321126"/>
              <a:gd name="connsiteX4" fmla="*/ 437998 w 817020"/>
              <a:gd name="connsiteY4" fmla="*/ 313745 h 321126"/>
              <a:gd name="connsiteX5" fmla="*/ 0 w 817020"/>
              <a:gd name="connsiteY5" fmla="*/ 157662 h 321126"/>
              <a:gd name="connsiteX0" fmla="*/ 0 w 813217"/>
              <a:gd name="connsiteY0" fmla="*/ 157662 h 321126"/>
              <a:gd name="connsiteX1" fmla="*/ 437998 w 813217"/>
              <a:gd name="connsiteY1" fmla="*/ 1579 h 321126"/>
              <a:gd name="connsiteX2" fmla="*/ 811876 w 813217"/>
              <a:gd name="connsiteY2" fmla="*/ 89777 h 321126"/>
              <a:gd name="connsiteX3" fmla="*/ 636904 w 813217"/>
              <a:gd name="connsiteY3" fmla="*/ 289268 h 321126"/>
              <a:gd name="connsiteX4" fmla="*/ 437998 w 813217"/>
              <a:gd name="connsiteY4" fmla="*/ 313745 h 321126"/>
              <a:gd name="connsiteX5" fmla="*/ 0 w 813217"/>
              <a:gd name="connsiteY5" fmla="*/ 157662 h 321126"/>
              <a:gd name="connsiteX0" fmla="*/ 0 w 813217"/>
              <a:gd name="connsiteY0" fmla="*/ 157662 h 314661"/>
              <a:gd name="connsiteX1" fmla="*/ 437998 w 813217"/>
              <a:gd name="connsiteY1" fmla="*/ 1579 h 314661"/>
              <a:gd name="connsiteX2" fmla="*/ 811876 w 813217"/>
              <a:gd name="connsiteY2" fmla="*/ 89777 h 314661"/>
              <a:gd name="connsiteX3" fmla="*/ 636904 w 813217"/>
              <a:gd name="connsiteY3" fmla="*/ 289268 h 314661"/>
              <a:gd name="connsiteX4" fmla="*/ 437998 w 813217"/>
              <a:gd name="connsiteY4" fmla="*/ 313745 h 314661"/>
              <a:gd name="connsiteX5" fmla="*/ 0 w 813217"/>
              <a:gd name="connsiteY5" fmla="*/ 157662 h 314661"/>
              <a:gd name="connsiteX0" fmla="*/ 0 w 813557"/>
              <a:gd name="connsiteY0" fmla="*/ 157662 h 318318"/>
              <a:gd name="connsiteX1" fmla="*/ 437998 w 813557"/>
              <a:gd name="connsiteY1" fmla="*/ 1579 h 318318"/>
              <a:gd name="connsiteX2" fmla="*/ 811876 w 813557"/>
              <a:gd name="connsiteY2" fmla="*/ 89777 h 318318"/>
              <a:gd name="connsiteX3" fmla="*/ 663417 w 813557"/>
              <a:gd name="connsiteY3" fmla="*/ 272689 h 318318"/>
              <a:gd name="connsiteX4" fmla="*/ 437998 w 813557"/>
              <a:gd name="connsiteY4" fmla="*/ 313745 h 318318"/>
              <a:gd name="connsiteX5" fmla="*/ 0 w 813557"/>
              <a:gd name="connsiteY5" fmla="*/ 157662 h 318318"/>
              <a:gd name="connsiteX0" fmla="*/ 0 w 813557"/>
              <a:gd name="connsiteY0" fmla="*/ 157662 h 319371"/>
              <a:gd name="connsiteX1" fmla="*/ 437998 w 813557"/>
              <a:gd name="connsiteY1" fmla="*/ 1579 h 319371"/>
              <a:gd name="connsiteX2" fmla="*/ 811876 w 813557"/>
              <a:gd name="connsiteY2" fmla="*/ 89777 h 319371"/>
              <a:gd name="connsiteX3" fmla="*/ 663417 w 813557"/>
              <a:gd name="connsiteY3" fmla="*/ 272689 h 319371"/>
              <a:gd name="connsiteX4" fmla="*/ 437998 w 813557"/>
              <a:gd name="connsiteY4" fmla="*/ 313745 h 319371"/>
              <a:gd name="connsiteX5" fmla="*/ 0 w 813557"/>
              <a:gd name="connsiteY5" fmla="*/ 157662 h 319371"/>
              <a:gd name="connsiteX0" fmla="*/ 0 w 813440"/>
              <a:gd name="connsiteY0" fmla="*/ 157662 h 319371"/>
              <a:gd name="connsiteX1" fmla="*/ 437998 w 813440"/>
              <a:gd name="connsiteY1" fmla="*/ 1579 h 319371"/>
              <a:gd name="connsiteX2" fmla="*/ 811876 w 813440"/>
              <a:gd name="connsiteY2" fmla="*/ 89777 h 319371"/>
              <a:gd name="connsiteX3" fmla="*/ 663417 w 813440"/>
              <a:gd name="connsiteY3" fmla="*/ 272689 h 319371"/>
              <a:gd name="connsiteX4" fmla="*/ 437998 w 813440"/>
              <a:gd name="connsiteY4" fmla="*/ 313745 h 319371"/>
              <a:gd name="connsiteX5" fmla="*/ 0 w 813440"/>
              <a:gd name="connsiteY5" fmla="*/ 157662 h 319371"/>
              <a:gd name="connsiteX0" fmla="*/ 0 w 813440"/>
              <a:gd name="connsiteY0" fmla="*/ 157662 h 313748"/>
              <a:gd name="connsiteX1" fmla="*/ 437998 w 813440"/>
              <a:gd name="connsiteY1" fmla="*/ 1579 h 313748"/>
              <a:gd name="connsiteX2" fmla="*/ 811876 w 813440"/>
              <a:gd name="connsiteY2" fmla="*/ 89777 h 313748"/>
              <a:gd name="connsiteX3" fmla="*/ 663417 w 813440"/>
              <a:gd name="connsiteY3" fmla="*/ 272689 h 313748"/>
              <a:gd name="connsiteX4" fmla="*/ 437998 w 813440"/>
              <a:gd name="connsiteY4" fmla="*/ 313745 h 313748"/>
              <a:gd name="connsiteX5" fmla="*/ 0 w 813440"/>
              <a:gd name="connsiteY5" fmla="*/ 157662 h 313748"/>
              <a:gd name="connsiteX0" fmla="*/ 0 w 813440"/>
              <a:gd name="connsiteY0" fmla="*/ 164671 h 320757"/>
              <a:gd name="connsiteX1" fmla="*/ 437998 w 813440"/>
              <a:gd name="connsiteY1" fmla="*/ 8588 h 320757"/>
              <a:gd name="connsiteX2" fmla="*/ 671081 w 813440"/>
              <a:gd name="connsiteY2" fmla="*/ 28435 h 320757"/>
              <a:gd name="connsiteX3" fmla="*/ 811876 w 813440"/>
              <a:gd name="connsiteY3" fmla="*/ 96786 h 320757"/>
              <a:gd name="connsiteX4" fmla="*/ 663417 w 813440"/>
              <a:gd name="connsiteY4" fmla="*/ 279698 h 320757"/>
              <a:gd name="connsiteX5" fmla="*/ 437998 w 813440"/>
              <a:gd name="connsiteY5" fmla="*/ 320754 h 320757"/>
              <a:gd name="connsiteX6" fmla="*/ 0 w 813440"/>
              <a:gd name="connsiteY6" fmla="*/ 164671 h 320757"/>
              <a:gd name="connsiteX0" fmla="*/ 0 w 813440"/>
              <a:gd name="connsiteY0" fmla="*/ 163515 h 319601"/>
              <a:gd name="connsiteX1" fmla="*/ 437998 w 813440"/>
              <a:gd name="connsiteY1" fmla="*/ 7432 h 319601"/>
              <a:gd name="connsiteX2" fmla="*/ 671081 w 813440"/>
              <a:gd name="connsiteY2" fmla="*/ 27279 h 319601"/>
              <a:gd name="connsiteX3" fmla="*/ 811876 w 813440"/>
              <a:gd name="connsiteY3" fmla="*/ 95630 h 319601"/>
              <a:gd name="connsiteX4" fmla="*/ 663417 w 813440"/>
              <a:gd name="connsiteY4" fmla="*/ 278542 h 319601"/>
              <a:gd name="connsiteX5" fmla="*/ 437998 w 813440"/>
              <a:gd name="connsiteY5" fmla="*/ 319598 h 319601"/>
              <a:gd name="connsiteX6" fmla="*/ 0 w 813440"/>
              <a:gd name="connsiteY6" fmla="*/ 163515 h 319601"/>
              <a:gd name="connsiteX0" fmla="*/ 0 w 813440"/>
              <a:gd name="connsiteY0" fmla="*/ 165405 h 321491"/>
              <a:gd name="connsiteX1" fmla="*/ 437998 w 813440"/>
              <a:gd name="connsiteY1" fmla="*/ 9322 h 321491"/>
              <a:gd name="connsiteX2" fmla="*/ 727667 w 813440"/>
              <a:gd name="connsiteY2" fmla="*/ 21160 h 321491"/>
              <a:gd name="connsiteX3" fmla="*/ 811876 w 813440"/>
              <a:gd name="connsiteY3" fmla="*/ 97520 h 321491"/>
              <a:gd name="connsiteX4" fmla="*/ 663417 w 813440"/>
              <a:gd name="connsiteY4" fmla="*/ 280432 h 321491"/>
              <a:gd name="connsiteX5" fmla="*/ 437998 w 813440"/>
              <a:gd name="connsiteY5" fmla="*/ 321488 h 321491"/>
              <a:gd name="connsiteX6" fmla="*/ 0 w 813440"/>
              <a:gd name="connsiteY6" fmla="*/ 165405 h 321491"/>
              <a:gd name="connsiteX0" fmla="*/ 0 w 813440"/>
              <a:gd name="connsiteY0" fmla="*/ 165405 h 321491"/>
              <a:gd name="connsiteX1" fmla="*/ 437998 w 813440"/>
              <a:gd name="connsiteY1" fmla="*/ 9322 h 321491"/>
              <a:gd name="connsiteX2" fmla="*/ 727667 w 813440"/>
              <a:gd name="connsiteY2" fmla="*/ 21160 h 321491"/>
              <a:gd name="connsiteX3" fmla="*/ 811876 w 813440"/>
              <a:gd name="connsiteY3" fmla="*/ 97520 h 321491"/>
              <a:gd name="connsiteX4" fmla="*/ 663417 w 813440"/>
              <a:gd name="connsiteY4" fmla="*/ 280432 h 321491"/>
              <a:gd name="connsiteX5" fmla="*/ 437998 w 813440"/>
              <a:gd name="connsiteY5" fmla="*/ 321488 h 321491"/>
              <a:gd name="connsiteX6" fmla="*/ 0 w 813440"/>
              <a:gd name="connsiteY6" fmla="*/ 165405 h 321491"/>
              <a:gd name="connsiteX0" fmla="*/ 0 w 813440"/>
              <a:gd name="connsiteY0" fmla="*/ 167781 h 323867"/>
              <a:gd name="connsiteX1" fmla="*/ 437998 w 813440"/>
              <a:gd name="connsiteY1" fmla="*/ 11698 h 323867"/>
              <a:gd name="connsiteX2" fmla="*/ 727667 w 813440"/>
              <a:gd name="connsiteY2" fmla="*/ 23536 h 323867"/>
              <a:gd name="connsiteX3" fmla="*/ 811876 w 813440"/>
              <a:gd name="connsiteY3" fmla="*/ 99896 h 323867"/>
              <a:gd name="connsiteX4" fmla="*/ 663417 w 813440"/>
              <a:gd name="connsiteY4" fmla="*/ 282808 h 323867"/>
              <a:gd name="connsiteX5" fmla="*/ 437998 w 813440"/>
              <a:gd name="connsiteY5" fmla="*/ 323864 h 323867"/>
              <a:gd name="connsiteX6" fmla="*/ 0 w 813440"/>
              <a:gd name="connsiteY6" fmla="*/ 167781 h 323867"/>
              <a:gd name="connsiteX0" fmla="*/ 0 w 813440"/>
              <a:gd name="connsiteY0" fmla="*/ 164993 h 321079"/>
              <a:gd name="connsiteX1" fmla="*/ 437998 w 813440"/>
              <a:gd name="connsiteY1" fmla="*/ 8910 h 321079"/>
              <a:gd name="connsiteX2" fmla="*/ 727667 w 813440"/>
              <a:gd name="connsiteY2" fmla="*/ 20748 h 321079"/>
              <a:gd name="connsiteX3" fmla="*/ 811876 w 813440"/>
              <a:gd name="connsiteY3" fmla="*/ 97108 h 321079"/>
              <a:gd name="connsiteX4" fmla="*/ 663417 w 813440"/>
              <a:gd name="connsiteY4" fmla="*/ 280020 h 321079"/>
              <a:gd name="connsiteX5" fmla="*/ 437998 w 813440"/>
              <a:gd name="connsiteY5" fmla="*/ 321076 h 321079"/>
              <a:gd name="connsiteX6" fmla="*/ 0 w 813440"/>
              <a:gd name="connsiteY6" fmla="*/ 164993 h 321079"/>
              <a:gd name="connsiteX0" fmla="*/ 0 w 828085"/>
              <a:gd name="connsiteY0" fmla="*/ 164993 h 321079"/>
              <a:gd name="connsiteX1" fmla="*/ 437998 w 828085"/>
              <a:gd name="connsiteY1" fmla="*/ 8910 h 321079"/>
              <a:gd name="connsiteX2" fmla="*/ 727667 w 828085"/>
              <a:gd name="connsiteY2" fmla="*/ 20748 h 321079"/>
              <a:gd name="connsiteX3" fmla="*/ 826704 w 828085"/>
              <a:gd name="connsiteY3" fmla="*/ 88596 h 321079"/>
              <a:gd name="connsiteX4" fmla="*/ 663417 w 828085"/>
              <a:gd name="connsiteY4" fmla="*/ 280020 h 321079"/>
              <a:gd name="connsiteX5" fmla="*/ 437998 w 828085"/>
              <a:gd name="connsiteY5" fmla="*/ 321076 h 321079"/>
              <a:gd name="connsiteX6" fmla="*/ 0 w 828085"/>
              <a:gd name="connsiteY6" fmla="*/ 164993 h 321079"/>
              <a:gd name="connsiteX0" fmla="*/ 0 w 828085"/>
              <a:gd name="connsiteY0" fmla="*/ 171648 h 327734"/>
              <a:gd name="connsiteX1" fmla="*/ 437998 w 828085"/>
              <a:gd name="connsiteY1" fmla="*/ 15565 h 327734"/>
              <a:gd name="connsiteX2" fmla="*/ 726332 w 828085"/>
              <a:gd name="connsiteY2" fmla="*/ 17972 h 327734"/>
              <a:gd name="connsiteX3" fmla="*/ 826704 w 828085"/>
              <a:gd name="connsiteY3" fmla="*/ 95251 h 327734"/>
              <a:gd name="connsiteX4" fmla="*/ 663417 w 828085"/>
              <a:gd name="connsiteY4" fmla="*/ 286675 h 327734"/>
              <a:gd name="connsiteX5" fmla="*/ 437998 w 828085"/>
              <a:gd name="connsiteY5" fmla="*/ 327731 h 327734"/>
              <a:gd name="connsiteX6" fmla="*/ 0 w 828085"/>
              <a:gd name="connsiteY6" fmla="*/ 171648 h 327734"/>
              <a:gd name="connsiteX0" fmla="*/ 0 w 828085"/>
              <a:gd name="connsiteY0" fmla="*/ 168000 h 324086"/>
              <a:gd name="connsiteX1" fmla="*/ 437998 w 828085"/>
              <a:gd name="connsiteY1" fmla="*/ 11917 h 324086"/>
              <a:gd name="connsiteX2" fmla="*/ 726332 w 828085"/>
              <a:gd name="connsiteY2" fmla="*/ 14324 h 324086"/>
              <a:gd name="connsiteX3" fmla="*/ 826704 w 828085"/>
              <a:gd name="connsiteY3" fmla="*/ 91603 h 324086"/>
              <a:gd name="connsiteX4" fmla="*/ 663417 w 828085"/>
              <a:gd name="connsiteY4" fmla="*/ 283027 h 324086"/>
              <a:gd name="connsiteX5" fmla="*/ 437998 w 828085"/>
              <a:gd name="connsiteY5" fmla="*/ 324083 h 324086"/>
              <a:gd name="connsiteX6" fmla="*/ 0 w 828085"/>
              <a:gd name="connsiteY6" fmla="*/ 168000 h 324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8085" h="324086">
                <a:moveTo>
                  <a:pt x="0" y="168000"/>
                </a:moveTo>
                <a:cubicBezTo>
                  <a:pt x="0" y="81798"/>
                  <a:pt x="312465" y="28544"/>
                  <a:pt x="437998" y="11917"/>
                </a:cubicBezTo>
                <a:cubicBezTo>
                  <a:pt x="563531" y="-4710"/>
                  <a:pt x="666718" y="-3964"/>
                  <a:pt x="726332" y="14324"/>
                </a:cubicBezTo>
                <a:cubicBezTo>
                  <a:pt x="779214" y="30359"/>
                  <a:pt x="827981" y="49726"/>
                  <a:pt x="826704" y="91603"/>
                </a:cubicBezTo>
                <a:cubicBezTo>
                  <a:pt x="841883" y="148508"/>
                  <a:pt x="728350" y="245329"/>
                  <a:pt x="663417" y="283027"/>
                </a:cubicBezTo>
                <a:cubicBezTo>
                  <a:pt x="598059" y="309402"/>
                  <a:pt x="552186" y="323502"/>
                  <a:pt x="437998" y="324083"/>
                </a:cubicBezTo>
                <a:cubicBezTo>
                  <a:pt x="323810" y="324664"/>
                  <a:pt x="0" y="254202"/>
                  <a:pt x="0" y="168000"/>
                </a:cubicBezTo>
                <a:close/>
              </a:path>
            </a:pathLst>
          </a:custGeom>
          <a:solidFill>
            <a:srgbClr val="0000FF">
              <a:alpha val="50000"/>
            </a:srgbClr>
          </a:solidFill>
          <a:ln>
            <a:noFill/>
          </a:ln>
          <a:effectLst>
            <a:glow rad="1397000">
              <a:srgbClr val="0000FF">
                <a:alpha val="60000"/>
              </a:srgbClr>
            </a:glow>
            <a:softEdge rad="254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rot="3913190">
            <a:off x="3274003" y="4049328"/>
            <a:ext cx="241301" cy="357730"/>
          </a:xfrm>
          <a:prstGeom prst="ellipse">
            <a:avLst/>
          </a:prstGeom>
          <a:solidFill>
            <a:srgbClr val="0000FF">
              <a:alpha val="65000"/>
            </a:srgbClr>
          </a:solidFill>
          <a:ln>
            <a:noFill/>
          </a:ln>
          <a:effectLst>
            <a:glow rad="190500">
              <a:srgbClr val="0000FF">
                <a:alpha val="40000"/>
              </a:srgbClr>
            </a:glow>
            <a:softEdge rad="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rot="1770907">
            <a:off x="3281780" y="4005560"/>
            <a:ext cx="241301" cy="357730"/>
          </a:xfrm>
          <a:prstGeom prst="ellipse">
            <a:avLst/>
          </a:prstGeom>
          <a:solidFill>
            <a:srgbClr val="0000FF">
              <a:alpha val="65000"/>
            </a:srgbClr>
          </a:solidFill>
          <a:ln>
            <a:noFill/>
          </a:ln>
          <a:effectLst>
            <a:glow rad="190500">
              <a:srgbClr val="0000FF">
                <a:alpha val="40000"/>
              </a:srgbClr>
            </a:glow>
            <a:softEdge rad="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rot="3178402">
            <a:off x="3220122" y="3998972"/>
            <a:ext cx="346657" cy="394315"/>
          </a:xfrm>
          <a:prstGeom prst="ellipse">
            <a:avLst/>
          </a:prstGeom>
          <a:solidFill>
            <a:srgbClr val="0000FF">
              <a:alpha val="65000"/>
            </a:srgbClr>
          </a:solidFill>
          <a:ln>
            <a:noFill/>
          </a:ln>
          <a:effectLst>
            <a:glow rad="190500">
              <a:srgbClr val="0000FF">
                <a:alpha val="40000"/>
              </a:srgbClr>
            </a:glow>
            <a:softEdge rad="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rot="164364">
            <a:off x="3663562" y="4094864"/>
            <a:ext cx="317629" cy="357730"/>
          </a:xfrm>
          <a:prstGeom prst="ellipse">
            <a:avLst/>
          </a:prstGeom>
          <a:solidFill>
            <a:srgbClr val="0000FF">
              <a:alpha val="65000"/>
            </a:srgbClr>
          </a:solidFill>
          <a:ln>
            <a:noFill/>
          </a:ln>
          <a:effectLst>
            <a:glow rad="190500">
              <a:srgbClr val="0000FF">
                <a:alpha val="40000"/>
              </a:srgbClr>
            </a:glow>
            <a:softEdge rad="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rot="19517002">
            <a:off x="3697559" y="4104917"/>
            <a:ext cx="241301" cy="357730"/>
          </a:xfrm>
          <a:prstGeom prst="ellipse">
            <a:avLst/>
          </a:prstGeom>
          <a:solidFill>
            <a:srgbClr val="0000FF">
              <a:alpha val="65000"/>
            </a:srgbClr>
          </a:solidFill>
          <a:ln>
            <a:noFill/>
          </a:ln>
          <a:effectLst>
            <a:glow rad="190500">
              <a:srgbClr val="0000FF">
                <a:alpha val="40000"/>
              </a:srgbClr>
            </a:glow>
            <a:softEdge rad="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rot="18242229">
            <a:off x="3691452" y="4091265"/>
            <a:ext cx="241301" cy="357730"/>
          </a:xfrm>
          <a:prstGeom prst="ellipse">
            <a:avLst/>
          </a:prstGeom>
          <a:solidFill>
            <a:srgbClr val="0000FF">
              <a:alpha val="65000"/>
            </a:srgbClr>
          </a:solidFill>
          <a:ln>
            <a:noFill/>
          </a:ln>
          <a:effectLst>
            <a:glow rad="190500">
              <a:srgbClr val="0000FF">
                <a:alpha val="40000"/>
              </a:srgbClr>
            </a:glow>
            <a:softEdge rad="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p:cNvSpPr/>
          <p:nvPr/>
        </p:nvSpPr>
        <p:spPr>
          <a:xfrm>
            <a:off x="7494172" y="5578608"/>
            <a:ext cx="1211306" cy="163461"/>
          </a:xfrm>
          <a:prstGeom prst="rect">
            <a:avLst/>
          </a:prstGeom>
          <a:solidFill>
            <a:srgbClr val="A7A9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rot="5940000">
            <a:off x="9016789" y="4617498"/>
            <a:ext cx="258844" cy="139125"/>
          </a:xfrm>
          <a:prstGeom prst="ellipse">
            <a:avLst/>
          </a:prstGeom>
          <a:solidFill>
            <a:srgbClr val="FF0000">
              <a:alpha val="85000"/>
            </a:srgbClr>
          </a:solidFill>
          <a:ln>
            <a:noFill/>
          </a:ln>
          <a:effectLst>
            <a:glow rad="254000">
              <a:srgbClr val="FF0000">
                <a:alpha val="65000"/>
              </a:srgbClr>
            </a:glow>
            <a:softEdge rad="254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flipV="1">
            <a:off x="7966573" y="4753987"/>
            <a:ext cx="416022" cy="988082"/>
          </a:xfrm>
          <a:prstGeom prst="straightConnector1">
            <a:avLst/>
          </a:prstGeom>
          <a:ln w="22225">
            <a:solidFill>
              <a:srgbClr val="FF0000">
                <a:alpha val="75000"/>
              </a:srgbClr>
            </a:solidFill>
            <a:tailEnd type="stealth" w="lg" len="lg"/>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6885964" y="6467079"/>
            <a:ext cx="2286258" cy="338554"/>
          </a:xfrm>
          <a:prstGeom prst="rect">
            <a:avLst/>
          </a:prstGeom>
          <a:noFill/>
        </p:spPr>
        <p:txBody>
          <a:bodyPr wrap="square" rtlCol="0">
            <a:spAutoFit/>
          </a:bodyPr>
          <a:lstStyle/>
          <a:p>
            <a:pPr algn="r"/>
            <a:r>
              <a:rPr lang="en-US" sz="1600" dirty="0" smtClean="0">
                <a:solidFill>
                  <a:schemeClr val="bg1"/>
                </a:solidFill>
                <a:effectLst>
                  <a:outerShdw blurRad="50800" dist="38100" dir="2700000" algn="tl" rotWithShape="0">
                    <a:srgbClr val="000000">
                      <a:alpha val="60000"/>
                    </a:srgbClr>
                  </a:outerShdw>
                </a:effectLst>
              </a:rPr>
              <a:t>Figure Credit: D. McClintock</a:t>
            </a:r>
            <a:endParaRPr lang="en-US" sz="1600" dirty="0">
              <a:solidFill>
                <a:schemeClr val="bg1"/>
              </a:solidFill>
              <a:effectLst>
                <a:outerShdw blurRad="50800" dist="38100" dir="2700000" algn="tl" rotWithShape="0">
                  <a:srgbClr val="000000">
                    <a:alpha val="60000"/>
                  </a:srgbClr>
                </a:outerShdw>
              </a:effectLst>
            </a:endParaRPr>
          </a:p>
        </p:txBody>
      </p:sp>
    </p:spTree>
    <p:extLst>
      <p:ext uri="{BB962C8B-B14F-4D97-AF65-F5344CB8AC3E}">
        <p14:creationId xmlns:p14="http://schemas.microsoft.com/office/powerpoint/2010/main" val="40888768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par>
                          <p:cTn id="7" fill="hold">
                            <p:stCondLst>
                              <p:cond delay="0"/>
                            </p:stCondLst>
                            <p:childTnLst>
                              <p:par>
                                <p:cTn id="8" presetID="0" presetClass="path" presetSubtype="0" repeatCount="indefinite" fill="hold" grpId="0" nodeType="afterEffect">
                                  <p:stCondLst>
                                    <p:cond delay="0"/>
                                  </p:stCondLst>
                                  <p:childTnLst>
                                    <p:animMotion origin="layout" path="M 3.10536E-6 -2.42649E-6 L -0.5782 -0.1197 " pathEditMode="relative" rAng="0" ptsTypes="AA">
                                      <p:cBhvr>
                                        <p:cTn id="9" dur="300" fill="hold"/>
                                        <p:tgtEl>
                                          <p:spTgt spid="28"/>
                                        </p:tgtEl>
                                        <p:attrNameLst>
                                          <p:attrName>ppt_x</p:attrName>
                                          <p:attrName>ppt_y</p:attrName>
                                        </p:attrNameLst>
                                      </p:cBhvr>
                                      <p:rCtr x="-28919" y="-5997"/>
                                    </p:animMotion>
                                  </p:childTnLst>
                                </p:cTn>
                              </p:par>
                            </p:childTnLst>
                          </p:cTn>
                        </p:par>
                        <p:par>
                          <p:cTn id="10" fill="hold">
                            <p:stCondLst>
                              <p:cond delay="300"/>
                            </p:stCondLst>
                            <p:childTnLst>
                              <p:par>
                                <p:cTn id="11" presetID="1"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0" presetClass="exit" presetSubtype="0" repeatCount="indefinite" fill="hold" grpId="1" nodeType="withEffect">
                                  <p:stCondLst>
                                    <p:cond delay="0"/>
                                  </p:stCondLst>
                                  <p:childTnLst>
                                    <p:animEffect transition="out" filter="fade">
                                      <p:cBhvr>
                                        <p:cTn id="14" dur="300"/>
                                        <p:tgtEl>
                                          <p:spTgt spid="2"/>
                                        </p:tgtEl>
                                      </p:cBhvr>
                                    </p:animEffect>
                                    <p:set>
                                      <p:cBhvr>
                                        <p:cTn id="15" dur="1" fill="hold">
                                          <p:stCondLst>
                                            <p:cond delay="299"/>
                                          </p:stCondLst>
                                        </p:cTn>
                                        <p:tgtEl>
                                          <p:spTgt spid="2"/>
                                        </p:tgtEl>
                                        <p:attrNameLst>
                                          <p:attrName>style.visibility</p:attrName>
                                        </p:attrNameLst>
                                      </p:cBhvr>
                                      <p:to>
                                        <p:strVal val="hidden"/>
                                      </p:to>
                                    </p:set>
                                  </p:childTnLst>
                                </p:cTn>
                              </p:par>
                              <p:par>
                                <p:cTn id="16" presetID="1" presetClass="entr" presetSubtype="0" fill="hold" grpId="1" nodeType="withEffect">
                                  <p:stCondLst>
                                    <p:cond delay="0"/>
                                  </p:stCondLst>
                                  <p:childTnLst>
                                    <p:set>
                                      <p:cBhvr>
                                        <p:cTn id="17" dur="1" fill="hold">
                                          <p:stCondLst>
                                            <p:cond delay="0"/>
                                          </p:stCondLst>
                                        </p:cTn>
                                        <p:tgtEl>
                                          <p:spTgt spid="24"/>
                                        </p:tgtEl>
                                        <p:attrNameLst>
                                          <p:attrName>style.visibility</p:attrName>
                                        </p:attrNameLst>
                                      </p:cBhvr>
                                      <p:to>
                                        <p:strVal val="visible"/>
                                      </p:to>
                                    </p:set>
                                  </p:childTnLst>
                                </p:cTn>
                              </p:par>
                              <p:par>
                                <p:cTn id="18" presetID="1" presetClass="entr" presetSubtype="0" fill="hold" grpId="1" nodeType="withEffect">
                                  <p:stCondLst>
                                    <p:cond delay="0"/>
                                  </p:stCondLst>
                                  <p:childTnLst>
                                    <p:set>
                                      <p:cBhvr>
                                        <p:cTn id="19" dur="1" fill="hold">
                                          <p:stCondLst>
                                            <p:cond delay="0"/>
                                          </p:stCondLst>
                                        </p:cTn>
                                        <p:tgtEl>
                                          <p:spTgt spid="23"/>
                                        </p:tgtEl>
                                        <p:attrNameLst>
                                          <p:attrName>style.visibility</p:attrName>
                                        </p:attrNameLst>
                                      </p:cBhvr>
                                      <p:to>
                                        <p:strVal val="visible"/>
                                      </p:to>
                                    </p:set>
                                  </p:childTnLst>
                                </p:cTn>
                              </p:par>
                              <p:par>
                                <p:cTn id="20" presetID="1" presetClass="entr" presetSubtype="0" fill="hold" grpId="1" nodeType="withEffect">
                                  <p:stCondLst>
                                    <p:cond delay="0"/>
                                  </p:stCondLst>
                                  <p:childTnLst>
                                    <p:set>
                                      <p:cBhvr>
                                        <p:cTn id="21" dur="1" fill="hold">
                                          <p:stCondLst>
                                            <p:cond delay="0"/>
                                          </p:stCondLst>
                                        </p:cTn>
                                        <p:tgtEl>
                                          <p:spTgt spid="22"/>
                                        </p:tgtEl>
                                        <p:attrNameLst>
                                          <p:attrName>style.visibility</p:attrName>
                                        </p:attrNameLst>
                                      </p:cBhvr>
                                      <p:to>
                                        <p:strVal val="visible"/>
                                      </p:to>
                                    </p:set>
                                  </p:childTnLst>
                                </p:cTn>
                              </p:par>
                              <p:par>
                                <p:cTn id="22" presetID="1" presetClass="entr" presetSubtype="0" fill="hold" grpId="1" nodeType="withEffect">
                                  <p:stCondLst>
                                    <p:cond delay="0"/>
                                  </p:stCondLst>
                                  <p:childTnLst>
                                    <p:set>
                                      <p:cBhvr>
                                        <p:cTn id="23" dur="1" fill="hold">
                                          <p:stCondLst>
                                            <p:cond delay="0"/>
                                          </p:stCondLst>
                                        </p:cTn>
                                        <p:tgtEl>
                                          <p:spTgt spid="27"/>
                                        </p:tgtEl>
                                        <p:attrNameLst>
                                          <p:attrName>style.visibility</p:attrName>
                                        </p:attrNameLst>
                                      </p:cBhvr>
                                      <p:to>
                                        <p:strVal val="visible"/>
                                      </p:to>
                                    </p:set>
                                  </p:childTnLst>
                                </p:cTn>
                              </p:par>
                              <p:par>
                                <p:cTn id="24" presetID="1" presetClass="entr" presetSubtype="0" fill="hold" grpId="1" nodeType="withEffect">
                                  <p:stCondLst>
                                    <p:cond delay="0"/>
                                  </p:stCondLst>
                                  <p:childTnLst>
                                    <p:set>
                                      <p:cBhvr>
                                        <p:cTn id="25" dur="1" fill="hold">
                                          <p:stCondLst>
                                            <p:cond delay="0"/>
                                          </p:stCondLst>
                                        </p:cTn>
                                        <p:tgtEl>
                                          <p:spTgt spid="26"/>
                                        </p:tgtEl>
                                        <p:attrNameLst>
                                          <p:attrName>style.visibility</p:attrName>
                                        </p:attrNameLst>
                                      </p:cBhvr>
                                      <p:to>
                                        <p:strVal val="visible"/>
                                      </p:to>
                                    </p:set>
                                  </p:childTnLst>
                                </p:cTn>
                              </p:par>
                              <p:par>
                                <p:cTn id="26" presetID="1" presetClass="entr" presetSubtype="0" fill="hold" grpId="1" nodeType="withEffect">
                                  <p:stCondLst>
                                    <p:cond delay="0"/>
                                  </p:stCondLst>
                                  <p:childTnLst>
                                    <p:set>
                                      <p:cBhvr>
                                        <p:cTn id="27" dur="1" fill="hold">
                                          <p:stCondLst>
                                            <p:cond delay="0"/>
                                          </p:stCondLst>
                                        </p:cTn>
                                        <p:tgtEl>
                                          <p:spTgt spid="25"/>
                                        </p:tgtEl>
                                        <p:attrNameLst>
                                          <p:attrName>style.visibility</p:attrName>
                                        </p:attrNameLst>
                                      </p:cBhvr>
                                      <p:to>
                                        <p:strVal val="visible"/>
                                      </p:to>
                                    </p:set>
                                  </p:childTnLst>
                                </p:cTn>
                              </p:par>
                              <p:par>
                                <p:cTn id="28" presetID="0" presetClass="path" presetSubtype="0" repeatCount="indefinite" fill="hold" grpId="0" nodeType="withEffect">
                                  <p:stCondLst>
                                    <p:cond delay="0"/>
                                  </p:stCondLst>
                                  <p:childTnLst>
                                    <p:animMotion origin="layout" path="M 4.93317E-6 -1.42791E-6 L -0.36261 0.20388 " pathEditMode="relative" ptsTypes="AA">
                                      <p:cBhvr>
                                        <p:cTn id="29" dur="300" fill="hold"/>
                                        <p:tgtEl>
                                          <p:spTgt spid="22"/>
                                        </p:tgtEl>
                                        <p:attrNameLst>
                                          <p:attrName>ppt_x</p:attrName>
                                          <p:attrName>ppt_y</p:attrName>
                                        </p:attrNameLst>
                                      </p:cBhvr>
                                    </p:animMotion>
                                  </p:childTnLst>
                                </p:cTn>
                              </p:par>
                              <p:par>
                                <p:cTn id="30" presetID="0" presetClass="path" presetSubtype="0" repeatCount="indefinite" fill="hold" grpId="0" nodeType="withEffect">
                                  <p:stCondLst>
                                    <p:cond delay="0"/>
                                  </p:stCondLst>
                                  <p:childTnLst>
                                    <p:animMotion origin="layout" path="M -1.42039E-6 -1.06969E-6 L -0.36308 0.36096 " pathEditMode="relative" rAng="0" ptsTypes="AA">
                                      <p:cBhvr>
                                        <p:cTn id="31" dur="300" fill="hold"/>
                                        <p:tgtEl>
                                          <p:spTgt spid="23"/>
                                        </p:tgtEl>
                                        <p:attrNameLst>
                                          <p:attrName>ppt_x</p:attrName>
                                          <p:attrName>ppt_y</p:attrName>
                                        </p:attrNameLst>
                                      </p:cBhvr>
                                      <p:rCtr x="-18163" y="18037"/>
                                    </p:animMotion>
                                  </p:childTnLst>
                                </p:cTn>
                              </p:par>
                              <p:par>
                                <p:cTn id="32" presetID="0" presetClass="path" presetSubtype="0" repeatCount="indefinite" fill="hold" grpId="0" nodeType="withEffect">
                                  <p:stCondLst>
                                    <p:cond delay="0"/>
                                  </p:stCondLst>
                                  <p:childTnLst>
                                    <p:animMotion origin="layout" path="M -4.7968E-6 1.74034E-6 L -0.16325 0.36334 " pathEditMode="relative" rAng="0" ptsTypes="AA">
                                      <p:cBhvr>
                                        <p:cTn id="33" dur="300" fill="hold"/>
                                        <p:tgtEl>
                                          <p:spTgt spid="24"/>
                                        </p:tgtEl>
                                        <p:attrNameLst>
                                          <p:attrName>ppt_x</p:attrName>
                                          <p:attrName>ppt_y</p:attrName>
                                        </p:attrNameLst>
                                      </p:cBhvr>
                                      <p:rCtr x="-8163" y="18167"/>
                                    </p:animMotion>
                                  </p:childTnLst>
                                </p:cTn>
                              </p:par>
                              <p:par>
                                <p:cTn id="34" presetID="0" presetClass="path" presetSubtype="0" repeatCount="indefinite" fill="hold" grpId="0" nodeType="withEffect">
                                  <p:stCondLst>
                                    <p:cond delay="0"/>
                                  </p:stCondLst>
                                  <p:childTnLst>
                                    <p:animMotion origin="layout" path="M -1.10031E-6 4.65386E-7 L -0.00121 0.36189 " pathEditMode="relative" rAng="0" ptsTypes="AA">
                                      <p:cBhvr>
                                        <p:cTn id="35" dur="300" fill="hold"/>
                                        <p:tgtEl>
                                          <p:spTgt spid="25"/>
                                        </p:tgtEl>
                                        <p:attrNameLst>
                                          <p:attrName>ppt_x</p:attrName>
                                          <p:attrName>ppt_y</p:attrName>
                                        </p:attrNameLst>
                                      </p:cBhvr>
                                      <p:rCtr x="-69" y="18083"/>
                                    </p:animMotion>
                                  </p:childTnLst>
                                </p:cTn>
                              </p:par>
                              <p:par>
                                <p:cTn id="36" presetID="0" presetClass="path" presetSubtype="0" repeatCount="indefinite" fill="hold" grpId="0" nodeType="withEffect">
                                  <p:stCondLst>
                                    <p:cond delay="0"/>
                                  </p:stCondLst>
                                  <p:childTnLst>
                                    <p:animMotion origin="layout" path="M 3.53595E-6 3.12428E-7 L 0.18687 0.36033 " pathEditMode="relative" rAng="0" ptsTypes="AA">
                                      <p:cBhvr>
                                        <p:cTn id="37" dur="300" fill="hold"/>
                                        <p:tgtEl>
                                          <p:spTgt spid="26"/>
                                        </p:tgtEl>
                                        <p:attrNameLst>
                                          <p:attrName>ppt_x</p:attrName>
                                          <p:attrName>ppt_y</p:attrName>
                                        </p:attrNameLst>
                                      </p:cBhvr>
                                      <p:rCtr x="9344" y="18005"/>
                                    </p:animMotion>
                                  </p:childTnLst>
                                </p:cTn>
                              </p:par>
                              <p:par>
                                <p:cTn id="38" presetID="0" presetClass="path" presetSubtype="0" repeatCount="indefinite" fill="hold" grpId="0" nodeType="withEffect">
                                  <p:stCondLst>
                                    <p:cond delay="0"/>
                                  </p:stCondLst>
                                  <p:childTnLst>
                                    <p:animMotion origin="layout" path="M -1.35464E-7 -1.10623E-6 L 0.42775 0.37029 " pathEditMode="relative" rAng="0" ptsTypes="AA">
                                      <p:cBhvr>
                                        <p:cTn id="39" dur="300" fill="hold"/>
                                        <p:tgtEl>
                                          <p:spTgt spid="27"/>
                                        </p:tgtEl>
                                        <p:attrNameLst>
                                          <p:attrName>ppt_x</p:attrName>
                                          <p:attrName>ppt_y</p:attrName>
                                        </p:attrNameLst>
                                      </p:cBhvr>
                                      <p:rCtr x="21379" y="1851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22" grpId="0" animBg="1"/>
      <p:bldP spid="22" grpId="1" animBg="1"/>
      <p:bldP spid="24" grpId="0" animBg="1"/>
      <p:bldP spid="24" grpId="1" animBg="1"/>
      <p:bldP spid="23" grpId="0" animBg="1"/>
      <p:bldP spid="23" grpId="1" animBg="1"/>
      <p:bldP spid="25" grpId="0" animBg="1"/>
      <p:bldP spid="25" grpId="1" animBg="1"/>
      <p:bldP spid="26" grpId="0" animBg="1"/>
      <p:bldP spid="26" grpId="1" animBg="1"/>
      <p:bldP spid="27" grpId="0" animBg="1"/>
      <p:bldP spid="27" grpId="1" animBg="1"/>
      <p:bldP spid="28" grpId="0" animBg="1"/>
      <p:bldP spid="28"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0160" y="1001686"/>
            <a:ext cx="9182382" cy="5149622"/>
            <a:chOff x="-10160" y="1001686"/>
            <a:chExt cx="9182382" cy="5149622"/>
          </a:xfrm>
        </p:grpSpPr>
        <p:pic>
          <p:nvPicPr>
            <p:cNvPr id="50181" name="Picture 15" descr="Target Sectioned Horizontally - reduced.ti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160" y="1001686"/>
              <a:ext cx="9176887" cy="5149622"/>
            </a:xfrm>
            <a:prstGeom prst="rect">
              <a:avLst/>
            </a:prstGeom>
            <a:solidFill>
              <a:schemeClr val="bg1">
                <a:lumMod val="75000"/>
                <a:alpha val="50000"/>
              </a:schemeClr>
            </a:solidFill>
            <a:ln>
              <a:noFill/>
            </a:ln>
            <a:effectLst>
              <a:softEdge rad="12700"/>
            </a:effectLst>
            <a:extLst/>
          </p:spPr>
        </p:pic>
        <p:sp>
          <p:nvSpPr>
            <p:cNvPr id="13" name="TextBox 12"/>
            <p:cNvSpPr txBox="1"/>
            <p:nvPr/>
          </p:nvSpPr>
          <p:spPr>
            <a:xfrm>
              <a:off x="6885964" y="5803862"/>
              <a:ext cx="2286258" cy="338554"/>
            </a:xfrm>
            <a:prstGeom prst="rect">
              <a:avLst/>
            </a:prstGeom>
            <a:noFill/>
          </p:spPr>
          <p:txBody>
            <a:bodyPr wrap="square" rtlCol="0">
              <a:spAutoFit/>
            </a:bodyPr>
            <a:lstStyle/>
            <a:p>
              <a:pPr algn="r"/>
              <a:r>
                <a:rPr lang="en-US" sz="1600" dirty="0" smtClean="0">
                  <a:solidFill>
                    <a:schemeClr val="bg1"/>
                  </a:solidFill>
                  <a:effectLst>
                    <a:outerShdw blurRad="50800" dist="38100" dir="2700000" algn="tl" rotWithShape="0">
                      <a:srgbClr val="000000">
                        <a:alpha val="60000"/>
                      </a:srgbClr>
                    </a:outerShdw>
                  </a:effectLst>
                </a:rPr>
                <a:t>Figure Credit: D. McClintock</a:t>
              </a:r>
              <a:endParaRPr lang="en-US" sz="1600" dirty="0">
                <a:solidFill>
                  <a:schemeClr val="bg1"/>
                </a:solidFill>
                <a:effectLst>
                  <a:outerShdw blurRad="50800" dist="38100" dir="2700000" algn="tl" rotWithShape="0">
                    <a:srgbClr val="000000">
                      <a:alpha val="60000"/>
                    </a:srgbClr>
                  </a:outerShdw>
                </a:effectLst>
              </a:endParaRPr>
            </a:p>
          </p:txBody>
        </p:sp>
      </p:grpSp>
      <p:sp>
        <p:nvSpPr>
          <p:cNvPr id="50178" name="Rectangle 2"/>
          <p:cNvSpPr>
            <a:spLocks noGrp="1" noChangeArrowheads="1"/>
          </p:cNvSpPr>
          <p:nvPr>
            <p:ph type="title"/>
          </p:nvPr>
        </p:nvSpPr>
        <p:spPr>
          <a:xfrm>
            <a:off x="-12573" y="52698"/>
            <a:ext cx="9144000" cy="809068"/>
          </a:xfrm>
        </p:spPr>
        <p:txBody>
          <a:bodyPr/>
          <a:lstStyle/>
          <a:p>
            <a:pPr eaLnBrk="1" hangingPunct="1"/>
            <a:r>
              <a:rPr lang="en-US" sz="2700" dirty="0">
                <a:latin typeface="Arial Black" charset="0"/>
                <a:ea typeface="ＭＳ Ｐゴシック" charset="0"/>
              </a:rPr>
              <a:t>M</a:t>
            </a:r>
            <a:r>
              <a:rPr lang="en-US" sz="2700" dirty="0" smtClean="0">
                <a:latin typeface="Arial Black" charset="0"/>
                <a:ea typeface="ＭＳ Ｐゴシック" charset="0"/>
              </a:rPr>
              <a:t>ercury enters through side supply passages and returns through the center return passage</a:t>
            </a:r>
            <a:endParaRPr lang="en-US" sz="2700" dirty="0">
              <a:latin typeface="Arial Black" charset="0"/>
              <a:ea typeface="ＭＳ Ｐゴシック" charset="0"/>
            </a:endParaRPr>
          </a:p>
        </p:txBody>
      </p:sp>
      <p:sp>
        <p:nvSpPr>
          <p:cNvPr id="2" name="Oval 1"/>
          <p:cNvSpPr>
            <a:spLocks noChangeAspect="1"/>
          </p:cNvSpPr>
          <p:nvPr/>
        </p:nvSpPr>
        <p:spPr>
          <a:xfrm>
            <a:off x="6420164" y="3031138"/>
            <a:ext cx="259452" cy="255339"/>
          </a:xfrm>
          <a:prstGeom prst="ellipse">
            <a:avLst/>
          </a:prstGeom>
          <a:solidFill>
            <a:schemeClr val="bg1">
              <a:lumMod val="75000"/>
              <a:alpha val="60000"/>
            </a:schemeClr>
          </a:solidFill>
          <a:ln>
            <a:noFill/>
          </a:ln>
          <a:effectLst>
            <a:glow rad="152400">
              <a:srgbClr val="0000FF">
                <a:alpha val="30000"/>
              </a:srgbClr>
            </a:glow>
            <a:outerShdw blurRad="40000" dist="23000" dir="5400000" rotWithShape="0">
              <a:srgbClr val="000000">
                <a:alpha val="35000"/>
              </a:srgbClr>
            </a:outerShdw>
            <a:softEdge rad="12700"/>
          </a:effectLst>
          <a:scene3d>
            <a:camera prst="orthographicFront"/>
            <a:lightRig rig="threePt" dir="t"/>
          </a:scene3d>
          <a:sp3d prstMaterial="metal">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a:spLocks noChangeAspect="1"/>
          </p:cNvSpPr>
          <p:nvPr/>
        </p:nvSpPr>
        <p:spPr>
          <a:xfrm>
            <a:off x="5446639" y="2358327"/>
            <a:ext cx="259452" cy="255339"/>
          </a:xfrm>
          <a:prstGeom prst="ellipse">
            <a:avLst/>
          </a:prstGeom>
          <a:solidFill>
            <a:schemeClr val="bg1">
              <a:lumMod val="75000"/>
              <a:alpha val="60000"/>
            </a:schemeClr>
          </a:solidFill>
          <a:ln>
            <a:noFill/>
          </a:ln>
          <a:effectLst>
            <a:glow rad="152400">
              <a:srgbClr val="0000FF">
                <a:alpha val="30000"/>
              </a:srgbClr>
            </a:glow>
            <a:outerShdw blurRad="40000" dist="23000" dir="5400000" rotWithShape="0">
              <a:srgbClr val="000000">
                <a:alpha val="35000"/>
              </a:srgbClr>
            </a:outerShdw>
            <a:softEdge rad="12700"/>
          </a:effectLst>
          <a:scene3d>
            <a:camera prst="orthographicFront"/>
            <a:lightRig rig="threePt" dir="t"/>
          </a:scene3d>
          <a:sp3d prstMaterial="metal">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a:spLocks noChangeAspect="1"/>
          </p:cNvSpPr>
          <p:nvPr/>
        </p:nvSpPr>
        <p:spPr>
          <a:xfrm>
            <a:off x="6378742" y="3048919"/>
            <a:ext cx="259452" cy="255339"/>
          </a:xfrm>
          <a:prstGeom prst="ellipse">
            <a:avLst/>
          </a:prstGeom>
          <a:solidFill>
            <a:schemeClr val="bg1">
              <a:lumMod val="75000"/>
              <a:alpha val="60000"/>
            </a:schemeClr>
          </a:solidFill>
          <a:ln>
            <a:noFill/>
          </a:ln>
          <a:effectLst>
            <a:glow rad="152400">
              <a:srgbClr val="0000FF">
                <a:alpha val="30000"/>
              </a:srgbClr>
            </a:glow>
            <a:outerShdw blurRad="40000" dist="23000" dir="5400000" rotWithShape="0">
              <a:srgbClr val="000000">
                <a:alpha val="35000"/>
              </a:srgbClr>
            </a:outerShdw>
            <a:softEdge rad="12700"/>
          </a:effectLst>
          <a:scene3d>
            <a:camera prst="orthographicFront"/>
            <a:lightRig rig="threePt" dir="t"/>
          </a:scene3d>
          <a:sp3d prstMaterial="metal">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a:spLocks noChangeAspect="1"/>
          </p:cNvSpPr>
          <p:nvPr/>
        </p:nvSpPr>
        <p:spPr>
          <a:xfrm>
            <a:off x="5405217" y="2376108"/>
            <a:ext cx="259452" cy="255339"/>
          </a:xfrm>
          <a:prstGeom prst="ellipse">
            <a:avLst/>
          </a:prstGeom>
          <a:solidFill>
            <a:schemeClr val="bg1">
              <a:lumMod val="75000"/>
              <a:alpha val="60000"/>
            </a:schemeClr>
          </a:solidFill>
          <a:ln>
            <a:noFill/>
          </a:ln>
          <a:effectLst>
            <a:glow rad="152400">
              <a:srgbClr val="0000FF">
                <a:alpha val="30000"/>
              </a:srgbClr>
            </a:glow>
            <a:outerShdw blurRad="40000" dist="23000" dir="5400000" rotWithShape="0">
              <a:srgbClr val="000000">
                <a:alpha val="35000"/>
              </a:srgbClr>
            </a:outerShdw>
            <a:softEdge rad="12700"/>
          </a:effectLst>
          <a:scene3d>
            <a:camera prst="orthographicFront"/>
            <a:lightRig rig="threePt" dir="t"/>
          </a:scene3d>
          <a:sp3d prstMaterial="metal">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a:spLocks noChangeAspect="1"/>
          </p:cNvSpPr>
          <p:nvPr/>
        </p:nvSpPr>
        <p:spPr>
          <a:xfrm>
            <a:off x="1154554" y="4604856"/>
            <a:ext cx="259452" cy="255339"/>
          </a:xfrm>
          <a:prstGeom prst="ellipse">
            <a:avLst/>
          </a:prstGeom>
          <a:solidFill>
            <a:schemeClr val="bg1">
              <a:lumMod val="75000"/>
              <a:alpha val="60000"/>
            </a:schemeClr>
          </a:solidFill>
          <a:ln>
            <a:noFill/>
          </a:ln>
          <a:effectLst>
            <a:glow rad="139700">
              <a:srgbClr val="FF0000">
                <a:alpha val="30000"/>
              </a:srgbClr>
            </a:glow>
            <a:outerShdw blurRad="40000" dist="23000" dir="5400000" rotWithShape="0">
              <a:srgbClr val="000000">
                <a:alpha val="35000"/>
              </a:srgbClr>
            </a:outerShdw>
            <a:softEdge rad="12700"/>
          </a:effectLst>
          <a:scene3d>
            <a:camera prst="orthographicFront"/>
            <a:lightRig rig="threePt" dir="t"/>
          </a:scene3d>
          <a:sp3d prstMaterial="metal">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a:spLocks noChangeAspect="1"/>
          </p:cNvSpPr>
          <p:nvPr/>
        </p:nvSpPr>
        <p:spPr>
          <a:xfrm>
            <a:off x="1462153" y="4812209"/>
            <a:ext cx="259452" cy="255339"/>
          </a:xfrm>
          <a:prstGeom prst="ellipse">
            <a:avLst/>
          </a:prstGeom>
          <a:solidFill>
            <a:schemeClr val="bg1">
              <a:lumMod val="75000"/>
              <a:alpha val="60000"/>
            </a:schemeClr>
          </a:solidFill>
          <a:ln>
            <a:noFill/>
          </a:ln>
          <a:effectLst>
            <a:glow rad="139700">
              <a:srgbClr val="FF0000">
                <a:alpha val="30000"/>
              </a:srgbClr>
            </a:glow>
            <a:outerShdw blurRad="40000" dist="23000" dir="5400000" rotWithShape="0">
              <a:srgbClr val="000000">
                <a:alpha val="35000"/>
              </a:srgbClr>
            </a:outerShdw>
            <a:softEdge rad="12700"/>
          </a:effectLst>
          <a:scene3d>
            <a:camera prst="orthographicFront"/>
            <a:lightRig rig="threePt" dir="t"/>
          </a:scene3d>
          <a:sp3d prstMaterial="metal">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a:spLocks noChangeAspect="1"/>
          </p:cNvSpPr>
          <p:nvPr/>
        </p:nvSpPr>
        <p:spPr>
          <a:xfrm>
            <a:off x="1177228" y="4599197"/>
            <a:ext cx="259452" cy="255339"/>
          </a:xfrm>
          <a:prstGeom prst="ellipse">
            <a:avLst/>
          </a:prstGeom>
          <a:solidFill>
            <a:schemeClr val="bg1">
              <a:lumMod val="75000"/>
              <a:alpha val="60000"/>
            </a:schemeClr>
          </a:solidFill>
          <a:ln>
            <a:noFill/>
          </a:ln>
          <a:effectLst>
            <a:glow rad="139700">
              <a:srgbClr val="FF0000">
                <a:alpha val="30000"/>
              </a:srgbClr>
            </a:glow>
            <a:outerShdw blurRad="40000" dist="23000" dir="5400000" rotWithShape="0">
              <a:srgbClr val="000000">
                <a:alpha val="35000"/>
              </a:srgbClr>
            </a:outerShdw>
            <a:softEdge rad="12700"/>
          </a:effectLst>
          <a:scene3d>
            <a:camera prst="orthographicFront"/>
            <a:lightRig rig="threePt" dir="t"/>
          </a:scene3d>
          <a:sp3d prstMaterial="metal">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a:spLocks noChangeAspect="1"/>
          </p:cNvSpPr>
          <p:nvPr/>
        </p:nvSpPr>
        <p:spPr>
          <a:xfrm>
            <a:off x="1484827" y="4806550"/>
            <a:ext cx="259452" cy="255339"/>
          </a:xfrm>
          <a:prstGeom prst="ellipse">
            <a:avLst/>
          </a:prstGeom>
          <a:solidFill>
            <a:schemeClr val="bg1">
              <a:lumMod val="75000"/>
              <a:alpha val="60000"/>
            </a:schemeClr>
          </a:solidFill>
          <a:ln>
            <a:noFill/>
          </a:ln>
          <a:effectLst>
            <a:glow rad="139700">
              <a:srgbClr val="FF0000">
                <a:alpha val="30000"/>
              </a:srgbClr>
            </a:glow>
            <a:outerShdw blurRad="40000" dist="23000" dir="5400000" rotWithShape="0">
              <a:srgbClr val="000000">
                <a:alpha val="35000"/>
              </a:srgbClr>
            </a:outerShdw>
            <a:softEdge rad="12700"/>
          </a:effectLst>
          <a:scene3d>
            <a:camera prst="orthographicFront"/>
            <a:lightRig rig="threePt" dir="t"/>
          </a:scene3d>
          <a:sp3d prstMaterial="metal">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Oval 2"/>
          <p:cNvSpPr/>
          <p:nvPr/>
        </p:nvSpPr>
        <p:spPr>
          <a:xfrm rot="20389352">
            <a:off x="1106136" y="4347632"/>
            <a:ext cx="1475452" cy="745292"/>
          </a:xfrm>
          <a:custGeom>
            <a:avLst/>
            <a:gdLst>
              <a:gd name="connsiteX0" fmla="*/ 0 w 1633994"/>
              <a:gd name="connsiteY0" fmla="*/ 369025 h 738049"/>
              <a:gd name="connsiteX1" fmla="*/ 816997 w 1633994"/>
              <a:gd name="connsiteY1" fmla="*/ 0 h 738049"/>
              <a:gd name="connsiteX2" fmla="*/ 1633994 w 1633994"/>
              <a:gd name="connsiteY2" fmla="*/ 369025 h 738049"/>
              <a:gd name="connsiteX3" fmla="*/ 816997 w 1633994"/>
              <a:gd name="connsiteY3" fmla="*/ 738050 h 738049"/>
              <a:gd name="connsiteX4" fmla="*/ 0 w 1633994"/>
              <a:gd name="connsiteY4" fmla="*/ 369025 h 738049"/>
              <a:gd name="connsiteX0" fmla="*/ 0 w 1511973"/>
              <a:gd name="connsiteY0" fmla="*/ 352961 h 738116"/>
              <a:gd name="connsiteX1" fmla="*/ 694976 w 1511973"/>
              <a:gd name="connsiteY1" fmla="*/ 35 h 738116"/>
              <a:gd name="connsiteX2" fmla="*/ 1511973 w 1511973"/>
              <a:gd name="connsiteY2" fmla="*/ 369060 h 738116"/>
              <a:gd name="connsiteX3" fmla="*/ 694976 w 1511973"/>
              <a:gd name="connsiteY3" fmla="*/ 738085 h 738116"/>
              <a:gd name="connsiteX4" fmla="*/ 0 w 1511973"/>
              <a:gd name="connsiteY4" fmla="*/ 352961 h 738116"/>
              <a:gd name="connsiteX0" fmla="*/ 3091 w 1515064"/>
              <a:gd name="connsiteY0" fmla="*/ 352959 h 738114"/>
              <a:gd name="connsiteX1" fmla="*/ 698067 w 1515064"/>
              <a:gd name="connsiteY1" fmla="*/ 33 h 738114"/>
              <a:gd name="connsiteX2" fmla="*/ 1515064 w 1515064"/>
              <a:gd name="connsiteY2" fmla="*/ 369058 h 738114"/>
              <a:gd name="connsiteX3" fmla="*/ 698067 w 1515064"/>
              <a:gd name="connsiteY3" fmla="*/ 738083 h 738114"/>
              <a:gd name="connsiteX4" fmla="*/ 3091 w 1515064"/>
              <a:gd name="connsiteY4" fmla="*/ 352959 h 738114"/>
              <a:gd name="connsiteX0" fmla="*/ 3070 w 1519447"/>
              <a:gd name="connsiteY0" fmla="*/ 298447 h 739439"/>
              <a:gd name="connsiteX1" fmla="*/ 702450 w 1519447"/>
              <a:gd name="connsiteY1" fmla="*/ 822 h 739439"/>
              <a:gd name="connsiteX2" fmla="*/ 1519447 w 1519447"/>
              <a:gd name="connsiteY2" fmla="*/ 369847 h 739439"/>
              <a:gd name="connsiteX3" fmla="*/ 702450 w 1519447"/>
              <a:gd name="connsiteY3" fmla="*/ 738872 h 739439"/>
              <a:gd name="connsiteX4" fmla="*/ 3070 w 1519447"/>
              <a:gd name="connsiteY4" fmla="*/ 298447 h 739439"/>
              <a:gd name="connsiteX0" fmla="*/ 48963 w 1565340"/>
              <a:gd name="connsiteY0" fmla="*/ 298076 h 740108"/>
              <a:gd name="connsiteX1" fmla="*/ 748343 w 1565340"/>
              <a:gd name="connsiteY1" fmla="*/ 451 h 740108"/>
              <a:gd name="connsiteX2" fmla="*/ 1565340 w 1565340"/>
              <a:gd name="connsiteY2" fmla="*/ 369476 h 740108"/>
              <a:gd name="connsiteX3" fmla="*/ 748343 w 1565340"/>
              <a:gd name="connsiteY3" fmla="*/ 738501 h 740108"/>
              <a:gd name="connsiteX4" fmla="*/ 135204 w 1565340"/>
              <a:gd name="connsiteY4" fmla="*/ 495526 h 740108"/>
              <a:gd name="connsiteX5" fmla="*/ 48963 w 1565340"/>
              <a:gd name="connsiteY5" fmla="*/ 298076 h 740108"/>
              <a:gd name="connsiteX0" fmla="*/ 48963 w 1565340"/>
              <a:gd name="connsiteY0" fmla="*/ 298076 h 740345"/>
              <a:gd name="connsiteX1" fmla="*/ 748343 w 1565340"/>
              <a:gd name="connsiteY1" fmla="*/ 451 h 740345"/>
              <a:gd name="connsiteX2" fmla="*/ 1565340 w 1565340"/>
              <a:gd name="connsiteY2" fmla="*/ 369476 h 740345"/>
              <a:gd name="connsiteX3" fmla="*/ 748343 w 1565340"/>
              <a:gd name="connsiteY3" fmla="*/ 738501 h 740345"/>
              <a:gd name="connsiteX4" fmla="*/ 135204 w 1565340"/>
              <a:gd name="connsiteY4" fmla="*/ 495526 h 740345"/>
              <a:gd name="connsiteX5" fmla="*/ 48963 w 1565340"/>
              <a:gd name="connsiteY5" fmla="*/ 298076 h 740345"/>
              <a:gd name="connsiteX0" fmla="*/ 41591 w 1557968"/>
              <a:gd name="connsiteY0" fmla="*/ 298076 h 740345"/>
              <a:gd name="connsiteX1" fmla="*/ 740971 w 1557968"/>
              <a:gd name="connsiteY1" fmla="*/ 451 h 740345"/>
              <a:gd name="connsiteX2" fmla="*/ 1557968 w 1557968"/>
              <a:gd name="connsiteY2" fmla="*/ 369476 h 740345"/>
              <a:gd name="connsiteX3" fmla="*/ 740971 w 1557968"/>
              <a:gd name="connsiteY3" fmla="*/ 738501 h 740345"/>
              <a:gd name="connsiteX4" fmla="*/ 127832 w 1557968"/>
              <a:gd name="connsiteY4" fmla="*/ 495526 h 740345"/>
              <a:gd name="connsiteX5" fmla="*/ 41591 w 1557968"/>
              <a:gd name="connsiteY5" fmla="*/ 298076 h 740345"/>
              <a:gd name="connsiteX0" fmla="*/ 9149 w 1525526"/>
              <a:gd name="connsiteY0" fmla="*/ 298232 h 740501"/>
              <a:gd name="connsiteX1" fmla="*/ 708529 w 1525526"/>
              <a:gd name="connsiteY1" fmla="*/ 607 h 740501"/>
              <a:gd name="connsiteX2" fmla="*/ 1525526 w 1525526"/>
              <a:gd name="connsiteY2" fmla="*/ 369632 h 740501"/>
              <a:gd name="connsiteX3" fmla="*/ 708529 w 1525526"/>
              <a:gd name="connsiteY3" fmla="*/ 738657 h 740501"/>
              <a:gd name="connsiteX4" fmla="*/ 95390 w 1525526"/>
              <a:gd name="connsiteY4" fmla="*/ 495682 h 740501"/>
              <a:gd name="connsiteX5" fmla="*/ 9149 w 1525526"/>
              <a:gd name="connsiteY5" fmla="*/ 298232 h 740501"/>
              <a:gd name="connsiteX0" fmla="*/ 7581 w 1523958"/>
              <a:gd name="connsiteY0" fmla="*/ 298232 h 740501"/>
              <a:gd name="connsiteX1" fmla="*/ 706961 w 1523958"/>
              <a:gd name="connsiteY1" fmla="*/ 607 h 740501"/>
              <a:gd name="connsiteX2" fmla="*/ 1523958 w 1523958"/>
              <a:gd name="connsiteY2" fmla="*/ 369632 h 740501"/>
              <a:gd name="connsiteX3" fmla="*/ 706961 w 1523958"/>
              <a:gd name="connsiteY3" fmla="*/ 738657 h 740501"/>
              <a:gd name="connsiteX4" fmla="*/ 93822 w 1523958"/>
              <a:gd name="connsiteY4" fmla="*/ 495682 h 740501"/>
              <a:gd name="connsiteX5" fmla="*/ 7581 w 1523958"/>
              <a:gd name="connsiteY5" fmla="*/ 298232 h 740501"/>
              <a:gd name="connsiteX0" fmla="*/ 3074 w 1519451"/>
              <a:gd name="connsiteY0" fmla="*/ 298308 h 740577"/>
              <a:gd name="connsiteX1" fmla="*/ 702454 w 1519451"/>
              <a:gd name="connsiteY1" fmla="*/ 683 h 740577"/>
              <a:gd name="connsiteX2" fmla="*/ 1519451 w 1519451"/>
              <a:gd name="connsiteY2" fmla="*/ 369708 h 740577"/>
              <a:gd name="connsiteX3" fmla="*/ 702454 w 1519451"/>
              <a:gd name="connsiteY3" fmla="*/ 738733 h 740577"/>
              <a:gd name="connsiteX4" fmla="*/ 89315 w 1519451"/>
              <a:gd name="connsiteY4" fmla="*/ 495758 h 740577"/>
              <a:gd name="connsiteX5" fmla="*/ 3074 w 1519451"/>
              <a:gd name="connsiteY5" fmla="*/ 298308 h 740577"/>
              <a:gd name="connsiteX0" fmla="*/ 2374 w 1518751"/>
              <a:gd name="connsiteY0" fmla="*/ 298373 h 740642"/>
              <a:gd name="connsiteX1" fmla="*/ 701754 w 1518751"/>
              <a:gd name="connsiteY1" fmla="*/ 748 h 740642"/>
              <a:gd name="connsiteX2" fmla="*/ 1518751 w 1518751"/>
              <a:gd name="connsiteY2" fmla="*/ 369773 h 740642"/>
              <a:gd name="connsiteX3" fmla="*/ 701754 w 1518751"/>
              <a:gd name="connsiteY3" fmla="*/ 738798 h 740642"/>
              <a:gd name="connsiteX4" fmla="*/ 88615 w 1518751"/>
              <a:gd name="connsiteY4" fmla="*/ 495823 h 740642"/>
              <a:gd name="connsiteX5" fmla="*/ 2374 w 1518751"/>
              <a:gd name="connsiteY5" fmla="*/ 298373 h 740642"/>
              <a:gd name="connsiteX0" fmla="*/ 36236 w 1552613"/>
              <a:gd name="connsiteY0" fmla="*/ 298074 h 740090"/>
              <a:gd name="connsiteX1" fmla="*/ 735616 w 1552613"/>
              <a:gd name="connsiteY1" fmla="*/ 449 h 740090"/>
              <a:gd name="connsiteX2" fmla="*/ 1552613 w 1552613"/>
              <a:gd name="connsiteY2" fmla="*/ 369474 h 740090"/>
              <a:gd name="connsiteX3" fmla="*/ 735616 w 1552613"/>
              <a:gd name="connsiteY3" fmla="*/ 738499 h 740090"/>
              <a:gd name="connsiteX4" fmla="*/ 133895 w 1552613"/>
              <a:gd name="connsiteY4" fmla="*/ 488233 h 740090"/>
              <a:gd name="connsiteX5" fmla="*/ 36236 w 1552613"/>
              <a:gd name="connsiteY5" fmla="*/ 298074 h 740090"/>
              <a:gd name="connsiteX0" fmla="*/ 3556 w 1519933"/>
              <a:gd name="connsiteY0" fmla="*/ 298325 h 740341"/>
              <a:gd name="connsiteX1" fmla="*/ 702936 w 1519933"/>
              <a:gd name="connsiteY1" fmla="*/ 700 h 740341"/>
              <a:gd name="connsiteX2" fmla="*/ 1519933 w 1519933"/>
              <a:gd name="connsiteY2" fmla="*/ 369725 h 740341"/>
              <a:gd name="connsiteX3" fmla="*/ 702936 w 1519933"/>
              <a:gd name="connsiteY3" fmla="*/ 738750 h 740341"/>
              <a:gd name="connsiteX4" fmla="*/ 101215 w 1519933"/>
              <a:gd name="connsiteY4" fmla="*/ 488484 h 740341"/>
              <a:gd name="connsiteX5" fmla="*/ 3556 w 1519933"/>
              <a:gd name="connsiteY5" fmla="*/ 298325 h 740341"/>
              <a:gd name="connsiteX0" fmla="*/ 3556 w 1519933"/>
              <a:gd name="connsiteY0" fmla="*/ 298325 h 740341"/>
              <a:gd name="connsiteX1" fmla="*/ 702936 w 1519933"/>
              <a:gd name="connsiteY1" fmla="*/ 700 h 740341"/>
              <a:gd name="connsiteX2" fmla="*/ 1519933 w 1519933"/>
              <a:gd name="connsiteY2" fmla="*/ 369725 h 740341"/>
              <a:gd name="connsiteX3" fmla="*/ 702936 w 1519933"/>
              <a:gd name="connsiteY3" fmla="*/ 738750 h 740341"/>
              <a:gd name="connsiteX4" fmla="*/ 101215 w 1519933"/>
              <a:gd name="connsiteY4" fmla="*/ 488484 h 740341"/>
              <a:gd name="connsiteX5" fmla="*/ 3556 w 1519933"/>
              <a:gd name="connsiteY5" fmla="*/ 298325 h 740341"/>
              <a:gd name="connsiteX0" fmla="*/ 26932 w 1543309"/>
              <a:gd name="connsiteY0" fmla="*/ 298094 h 743371"/>
              <a:gd name="connsiteX1" fmla="*/ 726312 w 1543309"/>
              <a:gd name="connsiteY1" fmla="*/ 469 h 743371"/>
              <a:gd name="connsiteX2" fmla="*/ 1543309 w 1543309"/>
              <a:gd name="connsiteY2" fmla="*/ 369494 h 743371"/>
              <a:gd name="connsiteX3" fmla="*/ 726312 w 1543309"/>
              <a:gd name="connsiteY3" fmla="*/ 738519 h 743371"/>
              <a:gd name="connsiteX4" fmla="*/ 173293 w 1543309"/>
              <a:gd name="connsiteY4" fmla="*/ 551016 h 743371"/>
              <a:gd name="connsiteX5" fmla="*/ 26932 w 1543309"/>
              <a:gd name="connsiteY5" fmla="*/ 298094 h 743371"/>
              <a:gd name="connsiteX0" fmla="*/ 31599 w 1547976"/>
              <a:gd name="connsiteY0" fmla="*/ 298094 h 743371"/>
              <a:gd name="connsiteX1" fmla="*/ 730979 w 1547976"/>
              <a:gd name="connsiteY1" fmla="*/ 469 h 743371"/>
              <a:gd name="connsiteX2" fmla="*/ 1547976 w 1547976"/>
              <a:gd name="connsiteY2" fmla="*/ 369494 h 743371"/>
              <a:gd name="connsiteX3" fmla="*/ 730979 w 1547976"/>
              <a:gd name="connsiteY3" fmla="*/ 738519 h 743371"/>
              <a:gd name="connsiteX4" fmla="*/ 177960 w 1547976"/>
              <a:gd name="connsiteY4" fmla="*/ 551016 h 743371"/>
              <a:gd name="connsiteX5" fmla="*/ 31599 w 1547976"/>
              <a:gd name="connsiteY5" fmla="*/ 298094 h 743371"/>
              <a:gd name="connsiteX0" fmla="*/ 11442 w 1527819"/>
              <a:gd name="connsiteY0" fmla="*/ 298171 h 743448"/>
              <a:gd name="connsiteX1" fmla="*/ 710822 w 1527819"/>
              <a:gd name="connsiteY1" fmla="*/ 546 h 743448"/>
              <a:gd name="connsiteX2" fmla="*/ 1527819 w 1527819"/>
              <a:gd name="connsiteY2" fmla="*/ 369571 h 743448"/>
              <a:gd name="connsiteX3" fmla="*/ 710822 w 1527819"/>
              <a:gd name="connsiteY3" fmla="*/ 738596 h 743448"/>
              <a:gd name="connsiteX4" fmla="*/ 157803 w 1527819"/>
              <a:gd name="connsiteY4" fmla="*/ 551093 h 743448"/>
              <a:gd name="connsiteX5" fmla="*/ 11442 w 1527819"/>
              <a:gd name="connsiteY5" fmla="*/ 298171 h 743448"/>
              <a:gd name="connsiteX0" fmla="*/ 20381 w 1478156"/>
              <a:gd name="connsiteY0" fmla="*/ 261485 h 744372"/>
              <a:gd name="connsiteX1" fmla="*/ 661159 w 1478156"/>
              <a:gd name="connsiteY1" fmla="*/ 1470 h 744372"/>
              <a:gd name="connsiteX2" fmla="*/ 1478156 w 1478156"/>
              <a:gd name="connsiteY2" fmla="*/ 370495 h 744372"/>
              <a:gd name="connsiteX3" fmla="*/ 661159 w 1478156"/>
              <a:gd name="connsiteY3" fmla="*/ 739520 h 744372"/>
              <a:gd name="connsiteX4" fmla="*/ 108140 w 1478156"/>
              <a:gd name="connsiteY4" fmla="*/ 552017 h 744372"/>
              <a:gd name="connsiteX5" fmla="*/ 20381 w 1478156"/>
              <a:gd name="connsiteY5" fmla="*/ 261485 h 744372"/>
              <a:gd name="connsiteX0" fmla="*/ 56853 w 1514628"/>
              <a:gd name="connsiteY0" fmla="*/ 261204 h 741267"/>
              <a:gd name="connsiteX1" fmla="*/ 697631 w 1514628"/>
              <a:gd name="connsiteY1" fmla="*/ 1189 h 741267"/>
              <a:gd name="connsiteX2" fmla="*/ 1514628 w 1514628"/>
              <a:gd name="connsiteY2" fmla="*/ 370214 h 741267"/>
              <a:gd name="connsiteX3" fmla="*/ 697631 w 1514628"/>
              <a:gd name="connsiteY3" fmla="*/ 739239 h 741267"/>
              <a:gd name="connsiteX4" fmla="*/ 106640 w 1514628"/>
              <a:gd name="connsiteY4" fmla="*/ 501162 h 741267"/>
              <a:gd name="connsiteX5" fmla="*/ 56853 w 1514628"/>
              <a:gd name="connsiteY5" fmla="*/ 261204 h 741267"/>
              <a:gd name="connsiteX0" fmla="*/ 48148 w 1505923"/>
              <a:gd name="connsiteY0" fmla="*/ 261204 h 741267"/>
              <a:gd name="connsiteX1" fmla="*/ 688926 w 1505923"/>
              <a:gd name="connsiteY1" fmla="*/ 1189 h 741267"/>
              <a:gd name="connsiteX2" fmla="*/ 1505923 w 1505923"/>
              <a:gd name="connsiteY2" fmla="*/ 370214 h 741267"/>
              <a:gd name="connsiteX3" fmla="*/ 688926 w 1505923"/>
              <a:gd name="connsiteY3" fmla="*/ 739239 h 741267"/>
              <a:gd name="connsiteX4" fmla="*/ 97935 w 1505923"/>
              <a:gd name="connsiteY4" fmla="*/ 501162 h 741267"/>
              <a:gd name="connsiteX5" fmla="*/ 48148 w 1505923"/>
              <a:gd name="connsiteY5" fmla="*/ 261204 h 741267"/>
              <a:gd name="connsiteX0" fmla="*/ 29854 w 1487629"/>
              <a:gd name="connsiteY0" fmla="*/ 261307 h 741370"/>
              <a:gd name="connsiteX1" fmla="*/ 670632 w 1487629"/>
              <a:gd name="connsiteY1" fmla="*/ 1292 h 741370"/>
              <a:gd name="connsiteX2" fmla="*/ 1487629 w 1487629"/>
              <a:gd name="connsiteY2" fmla="*/ 370317 h 741370"/>
              <a:gd name="connsiteX3" fmla="*/ 670632 w 1487629"/>
              <a:gd name="connsiteY3" fmla="*/ 739342 h 741370"/>
              <a:gd name="connsiteX4" fmla="*/ 79641 w 1487629"/>
              <a:gd name="connsiteY4" fmla="*/ 501265 h 741370"/>
              <a:gd name="connsiteX5" fmla="*/ 29854 w 1487629"/>
              <a:gd name="connsiteY5" fmla="*/ 261307 h 741370"/>
              <a:gd name="connsiteX0" fmla="*/ 22252 w 1480027"/>
              <a:gd name="connsiteY0" fmla="*/ 261355 h 741418"/>
              <a:gd name="connsiteX1" fmla="*/ 663030 w 1480027"/>
              <a:gd name="connsiteY1" fmla="*/ 1340 h 741418"/>
              <a:gd name="connsiteX2" fmla="*/ 1480027 w 1480027"/>
              <a:gd name="connsiteY2" fmla="*/ 370365 h 741418"/>
              <a:gd name="connsiteX3" fmla="*/ 663030 w 1480027"/>
              <a:gd name="connsiteY3" fmla="*/ 739390 h 741418"/>
              <a:gd name="connsiteX4" fmla="*/ 72039 w 1480027"/>
              <a:gd name="connsiteY4" fmla="*/ 501313 h 741418"/>
              <a:gd name="connsiteX5" fmla="*/ 22252 w 1480027"/>
              <a:gd name="connsiteY5" fmla="*/ 261355 h 741418"/>
              <a:gd name="connsiteX0" fmla="*/ 8305 w 1567196"/>
              <a:gd name="connsiteY0" fmla="*/ 167812 h 747854"/>
              <a:gd name="connsiteX1" fmla="*/ 750199 w 1567196"/>
              <a:gd name="connsiteY1" fmla="*/ 7776 h 747854"/>
              <a:gd name="connsiteX2" fmla="*/ 1567196 w 1567196"/>
              <a:gd name="connsiteY2" fmla="*/ 376801 h 747854"/>
              <a:gd name="connsiteX3" fmla="*/ 750199 w 1567196"/>
              <a:gd name="connsiteY3" fmla="*/ 745826 h 747854"/>
              <a:gd name="connsiteX4" fmla="*/ 159208 w 1567196"/>
              <a:gd name="connsiteY4" fmla="*/ 507749 h 747854"/>
              <a:gd name="connsiteX5" fmla="*/ 8305 w 1567196"/>
              <a:gd name="connsiteY5" fmla="*/ 167812 h 747854"/>
              <a:gd name="connsiteX0" fmla="*/ 45581 w 1604472"/>
              <a:gd name="connsiteY0" fmla="*/ 165890 h 743954"/>
              <a:gd name="connsiteX1" fmla="*/ 787475 w 1604472"/>
              <a:gd name="connsiteY1" fmla="*/ 5854 h 743954"/>
              <a:gd name="connsiteX2" fmla="*/ 1604472 w 1604472"/>
              <a:gd name="connsiteY2" fmla="*/ 374879 h 743954"/>
              <a:gd name="connsiteX3" fmla="*/ 787475 w 1604472"/>
              <a:gd name="connsiteY3" fmla="*/ 743904 h 743954"/>
              <a:gd name="connsiteX4" fmla="*/ 127008 w 1604472"/>
              <a:gd name="connsiteY4" fmla="*/ 399622 h 743954"/>
              <a:gd name="connsiteX5" fmla="*/ 45581 w 1604472"/>
              <a:gd name="connsiteY5" fmla="*/ 165890 h 743954"/>
              <a:gd name="connsiteX0" fmla="*/ 45581 w 1604472"/>
              <a:gd name="connsiteY0" fmla="*/ 165890 h 749635"/>
              <a:gd name="connsiteX1" fmla="*/ 787475 w 1604472"/>
              <a:gd name="connsiteY1" fmla="*/ 5854 h 749635"/>
              <a:gd name="connsiteX2" fmla="*/ 1604472 w 1604472"/>
              <a:gd name="connsiteY2" fmla="*/ 374879 h 749635"/>
              <a:gd name="connsiteX3" fmla="*/ 787475 w 1604472"/>
              <a:gd name="connsiteY3" fmla="*/ 743904 h 749635"/>
              <a:gd name="connsiteX4" fmla="*/ 354680 w 1604472"/>
              <a:gd name="connsiteY4" fmla="*/ 585875 h 749635"/>
              <a:gd name="connsiteX5" fmla="*/ 127008 w 1604472"/>
              <a:gd name="connsiteY5" fmla="*/ 399622 h 749635"/>
              <a:gd name="connsiteX6" fmla="*/ 45581 w 1604472"/>
              <a:gd name="connsiteY6" fmla="*/ 165890 h 749635"/>
              <a:gd name="connsiteX0" fmla="*/ 45581 w 1604472"/>
              <a:gd name="connsiteY0" fmla="*/ 165890 h 751083"/>
              <a:gd name="connsiteX1" fmla="*/ 787475 w 1604472"/>
              <a:gd name="connsiteY1" fmla="*/ 5854 h 751083"/>
              <a:gd name="connsiteX2" fmla="*/ 1604472 w 1604472"/>
              <a:gd name="connsiteY2" fmla="*/ 374879 h 751083"/>
              <a:gd name="connsiteX3" fmla="*/ 787475 w 1604472"/>
              <a:gd name="connsiteY3" fmla="*/ 743904 h 751083"/>
              <a:gd name="connsiteX4" fmla="*/ 338724 w 1604472"/>
              <a:gd name="connsiteY4" fmla="*/ 602475 h 751083"/>
              <a:gd name="connsiteX5" fmla="*/ 127008 w 1604472"/>
              <a:gd name="connsiteY5" fmla="*/ 399622 h 751083"/>
              <a:gd name="connsiteX6" fmla="*/ 45581 w 1604472"/>
              <a:gd name="connsiteY6" fmla="*/ 165890 h 751083"/>
              <a:gd name="connsiteX0" fmla="*/ 45581 w 1604472"/>
              <a:gd name="connsiteY0" fmla="*/ 165890 h 751560"/>
              <a:gd name="connsiteX1" fmla="*/ 787475 w 1604472"/>
              <a:gd name="connsiteY1" fmla="*/ 5854 h 751560"/>
              <a:gd name="connsiteX2" fmla="*/ 1604472 w 1604472"/>
              <a:gd name="connsiteY2" fmla="*/ 374879 h 751560"/>
              <a:gd name="connsiteX3" fmla="*/ 787475 w 1604472"/>
              <a:gd name="connsiteY3" fmla="*/ 743904 h 751560"/>
              <a:gd name="connsiteX4" fmla="*/ 338724 w 1604472"/>
              <a:gd name="connsiteY4" fmla="*/ 602475 h 751560"/>
              <a:gd name="connsiteX5" fmla="*/ 127008 w 1604472"/>
              <a:gd name="connsiteY5" fmla="*/ 399622 h 751560"/>
              <a:gd name="connsiteX6" fmla="*/ 45581 w 1604472"/>
              <a:gd name="connsiteY6" fmla="*/ 165890 h 751560"/>
              <a:gd name="connsiteX0" fmla="*/ 45581 w 1604472"/>
              <a:gd name="connsiteY0" fmla="*/ 165890 h 745100"/>
              <a:gd name="connsiteX1" fmla="*/ 787475 w 1604472"/>
              <a:gd name="connsiteY1" fmla="*/ 5854 h 745100"/>
              <a:gd name="connsiteX2" fmla="*/ 1604472 w 1604472"/>
              <a:gd name="connsiteY2" fmla="*/ 374879 h 745100"/>
              <a:gd name="connsiteX3" fmla="*/ 787475 w 1604472"/>
              <a:gd name="connsiteY3" fmla="*/ 743904 h 745100"/>
              <a:gd name="connsiteX4" fmla="*/ 338724 w 1604472"/>
              <a:gd name="connsiteY4" fmla="*/ 602475 h 745100"/>
              <a:gd name="connsiteX5" fmla="*/ 127008 w 1604472"/>
              <a:gd name="connsiteY5" fmla="*/ 399622 h 745100"/>
              <a:gd name="connsiteX6" fmla="*/ 45581 w 1604472"/>
              <a:gd name="connsiteY6" fmla="*/ 165890 h 745100"/>
              <a:gd name="connsiteX0" fmla="*/ 45581 w 1604472"/>
              <a:gd name="connsiteY0" fmla="*/ 165890 h 743905"/>
              <a:gd name="connsiteX1" fmla="*/ 787475 w 1604472"/>
              <a:gd name="connsiteY1" fmla="*/ 5854 h 743905"/>
              <a:gd name="connsiteX2" fmla="*/ 1604472 w 1604472"/>
              <a:gd name="connsiteY2" fmla="*/ 374879 h 743905"/>
              <a:gd name="connsiteX3" fmla="*/ 787475 w 1604472"/>
              <a:gd name="connsiteY3" fmla="*/ 743904 h 743905"/>
              <a:gd name="connsiteX4" fmla="*/ 338724 w 1604472"/>
              <a:gd name="connsiteY4" fmla="*/ 602475 h 743905"/>
              <a:gd name="connsiteX5" fmla="*/ 127008 w 1604472"/>
              <a:gd name="connsiteY5" fmla="*/ 399622 h 743905"/>
              <a:gd name="connsiteX6" fmla="*/ 45581 w 1604472"/>
              <a:gd name="connsiteY6" fmla="*/ 165890 h 743905"/>
              <a:gd name="connsiteX0" fmla="*/ 45581 w 1604472"/>
              <a:gd name="connsiteY0" fmla="*/ 165890 h 755761"/>
              <a:gd name="connsiteX1" fmla="*/ 787475 w 1604472"/>
              <a:gd name="connsiteY1" fmla="*/ 5854 h 755761"/>
              <a:gd name="connsiteX2" fmla="*/ 1604472 w 1604472"/>
              <a:gd name="connsiteY2" fmla="*/ 374879 h 755761"/>
              <a:gd name="connsiteX3" fmla="*/ 787475 w 1604472"/>
              <a:gd name="connsiteY3" fmla="*/ 743904 h 755761"/>
              <a:gd name="connsiteX4" fmla="*/ 352207 w 1604472"/>
              <a:gd name="connsiteY4" fmla="*/ 635154 h 755761"/>
              <a:gd name="connsiteX5" fmla="*/ 127008 w 1604472"/>
              <a:gd name="connsiteY5" fmla="*/ 399622 h 755761"/>
              <a:gd name="connsiteX6" fmla="*/ 45581 w 1604472"/>
              <a:gd name="connsiteY6" fmla="*/ 165890 h 755761"/>
              <a:gd name="connsiteX0" fmla="*/ 45581 w 1604472"/>
              <a:gd name="connsiteY0" fmla="*/ 165890 h 755761"/>
              <a:gd name="connsiteX1" fmla="*/ 787475 w 1604472"/>
              <a:gd name="connsiteY1" fmla="*/ 5854 h 755761"/>
              <a:gd name="connsiteX2" fmla="*/ 1604472 w 1604472"/>
              <a:gd name="connsiteY2" fmla="*/ 374879 h 755761"/>
              <a:gd name="connsiteX3" fmla="*/ 787475 w 1604472"/>
              <a:gd name="connsiteY3" fmla="*/ 743904 h 755761"/>
              <a:gd name="connsiteX4" fmla="*/ 352207 w 1604472"/>
              <a:gd name="connsiteY4" fmla="*/ 635154 h 755761"/>
              <a:gd name="connsiteX5" fmla="*/ 127008 w 1604472"/>
              <a:gd name="connsiteY5" fmla="*/ 399622 h 755761"/>
              <a:gd name="connsiteX6" fmla="*/ 45581 w 1604472"/>
              <a:gd name="connsiteY6" fmla="*/ 165890 h 755761"/>
              <a:gd name="connsiteX0" fmla="*/ 20323 w 1579214"/>
              <a:gd name="connsiteY0" fmla="*/ 167893 h 757764"/>
              <a:gd name="connsiteX1" fmla="*/ 762217 w 1579214"/>
              <a:gd name="connsiteY1" fmla="*/ 7857 h 757764"/>
              <a:gd name="connsiteX2" fmla="*/ 1579214 w 1579214"/>
              <a:gd name="connsiteY2" fmla="*/ 376882 h 757764"/>
              <a:gd name="connsiteX3" fmla="*/ 762217 w 1579214"/>
              <a:gd name="connsiteY3" fmla="*/ 745907 h 757764"/>
              <a:gd name="connsiteX4" fmla="*/ 326949 w 1579214"/>
              <a:gd name="connsiteY4" fmla="*/ 637157 h 757764"/>
              <a:gd name="connsiteX5" fmla="*/ 101750 w 1579214"/>
              <a:gd name="connsiteY5" fmla="*/ 401625 h 757764"/>
              <a:gd name="connsiteX6" fmla="*/ 20323 w 1579214"/>
              <a:gd name="connsiteY6" fmla="*/ 167893 h 757764"/>
              <a:gd name="connsiteX0" fmla="*/ 36991 w 1595882"/>
              <a:gd name="connsiteY0" fmla="*/ 165881 h 755752"/>
              <a:gd name="connsiteX1" fmla="*/ 778885 w 1595882"/>
              <a:gd name="connsiteY1" fmla="*/ 5845 h 755752"/>
              <a:gd name="connsiteX2" fmla="*/ 1595882 w 1595882"/>
              <a:gd name="connsiteY2" fmla="*/ 374870 h 755752"/>
              <a:gd name="connsiteX3" fmla="*/ 778885 w 1595882"/>
              <a:gd name="connsiteY3" fmla="*/ 743895 h 755752"/>
              <a:gd name="connsiteX4" fmla="*/ 343617 w 1595882"/>
              <a:gd name="connsiteY4" fmla="*/ 635145 h 755752"/>
              <a:gd name="connsiteX5" fmla="*/ 151984 w 1595882"/>
              <a:gd name="connsiteY5" fmla="*/ 398056 h 755752"/>
              <a:gd name="connsiteX6" fmla="*/ 36991 w 1595882"/>
              <a:gd name="connsiteY6" fmla="*/ 165881 h 755752"/>
              <a:gd name="connsiteX0" fmla="*/ 41718 w 1573922"/>
              <a:gd name="connsiteY0" fmla="*/ 161842 h 756122"/>
              <a:gd name="connsiteX1" fmla="*/ 756925 w 1573922"/>
              <a:gd name="connsiteY1" fmla="*/ 6215 h 756122"/>
              <a:gd name="connsiteX2" fmla="*/ 1573922 w 1573922"/>
              <a:gd name="connsiteY2" fmla="*/ 375240 h 756122"/>
              <a:gd name="connsiteX3" fmla="*/ 756925 w 1573922"/>
              <a:gd name="connsiteY3" fmla="*/ 744265 h 756122"/>
              <a:gd name="connsiteX4" fmla="*/ 321657 w 1573922"/>
              <a:gd name="connsiteY4" fmla="*/ 635515 h 756122"/>
              <a:gd name="connsiteX5" fmla="*/ 130024 w 1573922"/>
              <a:gd name="connsiteY5" fmla="*/ 398426 h 756122"/>
              <a:gd name="connsiteX6" fmla="*/ 41718 w 1573922"/>
              <a:gd name="connsiteY6" fmla="*/ 161842 h 756122"/>
              <a:gd name="connsiteX0" fmla="*/ 12138 w 1544342"/>
              <a:gd name="connsiteY0" fmla="*/ 165507 h 759787"/>
              <a:gd name="connsiteX1" fmla="*/ 727345 w 1544342"/>
              <a:gd name="connsiteY1" fmla="*/ 9880 h 759787"/>
              <a:gd name="connsiteX2" fmla="*/ 1544342 w 1544342"/>
              <a:gd name="connsiteY2" fmla="*/ 378905 h 759787"/>
              <a:gd name="connsiteX3" fmla="*/ 727345 w 1544342"/>
              <a:gd name="connsiteY3" fmla="*/ 747930 h 759787"/>
              <a:gd name="connsiteX4" fmla="*/ 292077 w 1544342"/>
              <a:gd name="connsiteY4" fmla="*/ 639180 h 759787"/>
              <a:gd name="connsiteX5" fmla="*/ 100444 w 1544342"/>
              <a:gd name="connsiteY5" fmla="*/ 402091 h 759787"/>
              <a:gd name="connsiteX6" fmla="*/ 12138 w 1544342"/>
              <a:gd name="connsiteY6" fmla="*/ 165507 h 759787"/>
              <a:gd name="connsiteX0" fmla="*/ 40979 w 1573183"/>
              <a:gd name="connsiteY0" fmla="*/ 161975 h 756255"/>
              <a:gd name="connsiteX1" fmla="*/ 756186 w 1573183"/>
              <a:gd name="connsiteY1" fmla="*/ 6348 h 756255"/>
              <a:gd name="connsiteX2" fmla="*/ 1573183 w 1573183"/>
              <a:gd name="connsiteY2" fmla="*/ 375373 h 756255"/>
              <a:gd name="connsiteX3" fmla="*/ 756186 w 1573183"/>
              <a:gd name="connsiteY3" fmla="*/ 744398 h 756255"/>
              <a:gd name="connsiteX4" fmla="*/ 320918 w 1573183"/>
              <a:gd name="connsiteY4" fmla="*/ 635648 h 756255"/>
              <a:gd name="connsiteX5" fmla="*/ 132038 w 1573183"/>
              <a:gd name="connsiteY5" fmla="*/ 419050 h 756255"/>
              <a:gd name="connsiteX6" fmla="*/ 40979 w 1573183"/>
              <a:gd name="connsiteY6" fmla="*/ 161975 h 756255"/>
              <a:gd name="connsiteX0" fmla="*/ 40979 w 1585979"/>
              <a:gd name="connsiteY0" fmla="*/ 161975 h 744423"/>
              <a:gd name="connsiteX1" fmla="*/ 756186 w 1585979"/>
              <a:gd name="connsiteY1" fmla="*/ 6348 h 744423"/>
              <a:gd name="connsiteX2" fmla="*/ 1573183 w 1585979"/>
              <a:gd name="connsiteY2" fmla="*/ 375373 h 744423"/>
              <a:gd name="connsiteX3" fmla="*/ 1220777 w 1585979"/>
              <a:gd name="connsiteY3" fmla="*/ 628385 h 744423"/>
              <a:gd name="connsiteX4" fmla="*/ 756186 w 1585979"/>
              <a:gd name="connsiteY4" fmla="*/ 744398 h 744423"/>
              <a:gd name="connsiteX5" fmla="*/ 320918 w 1585979"/>
              <a:gd name="connsiteY5" fmla="*/ 635648 h 744423"/>
              <a:gd name="connsiteX6" fmla="*/ 132038 w 1585979"/>
              <a:gd name="connsiteY6" fmla="*/ 419050 h 744423"/>
              <a:gd name="connsiteX7" fmla="*/ 40979 w 1585979"/>
              <a:gd name="connsiteY7" fmla="*/ 161975 h 744423"/>
              <a:gd name="connsiteX0" fmla="*/ 40979 w 1587894"/>
              <a:gd name="connsiteY0" fmla="*/ 161975 h 744554"/>
              <a:gd name="connsiteX1" fmla="*/ 756186 w 1587894"/>
              <a:gd name="connsiteY1" fmla="*/ 6348 h 744554"/>
              <a:gd name="connsiteX2" fmla="*/ 1573183 w 1587894"/>
              <a:gd name="connsiteY2" fmla="*/ 375373 h 744554"/>
              <a:gd name="connsiteX3" fmla="*/ 1267560 w 1587894"/>
              <a:gd name="connsiteY3" fmla="*/ 652138 h 744554"/>
              <a:gd name="connsiteX4" fmla="*/ 756186 w 1587894"/>
              <a:gd name="connsiteY4" fmla="*/ 744398 h 744554"/>
              <a:gd name="connsiteX5" fmla="*/ 320918 w 1587894"/>
              <a:gd name="connsiteY5" fmla="*/ 635648 h 744554"/>
              <a:gd name="connsiteX6" fmla="*/ 132038 w 1587894"/>
              <a:gd name="connsiteY6" fmla="*/ 419050 h 744554"/>
              <a:gd name="connsiteX7" fmla="*/ 40979 w 1587894"/>
              <a:gd name="connsiteY7" fmla="*/ 161975 h 744554"/>
              <a:gd name="connsiteX0" fmla="*/ 40979 w 1588908"/>
              <a:gd name="connsiteY0" fmla="*/ 161975 h 744554"/>
              <a:gd name="connsiteX1" fmla="*/ 756186 w 1588908"/>
              <a:gd name="connsiteY1" fmla="*/ 6348 h 744554"/>
              <a:gd name="connsiteX2" fmla="*/ 1573183 w 1588908"/>
              <a:gd name="connsiteY2" fmla="*/ 375373 h 744554"/>
              <a:gd name="connsiteX3" fmla="*/ 1267560 w 1588908"/>
              <a:gd name="connsiteY3" fmla="*/ 652138 h 744554"/>
              <a:gd name="connsiteX4" fmla="*/ 756186 w 1588908"/>
              <a:gd name="connsiteY4" fmla="*/ 744398 h 744554"/>
              <a:gd name="connsiteX5" fmla="*/ 320918 w 1588908"/>
              <a:gd name="connsiteY5" fmla="*/ 635648 h 744554"/>
              <a:gd name="connsiteX6" fmla="*/ 132038 w 1588908"/>
              <a:gd name="connsiteY6" fmla="*/ 419050 h 744554"/>
              <a:gd name="connsiteX7" fmla="*/ 40979 w 1588908"/>
              <a:gd name="connsiteY7" fmla="*/ 161975 h 744554"/>
              <a:gd name="connsiteX0" fmla="*/ 40979 w 1588908"/>
              <a:gd name="connsiteY0" fmla="*/ 161975 h 744504"/>
              <a:gd name="connsiteX1" fmla="*/ 756186 w 1588908"/>
              <a:gd name="connsiteY1" fmla="*/ 6348 h 744504"/>
              <a:gd name="connsiteX2" fmla="*/ 1573183 w 1588908"/>
              <a:gd name="connsiteY2" fmla="*/ 375373 h 744504"/>
              <a:gd name="connsiteX3" fmla="*/ 1267560 w 1588908"/>
              <a:gd name="connsiteY3" fmla="*/ 652138 h 744504"/>
              <a:gd name="connsiteX4" fmla="*/ 756186 w 1588908"/>
              <a:gd name="connsiteY4" fmla="*/ 744398 h 744504"/>
              <a:gd name="connsiteX5" fmla="*/ 320918 w 1588908"/>
              <a:gd name="connsiteY5" fmla="*/ 635648 h 744504"/>
              <a:gd name="connsiteX6" fmla="*/ 132038 w 1588908"/>
              <a:gd name="connsiteY6" fmla="*/ 419050 h 744504"/>
              <a:gd name="connsiteX7" fmla="*/ 40979 w 1588908"/>
              <a:gd name="connsiteY7" fmla="*/ 161975 h 744504"/>
              <a:gd name="connsiteX0" fmla="*/ 40979 w 1589059"/>
              <a:gd name="connsiteY0" fmla="*/ 161975 h 744504"/>
              <a:gd name="connsiteX1" fmla="*/ 756186 w 1589059"/>
              <a:gd name="connsiteY1" fmla="*/ 6348 h 744504"/>
              <a:gd name="connsiteX2" fmla="*/ 1573183 w 1589059"/>
              <a:gd name="connsiteY2" fmla="*/ 375373 h 744504"/>
              <a:gd name="connsiteX3" fmla="*/ 1267560 w 1589059"/>
              <a:gd name="connsiteY3" fmla="*/ 652138 h 744504"/>
              <a:gd name="connsiteX4" fmla="*/ 756186 w 1589059"/>
              <a:gd name="connsiteY4" fmla="*/ 744398 h 744504"/>
              <a:gd name="connsiteX5" fmla="*/ 320918 w 1589059"/>
              <a:gd name="connsiteY5" fmla="*/ 635648 h 744504"/>
              <a:gd name="connsiteX6" fmla="*/ 132038 w 1589059"/>
              <a:gd name="connsiteY6" fmla="*/ 419050 h 744504"/>
              <a:gd name="connsiteX7" fmla="*/ 40979 w 1589059"/>
              <a:gd name="connsiteY7" fmla="*/ 161975 h 744504"/>
              <a:gd name="connsiteX0" fmla="*/ 40979 w 1558499"/>
              <a:gd name="connsiteY0" fmla="*/ 159327 h 741856"/>
              <a:gd name="connsiteX1" fmla="*/ 756186 w 1558499"/>
              <a:gd name="connsiteY1" fmla="*/ 3700 h 741856"/>
              <a:gd name="connsiteX2" fmla="*/ 1540656 w 1558499"/>
              <a:gd name="connsiteY2" fmla="*/ 312402 h 741856"/>
              <a:gd name="connsiteX3" fmla="*/ 1267560 w 1558499"/>
              <a:gd name="connsiteY3" fmla="*/ 649490 h 741856"/>
              <a:gd name="connsiteX4" fmla="*/ 756186 w 1558499"/>
              <a:gd name="connsiteY4" fmla="*/ 741750 h 741856"/>
              <a:gd name="connsiteX5" fmla="*/ 320918 w 1558499"/>
              <a:gd name="connsiteY5" fmla="*/ 633000 h 741856"/>
              <a:gd name="connsiteX6" fmla="*/ 132038 w 1558499"/>
              <a:gd name="connsiteY6" fmla="*/ 416402 h 741856"/>
              <a:gd name="connsiteX7" fmla="*/ 40979 w 1558499"/>
              <a:gd name="connsiteY7" fmla="*/ 159327 h 741856"/>
              <a:gd name="connsiteX0" fmla="*/ 42816 w 1560336"/>
              <a:gd name="connsiteY0" fmla="*/ 132473 h 715002"/>
              <a:gd name="connsiteX1" fmla="*/ 783283 w 1560336"/>
              <a:gd name="connsiteY1" fmla="*/ 4465 h 715002"/>
              <a:gd name="connsiteX2" fmla="*/ 1542493 w 1560336"/>
              <a:gd name="connsiteY2" fmla="*/ 285548 h 715002"/>
              <a:gd name="connsiteX3" fmla="*/ 1269397 w 1560336"/>
              <a:gd name="connsiteY3" fmla="*/ 622636 h 715002"/>
              <a:gd name="connsiteX4" fmla="*/ 758023 w 1560336"/>
              <a:gd name="connsiteY4" fmla="*/ 714896 h 715002"/>
              <a:gd name="connsiteX5" fmla="*/ 322755 w 1560336"/>
              <a:gd name="connsiteY5" fmla="*/ 606146 h 715002"/>
              <a:gd name="connsiteX6" fmla="*/ 133875 w 1560336"/>
              <a:gd name="connsiteY6" fmla="*/ 389548 h 715002"/>
              <a:gd name="connsiteX7" fmla="*/ 42816 w 1560336"/>
              <a:gd name="connsiteY7" fmla="*/ 132473 h 715002"/>
              <a:gd name="connsiteX0" fmla="*/ 42816 w 1560218"/>
              <a:gd name="connsiteY0" fmla="*/ 132473 h 715002"/>
              <a:gd name="connsiteX1" fmla="*/ 783283 w 1560218"/>
              <a:gd name="connsiteY1" fmla="*/ 4465 h 715002"/>
              <a:gd name="connsiteX2" fmla="*/ 1542493 w 1560218"/>
              <a:gd name="connsiteY2" fmla="*/ 285548 h 715002"/>
              <a:gd name="connsiteX3" fmla="*/ 1269397 w 1560218"/>
              <a:gd name="connsiteY3" fmla="*/ 622636 h 715002"/>
              <a:gd name="connsiteX4" fmla="*/ 758023 w 1560218"/>
              <a:gd name="connsiteY4" fmla="*/ 714896 h 715002"/>
              <a:gd name="connsiteX5" fmla="*/ 322755 w 1560218"/>
              <a:gd name="connsiteY5" fmla="*/ 606146 h 715002"/>
              <a:gd name="connsiteX6" fmla="*/ 133875 w 1560218"/>
              <a:gd name="connsiteY6" fmla="*/ 389548 h 715002"/>
              <a:gd name="connsiteX7" fmla="*/ 42816 w 1560218"/>
              <a:gd name="connsiteY7" fmla="*/ 132473 h 715002"/>
              <a:gd name="connsiteX0" fmla="*/ 42816 w 1561641"/>
              <a:gd name="connsiteY0" fmla="*/ 132473 h 715002"/>
              <a:gd name="connsiteX1" fmla="*/ 783283 w 1561641"/>
              <a:gd name="connsiteY1" fmla="*/ 4465 h 715002"/>
              <a:gd name="connsiteX2" fmla="*/ 1542493 w 1561641"/>
              <a:gd name="connsiteY2" fmla="*/ 285548 h 715002"/>
              <a:gd name="connsiteX3" fmla="*/ 1269397 w 1561641"/>
              <a:gd name="connsiteY3" fmla="*/ 622636 h 715002"/>
              <a:gd name="connsiteX4" fmla="*/ 758023 w 1561641"/>
              <a:gd name="connsiteY4" fmla="*/ 714896 h 715002"/>
              <a:gd name="connsiteX5" fmla="*/ 322755 w 1561641"/>
              <a:gd name="connsiteY5" fmla="*/ 606146 h 715002"/>
              <a:gd name="connsiteX6" fmla="*/ 133875 w 1561641"/>
              <a:gd name="connsiteY6" fmla="*/ 389548 h 715002"/>
              <a:gd name="connsiteX7" fmla="*/ 42816 w 1561641"/>
              <a:gd name="connsiteY7" fmla="*/ 132473 h 715002"/>
              <a:gd name="connsiteX0" fmla="*/ 42816 w 1550402"/>
              <a:gd name="connsiteY0" fmla="*/ 132473 h 715002"/>
              <a:gd name="connsiteX1" fmla="*/ 783283 w 1550402"/>
              <a:gd name="connsiteY1" fmla="*/ 4465 h 715002"/>
              <a:gd name="connsiteX2" fmla="*/ 1542493 w 1550402"/>
              <a:gd name="connsiteY2" fmla="*/ 285548 h 715002"/>
              <a:gd name="connsiteX3" fmla="*/ 1269397 w 1550402"/>
              <a:gd name="connsiteY3" fmla="*/ 622636 h 715002"/>
              <a:gd name="connsiteX4" fmla="*/ 758023 w 1550402"/>
              <a:gd name="connsiteY4" fmla="*/ 714896 h 715002"/>
              <a:gd name="connsiteX5" fmla="*/ 322755 w 1550402"/>
              <a:gd name="connsiteY5" fmla="*/ 606146 h 715002"/>
              <a:gd name="connsiteX6" fmla="*/ 133875 w 1550402"/>
              <a:gd name="connsiteY6" fmla="*/ 389548 h 715002"/>
              <a:gd name="connsiteX7" fmla="*/ 42816 w 1550402"/>
              <a:gd name="connsiteY7" fmla="*/ 132473 h 715002"/>
              <a:gd name="connsiteX0" fmla="*/ 42816 w 1550402"/>
              <a:gd name="connsiteY0" fmla="*/ 132473 h 715002"/>
              <a:gd name="connsiteX1" fmla="*/ 783283 w 1550402"/>
              <a:gd name="connsiteY1" fmla="*/ 4465 h 715002"/>
              <a:gd name="connsiteX2" fmla="*/ 1542493 w 1550402"/>
              <a:gd name="connsiteY2" fmla="*/ 285548 h 715002"/>
              <a:gd name="connsiteX3" fmla="*/ 1269397 w 1550402"/>
              <a:gd name="connsiteY3" fmla="*/ 622636 h 715002"/>
              <a:gd name="connsiteX4" fmla="*/ 758023 w 1550402"/>
              <a:gd name="connsiteY4" fmla="*/ 714896 h 715002"/>
              <a:gd name="connsiteX5" fmla="*/ 322755 w 1550402"/>
              <a:gd name="connsiteY5" fmla="*/ 606146 h 715002"/>
              <a:gd name="connsiteX6" fmla="*/ 133875 w 1550402"/>
              <a:gd name="connsiteY6" fmla="*/ 389548 h 715002"/>
              <a:gd name="connsiteX7" fmla="*/ 42816 w 1550402"/>
              <a:gd name="connsiteY7" fmla="*/ 132473 h 715002"/>
              <a:gd name="connsiteX0" fmla="*/ 42816 w 1550568"/>
              <a:gd name="connsiteY0" fmla="*/ 132473 h 715002"/>
              <a:gd name="connsiteX1" fmla="*/ 783283 w 1550568"/>
              <a:gd name="connsiteY1" fmla="*/ 4465 h 715002"/>
              <a:gd name="connsiteX2" fmla="*/ 1542493 w 1550568"/>
              <a:gd name="connsiteY2" fmla="*/ 285548 h 715002"/>
              <a:gd name="connsiteX3" fmla="*/ 1269397 w 1550568"/>
              <a:gd name="connsiteY3" fmla="*/ 622636 h 715002"/>
              <a:gd name="connsiteX4" fmla="*/ 758023 w 1550568"/>
              <a:gd name="connsiteY4" fmla="*/ 714896 h 715002"/>
              <a:gd name="connsiteX5" fmla="*/ 322755 w 1550568"/>
              <a:gd name="connsiteY5" fmla="*/ 606146 h 715002"/>
              <a:gd name="connsiteX6" fmla="*/ 133875 w 1550568"/>
              <a:gd name="connsiteY6" fmla="*/ 389548 h 715002"/>
              <a:gd name="connsiteX7" fmla="*/ 42816 w 1550568"/>
              <a:gd name="connsiteY7" fmla="*/ 132473 h 715002"/>
              <a:gd name="connsiteX0" fmla="*/ 44329 w 1552081"/>
              <a:gd name="connsiteY0" fmla="*/ 114661 h 697190"/>
              <a:gd name="connsiteX1" fmla="*/ 805595 w 1552081"/>
              <a:gd name="connsiteY1" fmla="*/ 5178 h 697190"/>
              <a:gd name="connsiteX2" fmla="*/ 1544006 w 1552081"/>
              <a:gd name="connsiteY2" fmla="*/ 267736 h 697190"/>
              <a:gd name="connsiteX3" fmla="*/ 1270910 w 1552081"/>
              <a:gd name="connsiteY3" fmla="*/ 604824 h 697190"/>
              <a:gd name="connsiteX4" fmla="*/ 759536 w 1552081"/>
              <a:gd name="connsiteY4" fmla="*/ 697084 h 697190"/>
              <a:gd name="connsiteX5" fmla="*/ 324268 w 1552081"/>
              <a:gd name="connsiteY5" fmla="*/ 588334 h 697190"/>
              <a:gd name="connsiteX6" fmla="*/ 135388 w 1552081"/>
              <a:gd name="connsiteY6" fmla="*/ 371736 h 697190"/>
              <a:gd name="connsiteX7" fmla="*/ 44329 w 1552081"/>
              <a:gd name="connsiteY7" fmla="*/ 114661 h 697190"/>
              <a:gd name="connsiteX0" fmla="*/ 31811 w 1539563"/>
              <a:gd name="connsiteY0" fmla="*/ 116559 h 699088"/>
              <a:gd name="connsiteX1" fmla="*/ 793077 w 1539563"/>
              <a:gd name="connsiteY1" fmla="*/ 7076 h 699088"/>
              <a:gd name="connsiteX2" fmla="*/ 1531488 w 1539563"/>
              <a:gd name="connsiteY2" fmla="*/ 269634 h 699088"/>
              <a:gd name="connsiteX3" fmla="*/ 1258392 w 1539563"/>
              <a:gd name="connsiteY3" fmla="*/ 606722 h 699088"/>
              <a:gd name="connsiteX4" fmla="*/ 747018 w 1539563"/>
              <a:gd name="connsiteY4" fmla="*/ 698982 h 699088"/>
              <a:gd name="connsiteX5" fmla="*/ 311750 w 1539563"/>
              <a:gd name="connsiteY5" fmla="*/ 590232 h 699088"/>
              <a:gd name="connsiteX6" fmla="*/ 122870 w 1539563"/>
              <a:gd name="connsiteY6" fmla="*/ 373634 h 699088"/>
              <a:gd name="connsiteX7" fmla="*/ 31811 w 1539563"/>
              <a:gd name="connsiteY7" fmla="*/ 116559 h 699088"/>
              <a:gd name="connsiteX0" fmla="*/ 48334 w 1492816"/>
              <a:gd name="connsiteY0" fmla="*/ 109670 h 700469"/>
              <a:gd name="connsiteX1" fmla="*/ 746330 w 1492816"/>
              <a:gd name="connsiteY1" fmla="*/ 8457 h 700469"/>
              <a:gd name="connsiteX2" fmla="*/ 1484741 w 1492816"/>
              <a:gd name="connsiteY2" fmla="*/ 271015 h 700469"/>
              <a:gd name="connsiteX3" fmla="*/ 1211645 w 1492816"/>
              <a:gd name="connsiteY3" fmla="*/ 608103 h 700469"/>
              <a:gd name="connsiteX4" fmla="*/ 700271 w 1492816"/>
              <a:gd name="connsiteY4" fmla="*/ 700363 h 700469"/>
              <a:gd name="connsiteX5" fmla="*/ 265003 w 1492816"/>
              <a:gd name="connsiteY5" fmla="*/ 591613 h 700469"/>
              <a:gd name="connsiteX6" fmla="*/ 76123 w 1492816"/>
              <a:gd name="connsiteY6" fmla="*/ 375015 h 700469"/>
              <a:gd name="connsiteX7" fmla="*/ 48334 w 1492816"/>
              <a:gd name="connsiteY7" fmla="*/ 109670 h 700469"/>
              <a:gd name="connsiteX0" fmla="*/ 42473 w 1486955"/>
              <a:gd name="connsiteY0" fmla="*/ 111652 h 702451"/>
              <a:gd name="connsiteX1" fmla="*/ 740469 w 1486955"/>
              <a:gd name="connsiteY1" fmla="*/ 10439 h 702451"/>
              <a:gd name="connsiteX2" fmla="*/ 1478880 w 1486955"/>
              <a:gd name="connsiteY2" fmla="*/ 272997 h 702451"/>
              <a:gd name="connsiteX3" fmla="*/ 1205784 w 1486955"/>
              <a:gd name="connsiteY3" fmla="*/ 610085 h 702451"/>
              <a:gd name="connsiteX4" fmla="*/ 694410 w 1486955"/>
              <a:gd name="connsiteY4" fmla="*/ 702345 h 702451"/>
              <a:gd name="connsiteX5" fmla="*/ 259142 w 1486955"/>
              <a:gd name="connsiteY5" fmla="*/ 593595 h 702451"/>
              <a:gd name="connsiteX6" fmla="*/ 70262 w 1486955"/>
              <a:gd name="connsiteY6" fmla="*/ 376997 h 702451"/>
              <a:gd name="connsiteX7" fmla="*/ 42473 w 1486955"/>
              <a:gd name="connsiteY7" fmla="*/ 111652 h 702451"/>
              <a:gd name="connsiteX0" fmla="*/ 51196 w 1475452"/>
              <a:gd name="connsiteY0" fmla="*/ 111234 h 702575"/>
              <a:gd name="connsiteX1" fmla="*/ 728966 w 1475452"/>
              <a:gd name="connsiteY1" fmla="*/ 10563 h 702575"/>
              <a:gd name="connsiteX2" fmla="*/ 1467377 w 1475452"/>
              <a:gd name="connsiteY2" fmla="*/ 273121 h 702575"/>
              <a:gd name="connsiteX3" fmla="*/ 1194281 w 1475452"/>
              <a:gd name="connsiteY3" fmla="*/ 610209 h 702575"/>
              <a:gd name="connsiteX4" fmla="*/ 682907 w 1475452"/>
              <a:gd name="connsiteY4" fmla="*/ 702469 h 702575"/>
              <a:gd name="connsiteX5" fmla="*/ 247639 w 1475452"/>
              <a:gd name="connsiteY5" fmla="*/ 593719 h 702575"/>
              <a:gd name="connsiteX6" fmla="*/ 58759 w 1475452"/>
              <a:gd name="connsiteY6" fmla="*/ 377121 h 702575"/>
              <a:gd name="connsiteX7" fmla="*/ 51196 w 1475452"/>
              <a:gd name="connsiteY7" fmla="*/ 111234 h 70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75452" h="702575">
                <a:moveTo>
                  <a:pt x="51196" y="111234"/>
                </a:moveTo>
                <a:cubicBezTo>
                  <a:pt x="120363" y="5218"/>
                  <a:pt x="492936" y="-16418"/>
                  <a:pt x="728966" y="10563"/>
                </a:cubicBezTo>
                <a:cubicBezTo>
                  <a:pt x="964996" y="37544"/>
                  <a:pt x="1392538" y="162798"/>
                  <a:pt x="1467377" y="273121"/>
                </a:cubicBezTo>
                <a:cubicBezTo>
                  <a:pt x="1510689" y="402709"/>
                  <a:pt x="1374063" y="560043"/>
                  <a:pt x="1194281" y="610209"/>
                </a:cubicBezTo>
                <a:cubicBezTo>
                  <a:pt x="1040843" y="654409"/>
                  <a:pt x="840681" y="705217"/>
                  <a:pt x="682907" y="702469"/>
                </a:cubicBezTo>
                <a:cubicBezTo>
                  <a:pt x="525133" y="699721"/>
                  <a:pt x="344786" y="661214"/>
                  <a:pt x="247639" y="593719"/>
                </a:cubicBezTo>
                <a:cubicBezTo>
                  <a:pt x="153518" y="519739"/>
                  <a:pt x="110275" y="447118"/>
                  <a:pt x="58759" y="377121"/>
                </a:cubicBezTo>
                <a:cubicBezTo>
                  <a:pt x="-18598" y="278452"/>
                  <a:pt x="-17971" y="217250"/>
                  <a:pt x="51196" y="111234"/>
                </a:cubicBezTo>
                <a:close/>
              </a:path>
            </a:pathLst>
          </a:custGeom>
          <a:solidFill>
            <a:srgbClr val="FF0000">
              <a:alpha val="40000"/>
            </a:srgbClr>
          </a:solidFill>
          <a:ln>
            <a:noFill/>
          </a:ln>
          <a:effectLst>
            <a:glow rad="317500">
              <a:srgbClr val="FF0000">
                <a:alpha val="30000"/>
              </a:srgbClr>
            </a:glow>
            <a:outerShdw blurRad="40000" dist="23000" dir="5400000" rotWithShape="0">
              <a:srgbClr val="000000">
                <a:alpha val="35000"/>
              </a:srgbClr>
            </a:outerShdw>
            <a:softEdge rad="635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65189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0" presetClass="path" presetSubtype="0" repeatCount="indefinite" accel="50000" fill="hold" grpId="0" nodeType="withEffect">
                                  <p:stCondLst>
                                    <p:cond delay="0"/>
                                  </p:stCondLst>
                                  <p:childTnLst>
                                    <p:animMotion origin="layout" path="M 0.00625 -0.00371 L -0.48004 0.28102 C -0.49601 0.28796 -0.49948 0.28773 -0.50573 0.28842 L -0.51337 0.28819 L -0.51823 0.28564 L -0.53403 0.27129 L -0.54219 0.26435 " pathEditMode="relative" rAng="0" ptsTypes="AfAAAAA">
                                      <p:cBhvr>
                                        <p:cTn id="12" dur="2000" fill="hold"/>
                                        <p:tgtEl>
                                          <p:spTgt spid="2"/>
                                        </p:tgtEl>
                                        <p:attrNameLst>
                                          <p:attrName>ppt_x</p:attrName>
                                          <p:attrName>ppt_y</p:attrName>
                                        </p:attrNameLst>
                                      </p:cBhvr>
                                      <p:rCtr x="-27431" y="14606"/>
                                    </p:animMotion>
                                  </p:childTnLst>
                                </p:cTn>
                              </p:par>
                              <p:par>
                                <p:cTn id="13" presetID="0" presetClass="path" presetSubtype="0" repeatCount="indefinite" accel="50000" fill="hold" grpId="0" nodeType="withEffect">
                                  <p:stCondLst>
                                    <p:cond delay="0"/>
                                  </p:stCondLst>
                                  <p:childTnLst>
                                    <p:animMotion origin="layout" path="M 0.00625 -0.0037 L -0.48013 0.28109 C -0.4961 0.28803 -0.49349 0.29081 -0.49575 0.29521 L -0.49315 0.31096 L -0.48447 0.32091 L -0.477 0.32763 L -0.4652 0.33758 " pathEditMode="relative" rAng="0" ptsTypes="AfAAAAA">
                                      <p:cBhvr>
                                        <p:cTn id="14" dur="2000" fill="hold"/>
                                        <p:tgtEl>
                                          <p:spTgt spid="19"/>
                                        </p:tgtEl>
                                        <p:attrNameLst>
                                          <p:attrName>ppt_x</p:attrName>
                                          <p:attrName>ppt_y</p:attrName>
                                        </p:attrNameLst>
                                      </p:cBhvr>
                                      <p:rCtr x="-25117" y="17064"/>
                                    </p:animMotion>
                                  </p:childTnLst>
                                </p:cTn>
                              </p:par>
                              <p:par>
                                <p:cTn id="15" presetID="10" presetClass="entr" presetSubtype="0" fill="hold" grpId="1" nodeType="withEffect">
                                  <p:stCondLst>
                                    <p:cond delay="100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par>
                                <p:cTn id="18" presetID="10" presetClass="entr" presetSubtype="0" fill="hold" grpId="1" nodeType="withEffect">
                                  <p:stCondLst>
                                    <p:cond delay="100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par>
                                <p:cTn id="21" presetID="0" presetClass="path" presetSubtype="0" repeatCount="indefinite" accel="50000" fill="hold" grpId="0" nodeType="withEffect">
                                  <p:stCondLst>
                                    <p:cond delay="1000"/>
                                  </p:stCondLst>
                                  <p:childTnLst>
                                    <p:animMotion origin="layout" path="M 0.00625 -0.00371 L -0.48004 0.28102 C -0.49601 0.28796 -0.49948 0.28773 -0.50573 0.28842 L -0.51337 0.28819 L -0.51823 0.28564 L -0.53403 0.27129 L -0.54219 0.26435 " pathEditMode="relative" rAng="0" ptsTypes="AfAAAAA">
                                      <p:cBhvr>
                                        <p:cTn id="22" dur="2000" fill="hold"/>
                                        <p:tgtEl>
                                          <p:spTgt spid="23"/>
                                        </p:tgtEl>
                                        <p:attrNameLst>
                                          <p:attrName>ppt_x</p:attrName>
                                          <p:attrName>ppt_y</p:attrName>
                                        </p:attrNameLst>
                                      </p:cBhvr>
                                      <p:rCtr x="-27431" y="14606"/>
                                    </p:animMotion>
                                  </p:childTnLst>
                                </p:cTn>
                              </p:par>
                              <p:par>
                                <p:cTn id="23" presetID="0" presetClass="path" presetSubtype="0" repeatCount="indefinite" accel="50000" fill="hold" grpId="0" nodeType="withEffect">
                                  <p:stCondLst>
                                    <p:cond delay="1000"/>
                                  </p:stCondLst>
                                  <p:childTnLst>
                                    <p:animMotion origin="layout" path="M 0.00625 -0.0037 L -0.48013 0.28109 C -0.4961 0.28803 -0.49349 0.29081 -0.49575 0.29521 L -0.49315 0.31096 L -0.48447 0.32091 L -0.477 0.32763 L -0.4652 0.33758 " pathEditMode="relative" rAng="0" ptsTypes="AfAAAAA">
                                      <p:cBhvr>
                                        <p:cTn id="24" dur="2000" fill="hold"/>
                                        <p:tgtEl>
                                          <p:spTgt spid="24"/>
                                        </p:tgtEl>
                                        <p:attrNameLst>
                                          <p:attrName>ppt_x</p:attrName>
                                          <p:attrName>ppt_y</p:attrName>
                                        </p:attrNameLst>
                                      </p:cBhvr>
                                      <p:rCtr x="-25117" y="17064"/>
                                    </p:animMotion>
                                  </p:childTnLst>
                                </p:cTn>
                              </p:par>
                              <p:par>
                                <p:cTn id="25" presetID="10" presetClass="entr" presetSubtype="0" fill="hold" grpId="0" nodeType="withEffect">
                                  <p:stCondLst>
                                    <p:cond delay="200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par>
                                <p:cTn id="28" presetID="10" presetClass="entr" presetSubtype="0" fill="hold" grpId="0" nodeType="withEffect">
                                  <p:stCondLst>
                                    <p:cond delay="200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par>
                                <p:cTn id="31" presetID="0" presetClass="path" presetSubtype="0" repeatCount="indefinite" fill="hold" grpId="1" nodeType="withEffect">
                                  <p:stCondLst>
                                    <p:cond delay="0"/>
                                  </p:stCondLst>
                                  <p:childTnLst>
                                    <p:animMotion origin="layout" path="M -3.56188E-6 -2.30734E-6 L 0.15345 -0.08887 C 0.16768 -0.09488 0.16629 -0.09488 0.17272 -0.09697 L 0.1925 -0.10206 L 0.21524 -0.10622 L 0.23833 -0.11155 L 0.26662 -0.12335 L 0.29179 -0.137 L 0.55355 -0.28882 " pathEditMode="relative" rAng="0" ptsTypes="AfAAAAAAA">
                                      <p:cBhvr>
                                        <p:cTn id="32" dur="2000" fill="hold"/>
                                        <p:tgtEl>
                                          <p:spTgt spid="25"/>
                                        </p:tgtEl>
                                        <p:attrNameLst>
                                          <p:attrName>ppt_x</p:attrName>
                                          <p:attrName>ppt_y</p:attrName>
                                        </p:attrNameLst>
                                      </p:cBhvr>
                                      <p:rCtr x="27669" y="-14441"/>
                                    </p:animMotion>
                                  </p:childTnLst>
                                </p:cTn>
                              </p:par>
                              <p:par>
                                <p:cTn id="33" presetID="0" presetClass="path" presetSubtype="0" repeatCount="indefinite" fill="hold" grpId="1" nodeType="withEffect">
                                  <p:stCondLst>
                                    <p:cond delay="0"/>
                                  </p:stCondLst>
                                  <p:childTnLst>
                                    <p:animMotion origin="layout" path="M 4.82723E-7 -4.04723E-6 L 0.16513 -0.0933 L 0.17208 -0.0977 L 0.17833 -0.10349 L 0.18389 -0.10998 L 0.18857 -0.11623 C 0.19048 -0.11877 0.19326 -0.12248 0.19517 -0.12502 L 0.20038 -0.13104 L 0.2075 -0.13591 L 0.23251 -0.15026 L 0.51606 -0.31488 " pathEditMode="relative" rAng="0" ptsTypes="AAAAAaAAAAA">
                                      <p:cBhvr>
                                        <p:cTn id="34" dur="2000" fill="hold"/>
                                        <p:tgtEl>
                                          <p:spTgt spid="26"/>
                                        </p:tgtEl>
                                        <p:attrNameLst>
                                          <p:attrName>ppt_x</p:attrName>
                                          <p:attrName>ppt_y</p:attrName>
                                        </p:attrNameLst>
                                      </p:cBhvr>
                                      <p:rCtr x="25803" y="-15744"/>
                                    </p:animMotion>
                                  </p:childTnLst>
                                </p:cTn>
                              </p:par>
                              <p:par>
                                <p:cTn id="35" presetID="10" presetClass="entr" presetSubtype="0" fill="hold" grpId="0" nodeType="withEffect">
                                  <p:stCondLst>
                                    <p:cond delay="300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500"/>
                                        <p:tgtEl>
                                          <p:spTgt spid="30"/>
                                        </p:tgtEl>
                                      </p:cBhvr>
                                    </p:animEffect>
                                  </p:childTnLst>
                                </p:cTn>
                              </p:par>
                              <p:par>
                                <p:cTn id="38" presetID="10" presetClass="entr" presetSubtype="0" fill="hold" grpId="0" nodeType="withEffect">
                                  <p:stCondLst>
                                    <p:cond delay="300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500"/>
                                        <p:tgtEl>
                                          <p:spTgt spid="32"/>
                                        </p:tgtEl>
                                      </p:cBhvr>
                                    </p:animEffect>
                                  </p:childTnLst>
                                </p:cTn>
                              </p:par>
                              <p:par>
                                <p:cTn id="41" presetID="0" presetClass="path" presetSubtype="0" repeatCount="indefinite" fill="hold" grpId="1" nodeType="withEffect">
                                  <p:stCondLst>
                                    <p:cond delay="3000"/>
                                  </p:stCondLst>
                                  <p:childTnLst>
                                    <p:animMotion origin="layout" path="M -3.56188E-6 -2.30734E-6 L 0.15345 -0.08887 C 0.16768 -0.09488 0.16629 -0.09488 0.17272 -0.09697 L 0.1925 -0.10206 L 0.21524 -0.10622 L 0.23833 -0.11155 L 0.26662 -0.12335 L 0.29179 -0.137 L 0.55355 -0.28882 " pathEditMode="relative" rAng="0" ptsTypes="AfAAAAAAA">
                                      <p:cBhvr>
                                        <p:cTn id="42" dur="2000" fill="hold"/>
                                        <p:tgtEl>
                                          <p:spTgt spid="30"/>
                                        </p:tgtEl>
                                        <p:attrNameLst>
                                          <p:attrName>ppt_x</p:attrName>
                                          <p:attrName>ppt_y</p:attrName>
                                        </p:attrNameLst>
                                      </p:cBhvr>
                                      <p:rCtr x="27669" y="-14441"/>
                                    </p:animMotion>
                                  </p:childTnLst>
                                </p:cTn>
                              </p:par>
                              <p:par>
                                <p:cTn id="43" presetID="0" presetClass="path" presetSubtype="0" repeatCount="indefinite" fill="hold" grpId="1" nodeType="withEffect">
                                  <p:stCondLst>
                                    <p:cond delay="3000"/>
                                  </p:stCondLst>
                                  <p:childTnLst>
                                    <p:animMotion origin="layout" path="M 4.82723E-7 -4.04723E-6 L 0.16513 -0.0933 L 0.17208 -0.0977 L 0.17833 -0.10349 L 0.18389 -0.10998 L 0.18857 -0.11623 C 0.19048 -0.11877 0.19326 -0.12248 0.19517 -0.12502 L 0.20038 -0.13104 L 0.2075 -0.13591 L 0.23251 -0.15026 L 0.51606 -0.31488 " pathEditMode="relative" rAng="0" ptsTypes="AAAAAaAAAAA">
                                      <p:cBhvr>
                                        <p:cTn id="44" dur="2000" fill="hold"/>
                                        <p:tgtEl>
                                          <p:spTgt spid="32"/>
                                        </p:tgtEl>
                                        <p:attrNameLst>
                                          <p:attrName>ppt_x</p:attrName>
                                          <p:attrName>ppt_y</p:attrName>
                                        </p:attrNameLst>
                                      </p:cBhvr>
                                      <p:rCtr x="25803" y="-15744"/>
                                    </p:animMotion>
                                  </p:childTnLst>
                                </p:cTn>
                              </p:par>
                              <p:par>
                                <p:cTn id="45" presetID="1" presetClass="entr" presetSubtype="0" fill="hold" grpId="0" nodeType="withEffect">
                                  <p:stCondLst>
                                    <p:cond delay="2000"/>
                                  </p:stCondLst>
                                  <p:childTnLst>
                                    <p:set>
                                      <p:cBhvr>
                                        <p:cTn id="46" dur="1" fill="hold">
                                          <p:stCondLst>
                                            <p:cond delay="0"/>
                                          </p:stCondLst>
                                        </p:cTn>
                                        <p:tgtEl>
                                          <p:spTgt spid="3"/>
                                        </p:tgtEl>
                                        <p:attrNameLst>
                                          <p:attrName>style.visibility</p:attrName>
                                        </p:attrNameLst>
                                      </p:cBhvr>
                                      <p:to>
                                        <p:strVal val="visible"/>
                                      </p:to>
                                    </p:set>
                                  </p:childTnLst>
                                </p:cTn>
                              </p:par>
                              <p:par>
                                <p:cTn id="47" presetID="10" presetClass="exit" presetSubtype="0" repeatCount="indefinite" fill="hold" grpId="1" nodeType="withEffect">
                                  <p:stCondLst>
                                    <p:cond delay="2000"/>
                                  </p:stCondLst>
                                  <p:childTnLst>
                                    <p:animEffect transition="out" filter="fade">
                                      <p:cBhvr>
                                        <p:cTn id="48" dur="1000"/>
                                        <p:tgtEl>
                                          <p:spTgt spid="3"/>
                                        </p:tgtEl>
                                      </p:cBhvr>
                                    </p:animEffect>
                                    <p:set>
                                      <p:cBhvr>
                                        <p:cTn id="49"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9" grpId="0" animBg="1"/>
      <p:bldP spid="19" grpId="1" animBg="1"/>
      <p:bldP spid="23" grpId="0" animBg="1"/>
      <p:bldP spid="23" grpId="1" animBg="1"/>
      <p:bldP spid="24" grpId="0" animBg="1"/>
      <p:bldP spid="24" grpId="1" animBg="1"/>
      <p:bldP spid="25" grpId="0" animBg="1"/>
      <p:bldP spid="25" grpId="1" animBg="1"/>
      <p:bldP spid="26" grpId="0" animBg="1"/>
      <p:bldP spid="26" grpId="1" animBg="1"/>
      <p:bldP spid="30" grpId="0" animBg="1"/>
      <p:bldP spid="30" grpId="1" animBg="1"/>
      <p:bldP spid="32" grpId="0" animBg="1"/>
      <p:bldP spid="32" grpId="1" animBg="1"/>
      <p:bldP spid="3" grpId="0" animBg="1"/>
      <p:bldP spid="3"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130" name="Group 14"/>
          <p:cNvGrpSpPr>
            <a:grpSpLocks/>
          </p:cNvGrpSpPr>
          <p:nvPr/>
        </p:nvGrpSpPr>
        <p:grpSpPr bwMode="auto">
          <a:xfrm>
            <a:off x="509958" y="903288"/>
            <a:ext cx="8619852" cy="5479958"/>
            <a:chOff x="759251" y="990600"/>
            <a:chExt cx="8620097" cy="5480479"/>
          </a:xfrm>
        </p:grpSpPr>
        <p:pic>
          <p:nvPicPr>
            <p:cNvPr id="48131" name="Picture 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59251" y="990600"/>
              <a:ext cx="7598938"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pic>
        <p:sp>
          <p:nvSpPr>
            <p:cNvPr id="48132" name="Line 5"/>
            <p:cNvSpPr>
              <a:spLocks noChangeShapeType="1"/>
            </p:cNvSpPr>
            <p:nvPr/>
          </p:nvSpPr>
          <p:spPr bwMode="auto">
            <a:xfrm>
              <a:off x="4724400" y="1752600"/>
              <a:ext cx="762000" cy="685800"/>
            </a:xfrm>
            <a:prstGeom prst="line">
              <a:avLst/>
            </a:prstGeom>
            <a:noFill/>
            <a:ln w="25400">
              <a:solidFill>
                <a:srgbClr val="FF0000">
                  <a:alpha val="75000"/>
                </a:srgbClr>
              </a:solidFill>
              <a:round/>
              <a:headEnd type="none" w="med" len="lg"/>
              <a:tailEnd type="stealth" w="lg" len="lg"/>
            </a:ln>
            <a:extLst>
              <a:ext uri="{909E8E84-426E-40dd-AFC4-6F175D3DCCD1}">
                <a14:hiddenFill xmlns:a14="http://schemas.microsoft.com/office/drawing/2010/main">
                  <a:noFill/>
                </a14:hiddenFill>
              </a:ext>
            </a:extLst>
          </p:spPr>
          <p:txBody>
            <a:bodyPr/>
            <a:lstStyle/>
            <a:p>
              <a:endParaRPr lang="en-US"/>
            </a:p>
          </p:txBody>
        </p:sp>
        <p:sp>
          <p:nvSpPr>
            <p:cNvPr id="48133" name="Line 6"/>
            <p:cNvSpPr>
              <a:spLocks noChangeShapeType="1"/>
            </p:cNvSpPr>
            <p:nvPr/>
          </p:nvSpPr>
          <p:spPr bwMode="auto">
            <a:xfrm flipH="1" flipV="1">
              <a:off x="1909811" y="5468758"/>
              <a:ext cx="911654" cy="468312"/>
            </a:xfrm>
            <a:prstGeom prst="line">
              <a:avLst/>
            </a:prstGeom>
            <a:noFill/>
            <a:ln w="25400">
              <a:solidFill>
                <a:srgbClr val="FF0000">
                  <a:alpha val="75000"/>
                </a:srgbClr>
              </a:solidFill>
              <a:round/>
              <a:headEnd type="none" w="med" len="lg"/>
              <a:tailEnd type="stealth" w="lg" len="lg"/>
            </a:ln>
            <a:extLst>
              <a:ext uri="{909E8E84-426E-40dd-AFC4-6F175D3DCCD1}">
                <a14:hiddenFill xmlns:a14="http://schemas.microsoft.com/office/drawing/2010/main">
                  <a:noFill/>
                </a14:hiddenFill>
              </a:ext>
            </a:extLst>
          </p:spPr>
          <p:txBody>
            <a:bodyPr/>
            <a:lstStyle/>
            <a:p>
              <a:endParaRPr lang="en-US"/>
            </a:p>
          </p:txBody>
        </p:sp>
        <p:sp>
          <p:nvSpPr>
            <p:cNvPr id="48134" name="Line 7"/>
            <p:cNvSpPr>
              <a:spLocks noChangeShapeType="1"/>
            </p:cNvSpPr>
            <p:nvPr/>
          </p:nvSpPr>
          <p:spPr bwMode="auto">
            <a:xfrm flipH="1" flipV="1">
              <a:off x="3919059" y="4378249"/>
              <a:ext cx="1154380" cy="509662"/>
            </a:xfrm>
            <a:prstGeom prst="line">
              <a:avLst/>
            </a:prstGeom>
            <a:noFill/>
            <a:ln w="25400">
              <a:solidFill>
                <a:srgbClr val="FF0000">
                  <a:alpha val="75000"/>
                </a:srgbClr>
              </a:solidFill>
              <a:round/>
              <a:headEnd type="none" w="med" len="lg"/>
              <a:tailEnd type="stealth" w="lg" len="lg"/>
            </a:ln>
            <a:extLst>
              <a:ext uri="{909E8E84-426E-40dd-AFC4-6F175D3DCCD1}">
                <a14:hiddenFill xmlns:a14="http://schemas.microsoft.com/office/drawing/2010/main">
                  <a:noFill/>
                </a14:hiddenFill>
              </a:ext>
            </a:extLst>
          </p:spPr>
          <p:txBody>
            <a:bodyPr/>
            <a:lstStyle/>
            <a:p>
              <a:endParaRPr lang="en-US"/>
            </a:p>
          </p:txBody>
        </p:sp>
        <p:sp>
          <p:nvSpPr>
            <p:cNvPr id="48135" name="Line 8"/>
            <p:cNvSpPr>
              <a:spLocks noChangeShapeType="1"/>
            </p:cNvSpPr>
            <p:nvPr/>
          </p:nvSpPr>
          <p:spPr bwMode="auto">
            <a:xfrm flipH="1" flipV="1">
              <a:off x="7410876" y="3440112"/>
              <a:ext cx="483436" cy="609600"/>
            </a:xfrm>
            <a:prstGeom prst="line">
              <a:avLst/>
            </a:prstGeom>
            <a:noFill/>
            <a:ln w="25400">
              <a:solidFill>
                <a:srgbClr val="FF0000">
                  <a:alpha val="75000"/>
                </a:srgbClr>
              </a:solidFill>
              <a:round/>
              <a:headEnd type="none" w="med" len="lg"/>
              <a:tailEnd type="stealth" w="lg" len="lg"/>
            </a:ln>
            <a:extLst>
              <a:ext uri="{909E8E84-426E-40dd-AFC4-6F175D3DCCD1}">
                <a14:hiddenFill xmlns:a14="http://schemas.microsoft.com/office/drawing/2010/main">
                  <a:noFill/>
                </a14:hiddenFill>
              </a:ext>
            </a:extLst>
          </p:spPr>
          <p:txBody>
            <a:bodyPr/>
            <a:lstStyle/>
            <a:p>
              <a:endParaRPr lang="en-US"/>
            </a:p>
          </p:txBody>
        </p:sp>
        <p:sp>
          <p:nvSpPr>
            <p:cNvPr id="10" name="Text Box 9"/>
            <p:cNvSpPr txBox="1">
              <a:spLocks noChangeAspect="1" noChangeArrowheads="1"/>
            </p:cNvSpPr>
            <p:nvPr/>
          </p:nvSpPr>
          <p:spPr bwMode="auto">
            <a:xfrm>
              <a:off x="7375589" y="4003349"/>
              <a:ext cx="2003759" cy="595092"/>
            </a:xfrm>
            <a:prstGeom prst="rect">
              <a:avLst/>
            </a:prstGeom>
            <a:noFill/>
            <a:ln w="9525">
              <a:noFill/>
              <a:miter lim="800000"/>
              <a:headEnd/>
              <a:tailEnd/>
            </a:ln>
          </p:spPr>
          <p:txBody>
            <a:bodyPr wrap="none">
              <a:spAutoFit/>
            </a:bodyPr>
            <a:lstStyle/>
            <a:p>
              <a:pPr algn="ctr">
                <a:lnSpc>
                  <a:spcPct val="80000"/>
                </a:lnSpc>
                <a:defRPr/>
              </a:pPr>
              <a:r>
                <a:rPr lang="en-US" sz="2000" b="1" dirty="0">
                  <a:latin typeface="+mn-lt"/>
                  <a:cs typeface="Arial" charset="0"/>
                </a:rPr>
                <a:t>Target-to-Carriage </a:t>
              </a:r>
            </a:p>
            <a:p>
              <a:pPr algn="ctr">
                <a:lnSpc>
                  <a:spcPct val="80000"/>
                </a:lnSpc>
                <a:defRPr/>
              </a:pPr>
              <a:r>
                <a:rPr lang="en-US" sz="2000" b="1" dirty="0">
                  <a:latin typeface="+mn-lt"/>
                  <a:cs typeface="Arial" charset="0"/>
                </a:rPr>
                <a:t>Gasket</a:t>
              </a:r>
            </a:p>
          </p:txBody>
        </p:sp>
        <p:sp>
          <p:nvSpPr>
            <p:cNvPr id="11" name="Text Box 10"/>
            <p:cNvSpPr txBox="1">
              <a:spLocks noChangeAspect="1" noChangeArrowheads="1"/>
            </p:cNvSpPr>
            <p:nvPr/>
          </p:nvSpPr>
          <p:spPr bwMode="auto">
            <a:xfrm>
              <a:off x="4695635" y="4802306"/>
              <a:ext cx="2125726" cy="838280"/>
            </a:xfrm>
            <a:prstGeom prst="rect">
              <a:avLst/>
            </a:prstGeom>
            <a:noFill/>
            <a:ln w="9525">
              <a:noFill/>
              <a:miter lim="800000"/>
              <a:headEnd/>
              <a:tailEnd/>
            </a:ln>
          </p:spPr>
          <p:txBody>
            <a:bodyPr/>
            <a:lstStyle/>
            <a:p>
              <a:pPr algn="ctr">
                <a:lnSpc>
                  <a:spcPct val="80000"/>
                </a:lnSpc>
                <a:defRPr/>
              </a:pPr>
              <a:r>
                <a:rPr lang="en-US" sz="2000" b="1" dirty="0">
                  <a:latin typeface="+mn-lt"/>
                  <a:cs typeface="Arial" charset="0"/>
                </a:rPr>
                <a:t>Water-cooled Shroud</a:t>
              </a:r>
            </a:p>
          </p:txBody>
        </p:sp>
        <p:sp>
          <p:nvSpPr>
            <p:cNvPr id="48138" name="Text Box 11"/>
            <p:cNvSpPr txBox="1">
              <a:spLocks noChangeAspect="1" noChangeArrowheads="1"/>
            </p:cNvSpPr>
            <p:nvPr/>
          </p:nvSpPr>
          <p:spPr bwMode="auto">
            <a:xfrm>
              <a:off x="3266530" y="1248182"/>
              <a:ext cx="2246806" cy="595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pPr>
              <a:r>
                <a:rPr lang="en-US" sz="2000" b="1" dirty="0">
                  <a:latin typeface="Arial Narrow" charset="0"/>
                  <a:cs typeface="Arial Narrow" charset="0"/>
                </a:rPr>
                <a:t>Mercury Target Vessel</a:t>
              </a:r>
            </a:p>
          </p:txBody>
        </p:sp>
        <p:sp>
          <p:nvSpPr>
            <p:cNvPr id="48139" name="Text Box 12"/>
            <p:cNvSpPr txBox="1">
              <a:spLocks noChangeAspect="1" noChangeArrowheads="1"/>
            </p:cNvSpPr>
            <p:nvPr/>
          </p:nvSpPr>
          <p:spPr bwMode="auto">
            <a:xfrm>
              <a:off x="2211972" y="5875987"/>
              <a:ext cx="2707876" cy="595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pPr>
              <a:r>
                <a:rPr lang="en-US" sz="2000" b="1" dirty="0">
                  <a:latin typeface="Arial Narrow" charset="0"/>
                  <a:cs typeface="Arial Narrow" charset="0"/>
                </a:rPr>
                <a:t>Target-to-Core </a:t>
              </a:r>
            </a:p>
            <a:p>
              <a:pPr algn="ctr" eaLnBrk="1" hangingPunct="1">
                <a:lnSpc>
                  <a:spcPct val="80000"/>
                </a:lnSpc>
              </a:pPr>
              <a:r>
                <a:rPr lang="en-US" sz="2000" b="1" dirty="0">
                  <a:latin typeface="Arial Narrow" charset="0"/>
                  <a:cs typeface="Arial Narrow" charset="0"/>
                </a:rPr>
                <a:t>Vessel Inflatable Seal</a:t>
              </a:r>
            </a:p>
          </p:txBody>
        </p:sp>
      </p:grpSp>
      <p:sp>
        <p:nvSpPr>
          <p:cNvPr id="48129" name="Title 1"/>
          <p:cNvSpPr>
            <a:spLocks noGrp="1"/>
          </p:cNvSpPr>
          <p:nvPr>
            <p:ph type="title"/>
          </p:nvPr>
        </p:nvSpPr>
        <p:spPr>
          <a:xfrm>
            <a:off x="42849" y="25389"/>
            <a:ext cx="9032875" cy="835613"/>
          </a:xfrm>
        </p:spPr>
        <p:txBody>
          <a:bodyPr/>
          <a:lstStyle/>
          <a:p>
            <a:r>
              <a:rPr lang="en-US" sz="2800" dirty="0">
                <a:latin typeface="Arial Black" charset="0"/>
                <a:ea typeface="ＭＳ Ｐゴシック" charset="0"/>
              </a:rPr>
              <a:t>SNS </a:t>
            </a:r>
            <a:r>
              <a:rPr lang="en-US" sz="2800" dirty="0" smtClean="0">
                <a:latin typeface="Arial Black" charset="0"/>
                <a:ea typeface="ＭＳ Ｐゴシック" charset="0"/>
              </a:rPr>
              <a:t>target is composed of two “vessels” welded to a manifold block </a:t>
            </a:r>
            <a:endParaRPr lang="en-US" sz="2800" dirty="0">
              <a:latin typeface="Arial Black" charset="0"/>
              <a:ea typeface="ＭＳ Ｐゴシック" charset="0"/>
            </a:endParaRPr>
          </a:p>
        </p:txBody>
      </p:sp>
    </p:spTree>
    <p:extLst>
      <p:ext uri="{BB962C8B-B14F-4D97-AF65-F5344CB8AC3E}">
        <p14:creationId xmlns:p14="http://schemas.microsoft.com/office/powerpoint/2010/main" val="211283235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RNL template 2010">
  <a:themeElements>
    <a:clrScheme name="ORNL 2012">
      <a:dk1>
        <a:sysClr val="windowText" lastClr="000000"/>
      </a:dk1>
      <a:lt1>
        <a:sysClr val="window" lastClr="FFFFFF"/>
      </a:lt1>
      <a:dk2>
        <a:srgbClr val="008657"/>
      </a:dk2>
      <a:lt2>
        <a:srgbClr val="FFFFFF"/>
      </a:lt2>
      <a:accent1>
        <a:srgbClr val="4F81BD"/>
      </a:accent1>
      <a:accent2>
        <a:srgbClr val="C0504D"/>
      </a:accent2>
      <a:accent3>
        <a:srgbClr val="00B274"/>
      </a:accent3>
      <a:accent4>
        <a:srgbClr val="F79646"/>
      </a:accent4>
      <a:accent5>
        <a:srgbClr val="4BACC6"/>
      </a:accent5>
      <a:accent6>
        <a:srgbClr val="8064A2"/>
      </a:accent6>
      <a:hlink>
        <a:srgbClr val="1F497D"/>
      </a:hlink>
      <a:folHlink>
        <a:srgbClr val="008657"/>
      </a:folHlink>
    </a:clrScheme>
    <a:fontScheme name="ORNL theme">
      <a:majorFont>
        <a:latin typeface="Arial Black"/>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ORNL template 2010.thmx</Template>
  <TotalTime>32987</TotalTime>
  <Words>2010</Words>
  <Application>Microsoft Macintosh PowerPoint</Application>
  <PresentationFormat>On-screen Show (4:3)</PresentationFormat>
  <Paragraphs>276</Paragraphs>
  <Slides>25</Slides>
  <Notes>10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25</vt:i4>
      </vt:variant>
    </vt:vector>
  </HeadingPairs>
  <TitlesOfParts>
    <vt:vector size="27" baseType="lpstr">
      <vt:lpstr>ORNL template 2010</vt:lpstr>
      <vt:lpstr>Диаграмма</vt:lpstr>
      <vt:lpstr>Dose Limit Philosophies Implemented at the Spallation Neutron Source</vt:lpstr>
      <vt:lpstr>Question for Group…</vt:lpstr>
      <vt:lpstr>Outline</vt:lpstr>
      <vt:lpstr>Four Major Components at the SNS are Dose Limited</vt:lpstr>
      <vt:lpstr>PowerPoint Presentation</vt:lpstr>
      <vt:lpstr>The target is inserted into a large monolith structure during operation</vt:lpstr>
      <vt:lpstr>The target provides neutrons to 24 beam lines</vt:lpstr>
      <vt:lpstr>Mercury enters through side supply passages and returns through the center return passage</vt:lpstr>
      <vt:lpstr>SNS target is composed of two “vessels” welded to a manifold block </vt:lpstr>
      <vt:lpstr>Specimens were removed from Targets 1-8 after service and characterized by mechanical testing and microscopy</vt:lpstr>
      <vt:lpstr>Component lifetime limit philosophies are generally based on Acceptable Risk</vt:lpstr>
      <vt:lpstr>Lifetime limits at the SNS are based on different considerations</vt:lpstr>
      <vt:lpstr>316L – Target and RID Windows</vt:lpstr>
      <vt:lpstr>Unanticipated behavior can complicate the assessment of lifetime limits</vt:lpstr>
      <vt:lpstr>PowerPoint Presentation</vt:lpstr>
      <vt:lpstr>PowerPoint Presentation</vt:lpstr>
      <vt:lpstr>PowerPoint Presentation</vt:lpstr>
      <vt:lpstr>Solution Annealed Alloy 718 – PBW</vt:lpstr>
      <vt:lpstr>PIE of Proton Beam Windows at the SNS</vt:lpstr>
      <vt:lpstr>What are your lifetime limit philosophies?</vt:lpstr>
      <vt:lpstr>Backup Slides</vt:lpstr>
      <vt:lpstr>A crack-like feature was observed on the center flow baffles of Targets 2-6 </vt:lpstr>
      <vt:lpstr>Mercury flows between layers two walls of the target vessel beam entrance region</vt:lpstr>
      <vt:lpstr>Shroud vessel is cooled by flowing water</vt:lpstr>
      <vt:lpstr>Target Power Histories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Summary of Current Observations from Post Irradiation Examination of  Target 8</dc:title>
  <dc:creator>McClintock, David A.</dc:creator>
  <cp:lastModifiedBy>McClintock, David A.</cp:lastModifiedBy>
  <cp:revision>120</cp:revision>
  <cp:lastPrinted>2013-12-11T20:44:27Z</cp:lastPrinted>
  <dcterms:created xsi:type="dcterms:W3CDTF">2013-12-11T19:27:19Z</dcterms:created>
  <dcterms:modified xsi:type="dcterms:W3CDTF">2014-05-21T12:48:57Z</dcterms:modified>
</cp:coreProperties>
</file>