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0" r:id="rId1"/>
  </p:sldMasterIdLst>
  <p:notesMasterIdLst>
    <p:notesMasterId r:id="rId42"/>
  </p:notesMasterIdLst>
  <p:handoutMasterIdLst>
    <p:handoutMasterId r:id="rId43"/>
  </p:handoutMasterIdLst>
  <p:sldIdLst>
    <p:sldId id="818" r:id="rId2"/>
    <p:sldId id="812" r:id="rId3"/>
    <p:sldId id="904" r:id="rId4"/>
    <p:sldId id="839" r:id="rId5"/>
    <p:sldId id="846" r:id="rId6"/>
    <p:sldId id="858" r:id="rId7"/>
    <p:sldId id="865" r:id="rId8"/>
    <p:sldId id="887" r:id="rId9"/>
    <p:sldId id="922" r:id="rId10"/>
    <p:sldId id="905" r:id="rId11"/>
    <p:sldId id="862" r:id="rId12"/>
    <p:sldId id="829" r:id="rId13"/>
    <p:sldId id="866" r:id="rId14"/>
    <p:sldId id="888" r:id="rId15"/>
    <p:sldId id="867" r:id="rId16"/>
    <p:sldId id="868" r:id="rId17"/>
    <p:sldId id="917" r:id="rId18"/>
    <p:sldId id="894" r:id="rId19"/>
    <p:sldId id="869" r:id="rId20"/>
    <p:sldId id="906" r:id="rId21"/>
    <p:sldId id="907" r:id="rId22"/>
    <p:sldId id="847" r:id="rId23"/>
    <p:sldId id="857" r:id="rId24"/>
    <p:sldId id="909" r:id="rId25"/>
    <p:sldId id="806" r:id="rId26"/>
    <p:sldId id="817" r:id="rId27"/>
    <p:sldId id="885" r:id="rId28"/>
    <p:sldId id="884" r:id="rId29"/>
    <p:sldId id="891" r:id="rId30"/>
    <p:sldId id="910" r:id="rId31"/>
    <p:sldId id="911" r:id="rId32"/>
    <p:sldId id="915" r:id="rId33"/>
    <p:sldId id="860" r:id="rId34"/>
    <p:sldId id="820" r:id="rId35"/>
    <p:sldId id="921" r:id="rId36"/>
    <p:sldId id="920" r:id="rId37"/>
    <p:sldId id="831" r:id="rId38"/>
    <p:sldId id="914" r:id="rId39"/>
    <p:sldId id="918" r:id="rId40"/>
    <p:sldId id="743" r:id="rId41"/>
  </p:sldIdLst>
  <p:sldSz cx="9144000" cy="6858000" type="screen4x3"/>
  <p:notesSz cx="6797675" cy="9874250"/>
  <p:defaultTextStyle>
    <a:defPPr>
      <a:defRPr lang="en-GB"/>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pe Cara" initials="PhC" lastIdx="2" clrIdx="0"/>
  <p:cmAuthor id="1" name="Ibarra" initials="I" lastIdx="1" clrIdx="1"/>
  <p:cmAuthor id="2" name="Roland Heidinger" initials="RH"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76092"/>
    <a:srgbClr val="00FFFF"/>
    <a:srgbClr val="FF3399"/>
    <a:srgbClr val="00CCFF"/>
    <a:srgbClr val="0099FF"/>
    <a:srgbClr val="00CC99"/>
    <a:srgbClr val="009999"/>
    <a:srgbClr val="2E72C4"/>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72" autoAdjust="0"/>
    <p:restoredTop sz="94706" autoAdjust="0"/>
  </p:normalViewPr>
  <p:slideViewPr>
    <p:cSldViewPr>
      <p:cViewPr varScale="1">
        <p:scale>
          <a:sx n="71" d="100"/>
          <a:sy n="71"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190" cy="493713"/>
          </a:xfrm>
          <a:prstGeom prst="rect">
            <a:avLst/>
          </a:prstGeom>
          <a:noFill/>
          <a:ln>
            <a:noFill/>
          </a:ln>
          <a:effectLst/>
          <a:extLst/>
        </p:spPr>
        <p:txBody>
          <a:bodyPr vert="horz" wrap="square" lIns="92940" tIns="46470" rIns="92940" bIns="46470" numCol="1" anchor="t" anchorCtr="0" compatLnSpc="1">
            <a:prstTxWarp prst="textNoShape">
              <a:avLst/>
            </a:prstTxWarp>
          </a:bodyPr>
          <a:lstStyle>
            <a:lvl1pPr defTabSz="928688" eaLnBrk="0" hangingPunct="0">
              <a:defRPr sz="1200"/>
            </a:lvl1pPr>
          </a:lstStyle>
          <a:p>
            <a:pPr>
              <a:defRPr/>
            </a:pPr>
            <a:endParaRPr lang="es-ES"/>
          </a:p>
        </p:txBody>
      </p:sp>
      <p:sp>
        <p:nvSpPr>
          <p:cNvPr id="26627" name="Rectangle 3"/>
          <p:cNvSpPr>
            <a:spLocks noGrp="1" noChangeArrowheads="1"/>
          </p:cNvSpPr>
          <p:nvPr>
            <p:ph type="dt" sz="quarter" idx="1"/>
          </p:nvPr>
        </p:nvSpPr>
        <p:spPr bwMode="auto">
          <a:xfrm>
            <a:off x="3851486" y="0"/>
            <a:ext cx="2946189" cy="493713"/>
          </a:xfrm>
          <a:prstGeom prst="rect">
            <a:avLst/>
          </a:prstGeom>
          <a:noFill/>
          <a:ln>
            <a:noFill/>
          </a:ln>
          <a:effectLst/>
          <a:extLst/>
        </p:spPr>
        <p:txBody>
          <a:bodyPr vert="horz" wrap="square" lIns="92940" tIns="46470" rIns="92940" bIns="46470" numCol="1" anchor="t" anchorCtr="0" compatLnSpc="1">
            <a:prstTxWarp prst="textNoShape">
              <a:avLst/>
            </a:prstTxWarp>
          </a:bodyPr>
          <a:lstStyle>
            <a:lvl1pPr algn="r" defTabSz="928688" eaLnBrk="0" hangingPunct="0">
              <a:defRPr sz="1200"/>
            </a:lvl1pPr>
          </a:lstStyle>
          <a:p>
            <a:pPr>
              <a:defRPr/>
            </a:pPr>
            <a:endParaRPr lang="es-ES"/>
          </a:p>
        </p:txBody>
      </p:sp>
      <p:sp>
        <p:nvSpPr>
          <p:cNvPr id="26628" name="Rectangle 4"/>
          <p:cNvSpPr>
            <a:spLocks noGrp="1" noChangeArrowheads="1"/>
          </p:cNvSpPr>
          <p:nvPr>
            <p:ph type="ftr" sz="quarter" idx="2"/>
          </p:nvPr>
        </p:nvSpPr>
        <p:spPr bwMode="auto">
          <a:xfrm>
            <a:off x="0" y="9380538"/>
            <a:ext cx="2946190" cy="493713"/>
          </a:xfrm>
          <a:prstGeom prst="rect">
            <a:avLst/>
          </a:prstGeom>
          <a:noFill/>
          <a:ln>
            <a:noFill/>
          </a:ln>
          <a:effectLst/>
          <a:extLst/>
        </p:spPr>
        <p:txBody>
          <a:bodyPr vert="horz" wrap="square" lIns="92940" tIns="46470" rIns="92940" bIns="46470" numCol="1" anchor="b" anchorCtr="0" compatLnSpc="1">
            <a:prstTxWarp prst="textNoShape">
              <a:avLst/>
            </a:prstTxWarp>
          </a:bodyPr>
          <a:lstStyle>
            <a:lvl1pPr defTabSz="928688" eaLnBrk="0" hangingPunct="0">
              <a:defRPr sz="1200"/>
            </a:lvl1pPr>
          </a:lstStyle>
          <a:p>
            <a:pPr>
              <a:defRPr/>
            </a:pPr>
            <a:endParaRPr lang="es-ES"/>
          </a:p>
        </p:txBody>
      </p:sp>
      <p:sp>
        <p:nvSpPr>
          <p:cNvPr id="26629" name="Rectangle 5"/>
          <p:cNvSpPr>
            <a:spLocks noGrp="1" noChangeArrowheads="1"/>
          </p:cNvSpPr>
          <p:nvPr>
            <p:ph type="sldNum" sz="quarter" idx="3"/>
          </p:nvPr>
        </p:nvSpPr>
        <p:spPr bwMode="auto">
          <a:xfrm>
            <a:off x="3851486" y="9380538"/>
            <a:ext cx="2946189" cy="493713"/>
          </a:xfrm>
          <a:prstGeom prst="rect">
            <a:avLst/>
          </a:prstGeom>
          <a:noFill/>
          <a:ln>
            <a:noFill/>
          </a:ln>
          <a:effectLst/>
          <a:extLst/>
        </p:spPr>
        <p:txBody>
          <a:bodyPr vert="horz" wrap="square" lIns="92940" tIns="46470" rIns="92940" bIns="46470" numCol="1" anchor="b" anchorCtr="0" compatLnSpc="1">
            <a:prstTxWarp prst="textNoShape">
              <a:avLst/>
            </a:prstTxWarp>
          </a:bodyPr>
          <a:lstStyle>
            <a:lvl1pPr algn="r" defTabSz="928688" eaLnBrk="0" hangingPunct="0">
              <a:defRPr sz="1200"/>
            </a:lvl1pPr>
          </a:lstStyle>
          <a:p>
            <a:pPr>
              <a:defRPr/>
            </a:pPr>
            <a:fld id="{AEF48720-C55C-4F5D-8DE5-5E3E5EF93F6C}" type="slidenum">
              <a:rPr lang="es-ES"/>
              <a:pPr>
                <a:defRPr/>
              </a:pPr>
              <a:t>‹Nº›</a:t>
            </a:fld>
            <a:endParaRPr lang="es-ES"/>
          </a:p>
        </p:txBody>
      </p:sp>
    </p:spTree>
    <p:extLst>
      <p:ext uri="{BB962C8B-B14F-4D97-AF65-F5344CB8AC3E}">
        <p14:creationId xmlns:p14="http://schemas.microsoft.com/office/powerpoint/2010/main" val="201418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2960482" cy="462064"/>
          </a:xfrm>
          <a:prstGeom prst="rect">
            <a:avLst/>
          </a:prstGeom>
          <a:noFill/>
          <a:ln>
            <a:noFill/>
          </a:ln>
          <a:effectLst/>
          <a:extLst/>
        </p:spPr>
        <p:txBody>
          <a:bodyPr vert="horz" wrap="square" lIns="92940" tIns="46470" rIns="92940" bIns="46470" numCol="1" anchor="t" anchorCtr="0" compatLnSpc="1">
            <a:prstTxWarp prst="textNoShape">
              <a:avLst/>
            </a:prstTxWarp>
          </a:bodyPr>
          <a:lstStyle>
            <a:lvl1pPr defTabSz="928688" eaLnBrk="0" hangingPunct="0">
              <a:defRPr sz="1200"/>
            </a:lvl1pPr>
          </a:lstStyle>
          <a:p>
            <a:pPr>
              <a:defRPr/>
            </a:pPr>
            <a:endParaRPr lang="en-GB"/>
          </a:p>
        </p:txBody>
      </p:sp>
      <p:sp>
        <p:nvSpPr>
          <p:cNvPr id="31747" name="Rectangle 3"/>
          <p:cNvSpPr>
            <a:spLocks noGrp="1" noChangeArrowheads="1"/>
          </p:cNvSpPr>
          <p:nvPr>
            <p:ph type="dt" idx="1"/>
          </p:nvPr>
        </p:nvSpPr>
        <p:spPr bwMode="auto">
          <a:xfrm>
            <a:off x="3818134" y="0"/>
            <a:ext cx="2960482" cy="462064"/>
          </a:xfrm>
          <a:prstGeom prst="rect">
            <a:avLst/>
          </a:prstGeom>
          <a:noFill/>
          <a:ln>
            <a:noFill/>
          </a:ln>
          <a:effectLst/>
          <a:extLst/>
        </p:spPr>
        <p:txBody>
          <a:bodyPr vert="horz" wrap="square" lIns="92940" tIns="46470" rIns="92940" bIns="46470" numCol="1" anchor="t" anchorCtr="0" compatLnSpc="1">
            <a:prstTxWarp prst="textNoShape">
              <a:avLst/>
            </a:prstTxWarp>
          </a:bodyPr>
          <a:lstStyle>
            <a:lvl1pPr algn="r" defTabSz="928688" eaLnBrk="0" hangingPunct="0">
              <a:defRPr sz="1200"/>
            </a:lvl1pPr>
          </a:lstStyle>
          <a:p>
            <a:pPr>
              <a:defRPr/>
            </a:pPr>
            <a:endParaRPr lang="en-GB"/>
          </a:p>
        </p:txBody>
      </p:sp>
      <p:sp>
        <p:nvSpPr>
          <p:cNvPr id="16388" name="Rectangle 4"/>
          <p:cNvSpPr>
            <a:spLocks noGrp="1" noRot="1" noChangeAspect="1" noChangeArrowheads="1" noTextEdit="1"/>
          </p:cNvSpPr>
          <p:nvPr>
            <p:ph type="sldImg" idx="2"/>
          </p:nvPr>
        </p:nvSpPr>
        <p:spPr bwMode="auto">
          <a:xfrm>
            <a:off x="966788" y="768350"/>
            <a:ext cx="4921250" cy="3690938"/>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35475" y="4691852"/>
            <a:ext cx="4985491" cy="4460818"/>
          </a:xfrm>
          <a:prstGeom prst="rect">
            <a:avLst/>
          </a:prstGeom>
          <a:noFill/>
          <a:ln>
            <a:noFill/>
          </a:ln>
          <a:effectLst/>
          <a:extLst/>
        </p:spPr>
        <p:txBody>
          <a:bodyPr vert="horz" wrap="square" lIns="92940" tIns="46470" rIns="92940" bIns="46470" numCol="1" anchor="t" anchorCtr="0" compatLnSpc="1">
            <a:prstTxWarp prst="textNoShape">
              <a:avLst/>
            </a:prstTxWarp>
          </a:body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p>
        </p:txBody>
      </p:sp>
      <p:sp>
        <p:nvSpPr>
          <p:cNvPr id="31750" name="Rectangle 6"/>
          <p:cNvSpPr>
            <a:spLocks noGrp="1" noChangeArrowheads="1"/>
          </p:cNvSpPr>
          <p:nvPr>
            <p:ph type="ftr" sz="quarter" idx="4"/>
          </p:nvPr>
        </p:nvSpPr>
        <p:spPr bwMode="auto">
          <a:xfrm>
            <a:off x="1" y="9383702"/>
            <a:ext cx="2960482" cy="462064"/>
          </a:xfrm>
          <a:prstGeom prst="rect">
            <a:avLst/>
          </a:prstGeom>
          <a:noFill/>
          <a:ln>
            <a:noFill/>
          </a:ln>
          <a:effectLst/>
          <a:extLst/>
        </p:spPr>
        <p:txBody>
          <a:bodyPr vert="horz" wrap="square" lIns="92940" tIns="46470" rIns="92940" bIns="46470" numCol="1" anchor="b" anchorCtr="0" compatLnSpc="1">
            <a:prstTxWarp prst="textNoShape">
              <a:avLst/>
            </a:prstTxWarp>
          </a:bodyPr>
          <a:lstStyle>
            <a:lvl1pPr defTabSz="928688" eaLnBrk="0" hangingPunct="0">
              <a:defRPr sz="1200"/>
            </a:lvl1pPr>
          </a:lstStyle>
          <a:p>
            <a:pPr>
              <a:defRPr/>
            </a:pPr>
            <a:endParaRPr lang="en-GB"/>
          </a:p>
        </p:txBody>
      </p:sp>
      <p:sp>
        <p:nvSpPr>
          <p:cNvPr id="31751" name="Rectangle 7"/>
          <p:cNvSpPr>
            <a:spLocks noGrp="1" noChangeArrowheads="1"/>
          </p:cNvSpPr>
          <p:nvPr>
            <p:ph type="sldNum" sz="quarter" idx="5"/>
          </p:nvPr>
        </p:nvSpPr>
        <p:spPr bwMode="auto">
          <a:xfrm>
            <a:off x="3818134" y="9383702"/>
            <a:ext cx="2960482" cy="462064"/>
          </a:xfrm>
          <a:prstGeom prst="rect">
            <a:avLst/>
          </a:prstGeom>
          <a:noFill/>
          <a:ln>
            <a:noFill/>
          </a:ln>
          <a:effectLst/>
          <a:extLst/>
        </p:spPr>
        <p:txBody>
          <a:bodyPr vert="horz" wrap="square" lIns="92940" tIns="46470" rIns="92940" bIns="46470" numCol="1" anchor="b" anchorCtr="0" compatLnSpc="1">
            <a:prstTxWarp prst="textNoShape">
              <a:avLst/>
            </a:prstTxWarp>
          </a:bodyPr>
          <a:lstStyle>
            <a:lvl1pPr algn="r" defTabSz="928688" eaLnBrk="0" hangingPunct="0">
              <a:defRPr sz="1200"/>
            </a:lvl1pPr>
          </a:lstStyle>
          <a:p>
            <a:pPr>
              <a:defRPr/>
            </a:pPr>
            <a:fld id="{09AB56FB-A08B-4D74-95AD-46653B96B7E4}" type="slidenum">
              <a:rPr lang="en-GB"/>
              <a:pPr>
                <a:defRPr/>
              </a:pPr>
              <a:t>‹Nº›</a:t>
            </a:fld>
            <a:endParaRPr lang="en-GB"/>
          </a:p>
        </p:txBody>
      </p:sp>
    </p:spTree>
    <p:extLst>
      <p:ext uri="{BB962C8B-B14F-4D97-AF65-F5344CB8AC3E}">
        <p14:creationId xmlns:p14="http://schemas.microsoft.com/office/powerpoint/2010/main" val="3251449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a:xfrm>
            <a:off x="930275" y="739775"/>
            <a:ext cx="4937125" cy="3703638"/>
          </a:xfrm>
          <a:ln/>
        </p:spPr>
      </p:sp>
      <p:sp>
        <p:nvSpPr>
          <p:cNvPr id="41987" name="Rectangle 3"/>
          <p:cNvSpPr>
            <a:spLocks noGrp="1"/>
          </p:cNvSpPr>
          <p:nvPr>
            <p:ph type="body" idx="1"/>
          </p:nvPr>
        </p:nvSpPr>
        <p:spPr>
          <a:xfrm>
            <a:off x="679768" y="4690270"/>
            <a:ext cx="5438140" cy="4443413"/>
          </a:xfrm>
          <a:noFill/>
        </p:spPr>
        <p:txBody>
          <a:bodyPr lIns="91787" tIns="45894" rIns="91787" bIns="45894"/>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FE56DCC5-A596-4767-BB8F-78314FC9E42C}" type="slidenum">
              <a:rPr lang="es-ES" altLang="es-ES"/>
              <a:pPr/>
              <a:t>37</a:t>
            </a:fld>
            <a:endParaRPr lang="es-ES" altLang="es-ES"/>
          </a:p>
        </p:txBody>
      </p:sp>
      <p:sp>
        <p:nvSpPr>
          <p:cNvPr id="20482" name="Rectangle 7"/>
          <p:cNvSpPr txBox="1">
            <a:spLocks noGrp="1" noChangeArrowheads="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60CE520-7FDB-48AF-9DD6-06F537E3F7F1}" type="slidenum">
              <a:rPr lang="es-ES" altLang="es-ES" sz="1200">
                <a:latin typeface="Calibri" pitchFamily="34" charset="0"/>
              </a:rPr>
              <a:pPr algn="r"/>
              <a:t>37</a:t>
            </a:fld>
            <a:endParaRPr lang="es-ES" altLang="es-ES" sz="1200">
              <a:latin typeface="Calibri" pitchFamily="34" charset="0"/>
            </a:endParaRPr>
          </a:p>
        </p:txBody>
      </p:sp>
      <p:sp>
        <p:nvSpPr>
          <p:cNvPr id="20483" name="1 Marcador de imagen de diapositiva"/>
          <p:cNvSpPr>
            <a:spLocks noGrp="1" noRot="1" noChangeAspect="1" noTextEdit="1"/>
          </p:cNvSpPr>
          <p:nvPr>
            <p:ph type="sldImg"/>
          </p:nvPr>
        </p:nvSpPr>
        <p:spPr>
          <a:ln/>
        </p:spPr>
      </p:sp>
      <p:sp>
        <p:nvSpPr>
          <p:cNvPr id="20484" name="2 Marcador de notas"/>
          <p:cNvSpPr>
            <a:spLocks noGrp="1"/>
          </p:cNvSpPr>
          <p:nvPr>
            <p:ph type="body" idx="1"/>
          </p:nvPr>
        </p:nvSpPr>
        <p:spPr/>
        <p:txBody>
          <a:bodyPr/>
          <a:lstStyle/>
          <a:p>
            <a:pPr>
              <a:spcBef>
                <a:spcPct val="0"/>
              </a:spcBef>
            </a:pPr>
            <a:endParaRPr lang="en-GB" altLang="es-ES"/>
          </a:p>
        </p:txBody>
      </p:sp>
      <p:sp>
        <p:nvSpPr>
          <p:cNvPr id="20485" name="3 Marcador de número de diapositiva"/>
          <p:cNvSpPr txBox="1">
            <a:spLocks noGrp="1"/>
          </p:cNvSpPr>
          <p:nvPr/>
        </p:nvSpPr>
        <p:spPr bwMode="auto">
          <a:xfrm>
            <a:off x="3850443"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51A74F23-F0A1-466D-B760-AC2270279CC1}" type="slidenum">
              <a:rPr lang="es-ES" altLang="es-ES" sz="1200">
                <a:latin typeface="Calibri" pitchFamily="34" charset="0"/>
              </a:rPr>
              <a:pPr algn="r"/>
              <a:t>37</a:t>
            </a:fld>
            <a:endParaRPr lang="es-ES" altLang="es-E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7736B6F-C901-4471-9003-DD5A7D17250F}" type="slidenum">
              <a:rPr lang="en-GB" altLang="es-ES" smtClean="0"/>
              <a:pPr eaLnBrk="1" hangingPunct="1">
                <a:spcBef>
                  <a:spcPct val="0"/>
                </a:spcBef>
              </a:pPr>
              <a:t>4</a:t>
            </a:fld>
            <a:endParaRPr lang="en-GB" altLang="es-ES" smtClean="0"/>
          </a:p>
        </p:txBody>
      </p:sp>
      <p:sp>
        <p:nvSpPr>
          <p:cNvPr id="79875" name="Rectangle 2"/>
          <p:cNvSpPr>
            <a:spLocks noGrp="1" noRot="1" noChangeAspect="1" noChangeArrowheads="1" noTextEdit="1"/>
          </p:cNvSpPr>
          <p:nvPr>
            <p:ph type="sldImg"/>
          </p:nvPr>
        </p:nvSpPr>
        <p:spPr>
          <a:xfrm>
            <a:off x="1073150" y="722313"/>
            <a:ext cx="4664075" cy="3498850"/>
          </a:xfrm>
          <a:ln/>
        </p:spPr>
      </p:sp>
      <p:sp>
        <p:nvSpPr>
          <p:cNvPr id="79876" name="Rectangle 3"/>
          <p:cNvSpPr>
            <a:spLocks noGrp="1" noChangeArrowheads="1"/>
          </p:cNvSpPr>
          <p:nvPr>
            <p:ph type="body" idx="1"/>
          </p:nvPr>
        </p:nvSpPr>
        <p:spPr>
          <a:noFill/>
        </p:spPr>
        <p:txBody>
          <a:bodyPr/>
          <a:lstStyle/>
          <a:p>
            <a:pPr eaLnBrk="1" hangingPunct="1"/>
            <a:endParaRPr lang="es-ES" alt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1F159C4-4B34-4C14-BBAC-F5616BB31211}" type="slidenum">
              <a:rPr lang="en-GB" altLang="es-ES" smtClean="0"/>
              <a:pPr eaLnBrk="1" hangingPunct="1">
                <a:spcBef>
                  <a:spcPct val="0"/>
                </a:spcBef>
              </a:pPr>
              <a:t>5</a:t>
            </a:fld>
            <a:endParaRPr lang="en-GB" altLang="es-ES" smtClean="0"/>
          </a:p>
        </p:txBody>
      </p:sp>
      <p:sp>
        <p:nvSpPr>
          <p:cNvPr id="87043" name="Rectangle 2"/>
          <p:cNvSpPr>
            <a:spLocks noGrp="1" noRot="1" noChangeAspect="1" noChangeArrowheads="1" noTextEdit="1"/>
          </p:cNvSpPr>
          <p:nvPr>
            <p:ph type="sldImg"/>
          </p:nvPr>
        </p:nvSpPr>
        <p:spPr>
          <a:xfrm>
            <a:off x="931863" y="739775"/>
            <a:ext cx="4937125" cy="3703638"/>
          </a:xfrm>
          <a:ln/>
        </p:spPr>
      </p:sp>
      <p:sp>
        <p:nvSpPr>
          <p:cNvPr id="87044" name="Rectangle 3"/>
          <p:cNvSpPr>
            <a:spLocks noGrp="1" noChangeArrowheads="1"/>
          </p:cNvSpPr>
          <p:nvPr>
            <p:ph type="body" idx="1"/>
          </p:nvPr>
        </p:nvSpPr>
        <p:spPr>
          <a:noFill/>
        </p:spPr>
        <p:txBody>
          <a:bodyPr/>
          <a:lstStyle/>
          <a:p>
            <a:pPr eaLnBrk="1" hangingPunct="1"/>
            <a:endParaRPr lang="es-ES"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0929F-38FA-4527-BD1D-A63227B9DEAD}" type="slidenum">
              <a:rPr lang="es-ES" altLang="es-ES"/>
              <a:pPr/>
              <a:t>12</a:t>
            </a:fld>
            <a:endParaRPr lang="es-ES" altLang="es-E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GB"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832F3-C725-49D3-AE2A-912A21066AE8}" type="slidenum">
              <a:rPr lang="en-GB"/>
              <a:pPr/>
              <a:t>26</a:t>
            </a:fld>
            <a:endParaRPr lang="en-GB"/>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A72F3-6AE6-400C-AE74-3D8C782B5807}" type="slidenum">
              <a:rPr lang="es-ES" altLang="es-ES"/>
              <a:pPr/>
              <a:t>34</a:t>
            </a:fld>
            <a:endParaRPr lang="es-ES" altLang="es-E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GB"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A72F3-6AE6-400C-AE74-3D8C782B5807}" type="slidenum">
              <a:rPr lang="es-ES" altLang="es-ES"/>
              <a:pPr/>
              <a:t>35</a:t>
            </a:fld>
            <a:endParaRPr lang="es-ES" altLang="es-E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GB"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A72F3-6AE6-400C-AE74-3D8C782B5807}" type="slidenum">
              <a:rPr lang="es-ES" altLang="es-ES"/>
              <a:pPr/>
              <a:t>36</a:t>
            </a:fld>
            <a:endParaRPr lang="es-ES" altLang="es-E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GB"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vert="horz" lIns="91440" tIns="45720" rIns="91440" bIns="45720" rtlCol="0" anchor="ctr">
            <a:normAutofit/>
          </a:bodyPr>
          <a:lstStyle>
            <a:lvl1pPr algn="ctr" defTabSz="914400" rtl="0" eaLnBrk="1" latinLnBrk="0" hangingPunct="1">
              <a:spcBef>
                <a:spcPct val="0"/>
              </a:spcBef>
              <a:buNone/>
              <a:defRPr lang="en-GB" sz="3600" kern="1200" dirty="0">
                <a:solidFill>
                  <a:srgbClr val="FFFF00"/>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3189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a:prstGeom prst="rect">
            <a:avLst/>
          </a:prstGeom>
        </p:spPr>
        <p:txBody>
          <a:bodyPr/>
          <a:lstStyle>
            <a:lvl1pPr>
              <a:defRPr/>
            </a:lvl1pPr>
          </a:lstStyle>
          <a:p>
            <a:endParaRPr lang="es-ES" altLang="es-ES"/>
          </a:p>
        </p:txBody>
      </p:sp>
      <p:sp>
        <p:nvSpPr>
          <p:cNvPr id="6" name="5 Marcador de pie de página"/>
          <p:cNvSpPr>
            <a:spLocks noGrp="1"/>
          </p:cNvSpPr>
          <p:nvPr>
            <p:ph type="ftr" sz="quarter" idx="11"/>
          </p:nvPr>
        </p:nvSpPr>
        <p:spPr>
          <a:xfrm>
            <a:off x="0" y="6524625"/>
            <a:ext cx="3924300" cy="352425"/>
          </a:xfrm>
          <a:prstGeom prst="rect">
            <a:avLst/>
          </a:prstGeom>
        </p:spPr>
        <p:txBody>
          <a:bodyPr/>
          <a:lstStyle>
            <a:lvl1pPr>
              <a:defRPr/>
            </a:lvl1pPr>
          </a:lstStyle>
          <a:p>
            <a:r>
              <a:rPr lang="es-ES" altLang="es-ES"/>
              <a:t>ICENES 2011, San Francisco (USA), May 15th-19th 2011</a:t>
            </a:r>
          </a:p>
        </p:txBody>
      </p:sp>
      <p:sp>
        <p:nvSpPr>
          <p:cNvPr id="7" name="6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fld id="{7B047190-5B8B-42F8-91ED-EE022C3EE9F4}" type="slidenum">
              <a:rPr lang="es-ES" altLang="es-ES"/>
              <a:pPr/>
              <a:t>‹Nº›</a:t>
            </a:fld>
            <a:endParaRPr lang="es-ES" altLang="es-ES"/>
          </a:p>
        </p:txBody>
      </p:sp>
    </p:spTree>
    <p:extLst>
      <p:ext uri="{BB962C8B-B14F-4D97-AF65-F5344CB8AC3E}">
        <p14:creationId xmlns:p14="http://schemas.microsoft.com/office/powerpoint/2010/main" val="132428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endParaRPr lang="es-ES"/>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a:defRPr/>
            </a:lvl1pPr>
          </a:lstStyle>
          <a:p>
            <a:endParaRPr lang="es-ES" altLang="es-ES"/>
          </a:p>
        </p:txBody>
      </p:sp>
      <p:sp>
        <p:nvSpPr>
          <p:cNvPr id="5" name="4 Marcador de pie de página"/>
          <p:cNvSpPr>
            <a:spLocks noGrp="1"/>
          </p:cNvSpPr>
          <p:nvPr>
            <p:ph type="ftr" sz="quarter" idx="11"/>
          </p:nvPr>
        </p:nvSpPr>
        <p:spPr>
          <a:xfrm>
            <a:off x="0" y="6524625"/>
            <a:ext cx="3924300" cy="352425"/>
          </a:xfrm>
          <a:prstGeom prst="rect">
            <a:avLst/>
          </a:prstGeom>
        </p:spPr>
        <p:txBody>
          <a:bodyPr/>
          <a:lstStyle>
            <a:lvl1pPr>
              <a:defRPr/>
            </a:lvl1pPr>
          </a:lstStyle>
          <a:p>
            <a:r>
              <a:rPr lang="es-ES" altLang="es-ES"/>
              <a:t>ICENES 2011, San Francisco (USA), May 15th-19th 2011</a:t>
            </a:r>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fld id="{C40EDDF9-F5B2-41B8-83B1-8A6D0A97F055}" type="slidenum">
              <a:rPr lang="es-ES" altLang="es-ES"/>
              <a:pPr/>
              <a:t>‹Nº›</a:t>
            </a:fld>
            <a:endParaRPr lang="es-ES" altLang="es-ES"/>
          </a:p>
        </p:txBody>
      </p:sp>
    </p:spTree>
    <p:extLst>
      <p:ext uri="{BB962C8B-B14F-4D97-AF65-F5344CB8AC3E}">
        <p14:creationId xmlns:p14="http://schemas.microsoft.com/office/powerpoint/2010/main" val="302500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688" y="274638"/>
            <a:ext cx="6923112" cy="706090"/>
          </a:xfrm>
          <a:prstGeom prst="rect">
            <a:avLst/>
          </a:prstGeom>
          <a:solidFill>
            <a:schemeClr val="accent1">
              <a:lumMod val="75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6" descr="IFMIFlogo.png"/>
          <p:cNvPicPr>
            <a:picLocks noChangeAspect="1"/>
          </p:cNvPicPr>
          <p:nvPr/>
        </p:nvPicPr>
        <p:blipFill>
          <a:blip r:embed="rId10" cstate="print"/>
          <a:stretch>
            <a:fillRect/>
          </a:stretch>
        </p:blipFill>
        <p:spPr>
          <a:xfrm>
            <a:off x="0" y="0"/>
            <a:ext cx="1553894" cy="836712"/>
          </a:xfrm>
          <a:prstGeom prst="rect">
            <a:avLst/>
          </a:prstGeom>
        </p:spPr>
      </p:pic>
      <p:sp>
        <p:nvSpPr>
          <p:cNvPr id="6" name="TextBox 7"/>
          <p:cNvSpPr txBox="1"/>
          <p:nvPr/>
        </p:nvSpPr>
        <p:spPr>
          <a:xfrm>
            <a:off x="0" y="6548734"/>
            <a:ext cx="3726148" cy="276999"/>
          </a:xfrm>
          <a:prstGeom prst="rect">
            <a:avLst/>
          </a:prstGeom>
          <a:noFill/>
        </p:spPr>
        <p:txBody>
          <a:bodyPr wrap="none" rtlCol="0">
            <a:spAutoFit/>
          </a:bodyPr>
          <a:lstStyle/>
          <a:p>
            <a:r>
              <a:rPr lang="en-US" sz="1200" b="1" i="1" baseline="0" dirty="0" smtClean="0">
                <a:solidFill>
                  <a:schemeClr val="tx1"/>
                </a:solidFill>
                <a:latin typeface="Arial" panose="020B0604020202020204" pitchFamily="34" charset="0"/>
                <a:cs typeface="Arial" panose="020B0604020202020204" pitchFamily="34" charset="0"/>
              </a:rPr>
              <a:t>A. Ibarra, 5</a:t>
            </a:r>
            <a:r>
              <a:rPr lang="en-US" sz="1200" b="1" i="1" baseline="30000" dirty="0" smtClean="0">
                <a:solidFill>
                  <a:schemeClr val="tx1"/>
                </a:solidFill>
                <a:latin typeface="Arial" panose="020B0604020202020204" pitchFamily="34" charset="0"/>
                <a:cs typeface="Arial" panose="020B0604020202020204" pitchFamily="34" charset="0"/>
              </a:rPr>
              <a:t>th</a:t>
            </a:r>
            <a:r>
              <a:rPr lang="en-US" sz="1200" b="1" i="1" baseline="0" dirty="0" smtClean="0">
                <a:solidFill>
                  <a:schemeClr val="tx1"/>
                </a:solidFill>
                <a:latin typeface="Arial" panose="020B0604020202020204" pitchFamily="34" charset="0"/>
                <a:cs typeface="Arial" panose="020B0604020202020204" pitchFamily="34" charset="0"/>
              </a:rPr>
              <a:t> HPT Workshop, </a:t>
            </a:r>
            <a:r>
              <a:rPr lang="en-US" sz="1200" b="1" i="1" kern="1200" baseline="0" dirty="0" smtClean="0">
                <a:solidFill>
                  <a:schemeClr val="tx1"/>
                </a:solidFill>
                <a:latin typeface="Arial" panose="020B0604020202020204" pitchFamily="34" charset="0"/>
                <a:ea typeface="+mn-ea"/>
                <a:cs typeface="Arial" panose="020B0604020202020204" pitchFamily="34" charset="0"/>
              </a:rPr>
              <a:t>Chicago, May 2014 </a:t>
            </a:r>
            <a:endParaRPr lang="en-US" sz="1200" b="1" i="1" kern="1200" baseline="0" dirty="0">
              <a:solidFill>
                <a:schemeClr val="tx1"/>
              </a:solidFill>
              <a:latin typeface="Arial" panose="020B0604020202020204" pitchFamily="34" charset="0"/>
              <a:ea typeface="+mn-ea"/>
              <a:cs typeface="Arial" panose="020B0604020202020204" pitchFamily="34" charset="0"/>
            </a:endParaRPr>
          </a:p>
        </p:txBody>
      </p:sp>
      <p:pic>
        <p:nvPicPr>
          <p:cNvPr id="7" name="6 Imagen" descr="Logo_CIEMAT_Ministerio.jpg"/>
          <p:cNvPicPr>
            <a:picLocks noChangeAspect="1"/>
          </p:cNvPicPr>
          <p:nvPr/>
        </p:nvPicPr>
        <p:blipFill>
          <a:blip r:embed="rId11" cstate="print"/>
          <a:stretch>
            <a:fillRect/>
          </a:stretch>
        </p:blipFill>
        <p:spPr>
          <a:xfrm>
            <a:off x="6804248" y="6496386"/>
            <a:ext cx="2339751" cy="38899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800" r:id="rId6"/>
    <p:sldLayoutId id="2147483801" r:id="rId7"/>
    <p:sldLayoutId id="2147483802" r:id="rId8"/>
  </p:sldLayoutIdLst>
  <p:hf hdr="0" dt="0"/>
  <p:txStyles>
    <p:titleStyle>
      <a:lvl1pPr algn="ctr" defTabSz="914400" rtl="0" eaLnBrk="1" latinLnBrk="0" hangingPunct="1">
        <a:spcBef>
          <a:spcPct val="0"/>
        </a:spcBef>
        <a:buNone/>
        <a:defRPr sz="3600" kern="1200">
          <a:solidFill>
            <a:srgbClr val="FFFF00"/>
          </a:solidFill>
          <a:latin typeface="Arial" pitchFamily="34" charset="0"/>
          <a:ea typeface="Tahoma" pitchFamily="34"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file:///D:\MYRRHA\Images&amp;Figures\MYRRHA_DV-4.av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7.gif"/></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re 1"/>
          <p:cNvSpPr>
            <a:spLocks noGrp="1"/>
          </p:cNvSpPr>
          <p:nvPr>
            <p:ph type="ctrTitle" idx="4294967295"/>
          </p:nvPr>
        </p:nvSpPr>
        <p:spPr>
          <a:xfrm>
            <a:off x="683568" y="1628800"/>
            <a:ext cx="7702550" cy="1728192"/>
          </a:xfrm>
          <a:prstGeom prst="rect">
            <a:avLst/>
          </a:prstGeom>
          <a:solidFill>
            <a:srgbClr val="376092"/>
          </a:solidFill>
          <a:ln/>
        </p:spPr>
        <p:txBody>
          <a:bodyPr lIns="0" tIns="0" rIns="0" bIns="0" anchorCtr="1">
            <a:normAutofit/>
          </a:bodyPr>
          <a:lstStyle/>
          <a:p>
            <a:r>
              <a:rPr lang="en-US" sz="4000" b="1" dirty="0"/>
              <a:t>Accelerator-based Materials Irradiation Facilities</a:t>
            </a:r>
            <a:endParaRPr lang="es-ES" sz="4000" dirty="0"/>
          </a:p>
        </p:txBody>
      </p:sp>
      <p:sp>
        <p:nvSpPr>
          <p:cNvPr id="6" name="Rectangle 5"/>
          <p:cNvSpPr/>
          <p:nvPr/>
        </p:nvSpPr>
        <p:spPr>
          <a:xfrm>
            <a:off x="611560" y="3903439"/>
            <a:ext cx="8208912" cy="461665"/>
          </a:xfrm>
          <a:prstGeom prst="rect">
            <a:avLst/>
          </a:prstGeom>
        </p:spPr>
        <p:txBody>
          <a:bodyPr wrap="square">
            <a:spAutoFit/>
          </a:bodyPr>
          <a:lstStyle/>
          <a:p>
            <a:r>
              <a:rPr lang="es-ES" b="1" dirty="0" smtClean="0">
                <a:solidFill>
                  <a:schemeClr val="tx2">
                    <a:lumMod val="60000"/>
                    <a:lumOff val="40000"/>
                  </a:schemeClr>
                </a:solidFill>
                <a:latin typeface="Arial"/>
                <a:cs typeface="Times New Roman"/>
              </a:rPr>
              <a:t>J. </a:t>
            </a:r>
            <a:r>
              <a:rPr lang="es-ES" b="1" dirty="0" err="1" smtClean="0">
                <a:solidFill>
                  <a:schemeClr val="tx2">
                    <a:lumMod val="60000"/>
                    <a:lumOff val="40000"/>
                  </a:schemeClr>
                </a:solidFill>
                <a:latin typeface="Arial"/>
                <a:cs typeface="Times New Roman"/>
              </a:rPr>
              <a:t>Knaster</a:t>
            </a:r>
            <a:r>
              <a:rPr lang="es-ES" b="1" dirty="0" smtClean="0">
                <a:solidFill>
                  <a:schemeClr val="tx2">
                    <a:lumMod val="60000"/>
                    <a:lumOff val="40000"/>
                  </a:schemeClr>
                </a:solidFill>
                <a:latin typeface="Arial"/>
                <a:cs typeface="Times New Roman"/>
              </a:rPr>
              <a:t> </a:t>
            </a:r>
            <a:r>
              <a:rPr lang="es-ES" sz="2000" dirty="0" smtClean="0">
                <a:latin typeface="Arial"/>
                <a:cs typeface="Times New Roman"/>
              </a:rPr>
              <a:t>(IFMIF-EVEDA Project </a:t>
            </a:r>
            <a:r>
              <a:rPr lang="es-ES" sz="2000" dirty="0" err="1" smtClean="0">
                <a:latin typeface="Arial"/>
                <a:cs typeface="Times New Roman"/>
              </a:rPr>
              <a:t>Team</a:t>
            </a:r>
            <a:r>
              <a:rPr lang="es-ES" sz="2000" dirty="0" smtClean="0">
                <a:latin typeface="Arial"/>
                <a:cs typeface="Times New Roman"/>
              </a:rPr>
              <a:t>),  </a:t>
            </a:r>
            <a:r>
              <a:rPr lang="de-DE" b="1" dirty="0" smtClean="0">
                <a:solidFill>
                  <a:schemeClr val="tx2">
                    <a:lumMod val="60000"/>
                    <a:lumOff val="40000"/>
                  </a:schemeClr>
                </a:solidFill>
                <a:latin typeface="Arial"/>
                <a:ea typeface="Calibri"/>
                <a:cs typeface="Times New Roman"/>
              </a:rPr>
              <a:t>A. Ibarra</a:t>
            </a:r>
            <a:r>
              <a:rPr lang="de-DE" dirty="0" smtClean="0">
                <a:latin typeface="Arial"/>
                <a:ea typeface="Calibri"/>
                <a:cs typeface="Times New Roman"/>
              </a:rPr>
              <a:t> </a:t>
            </a:r>
            <a:r>
              <a:rPr lang="de-DE" sz="2000" dirty="0" smtClean="0">
                <a:latin typeface="Arial"/>
                <a:ea typeface="Calibri"/>
                <a:cs typeface="Times New Roman"/>
              </a:rPr>
              <a:t>(CIEMAT)</a:t>
            </a:r>
          </a:p>
        </p:txBody>
      </p:sp>
      <p:pic>
        <p:nvPicPr>
          <p:cNvPr id="4" name="3 Imagen" descr="Logo_CIEMAT_Ministerio.jpg"/>
          <p:cNvPicPr>
            <a:picLocks noChangeAspect="1"/>
          </p:cNvPicPr>
          <p:nvPr/>
        </p:nvPicPr>
        <p:blipFill>
          <a:blip r:embed="rId3" cstate="print"/>
          <a:stretch>
            <a:fillRect/>
          </a:stretch>
        </p:blipFill>
        <p:spPr>
          <a:xfrm>
            <a:off x="5846089" y="6336704"/>
            <a:ext cx="3300219" cy="548680"/>
          </a:xfrm>
          <a:prstGeom prst="rect">
            <a:avLst/>
          </a:prstGeom>
        </p:spPr>
      </p:pic>
    </p:spTree>
    <p:extLst>
      <p:ext uri="{BB962C8B-B14F-4D97-AF65-F5344CB8AC3E}">
        <p14:creationId xmlns:p14="http://schemas.microsoft.com/office/powerpoint/2010/main" val="2825147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980728"/>
            <a:ext cx="7920880" cy="2985433"/>
          </a:xfrm>
          <a:prstGeom prst="rect">
            <a:avLst/>
          </a:prstGeom>
          <a:noFill/>
        </p:spPr>
        <p:txBody>
          <a:bodyPr wrap="square" rtlCol="0">
            <a:spAutoFit/>
          </a:bodyPr>
          <a:lstStyle/>
          <a:p>
            <a:r>
              <a:rPr lang="es-ES" sz="2000" b="1" dirty="0" err="1" smtClean="0"/>
              <a:t>Types</a:t>
            </a:r>
            <a:r>
              <a:rPr lang="es-ES" sz="2000" b="1" dirty="0" smtClean="0"/>
              <a:t> of </a:t>
            </a:r>
            <a:r>
              <a:rPr lang="es-ES" sz="2000" b="1" dirty="0" err="1" smtClean="0"/>
              <a:t>irradiation</a:t>
            </a:r>
            <a:r>
              <a:rPr lang="es-ES" sz="2000" b="1" dirty="0" smtClean="0"/>
              <a:t> </a:t>
            </a:r>
            <a:r>
              <a:rPr lang="es-ES" sz="2000" b="1" dirty="0" err="1" smtClean="0"/>
              <a:t>sources</a:t>
            </a:r>
            <a:r>
              <a:rPr lang="es-ES" sz="2000" b="1" dirty="0" smtClean="0"/>
              <a:t>:</a:t>
            </a:r>
          </a:p>
          <a:p>
            <a:endParaRPr lang="es-ES" sz="2000" b="1" dirty="0" smtClean="0"/>
          </a:p>
          <a:p>
            <a:r>
              <a:rPr lang="es-ES" sz="2000" b="1" dirty="0" smtClean="0">
                <a:solidFill>
                  <a:schemeClr val="tx2">
                    <a:lumMod val="60000"/>
                    <a:lumOff val="40000"/>
                  </a:schemeClr>
                </a:solidFill>
              </a:rPr>
              <a:t>1) </a:t>
            </a:r>
            <a:r>
              <a:rPr lang="es-ES" sz="2000" b="1" dirty="0" err="1" smtClean="0">
                <a:solidFill>
                  <a:schemeClr val="tx2">
                    <a:lumMod val="60000"/>
                    <a:lumOff val="40000"/>
                  </a:schemeClr>
                </a:solidFill>
              </a:rPr>
              <a:t>Ionizing</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radiation</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sources</a:t>
            </a:r>
            <a:r>
              <a:rPr lang="es-ES" sz="2000" b="1" dirty="0" smtClean="0">
                <a:solidFill>
                  <a:schemeClr val="tx2">
                    <a:lumMod val="60000"/>
                    <a:lumOff val="40000"/>
                  </a:schemeClr>
                </a:solidFill>
              </a:rPr>
              <a:t>: </a:t>
            </a:r>
            <a:r>
              <a:rPr lang="es-ES" sz="2000" dirty="0" smtClean="0"/>
              <a:t>gamma </a:t>
            </a:r>
            <a:r>
              <a:rPr lang="es-ES" sz="2000" dirty="0" err="1" smtClean="0"/>
              <a:t>sources</a:t>
            </a:r>
            <a:r>
              <a:rPr lang="es-ES" sz="2000" dirty="0" smtClean="0"/>
              <a:t>, </a:t>
            </a:r>
            <a:r>
              <a:rPr lang="es-ES" sz="2000" dirty="0" err="1" smtClean="0"/>
              <a:t>electron</a:t>
            </a:r>
            <a:r>
              <a:rPr lang="es-ES" sz="2000" dirty="0" smtClean="0"/>
              <a:t> </a:t>
            </a:r>
            <a:r>
              <a:rPr lang="es-ES" sz="2000" dirty="0" err="1" smtClean="0"/>
              <a:t>accelerators</a:t>
            </a:r>
            <a:r>
              <a:rPr lang="es-ES" sz="2000" dirty="0" smtClean="0"/>
              <a:t> </a:t>
            </a:r>
            <a:r>
              <a:rPr lang="es-ES" sz="2000" dirty="0" err="1" smtClean="0"/>
              <a:t>or</a:t>
            </a:r>
            <a:r>
              <a:rPr lang="es-ES" sz="2000" dirty="0" smtClean="0"/>
              <a:t> ion </a:t>
            </a:r>
            <a:r>
              <a:rPr lang="es-ES" sz="2000" dirty="0" err="1" smtClean="0"/>
              <a:t>accelerators</a:t>
            </a:r>
            <a:r>
              <a:rPr lang="es-ES" sz="2000" dirty="0" smtClean="0"/>
              <a:t> (</a:t>
            </a:r>
            <a:r>
              <a:rPr lang="es-ES" sz="2000" dirty="0" err="1" smtClean="0"/>
              <a:t>using</a:t>
            </a:r>
            <a:r>
              <a:rPr lang="es-ES" sz="2000" dirty="0" smtClean="0"/>
              <a:t> </a:t>
            </a:r>
            <a:r>
              <a:rPr lang="es-ES" sz="2000" dirty="0" err="1" smtClean="0"/>
              <a:t>the</a:t>
            </a:r>
            <a:r>
              <a:rPr lang="es-ES" sz="2000" dirty="0" smtClean="0"/>
              <a:t> </a:t>
            </a:r>
            <a:r>
              <a:rPr lang="es-ES" sz="2000" dirty="0" err="1" smtClean="0"/>
              <a:t>electronic</a:t>
            </a:r>
            <a:r>
              <a:rPr lang="es-ES" sz="2000" dirty="0" smtClean="0"/>
              <a:t> </a:t>
            </a:r>
            <a:r>
              <a:rPr lang="es-ES" sz="2000" dirty="0" err="1" smtClean="0"/>
              <a:t>excitation</a:t>
            </a:r>
            <a:r>
              <a:rPr lang="es-ES" sz="2000" dirty="0" smtClean="0"/>
              <a:t> </a:t>
            </a:r>
            <a:r>
              <a:rPr lang="es-ES" sz="2000" dirty="0" err="1" smtClean="0"/>
              <a:t>region</a:t>
            </a:r>
            <a:r>
              <a:rPr lang="es-ES" sz="2000" dirty="0" smtClean="0"/>
              <a:t>)</a:t>
            </a:r>
          </a:p>
          <a:p>
            <a:pPr marL="1200150" lvl="2" indent="-285750">
              <a:buFont typeface="Arial" panose="020B0604020202020204" pitchFamily="34" charset="0"/>
              <a:buChar char="•"/>
            </a:pPr>
            <a:r>
              <a:rPr lang="es-ES" sz="1800" i="1" dirty="0" err="1" smtClean="0"/>
              <a:t>Many</a:t>
            </a:r>
            <a:r>
              <a:rPr lang="es-ES" sz="1800" i="1" dirty="0" smtClean="0"/>
              <a:t> </a:t>
            </a:r>
            <a:r>
              <a:rPr lang="es-ES" sz="1800" i="1" dirty="0" err="1" smtClean="0"/>
              <a:t>different</a:t>
            </a:r>
            <a:r>
              <a:rPr lang="es-ES" sz="1800" i="1" dirty="0" smtClean="0"/>
              <a:t> </a:t>
            </a:r>
            <a:r>
              <a:rPr lang="es-ES" sz="1800" i="1" dirty="0" err="1" smtClean="0"/>
              <a:t>ones</a:t>
            </a:r>
            <a:r>
              <a:rPr lang="es-ES" sz="1800" i="1" dirty="0"/>
              <a:t> </a:t>
            </a:r>
            <a:r>
              <a:rPr lang="es-ES" sz="1800" i="1" dirty="0" err="1" smtClean="0"/>
              <a:t>all</a:t>
            </a:r>
            <a:r>
              <a:rPr lang="es-ES" sz="1800" i="1" dirty="0" smtClean="0"/>
              <a:t> </a:t>
            </a:r>
            <a:r>
              <a:rPr lang="es-ES" sz="1800" i="1" dirty="0" err="1" smtClean="0"/>
              <a:t>around</a:t>
            </a:r>
            <a:r>
              <a:rPr lang="es-ES" sz="1800" i="1" dirty="0" smtClean="0"/>
              <a:t> </a:t>
            </a:r>
            <a:r>
              <a:rPr lang="es-ES" sz="1800" i="1" dirty="0" err="1" smtClean="0"/>
              <a:t>the</a:t>
            </a:r>
            <a:r>
              <a:rPr lang="es-ES" sz="1800" i="1" dirty="0" smtClean="0"/>
              <a:t> </a:t>
            </a:r>
            <a:r>
              <a:rPr lang="es-ES" sz="1800" i="1" dirty="0" err="1" smtClean="0"/>
              <a:t>world</a:t>
            </a:r>
            <a:endParaRPr lang="es-ES" sz="1800" i="1" dirty="0" smtClean="0"/>
          </a:p>
          <a:p>
            <a:pPr marL="1200150" lvl="2" indent="-285750">
              <a:buFont typeface="Arial" panose="020B0604020202020204" pitchFamily="34" charset="0"/>
              <a:buChar char="•"/>
            </a:pPr>
            <a:r>
              <a:rPr lang="es-ES" sz="1800" i="1" dirty="0" err="1" smtClean="0"/>
              <a:t>Typicaly</a:t>
            </a:r>
            <a:r>
              <a:rPr lang="es-ES" sz="1800" i="1" dirty="0" smtClean="0"/>
              <a:t> </a:t>
            </a:r>
            <a:r>
              <a:rPr lang="es-ES" sz="1800" i="1" dirty="0" err="1" smtClean="0"/>
              <a:t>used</a:t>
            </a:r>
            <a:r>
              <a:rPr lang="es-ES" sz="1800" i="1" dirty="0" smtClean="0"/>
              <a:t> to </a:t>
            </a:r>
            <a:r>
              <a:rPr lang="es-ES" sz="1800" i="1" dirty="0" err="1" smtClean="0"/>
              <a:t>investigate</a:t>
            </a:r>
            <a:r>
              <a:rPr lang="es-ES" sz="1800" i="1" dirty="0" smtClean="0"/>
              <a:t> </a:t>
            </a:r>
            <a:r>
              <a:rPr lang="es-ES" sz="1800" b="1" i="1" u="sng" dirty="0" smtClean="0"/>
              <a:t>in-</a:t>
            </a:r>
            <a:r>
              <a:rPr lang="es-ES" sz="1800" b="1" i="1" u="sng" dirty="0" err="1" smtClean="0"/>
              <a:t>beam</a:t>
            </a:r>
            <a:r>
              <a:rPr lang="es-ES" sz="1800" b="1" i="1" u="sng" dirty="0" smtClean="0"/>
              <a:t> </a:t>
            </a:r>
            <a:r>
              <a:rPr lang="es-ES" sz="1800" b="1" i="1" u="sng" dirty="0" err="1" smtClean="0"/>
              <a:t>effects</a:t>
            </a:r>
            <a:r>
              <a:rPr lang="es-ES" sz="1800" b="1" i="1" dirty="0"/>
              <a:t> </a:t>
            </a:r>
            <a:r>
              <a:rPr lang="es-ES" sz="1800" i="1" dirty="0" err="1" smtClean="0"/>
              <a:t>on</a:t>
            </a:r>
            <a:r>
              <a:rPr lang="es-ES" sz="1800" i="1" dirty="0" smtClean="0"/>
              <a:t> </a:t>
            </a:r>
            <a:r>
              <a:rPr lang="es-ES" sz="1800" i="1" dirty="0" err="1" smtClean="0"/>
              <a:t>physical</a:t>
            </a:r>
            <a:r>
              <a:rPr lang="es-ES" sz="1800" i="1" dirty="0" smtClean="0"/>
              <a:t> </a:t>
            </a:r>
            <a:r>
              <a:rPr lang="es-ES" sz="1800" i="1" dirty="0" err="1" smtClean="0"/>
              <a:t>properties</a:t>
            </a:r>
            <a:r>
              <a:rPr lang="es-ES" sz="1800" i="1" dirty="0" smtClean="0"/>
              <a:t> (RIC, RID, OL, OA, </a:t>
            </a:r>
            <a:r>
              <a:rPr lang="es-ES" sz="1800" i="1" dirty="0" err="1" smtClean="0"/>
              <a:t>permeation</a:t>
            </a:r>
            <a:r>
              <a:rPr lang="es-ES" sz="1800" i="1" dirty="0" smtClean="0"/>
              <a:t>,…)</a:t>
            </a:r>
          </a:p>
          <a:p>
            <a:pPr marL="1200150" lvl="2" indent="-285750">
              <a:buFont typeface="Arial" panose="020B0604020202020204" pitchFamily="34" charset="0"/>
              <a:buChar char="•"/>
            </a:pPr>
            <a:r>
              <a:rPr lang="es-ES" sz="1800" i="1" dirty="0" err="1" smtClean="0"/>
              <a:t>Very</a:t>
            </a:r>
            <a:r>
              <a:rPr lang="es-ES" sz="1800" i="1" dirty="0" smtClean="0"/>
              <a:t> </a:t>
            </a:r>
            <a:r>
              <a:rPr lang="es-ES" sz="1800" i="1" dirty="0" err="1" smtClean="0"/>
              <a:t>high</a:t>
            </a:r>
            <a:r>
              <a:rPr lang="es-ES" sz="1800" i="1" dirty="0" smtClean="0"/>
              <a:t> </a:t>
            </a:r>
            <a:r>
              <a:rPr lang="es-ES" sz="1800" i="1" dirty="0" err="1" smtClean="0"/>
              <a:t>localized</a:t>
            </a:r>
            <a:r>
              <a:rPr lang="es-ES" sz="1800" i="1" dirty="0" smtClean="0"/>
              <a:t> </a:t>
            </a:r>
            <a:r>
              <a:rPr lang="es-ES" sz="1800" i="1" dirty="0" err="1" smtClean="0"/>
              <a:t>power</a:t>
            </a:r>
            <a:r>
              <a:rPr lang="es-ES" sz="1800" i="1" dirty="0" smtClean="0"/>
              <a:t> </a:t>
            </a:r>
            <a:r>
              <a:rPr lang="es-ES" sz="1800" i="1" dirty="0" err="1" smtClean="0"/>
              <a:t>density</a:t>
            </a:r>
            <a:r>
              <a:rPr lang="es-ES" sz="1800" i="1" dirty="0" smtClean="0"/>
              <a:t> </a:t>
            </a:r>
            <a:r>
              <a:rPr lang="es-ES" sz="1800" i="1" dirty="0" err="1" smtClean="0"/>
              <a:t>is</a:t>
            </a:r>
            <a:r>
              <a:rPr lang="es-ES" sz="1800" i="1" dirty="0" smtClean="0"/>
              <a:t> </a:t>
            </a:r>
            <a:r>
              <a:rPr lang="es-ES" sz="1800" i="1" dirty="0" err="1" smtClean="0"/>
              <a:t>feasible</a:t>
            </a:r>
            <a:r>
              <a:rPr lang="es-ES" sz="1800" i="1" dirty="0" smtClean="0"/>
              <a:t>, </a:t>
            </a:r>
            <a:r>
              <a:rPr lang="es-ES" sz="1800" i="1" dirty="0" err="1" smtClean="0"/>
              <a:t>but</a:t>
            </a:r>
            <a:r>
              <a:rPr lang="es-ES" sz="1800" i="1" dirty="0" smtClean="0"/>
              <a:t> </a:t>
            </a:r>
            <a:r>
              <a:rPr lang="es-ES" sz="1800" i="1" dirty="0" err="1" smtClean="0"/>
              <a:t>usually</a:t>
            </a:r>
            <a:r>
              <a:rPr lang="es-ES" sz="1800" i="1" dirty="0" smtClean="0"/>
              <a:t> </a:t>
            </a:r>
            <a:r>
              <a:rPr lang="es-ES" sz="1800" i="1" dirty="0" err="1" smtClean="0"/>
              <a:t>not</a:t>
            </a:r>
            <a:r>
              <a:rPr lang="es-ES" sz="1800" i="1" dirty="0" smtClean="0"/>
              <a:t> </a:t>
            </a:r>
            <a:r>
              <a:rPr lang="es-ES" sz="1800" i="1" dirty="0" err="1" smtClean="0"/>
              <a:t>very</a:t>
            </a:r>
            <a:r>
              <a:rPr lang="es-ES" sz="1800" i="1" dirty="0" smtClean="0"/>
              <a:t> </a:t>
            </a:r>
            <a:r>
              <a:rPr lang="es-ES" sz="1800" i="1" dirty="0" err="1" smtClean="0"/>
              <a:t>high</a:t>
            </a:r>
            <a:r>
              <a:rPr lang="es-ES" sz="1800" i="1" dirty="0" smtClean="0"/>
              <a:t> </a:t>
            </a:r>
            <a:r>
              <a:rPr lang="es-ES" sz="1800" i="1" dirty="0" err="1" smtClean="0"/>
              <a:t>power</a:t>
            </a:r>
            <a:r>
              <a:rPr lang="es-ES" sz="1800" i="1" dirty="0" smtClean="0"/>
              <a:t> </a:t>
            </a:r>
            <a:r>
              <a:rPr lang="es-ES" sz="1800" i="1" dirty="0" err="1" smtClean="0"/>
              <a:t>beams</a:t>
            </a:r>
            <a:r>
              <a:rPr lang="es-ES" sz="1800" i="1" dirty="0" smtClean="0"/>
              <a:t> and, no </a:t>
            </a:r>
            <a:r>
              <a:rPr lang="es-ES" sz="1800" i="1" dirty="0" err="1" smtClean="0"/>
              <a:t>beam</a:t>
            </a:r>
            <a:r>
              <a:rPr lang="es-ES" sz="1800" i="1" dirty="0" smtClean="0"/>
              <a:t> </a:t>
            </a:r>
            <a:r>
              <a:rPr lang="es-ES" sz="1800" i="1" dirty="0" err="1" smtClean="0"/>
              <a:t>window</a:t>
            </a:r>
            <a:r>
              <a:rPr lang="es-ES" sz="1800" i="1" dirty="0" smtClean="0"/>
              <a:t> </a:t>
            </a:r>
            <a:r>
              <a:rPr lang="es-ES" sz="1800" i="1" dirty="0" err="1" smtClean="0"/>
              <a:t>is</a:t>
            </a:r>
            <a:r>
              <a:rPr lang="es-ES" sz="1800" i="1" dirty="0" smtClean="0"/>
              <a:t> </a:t>
            </a:r>
            <a:r>
              <a:rPr lang="es-ES" sz="1800" i="1" dirty="0" err="1" smtClean="0"/>
              <a:t>needed</a:t>
            </a:r>
            <a:r>
              <a:rPr lang="es-ES" sz="1800" i="1" dirty="0" smtClean="0"/>
              <a:t>, so </a:t>
            </a:r>
            <a:r>
              <a:rPr lang="es-ES" sz="1800" i="1" u="sng" dirty="0" smtClean="0"/>
              <a:t>no </a:t>
            </a:r>
            <a:r>
              <a:rPr lang="es-ES" sz="1800" i="1" u="sng" dirty="0" err="1" smtClean="0"/>
              <a:t>significant</a:t>
            </a:r>
            <a:r>
              <a:rPr lang="es-ES" sz="1800" i="1" u="sng" dirty="0" smtClean="0"/>
              <a:t> target </a:t>
            </a:r>
            <a:r>
              <a:rPr lang="es-ES" sz="1800" i="1" u="sng" dirty="0" err="1" smtClean="0"/>
              <a:t>issues</a:t>
            </a:r>
            <a:endParaRPr lang="es-ES" sz="1800" i="1" u="sng" dirty="0" smtClean="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49080"/>
            <a:ext cx="26765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861048"/>
            <a:ext cx="2943805" cy="220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251520" y="1236361"/>
            <a:ext cx="7920880" cy="2923877"/>
          </a:xfrm>
          <a:prstGeom prst="rect">
            <a:avLst/>
          </a:prstGeom>
          <a:noFill/>
        </p:spPr>
        <p:txBody>
          <a:bodyPr wrap="square" rtlCol="0">
            <a:spAutoFit/>
          </a:bodyPr>
          <a:lstStyle/>
          <a:p>
            <a:r>
              <a:rPr lang="es-ES" sz="2000" dirty="0" smtClean="0">
                <a:solidFill>
                  <a:schemeClr val="tx2">
                    <a:lumMod val="60000"/>
                    <a:lumOff val="40000"/>
                  </a:schemeClr>
                </a:solidFill>
              </a:rPr>
              <a:t>2) </a:t>
            </a:r>
            <a:r>
              <a:rPr lang="es-ES" sz="2000" dirty="0" err="1" smtClean="0">
                <a:solidFill>
                  <a:schemeClr val="tx2">
                    <a:lumMod val="60000"/>
                    <a:lumOff val="40000"/>
                  </a:schemeClr>
                </a:solidFill>
              </a:rPr>
              <a:t>Displacement</a:t>
            </a:r>
            <a:r>
              <a:rPr lang="es-ES" sz="2000" dirty="0" smtClean="0">
                <a:solidFill>
                  <a:schemeClr val="tx2">
                    <a:lumMod val="60000"/>
                    <a:lumOff val="40000"/>
                  </a:schemeClr>
                </a:solidFill>
              </a:rPr>
              <a:t> </a:t>
            </a:r>
            <a:r>
              <a:rPr lang="es-ES" sz="2000" dirty="0" err="1" smtClean="0">
                <a:solidFill>
                  <a:schemeClr val="tx2">
                    <a:lumMod val="60000"/>
                    <a:lumOff val="40000"/>
                  </a:schemeClr>
                </a:solidFill>
              </a:rPr>
              <a:t>damage</a:t>
            </a:r>
            <a:r>
              <a:rPr lang="es-ES" sz="2000" dirty="0" smtClean="0">
                <a:solidFill>
                  <a:schemeClr val="tx2">
                    <a:lumMod val="60000"/>
                    <a:lumOff val="40000"/>
                  </a:schemeClr>
                </a:solidFill>
              </a:rPr>
              <a:t> </a:t>
            </a:r>
            <a:r>
              <a:rPr lang="es-ES" sz="2000" dirty="0" err="1" smtClean="0">
                <a:solidFill>
                  <a:schemeClr val="tx2">
                    <a:lumMod val="60000"/>
                    <a:lumOff val="40000"/>
                  </a:schemeClr>
                </a:solidFill>
              </a:rPr>
              <a:t>sources</a:t>
            </a:r>
            <a:r>
              <a:rPr lang="es-ES" sz="2000" dirty="0" smtClean="0">
                <a:solidFill>
                  <a:schemeClr val="tx2">
                    <a:lumMod val="60000"/>
                    <a:lumOff val="40000"/>
                  </a:schemeClr>
                </a:solidFill>
              </a:rPr>
              <a:t>. </a:t>
            </a:r>
            <a:r>
              <a:rPr lang="es-ES" sz="2000" b="1" dirty="0" smtClean="0">
                <a:solidFill>
                  <a:schemeClr val="tx2">
                    <a:lumMod val="60000"/>
                    <a:lumOff val="40000"/>
                  </a:schemeClr>
                </a:solidFill>
              </a:rPr>
              <a:t>Ion </a:t>
            </a:r>
            <a:r>
              <a:rPr lang="es-ES" sz="2000" b="1" dirty="0" err="1" smtClean="0">
                <a:solidFill>
                  <a:schemeClr val="tx2">
                    <a:lumMod val="60000"/>
                    <a:lumOff val="40000"/>
                  </a:schemeClr>
                </a:solidFill>
              </a:rPr>
              <a:t>accelerators</a:t>
            </a:r>
            <a:r>
              <a:rPr lang="es-ES" sz="2000" b="1" dirty="0" smtClean="0">
                <a:solidFill>
                  <a:schemeClr val="tx2">
                    <a:lumMod val="60000"/>
                    <a:lumOff val="40000"/>
                  </a:schemeClr>
                </a:solidFill>
              </a:rPr>
              <a:t> (ion </a:t>
            </a:r>
            <a:r>
              <a:rPr lang="es-ES" sz="2000" b="1" dirty="0" err="1" smtClean="0">
                <a:solidFill>
                  <a:schemeClr val="tx2">
                    <a:lumMod val="60000"/>
                    <a:lumOff val="40000"/>
                  </a:schemeClr>
                </a:solidFill>
              </a:rPr>
              <a:t>irradiation</a:t>
            </a:r>
            <a:r>
              <a:rPr lang="es-ES" sz="2000" b="1" dirty="0" smtClean="0">
                <a:solidFill>
                  <a:schemeClr val="tx2">
                    <a:lumMod val="60000"/>
                    <a:lumOff val="40000"/>
                  </a:schemeClr>
                </a:solidFill>
              </a:rPr>
              <a:t>): </a:t>
            </a:r>
            <a:endParaRPr lang="es-ES" sz="2000" b="1" u="sng" dirty="0">
              <a:solidFill>
                <a:schemeClr val="tx2">
                  <a:lumMod val="60000"/>
                  <a:lumOff val="40000"/>
                </a:schemeClr>
              </a:solidFill>
            </a:endParaRPr>
          </a:p>
          <a:p>
            <a:r>
              <a:rPr lang="es-ES" sz="2000" dirty="0"/>
              <a:t> </a:t>
            </a:r>
            <a:r>
              <a:rPr lang="es-ES" sz="2000" dirty="0" smtClean="0"/>
              <a:t>     </a:t>
            </a:r>
            <a:r>
              <a:rPr lang="es-ES" sz="2000" u="sng" dirty="0" smtClean="0"/>
              <a:t>Single and </a:t>
            </a:r>
            <a:r>
              <a:rPr lang="es-ES" sz="2000" u="sng" dirty="0" err="1" smtClean="0"/>
              <a:t>multi</a:t>
            </a:r>
            <a:r>
              <a:rPr lang="es-ES" sz="2000" u="sng" dirty="0" smtClean="0"/>
              <a:t>-ion </a:t>
            </a:r>
            <a:r>
              <a:rPr lang="es-ES" sz="2000" u="sng" dirty="0" err="1" smtClean="0"/>
              <a:t>beam</a:t>
            </a:r>
            <a:r>
              <a:rPr lang="es-ES" sz="2000" u="sng" dirty="0" smtClean="0"/>
              <a:t> </a:t>
            </a:r>
            <a:r>
              <a:rPr lang="es-ES" sz="2000" u="sng" dirty="0" err="1" smtClean="0"/>
              <a:t>facilities</a:t>
            </a:r>
            <a:endParaRPr lang="es-ES" sz="2000" u="sng" dirty="0" smtClean="0"/>
          </a:p>
          <a:p>
            <a:pPr marL="1257300" lvl="2" indent="-342900">
              <a:buFont typeface="Arial" panose="020B0604020202020204" pitchFamily="34" charset="0"/>
              <a:buChar char="•"/>
            </a:pPr>
            <a:r>
              <a:rPr lang="es-ES" sz="1800" i="1" dirty="0" smtClean="0"/>
              <a:t>Wide </a:t>
            </a:r>
            <a:r>
              <a:rPr lang="es-ES" sz="1800" i="1" dirty="0" err="1" smtClean="0"/>
              <a:t>range</a:t>
            </a:r>
            <a:r>
              <a:rPr lang="es-ES" sz="1800" i="1" dirty="0" smtClean="0"/>
              <a:t> of </a:t>
            </a:r>
            <a:r>
              <a:rPr lang="es-ES" sz="1800" i="1" dirty="0" err="1" smtClean="0"/>
              <a:t>particles</a:t>
            </a:r>
            <a:r>
              <a:rPr lang="es-ES" sz="1800" i="1" dirty="0" smtClean="0"/>
              <a:t> and </a:t>
            </a:r>
            <a:r>
              <a:rPr lang="es-ES" sz="1800" i="1" dirty="0" err="1" smtClean="0"/>
              <a:t>energies</a:t>
            </a:r>
            <a:endParaRPr lang="es-ES" sz="1800" i="1" dirty="0" smtClean="0"/>
          </a:p>
          <a:p>
            <a:pPr marL="1257300" lvl="2" indent="-342900">
              <a:buFont typeface="Arial" panose="020B0604020202020204" pitchFamily="34" charset="0"/>
              <a:buChar char="•"/>
            </a:pPr>
            <a:r>
              <a:rPr lang="es-ES" sz="1800" i="1" dirty="0" err="1" smtClean="0"/>
              <a:t>Main</a:t>
            </a:r>
            <a:r>
              <a:rPr lang="es-ES" sz="1800" i="1" dirty="0" smtClean="0"/>
              <a:t> </a:t>
            </a:r>
            <a:r>
              <a:rPr lang="es-ES" sz="1800" i="1" dirty="0" err="1" smtClean="0"/>
              <a:t>advantage</a:t>
            </a:r>
            <a:r>
              <a:rPr lang="es-ES" sz="1800" i="1" dirty="0" smtClean="0"/>
              <a:t>: </a:t>
            </a:r>
            <a:r>
              <a:rPr lang="es-ES" sz="1800" i="1" dirty="0" err="1" smtClean="0"/>
              <a:t>high</a:t>
            </a:r>
            <a:r>
              <a:rPr lang="es-ES" sz="1800" i="1" dirty="0" smtClean="0"/>
              <a:t> </a:t>
            </a:r>
            <a:r>
              <a:rPr lang="es-ES" sz="1800" i="1" dirty="0" err="1" smtClean="0"/>
              <a:t>damage</a:t>
            </a:r>
            <a:r>
              <a:rPr lang="es-ES" sz="1800" i="1" dirty="0" smtClean="0"/>
              <a:t> </a:t>
            </a:r>
            <a:r>
              <a:rPr lang="es-ES" sz="1800" i="1" dirty="0" err="1" smtClean="0"/>
              <a:t>rate</a:t>
            </a:r>
            <a:r>
              <a:rPr lang="es-ES" sz="1800" i="1" dirty="0" smtClean="0"/>
              <a:t> (</a:t>
            </a:r>
            <a:r>
              <a:rPr lang="es-ES" sz="1800" i="1" dirty="0" err="1" smtClean="0"/>
              <a:t>accelerated</a:t>
            </a:r>
            <a:r>
              <a:rPr lang="es-ES" sz="1800" i="1" dirty="0" smtClean="0"/>
              <a:t> </a:t>
            </a:r>
            <a:r>
              <a:rPr lang="es-ES" sz="1800" i="1" dirty="0" err="1" smtClean="0"/>
              <a:t>testing</a:t>
            </a:r>
            <a:r>
              <a:rPr lang="es-ES" sz="1800" i="1" dirty="0" smtClean="0"/>
              <a:t>), </a:t>
            </a:r>
            <a:r>
              <a:rPr lang="es-ES" sz="1800" i="1" dirty="0" err="1" smtClean="0"/>
              <a:t>adjustable</a:t>
            </a:r>
            <a:r>
              <a:rPr lang="es-ES" sz="1800" i="1" dirty="0" smtClean="0"/>
              <a:t> He/</a:t>
            </a:r>
            <a:r>
              <a:rPr lang="es-ES" sz="1800" i="1" dirty="0" err="1" smtClean="0"/>
              <a:t>dpa</a:t>
            </a:r>
            <a:r>
              <a:rPr lang="es-ES" sz="1800" i="1" dirty="0" smtClean="0"/>
              <a:t> and H/</a:t>
            </a:r>
            <a:r>
              <a:rPr lang="es-ES" sz="1800" i="1" dirty="0" err="1" smtClean="0"/>
              <a:t>dpa</a:t>
            </a:r>
            <a:r>
              <a:rPr lang="es-ES" sz="1800" i="1" dirty="0" smtClean="0"/>
              <a:t> ratio, no </a:t>
            </a:r>
            <a:r>
              <a:rPr lang="es-ES" sz="1800" i="1" dirty="0" err="1" smtClean="0"/>
              <a:t>activation</a:t>
            </a:r>
            <a:r>
              <a:rPr lang="es-ES" sz="1800" i="1" dirty="0" smtClean="0"/>
              <a:t>, </a:t>
            </a:r>
            <a:r>
              <a:rPr lang="es-ES" sz="1800" i="1" dirty="0" err="1" smtClean="0"/>
              <a:t>very</a:t>
            </a:r>
            <a:r>
              <a:rPr lang="es-ES" sz="1800" i="1" dirty="0" smtClean="0"/>
              <a:t> </a:t>
            </a:r>
            <a:r>
              <a:rPr lang="es-ES" sz="1800" i="1" dirty="0" err="1" smtClean="0"/>
              <a:t>high</a:t>
            </a:r>
            <a:r>
              <a:rPr lang="es-ES" sz="1800" i="1" dirty="0" smtClean="0"/>
              <a:t> </a:t>
            </a:r>
            <a:r>
              <a:rPr lang="es-ES" sz="1800" i="1" dirty="0" err="1" smtClean="0"/>
              <a:t>flexibility</a:t>
            </a:r>
            <a:endParaRPr lang="es-ES" sz="1800" i="1" dirty="0" smtClean="0"/>
          </a:p>
          <a:p>
            <a:pPr marL="1257300" lvl="2" indent="-342900">
              <a:buFont typeface="Arial" panose="020B0604020202020204" pitchFamily="34" charset="0"/>
              <a:buChar char="•"/>
            </a:pPr>
            <a:r>
              <a:rPr lang="es-ES" sz="1800" i="1" dirty="0" err="1" smtClean="0"/>
              <a:t>Main</a:t>
            </a:r>
            <a:r>
              <a:rPr lang="es-ES" sz="1800" i="1" dirty="0" smtClean="0"/>
              <a:t> </a:t>
            </a:r>
            <a:r>
              <a:rPr lang="es-ES" sz="1800" i="1" dirty="0" err="1" smtClean="0"/>
              <a:t>drawbacks</a:t>
            </a:r>
            <a:r>
              <a:rPr lang="es-ES" sz="1800" i="1" dirty="0" smtClean="0"/>
              <a:t>: </a:t>
            </a:r>
            <a:r>
              <a:rPr lang="es-ES" sz="1800" i="1" dirty="0" err="1"/>
              <a:t>high</a:t>
            </a:r>
            <a:r>
              <a:rPr lang="es-ES" sz="1800" i="1" dirty="0"/>
              <a:t> </a:t>
            </a:r>
            <a:r>
              <a:rPr lang="es-ES" sz="1800" i="1" dirty="0" err="1"/>
              <a:t>damage</a:t>
            </a:r>
            <a:r>
              <a:rPr lang="es-ES" sz="1800" i="1" dirty="0"/>
              <a:t> </a:t>
            </a:r>
            <a:r>
              <a:rPr lang="es-ES" sz="1800" i="1" dirty="0" err="1"/>
              <a:t>rate</a:t>
            </a:r>
            <a:r>
              <a:rPr lang="es-ES" sz="1800" i="1" dirty="0"/>
              <a:t>, </a:t>
            </a:r>
            <a:r>
              <a:rPr lang="es-ES" sz="1800" i="1" dirty="0" err="1"/>
              <a:t>limited</a:t>
            </a:r>
            <a:r>
              <a:rPr lang="es-ES" sz="1800" i="1" dirty="0"/>
              <a:t> </a:t>
            </a:r>
            <a:r>
              <a:rPr lang="es-ES" sz="1800" i="1" dirty="0" err="1" smtClean="0"/>
              <a:t>range</a:t>
            </a:r>
            <a:r>
              <a:rPr lang="es-ES" sz="1800" i="1" dirty="0" smtClean="0"/>
              <a:t> (</a:t>
            </a:r>
            <a:r>
              <a:rPr lang="es-ES" sz="1800" i="1" dirty="0" err="1" smtClean="0"/>
              <a:t>microns</a:t>
            </a:r>
            <a:r>
              <a:rPr lang="es-ES" sz="1800" i="1" dirty="0" smtClean="0"/>
              <a:t>), </a:t>
            </a:r>
            <a:r>
              <a:rPr lang="es-ES" sz="1800" i="1" dirty="0" err="1" smtClean="0"/>
              <a:t>recoil</a:t>
            </a:r>
            <a:r>
              <a:rPr lang="es-ES" sz="1800" i="1" dirty="0" smtClean="0"/>
              <a:t> </a:t>
            </a:r>
            <a:r>
              <a:rPr lang="es-ES" sz="1800" i="1" dirty="0" err="1" smtClean="0"/>
              <a:t>energy</a:t>
            </a:r>
            <a:r>
              <a:rPr lang="es-ES" sz="1800" i="1" dirty="0" smtClean="0"/>
              <a:t> </a:t>
            </a:r>
            <a:r>
              <a:rPr lang="es-ES" sz="1800" i="1" dirty="0" err="1" smtClean="0"/>
              <a:t>spectrum</a:t>
            </a:r>
            <a:endParaRPr lang="es-ES" sz="1800" i="1" dirty="0" smtClean="0"/>
          </a:p>
          <a:p>
            <a:pPr marL="1257300" lvl="2" indent="-342900">
              <a:buFont typeface="Arial" panose="020B0604020202020204" pitchFamily="34" charset="0"/>
              <a:buChar char="•"/>
            </a:pPr>
            <a:r>
              <a:rPr lang="es-ES" sz="1800" dirty="0" err="1" smtClean="0"/>
              <a:t>Many</a:t>
            </a:r>
            <a:r>
              <a:rPr lang="es-ES" sz="1800" dirty="0" smtClean="0"/>
              <a:t> single/dual ion </a:t>
            </a:r>
            <a:r>
              <a:rPr lang="es-ES" sz="1800" dirty="0" err="1" smtClean="0"/>
              <a:t>facilities</a:t>
            </a:r>
            <a:endParaRPr lang="es-ES" sz="1800" dirty="0" smtClean="0">
              <a:solidFill>
                <a:srgbClr val="FF0000"/>
              </a:solidFill>
            </a:endParaRPr>
          </a:p>
          <a:p>
            <a:pPr marL="1257300" lvl="2" indent="-342900">
              <a:buFont typeface="Arial" panose="020B0604020202020204" pitchFamily="34" charset="0"/>
              <a:buChar char="•"/>
            </a:pPr>
            <a:r>
              <a:rPr lang="es-ES" sz="1800" dirty="0" err="1" smtClean="0"/>
              <a:t>Main</a:t>
            </a:r>
            <a:r>
              <a:rPr lang="es-ES" sz="1800" dirty="0" smtClean="0"/>
              <a:t> </a:t>
            </a:r>
            <a:r>
              <a:rPr lang="es-ES" sz="1800" dirty="0" smtClean="0"/>
              <a:t>triple </a:t>
            </a:r>
            <a:r>
              <a:rPr lang="es-ES" sz="1800" dirty="0" err="1" smtClean="0"/>
              <a:t>beam</a:t>
            </a:r>
            <a:r>
              <a:rPr lang="es-ES" sz="1800" dirty="0" smtClean="0"/>
              <a:t> </a:t>
            </a:r>
            <a:r>
              <a:rPr lang="es-ES" sz="1800" dirty="0" err="1" smtClean="0"/>
              <a:t>facilities</a:t>
            </a:r>
            <a:r>
              <a:rPr lang="es-ES" sz="1800" dirty="0" smtClean="0"/>
              <a:t>: TIARA (JA), JANNUS (FR</a:t>
            </a:r>
            <a:r>
              <a:rPr lang="es-ES" sz="1800" dirty="0" smtClean="0"/>
              <a:t>), Michigan Univ. (US)</a:t>
            </a:r>
            <a:endParaRPr lang="es-ES" sz="1800" dirty="0" smtClean="0"/>
          </a:p>
        </p:txBody>
      </p:sp>
      <p:pic>
        <p:nvPicPr>
          <p:cNvPr id="3074" name="Picture 2" descr="http://www.enerzine.com/UserFiles/Image/breve1228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873666"/>
            <a:ext cx="2754263" cy="24544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aka.jaea.go.jp/tiara/tiara/e_page/facility_e.data_/facilities_e_h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116" y="4595056"/>
            <a:ext cx="2949133" cy="192239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138430" y="4191016"/>
            <a:ext cx="3063469" cy="2406336"/>
            <a:chOff x="1331913" y="1052513"/>
            <a:chExt cx="6624638" cy="4968875"/>
          </a:xfrm>
        </p:grpSpPr>
        <p:pic>
          <p:nvPicPr>
            <p:cNvPr id="7" name="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655763"/>
              <a:ext cx="609758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CuadroTexto"/>
            <p:cNvSpPr txBox="1">
              <a:spLocks noChangeArrowheads="1"/>
            </p:cNvSpPr>
            <p:nvPr/>
          </p:nvSpPr>
          <p:spPr bwMode="auto">
            <a:xfrm>
              <a:off x="5456290" y="5129246"/>
              <a:ext cx="2037332" cy="53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s-ES" altLang="es-ES" sz="800" dirty="0" err="1"/>
                <a:t>T.Tanaka</a:t>
              </a:r>
              <a:r>
                <a:rPr lang="es-ES" altLang="es-ES" sz="800" dirty="0"/>
                <a:t>, 2003</a:t>
              </a:r>
            </a:p>
          </p:txBody>
        </p:sp>
        <p:sp>
          <p:nvSpPr>
            <p:cNvPr id="9" name="3 CuadroTexto"/>
            <p:cNvSpPr txBox="1">
              <a:spLocks noChangeArrowheads="1"/>
            </p:cNvSpPr>
            <p:nvPr/>
          </p:nvSpPr>
          <p:spPr bwMode="auto">
            <a:xfrm>
              <a:off x="1331913" y="1052513"/>
              <a:ext cx="6624638" cy="83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s-ES" altLang="es-ES" sz="800"/>
                <a:t>Swelling measured after Fe irradiation, combined with simultaneous H and/or He irradiation</a:t>
              </a:r>
            </a:p>
          </p:txBody>
        </p:sp>
      </p:grpSp>
    </p:spTree>
    <p:extLst>
      <p:ext uri="{BB962C8B-B14F-4D97-AF65-F5344CB8AC3E}">
        <p14:creationId xmlns:p14="http://schemas.microsoft.com/office/powerpoint/2010/main" val="378155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512" y="-27384"/>
            <a:ext cx="1800200" cy="966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6130" name="Rectangle 2"/>
          <p:cNvSpPr>
            <a:spLocks noGrp="1" noChangeArrowheads="1"/>
          </p:cNvSpPr>
          <p:nvPr>
            <p:ph type="title"/>
          </p:nvPr>
        </p:nvSpPr>
        <p:spPr>
          <a:xfrm>
            <a:off x="3059113" y="116632"/>
            <a:ext cx="5483225" cy="778718"/>
          </a:xfrm>
          <a:solidFill>
            <a:schemeClr val="accent3">
              <a:lumMod val="75000"/>
            </a:schemeClr>
          </a:solidFill>
          <a:ln w="28575" cap="flat" algn="ctr">
            <a:solidFill>
              <a:srgbClr val="008000"/>
            </a:solidFill>
            <a:miter lim="800000"/>
            <a:headEnd/>
            <a:tailEnd/>
          </a:ln>
          <a:extLst/>
        </p:spPr>
        <p:txBody>
          <a:bodyPr>
            <a:normAutofit fontScale="90000"/>
          </a:bodyPr>
          <a:lstStyle/>
          <a:p>
            <a:r>
              <a:rPr lang="en-GB" altLang="es-ES" sz="2800" b="1" dirty="0" smtClean="0"/>
              <a:t>CIEMAT proposal: </a:t>
            </a:r>
            <a:br>
              <a:rPr lang="en-GB" altLang="es-ES" sz="2800" b="1" dirty="0" smtClean="0"/>
            </a:br>
            <a:r>
              <a:rPr lang="en-GB" altLang="es-ES" sz="2800" b="1" dirty="0" smtClean="0"/>
              <a:t>TF-triple </a:t>
            </a:r>
            <a:r>
              <a:rPr lang="en-GB" altLang="es-ES" sz="2800" b="1" dirty="0"/>
              <a:t>beam facility</a:t>
            </a:r>
          </a:p>
        </p:txBody>
      </p:sp>
      <p:sp>
        <p:nvSpPr>
          <p:cNvPr id="176131" name="Rectangle 3"/>
          <p:cNvSpPr>
            <a:spLocks noGrp="1" noChangeArrowheads="1"/>
          </p:cNvSpPr>
          <p:nvPr>
            <p:ph type="body" sz="half" idx="1"/>
          </p:nvPr>
        </p:nvSpPr>
        <p:spPr>
          <a:xfrm>
            <a:off x="-36514" y="1783358"/>
            <a:ext cx="5544617" cy="4525962"/>
          </a:xfrm>
        </p:spPr>
        <p:txBody>
          <a:bodyPr>
            <a:normAutofit lnSpcReduction="10000"/>
          </a:bodyPr>
          <a:lstStyle/>
          <a:p>
            <a:pPr marL="273050" indent="-6350">
              <a:lnSpc>
                <a:spcPct val="90000"/>
              </a:lnSpc>
              <a:buFontTx/>
              <a:buNone/>
            </a:pPr>
            <a:r>
              <a:rPr lang="en-US" altLang="es-ES" sz="2000" b="1" dirty="0">
                <a:solidFill>
                  <a:srgbClr val="04617B"/>
                </a:solidFill>
              </a:rPr>
              <a:t>A Facility to </a:t>
            </a:r>
            <a:r>
              <a:rPr lang="en-US" altLang="es-ES" sz="2000" b="1" dirty="0" smtClean="0">
                <a:solidFill>
                  <a:srgbClr val="04617B"/>
                </a:solidFill>
              </a:rPr>
              <a:t>contribute to </a:t>
            </a:r>
            <a:r>
              <a:rPr lang="en-US" altLang="es-ES" sz="2000" b="1" dirty="0">
                <a:solidFill>
                  <a:srgbClr val="04617B"/>
                </a:solidFill>
              </a:rPr>
              <a:t>the evaluation of radiation effects on fusion </a:t>
            </a:r>
            <a:r>
              <a:rPr lang="en-US" altLang="es-ES" sz="2000" b="1" dirty="0" smtClean="0">
                <a:solidFill>
                  <a:srgbClr val="04617B"/>
                </a:solidFill>
              </a:rPr>
              <a:t>materials </a:t>
            </a:r>
          </a:p>
          <a:p>
            <a:pPr marL="273050" indent="-6350">
              <a:lnSpc>
                <a:spcPct val="90000"/>
              </a:lnSpc>
              <a:buFontTx/>
              <a:buNone/>
            </a:pPr>
            <a:r>
              <a:rPr lang="en-US" altLang="es-ES" sz="2000" b="1" dirty="0" smtClean="0">
                <a:solidFill>
                  <a:srgbClr val="04617B"/>
                </a:solidFill>
              </a:rPr>
              <a:t>Three </a:t>
            </a:r>
            <a:r>
              <a:rPr lang="en-US" altLang="es-ES" sz="2000" b="1" dirty="0">
                <a:solidFill>
                  <a:srgbClr val="04617B"/>
                </a:solidFill>
              </a:rPr>
              <a:t>simultaneous ion accelerators </a:t>
            </a:r>
            <a:r>
              <a:rPr lang="en-US" altLang="es-ES" sz="2000" b="1" dirty="0" smtClean="0">
                <a:solidFill>
                  <a:srgbClr val="04617B"/>
                </a:solidFill>
              </a:rPr>
              <a:t>will </a:t>
            </a:r>
            <a:r>
              <a:rPr lang="en-US" altLang="es-ES" sz="2000" b="1" dirty="0">
                <a:solidFill>
                  <a:srgbClr val="04617B"/>
                </a:solidFill>
              </a:rPr>
              <a:t>emulate the neutron irradiation </a:t>
            </a:r>
            <a:r>
              <a:rPr lang="en-US" altLang="es-ES" sz="2000" b="1" dirty="0" smtClean="0">
                <a:solidFill>
                  <a:srgbClr val="04617B"/>
                </a:solidFill>
              </a:rPr>
              <a:t>effect</a:t>
            </a:r>
            <a:r>
              <a:rPr lang="en-US" altLang="es-ES" sz="2000" b="1" dirty="0">
                <a:solidFill>
                  <a:srgbClr val="04617B"/>
                </a:solidFill>
              </a:rPr>
              <a:t>s</a:t>
            </a:r>
          </a:p>
          <a:p>
            <a:pPr marL="273050" indent="-6350">
              <a:lnSpc>
                <a:spcPct val="90000"/>
              </a:lnSpc>
              <a:buFontTx/>
              <a:buNone/>
            </a:pPr>
            <a:endParaRPr lang="en-US" altLang="es-ES" sz="2000" b="1" dirty="0">
              <a:solidFill>
                <a:srgbClr val="04617B"/>
              </a:solidFill>
            </a:endParaRPr>
          </a:p>
          <a:p>
            <a:pPr marL="273050" indent="-6350">
              <a:lnSpc>
                <a:spcPct val="90000"/>
              </a:lnSpc>
              <a:buFontTx/>
              <a:buNone/>
            </a:pPr>
            <a:r>
              <a:rPr lang="en-US" altLang="es-ES" sz="1600" b="1" dirty="0">
                <a:solidFill>
                  <a:srgbClr val="04617B"/>
                </a:solidFill>
              </a:rPr>
              <a:t>Includes:</a:t>
            </a:r>
          </a:p>
          <a:p>
            <a:pPr marL="273050" indent="-6350">
              <a:lnSpc>
                <a:spcPct val="110000"/>
              </a:lnSpc>
            </a:pPr>
            <a:r>
              <a:rPr lang="en-US" altLang="es-ES" sz="1600" b="1" dirty="0">
                <a:solidFill>
                  <a:srgbClr val="04617B"/>
                </a:solidFill>
              </a:rPr>
              <a:t>Two light ions tandem-type, electrostatic accelerators (mainly for He and H irradiation)</a:t>
            </a:r>
          </a:p>
          <a:p>
            <a:pPr marL="273050" indent="-6350">
              <a:lnSpc>
                <a:spcPct val="110000"/>
              </a:lnSpc>
            </a:pPr>
            <a:r>
              <a:rPr lang="en-US" altLang="es-ES" sz="1600" b="1" dirty="0">
                <a:solidFill>
                  <a:srgbClr val="04617B"/>
                </a:solidFill>
              </a:rPr>
              <a:t>One heavy ion cyclotron (isochronous type)</a:t>
            </a:r>
            <a:r>
              <a:rPr lang="en-US" altLang="es-ES" sz="2000" dirty="0"/>
              <a:t> </a:t>
            </a:r>
            <a:r>
              <a:rPr lang="en-US" altLang="es-ES" sz="1600" b="1" dirty="0">
                <a:solidFill>
                  <a:srgbClr val="04617B"/>
                </a:solidFill>
              </a:rPr>
              <a:t>accelerator (Fe -400 MeV-, W -400 MeV-, Si -300 MeV-, C -100 MeV-, … and k = 110)</a:t>
            </a:r>
          </a:p>
          <a:p>
            <a:pPr marL="273050" indent="-6350">
              <a:lnSpc>
                <a:spcPct val="110000"/>
              </a:lnSpc>
            </a:pPr>
            <a:r>
              <a:rPr lang="en-US" altLang="es-ES" sz="1600" b="1" dirty="0">
                <a:solidFill>
                  <a:srgbClr val="04617B"/>
                </a:solidFill>
              </a:rPr>
              <a:t>Also experiments under high-field magnet</a:t>
            </a:r>
          </a:p>
          <a:p>
            <a:pPr marL="273050" indent="-6350">
              <a:lnSpc>
                <a:spcPct val="110000"/>
              </a:lnSpc>
            </a:pPr>
            <a:endParaRPr lang="en-US" altLang="es-ES" sz="1600" b="1" dirty="0">
              <a:solidFill>
                <a:srgbClr val="04617B"/>
              </a:solidFill>
            </a:endParaRPr>
          </a:p>
          <a:p>
            <a:pPr marL="273050" indent="-6350">
              <a:lnSpc>
                <a:spcPct val="110000"/>
              </a:lnSpc>
              <a:buFontTx/>
              <a:buNone/>
            </a:pPr>
            <a:r>
              <a:rPr lang="en-US" altLang="es-ES" sz="1800" b="1" u="sng" dirty="0">
                <a:solidFill>
                  <a:srgbClr val="04617B"/>
                </a:solidFill>
              </a:rPr>
              <a:t>I</a:t>
            </a:r>
            <a:r>
              <a:rPr lang="en-US" altLang="es-ES" sz="1800" b="1" u="sng" dirty="0" smtClean="0">
                <a:solidFill>
                  <a:srgbClr val="04617B"/>
                </a:solidFill>
              </a:rPr>
              <a:t>rradiation </a:t>
            </a:r>
            <a:r>
              <a:rPr lang="en-US" altLang="es-ES" sz="1800" b="1" u="sng" dirty="0">
                <a:solidFill>
                  <a:srgbClr val="04617B"/>
                </a:solidFill>
              </a:rPr>
              <a:t>volume </a:t>
            </a:r>
            <a:r>
              <a:rPr lang="en-US" altLang="es-ES" sz="1800" b="1" u="sng" dirty="0" smtClean="0">
                <a:solidFill>
                  <a:srgbClr val="04617B"/>
                </a:solidFill>
              </a:rPr>
              <a:t>up to tens of microns –relevant for volume effects- </a:t>
            </a:r>
          </a:p>
          <a:p>
            <a:pPr marL="273050" indent="-6350">
              <a:lnSpc>
                <a:spcPct val="110000"/>
              </a:lnSpc>
              <a:buFontTx/>
              <a:buNone/>
            </a:pPr>
            <a:endParaRPr lang="en-US" altLang="es-ES" sz="1800" b="1" dirty="0">
              <a:solidFill>
                <a:srgbClr val="04617B"/>
              </a:solidFill>
            </a:endParaRPr>
          </a:p>
          <a:p>
            <a:pPr marL="273050" indent="-6350">
              <a:lnSpc>
                <a:spcPct val="90000"/>
              </a:lnSpc>
            </a:pPr>
            <a:endParaRPr lang="en-US" altLang="es-ES" sz="1600" b="1" dirty="0">
              <a:solidFill>
                <a:srgbClr val="04617B"/>
              </a:solidFill>
            </a:endParaRPr>
          </a:p>
        </p:txBody>
      </p:sp>
      <p:pic>
        <p:nvPicPr>
          <p:cNvPr id="176136" name="Picture 10" descr="2P_0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708" y="1619863"/>
            <a:ext cx="3852292" cy="274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7" name="Picture 11" descr="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114800"/>
            <a:ext cx="38893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6139" name="Agrupar 12"/>
          <p:cNvGrpSpPr>
            <a:grpSpLocks/>
          </p:cNvGrpSpPr>
          <p:nvPr/>
        </p:nvGrpSpPr>
        <p:grpSpPr bwMode="auto">
          <a:xfrm>
            <a:off x="163513" y="133350"/>
            <a:ext cx="2895600" cy="1006475"/>
            <a:chOff x="3160305" y="937260"/>
            <a:chExt cx="3057525" cy="1091329"/>
          </a:xfrm>
        </p:grpSpPr>
        <p:sp>
          <p:nvSpPr>
            <p:cNvPr id="28" name="Text Box 2"/>
            <p:cNvSpPr txBox="1">
              <a:spLocks noChangeArrowheads="1"/>
            </p:cNvSpPr>
            <p:nvPr/>
          </p:nvSpPr>
          <p:spPr bwMode="auto">
            <a:xfrm>
              <a:off x="4008500" y="1097345"/>
              <a:ext cx="2209330" cy="530172"/>
            </a:xfrm>
            <a:prstGeom prst="rect">
              <a:avLst/>
            </a:prstGeom>
            <a:noFill/>
            <a:ln w="9525">
              <a:noFill/>
              <a:miter lim="800000"/>
              <a:headEnd/>
              <a:tailEnd/>
            </a:ln>
            <a:effectLst/>
          </p:spPr>
          <p:txBody>
            <a:bodyPr>
              <a:spAutoFit/>
            </a:bodyPr>
            <a:lstStyle/>
            <a:p>
              <a:pPr algn="just">
                <a:lnSpc>
                  <a:spcPct val="65000"/>
                </a:lnSpc>
                <a:spcBef>
                  <a:spcPct val="20000"/>
                </a:spcBef>
                <a:buSzPct val="100000"/>
                <a:buFont typeface="Wingdings 2" charset="2"/>
                <a:buNone/>
                <a:defRPr/>
              </a:pPr>
              <a:r>
                <a:rPr lang="es-ES" sz="4000" b="1" dirty="0">
                  <a:solidFill>
                    <a:srgbClr val="0B5395"/>
                  </a:solidFill>
                  <a:effectLst>
                    <a:outerShdw blurRad="50800" dist="38100" dir="2700000">
                      <a:srgbClr val="000000">
                        <a:alpha val="43000"/>
                      </a:srgbClr>
                    </a:outerShdw>
                  </a:effectLst>
                  <a:latin typeface="Calibri" charset="0"/>
                </a:rPr>
                <a:t>Techno</a:t>
              </a:r>
            </a:p>
          </p:txBody>
        </p:sp>
        <p:sp>
          <p:nvSpPr>
            <p:cNvPr id="29" name="Text Box 3"/>
            <p:cNvSpPr txBox="1">
              <a:spLocks noChangeArrowheads="1"/>
            </p:cNvSpPr>
            <p:nvPr/>
          </p:nvSpPr>
          <p:spPr bwMode="auto">
            <a:xfrm>
              <a:off x="4102371" y="1498417"/>
              <a:ext cx="2050083" cy="530172"/>
            </a:xfrm>
            <a:prstGeom prst="rect">
              <a:avLst/>
            </a:prstGeom>
            <a:noFill/>
            <a:ln w="9525">
              <a:noFill/>
              <a:miter lim="800000"/>
              <a:headEnd/>
              <a:tailEnd/>
            </a:ln>
            <a:effec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just">
                <a:lnSpc>
                  <a:spcPct val="65000"/>
                </a:lnSpc>
                <a:spcBef>
                  <a:spcPct val="20000"/>
                </a:spcBef>
                <a:buSzPct val="100000"/>
                <a:buFont typeface="Wingdings 2" pitchFamily="18" charset="2"/>
                <a:buNone/>
              </a:pPr>
              <a:r>
                <a:rPr lang="es-ES" altLang="es-ES" sz="4000" b="1">
                  <a:solidFill>
                    <a:srgbClr val="0B5395"/>
                  </a:solidFill>
                  <a:effectLst>
                    <a:outerShdw blurRad="38100" dist="38100" dir="2700000" algn="tl">
                      <a:srgbClr val="C0C0C0"/>
                    </a:outerShdw>
                  </a:effectLst>
                  <a:latin typeface="Calibri" pitchFamily="34" charset="0"/>
                  <a:ea typeface="ＭＳ Ｐゴシック" pitchFamily="34" charset="-128"/>
                </a:rPr>
                <a:t>Fusión</a:t>
              </a:r>
            </a:p>
          </p:txBody>
        </p:sp>
        <p:sp>
          <p:nvSpPr>
            <p:cNvPr id="30" name="Oval 14"/>
            <p:cNvSpPr>
              <a:spLocks noChangeArrowheads="1"/>
            </p:cNvSpPr>
            <p:nvPr/>
          </p:nvSpPr>
          <p:spPr bwMode="auto">
            <a:xfrm>
              <a:off x="3160305" y="937260"/>
              <a:ext cx="864958" cy="865834"/>
            </a:xfrm>
            <a:prstGeom prst="ellipse">
              <a:avLst/>
            </a:prstGeom>
            <a:gradFill rotWithShape="1">
              <a:gsLst>
                <a:gs pos="0">
                  <a:srgbClr val="FFD654"/>
                </a:gs>
                <a:gs pos="100000">
                  <a:srgbClr val="FF8C0E"/>
                </a:gs>
              </a:gsLst>
              <a:path path="shape">
                <a:fillToRect l="50000" t="50000" r="50000" b="50000"/>
              </a:path>
            </a:gradFill>
            <a:ln w="57150" cmpd="thinThick">
              <a:solidFill>
                <a:srgbClr val="FF6600"/>
              </a:solidFill>
              <a:round/>
              <a:headEnd/>
              <a:tailEnd/>
            </a:ln>
            <a:effectLst/>
          </p:spPr>
          <p:txBody>
            <a:bodyPr wrap="none" anchor="ctr"/>
            <a:lstStyle/>
            <a:p>
              <a:pPr algn="ctr" eaLnBrk="0" hangingPunct="0">
                <a:spcBef>
                  <a:spcPct val="20000"/>
                </a:spcBef>
                <a:buSzPct val="100000"/>
                <a:buFont typeface="Wingdings 2" charset="2"/>
                <a:buChar char=""/>
                <a:defRPr/>
              </a:pPr>
              <a:endParaRPr lang="es-ES_tradnl" sz="1800" dirty="0">
                <a:latin typeface="Constantia" charset="0"/>
              </a:endParaRPr>
            </a:p>
          </p:txBody>
        </p:sp>
        <p:sp>
          <p:nvSpPr>
            <p:cNvPr id="31" name="Rectangle 4"/>
            <p:cNvSpPr>
              <a:spLocks noChangeArrowheads="1"/>
            </p:cNvSpPr>
            <p:nvPr/>
          </p:nvSpPr>
          <p:spPr bwMode="auto">
            <a:xfrm rot="-5400000">
              <a:off x="3447889" y="1541752"/>
              <a:ext cx="504351" cy="214563"/>
            </a:xfrm>
            <a:prstGeom prst="rect">
              <a:avLst/>
            </a:prstGeom>
            <a:solidFill>
              <a:srgbClr val="376092"/>
            </a:solidFill>
            <a:ln>
              <a:noFill/>
            </a:ln>
            <a:effectLst>
              <a:outerShdw blurRad="50800" dist="38100" dir="6960007"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spcBef>
                  <a:spcPct val="20000"/>
                </a:spcBef>
                <a:buSzPct val="100000"/>
                <a:buFont typeface="Wingdings 2" charset="2"/>
                <a:buChar char=""/>
                <a:defRPr/>
              </a:pPr>
              <a:endParaRPr lang="es-ES_tradnl" sz="1800" dirty="0">
                <a:latin typeface="Arial" charset="0"/>
              </a:endParaRPr>
            </a:p>
          </p:txBody>
        </p:sp>
        <p:sp>
          <p:nvSpPr>
            <p:cNvPr id="32" name="Rectangle 6"/>
            <p:cNvSpPr>
              <a:spLocks noChangeArrowheads="1"/>
            </p:cNvSpPr>
            <p:nvPr/>
          </p:nvSpPr>
          <p:spPr bwMode="auto">
            <a:xfrm>
              <a:off x="3322903" y="1131772"/>
              <a:ext cx="720798" cy="216889"/>
            </a:xfrm>
            <a:prstGeom prst="rect">
              <a:avLst/>
            </a:prstGeom>
            <a:solidFill>
              <a:schemeClr val="accent1">
                <a:lumMod val="75000"/>
              </a:schemeClr>
            </a:solidFill>
            <a:ln w="9525">
              <a:noFill/>
              <a:miter lim="800000"/>
              <a:headEnd/>
              <a:tailEnd/>
            </a:ln>
            <a:effectLst>
              <a:outerShdw blurRad="63500" dist="38099" dir="2700000" algn="ctr" rotWithShape="0">
                <a:srgbClr val="7F7F7F">
                  <a:alpha val="75000"/>
                </a:srgbClr>
              </a:outerShdw>
            </a:effectLst>
          </p:spPr>
          <p:txBody>
            <a:bodyPr wrap="none" anchor="ctr"/>
            <a:lstStyle/>
            <a:p>
              <a:pPr algn="ctr">
                <a:spcBef>
                  <a:spcPct val="20000"/>
                </a:spcBef>
                <a:buSzPct val="100000"/>
                <a:buFont typeface="Wingdings 2" charset="2"/>
                <a:buChar char=""/>
                <a:defRPr/>
              </a:pPr>
              <a:endParaRPr lang="es-ES_tradnl" sz="1800" dirty="0">
                <a:solidFill>
                  <a:srgbClr val="3B6BA3"/>
                </a:solidFill>
                <a:latin typeface="Arial" charset="0"/>
              </a:endParaRPr>
            </a:p>
          </p:txBody>
        </p:sp>
        <p:sp>
          <p:nvSpPr>
            <p:cNvPr id="33" name="Rectangle 7"/>
            <p:cNvSpPr>
              <a:spLocks noChangeArrowheads="1"/>
            </p:cNvSpPr>
            <p:nvPr/>
          </p:nvSpPr>
          <p:spPr bwMode="auto">
            <a:xfrm>
              <a:off x="3778851" y="1396858"/>
              <a:ext cx="246412" cy="177297"/>
            </a:xfrm>
            <a:prstGeom prst="rect">
              <a:avLst/>
            </a:prstGeom>
            <a:solidFill>
              <a:srgbClr val="376092"/>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buSzPct val="100000"/>
                <a:buFont typeface="Wingdings 2" charset="2"/>
                <a:buChar char=""/>
                <a:defRPr/>
              </a:pPr>
              <a:endParaRPr lang="es-ES_tradnl" sz="1800" dirty="0">
                <a:latin typeface="Arial" charset="0"/>
              </a:endParaRPr>
            </a:p>
          </p:txBody>
        </p:sp>
      </p:grpSp>
      <p:sp>
        <p:nvSpPr>
          <p:cNvPr id="3" name="2 CuadroTexto"/>
          <p:cNvSpPr txBox="1"/>
          <p:nvPr/>
        </p:nvSpPr>
        <p:spPr>
          <a:xfrm>
            <a:off x="317500" y="1052736"/>
            <a:ext cx="8608895" cy="830997"/>
          </a:xfrm>
          <a:prstGeom prst="rect">
            <a:avLst/>
          </a:prstGeom>
          <a:noFill/>
        </p:spPr>
        <p:txBody>
          <a:bodyPr wrap="none" rtlCol="0">
            <a:spAutoFit/>
          </a:bodyPr>
          <a:lstStyle/>
          <a:p>
            <a:r>
              <a:rPr lang="en-US" altLang="es-ES" i="1" dirty="0">
                <a:solidFill>
                  <a:srgbClr val="FF0000"/>
                </a:solidFill>
              </a:rPr>
              <a:t>Presently in standby, but conceptual design is finished and available</a:t>
            </a:r>
          </a:p>
          <a:p>
            <a:endParaRPr lang="es-ES" dirty="0"/>
          </a:p>
        </p:txBody>
      </p:sp>
    </p:spTree>
    <p:extLst>
      <p:ext uri="{BB962C8B-B14F-4D97-AF65-F5344CB8AC3E}">
        <p14:creationId xmlns:p14="http://schemas.microsoft.com/office/powerpoint/2010/main" val="9591370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solidFill>
                  <a:schemeClr val="bg1">
                    <a:lumMod val="75000"/>
                  </a:schemeClr>
                </a:solidFill>
              </a:rPr>
              <a:t>Materials</a:t>
            </a:r>
            <a:r>
              <a:rPr lang="es-ES_tradnl" sz="2800" dirty="0" smtClean="0">
                <a:solidFill>
                  <a:schemeClr val="bg1">
                    <a:lumMod val="75000"/>
                  </a:schemeClr>
                </a:solidFill>
              </a:rPr>
              <a:t>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needs</a:t>
            </a:r>
            <a:endParaRPr lang="es-ES_tradnl" sz="2800" dirty="0" smtClean="0">
              <a:solidFill>
                <a:schemeClr val="bg1">
                  <a:lumMod val="75000"/>
                </a:schemeClr>
              </a:solidFill>
            </a:endParaRPr>
          </a:p>
          <a:p>
            <a:pPr marL="0" indent="0">
              <a:buNone/>
            </a:pPr>
            <a:endParaRPr lang="es-ES_tradnl" sz="2800" dirty="0" smtClean="0">
              <a:solidFill>
                <a:schemeClr val="bg1">
                  <a:lumMod val="75000"/>
                </a:schemeClr>
              </a:solidFill>
            </a:endParaRPr>
          </a:p>
          <a:p>
            <a:r>
              <a:rPr lang="es-ES_tradnl" sz="2800" dirty="0" smtClean="0">
                <a:solidFill>
                  <a:schemeClr val="bg1">
                    <a:lumMod val="75000"/>
                  </a:schemeClr>
                </a:solidFill>
              </a:rPr>
              <a:t>Ion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endParaRPr lang="es-ES_tradnl" sz="2800" dirty="0" smtClean="0"/>
          </a:p>
          <a:p>
            <a:r>
              <a:rPr lang="es-ES_tradnl" sz="2800" dirty="0" err="1" smtClean="0"/>
              <a:t>Accelerator-based</a:t>
            </a:r>
            <a:r>
              <a:rPr lang="es-ES_tradnl" sz="2800" dirty="0" smtClean="0"/>
              <a:t> </a:t>
            </a:r>
            <a:r>
              <a:rPr lang="es-ES_tradnl" sz="2800" dirty="0" err="1" smtClean="0"/>
              <a:t>neutron</a:t>
            </a:r>
            <a:r>
              <a:rPr lang="es-ES_tradnl" sz="2800" dirty="0" smtClean="0"/>
              <a:t> </a:t>
            </a:r>
            <a:r>
              <a:rPr lang="es-ES_tradnl" sz="2800" dirty="0" err="1" smtClean="0"/>
              <a:t>sources</a:t>
            </a:r>
            <a:endParaRPr lang="es-ES_tradnl" sz="2800" dirty="0" smtClean="0"/>
          </a:p>
          <a:p>
            <a:pPr marL="0" indent="0">
              <a:buNone/>
            </a:pPr>
            <a:endParaRPr lang="es-ES_tradnl" sz="2800" dirty="0" smtClean="0">
              <a:solidFill>
                <a:schemeClr val="bg1">
                  <a:lumMod val="75000"/>
                </a:schemeClr>
              </a:solidFill>
            </a:endParaRPr>
          </a:p>
          <a:p>
            <a:r>
              <a:rPr lang="es-ES_tradnl" sz="2800" dirty="0" err="1" smtClean="0">
                <a:solidFill>
                  <a:schemeClr val="bg1">
                    <a:lumMod val="75000"/>
                  </a:schemeClr>
                </a:solidFill>
              </a:rPr>
              <a:t>Summary</a:t>
            </a:r>
            <a:endParaRPr lang="es-ES_tradnl" sz="2800" dirty="0" smtClean="0">
              <a:solidFill>
                <a:schemeClr val="bg1">
                  <a:lumMod val="75000"/>
                </a:schemeClr>
              </a:solidFill>
            </a:endParaRPr>
          </a:p>
          <a:p>
            <a:endParaRPr lang="es-ES_tradnl" sz="2800" dirty="0" smtClean="0"/>
          </a:p>
        </p:txBody>
      </p:sp>
    </p:spTree>
    <p:extLst>
      <p:ext uri="{BB962C8B-B14F-4D97-AF65-F5344CB8AC3E}">
        <p14:creationId xmlns:p14="http://schemas.microsoft.com/office/powerpoint/2010/main" val="2552517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mtr.eu/_img/hfr/HF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369" y="3914052"/>
            <a:ext cx="1960926" cy="23952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3.gstatic.com/images?q=tbn:ANd9GcTeu8NTuR3Oof4cS_aexJBATJD42iVVqd48HQe3pRYqNshacuJ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27" y="3890739"/>
            <a:ext cx="1838325" cy="191452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393304" y="274638"/>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1236361"/>
            <a:ext cx="7920880" cy="2554545"/>
          </a:xfrm>
          <a:prstGeom prst="rect">
            <a:avLst/>
          </a:prstGeom>
          <a:noFill/>
        </p:spPr>
        <p:txBody>
          <a:bodyPr wrap="square" rtlCol="0">
            <a:spAutoFit/>
          </a:bodyPr>
          <a:lstStyle/>
          <a:p>
            <a:r>
              <a:rPr lang="es-ES" sz="2000" dirty="0" smtClean="0">
                <a:solidFill>
                  <a:schemeClr val="tx2">
                    <a:lumMod val="60000"/>
                    <a:lumOff val="40000"/>
                  </a:schemeClr>
                </a:solidFill>
              </a:rPr>
              <a:t>3) </a:t>
            </a:r>
            <a:r>
              <a:rPr lang="es-ES" sz="2000" dirty="0" err="1" smtClean="0">
                <a:solidFill>
                  <a:schemeClr val="tx2">
                    <a:lumMod val="60000"/>
                    <a:lumOff val="40000"/>
                  </a:schemeClr>
                </a:solidFill>
              </a:rPr>
              <a:t>Displacement</a:t>
            </a:r>
            <a:r>
              <a:rPr lang="es-ES" sz="2000" dirty="0" smtClean="0">
                <a:solidFill>
                  <a:schemeClr val="tx2">
                    <a:lumMod val="60000"/>
                    <a:lumOff val="40000"/>
                  </a:schemeClr>
                </a:solidFill>
              </a:rPr>
              <a:t> </a:t>
            </a:r>
            <a:r>
              <a:rPr lang="es-ES" sz="2000" dirty="0" err="1">
                <a:solidFill>
                  <a:schemeClr val="tx2">
                    <a:lumMod val="60000"/>
                    <a:lumOff val="40000"/>
                  </a:schemeClr>
                </a:solidFill>
              </a:rPr>
              <a:t>damage</a:t>
            </a:r>
            <a:r>
              <a:rPr lang="es-ES" sz="2000" dirty="0">
                <a:solidFill>
                  <a:schemeClr val="tx2">
                    <a:lumMod val="60000"/>
                    <a:lumOff val="40000"/>
                  </a:schemeClr>
                </a:solidFill>
              </a:rPr>
              <a:t> </a:t>
            </a:r>
            <a:r>
              <a:rPr lang="es-ES" sz="2000" dirty="0" err="1">
                <a:solidFill>
                  <a:schemeClr val="tx2">
                    <a:lumMod val="60000"/>
                    <a:lumOff val="40000"/>
                  </a:schemeClr>
                </a:solidFill>
              </a:rPr>
              <a:t>sources</a:t>
            </a:r>
            <a:r>
              <a:rPr lang="es-ES" sz="2000" dirty="0">
                <a:solidFill>
                  <a:schemeClr val="tx2">
                    <a:lumMod val="60000"/>
                    <a:lumOff val="40000"/>
                  </a:schemeClr>
                </a:solidFill>
              </a:rPr>
              <a:t>. </a:t>
            </a:r>
            <a:r>
              <a:rPr lang="es-ES" sz="2000" b="1" dirty="0" smtClean="0">
                <a:solidFill>
                  <a:schemeClr val="tx2">
                    <a:lumMod val="60000"/>
                    <a:lumOff val="40000"/>
                  </a:schemeClr>
                </a:solidFill>
              </a:rPr>
              <a:t>Nuclear </a:t>
            </a:r>
            <a:r>
              <a:rPr lang="es-ES" sz="2000" b="1" dirty="0" err="1" smtClean="0">
                <a:solidFill>
                  <a:schemeClr val="tx2">
                    <a:lumMod val="60000"/>
                    <a:lumOff val="40000"/>
                  </a:schemeClr>
                </a:solidFill>
              </a:rPr>
              <a:t>reactors</a:t>
            </a:r>
            <a:r>
              <a:rPr lang="es-ES" sz="2000" b="1" dirty="0" smtClean="0">
                <a:solidFill>
                  <a:schemeClr val="tx2">
                    <a:lumMod val="60000"/>
                    <a:lumOff val="40000"/>
                  </a:schemeClr>
                </a:solidFill>
              </a:rPr>
              <a:t> </a:t>
            </a:r>
          </a:p>
          <a:p>
            <a:pPr marL="1257300" lvl="2" indent="-342900">
              <a:buFont typeface="Arial" panose="020B0604020202020204" pitchFamily="34" charset="0"/>
              <a:buChar char="•"/>
            </a:pPr>
            <a:r>
              <a:rPr lang="es-ES" sz="2000" dirty="0" err="1" smtClean="0"/>
              <a:t>Mixed</a:t>
            </a:r>
            <a:r>
              <a:rPr lang="es-ES" sz="2000" dirty="0" smtClean="0"/>
              <a:t> </a:t>
            </a:r>
            <a:r>
              <a:rPr lang="es-ES" sz="2000" dirty="0" err="1" smtClean="0"/>
              <a:t>neutron</a:t>
            </a:r>
            <a:r>
              <a:rPr lang="es-ES" sz="2000" dirty="0" smtClean="0"/>
              <a:t> </a:t>
            </a:r>
            <a:r>
              <a:rPr lang="es-ES" sz="2000" dirty="0" err="1" smtClean="0"/>
              <a:t>spectra</a:t>
            </a:r>
            <a:r>
              <a:rPr lang="es-ES" sz="2000" dirty="0" smtClean="0"/>
              <a:t>: HFIR –ORNL-, HFR –</a:t>
            </a:r>
            <a:r>
              <a:rPr lang="es-ES" sz="2000" dirty="0" err="1" smtClean="0"/>
              <a:t>Petten</a:t>
            </a:r>
            <a:r>
              <a:rPr lang="es-ES" sz="2000" dirty="0" smtClean="0"/>
              <a:t>-, </a:t>
            </a:r>
            <a:r>
              <a:rPr lang="es-ES" sz="2000" dirty="0"/>
              <a:t>BR2 –</a:t>
            </a:r>
            <a:r>
              <a:rPr lang="es-ES" sz="2000" dirty="0" smtClean="0"/>
              <a:t>Mol-. </a:t>
            </a:r>
            <a:r>
              <a:rPr lang="es-ES" sz="1800" dirty="0" err="1" smtClean="0">
                <a:solidFill>
                  <a:schemeClr val="accent6">
                    <a:lumMod val="75000"/>
                  </a:schemeClr>
                </a:solidFill>
              </a:rPr>
              <a:t>Most</a:t>
            </a:r>
            <a:r>
              <a:rPr lang="es-ES" sz="1800" dirty="0" smtClean="0">
                <a:solidFill>
                  <a:schemeClr val="accent6">
                    <a:lumMod val="75000"/>
                  </a:schemeClr>
                </a:solidFill>
              </a:rPr>
              <a:t> </a:t>
            </a:r>
            <a:r>
              <a:rPr lang="es-ES" sz="1800" dirty="0" err="1" smtClean="0">
                <a:solidFill>
                  <a:schemeClr val="accent6">
                    <a:lumMod val="75000"/>
                  </a:schemeClr>
                </a:solidFill>
              </a:rPr>
              <a:t>important</a:t>
            </a:r>
            <a:r>
              <a:rPr lang="es-ES" sz="1800" dirty="0" smtClean="0">
                <a:solidFill>
                  <a:schemeClr val="accent6">
                    <a:lumMod val="75000"/>
                  </a:schemeClr>
                </a:solidFill>
              </a:rPr>
              <a:t> </a:t>
            </a:r>
            <a:r>
              <a:rPr lang="es-ES" sz="1800" dirty="0" err="1" smtClean="0">
                <a:solidFill>
                  <a:schemeClr val="accent6">
                    <a:lumMod val="75000"/>
                  </a:schemeClr>
                </a:solidFill>
              </a:rPr>
              <a:t>future</a:t>
            </a:r>
            <a:r>
              <a:rPr lang="es-ES" sz="1800" dirty="0" smtClean="0">
                <a:solidFill>
                  <a:schemeClr val="accent6">
                    <a:lumMod val="75000"/>
                  </a:schemeClr>
                </a:solidFill>
              </a:rPr>
              <a:t> </a:t>
            </a:r>
            <a:r>
              <a:rPr lang="es-ES" sz="1800" dirty="0" err="1" smtClean="0">
                <a:solidFill>
                  <a:schemeClr val="accent6">
                    <a:lumMod val="75000"/>
                  </a:schemeClr>
                </a:solidFill>
              </a:rPr>
              <a:t>project</a:t>
            </a:r>
            <a:r>
              <a:rPr lang="es-ES" sz="1800" dirty="0" smtClean="0">
                <a:solidFill>
                  <a:schemeClr val="accent6">
                    <a:lumMod val="75000"/>
                  </a:schemeClr>
                </a:solidFill>
              </a:rPr>
              <a:t>: JHR (France)</a:t>
            </a:r>
          </a:p>
          <a:p>
            <a:pPr lvl="2"/>
            <a:r>
              <a:rPr lang="es-ES" sz="2000" dirty="0"/>
              <a:t> </a:t>
            </a:r>
            <a:r>
              <a:rPr lang="es-ES" sz="2000" dirty="0" smtClean="0"/>
              <a:t>     </a:t>
            </a:r>
            <a:r>
              <a:rPr lang="es-ES" sz="2000" dirty="0" err="1" smtClean="0"/>
              <a:t>Fast</a:t>
            </a:r>
            <a:r>
              <a:rPr lang="es-ES" sz="2000" dirty="0" smtClean="0"/>
              <a:t> </a:t>
            </a:r>
            <a:r>
              <a:rPr lang="es-ES" sz="2000" dirty="0" err="1" smtClean="0"/>
              <a:t>spectra</a:t>
            </a:r>
            <a:r>
              <a:rPr lang="es-ES" sz="2000" dirty="0" smtClean="0"/>
              <a:t>: SM3 –Rusia-, JOYO –</a:t>
            </a:r>
            <a:r>
              <a:rPr lang="es-ES" sz="2000" dirty="0" err="1" smtClean="0"/>
              <a:t>Japan</a:t>
            </a:r>
            <a:r>
              <a:rPr lang="es-ES" sz="2000" dirty="0" smtClean="0"/>
              <a:t>-, BOR60 –Rusia- </a:t>
            </a:r>
          </a:p>
          <a:p>
            <a:pPr marL="1257300" lvl="2" indent="-342900">
              <a:buFont typeface="Arial" panose="020B0604020202020204" pitchFamily="34" charset="0"/>
              <a:buChar char="•"/>
            </a:pPr>
            <a:r>
              <a:rPr lang="es-ES" sz="2000" i="1" dirty="0" err="1" smtClean="0"/>
              <a:t>Main</a:t>
            </a:r>
            <a:r>
              <a:rPr lang="es-ES" sz="2000" i="1" dirty="0" smtClean="0"/>
              <a:t> </a:t>
            </a:r>
            <a:r>
              <a:rPr lang="es-ES" sz="2000" i="1" dirty="0" err="1" smtClean="0"/>
              <a:t>advantages</a:t>
            </a:r>
            <a:r>
              <a:rPr lang="es-ES" sz="2000" i="1" dirty="0" smtClean="0"/>
              <a:t>: </a:t>
            </a:r>
            <a:r>
              <a:rPr lang="es-ES" sz="2000" i="1" dirty="0" err="1" smtClean="0"/>
              <a:t>volumetric</a:t>
            </a:r>
            <a:r>
              <a:rPr lang="es-ES" sz="2000" i="1" dirty="0" smtClean="0"/>
              <a:t> </a:t>
            </a:r>
            <a:r>
              <a:rPr lang="es-ES" sz="2000" i="1" dirty="0" err="1" smtClean="0"/>
              <a:t>irradiation</a:t>
            </a:r>
            <a:r>
              <a:rPr lang="es-ES" sz="2000" i="1" dirty="0" smtClean="0"/>
              <a:t>, “</a:t>
            </a:r>
            <a:r>
              <a:rPr lang="es-ES" sz="2000" i="1" dirty="0" err="1" smtClean="0"/>
              <a:t>high</a:t>
            </a:r>
            <a:r>
              <a:rPr lang="es-ES" sz="2000" i="1" dirty="0" smtClean="0"/>
              <a:t>” </a:t>
            </a:r>
            <a:r>
              <a:rPr lang="es-ES" sz="2000" i="1" dirty="0" err="1" smtClean="0"/>
              <a:t>volume</a:t>
            </a:r>
            <a:endParaRPr lang="es-ES" sz="2000" i="1" dirty="0" smtClean="0"/>
          </a:p>
          <a:p>
            <a:pPr marL="1257300" lvl="2" indent="-342900">
              <a:buFont typeface="Arial" panose="020B0604020202020204" pitchFamily="34" charset="0"/>
              <a:buChar char="•"/>
            </a:pPr>
            <a:r>
              <a:rPr lang="es-ES" sz="2000" i="1" dirty="0" err="1" smtClean="0"/>
              <a:t>Main</a:t>
            </a:r>
            <a:r>
              <a:rPr lang="es-ES" sz="2000" i="1" dirty="0" smtClean="0"/>
              <a:t> </a:t>
            </a:r>
            <a:r>
              <a:rPr lang="es-ES" sz="2000" i="1" dirty="0" err="1" smtClean="0"/>
              <a:t>drawbacks</a:t>
            </a:r>
            <a:r>
              <a:rPr lang="es-ES" sz="2000" i="1" dirty="0" smtClean="0"/>
              <a:t>: </a:t>
            </a:r>
            <a:r>
              <a:rPr lang="es-ES" sz="2000" i="1" dirty="0" err="1" smtClean="0"/>
              <a:t>only</a:t>
            </a:r>
            <a:r>
              <a:rPr lang="es-ES" sz="2000" i="1" dirty="0" smtClean="0"/>
              <a:t> </a:t>
            </a:r>
            <a:r>
              <a:rPr lang="es-ES" sz="2000" i="1" dirty="0" err="1" smtClean="0"/>
              <a:t>relatively</a:t>
            </a:r>
            <a:r>
              <a:rPr lang="es-ES" sz="2000" i="1" dirty="0" smtClean="0"/>
              <a:t> </a:t>
            </a:r>
            <a:r>
              <a:rPr lang="es-ES" sz="2000" i="1" dirty="0" err="1" smtClean="0"/>
              <a:t>low</a:t>
            </a:r>
            <a:r>
              <a:rPr lang="es-ES" sz="2000" i="1" dirty="0" smtClean="0"/>
              <a:t> </a:t>
            </a:r>
            <a:r>
              <a:rPr lang="es-ES" sz="2000" i="1" dirty="0" err="1" smtClean="0"/>
              <a:t>energy</a:t>
            </a:r>
            <a:r>
              <a:rPr lang="es-ES" sz="2000" i="1" dirty="0" smtClean="0"/>
              <a:t> </a:t>
            </a:r>
            <a:r>
              <a:rPr lang="es-ES" sz="2000" i="1" dirty="0" err="1" smtClean="0"/>
              <a:t>neutrons</a:t>
            </a:r>
            <a:r>
              <a:rPr lang="es-ES" sz="2000" i="1" dirty="0" smtClean="0"/>
              <a:t> </a:t>
            </a:r>
            <a:r>
              <a:rPr lang="es-ES" sz="2000" i="1" dirty="0" err="1" smtClean="0"/>
              <a:t>available</a:t>
            </a:r>
            <a:r>
              <a:rPr lang="es-ES" sz="2000" i="1" dirty="0" smtClean="0"/>
              <a:t> (</a:t>
            </a:r>
            <a:r>
              <a:rPr lang="es-ES" sz="2000" i="1" dirty="0" err="1" smtClean="0"/>
              <a:t>low</a:t>
            </a:r>
            <a:r>
              <a:rPr lang="es-ES" sz="2000" i="1" dirty="0" smtClean="0"/>
              <a:t> He/</a:t>
            </a:r>
            <a:r>
              <a:rPr lang="es-ES" sz="2000" i="1" dirty="0" err="1" smtClean="0"/>
              <a:t>dpa</a:t>
            </a:r>
            <a:r>
              <a:rPr lang="es-ES" sz="2000" i="1" dirty="0" smtClean="0"/>
              <a:t> ratio), </a:t>
            </a:r>
            <a:r>
              <a:rPr lang="es-ES" sz="2000" i="1" dirty="0" err="1" smtClean="0"/>
              <a:t>limited</a:t>
            </a:r>
            <a:r>
              <a:rPr lang="es-ES" sz="2000" i="1" dirty="0" smtClean="0"/>
              <a:t> </a:t>
            </a:r>
            <a:r>
              <a:rPr lang="es-ES" sz="2000" i="1" dirty="0" err="1" smtClean="0"/>
              <a:t>flexibility</a:t>
            </a:r>
            <a:r>
              <a:rPr lang="es-ES" sz="2000" i="1" dirty="0" smtClean="0"/>
              <a:t>, </a:t>
            </a:r>
            <a:r>
              <a:rPr lang="es-ES" sz="2000" i="1" dirty="0" err="1" smtClean="0"/>
              <a:t>long</a:t>
            </a:r>
            <a:r>
              <a:rPr lang="es-ES" sz="2000" i="1" dirty="0" smtClean="0"/>
              <a:t> </a:t>
            </a:r>
            <a:r>
              <a:rPr lang="es-ES" sz="2000" i="1" dirty="0" err="1" smtClean="0"/>
              <a:t>irradiations</a:t>
            </a:r>
            <a:r>
              <a:rPr lang="es-ES" sz="2000" i="1" dirty="0" smtClean="0"/>
              <a:t>, </a:t>
            </a:r>
            <a:r>
              <a:rPr lang="es-ES" sz="2000" i="1" dirty="0" err="1" smtClean="0"/>
              <a:t>activation</a:t>
            </a:r>
            <a:r>
              <a:rPr lang="es-ES" sz="2000" i="1" dirty="0" smtClean="0"/>
              <a:t> of </a:t>
            </a:r>
            <a:r>
              <a:rPr lang="es-ES" sz="2000" i="1" dirty="0" err="1" smtClean="0"/>
              <a:t>materials</a:t>
            </a:r>
            <a:endParaRPr lang="es-ES" sz="2000" i="1" dirty="0" smtClean="0"/>
          </a:p>
        </p:txBody>
      </p:sp>
      <p:sp>
        <p:nvSpPr>
          <p:cNvPr id="3" name="2 CuadroTexto"/>
          <p:cNvSpPr txBox="1"/>
          <p:nvPr/>
        </p:nvSpPr>
        <p:spPr>
          <a:xfrm rot="20304360">
            <a:off x="759029" y="4623574"/>
            <a:ext cx="7713308" cy="649215"/>
          </a:xfrm>
          <a:prstGeom prst="rect">
            <a:avLst/>
          </a:prstGeom>
          <a:solidFill>
            <a:schemeClr val="tx2">
              <a:lumMod val="40000"/>
              <a:lumOff val="60000"/>
            </a:schemeClr>
          </a:solidFill>
        </p:spPr>
        <p:txBody>
          <a:bodyPr wrap="square" rtlCol="0">
            <a:spAutoFit/>
          </a:bodyPr>
          <a:lstStyle/>
          <a:p>
            <a:pPr algn="ctr"/>
            <a:r>
              <a:rPr lang="es-ES" sz="1800" dirty="0" smtClean="0"/>
              <a:t>Up to </a:t>
            </a:r>
            <a:r>
              <a:rPr lang="es-ES" sz="1800" dirty="0" err="1" smtClean="0"/>
              <a:t>now</a:t>
            </a:r>
            <a:r>
              <a:rPr lang="es-ES" sz="1800" dirty="0" smtClean="0"/>
              <a:t> </a:t>
            </a:r>
            <a:r>
              <a:rPr lang="es-ES" sz="1800" dirty="0" err="1" smtClean="0"/>
              <a:t>the</a:t>
            </a:r>
            <a:r>
              <a:rPr lang="es-ES" sz="1800" dirty="0" smtClean="0"/>
              <a:t> </a:t>
            </a:r>
            <a:r>
              <a:rPr lang="es-ES" sz="1800" dirty="0" err="1" smtClean="0"/>
              <a:t>most</a:t>
            </a:r>
            <a:r>
              <a:rPr lang="es-ES" sz="1800" dirty="0" smtClean="0"/>
              <a:t> </a:t>
            </a:r>
            <a:r>
              <a:rPr lang="es-ES" sz="1800" dirty="0" err="1" smtClean="0"/>
              <a:t>important</a:t>
            </a:r>
            <a:r>
              <a:rPr lang="es-ES" sz="1800" dirty="0" smtClean="0"/>
              <a:t> </a:t>
            </a:r>
            <a:r>
              <a:rPr lang="es-ES" sz="1800" dirty="0" err="1" smtClean="0"/>
              <a:t>neutron</a:t>
            </a:r>
            <a:r>
              <a:rPr lang="es-ES" sz="1800" dirty="0" smtClean="0"/>
              <a:t> </a:t>
            </a:r>
            <a:r>
              <a:rPr lang="es-ES" sz="1800" dirty="0" err="1" smtClean="0"/>
              <a:t>sources</a:t>
            </a:r>
            <a:r>
              <a:rPr lang="es-ES" sz="1800" dirty="0" smtClean="0"/>
              <a:t> </a:t>
            </a:r>
            <a:r>
              <a:rPr lang="es-ES" sz="1800" dirty="0" err="1" smtClean="0"/>
              <a:t>used</a:t>
            </a:r>
            <a:r>
              <a:rPr lang="es-ES" sz="1800" dirty="0" smtClean="0"/>
              <a:t> </a:t>
            </a:r>
            <a:r>
              <a:rPr lang="es-ES" sz="1800" dirty="0" err="1" smtClean="0"/>
              <a:t>for</a:t>
            </a:r>
            <a:r>
              <a:rPr lang="es-ES" sz="1800" dirty="0" smtClean="0"/>
              <a:t> </a:t>
            </a:r>
            <a:r>
              <a:rPr lang="es-ES" sz="1800" dirty="0" err="1" smtClean="0"/>
              <a:t>materials</a:t>
            </a:r>
            <a:r>
              <a:rPr lang="es-ES" sz="1800" dirty="0" smtClean="0"/>
              <a:t> </a:t>
            </a:r>
            <a:r>
              <a:rPr lang="es-ES" sz="1800" dirty="0" err="1" smtClean="0"/>
              <a:t>irradiation</a:t>
            </a:r>
            <a:r>
              <a:rPr lang="es-ES" sz="1800" dirty="0" smtClean="0"/>
              <a:t> </a:t>
            </a:r>
          </a:p>
          <a:p>
            <a:pPr algn="ctr"/>
            <a:r>
              <a:rPr lang="es-ES" sz="1800" dirty="0" smtClean="0"/>
              <a:t>(</a:t>
            </a:r>
            <a:r>
              <a:rPr lang="es-ES" sz="1800" dirty="0" err="1" smtClean="0"/>
              <a:t>also</a:t>
            </a:r>
            <a:r>
              <a:rPr lang="es-ES" sz="1800" dirty="0" smtClean="0"/>
              <a:t> He </a:t>
            </a:r>
            <a:r>
              <a:rPr lang="es-ES" sz="1800" dirty="0" err="1" smtClean="0"/>
              <a:t>effects</a:t>
            </a:r>
            <a:r>
              <a:rPr lang="es-ES" sz="1800" dirty="0" smtClean="0"/>
              <a:t> </a:t>
            </a:r>
            <a:r>
              <a:rPr lang="es-ES" sz="1800" dirty="0" err="1" smtClean="0"/>
              <a:t>using</a:t>
            </a:r>
            <a:r>
              <a:rPr lang="es-ES" sz="1800" dirty="0" smtClean="0"/>
              <a:t> </a:t>
            </a:r>
            <a:r>
              <a:rPr lang="es-ES" sz="1800" dirty="0" err="1" smtClean="0"/>
              <a:t>isotopically</a:t>
            </a:r>
            <a:r>
              <a:rPr lang="es-ES" sz="1800" dirty="0" smtClean="0"/>
              <a:t> </a:t>
            </a:r>
            <a:r>
              <a:rPr lang="es-ES" sz="1800" dirty="0" err="1" smtClean="0"/>
              <a:t>tailored</a:t>
            </a:r>
            <a:r>
              <a:rPr lang="es-ES" sz="1800" dirty="0" smtClean="0"/>
              <a:t> </a:t>
            </a:r>
            <a:r>
              <a:rPr lang="es-ES" sz="1800" dirty="0" err="1" smtClean="0"/>
              <a:t>or</a:t>
            </a:r>
            <a:r>
              <a:rPr lang="es-ES" sz="1800" dirty="0" smtClean="0"/>
              <a:t> B </a:t>
            </a:r>
            <a:r>
              <a:rPr lang="es-ES" sz="1800" dirty="0" err="1" smtClean="0"/>
              <a:t>doped</a:t>
            </a:r>
            <a:r>
              <a:rPr lang="es-ES" sz="1800" dirty="0" smtClean="0"/>
              <a:t> </a:t>
            </a:r>
            <a:r>
              <a:rPr lang="es-ES" sz="1800" dirty="0" err="1" smtClean="0"/>
              <a:t>materials</a:t>
            </a:r>
            <a:r>
              <a:rPr lang="es-ES" sz="1800" dirty="0" smtClean="0"/>
              <a:t>)</a:t>
            </a:r>
            <a:endParaRPr lang="es-ES" sz="1800" dirty="0"/>
          </a:p>
        </p:txBody>
      </p:sp>
    </p:spTree>
    <p:extLst>
      <p:ext uri="{BB962C8B-B14F-4D97-AF65-F5344CB8AC3E}">
        <p14:creationId xmlns:p14="http://schemas.microsoft.com/office/powerpoint/2010/main" val="28137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274638"/>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395536" y="1236361"/>
            <a:ext cx="7920880" cy="5139869"/>
          </a:xfrm>
          <a:prstGeom prst="rect">
            <a:avLst/>
          </a:prstGeom>
          <a:noFill/>
        </p:spPr>
        <p:txBody>
          <a:bodyPr wrap="square" rtlCol="0">
            <a:spAutoFit/>
          </a:bodyPr>
          <a:lstStyle/>
          <a:p>
            <a:pPr marL="342900" indent="-342900">
              <a:buFont typeface="Arial" panose="020B0604020202020204" pitchFamily="34" charset="0"/>
              <a:buChar char="•"/>
            </a:pPr>
            <a:r>
              <a:rPr lang="es-ES" sz="2000" dirty="0" err="1">
                <a:solidFill>
                  <a:schemeClr val="tx2">
                    <a:lumMod val="60000"/>
                    <a:lumOff val="40000"/>
                  </a:schemeClr>
                </a:solidFill>
              </a:rPr>
              <a:t>Displacement</a:t>
            </a:r>
            <a:r>
              <a:rPr lang="es-ES" sz="2000" dirty="0">
                <a:solidFill>
                  <a:schemeClr val="tx2">
                    <a:lumMod val="60000"/>
                    <a:lumOff val="40000"/>
                  </a:schemeClr>
                </a:solidFill>
              </a:rPr>
              <a:t> </a:t>
            </a:r>
            <a:r>
              <a:rPr lang="es-ES" sz="2000" dirty="0" err="1">
                <a:solidFill>
                  <a:schemeClr val="tx2">
                    <a:lumMod val="60000"/>
                    <a:lumOff val="40000"/>
                  </a:schemeClr>
                </a:solidFill>
              </a:rPr>
              <a:t>damage</a:t>
            </a:r>
            <a:r>
              <a:rPr lang="es-ES" sz="2000" dirty="0">
                <a:solidFill>
                  <a:schemeClr val="tx2">
                    <a:lumMod val="60000"/>
                    <a:lumOff val="40000"/>
                  </a:schemeClr>
                </a:solidFill>
              </a:rPr>
              <a:t> </a:t>
            </a:r>
            <a:r>
              <a:rPr lang="es-ES" sz="2000" dirty="0" err="1">
                <a:solidFill>
                  <a:schemeClr val="tx2">
                    <a:lumMod val="60000"/>
                    <a:lumOff val="40000"/>
                  </a:schemeClr>
                </a:solidFill>
              </a:rPr>
              <a:t>sources</a:t>
            </a:r>
            <a:r>
              <a:rPr lang="es-ES" sz="2000" dirty="0">
                <a:solidFill>
                  <a:schemeClr val="tx2">
                    <a:lumMod val="60000"/>
                    <a:lumOff val="40000"/>
                  </a:schemeClr>
                </a:solidFill>
              </a:rPr>
              <a:t>. </a:t>
            </a:r>
            <a:r>
              <a:rPr lang="es-ES" sz="2000" b="1" dirty="0" err="1">
                <a:solidFill>
                  <a:schemeClr val="tx2">
                    <a:lumMod val="60000"/>
                    <a:lumOff val="40000"/>
                  </a:schemeClr>
                </a:solidFill>
              </a:rPr>
              <a:t>Accelerator-based</a:t>
            </a:r>
            <a:r>
              <a:rPr lang="es-ES" sz="2000" b="1" dirty="0">
                <a:solidFill>
                  <a:schemeClr val="tx2">
                    <a:lumMod val="60000"/>
                    <a:lumOff val="40000"/>
                  </a:schemeClr>
                </a:solidFill>
              </a:rPr>
              <a:t> </a:t>
            </a:r>
            <a:r>
              <a:rPr lang="es-ES" sz="2000" b="1" dirty="0" err="1">
                <a:solidFill>
                  <a:schemeClr val="tx2">
                    <a:lumMod val="60000"/>
                    <a:lumOff val="40000"/>
                  </a:schemeClr>
                </a:solidFill>
              </a:rPr>
              <a:t>neutron</a:t>
            </a:r>
            <a:r>
              <a:rPr lang="es-ES" sz="2000" b="1" dirty="0">
                <a:solidFill>
                  <a:schemeClr val="tx2">
                    <a:lumMod val="60000"/>
                    <a:lumOff val="40000"/>
                  </a:schemeClr>
                </a:solidFill>
              </a:rPr>
              <a:t> </a:t>
            </a:r>
            <a:r>
              <a:rPr lang="es-ES" sz="2000" b="1" dirty="0" err="1" smtClean="0">
                <a:solidFill>
                  <a:schemeClr val="tx2">
                    <a:lumMod val="60000"/>
                    <a:lumOff val="40000"/>
                  </a:schemeClr>
                </a:solidFill>
              </a:rPr>
              <a:t>sources</a:t>
            </a:r>
            <a:r>
              <a:rPr lang="es-ES" sz="2000" b="1" dirty="0">
                <a:solidFill>
                  <a:schemeClr val="tx2">
                    <a:lumMod val="60000"/>
                    <a:lumOff val="40000"/>
                  </a:schemeClr>
                </a:solidFill>
              </a:rPr>
              <a:t> </a:t>
            </a:r>
            <a:r>
              <a:rPr lang="es-ES" sz="2000" b="1" dirty="0" err="1" smtClean="0"/>
              <a:t>Spallation</a:t>
            </a:r>
            <a:r>
              <a:rPr lang="es-ES" sz="2000" b="1" dirty="0" smtClean="0"/>
              <a:t> </a:t>
            </a:r>
            <a:r>
              <a:rPr lang="es-ES" sz="2000" b="1" dirty="0" err="1"/>
              <a:t>sources</a:t>
            </a:r>
            <a:r>
              <a:rPr lang="es-ES" sz="2000" b="1" dirty="0"/>
              <a:t> </a:t>
            </a:r>
            <a:r>
              <a:rPr lang="es-ES" sz="2000" dirty="0"/>
              <a:t>–</a:t>
            </a:r>
            <a:r>
              <a:rPr lang="es-ES" sz="2000" u="sng" dirty="0" err="1"/>
              <a:t>with</a:t>
            </a:r>
            <a:r>
              <a:rPr lang="es-ES" sz="2000" u="sng" dirty="0"/>
              <a:t> </a:t>
            </a:r>
            <a:r>
              <a:rPr lang="es-ES" sz="2000" u="sng" dirty="0" err="1"/>
              <a:t>materials</a:t>
            </a:r>
            <a:r>
              <a:rPr lang="es-ES" sz="2000" u="sng" dirty="0"/>
              <a:t> </a:t>
            </a:r>
            <a:r>
              <a:rPr lang="es-ES" sz="2000" u="sng" dirty="0" err="1"/>
              <a:t>irradiation</a:t>
            </a:r>
            <a:r>
              <a:rPr lang="es-ES" sz="2000" u="sng" dirty="0"/>
              <a:t> </a:t>
            </a:r>
            <a:r>
              <a:rPr lang="es-ES" sz="2000" u="sng" dirty="0" err="1"/>
              <a:t>facility</a:t>
            </a:r>
            <a:r>
              <a:rPr lang="es-ES" sz="2000" u="sng" dirty="0"/>
              <a:t>- </a:t>
            </a:r>
            <a:endParaRPr lang="es-ES" sz="2000" u="sng" dirty="0" smtClean="0"/>
          </a:p>
          <a:p>
            <a:pPr lvl="2" algn="ctr"/>
            <a:r>
              <a:rPr lang="es-ES" sz="1800" i="1" u="sng" dirty="0" smtClean="0">
                <a:solidFill>
                  <a:schemeClr val="bg1">
                    <a:lumMod val="50000"/>
                  </a:schemeClr>
                </a:solidFill>
              </a:rPr>
              <a:t>(</a:t>
            </a:r>
            <a:r>
              <a:rPr lang="es-ES" sz="1800" i="1" u="sng" dirty="0" err="1" smtClean="0">
                <a:solidFill>
                  <a:schemeClr val="bg1">
                    <a:lumMod val="50000"/>
                  </a:schemeClr>
                </a:solidFill>
              </a:rPr>
              <a:t>nonexhaustive</a:t>
            </a:r>
            <a:r>
              <a:rPr lang="es-ES" sz="1800" i="1" u="sng" dirty="0" smtClean="0">
                <a:solidFill>
                  <a:schemeClr val="bg1">
                    <a:lumMod val="50000"/>
                  </a:schemeClr>
                </a:solidFill>
              </a:rPr>
              <a:t> </a:t>
            </a:r>
            <a:r>
              <a:rPr lang="es-ES" sz="1800" i="1" u="sng" dirty="0" err="1" smtClean="0">
                <a:solidFill>
                  <a:schemeClr val="bg1">
                    <a:lumMod val="50000"/>
                  </a:schemeClr>
                </a:solidFill>
              </a:rPr>
              <a:t>list</a:t>
            </a:r>
            <a:r>
              <a:rPr lang="es-ES" sz="1800" i="1" u="sng" dirty="0" smtClean="0">
                <a:solidFill>
                  <a:schemeClr val="bg1">
                    <a:lumMod val="50000"/>
                  </a:schemeClr>
                </a:solidFill>
              </a:rPr>
              <a:t> </a:t>
            </a:r>
            <a:r>
              <a:rPr lang="es-ES" sz="1800" i="1" u="sng" dirty="0" err="1" smtClean="0">
                <a:solidFill>
                  <a:schemeClr val="bg1">
                    <a:lumMod val="50000"/>
                  </a:schemeClr>
                </a:solidFill>
              </a:rPr>
              <a:t>for</a:t>
            </a:r>
            <a:r>
              <a:rPr lang="es-ES" sz="1800" i="1" u="sng" dirty="0" smtClean="0">
                <a:solidFill>
                  <a:schemeClr val="bg1">
                    <a:lumMod val="50000"/>
                  </a:schemeClr>
                </a:solidFill>
              </a:rPr>
              <a:t> </a:t>
            </a:r>
            <a:r>
              <a:rPr lang="es-ES" sz="1800" i="1" u="sng" dirty="0" err="1" smtClean="0">
                <a:solidFill>
                  <a:schemeClr val="bg1">
                    <a:lumMod val="50000"/>
                  </a:schemeClr>
                </a:solidFill>
              </a:rPr>
              <a:t>low</a:t>
            </a:r>
            <a:r>
              <a:rPr lang="es-ES" sz="1800" i="1" u="sng" dirty="0" smtClean="0">
                <a:solidFill>
                  <a:schemeClr val="bg1">
                    <a:lumMod val="50000"/>
                  </a:schemeClr>
                </a:solidFill>
              </a:rPr>
              <a:t> </a:t>
            </a:r>
            <a:r>
              <a:rPr lang="es-ES" sz="1800" i="1" u="sng" dirty="0" err="1" smtClean="0">
                <a:solidFill>
                  <a:schemeClr val="bg1">
                    <a:lumMod val="50000"/>
                  </a:schemeClr>
                </a:solidFill>
              </a:rPr>
              <a:t>power</a:t>
            </a:r>
            <a:r>
              <a:rPr lang="es-ES" sz="1800" i="1" u="sng" dirty="0" smtClean="0">
                <a:solidFill>
                  <a:schemeClr val="bg1">
                    <a:lumMod val="50000"/>
                  </a:schemeClr>
                </a:solidFill>
              </a:rPr>
              <a:t> </a:t>
            </a:r>
            <a:r>
              <a:rPr lang="es-ES" sz="1800" i="1" u="sng" dirty="0" err="1" smtClean="0">
                <a:solidFill>
                  <a:schemeClr val="bg1">
                    <a:lumMod val="50000"/>
                  </a:schemeClr>
                </a:solidFill>
              </a:rPr>
              <a:t>ones</a:t>
            </a:r>
            <a:r>
              <a:rPr lang="es-ES" sz="1800" i="1" u="sng" dirty="0" smtClean="0">
                <a:solidFill>
                  <a:schemeClr val="bg1">
                    <a:lumMod val="50000"/>
                  </a:schemeClr>
                </a:solidFill>
              </a:rPr>
              <a:t>)</a:t>
            </a:r>
          </a:p>
          <a:p>
            <a:pPr lvl="2"/>
            <a:r>
              <a:rPr lang="es-ES" sz="1800" dirty="0" err="1" smtClean="0"/>
              <a:t>Running</a:t>
            </a:r>
            <a:r>
              <a:rPr lang="es-ES" sz="1800" dirty="0" smtClean="0"/>
              <a:t>: LANSCE, ISIS, SINQ</a:t>
            </a:r>
          </a:p>
          <a:p>
            <a:pPr lvl="2"/>
            <a:r>
              <a:rPr lang="es-ES" sz="1800" dirty="0" err="1" smtClean="0"/>
              <a:t>Planned</a:t>
            </a:r>
            <a:r>
              <a:rPr lang="es-ES" sz="1800" dirty="0" smtClean="0"/>
              <a:t>: SNS </a:t>
            </a:r>
            <a:r>
              <a:rPr lang="es-ES" sz="1800" i="1" dirty="0" smtClean="0"/>
              <a:t>(TBC), </a:t>
            </a:r>
            <a:r>
              <a:rPr lang="es-ES" sz="1800" dirty="0" err="1" smtClean="0"/>
              <a:t>MaRIE</a:t>
            </a:r>
            <a:r>
              <a:rPr lang="es-ES" sz="1800" dirty="0" smtClean="0"/>
              <a:t> </a:t>
            </a:r>
            <a:r>
              <a:rPr lang="es-ES" sz="1800" i="1" dirty="0" smtClean="0"/>
              <a:t>(TBC), </a:t>
            </a:r>
            <a:r>
              <a:rPr lang="es-ES" sz="1800" dirty="0" smtClean="0"/>
              <a:t>MYRRPHA, JPARC</a:t>
            </a:r>
            <a:endParaRPr lang="es-ES" sz="1800" dirty="0" smtClean="0"/>
          </a:p>
          <a:p>
            <a:pPr lvl="2"/>
            <a:r>
              <a:rPr lang="es-ES" sz="1800" dirty="0" err="1" smtClean="0"/>
              <a:t>Under</a:t>
            </a:r>
            <a:r>
              <a:rPr lang="es-ES" sz="1800" dirty="0" smtClean="0"/>
              <a:t> </a:t>
            </a:r>
            <a:r>
              <a:rPr lang="es-ES" sz="1800" dirty="0" err="1" smtClean="0"/>
              <a:t>study</a:t>
            </a:r>
            <a:r>
              <a:rPr lang="es-ES" sz="1800" dirty="0" smtClean="0"/>
              <a:t>: </a:t>
            </a:r>
            <a:r>
              <a:rPr lang="es-ES" sz="1800" dirty="0" smtClean="0"/>
              <a:t>ESS</a:t>
            </a:r>
            <a:endParaRPr lang="es-ES" sz="1800" dirty="0" smtClean="0"/>
          </a:p>
          <a:p>
            <a:pPr lvl="2"/>
            <a:endParaRPr lang="es-ES" sz="1800" dirty="0" smtClean="0"/>
          </a:p>
          <a:p>
            <a:pPr lvl="2"/>
            <a:r>
              <a:rPr lang="es-ES" sz="1800" i="1" u="sng" dirty="0" err="1" smtClean="0"/>
              <a:t>Main</a:t>
            </a:r>
            <a:r>
              <a:rPr lang="es-ES" sz="1800" i="1" u="sng" dirty="0" smtClean="0"/>
              <a:t> </a:t>
            </a:r>
            <a:r>
              <a:rPr lang="es-ES" sz="1800" i="1" u="sng" dirty="0" err="1" smtClean="0"/>
              <a:t>characteristics</a:t>
            </a:r>
            <a:r>
              <a:rPr lang="es-ES" sz="1800" i="1" u="sng" dirty="0" smtClean="0"/>
              <a:t>: </a:t>
            </a:r>
            <a:r>
              <a:rPr lang="es-ES" sz="1800" i="1" dirty="0" err="1" smtClean="0"/>
              <a:t>Very</a:t>
            </a:r>
            <a:r>
              <a:rPr lang="es-ES" sz="1800" i="1" dirty="0" smtClean="0"/>
              <a:t> </a:t>
            </a:r>
            <a:r>
              <a:rPr lang="es-ES" sz="1800" i="1" dirty="0" err="1"/>
              <a:t>efficient</a:t>
            </a:r>
            <a:r>
              <a:rPr lang="es-ES" sz="1800" i="1" dirty="0"/>
              <a:t> </a:t>
            </a:r>
            <a:r>
              <a:rPr lang="es-ES" sz="1800" i="1" dirty="0" err="1"/>
              <a:t>for</a:t>
            </a:r>
            <a:r>
              <a:rPr lang="es-ES" sz="1800" i="1" dirty="0"/>
              <a:t> </a:t>
            </a:r>
            <a:r>
              <a:rPr lang="es-ES" sz="1800" i="1" dirty="0" err="1"/>
              <a:t>producing</a:t>
            </a:r>
            <a:r>
              <a:rPr lang="es-ES" sz="1800" i="1" dirty="0"/>
              <a:t> </a:t>
            </a:r>
            <a:r>
              <a:rPr lang="es-ES" sz="1800" i="1" dirty="0" err="1" smtClean="0"/>
              <a:t>neutrons</a:t>
            </a:r>
            <a:r>
              <a:rPr lang="es-ES" sz="1800" i="1" dirty="0" smtClean="0"/>
              <a:t>, </a:t>
            </a:r>
            <a:r>
              <a:rPr lang="es-ES" sz="1800" i="1" dirty="0" err="1" smtClean="0"/>
              <a:t>high</a:t>
            </a:r>
            <a:r>
              <a:rPr lang="es-ES" sz="1800" i="1" dirty="0" smtClean="0"/>
              <a:t> </a:t>
            </a:r>
            <a:r>
              <a:rPr lang="es-ES" sz="1800" i="1" dirty="0"/>
              <a:t>He and H </a:t>
            </a:r>
            <a:r>
              <a:rPr lang="es-ES" sz="1800" i="1" dirty="0" err="1" smtClean="0"/>
              <a:t>production</a:t>
            </a:r>
            <a:r>
              <a:rPr lang="es-ES" sz="1800" i="1" dirty="0" smtClean="0"/>
              <a:t>, </a:t>
            </a:r>
            <a:r>
              <a:rPr lang="es-ES" sz="1800" i="1" dirty="0" err="1" smtClean="0"/>
              <a:t>generation</a:t>
            </a:r>
            <a:r>
              <a:rPr lang="es-ES" sz="1800" i="1" dirty="0" smtClean="0"/>
              <a:t> </a:t>
            </a:r>
            <a:r>
              <a:rPr lang="es-ES" sz="1800" i="1" dirty="0"/>
              <a:t>of </a:t>
            </a:r>
            <a:r>
              <a:rPr lang="es-ES" sz="1800" i="1" dirty="0" err="1"/>
              <a:t>other</a:t>
            </a:r>
            <a:r>
              <a:rPr lang="es-ES" sz="1800" i="1" dirty="0"/>
              <a:t> </a:t>
            </a:r>
            <a:r>
              <a:rPr lang="es-ES" sz="1800" i="1" dirty="0" err="1"/>
              <a:t>transmutation</a:t>
            </a:r>
            <a:r>
              <a:rPr lang="es-ES" sz="1800" i="1" dirty="0"/>
              <a:t> </a:t>
            </a:r>
            <a:r>
              <a:rPr lang="es-ES" sz="1800" i="1" dirty="0" err="1"/>
              <a:t>products</a:t>
            </a:r>
            <a:r>
              <a:rPr lang="es-ES" sz="1800" i="1" dirty="0"/>
              <a:t> </a:t>
            </a:r>
            <a:r>
              <a:rPr lang="es-ES" sz="1800" i="1" dirty="0" smtClean="0"/>
              <a:t>,</a:t>
            </a:r>
            <a:r>
              <a:rPr lang="es-ES" sz="1800" i="1" dirty="0">
                <a:solidFill>
                  <a:srgbClr val="FF0000"/>
                </a:solidFill>
              </a:rPr>
              <a:t> </a:t>
            </a:r>
            <a:r>
              <a:rPr lang="es-ES" sz="1800" i="1" dirty="0" err="1" smtClean="0"/>
              <a:t>usually</a:t>
            </a:r>
            <a:r>
              <a:rPr lang="es-ES" sz="1800" i="1" dirty="0" smtClean="0"/>
              <a:t> </a:t>
            </a:r>
            <a:r>
              <a:rPr lang="es-ES" sz="1800" i="1" dirty="0" err="1"/>
              <a:t>pulsed</a:t>
            </a:r>
            <a:r>
              <a:rPr lang="es-ES" sz="1800" i="1" dirty="0"/>
              <a:t> </a:t>
            </a:r>
            <a:r>
              <a:rPr lang="es-ES" sz="1800" i="1" dirty="0" err="1" smtClean="0"/>
              <a:t>irradiation</a:t>
            </a:r>
            <a:r>
              <a:rPr lang="es-ES" sz="1800" i="1" dirty="0" smtClean="0"/>
              <a:t>, </a:t>
            </a:r>
            <a:r>
              <a:rPr lang="es-ES" sz="1800" i="1" dirty="0" err="1" smtClean="0"/>
              <a:t>usually</a:t>
            </a:r>
            <a:r>
              <a:rPr lang="es-ES" sz="1800" i="1" dirty="0" smtClean="0"/>
              <a:t> </a:t>
            </a:r>
            <a:r>
              <a:rPr lang="es-ES" sz="1800" i="1" dirty="0" err="1" smtClean="0"/>
              <a:t>mixed</a:t>
            </a:r>
            <a:r>
              <a:rPr lang="es-ES" sz="1800" i="1" dirty="0" smtClean="0"/>
              <a:t> </a:t>
            </a:r>
            <a:r>
              <a:rPr lang="es-ES" sz="1800" i="1" dirty="0" err="1" smtClean="0"/>
              <a:t>proton</a:t>
            </a:r>
            <a:r>
              <a:rPr lang="es-ES" sz="1800" i="1" dirty="0" smtClean="0"/>
              <a:t>/</a:t>
            </a:r>
            <a:r>
              <a:rPr lang="es-ES" sz="1800" i="1" dirty="0" err="1" smtClean="0"/>
              <a:t>neutron</a:t>
            </a:r>
            <a:r>
              <a:rPr lang="es-ES" sz="1800" i="1" dirty="0" smtClean="0"/>
              <a:t> </a:t>
            </a:r>
            <a:r>
              <a:rPr lang="es-ES" sz="1800" i="1" dirty="0" err="1" smtClean="0"/>
              <a:t>damage</a:t>
            </a:r>
            <a:r>
              <a:rPr lang="es-ES" sz="1800" i="1" dirty="0" smtClean="0"/>
              <a:t>, </a:t>
            </a:r>
            <a:r>
              <a:rPr lang="es-ES" sz="1800" i="1" dirty="0" err="1" smtClean="0"/>
              <a:t>materials</a:t>
            </a:r>
            <a:r>
              <a:rPr lang="es-ES" sz="1800" i="1" dirty="0" smtClean="0"/>
              <a:t> </a:t>
            </a:r>
            <a:r>
              <a:rPr lang="es-ES" sz="1800" i="1" dirty="0" err="1" smtClean="0"/>
              <a:t>irradiation</a:t>
            </a:r>
            <a:r>
              <a:rPr lang="es-ES" sz="1800" i="1" dirty="0" smtClean="0"/>
              <a:t> </a:t>
            </a:r>
            <a:r>
              <a:rPr lang="es-ES" sz="1800" i="1" dirty="0" err="1" smtClean="0"/>
              <a:t>usually</a:t>
            </a:r>
            <a:r>
              <a:rPr lang="es-ES" sz="1800" i="1" dirty="0" smtClean="0"/>
              <a:t> </a:t>
            </a:r>
            <a:r>
              <a:rPr lang="es-ES" sz="1800" i="1" dirty="0" err="1" smtClean="0"/>
              <a:t>secondary</a:t>
            </a:r>
            <a:r>
              <a:rPr lang="es-ES" sz="1800" i="1" dirty="0" smtClean="0"/>
              <a:t> </a:t>
            </a:r>
            <a:r>
              <a:rPr lang="es-ES" sz="1800" i="1" dirty="0" err="1" smtClean="0"/>
              <a:t>facility</a:t>
            </a:r>
            <a:endParaRPr lang="es-ES" sz="1800" i="1" dirty="0" smtClean="0"/>
          </a:p>
          <a:p>
            <a:pPr lvl="2"/>
            <a:endParaRPr lang="es-ES" sz="1800" dirty="0" smtClean="0"/>
          </a:p>
          <a:p>
            <a:pPr marL="800100" lvl="1" indent="-342900">
              <a:buFont typeface="Arial" panose="020B0604020202020204" pitchFamily="34" charset="0"/>
              <a:buChar char="•"/>
            </a:pPr>
            <a:r>
              <a:rPr lang="es-ES" sz="1800" dirty="0" smtClean="0"/>
              <a:t>Target can be of a </a:t>
            </a:r>
            <a:r>
              <a:rPr lang="es-ES" sz="1800" dirty="0" err="1" smtClean="0"/>
              <a:t>solid</a:t>
            </a:r>
            <a:r>
              <a:rPr lang="es-ES" sz="1800" dirty="0" smtClean="0"/>
              <a:t> </a:t>
            </a:r>
            <a:r>
              <a:rPr lang="es-ES" sz="1800" dirty="0" err="1" smtClean="0"/>
              <a:t>one</a:t>
            </a:r>
            <a:r>
              <a:rPr lang="es-ES" sz="1800" dirty="0" smtClean="0"/>
              <a:t> (W </a:t>
            </a:r>
            <a:r>
              <a:rPr lang="es-ES" sz="1800" dirty="0" err="1" smtClean="0"/>
              <a:t>for</a:t>
            </a:r>
            <a:r>
              <a:rPr lang="es-ES" sz="1800" dirty="0" smtClean="0"/>
              <a:t> </a:t>
            </a:r>
            <a:r>
              <a:rPr lang="es-ES" sz="1800" dirty="0" err="1" smtClean="0"/>
              <a:t>example</a:t>
            </a:r>
            <a:r>
              <a:rPr lang="es-ES" sz="1800" dirty="0" smtClean="0"/>
              <a:t>) </a:t>
            </a:r>
            <a:r>
              <a:rPr lang="es-ES" sz="1800" dirty="0" err="1" smtClean="0"/>
              <a:t>or</a:t>
            </a:r>
            <a:r>
              <a:rPr lang="es-ES" sz="1800" dirty="0" smtClean="0"/>
              <a:t> </a:t>
            </a:r>
            <a:r>
              <a:rPr lang="es-ES" sz="1800" dirty="0" err="1" smtClean="0"/>
              <a:t>liquid</a:t>
            </a:r>
            <a:r>
              <a:rPr lang="es-ES" sz="1800" dirty="0" smtClean="0"/>
              <a:t> metal (Hg </a:t>
            </a:r>
            <a:r>
              <a:rPr lang="es-ES" sz="1800" dirty="0" err="1" smtClean="0"/>
              <a:t>or</a:t>
            </a:r>
            <a:r>
              <a:rPr lang="es-ES" sz="1800" dirty="0" smtClean="0"/>
              <a:t> </a:t>
            </a:r>
            <a:r>
              <a:rPr lang="es-ES" sz="1800" dirty="0" err="1" smtClean="0"/>
              <a:t>PbBi</a:t>
            </a:r>
            <a:r>
              <a:rPr lang="es-ES" sz="1800" dirty="0" smtClean="0"/>
              <a:t>). </a:t>
            </a:r>
            <a:r>
              <a:rPr lang="es-ES" sz="1800" dirty="0" err="1" smtClean="0"/>
              <a:t>Usually</a:t>
            </a:r>
            <a:r>
              <a:rPr lang="es-ES" sz="1800" dirty="0" smtClean="0"/>
              <a:t> </a:t>
            </a:r>
            <a:r>
              <a:rPr lang="es-ES" sz="1800" dirty="0" err="1" smtClean="0"/>
              <a:t>liquid</a:t>
            </a:r>
            <a:r>
              <a:rPr lang="es-ES" sz="1800" dirty="0" smtClean="0"/>
              <a:t> metal case can </a:t>
            </a:r>
            <a:r>
              <a:rPr lang="es-ES" sz="1800" dirty="0" err="1" smtClean="0"/>
              <a:t>manage</a:t>
            </a:r>
            <a:r>
              <a:rPr lang="es-ES" sz="1800" dirty="0" smtClean="0"/>
              <a:t> </a:t>
            </a:r>
            <a:r>
              <a:rPr lang="es-ES" sz="1800" dirty="0" err="1" smtClean="0"/>
              <a:t>higher</a:t>
            </a:r>
            <a:r>
              <a:rPr lang="es-ES" sz="1800" dirty="0" smtClean="0"/>
              <a:t> </a:t>
            </a:r>
            <a:r>
              <a:rPr lang="es-ES" sz="1800" dirty="0" err="1" smtClean="0"/>
              <a:t>power</a:t>
            </a:r>
            <a:r>
              <a:rPr lang="es-ES" sz="1800" dirty="0" smtClean="0"/>
              <a:t> </a:t>
            </a:r>
            <a:r>
              <a:rPr lang="es-ES" sz="1800" dirty="0" err="1" smtClean="0"/>
              <a:t>disipation</a:t>
            </a:r>
            <a:r>
              <a:rPr lang="es-ES" sz="1800" dirty="0" smtClean="0"/>
              <a:t>.</a:t>
            </a:r>
          </a:p>
          <a:p>
            <a:pPr marL="800100" lvl="1" indent="-342900">
              <a:buFont typeface="Arial" panose="020B0604020202020204" pitchFamily="34" charset="0"/>
              <a:buChar char="•"/>
            </a:pPr>
            <a:endParaRPr lang="es-ES" sz="1800" dirty="0" smtClean="0"/>
          </a:p>
          <a:p>
            <a:pPr lvl="1"/>
            <a:r>
              <a:rPr lang="es-ES" sz="1800" dirty="0" smtClean="0"/>
              <a:t>	</a:t>
            </a:r>
            <a:r>
              <a:rPr lang="es-ES" sz="1800" u="sng" dirty="0" err="1" smtClean="0"/>
              <a:t>Main</a:t>
            </a:r>
            <a:r>
              <a:rPr lang="es-ES" sz="1800" u="sng" dirty="0" smtClean="0"/>
              <a:t> target </a:t>
            </a:r>
            <a:r>
              <a:rPr lang="es-ES" sz="1800" u="sng" dirty="0" err="1" smtClean="0"/>
              <a:t>issues</a:t>
            </a:r>
            <a:r>
              <a:rPr lang="es-ES" sz="1800" u="sng" dirty="0" smtClean="0"/>
              <a:t>: </a:t>
            </a:r>
            <a:r>
              <a:rPr lang="es-ES" sz="1800" dirty="0" err="1" smtClean="0"/>
              <a:t>radiation</a:t>
            </a:r>
            <a:r>
              <a:rPr lang="es-ES" sz="1800" dirty="0" smtClean="0"/>
              <a:t> </a:t>
            </a:r>
            <a:r>
              <a:rPr lang="es-ES" sz="1800" dirty="0" err="1" smtClean="0"/>
              <a:t>damage</a:t>
            </a:r>
            <a:r>
              <a:rPr lang="es-ES" sz="1800" dirty="0" smtClean="0"/>
              <a:t> </a:t>
            </a:r>
            <a:r>
              <a:rPr lang="es-ES" sz="1800" dirty="0" err="1" smtClean="0"/>
              <a:t>effects</a:t>
            </a:r>
            <a:r>
              <a:rPr lang="es-ES" sz="1800" dirty="0" smtClean="0"/>
              <a:t> </a:t>
            </a:r>
            <a:r>
              <a:rPr lang="es-ES" sz="1800" dirty="0" err="1" smtClean="0"/>
              <a:t>on</a:t>
            </a:r>
            <a:r>
              <a:rPr lang="es-ES" sz="1800" dirty="0" smtClean="0"/>
              <a:t> </a:t>
            </a:r>
            <a:r>
              <a:rPr lang="es-ES" sz="1800" dirty="0" err="1" smtClean="0"/>
              <a:t>materials</a:t>
            </a:r>
            <a:r>
              <a:rPr lang="es-ES" sz="1800" dirty="0" smtClean="0"/>
              <a:t> (</a:t>
            </a:r>
            <a:r>
              <a:rPr lang="es-ES" sz="1800" dirty="0" err="1" smtClean="0"/>
              <a:t>synergetic</a:t>
            </a:r>
            <a:r>
              <a:rPr lang="es-ES" sz="1800" dirty="0" smtClean="0"/>
              <a:t> 	</a:t>
            </a:r>
            <a:r>
              <a:rPr lang="es-ES" sz="1800" dirty="0" err="1" smtClean="0"/>
              <a:t>effects</a:t>
            </a:r>
            <a:r>
              <a:rPr lang="es-ES" sz="1800" dirty="0" smtClean="0"/>
              <a:t> </a:t>
            </a:r>
            <a:r>
              <a:rPr lang="es-ES" sz="1800" dirty="0" err="1" smtClean="0"/>
              <a:t>by</a:t>
            </a:r>
            <a:r>
              <a:rPr lang="es-ES" sz="1800" dirty="0" smtClean="0"/>
              <a:t> </a:t>
            </a:r>
            <a:r>
              <a:rPr lang="es-ES" sz="1800" dirty="0" err="1" smtClean="0"/>
              <a:t>dpa</a:t>
            </a:r>
            <a:r>
              <a:rPr lang="es-ES" sz="1800" dirty="0" smtClean="0"/>
              <a:t> –in </a:t>
            </a:r>
            <a:r>
              <a:rPr lang="es-ES" sz="1800" dirty="0" err="1" smtClean="0"/>
              <a:t>some</a:t>
            </a:r>
            <a:r>
              <a:rPr lang="es-ES" sz="1800" dirty="0" smtClean="0"/>
              <a:t> cases </a:t>
            </a:r>
            <a:r>
              <a:rPr lang="es-ES" sz="1800" dirty="0" err="1" smtClean="0"/>
              <a:t>mixed</a:t>
            </a:r>
            <a:r>
              <a:rPr lang="es-ES" sz="1800" dirty="0" smtClean="0"/>
              <a:t> p/n </a:t>
            </a:r>
            <a:r>
              <a:rPr lang="es-ES" sz="1800" dirty="0" err="1" smtClean="0"/>
              <a:t>spectrum</a:t>
            </a:r>
            <a:r>
              <a:rPr lang="es-ES" sz="1800" dirty="0" smtClean="0"/>
              <a:t>-, He and H 	</a:t>
            </a:r>
            <a:r>
              <a:rPr lang="es-ES" sz="1800" dirty="0" err="1" smtClean="0"/>
              <a:t>production</a:t>
            </a:r>
            <a:r>
              <a:rPr lang="es-ES" sz="1800" dirty="0" smtClean="0"/>
              <a:t>), </a:t>
            </a:r>
            <a:r>
              <a:rPr lang="es-ES" sz="1800" dirty="0" err="1" smtClean="0"/>
              <a:t>for</a:t>
            </a:r>
            <a:r>
              <a:rPr lang="es-ES" sz="1800" dirty="0" smtClean="0"/>
              <a:t> </a:t>
            </a:r>
            <a:r>
              <a:rPr lang="es-ES" sz="1800" dirty="0" err="1" smtClean="0"/>
              <a:t>liquid</a:t>
            </a:r>
            <a:r>
              <a:rPr lang="es-ES" sz="1800" dirty="0" smtClean="0"/>
              <a:t> metal case: </a:t>
            </a:r>
            <a:r>
              <a:rPr lang="es-ES" sz="1800" dirty="0" err="1" smtClean="0"/>
              <a:t>risk</a:t>
            </a:r>
            <a:r>
              <a:rPr lang="es-ES" sz="1800" dirty="0" smtClean="0"/>
              <a:t> of </a:t>
            </a:r>
            <a:r>
              <a:rPr lang="es-ES" sz="1800" dirty="0" err="1" smtClean="0"/>
              <a:t>cavitation</a:t>
            </a:r>
            <a:r>
              <a:rPr lang="es-ES" sz="1800" dirty="0"/>
              <a:t> </a:t>
            </a:r>
            <a:r>
              <a:rPr lang="es-ES" sz="1800" dirty="0" smtClean="0"/>
              <a:t>and </a:t>
            </a:r>
            <a:r>
              <a:rPr lang="es-ES" sz="1800" dirty="0" err="1" smtClean="0"/>
              <a:t>corrosion</a:t>
            </a:r>
            <a:endParaRPr lang="es-ES" sz="1800" dirty="0"/>
          </a:p>
        </p:txBody>
      </p:sp>
    </p:spTree>
    <p:extLst>
      <p:ext uri="{BB962C8B-B14F-4D97-AF65-F5344CB8AC3E}">
        <p14:creationId xmlns:p14="http://schemas.microsoft.com/office/powerpoint/2010/main" val="2715090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SINQ-MEGAPIE</a:t>
            </a:r>
            <a:endParaRPr lang="es-ES" dirty="0"/>
          </a:p>
        </p:txBody>
      </p:sp>
      <p:sp>
        <p:nvSpPr>
          <p:cNvPr id="3" name="2 Marcador de contenido"/>
          <p:cNvSpPr>
            <a:spLocks noGrp="1"/>
          </p:cNvSpPr>
          <p:nvPr>
            <p:ph idx="1"/>
          </p:nvPr>
        </p:nvSpPr>
        <p:spPr>
          <a:xfrm>
            <a:off x="457200" y="1340768"/>
            <a:ext cx="8229600" cy="4525963"/>
          </a:xfrm>
        </p:spPr>
        <p:txBody>
          <a:bodyPr>
            <a:normAutofit/>
          </a:bodyPr>
          <a:lstStyle/>
          <a:p>
            <a:r>
              <a:rPr lang="es-ES" sz="2000" dirty="0" err="1" smtClean="0"/>
              <a:t>Probably</a:t>
            </a:r>
            <a:r>
              <a:rPr lang="es-ES" sz="2000" dirty="0" smtClean="0"/>
              <a:t> </a:t>
            </a:r>
            <a:r>
              <a:rPr lang="es-ES" sz="2000" dirty="0" err="1" smtClean="0"/>
              <a:t>the</a:t>
            </a:r>
            <a:r>
              <a:rPr lang="es-ES" sz="2000" dirty="0" smtClean="0"/>
              <a:t> </a:t>
            </a:r>
            <a:r>
              <a:rPr lang="es-ES" sz="2000" dirty="0" err="1" smtClean="0"/>
              <a:t>most</a:t>
            </a:r>
            <a:r>
              <a:rPr lang="es-ES" sz="2000" dirty="0" smtClean="0"/>
              <a:t> </a:t>
            </a:r>
            <a:r>
              <a:rPr lang="es-ES" sz="2000" dirty="0" err="1" smtClean="0"/>
              <a:t>important</a:t>
            </a:r>
            <a:r>
              <a:rPr lang="es-ES" sz="2000" dirty="0" smtClean="0"/>
              <a:t> </a:t>
            </a:r>
            <a:r>
              <a:rPr lang="es-ES" sz="2000" dirty="0" err="1" smtClean="0"/>
              <a:t>materials</a:t>
            </a:r>
            <a:r>
              <a:rPr lang="es-ES" sz="2000" dirty="0" smtClean="0"/>
              <a:t> </a:t>
            </a:r>
            <a:r>
              <a:rPr lang="es-ES" sz="2000" dirty="0" err="1" smtClean="0"/>
              <a:t>irradiation</a:t>
            </a:r>
            <a:r>
              <a:rPr lang="es-ES" sz="2000" dirty="0" smtClean="0"/>
              <a:t> </a:t>
            </a:r>
            <a:r>
              <a:rPr lang="es-ES" sz="2000" dirty="0" err="1" smtClean="0"/>
              <a:t>facility</a:t>
            </a:r>
            <a:r>
              <a:rPr lang="es-ES" sz="2000" dirty="0" smtClean="0"/>
              <a:t> (</a:t>
            </a:r>
            <a:r>
              <a:rPr lang="es-ES" sz="2000" dirty="0" err="1" smtClean="0"/>
              <a:t>excluding</a:t>
            </a:r>
            <a:r>
              <a:rPr lang="es-ES" sz="2000" dirty="0" smtClean="0"/>
              <a:t> nuclear </a:t>
            </a:r>
            <a:r>
              <a:rPr lang="es-ES" sz="2000" dirty="0" err="1" smtClean="0"/>
              <a:t>reactors</a:t>
            </a:r>
            <a:r>
              <a:rPr lang="es-ES" sz="2000" dirty="0" smtClean="0"/>
              <a:t>) in </a:t>
            </a:r>
            <a:r>
              <a:rPr lang="es-ES" sz="2000" dirty="0" err="1" smtClean="0"/>
              <a:t>the</a:t>
            </a:r>
            <a:r>
              <a:rPr lang="es-ES" sz="2000" dirty="0" smtClean="0"/>
              <a:t> </a:t>
            </a:r>
            <a:r>
              <a:rPr lang="es-ES" sz="2000" dirty="0" err="1" smtClean="0"/>
              <a:t>last</a:t>
            </a:r>
            <a:r>
              <a:rPr lang="es-ES" sz="2000" dirty="0" smtClean="0"/>
              <a:t> 10-15 </a:t>
            </a:r>
            <a:r>
              <a:rPr lang="es-ES" sz="2000" dirty="0" err="1" smtClean="0"/>
              <a:t>years</a:t>
            </a:r>
            <a:endParaRPr lang="es-ES" sz="2000" dirty="0" smtClean="0"/>
          </a:p>
          <a:p>
            <a:r>
              <a:rPr lang="es-ES" sz="2000" dirty="0" err="1" smtClean="0"/>
              <a:t>Based</a:t>
            </a:r>
            <a:r>
              <a:rPr lang="es-ES" sz="2000" dirty="0" smtClean="0"/>
              <a:t> </a:t>
            </a:r>
            <a:r>
              <a:rPr lang="es-ES" sz="2000" dirty="0" err="1" smtClean="0"/>
              <a:t>on</a:t>
            </a:r>
            <a:r>
              <a:rPr lang="es-ES" sz="2000" dirty="0" smtClean="0"/>
              <a:t> a </a:t>
            </a:r>
            <a:r>
              <a:rPr lang="es-ES" sz="2000" dirty="0" err="1" smtClean="0"/>
              <a:t>proton</a:t>
            </a:r>
            <a:r>
              <a:rPr lang="es-ES" sz="2000" dirty="0" smtClean="0"/>
              <a:t> </a:t>
            </a:r>
            <a:r>
              <a:rPr lang="es-ES" sz="2000" dirty="0" err="1" smtClean="0"/>
              <a:t>accelerator</a:t>
            </a:r>
            <a:r>
              <a:rPr lang="es-ES" sz="2000" dirty="0" smtClean="0"/>
              <a:t> and </a:t>
            </a:r>
            <a:r>
              <a:rPr lang="es-ES" sz="2000" dirty="0" err="1" smtClean="0"/>
              <a:t>two</a:t>
            </a:r>
            <a:r>
              <a:rPr lang="es-ES" sz="2000" dirty="0" smtClean="0"/>
              <a:t> </a:t>
            </a:r>
            <a:r>
              <a:rPr lang="es-ES" sz="2000" dirty="0" err="1" smtClean="0"/>
              <a:t>ciclotrons</a:t>
            </a:r>
            <a:endParaRPr lang="es-ES" sz="2000" dirty="0" smtClean="0"/>
          </a:p>
          <a:p>
            <a:r>
              <a:rPr lang="es-ES" sz="2000" dirty="0" err="1" smtClean="0"/>
              <a:t>Proton</a:t>
            </a:r>
            <a:r>
              <a:rPr lang="es-ES" sz="2000" dirty="0" smtClean="0"/>
              <a:t> </a:t>
            </a:r>
            <a:r>
              <a:rPr lang="es-ES" sz="2000" dirty="0" err="1" smtClean="0"/>
              <a:t>energy</a:t>
            </a:r>
            <a:r>
              <a:rPr lang="es-ES" sz="2000" dirty="0" smtClean="0"/>
              <a:t> up to 600 </a:t>
            </a:r>
            <a:r>
              <a:rPr lang="es-ES" sz="2000" dirty="0" err="1" smtClean="0"/>
              <a:t>MeV</a:t>
            </a:r>
            <a:r>
              <a:rPr lang="es-ES" sz="2000" dirty="0" smtClean="0"/>
              <a:t>, </a:t>
            </a:r>
            <a:r>
              <a:rPr lang="es-ES" sz="2000" dirty="0" err="1" smtClean="0"/>
              <a:t>max</a:t>
            </a:r>
            <a:r>
              <a:rPr lang="es-ES" sz="2000" dirty="0" smtClean="0"/>
              <a:t> </a:t>
            </a:r>
            <a:r>
              <a:rPr lang="es-ES" sz="2000" dirty="0" err="1" smtClean="0"/>
              <a:t>power</a:t>
            </a:r>
            <a:r>
              <a:rPr lang="es-ES" sz="2000" dirty="0" smtClean="0"/>
              <a:t> 0.8-1.3 MW, </a:t>
            </a:r>
            <a:r>
              <a:rPr lang="es-ES" sz="2000" dirty="0" err="1" smtClean="0"/>
              <a:t>continous</a:t>
            </a:r>
            <a:r>
              <a:rPr lang="es-ES" sz="2000" dirty="0" smtClean="0"/>
              <a:t> </a:t>
            </a:r>
            <a:r>
              <a:rPr lang="es-ES" sz="2000" dirty="0" err="1" smtClean="0"/>
              <a:t>source</a:t>
            </a:r>
            <a:endParaRPr lang="es-ES" sz="2000" dirty="0" smtClean="0"/>
          </a:p>
          <a:p>
            <a:r>
              <a:rPr lang="es-ES" sz="2000" dirty="0" err="1" smtClean="0"/>
              <a:t>Two</a:t>
            </a:r>
            <a:r>
              <a:rPr lang="es-ES" sz="2000" dirty="0" smtClean="0"/>
              <a:t> </a:t>
            </a:r>
            <a:r>
              <a:rPr lang="es-ES" sz="2000" dirty="0" err="1" smtClean="0"/>
              <a:t>main</a:t>
            </a:r>
            <a:r>
              <a:rPr lang="es-ES" sz="2000" dirty="0" smtClean="0"/>
              <a:t> </a:t>
            </a:r>
            <a:r>
              <a:rPr lang="es-ES" sz="2000" dirty="0" err="1" smtClean="0"/>
              <a:t>programs</a:t>
            </a:r>
            <a:r>
              <a:rPr lang="es-ES" sz="2000" dirty="0" smtClean="0"/>
              <a:t>:</a:t>
            </a:r>
          </a:p>
          <a:p>
            <a:pPr lvl="1"/>
            <a:r>
              <a:rPr lang="es-ES" sz="1800" dirty="0" smtClean="0"/>
              <a:t>STIP</a:t>
            </a:r>
          </a:p>
          <a:p>
            <a:pPr lvl="1"/>
            <a:r>
              <a:rPr lang="es-ES" sz="1800" dirty="0" smtClean="0"/>
              <a:t>MEGAPIE</a:t>
            </a:r>
            <a:endParaRPr lang="es-ES" sz="1800" dirty="0"/>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8989" y="3161017"/>
            <a:ext cx="5077507" cy="33643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4123019" y="6306056"/>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F. </a:t>
            </a:r>
            <a:r>
              <a:rPr lang="en-US" altLang="es-ES" sz="1200" dirty="0" err="1" smtClean="0">
                <a:solidFill>
                  <a:srgbClr val="0C2577"/>
                </a:solidFill>
                <a:latin typeface="Times New Roman" pitchFamily="18" charset="0"/>
              </a:rPr>
              <a:t>Groeschel</a:t>
            </a:r>
            <a:r>
              <a:rPr lang="en-US" altLang="es-ES" sz="1200" dirty="0" smtClean="0">
                <a:solidFill>
                  <a:srgbClr val="0C2577"/>
                </a:solidFill>
                <a:latin typeface="Times New Roman" pitchFamily="18" charset="0"/>
              </a:rPr>
              <a:t>,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242586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16632"/>
            <a:ext cx="6923112" cy="562074"/>
          </a:xfrm>
        </p:spPr>
        <p:txBody>
          <a:bodyPr>
            <a:normAutofit/>
          </a:bodyPr>
          <a:lstStyle/>
          <a:p>
            <a:r>
              <a:rPr lang="es-ES" sz="2800" dirty="0" smtClean="0"/>
              <a:t>SINQ-</a:t>
            </a:r>
            <a:r>
              <a:rPr lang="es-ES" sz="2800" dirty="0" err="1" smtClean="0"/>
              <a:t>Materials</a:t>
            </a:r>
            <a:r>
              <a:rPr lang="es-ES" sz="2800" dirty="0" smtClean="0"/>
              <a:t> </a:t>
            </a:r>
            <a:r>
              <a:rPr lang="es-ES" sz="2800" dirty="0" err="1" smtClean="0"/>
              <a:t>Irradiation</a:t>
            </a:r>
            <a:r>
              <a:rPr lang="es-ES" sz="2800" dirty="0" smtClean="0"/>
              <a:t> (STIP)</a:t>
            </a:r>
            <a:endParaRPr lang="es-ES" sz="28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124744"/>
            <a:ext cx="2838718" cy="324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48264" y="1196752"/>
            <a:ext cx="1759775" cy="308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602918"/>
            <a:ext cx="5256584" cy="199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49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619671" y="76200"/>
            <a:ext cx="7260559" cy="544488"/>
          </a:xfrm>
          <a:solidFill>
            <a:schemeClr val="accent1">
              <a:lumMod val="75000"/>
            </a:schemeClr>
          </a:solidFill>
          <a:extLst/>
        </p:spPr>
        <p:txBody>
          <a:bodyPr vert="horz" lIns="91440" tIns="45720" rIns="91440" bIns="45720" rtlCol="0" anchor="ctr">
            <a:normAutofit/>
          </a:bodyPr>
          <a:lstStyle/>
          <a:p>
            <a:r>
              <a:rPr lang="de-CH" altLang="de-DE" sz="2800" dirty="0"/>
              <a:t>MEGAPIE Target</a:t>
            </a:r>
            <a:endParaRPr lang="en-GB" altLang="de-DE" sz="2800" dirty="0"/>
          </a:p>
        </p:txBody>
      </p:sp>
      <p:sp>
        <p:nvSpPr>
          <p:cNvPr id="3075" name="Text Box 5"/>
          <p:cNvSpPr txBox="1">
            <a:spLocks noChangeArrowheads="1"/>
          </p:cNvSpPr>
          <p:nvPr/>
        </p:nvSpPr>
        <p:spPr bwMode="auto">
          <a:xfrm>
            <a:off x="5627077" y="3429000"/>
            <a:ext cx="984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3200">
                <a:solidFill>
                  <a:schemeClr val="tx1"/>
                </a:solidFill>
                <a:latin typeface="Arial" charset="0"/>
              </a:defRPr>
            </a:lvl1pPr>
            <a:lvl2pPr marL="571500" indent="-285750" defTabSz="762000">
              <a:spcBef>
                <a:spcPct val="20000"/>
              </a:spcBef>
              <a:buChar char="–"/>
              <a:defRPr sz="2800">
                <a:solidFill>
                  <a:schemeClr val="tx1"/>
                </a:solidFill>
                <a:latin typeface="Arial" charset="0"/>
              </a:defRPr>
            </a:lvl2pPr>
            <a:lvl3pPr marL="1143000" indent="-228600" defTabSz="762000">
              <a:spcBef>
                <a:spcPct val="20000"/>
              </a:spcBef>
              <a:buChar char="•"/>
              <a:defRPr sz="2400">
                <a:solidFill>
                  <a:schemeClr val="tx1"/>
                </a:solidFill>
                <a:latin typeface="Arial" charset="0"/>
              </a:defRPr>
            </a:lvl3pPr>
            <a:lvl4pPr marL="1714500" indent="-228600" defTabSz="762000">
              <a:spcBef>
                <a:spcPct val="20000"/>
              </a:spcBef>
              <a:buChar char="–"/>
              <a:defRPr sz="2000">
                <a:solidFill>
                  <a:schemeClr val="tx1"/>
                </a:solidFill>
                <a:latin typeface="Arial" charset="0"/>
              </a:defRPr>
            </a:lvl4pPr>
            <a:lvl5pPr marL="2286000" indent="-228600" defTabSz="762000">
              <a:spcBef>
                <a:spcPct val="20000"/>
              </a:spcBef>
              <a:buChar char="•"/>
              <a:defRPr sz="2000">
                <a:solidFill>
                  <a:schemeClr val="tx1"/>
                </a:solidFill>
                <a:latin typeface="Arial" charset="0"/>
              </a:defRPr>
            </a:lvl5pPr>
            <a:lvl6pPr marL="2743200" indent="-228600" defTabSz="762000" eaLnBrk="0" fontAlgn="base" hangingPunct="0">
              <a:spcBef>
                <a:spcPct val="20000"/>
              </a:spcBef>
              <a:spcAft>
                <a:spcPct val="0"/>
              </a:spcAft>
              <a:buChar char="•"/>
              <a:defRPr sz="2000">
                <a:solidFill>
                  <a:schemeClr val="tx1"/>
                </a:solidFill>
                <a:latin typeface="Arial" charset="0"/>
              </a:defRPr>
            </a:lvl6pPr>
            <a:lvl7pPr marL="3200400" indent="-228600" defTabSz="762000" eaLnBrk="0" fontAlgn="base" hangingPunct="0">
              <a:spcBef>
                <a:spcPct val="20000"/>
              </a:spcBef>
              <a:spcAft>
                <a:spcPct val="0"/>
              </a:spcAft>
              <a:buChar char="•"/>
              <a:defRPr sz="2000">
                <a:solidFill>
                  <a:schemeClr val="tx1"/>
                </a:solidFill>
                <a:latin typeface="Arial" charset="0"/>
              </a:defRPr>
            </a:lvl7pPr>
            <a:lvl8pPr marL="3657600" indent="-228600" defTabSz="762000" eaLnBrk="0" fontAlgn="base" hangingPunct="0">
              <a:spcBef>
                <a:spcPct val="20000"/>
              </a:spcBef>
              <a:spcAft>
                <a:spcPct val="0"/>
              </a:spcAft>
              <a:buChar char="•"/>
              <a:defRPr sz="2000">
                <a:solidFill>
                  <a:schemeClr val="tx1"/>
                </a:solidFill>
                <a:latin typeface="Arial" charset="0"/>
              </a:defRPr>
            </a:lvl8pPr>
            <a:lvl9pPr marL="4114800" indent="-228600" defTabSz="7620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endParaRPr lang="de-DE" altLang="de-DE" sz="2400">
              <a:latin typeface="Times New Roman" pitchFamily="18" charset="0"/>
            </a:endParaRPr>
          </a:p>
        </p:txBody>
      </p:sp>
      <p:sp>
        <p:nvSpPr>
          <p:cNvPr id="3076" name="Rectangle 8"/>
          <p:cNvSpPr>
            <a:spLocks noChangeArrowheads="1"/>
          </p:cNvSpPr>
          <p:nvPr/>
        </p:nvSpPr>
        <p:spPr bwMode="auto">
          <a:xfrm>
            <a:off x="3868615" y="-414338"/>
            <a:ext cx="9144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endParaRPr lang="de-DE" altLang="es-ES"/>
          </a:p>
        </p:txBody>
      </p:sp>
      <p:pic>
        <p:nvPicPr>
          <p:cNvPr id="3077" name="Picture 7" descr="imag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369" y="990600"/>
            <a:ext cx="996462"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0"/>
          <p:cNvSpPr>
            <a:spLocks noChangeArrowheads="1"/>
          </p:cNvSpPr>
          <p:nvPr/>
        </p:nvSpPr>
        <p:spPr bwMode="auto">
          <a:xfrm>
            <a:off x="3974123" y="-419100"/>
            <a:ext cx="9144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endParaRPr lang="de-DE" altLang="es-ES"/>
          </a:p>
        </p:txBody>
      </p:sp>
      <p:pic>
        <p:nvPicPr>
          <p:cNvPr id="3079" name="Picture 9" descr="target_cut_p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70" y="914400"/>
            <a:ext cx="870438"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12"/>
          <p:cNvSpPr>
            <a:spLocks noChangeArrowheads="1"/>
          </p:cNvSpPr>
          <p:nvPr/>
        </p:nvSpPr>
        <p:spPr bwMode="auto">
          <a:xfrm>
            <a:off x="3925766" y="-479425"/>
            <a:ext cx="9144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endParaRPr lang="de-DE" altLang="es-ES"/>
          </a:p>
        </p:txBody>
      </p:sp>
      <p:pic>
        <p:nvPicPr>
          <p:cNvPr id="3082" name="Picture 13" descr="graf_image_6"/>
          <p:cNvPicPr>
            <a:picLocks noGrp="1" noChangeAspect="1" noChangeArrowheads="1"/>
          </p:cNvPicPr>
          <p:nvPr>
            <p:ph type="body" idx="1"/>
          </p:nvPr>
        </p:nvPicPr>
        <p:blipFill>
          <a:blip r:embed="rId4" cstate="print">
            <a:extLst>
              <a:ext uri="{28A0092B-C50C-407E-A947-70E740481C1C}">
                <a14:useLocalDpi xmlns:a14="http://schemas.microsoft.com/office/drawing/2010/main" val="0"/>
              </a:ext>
            </a:extLst>
          </a:blip>
          <a:srcRect/>
          <a:stretch>
            <a:fillRect/>
          </a:stretch>
        </p:blipFill>
        <p:spPr>
          <a:xfrm>
            <a:off x="2941803" y="4444700"/>
            <a:ext cx="1864942" cy="19949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4" name="Picture 15" descr="H:\Gedeon\megapie\DESIGN\DESIGN_DOCUMENTS\Target_System\Edesignrev\Photo_Megapie\Heat Exchanger upper.jpg"/>
          <p:cNvPicPr>
            <a:picLocks noChangeAspect="1" noChangeArrowheads="1"/>
          </p:cNvPicPr>
          <p:nvPr/>
        </p:nvPicPr>
        <p:blipFill>
          <a:blip r:embed="rId5" cstate="print">
            <a:extLst>
              <a:ext uri="{28A0092B-C50C-407E-A947-70E740481C1C}">
                <a14:useLocalDpi xmlns:a14="http://schemas.microsoft.com/office/drawing/2010/main" val="0"/>
              </a:ext>
            </a:extLst>
          </a:blip>
          <a:srcRect r="5209"/>
          <a:stretch>
            <a:fillRect/>
          </a:stretch>
        </p:blipFill>
        <p:spPr bwMode="auto">
          <a:xfrm>
            <a:off x="6119446" y="4117260"/>
            <a:ext cx="122359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6"/>
          <p:cNvSpPr txBox="1">
            <a:spLocks noChangeArrowheads="1"/>
          </p:cNvSpPr>
          <p:nvPr/>
        </p:nvSpPr>
        <p:spPr bwMode="auto">
          <a:xfrm>
            <a:off x="7524328" y="4725144"/>
            <a:ext cx="1477108"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lgn="ctr">
              <a:spcBef>
                <a:spcPts val="600"/>
              </a:spcBef>
            </a:pPr>
            <a:r>
              <a:rPr lang="en-US" altLang="de-DE" sz="1100" dirty="0">
                <a:latin typeface="Arial" charset="0"/>
              </a:rPr>
              <a:t>Plenum and Heat Exchanger Inlet</a:t>
            </a:r>
          </a:p>
        </p:txBody>
      </p:sp>
      <p:sp>
        <p:nvSpPr>
          <p:cNvPr id="3086" name="Text Box 17"/>
          <p:cNvSpPr txBox="1">
            <a:spLocks noChangeArrowheads="1"/>
          </p:cNvSpPr>
          <p:nvPr/>
        </p:nvSpPr>
        <p:spPr bwMode="auto">
          <a:xfrm>
            <a:off x="3165230" y="4134003"/>
            <a:ext cx="1406769"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lgn="ctr">
              <a:spcBef>
                <a:spcPts val="600"/>
              </a:spcBef>
            </a:pPr>
            <a:r>
              <a:rPr lang="en-US" altLang="de-DE" sz="1100" dirty="0">
                <a:latin typeface="Arial" charset="0"/>
              </a:rPr>
              <a:t>Beam </a:t>
            </a:r>
            <a:r>
              <a:rPr lang="en-US" altLang="de-DE" sz="1100" dirty="0" smtClean="0">
                <a:latin typeface="Arial" charset="0"/>
              </a:rPr>
              <a:t>Windows</a:t>
            </a:r>
            <a:endParaRPr lang="en-US" altLang="de-DE" sz="1100" dirty="0">
              <a:latin typeface="Arial" charset="0"/>
            </a:endParaRPr>
          </a:p>
        </p:txBody>
      </p:sp>
      <p:sp>
        <p:nvSpPr>
          <p:cNvPr id="3087" name="Text Box 18"/>
          <p:cNvSpPr txBox="1">
            <a:spLocks noChangeArrowheads="1"/>
          </p:cNvSpPr>
          <p:nvPr/>
        </p:nvSpPr>
        <p:spPr bwMode="auto">
          <a:xfrm>
            <a:off x="2450407" y="2367112"/>
            <a:ext cx="4712677"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3200">
                <a:solidFill>
                  <a:schemeClr val="tx1"/>
                </a:solidFill>
                <a:latin typeface="Arial" charset="0"/>
              </a:defRPr>
            </a:lvl1pPr>
            <a:lvl2pPr marL="571500" indent="-285750" defTabSz="762000">
              <a:spcBef>
                <a:spcPct val="20000"/>
              </a:spcBef>
              <a:buChar char="–"/>
              <a:defRPr sz="2800">
                <a:solidFill>
                  <a:schemeClr val="tx1"/>
                </a:solidFill>
                <a:latin typeface="Arial" charset="0"/>
              </a:defRPr>
            </a:lvl2pPr>
            <a:lvl3pPr marL="1143000" indent="-228600" defTabSz="762000">
              <a:spcBef>
                <a:spcPct val="20000"/>
              </a:spcBef>
              <a:buChar char="•"/>
              <a:defRPr sz="2400">
                <a:solidFill>
                  <a:schemeClr val="tx1"/>
                </a:solidFill>
                <a:latin typeface="Arial" charset="0"/>
              </a:defRPr>
            </a:lvl3pPr>
            <a:lvl4pPr marL="1714500" indent="-228600" defTabSz="762000">
              <a:spcBef>
                <a:spcPct val="20000"/>
              </a:spcBef>
              <a:buChar char="–"/>
              <a:defRPr sz="2000">
                <a:solidFill>
                  <a:schemeClr val="tx1"/>
                </a:solidFill>
                <a:latin typeface="Arial" charset="0"/>
              </a:defRPr>
            </a:lvl4pPr>
            <a:lvl5pPr marL="2286000" indent="-228600" defTabSz="762000">
              <a:spcBef>
                <a:spcPct val="20000"/>
              </a:spcBef>
              <a:buChar char="•"/>
              <a:defRPr sz="2000">
                <a:solidFill>
                  <a:schemeClr val="tx1"/>
                </a:solidFill>
                <a:latin typeface="Arial" charset="0"/>
              </a:defRPr>
            </a:lvl5pPr>
            <a:lvl6pPr marL="2743200" indent="-228600" defTabSz="762000" eaLnBrk="0" fontAlgn="base" hangingPunct="0">
              <a:spcBef>
                <a:spcPct val="20000"/>
              </a:spcBef>
              <a:spcAft>
                <a:spcPct val="0"/>
              </a:spcAft>
              <a:buChar char="•"/>
              <a:defRPr sz="2000">
                <a:solidFill>
                  <a:schemeClr val="tx1"/>
                </a:solidFill>
                <a:latin typeface="Arial" charset="0"/>
              </a:defRPr>
            </a:lvl6pPr>
            <a:lvl7pPr marL="3200400" indent="-228600" defTabSz="762000" eaLnBrk="0" fontAlgn="base" hangingPunct="0">
              <a:spcBef>
                <a:spcPct val="20000"/>
              </a:spcBef>
              <a:spcAft>
                <a:spcPct val="0"/>
              </a:spcAft>
              <a:buChar char="•"/>
              <a:defRPr sz="2000">
                <a:solidFill>
                  <a:schemeClr val="tx1"/>
                </a:solidFill>
                <a:latin typeface="Arial" charset="0"/>
              </a:defRPr>
            </a:lvl7pPr>
            <a:lvl8pPr marL="3657600" indent="-228600" defTabSz="762000" eaLnBrk="0" fontAlgn="base" hangingPunct="0">
              <a:spcBef>
                <a:spcPct val="20000"/>
              </a:spcBef>
              <a:spcAft>
                <a:spcPct val="0"/>
              </a:spcAft>
              <a:buChar char="•"/>
              <a:defRPr sz="2000">
                <a:solidFill>
                  <a:schemeClr val="tx1"/>
                </a:solidFill>
                <a:latin typeface="Arial" charset="0"/>
              </a:defRPr>
            </a:lvl8pPr>
            <a:lvl9pPr marL="4114800" indent="-228600" defTabSz="7620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de-CH" altLang="de-DE" sz="1600" dirty="0" smtClean="0"/>
              <a:t>Target: 5.35 </a:t>
            </a:r>
            <a:r>
              <a:rPr lang="de-CH" altLang="de-DE" sz="1600" dirty="0"/>
              <a:t>m long</a:t>
            </a:r>
          </a:p>
          <a:p>
            <a:pPr>
              <a:spcBef>
                <a:spcPct val="10000"/>
              </a:spcBef>
              <a:buFontTx/>
              <a:buNone/>
            </a:pPr>
            <a:r>
              <a:rPr lang="de-CH" altLang="de-DE" sz="1600" dirty="0" smtClean="0"/>
              <a:t>LBE</a:t>
            </a:r>
            <a:r>
              <a:rPr lang="de-CH" altLang="de-DE" sz="1600" dirty="0"/>
              <a:t>. 82 l   T=230 –380</a:t>
            </a:r>
            <a:r>
              <a:rPr lang="de-CH" altLang="de-DE" sz="1600" dirty="0">
                <a:cs typeface="Arial" charset="0"/>
              </a:rPr>
              <a:t>°</a:t>
            </a:r>
            <a:r>
              <a:rPr lang="de-CH" altLang="de-DE" sz="1600" dirty="0"/>
              <a:t>C</a:t>
            </a:r>
          </a:p>
          <a:p>
            <a:pPr>
              <a:spcBef>
                <a:spcPct val="10000"/>
              </a:spcBef>
              <a:buFontTx/>
              <a:buNone/>
            </a:pPr>
            <a:r>
              <a:rPr lang="de-CH" altLang="de-DE" sz="1600" dirty="0"/>
              <a:t>575 MeV – 1.74 mA – 1 MW</a:t>
            </a:r>
          </a:p>
          <a:p>
            <a:pPr>
              <a:spcBef>
                <a:spcPct val="10000"/>
              </a:spcBef>
              <a:buFontTx/>
              <a:buNone/>
            </a:pPr>
            <a:r>
              <a:rPr lang="de-CH" altLang="de-DE" sz="1600" dirty="0"/>
              <a:t>650 kW thermal power – Diphyl THT oil loop</a:t>
            </a:r>
          </a:p>
          <a:p>
            <a:pPr>
              <a:spcBef>
                <a:spcPct val="10000"/>
              </a:spcBef>
              <a:buFontTx/>
              <a:buNone/>
            </a:pPr>
            <a:r>
              <a:rPr lang="de-CH" altLang="de-DE" sz="1600" dirty="0"/>
              <a:t>Cover Gas Pressure 0.5 – 3.2 bar</a:t>
            </a:r>
            <a:endParaRPr lang="en-GB" altLang="de-DE" sz="1600" dirty="0"/>
          </a:p>
        </p:txBody>
      </p:sp>
      <p:sp>
        <p:nvSpPr>
          <p:cNvPr id="16" name="Text Box 13"/>
          <p:cNvSpPr txBox="1">
            <a:spLocks noChangeArrowheads="1"/>
          </p:cNvSpPr>
          <p:nvPr/>
        </p:nvSpPr>
        <p:spPr bwMode="auto">
          <a:xfrm>
            <a:off x="2277208" y="895371"/>
            <a:ext cx="647125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100">
                <a:solidFill>
                  <a:schemeClr val="tx1"/>
                </a:solidFill>
                <a:latin typeface="Times New Roman" pitchFamily="18" charset="0"/>
              </a:defRPr>
            </a:lvl1pPr>
            <a:lvl2pPr marL="742950" indent="-285750">
              <a:defRPr sz="2100">
                <a:solidFill>
                  <a:schemeClr val="tx1"/>
                </a:solidFill>
                <a:latin typeface="Times New Roman" pitchFamily="18" charset="0"/>
              </a:defRPr>
            </a:lvl2pPr>
            <a:lvl3pPr marL="1143000" indent="-228600">
              <a:defRPr sz="2100">
                <a:solidFill>
                  <a:schemeClr val="tx1"/>
                </a:solidFill>
                <a:latin typeface="Times New Roman" pitchFamily="18" charset="0"/>
              </a:defRPr>
            </a:lvl3pPr>
            <a:lvl4pPr marL="1600200" indent="-228600">
              <a:defRPr sz="2100">
                <a:solidFill>
                  <a:schemeClr val="tx1"/>
                </a:solidFill>
                <a:latin typeface="Times New Roman" pitchFamily="18" charset="0"/>
              </a:defRPr>
            </a:lvl4pPr>
            <a:lvl5pPr marL="2057400" indent="-22860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eaLnBrk="1" hangingPunct="1"/>
            <a:r>
              <a:rPr lang="en-GB" altLang="de-DE" sz="1800" b="1" dirty="0" smtClean="0">
                <a:latin typeface="Swiss 721 SWA" pitchFamily="34" charset="0"/>
              </a:rPr>
              <a:t>First </a:t>
            </a:r>
            <a:r>
              <a:rPr lang="en-GB" altLang="de-DE" sz="1800" b="1" dirty="0" err="1" smtClean="0">
                <a:latin typeface="Swiss 721 SWA" pitchFamily="34" charset="0"/>
              </a:rPr>
              <a:t>PbBi</a:t>
            </a:r>
            <a:r>
              <a:rPr lang="en-GB" altLang="de-DE" sz="1800" b="1" dirty="0" smtClean="0">
                <a:latin typeface="Swiss 721 SWA" pitchFamily="34" charset="0"/>
              </a:rPr>
              <a:t> cooled irradiation experiment in the MW range</a:t>
            </a:r>
          </a:p>
          <a:p>
            <a:pPr eaLnBrk="1" hangingPunct="1"/>
            <a:r>
              <a:rPr lang="en-GB" altLang="de-DE" sz="1800" b="1" dirty="0" smtClean="0">
                <a:latin typeface="Swiss 721 SWA" pitchFamily="34" charset="0"/>
              </a:rPr>
              <a:t>Main objective: Increase of the neutron flux in SINQ</a:t>
            </a:r>
          </a:p>
          <a:p>
            <a:pPr eaLnBrk="1" hangingPunct="1"/>
            <a:endParaRPr lang="en-GB" altLang="de-DE" sz="1800" b="1" dirty="0" smtClean="0">
              <a:latin typeface="Swiss 721 SWA" pitchFamily="34" charset="0"/>
            </a:endParaRPr>
          </a:p>
          <a:p>
            <a:pPr eaLnBrk="1" hangingPunct="1"/>
            <a:r>
              <a:rPr lang="en-GB" altLang="de-DE" sz="1800" b="1" dirty="0" smtClean="0">
                <a:latin typeface="Swiss 721 SWA" pitchFamily="34" charset="0"/>
              </a:rPr>
              <a:t>Materials irradiation limited to structural materials: T91 at 230-350 ºC range, 316L, AlMg3</a:t>
            </a:r>
            <a:endParaRPr lang="en-GB" altLang="de-DE" sz="1800" b="1" dirty="0">
              <a:latin typeface="Swiss 721 SWA" pitchFamily="34" charset="0"/>
            </a:endParaRPr>
          </a:p>
        </p:txBody>
      </p:sp>
      <p:sp>
        <p:nvSpPr>
          <p:cNvPr id="18" name="Text Box 3"/>
          <p:cNvSpPr txBox="1">
            <a:spLocks noChangeArrowheads="1"/>
          </p:cNvSpPr>
          <p:nvPr/>
        </p:nvSpPr>
        <p:spPr bwMode="auto">
          <a:xfrm>
            <a:off x="5688409" y="6237312"/>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F. </a:t>
            </a:r>
            <a:r>
              <a:rPr lang="en-US" altLang="es-ES" sz="1200" dirty="0" err="1" smtClean="0">
                <a:solidFill>
                  <a:srgbClr val="0C2577"/>
                </a:solidFill>
                <a:latin typeface="Times New Roman" pitchFamily="18" charset="0"/>
              </a:rPr>
              <a:t>Groeschel</a:t>
            </a:r>
            <a:r>
              <a:rPr lang="en-US" altLang="es-ES" sz="1200" dirty="0" smtClean="0">
                <a:solidFill>
                  <a:srgbClr val="0C2577"/>
                </a:solidFill>
                <a:latin typeface="Times New Roman" pitchFamily="18" charset="0"/>
              </a:rPr>
              <a:t>,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17556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SNS (FMITS)</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9189"/>
            <a:ext cx="6721849" cy="310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4221089"/>
            <a:ext cx="2280030" cy="189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9384" y="1628800"/>
            <a:ext cx="2494608" cy="169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2 Marcador de contenido"/>
          <p:cNvSpPr txBox="1">
            <a:spLocks/>
          </p:cNvSpPr>
          <p:nvPr/>
        </p:nvSpPr>
        <p:spPr>
          <a:xfrm>
            <a:off x="5148064" y="3330588"/>
            <a:ext cx="3466728" cy="3096344"/>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s-ES" sz="2000" dirty="0" err="1" smtClean="0"/>
              <a:t>Proposal</a:t>
            </a:r>
            <a:r>
              <a:rPr lang="es-ES" sz="2000" dirty="0" smtClean="0"/>
              <a:t> </a:t>
            </a:r>
            <a:r>
              <a:rPr lang="es-ES" sz="2000" dirty="0" err="1" smtClean="0"/>
              <a:t>under</a:t>
            </a:r>
            <a:r>
              <a:rPr lang="es-ES" sz="2000" dirty="0" smtClean="0"/>
              <a:t> </a:t>
            </a:r>
            <a:r>
              <a:rPr lang="es-ES" sz="2000" dirty="0" err="1" smtClean="0"/>
              <a:t>study</a:t>
            </a:r>
            <a:endParaRPr lang="es-ES" sz="2000" dirty="0" smtClean="0"/>
          </a:p>
          <a:p>
            <a:pPr fontAlgn="auto">
              <a:spcAft>
                <a:spcPts val="0"/>
              </a:spcAft>
            </a:pPr>
            <a:endParaRPr lang="es-ES" sz="2000" dirty="0" smtClean="0"/>
          </a:p>
          <a:p>
            <a:pPr fontAlgn="auto">
              <a:spcAft>
                <a:spcPts val="0"/>
              </a:spcAft>
            </a:pPr>
            <a:r>
              <a:rPr lang="es-ES" sz="2000" dirty="0" smtClean="0"/>
              <a:t>SNS: 1GeV </a:t>
            </a:r>
            <a:r>
              <a:rPr lang="es-ES" sz="2000" dirty="0" err="1" smtClean="0"/>
              <a:t>protons</a:t>
            </a:r>
            <a:r>
              <a:rPr lang="es-ES" sz="2000" dirty="0" smtClean="0"/>
              <a:t> – 1.4 MW </a:t>
            </a:r>
            <a:r>
              <a:rPr lang="es-ES" sz="2000" dirty="0" err="1" smtClean="0"/>
              <a:t>on</a:t>
            </a:r>
            <a:r>
              <a:rPr lang="es-ES" sz="2000" dirty="0" smtClean="0"/>
              <a:t> Hg target. </a:t>
            </a:r>
            <a:r>
              <a:rPr lang="es-ES" sz="2000" dirty="0" err="1" smtClean="0"/>
              <a:t>Pulsed</a:t>
            </a:r>
            <a:r>
              <a:rPr lang="es-ES" sz="2000" dirty="0" smtClean="0"/>
              <a:t> </a:t>
            </a:r>
            <a:r>
              <a:rPr lang="es-ES" sz="2000" dirty="0" err="1" smtClean="0"/>
              <a:t>operation</a:t>
            </a:r>
            <a:endParaRPr lang="es-ES" sz="2000" dirty="0" smtClean="0"/>
          </a:p>
          <a:p>
            <a:pPr fontAlgn="auto">
              <a:spcAft>
                <a:spcPts val="0"/>
              </a:spcAft>
            </a:pPr>
            <a:endParaRPr lang="es-ES" sz="2000" dirty="0" smtClean="0"/>
          </a:p>
          <a:p>
            <a:pPr fontAlgn="auto">
              <a:spcAft>
                <a:spcPts val="0"/>
              </a:spcAft>
            </a:pPr>
            <a:r>
              <a:rPr lang="es-ES" sz="2000" dirty="0" err="1" smtClean="0"/>
              <a:t>Proton</a:t>
            </a:r>
            <a:r>
              <a:rPr lang="es-ES" sz="2000" dirty="0" smtClean="0"/>
              <a:t>/</a:t>
            </a:r>
            <a:r>
              <a:rPr lang="es-ES" sz="2000" dirty="0" err="1" smtClean="0"/>
              <a:t>neutron</a:t>
            </a:r>
            <a:r>
              <a:rPr lang="es-ES" sz="2000" dirty="0" smtClean="0"/>
              <a:t> </a:t>
            </a:r>
            <a:r>
              <a:rPr lang="es-ES" sz="2000" dirty="0" err="1" smtClean="0"/>
              <a:t>mixed</a:t>
            </a:r>
            <a:r>
              <a:rPr lang="es-ES" sz="2000" dirty="0" smtClean="0"/>
              <a:t> </a:t>
            </a:r>
            <a:r>
              <a:rPr lang="es-ES" sz="2000" dirty="0" err="1" smtClean="0"/>
              <a:t>spectra</a:t>
            </a:r>
            <a:endParaRPr lang="es-ES" sz="2000" dirty="0" smtClean="0"/>
          </a:p>
          <a:p>
            <a:pPr fontAlgn="auto">
              <a:spcAft>
                <a:spcPts val="0"/>
              </a:spcAft>
            </a:pPr>
            <a:r>
              <a:rPr lang="es-ES" sz="2000" dirty="0" smtClean="0"/>
              <a:t>2-5 </a:t>
            </a:r>
            <a:r>
              <a:rPr lang="es-ES" sz="2000" dirty="0" err="1" smtClean="0"/>
              <a:t>dpa</a:t>
            </a:r>
            <a:r>
              <a:rPr lang="es-ES" sz="2000" dirty="0" smtClean="0"/>
              <a:t>/y </a:t>
            </a:r>
            <a:r>
              <a:rPr lang="es-ES" sz="2000" dirty="0" err="1" smtClean="0"/>
              <a:t>feasible</a:t>
            </a:r>
            <a:endParaRPr lang="es-ES" sz="2000" dirty="0" smtClean="0"/>
          </a:p>
          <a:p>
            <a:pPr fontAlgn="auto">
              <a:spcAft>
                <a:spcPts val="0"/>
              </a:spcAft>
            </a:pPr>
            <a:r>
              <a:rPr lang="es-ES" sz="2000" dirty="0" smtClean="0"/>
              <a:t>He/</a:t>
            </a:r>
            <a:r>
              <a:rPr lang="es-ES" sz="2000" dirty="0" err="1" smtClean="0"/>
              <a:t>dpa</a:t>
            </a:r>
            <a:r>
              <a:rPr lang="es-ES" sz="2000" dirty="0" smtClean="0"/>
              <a:t> ratio 13-75</a:t>
            </a:r>
            <a:endParaRPr lang="es-ES" sz="1800" dirty="0"/>
          </a:p>
        </p:txBody>
      </p:sp>
      <p:sp>
        <p:nvSpPr>
          <p:cNvPr id="8" name="Text Box 3"/>
          <p:cNvSpPr txBox="1">
            <a:spLocks noChangeArrowheads="1"/>
          </p:cNvSpPr>
          <p:nvPr/>
        </p:nvSpPr>
        <p:spPr bwMode="auto">
          <a:xfrm>
            <a:off x="215801" y="6147772"/>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W. Lu et al, J. </a:t>
            </a:r>
            <a:r>
              <a:rPr lang="en-US" altLang="es-ES" sz="1200" dirty="0" err="1" smtClean="0">
                <a:solidFill>
                  <a:srgbClr val="0C2577"/>
                </a:solidFill>
                <a:latin typeface="Times New Roman" pitchFamily="18" charset="0"/>
              </a:rPr>
              <a:t>Nucl</a:t>
            </a:r>
            <a:r>
              <a:rPr lang="en-US" altLang="es-ES" sz="1200" dirty="0" smtClean="0">
                <a:solidFill>
                  <a:srgbClr val="0C2577"/>
                </a:solidFill>
                <a:latin typeface="Times New Roman" pitchFamily="18" charset="0"/>
              </a:rPr>
              <a:t>. Mater.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357536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t>Materials</a:t>
            </a:r>
            <a:r>
              <a:rPr lang="es-ES_tradnl" sz="2800" dirty="0" smtClean="0"/>
              <a:t> </a:t>
            </a:r>
            <a:r>
              <a:rPr lang="es-ES_tradnl" sz="2800" dirty="0" err="1" smtClean="0"/>
              <a:t>irradiation</a:t>
            </a:r>
            <a:r>
              <a:rPr lang="es-ES_tradnl" sz="2800" dirty="0" smtClean="0"/>
              <a:t> </a:t>
            </a:r>
            <a:r>
              <a:rPr lang="es-ES_tradnl" sz="2800" dirty="0" err="1" smtClean="0"/>
              <a:t>needs</a:t>
            </a:r>
            <a:endParaRPr lang="es-ES_tradnl" sz="2800" dirty="0" smtClean="0"/>
          </a:p>
          <a:p>
            <a:pPr marL="0" indent="0">
              <a:buNone/>
            </a:pPr>
            <a:endParaRPr lang="es-ES_tradnl" sz="2800" dirty="0" smtClean="0"/>
          </a:p>
          <a:p>
            <a:r>
              <a:rPr lang="es-ES_tradnl" sz="2800" dirty="0" smtClean="0"/>
              <a:t>Ion </a:t>
            </a:r>
            <a:r>
              <a:rPr lang="es-ES_tradnl" sz="2800" dirty="0" err="1" smtClean="0"/>
              <a:t>irradiation</a:t>
            </a:r>
            <a:r>
              <a:rPr lang="es-ES_tradnl" sz="2800" dirty="0" smtClean="0"/>
              <a:t> </a:t>
            </a:r>
            <a:r>
              <a:rPr lang="es-ES_tradnl" sz="2800" dirty="0" err="1" smtClean="0"/>
              <a:t>sources</a:t>
            </a:r>
            <a:endParaRPr lang="es-ES_tradnl" sz="2800" dirty="0" smtClean="0"/>
          </a:p>
          <a:p>
            <a:endParaRPr lang="es-ES_tradnl" sz="2800" dirty="0" smtClean="0"/>
          </a:p>
          <a:p>
            <a:r>
              <a:rPr lang="es-ES_tradnl" sz="2800" dirty="0" err="1" smtClean="0"/>
              <a:t>Accelerator-based</a:t>
            </a:r>
            <a:r>
              <a:rPr lang="es-ES_tradnl" sz="2800" dirty="0" smtClean="0"/>
              <a:t> </a:t>
            </a:r>
            <a:r>
              <a:rPr lang="es-ES_tradnl" sz="2800" dirty="0" err="1" smtClean="0"/>
              <a:t>neutron</a:t>
            </a:r>
            <a:r>
              <a:rPr lang="es-ES_tradnl" sz="2800" dirty="0" smtClean="0"/>
              <a:t> </a:t>
            </a:r>
            <a:r>
              <a:rPr lang="es-ES_tradnl" sz="2800" dirty="0" err="1" smtClean="0"/>
              <a:t>sources</a:t>
            </a:r>
            <a:endParaRPr lang="es-ES_tradnl" sz="2800" dirty="0" smtClean="0"/>
          </a:p>
          <a:p>
            <a:pPr marL="0" indent="0">
              <a:buNone/>
            </a:pPr>
            <a:endParaRPr lang="es-ES_tradnl" sz="2800" dirty="0" smtClean="0"/>
          </a:p>
          <a:p>
            <a:r>
              <a:rPr lang="es-ES_tradnl" sz="2800" dirty="0" err="1" smtClean="0"/>
              <a:t>Summary</a:t>
            </a:r>
            <a:endParaRPr lang="es-ES_tradnl" sz="2800" dirty="0" smtClean="0"/>
          </a:p>
          <a:p>
            <a:endParaRPr lang="es-ES_tradnl" sz="2800" dirty="0" smtClean="0"/>
          </a:p>
        </p:txBody>
      </p:sp>
    </p:spTree>
    <p:extLst>
      <p:ext uri="{BB962C8B-B14F-4D97-AF65-F5344CB8AC3E}">
        <p14:creationId xmlns:p14="http://schemas.microsoft.com/office/powerpoint/2010/main" val="1039852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図 4" descr="断面パース201304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4825"/>
            <a:ext cx="83518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Line 8"/>
          <p:cNvSpPr>
            <a:spLocks noChangeShapeType="1"/>
          </p:cNvSpPr>
          <p:nvPr/>
        </p:nvSpPr>
        <p:spPr bwMode="auto">
          <a:xfrm flipV="1">
            <a:off x="1908175" y="4121150"/>
            <a:ext cx="476250" cy="24447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75" name="Line 9"/>
          <p:cNvSpPr>
            <a:spLocks noChangeShapeType="1"/>
          </p:cNvSpPr>
          <p:nvPr/>
        </p:nvSpPr>
        <p:spPr bwMode="auto">
          <a:xfrm flipH="1" flipV="1">
            <a:off x="5627688" y="5157788"/>
            <a:ext cx="358775" cy="4318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76" name="Line 10"/>
          <p:cNvSpPr>
            <a:spLocks noChangeShapeType="1"/>
          </p:cNvSpPr>
          <p:nvPr/>
        </p:nvSpPr>
        <p:spPr bwMode="auto">
          <a:xfrm flipH="1" flipV="1">
            <a:off x="3910013" y="5186363"/>
            <a:ext cx="142875" cy="431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77" name="Line 11"/>
          <p:cNvSpPr>
            <a:spLocks noChangeShapeType="1"/>
          </p:cNvSpPr>
          <p:nvPr/>
        </p:nvSpPr>
        <p:spPr bwMode="auto">
          <a:xfrm flipV="1">
            <a:off x="3910013" y="5691188"/>
            <a:ext cx="503237" cy="5032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78" name="Text Box 12"/>
          <p:cNvSpPr txBox="1">
            <a:spLocks noChangeArrowheads="1"/>
          </p:cNvSpPr>
          <p:nvPr/>
        </p:nvSpPr>
        <p:spPr bwMode="auto">
          <a:xfrm rot="-2572293">
            <a:off x="3967163" y="5859463"/>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spcBef>
                <a:spcPct val="50000"/>
              </a:spcBef>
            </a:pPr>
            <a:r>
              <a:rPr lang="en-US" altLang="ja-JP" sz="1600" b="1">
                <a:latin typeface="MS PGothic" pitchFamily="34" charset="-128"/>
              </a:rPr>
              <a:t>250kW</a:t>
            </a:r>
          </a:p>
        </p:txBody>
      </p:sp>
      <p:sp>
        <p:nvSpPr>
          <p:cNvPr id="54279" name="Text Box 13"/>
          <p:cNvSpPr txBox="1">
            <a:spLocks noChangeArrowheads="1"/>
          </p:cNvSpPr>
          <p:nvPr/>
        </p:nvSpPr>
        <p:spPr bwMode="auto">
          <a:xfrm>
            <a:off x="3419475" y="5516563"/>
            <a:ext cx="776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spcBef>
                <a:spcPct val="50000"/>
              </a:spcBef>
            </a:pPr>
            <a:r>
              <a:rPr lang="en-US" altLang="ja-JP" sz="1600">
                <a:latin typeface="MS PGothic" pitchFamily="34" charset="-128"/>
              </a:rPr>
              <a:t>10W</a:t>
            </a:r>
          </a:p>
        </p:txBody>
      </p:sp>
      <p:sp>
        <p:nvSpPr>
          <p:cNvPr id="54280" name="Freeform 14"/>
          <p:cNvSpPr>
            <a:spLocks/>
          </p:cNvSpPr>
          <p:nvPr/>
        </p:nvSpPr>
        <p:spPr bwMode="auto">
          <a:xfrm>
            <a:off x="4052888" y="5618163"/>
            <a:ext cx="57150" cy="423862"/>
          </a:xfrm>
          <a:custGeom>
            <a:avLst/>
            <a:gdLst>
              <a:gd name="T0" fmla="*/ 2147483647 w 251"/>
              <a:gd name="T1" fmla="*/ 0 h 416"/>
              <a:gd name="T2" fmla="*/ 2147483647 w 251"/>
              <a:gd name="T3" fmla="*/ 2147483647 h 416"/>
              <a:gd name="T4" fmla="*/ 2147483647 w 251"/>
              <a:gd name="T5" fmla="*/ 2147483647 h 416"/>
              <a:gd name="T6" fmla="*/ 2147483647 w 251"/>
              <a:gd name="T7" fmla="*/ 2147483647 h 416"/>
              <a:gd name="T8" fmla="*/ 2147483647 w 251"/>
              <a:gd name="T9" fmla="*/ 2147483647 h 416"/>
              <a:gd name="T10" fmla="*/ 0 w 251"/>
              <a:gd name="T11" fmla="*/ 2147483647 h 416"/>
              <a:gd name="T12" fmla="*/ 0 60000 65536"/>
              <a:gd name="T13" fmla="*/ 0 60000 65536"/>
              <a:gd name="T14" fmla="*/ 0 60000 65536"/>
              <a:gd name="T15" fmla="*/ 0 60000 65536"/>
              <a:gd name="T16" fmla="*/ 0 60000 65536"/>
              <a:gd name="T17" fmla="*/ 0 60000 65536"/>
              <a:gd name="T18" fmla="*/ 0 w 251"/>
              <a:gd name="T19" fmla="*/ 0 h 416"/>
              <a:gd name="T20" fmla="*/ 251 w 251"/>
              <a:gd name="T21" fmla="*/ 416 h 416"/>
            </a:gdLst>
            <a:ahLst/>
            <a:cxnLst>
              <a:cxn ang="T12">
                <a:pos x="T0" y="T1"/>
              </a:cxn>
              <a:cxn ang="T13">
                <a:pos x="T2" y="T3"/>
              </a:cxn>
              <a:cxn ang="T14">
                <a:pos x="T4" y="T5"/>
              </a:cxn>
              <a:cxn ang="T15">
                <a:pos x="T6" y="T7"/>
              </a:cxn>
              <a:cxn ang="T16">
                <a:pos x="T8" y="T9"/>
              </a:cxn>
              <a:cxn ang="T17">
                <a:pos x="T10" y="T11"/>
              </a:cxn>
            </a:cxnLst>
            <a:rect l="T18" t="T19" r="T20" b="T21"/>
            <a:pathLst>
              <a:path w="251" h="416">
                <a:moveTo>
                  <a:pt x="2" y="0"/>
                </a:moveTo>
                <a:cubicBezTo>
                  <a:pt x="20" y="8"/>
                  <a:pt x="76" y="29"/>
                  <a:pt x="110" y="48"/>
                </a:cubicBezTo>
                <a:cubicBezTo>
                  <a:pt x="144" y="67"/>
                  <a:pt x="186" y="89"/>
                  <a:pt x="209" y="117"/>
                </a:cubicBezTo>
                <a:cubicBezTo>
                  <a:pt x="232" y="145"/>
                  <a:pt x="251" y="183"/>
                  <a:pt x="248" y="216"/>
                </a:cubicBezTo>
                <a:cubicBezTo>
                  <a:pt x="245" y="249"/>
                  <a:pt x="232" y="282"/>
                  <a:pt x="191" y="315"/>
                </a:cubicBezTo>
                <a:cubicBezTo>
                  <a:pt x="150" y="348"/>
                  <a:pt x="40" y="395"/>
                  <a:pt x="0" y="416"/>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rIns="0" anchor="ctr" anchorCtr="1">
            <a:spAutoFit/>
          </a:bodyPr>
          <a:lstStyle/>
          <a:p>
            <a:endParaRPr lang="es-ES"/>
          </a:p>
        </p:txBody>
      </p:sp>
      <p:sp>
        <p:nvSpPr>
          <p:cNvPr id="54281" name="Text Box 20"/>
          <p:cNvSpPr txBox="1">
            <a:spLocks noChangeArrowheads="1"/>
          </p:cNvSpPr>
          <p:nvPr/>
        </p:nvSpPr>
        <p:spPr bwMode="auto">
          <a:xfrm>
            <a:off x="2514600" y="5876925"/>
            <a:ext cx="13366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spcBef>
                <a:spcPct val="50000"/>
              </a:spcBef>
            </a:pPr>
            <a:r>
              <a:rPr lang="ja-JP" altLang="en-US" sz="1800" b="1">
                <a:solidFill>
                  <a:schemeClr val="tx2"/>
                </a:solidFill>
                <a:latin typeface="Meiryo UI" pitchFamily="34" charset="-128"/>
                <a:ea typeface="Meiryo UI" pitchFamily="34" charset="-128"/>
                <a:cs typeface="Meiryo UI" pitchFamily="34" charset="-128"/>
              </a:rPr>
              <a:t>陽子ビーム</a:t>
            </a:r>
          </a:p>
        </p:txBody>
      </p:sp>
      <p:sp>
        <p:nvSpPr>
          <p:cNvPr id="54282" name="Text Box 6"/>
          <p:cNvSpPr txBox="1">
            <a:spLocks noChangeArrowheads="1"/>
          </p:cNvSpPr>
          <p:nvPr/>
        </p:nvSpPr>
        <p:spPr bwMode="auto">
          <a:xfrm>
            <a:off x="5915025" y="5516563"/>
            <a:ext cx="1936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r">
              <a:spcBef>
                <a:spcPct val="50000"/>
              </a:spcBef>
            </a:pPr>
            <a:r>
              <a:rPr lang="ja-JP" altLang="en-US" sz="1800" b="1">
                <a:solidFill>
                  <a:schemeClr val="tx2"/>
                </a:solidFill>
                <a:latin typeface="Meiryo UI" pitchFamily="34" charset="-128"/>
                <a:ea typeface="Meiryo UI" pitchFamily="34" charset="-128"/>
                <a:cs typeface="Meiryo UI" pitchFamily="34" charset="-128"/>
              </a:rPr>
              <a:t>核破砕ターゲット</a:t>
            </a:r>
          </a:p>
        </p:txBody>
      </p:sp>
      <p:sp>
        <p:nvSpPr>
          <p:cNvPr id="54283" name="Text Box 6"/>
          <p:cNvSpPr txBox="1">
            <a:spLocks noChangeArrowheads="1"/>
          </p:cNvSpPr>
          <p:nvPr/>
        </p:nvSpPr>
        <p:spPr bwMode="auto">
          <a:xfrm>
            <a:off x="684213" y="4292600"/>
            <a:ext cx="136842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r">
              <a:spcBef>
                <a:spcPct val="50000"/>
              </a:spcBef>
            </a:pPr>
            <a:r>
              <a:rPr lang="ja-JP" altLang="en-US" sz="1800" b="1">
                <a:solidFill>
                  <a:schemeClr val="tx2"/>
                </a:solidFill>
                <a:latin typeface="Meiryo UI" pitchFamily="34" charset="-128"/>
                <a:ea typeface="Meiryo UI" pitchFamily="34" charset="-128"/>
                <a:cs typeface="Meiryo UI" pitchFamily="34" charset="-128"/>
              </a:rPr>
              <a:t>臨界集合体</a:t>
            </a:r>
          </a:p>
        </p:txBody>
      </p:sp>
      <p:sp>
        <p:nvSpPr>
          <p:cNvPr id="54284" name="Line 9"/>
          <p:cNvSpPr>
            <a:spLocks noChangeShapeType="1"/>
          </p:cNvSpPr>
          <p:nvPr/>
        </p:nvSpPr>
        <p:spPr bwMode="auto">
          <a:xfrm flipH="1">
            <a:off x="4787900" y="4508500"/>
            <a:ext cx="1655763" cy="28892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85" name="Text Box 6"/>
          <p:cNvSpPr txBox="1">
            <a:spLocks noChangeArrowheads="1"/>
          </p:cNvSpPr>
          <p:nvPr/>
        </p:nvSpPr>
        <p:spPr bwMode="auto">
          <a:xfrm>
            <a:off x="6415088" y="4365625"/>
            <a:ext cx="19367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r">
              <a:spcBef>
                <a:spcPct val="50000"/>
              </a:spcBef>
            </a:pPr>
            <a:r>
              <a:rPr lang="ja-JP" altLang="en-US" sz="1800" b="1">
                <a:solidFill>
                  <a:schemeClr val="tx2"/>
                </a:solidFill>
                <a:latin typeface="Meiryo UI" pitchFamily="34" charset="-128"/>
                <a:ea typeface="Meiryo UI" pitchFamily="34" charset="-128"/>
                <a:cs typeface="Meiryo UI" pitchFamily="34" charset="-128"/>
              </a:rPr>
              <a:t>多目的照射エリア</a:t>
            </a:r>
          </a:p>
        </p:txBody>
      </p:sp>
      <p:sp>
        <p:nvSpPr>
          <p:cNvPr id="54286" name="Line 8"/>
          <p:cNvSpPr>
            <a:spLocks noChangeShapeType="1"/>
          </p:cNvSpPr>
          <p:nvPr/>
        </p:nvSpPr>
        <p:spPr bwMode="auto">
          <a:xfrm>
            <a:off x="1908175" y="5516563"/>
            <a:ext cx="792163"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0" rIns="0" anchor="ctr" anchorCtr="1">
            <a:spAutoFit/>
          </a:bodyPr>
          <a:lstStyle/>
          <a:p>
            <a:endParaRPr lang="es-ES"/>
          </a:p>
        </p:txBody>
      </p:sp>
      <p:sp>
        <p:nvSpPr>
          <p:cNvPr id="54287" name="Text Box 6"/>
          <p:cNvSpPr txBox="1">
            <a:spLocks noChangeArrowheads="1"/>
          </p:cNvSpPr>
          <p:nvPr/>
        </p:nvSpPr>
        <p:spPr bwMode="auto">
          <a:xfrm>
            <a:off x="468313" y="5300663"/>
            <a:ext cx="14398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r">
              <a:spcBef>
                <a:spcPct val="50000"/>
              </a:spcBef>
            </a:pPr>
            <a:r>
              <a:rPr lang="ja-JP" altLang="en-US" sz="1800" b="1">
                <a:solidFill>
                  <a:schemeClr val="tx2"/>
                </a:solidFill>
                <a:latin typeface="Meiryo UI" pitchFamily="34" charset="-128"/>
                <a:ea typeface="Meiryo UI" pitchFamily="34" charset="-128"/>
                <a:cs typeface="Meiryo UI" pitchFamily="34" charset="-128"/>
              </a:rPr>
              <a:t>レーザー光源</a:t>
            </a:r>
          </a:p>
        </p:txBody>
      </p:sp>
      <p:sp>
        <p:nvSpPr>
          <p:cNvPr id="7170" name="Rectangle 2"/>
          <p:cNvSpPr>
            <a:spLocks noGrp="1" noChangeArrowheads="1"/>
          </p:cNvSpPr>
          <p:nvPr>
            <p:ph type="title"/>
          </p:nvPr>
        </p:nvSpPr>
        <p:spPr/>
        <p:txBody>
          <a:bodyPr>
            <a:normAutofit/>
          </a:bodyPr>
          <a:lstStyle/>
          <a:p>
            <a:pPr>
              <a:defRPr/>
            </a:pPr>
            <a:r>
              <a:rPr lang="en-US" altLang="ja-JP" sz="2800" b="1" dirty="0" smtClean="0">
                <a:ea typeface="+mj-ea"/>
              </a:rPr>
              <a:t>JPARC</a:t>
            </a:r>
            <a:r>
              <a:rPr lang="en-US" altLang="ja-JP" sz="2400" dirty="0" smtClean="0">
                <a:ea typeface="+mj-ea"/>
              </a:rPr>
              <a:t>-Transmutation Experimental Facility</a:t>
            </a:r>
          </a:p>
        </p:txBody>
      </p:sp>
      <p:sp>
        <p:nvSpPr>
          <p:cNvPr id="7173" name="AutoShape 5"/>
          <p:cNvSpPr>
            <a:spLocks noChangeArrowheads="1"/>
          </p:cNvSpPr>
          <p:nvPr/>
        </p:nvSpPr>
        <p:spPr bwMode="auto">
          <a:xfrm>
            <a:off x="250825" y="1628775"/>
            <a:ext cx="4249738" cy="1512888"/>
          </a:xfrm>
          <a:prstGeom prst="wedgeRoundRectCallout">
            <a:avLst>
              <a:gd name="adj1" fmla="val -2745"/>
              <a:gd name="adj2" fmla="val 76898"/>
              <a:gd name="adj3" fmla="val 16667"/>
            </a:avLst>
          </a:prstGeom>
          <a:solidFill>
            <a:srgbClr val="33CCCC">
              <a:alpha val="3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ctr"/>
            <a:endParaRPr lang="ja-JP" altLang="en-US" sz="1800"/>
          </a:p>
        </p:txBody>
      </p:sp>
      <p:sp>
        <p:nvSpPr>
          <p:cNvPr id="54290" name="AutoShape 15"/>
          <p:cNvSpPr>
            <a:spLocks noChangeArrowheads="1"/>
          </p:cNvSpPr>
          <p:nvPr/>
        </p:nvSpPr>
        <p:spPr bwMode="auto">
          <a:xfrm>
            <a:off x="395288" y="1268413"/>
            <a:ext cx="3960812" cy="773545"/>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lIns="0" rIns="0">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ctr">
              <a:lnSpc>
                <a:spcPts val="2500"/>
              </a:lnSpc>
            </a:pPr>
            <a:r>
              <a:rPr lang="en-US" altLang="ja-JP" sz="1400" b="1" dirty="0" err="1">
                <a:latin typeface="Meiryo UI" pitchFamily="34" charset="-128"/>
                <a:ea typeface="Meiryo UI" pitchFamily="34" charset="-128"/>
                <a:cs typeface="Meiryo UI" pitchFamily="34" charset="-128"/>
              </a:rPr>
              <a:t>TEF-P:Transmutation</a:t>
            </a:r>
            <a:r>
              <a:rPr lang="en-US" altLang="ja-JP" sz="1400" b="1" dirty="0">
                <a:latin typeface="Meiryo UI" pitchFamily="34" charset="-128"/>
                <a:ea typeface="Meiryo UI" pitchFamily="34" charset="-128"/>
                <a:cs typeface="Meiryo UI" pitchFamily="34" charset="-128"/>
              </a:rPr>
              <a:t> Physics Experimental Facility</a:t>
            </a:r>
          </a:p>
        </p:txBody>
      </p:sp>
      <p:sp>
        <p:nvSpPr>
          <p:cNvPr id="54291" name="Text Box 16"/>
          <p:cNvSpPr txBox="1">
            <a:spLocks noChangeArrowheads="1"/>
          </p:cNvSpPr>
          <p:nvPr/>
        </p:nvSpPr>
        <p:spPr bwMode="auto">
          <a:xfrm>
            <a:off x="539750" y="2060575"/>
            <a:ext cx="35290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671513" indent="-671513">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r>
              <a:rPr lang="en-US" altLang="ja-JP" sz="1400" dirty="0">
                <a:latin typeface="Meiryo UI" pitchFamily="34" charset="-128"/>
                <a:ea typeface="Meiryo UI" pitchFamily="34" charset="-128"/>
                <a:cs typeface="Meiryo UI" pitchFamily="34" charset="-128"/>
              </a:rPr>
              <a:t>Purpose : Reactor Physics</a:t>
            </a:r>
          </a:p>
          <a:p>
            <a:r>
              <a:rPr lang="en-US" altLang="ja-JP" sz="1400" dirty="0">
                <a:latin typeface="Meiryo UI" pitchFamily="34" charset="-128"/>
                <a:ea typeface="Meiryo UI" pitchFamily="34" charset="-128"/>
                <a:cs typeface="Meiryo UI" pitchFamily="34" charset="-128"/>
              </a:rPr>
              <a:t>Category</a:t>
            </a:r>
            <a:r>
              <a:rPr lang="ja-JP" altLang="en-US" sz="1400" dirty="0">
                <a:latin typeface="Meiryo UI" pitchFamily="34" charset="-128"/>
                <a:ea typeface="Meiryo UI" pitchFamily="34" charset="-128"/>
                <a:cs typeface="Meiryo UI" pitchFamily="34" charset="-128"/>
              </a:rPr>
              <a:t>：</a:t>
            </a:r>
            <a:r>
              <a:rPr lang="en-US" altLang="ja-JP" sz="1400" dirty="0">
                <a:latin typeface="Meiryo UI" pitchFamily="34" charset="-128"/>
                <a:ea typeface="Meiryo UI" pitchFamily="34" charset="-128"/>
                <a:cs typeface="Meiryo UI" pitchFamily="34" charset="-128"/>
              </a:rPr>
              <a:t>Critical Assembly</a:t>
            </a:r>
          </a:p>
          <a:p>
            <a:r>
              <a:rPr lang="en-US" altLang="ja-JP" sz="1400" dirty="0">
                <a:latin typeface="Meiryo UI" pitchFamily="34" charset="-128"/>
                <a:ea typeface="Meiryo UI" pitchFamily="34" charset="-128"/>
                <a:cs typeface="Meiryo UI" pitchFamily="34" charset="-128"/>
              </a:rPr>
              <a:t>Proton Power</a:t>
            </a:r>
            <a:r>
              <a:rPr lang="ja-JP" altLang="en-US" sz="1400" dirty="0">
                <a:latin typeface="Meiryo UI" pitchFamily="34" charset="-128"/>
                <a:ea typeface="Meiryo UI" pitchFamily="34" charset="-128"/>
                <a:cs typeface="Meiryo UI" pitchFamily="34" charset="-128"/>
              </a:rPr>
              <a:t>：</a:t>
            </a:r>
            <a:r>
              <a:rPr lang="en-US" altLang="ja-JP" sz="1400" dirty="0">
                <a:latin typeface="Meiryo UI" pitchFamily="34" charset="-128"/>
                <a:ea typeface="Meiryo UI" pitchFamily="34" charset="-128"/>
                <a:cs typeface="Meiryo UI" pitchFamily="34" charset="-128"/>
              </a:rPr>
              <a:t>400MeV-10W</a:t>
            </a:r>
          </a:p>
          <a:p>
            <a:r>
              <a:rPr lang="en-US" altLang="ja-JP" sz="1400" dirty="0">
                <a:latin typeface="Meiryo UI" pitchFamily="34" charset="-128"/>
                <a:ea typeface="Meiryo UI" pitchFamily="34" charset="-128"/>
                <a:cs typeface="Meiryo UI" pitchFamily="34" charset="-128"/>
              </a:rPr>
              <a:t>Thermal Output</a:t>
            </a:r>
            <a:r>
              <a:rPr lang="ja-JP" altLang="en-US" sz="1400" dirty="0">
                <a:latin typeface="Meiryo UI" pitchFamily="34" charset="-128"/>
                <a:ea typeface="Meiryo UI" pitchFamily="34" charset="-128"/>
                <a:cs typeface="Meiryo UI" pitchFamily="34" charset="-128"/>
              </a:rPr>
              <a:t>：</a:t>
            </a:r>
            <a:r>
              <a:rPr lang="en-US" altLang="ja-JP" sz="1400" dirty="0">
                <a:latin typeface="Meiryo UI" pitchFamily="34" charset="-128"/>
                <a:ea typeface="Meiryo UI" pitchFamily="34" charset="-128"/>
                <a:cs typeface="Meiryo UI" pitchFamily="34" charset="-128"/>
              </a:rPr>
              <a:t> Less than 500W</a:t>
            </a:r>
            <a:endParaRPr lang="ja-JP" altLang="en-US" sz="1400" dirty="0">
              <a:latin typeface="Meiryo UI" pitchFamily="34" charset="-128"/>
              <a:ea typeface="Meiryo UI" pitchFamily="34" charset="-128"/>
              <a:cs typeface="Meiryo UI" pitchFamily="34" charset="-128"/>
            </a:endParaRPr>
          </a:p>
        </p:txBody>
      </p:sp>
      <p:sp>
        <p:nvSpPr>
          <p:cNvPr id="7174" name="AutoShape 6"/>
          <p:cNvSpPr>
            <a:spLocks noChangeArrowheads="1"/>
          </p:cNvSpPr>
          <p:nvPr/>
        </p:nvSpPr>
        <p:spPr bwMode="auto">
          <a:xfrm>
            <a:off x="4572000" y="1628775"/>
            <a:ext cx="4249738" cy="1512888"/>
          </a:xfrm>
          <a:prstGeom prst="wedgeRoundRectCallout">
            <a:avLst>
              <a:gd name="adj1" fmla="val -15745"/>
              <a:gd name="adj2" fmla="val 83245"/>
              <a:gd name="adj3" fmla="val 16667"/>
            </a:avLst>
          </a:prstGeom>
          <a:solidFill>
            <a:srgbClr val="FF99CC">
              <a:alpha val="3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ctr"/>
            <a:endParaRPr lang="ja-JP" altLang="en-US" sz="1800"/>
          </a:p>
        </p:txBody>
      </p:sp>
      <p:sp>
        <p:nvSpPr>
          <p:cNvPr id="54293" name="AutoShape 5"/>
          <p:cNvSpPr>
            <a:spLocks noChangeArrowheads="1"/>
          </p:cNvSpPr>
          <p:nvPr/>
        </p:nvSpPr>
        <p:spPr bwMode="auto">
          <a:xfrm>
            <a:off x="4716463" y="1268413"/>
            <a:ext cx="3959225" cy="418838"/>
          </a:xfrm>
          <a:prstGeom prst="roundRect">
            <a:avLst>
              <a:gd name="adj" fmla="val 16667"/>
            </a:avLst>
          </a:prstGeom>
          <a:solidFill>
            <a:srgbClr val="CCFFCC"/>
          </a:solidFill>
          <a:ln w="9525">
            <a:solidFill>
              <a:schemeClr val="tx1"/>
            </a:solidFill>
            <a:round/>
            <a:headEnd/>
            <a:tailEnd/>
          </a:ln>
          <a:effectLst>
            <a:outerShdw dist="35921" dir="2700000" algn="ctr" rotWithShape="0">
              <a:schemeClr val="bg2"/>
            </a:outerShdw>
          </a:effectLst>
        </p:spPr>
        <p:txBody>
          <a:bodyPr lIns="0" rIns="0">
            <a:spAutoFit/>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pPr algn="ctr">
              <a:lnSpc>
                <a:spcPts val="2500"/>
              </a:lnSpc>
            </a:pPr>
            <a:r>
              <a:rPr lang="en-US" altLang="ja-JP" sz="1800" b="1" dirty="0">
                <a:solidFill>
                  <a:srgbClr val="800080"/>
                </a:solidFill>
                <a:latin typeface="Meiryo UI" pitchFamily="34" charset="-128"/>
                <a:ea typeface="Meiryo UI" pitchFamily="34" charset="-128"/>
                <a:cs typeface="Meiryo UI" pitchFamily="34" charset="-128"/>
              </a:rPr>
              <a:t>TEF-T:ADS Target Test Facility</a:t>
            </a:r>
            <a:endParaRPr lang="en-US" altLang="ja-JP" sz="1800" b="1" dirty="0">
              <a:solidFill>
                <a:srgbClr val="0000FF"/>
              </a:solidFill>
              <a:latin typeface="Meiryo UI" pitchFamily="34" charset="-128"/>
              <a:ea typeface="Meiryo UI" pitchFamily="34" charset="-128"/>
              <a:cs typeface="Meiryo UI" pitchFamily="34" charset="-128"/>
            </a:endParaRPr>
          </a:p>
        </p:txBody>
      </p:sp>
      <p:sp>
        <p:nvSpPr>
          <p:cNvPr id="54294" name="Text Box 17"/>
          <p:cNvSpPr txBox="1">
            <a:spLocks noChangeArrowheads="1"/>
          </p:cNvSpPr>
          <p:nvPr/>
        </p:nvSpPr>
        <p:spPr bwMode="auto">
          <a:xfrm>
            <a:off x="5003800" y="1844824"/>
            <a:ext cx="35290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671513" indent="-671513">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r>
              <a:rPr lang="en-US" altLang="ja-JP" sz="1400" b="1" dirty="0">
                <a:latin typeface="Meiryo UI" pitchFamily="34" charset="-128"/>
                <a:ea typeface="Meiryo UI" pitchFamily="34" charset="-128"/>
                <a:cs typeface="Meiryo UI" pitchFamily="34" charset="-128"/>
              </a:rPr>
              <a:t>Purpose : Material Irradiation</a:t>
            </a:r>
          </a:p>
          <a:p>
            <a:r>
              <a:rPr lang="en-US" altLang="ja-JP" sz="1400" b="1" dirty="0">
                <a:latin typeface="Meiryo UI" pitchFamily="34" charset="-128"/>
                <a:ea typeface="Meiryo UI" pitchFamily="34" charset="-128"/>
                <a:cs typeface="Meiryo UI" pitchFamily="34" charset="-128"/>
              </a:rPr>
              <a:t>Category : Radiation Application</a:t>
            </a:r>
          </a:p>
          <a:p>
            <a:r>
              <a:rPr lang="en-US" altLang="ja-JP" sz="1400" b="1" dirty="0">
                <a:latin typeface="Meiryo UI" pitchFamily="34" charset="-128"/>
                <a:ea typeface="Meiryo UI" pitchFamily="34" charset="-128"/>
                <a:cs typeface="Meiryo UI" pitchFamily="34" charset="-128"/>
              </a:rPr>
              <a:t>Proton Power</a:t>
            </a:r>
            <a:r>
              <a:rPr lang="ja-JP" altLang="en-US" sz="1400" b="1" dirty="0">
                <a:latin typeface="Meiryo UI" pitchFamily="34" charset="-128"/>
                <a:ea typeface="Meiryo UI" pitchFamily="34" charset="-128"/>
                <a:cs typeface="Meiryo UI" pitchFamily="34" charset="-128"/>
              </a:rPr>
              <a:t>：</a:t>
            </a:r>
            <a:r>
              <a:rPr lang="en-US" altLang="ja-JP" sz="1400" b="1" dirty="0">
                <a:latin typeface="Meiryo UI" pitchFamily="34" charset="-128"/>
                <a:ea typeface="Meiryo UI" pitchFamily="34" charset="-128"/>
                <a:cs typeface="Meiryo UI" pitchFamily="34" charset="-128"/>
              </a:rPr>
              <a:t>400MeV-250kW</a:t>
            </a:r>
          </a:p>
          <a:p>
            <a:r>
              <a:rPr lang="en-US" altLang="ja-JP" sz="1400" b="1" dirty="0">
                <a:latin typeface="Meiryo UI" pitchFamily="34" charset="-128"/>
                <a:ea typeface="Meiryo UI" pitchFamily="34" charset="-128"/>
                <a:cs typeface="Meiryo UI" pitchFamily="34" charset="-128"/>
              </a:rPr>
              <a:t>Target Material</a:t>
            </a:r>
            <a:r>
              <a:rPr lang="ja-JP" altLang="en-US" sz="1400" b="1" dirty="0">
                <a:latin typeface="Meiryo UI" pitchFamily="34" charset="-128"/>
                <a:ea typeface="Meiryo UI" pitchFamily="34" charset="-128"/>
                <a:cs typeface="Meiryo UI" pitchFamily="34" charset="-128"/>
              </a:rPr>
              <a:t>：</a:t>
            </a:r>
            <a:r>
              <a:rPr lang="en-US" altLang="ja-JP" sz="1400" b="1" dirty="0">
                <a:latin typeface="Meiryo UI" pitchFamily="34" charset="-128"/>
                <a:ea typeface="Meiryo UI" pitchFamily="34" charset="-128"/>
                <a:cs typeface="Meiryo UI" pitchFamily="34" charset="-128"/>
              </a:rPr>
              <a:t>Lead-Bismuth</a:t>
            </a:r>
          </a:p>
        </p:txBody>
      </p:sp>
      <p:sp>
        <p:nvSpPr>
          <p:cNvPr id="7" name="スライド番号プレースホルダー 6"/>
          <p:cNvSpPr>
            <a:spLocks noGrp="1"/>
          </p:cNvSpPr>
          <p:nvPr>
            <p:ph type="sldNum" sz="quarter" idx="4294967295"/>
          </p:nvPr>
        </p:nvSpPr>
        <p:spPr>
          <a:xfrm>
            <a:off x="8101013" y="6477000"/>
            <a:ext cx="585787" cy="266700"/>
          </a:xfrm>
          <a:prstGeom prst="rect">
            <a:avLst/>
          </a:prstGeom>
          <a:extLst>
            <a:ext uri="{FAA26D3D-D897-4be2-8F04-BA451C77F1D7}">
              <ma14:placeholderFlag xmlns:ma14="http://schemas.microsoft.com/office/mac/drawingml/2011/main" xmlns="" val="1"/>
            </a:ext>
          </a:extLst>
        </p:spPr>
        <p:txBody>
          <a:bodyPr/>
          <a:lstStyle>
            <a:lvl1pPr>
              <a:defRPr kumimoji="1" sz="2400">
                <a:solidFill>
                  <a:schemeClr val="tx1"/>
                </a:solidFill>
                <a:latin typeface="Arial" pitchFamily="34" charset="0"/>
                <a:ea typeface="MS PGothic" pitchFamily="34" charset="-128"/>
              </a:defRPr>
            </a:lvl1pPr>
            <a:lvl2pPr marL="742950" indent="-285750">
              <a:defRPr kumimoji="1" sz="2400">
                <a:solidFill>
                  <a:schemeClr val="tx1"/>
                </a:solidFill>
                <a:latin typeface="Arial" pitchFamily="34" charset="0"/>
                <a:ea typeface="MS PGothic" pitchFamily="34" charset="-128"/>
              </a:defRPr>
            </a:lvl2pPr>
            <a:lvl3pPr marL="1143000" indent="-228600">
              <a:defRPr kumimoji="1" sz="2400">
                <a:solidFill>
                  <a:schemeClr val="tx1"/>
                </a:solidFill>
                <a:latin typeface="Arial" pitchFamily="34" charset="0"/>
                <a:ea typeface="MS PGothic" pitchFamily="34" charset="-128"/>
              </a:defRPr>
            </a:lvl3pPr>
            <a:lvl4pPr marL="1600200" indent="-228600">
              <a:defRPr kumimoji="1" sz="2400">
                <a:solidFill>
                  <a:schemeClr val="tx1"/>
                </a:solidFill>
                <a:latin typeface="Arial" pitchFamily="34" charset="0"/>
                <a:ea typeface="MS PGothic" pitchFamily="34" charset="-128"/>
              </a:defRPr>
            </a:lvl4pPr>
            <a:lvl5pPr marL="2057400" indent="-228600">
              <a:defRPr kumimoji="1" sz="2400">
                <a:solidFill>
                  <a:schemeClr val="tx1"/>
                </a:solidFill>
                <a:latin typeface="Arial" pitchFamily="34" charset="0"/>
                <a:ea typeface="MS PGothic" pitchFamily="34" charset="-128"/>
              </a:defRPr>
            </a:lvl5pPr>
            <a:lvl6pPr marL="2514600" indent="-228600" fontAlgn="base">
              <a:spcBef>
                <a:spcPct val="0"/>
              </a:spcBef>
              <a:spcAft>
                <a:spcPct val="0"/>
              </a:spcAft>
              <a:defRPr kumimoji="1" sz="2400">
                <a:solidFill>
                  <a:schemeClr val="tx1"/>
                </a:solidFill>
                <a:latin typeface="Arial" pitchFamily="34" charset="0"/>
                <a:ea typeface="MS PGothic" pitchFamily="34" charset="-128"/>
              </a:defRPr>
            </a:lvl6pPr>
            <a:lvl7pPr marL="2971800" indent="-228600" fontAlgn="base">
              <a:spcBef>
                <a:spcPct val="0"/>
              </a:spcBef>
              <a:spcAft>
                <a:spcPct val="0"/>
              </a:spcAft>
              <a:defRPr kumimoji="1" sz="2400">
                <a:solidFill>
                  <a:schemeClr val="tx1"/>
                </a:solidFill>
                <a:latin typeface="Arial" pitchFamily="34" charset="0"/>
                <a:ea typeface="MS PGothic" pitchFamily="34" charset="-128"/>
              </a:defRPr>
            </a:lvl7pPr>
            <a:lvl8pPr marL="3429000" indent="-228600" fontAlgn="base">
              <a:spcBef>
                <a:spcPct val="0"/>
              </a:spcBef>
              <a:spcAft>
                <a:spcPct val="0"/>
              </a:spcAft>
              <a:defRPr kumimoji="1" sz="2400">
                <a:solidFill>
                  <a:schemeClr val="tx1"/>
                </a:solidFill>
                <a:latin typeface="Arial" pitchFamily="34" charset="0"/>
                <a:ea typeface="MS PGothic" pitchFamily="34" charset="-128"/>
              </a:defRPr>
            </a:lvl8pPr>
            <a:lvl9pPr marL="3886200" indent="-228600" fontAlgn="base">
              <a:spcBef>
                <a:spcPct val="0"/>
              </a:spcBef>
              <a:spcAft>
                <a:spcPct val="0"/>
              </a:spcAft>
              <a:defRPr kumimoji="1" sz="2400">
                <a:solidFill>
                  <a:schemeClr val="tx1"/>
                </a:solidFill>
                <a:latin typeface="Arial" pitchFamily="34" charset="0"/>
                <a:ea typeface="MS PGothic" pitchFamily="34" charset="-128"/>
              </a:defRPr>
            </a:lvl9pPr>
          </a:lstStyle>
          <a:p>
            <a:fld id="{C35EC30D-61F3-4495-953D-5DAA91B81ABD}" type="slidenum">
              <a:rPr kumimoji="0" lang="en-US" altLang="ja-JP" sz="1400">
                <a:solidFill>
                  <a:schemeClr val="tx2"/>
                </a:solidFill>
                <a:latin typeface="Garamond" pitchFamily="18" charset="0"/>
              </a:rPr>
              <a:pPr/>
              <a:t>20</a:t>
            </a:fld>
            <a:endParaRPr kumimoji="0" lang="en-US" altLang="ja-JP" sz="1400">
              <a:solidFill>
                <a:schemeClr val="tx2"/>
              </a:solidFill>
              <a:latin typeface="Garamond" pitchFamily="18" charset="0"/>
            </a:endParaRPr>
          </a:p>
        </p:txBody>
      </p:sp>
    </p:spTree>
    <p:extLst>
      <p:ext uri="{BB962C8B-B14F-4D97-AF65-F5344CB8AC3E}">
        <p14:creationId xmlns:p14="http://schemas.microsoft.com/office/powerpoint/2010/main" val="24027070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268760"/>
            <a:ext cx="4968552" cy="1310691"/>
          </a:xfrm>
          <a:noFill/>
        </p:spPr>
        <p:txBody>
          <a:bodyPr>
            <a:normAutofit fontScale="85000" lnSpcReduction="10000"/>
          </a:bodyPr>
          <a:lstStyle/>
          <a:p>
            <a:r>
              <a:rPr lang="es-ES" sz="2000" b="1" dirty="0" smtClean="0"/>
              <a:t>400 </a:t>
            </a:r>
            <a:r>
              <a:rPr lang="es-ES" sz="2000" b="1" dirty="0" err="1" smtClean="0"/>
              <a:t>MeV</a:t>
            </a:r>
            <a:r>
              <a:rPr lang="es-ES" sz="2000" b="1" dirty="0" smtClean="0"/>
              <a:t> p in </a:t>
            </a:r>
            <a:r>
              <a:rPr lang="es-ES" sz="2000" b="1" dirty="0" err="1" smtClean="0"/>
              <a:t>PbBi</a:t>
            </a:r>
            <a:r>
              <a:rPr lang="es-ES" sz="2000" b="1" dirty="0" smtClean="0"/>
              <a:t> target</a:t>
            </a:r>
          </a:p>
          <a:p>
            <a:r>
              <a:rPr lang="es-ES" sz="2000" b="1" dirty="0" smtClean="0"/>
              <a:t>250 kW </a:t>
            </a:r>
            <a:r>
              <a:rPr lang="es-ES" sz="2000" b="1" dirty="0" err="1" smtClean="0"/>
              <a:t>irradiation</a:t>
            </a:r>
            <a:endParaRPr lang="es-ES" sz="2000" b="1" dirty="0" smtClean="0"/>
          </a:p>
          <a:p>
            <a:r>
              <a:rPr lang="es-ES" sz="2000" b="1" dirty="0" err="1" smtClean="0"/>
              <a:t>Dose</a:t>
            </a:r>
            <a:r>
              <a:rPr lang="es-ES" sz="2000" b="1" dirty="0" smtClean="0"/>
              <a:t> </a:t>
            </a:r>
            <a:r>
              <a:rPr lang="es-ES" sz="2000" b="1" dirty="0" err="1" smtClean="0"/>
              <a:t>rate</a:t>
            </a:r>
            <a:r>
              <a:rPr lang="es-ES" sz="2000" b="1" dirty="0" smtClean="0"/>
              <a:t>: 10 </a:t>
            </a:r>
            <a:r>
              <a:rPr lang="es-ES" sz="2000" b="1" dirty="0" err="1" smtClean="0"/>
              <a:t>dpa</a:t>
            </a:r>
            <a:r>
              <a:rPr lang="es-ES" sz="2000" b="1" dirty="0" smtClean="0"/>
              <a:t>/y, 400 He ppm/y</a:t>
            </a:r>
          </a:p>
          <a:p>
            <a:r>
              <a:rPr lang="es-ES" sz="2000" b="1" dirty="0" err="1" smtClean="0"/>
              <a:t>Irradiation</a:t>
            </a:r>
            <a:r>
              <a:rPr lang="es-ES" sz="2000" b="1" dirty="0" smtClean="0"/>
              <a:t> </a:t>
            </a:r>
            <a:r>
              <a:rPr lang="es-ES" sz="2000" b="1" dirty="0" err="1" smtClean="0"/>
              <a:t>sample</a:t>
            </a:r>
            <a:r>
              <a:rPr lang="es-ES" sz="2000" b="1" dirty="0" smtClean="0"/>
              <a:t> </a:t>
            </a:r>
            <a:r>
              <a:rPr lang="es-ES" sz="2000" b="1" dirty="0" err="1" smtClean="0"/>
              <a:t>holder</a:t>
            </a:r>
            <a:r>
              <a:rPr lang="es-ES" sz="2000" b="1" dirty="0" smtClean="0"/>
              <a:t>: 15 x 4 x 4 cm</a:t>
            </a:r>
            <a:endParaRPr lang="es-ES" sz="2000" b="1" dirty="0"/>
          </a:p>
        </p:txBody>
      </p:sp>
      <p:pic>
        <p:nvPicPr>
          <p:cNvPr id="4098" name="Picture 2" descr="t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86226"/>
            <a:ext cx="5336704" cy="26175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888" y="1012278"/>
            <a:ext cx="4419600" cy="51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877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bwMode="auto">
          <a:xfrm>
            <a:off x="1543111" y="109072"/>
            <a:ext cx="7244629" cy="714375"/>
          </a:xfrm>
          <a:prstGeom prst="rect">
            <a:avLst/>
          </a:prstGeom>
          <a:solidFill>
            <a:schemeClr val="accent1">
              <a:lumMod val="75000"/>
            </a:schemeClr>
          </a:solidFill>
          <a:extLst/>
        </p:spPr>
        <p:txBody>
          <a:bodyPr vert="horz" lIns="91440" tIns="45720" rIns="91440" bIns="45720" rtlCol="0" anchor="ctr">
            <a:normAutofit/>
          </a:bodyPr>
          <a:lstStyle>
            <a:lvl1pPr algn="ctr" defTabSz="914400" eaLnBrk="1" latinLnBrk="0" hangingPunct="1">
              <a:buNone/>
              <a:defRPr sz="3600">
                <a:solidFill>
                  <a:srgbClr val="FFFF00"/>
                </a:solidFill>
                <a:latin typeface="Arial" pitchFamily="34" charset="0"/>
                <a:ea typeface="Tahoma" pitchFamily="34" charset="0"/>
                <a:cs typeface="Arial" pitchFamily="34" charset="0"/>
              </a:defRPr>
            </a:lvl1pPr>
          </a:lstStyle>
          <a:p>
            <a:r>
              <a:rPr lang="en-US" sz="2800" dirty="0" err="1"/>
              <a:t>MYRRHA</a:t>
            </a:r>
            <a:r>
              <a:rPr lang="en-US" sz="2800" dirty="0"/>
              <a:t> - An Accelerated Driven System</a:t>
            </a:r>
          </a:p>
        </p:txBody>
      </p:sp>
      <p:cxnSp>
        <p:nvCxnSpPr>
          <p:cNvPr id="3" name="Straight Connector 2"/>
          <p:cNvCxnSpPr/>
          <p:nvPr/>
        </p:nvCxnSpPr>
        <p:spPr bwMode="auto">
          <a:xfrm flipH="1">
            <a:off x="1727676" y="1341912"/>
            <a:ext cx="6948780" cy="0"/>
          </a:xfrm>
          <a:prstGeom prst="line">
            <a:avLst/>
          </a:prstGeom>
          <a:solidFill>
            <a:schemeClr val="accent1"/>
          </a:solidFill>
          <a:ln w="12700" cap="flat" cmpd="sng" algn="ctr">
            <a:solidFill>
              <a:srgbClr val="007DC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17"/>
          <p:cNvGrpSpPr>
            <a:grpSpLocks/>
          </p:cNvGrpSpPr>
          <p:nvPr/>
        </p:nvGrpSpPr>
        <p:grpSpPr bwMode="auto">
          <a:xfrm>
            <a:off x="1317476" y="1459926"/>
            <a:ext cx="7130447" cy="4898343"/>
            <a:chOff x="1392071" y="1255594"/>
            <a:chExt cx="7342495" cy="5418161"/>
          </a:xfrm>
        </p:grpSpPr>
        <p:sp>
          <p:nvSpPr>
            <p:cNvPr id="7" name="Rectangle 16"/>
            <p:cNvSpPr>
              <a:spLocks noChangeArrowheads="1"/>
            </p:cNvSpPr>
            <p:nvPr/>
          </p:nvSpPr>
          <p:spPr bwMode="auto">
            <a:xfrm>
              <a:off x="1392071" y="1255594"/>
              <a:ext cx="7342495" cy="5418161"/>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nl-BE"/>
            </a:p>
          </p:txBody>
        </p:sp>
        <p:grpSp>
          <p:nvGrpSpPr>
            <p:cNvPr id="8" name="Group 15"/>
            <p:cNvGrpSpPr>
              <a:grpSpLocks/>
            </p:cNvGrpSpPr>
            <p:nvPr/>
          </p:nvGrpSpPr>
          <p:grpSpPr bwMode="auto">
            <a:xfrm>
              <a:off x="1509823" y="1369566"/>
              <a:ext cx="7107127" cy="5183634"/>
              <a:chOff x="1509823" y="1369566"/>
              <a:chExt cx="7107127" cy="5183634"/>
            </a:xfrm>
          </p:grpSpPr>
          <p:pic>
            <p:nvPicPr>
              <p:cNvPr id="9" name="Picture 26" descr="fastef_10_201006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2063" y="3244850"/>
                <a:ext cx="2274887"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5612819" y="1383062"/>
                <a:ext cx="2946498" cy="768111"/>
              </a:xfrm>
              <a:prstGeom prst="rect">
                <a:avLst/>
              </a:prstGeom>
              <a:solidFill>
                <a:schemeClr val="bg1">
                  <a:lumMod val="95000"/>
                </a:schemeClr>
              </a:solidFill>
              <a:ln w="12700">
                <a:noFill/>
                <a:miter lim="800000"/>
                <a:headEnd/>
                <a:tailEnd/>
              </a:ln>
              <a:effectLst/>
            </p:spPr>
            <p:txBody>
              <a:bodyPr wrap="none" anchor="ctr"/>
              <a:lstStyle/>
              <a:p>
                <a:pPr algn="ctr" defTabSz="762000" eaLnBrk="0" hangingPunct="0">
                  <a:defRPr/>
                </a:pPr>
                <a:r>
                  <a:rPr lang="en-GB" sz="1800" b="1" dirty="0">
                    <a:solidFill>
                      <a:schemeClr val="tx1">
                        <a:lumMod val="85000"/>
                        <a:lumOff val="15000"/>
                      </a:schemeClr>
                    </a:solidFill>
                    <a:latin typeface="Segoe UI" pitchFamily="34" charset="0"/>
                    <a:ea typeface="Segoe UI" pitchFamily="34" charset="0"/>
                    <a:cs typeface="Segoe UI" pitchFamily="34" charset="0"/>
                  </a:rPr>
                  <a:t>Reactor</a:t>
                </a:r>
                <a:endParaRPr lang="en-GB" b="1" dirty="0">
                  <a:solidFill>
                    <a:schemeClr val="tx1">
                      <a:lumMod val="85000"/>
                      <a:lumOff val="15000"/>
                    </a:schemeClr>
                  </a:solidFill>
                  <a:latin typeface="Segoe UI" pitchFamily="34" charset="0"/>
                  <a:ea typeface="Segoe UI" pitchFamily="34" charset="0"/>
                  <a:cs typeface="Segoe UI" pitchFamily="34" charset="0"/>
                </a:endParaRPr>
              </a:p>
              <a:p>
                <a:pPr defTabSz="762000" eaLnBrk="0" hangingPunct="0">
                  <a:buFont typeface="Arial" charset="0"/>
                  <a:buChar char="•"/>
                  <a:defRPr/>
                </a:pPr>
                <a:r>
                  <a:rPr lang="en-GB" dirty="0">
                    <a:solidFill>
                      <a:schemeClr val="tx1">
                        <a:lumMod val="85000"/>
                        <a:lumOff val="15000"/>
                      </a:schemeClr>
                    </a:solidFill>
                    <a:latin typeface="Segoe UI" pitchFamily="34" charset="0"/>
                    <a:ea typeface="Segoe UI" pitchFamily="34" charset="0"/>
                    <a:cs typeface="Segoe UI" pitchFamily="34" charset="0"/>
                  </a:rPr>
                  <a:t> </a:t>
                </a:r>
                <a:r>
                  <a:rPr lang="en-GB" sz="1800" dirty="0">
                    <a:solidFill>
                      <a:schemeClr val="tx1">
                        <a:lumMod val="85000"/>
                        <a:lumOff val="15000"/>
                      </a:schemeClr>
                    </a:solidFill>
                    <a:latin typeface="Segoe UI" pitchFamily="34" charset="0"/>
                    <a:ea typeface="Segoe UI" pitchFamily="34" charset="0"/>
                    <a:cs typeface="Segoe UI" pitchFamily="34" charset="0"/>
                  </a:rPr>
                  <a:t>Subcritical or Critical modes</a:t>
                </a:r>
              </a:p>
              <a:p>
                <a:pPr defTabSz="762000" eaLnBrk="0" hangingPunct="0">
                  <a:buFont typeface="Arial" charset="0"/>
                  <a:buChar char="•"/>
                  <a:defRPr/>
                </a:pPr>
                <a:r>
                  <a:rPr lang="en-GB" sz="1800" dirty="0">
                    <a:solidFill>
                      <a:schemeClr val="tx1">
                        <a:lumMod val="85000"/>
                        <a:lumOff val="15000"/>
                      </a:schemeClr>
                    </a:solidFill>
                    <a:latin typeface="Segoe UI" pitchFamily="34" charset="0"/>
                    <a:ea typeface="Segoe UI" pitchFamily="34" charset="0"/>
                    <a:cs typeface="Segoe UI" pitchFamily="34" charset="0"/>
                  </a:rPr>
                  <a:t> 65 to 100 </a:t>
                </a:r>
                <a:r>
                  <a:rPr lang="en-GB" sz="1800" dirty="0" err="1">
                    <a:solidFill>
                      <a:schemeClr val="tx1">
                        <a:lumMod val="85000"/>
                        <a:lumOff val="15000"/>
                      </a:schemeClr>
                    </a:solidFill>
                    <a:latin typeface="Segoe UI" pitchFamily="34" charset="0"/>
                    <a:ea typeface="Segoe UI" pitchFamily="34" charset="0"/>
                    <a:cs typeface="Segoe UI" pitchFamily="34" charset="0"/>
                  </a:rPr>
                  <a:t>MWth</a:t>
                </a:r>
                <a:endParaRPr lang="en-GB" sz="1800" dirty="0">
                  <a:solidFill>
                    <a:schemeClr val="tx1">
                      <a:lumMod val="85000"/>
                      <a:lumOff val="15000"/>
                    </a:schemeClr>
                  </a:solidFill>
                  <a:latin typeface="Segoe UI" pitchFamily="34" charset="0"/>
                  <a:ea typeface="Segoe UI" pitchFamily="34" charset="0"/>
                  <a:cs typeface="Segoe UI" pitchFamily="34" charset="0"/>
                </a:endParaRPr>
              </a:p>
            </p:txBody>
          </p:sp>
          <p:sp>
            <p:nvSpPr>
              <p:cNvPr id="11" name="Rectangle 9"/>
              <p:cNvSpPr>
                <a:spLocks noChangeArrowheads="1"/>
              </p:cNvSpPr>
              <p:nvPr/>
            </p:nvSpPr>
            <p:spPr bwMode="auto">
              <a:xfrm>
                <a:off x="2433747" y="1369818"/>
                <a:ext cx="2117744" cy="789631"/>
              </a:xfrm>
              <a:prstGeom prst="rect">
                <a:avLst/>
              </a:prstGeom>
              <a:solidFill>
                <a:schemeClr val="bg1">
                  <a:lumMod val="95000"/>
                </a:schemeClr>
              </a:solidFill>
              <a:ln w="12700">
                <a:solidFill>
                  <a:schemeClr val="bg2">
                    <a:lumMod val="60000"/>
                    <a:lumOff val="40000"/>
                  </a:schemeClr>
                </a:solidFill>
                <a:miter lim="800000"/>
                <a:headEnd/>
                <a:tailEnd/>
              </a:ln>
              <a:effectLst/>
            </p:spPr>
            <p:txBody>
              <a:bodyPr wrap="none" anchor="ctr"/>
              <a:lstStyle/>
              <a:p>
                <a:pPr algn="ctr" defTabSz="762000" eaLnBrk="0" hangingPunct="0">
                  <a:spcAft>
                    <a:spcPts val="600"/>
                  </a:spcAft>
                  <a:defRPr/>
                </a:pPr>
                <a:r>
                  <a:rPr lang="en-GB" sz="1800" b="1" dirty="0">
                    <a:solidFill>
                      <a:schemeClr val="tx1">
                        <a:lumMod val="85000"/>
                        <a:lumOff val="15000"/>
                      </a:schemeClr>
                    </a:solidFill>
                    <a:latin typeface="Segoe UI" pitchFamily="34" charset="0"/>
                    <a:ea typeface="Segoe UI" pitchFamily="34" charset="0"/>
                    <a:cs typeface="Segoe UI" pitchFamily="34" charset="0"/>
                  </a:rPr>
                  <a:t>Accelerator</a:t>
                </a:r>
              </a:p>
              <a:p>
                <a:pPr algn="ctr" defTabSz="762000" eaLnBrk="0" hangingPunct="0">
                  <a:defRPr/>
                </a:pPr>
                <a:r>
                  <a:rPr lang="en-GB" sz="1800" dirty="0">
                    <a:solidFill>
                      <a:schemeClr val="tx1">
                        <a:lumMod val="85000"/>
                        <a:lumOff val="15000"/>
                      </a:schemeClr>
                    </a:solidFill>
                    <a:latin typeface="Segoe UI" pitchFamily="34" charset="0"/>
                    <a:ea typeface="Segoe UI" pitchFamily="34" charset="0"/>
                    <a:cs typeface="Segoe UI" pitchFamily="34" charset="0"/>
                  </a:rPr>
                  <a:t>(600 MeV - 4 mA proton)</a:t>
                </a:r>
              </a:p>
            </p:txBody>
          </p:sp>
          <p:sp>
            <p:nvSpPr>
              <p:cNvPr id="12" name="Oval 18"/>
              <p:cNvSpPr>
                <a:spLocks noChangeArrowheads="1"/>
              </p:cNvSpPr>
              <p:nvPr/>
            </p:nvSpPr>
            <p:spPr bwMode="auto">
              <a:xfrm>
                <a:off x="4467960" y="4885912"/>
                <a:ext cx="1444586" cy="1334261"/>
              </a:xfrm>
              <a:prstGeom prst="ellipse">
                <a:avLst/>
              </a:prstGeom>
              <a:solidFill>
                <a:srgbClr val="FFCC66"/>
              </a:solidFill>
              <a:ln w="12700">
                <a:noFill/>
                <a:round/>
                <a:headEnd/>
                <a:tailEnd/>
              </a:ln>
            </p:spPr>
            <p:txBody>
              <a:bodyPr wrap="none" anchor="ctr"/>
              <a:lstStyle/>
              <a:p>
                <a:pPr algn="ctr" defTabSz="762000" eaLnBrk="0" hangingPunct="0">
                  <a:defRPr/>
                </a:pPr>
                <a:r>
                  <a:rPr lang="en-GB" sz="1600" b="1" dirty="0">
                    <a:solidFill>
                      <a:srgbClr val="C00000"/>
                    </a:solidFill>
                    <a:latin typeface="Segoe UI" pitchFamily="34" charset="0"/>
                    <a:ea typeface="Segoe UI" pitchFamily="34" charset="0"/>
                    <a:cs typeface="Segoe UI" pitchFamily="34" charset="0"/>
                  </a:rPr>
                  <a:t>Fast</a:t>
                </a:r>
              </a:p>
              <a:p>
                <a:pPr algn="ctr" defTabSz="762000" eaLnBrk="0" hangingPunct="0">
                  <a:defRPr/>
                </a:pPr>
                <a:r>
                  <a:rPr lang="en-GB" sz="1600" b="1" dirty="0">
                    <a:solidFill>
                      <a:srgbClr val="C00000"/>
                    </a:solidFill>
                    <a:latin typeface="Segoe UI" pitchFamily="34" charset="0"/>
                    <a:ea typeface="Segoe UI" pitchFamily="34" charset="0"/>
                    <a:cs typeface="Segoe UI" pitchFamily="34" charset="0"/>
                  </a:rPr>
                  <a:t>Neutron</a:t>
                </a:r>
              </a:p>
              <a:p>
                <a:pPr algn="ctr" defTabSz="762000" eaLnBrk="0" hangingPunct="0">
                  <a:defRPr/>
                </a:pPr>
                <a:r>
                  <a:rPr lang="en-GB" sz="1600" b="1" dirty="0">
                    <a:solidFill>
                      <a:srgbClr val="C00000"/>
                    </a:solidFill>
                    <a:latin typeface="Segoe UI" pitchFamily="34" charset="0"/>
                    <a:ea typeface="Segoe UI" pitchFamily="34" charset="0"/>
                    <a:cs typeface="Segoe UI" pitchFamily="34" charset="0"/>
                  </a:rPr>
                  <a:t>Source</a:t>
                </a:r>
              </a:p>
            </p:txBody>
          </p:sp>
          <p:sp>
            <p:nvSpPr>
              <p:cNvPr id="13" name="Down Arrow 19"/>
              <p:cNvSpPr>
                <a:spLocks noChangeArrowheads="1"/>
              </p:cNvSpPr>
              <p:nvPr/>
            </p:nvSpPr>
            <p:spPr bwMode="auto">
              <a:xfrm>
                <a:off x="4991100" y="4438650"/>
                <a:ext cx="396875" cy="417513"/>
              </a:xfrm>
              <a:prstGeom prst="downArrow">
                <a:avLst>
                  <a:gd name="adj1" fmla="val 50000"/>
                  <a:gd name="adj2" fmla="val 49800"/>
                </a:avLst>
              </a:prstGeom>
              <a:solidFill>
                <a:srgbClr val="AE0E25"/>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eaLnBrk="0" hangingPunct="0"/>
                <a:endParaRPr lang="fr-FR"/>
              </a:p>
            </p:txBody>
          </p:sp>
          <p:sp>
            <p:nvSpPr>
              <p:cNvPr id="15" name="Rectangle 14"/>
              <p:cNvSpPr>
                <a:spLocks noChangeArrowheads="1"/>
              </p:cNvSpPr>
              <p:nvPr/>
            </p:nvSpPr>
            <p:spPr bwMode="auto">
              <a:xfrm>
                <a:off x="6923101" y="5887435"/>
                <a:ext cx="1213650" cy="486691"/>
              </a:xfrm>
              <a:prstGeom prst="rect">
                <a:avLst/>
              </a:prstGeom>
              <a:solidFill>
                <a:schemeClr val="accent5">
                  <a:lumMod val="25000"/>
                  <a:alpha val="0"/>
                </a:schemeClr>
              </a:solidFill>
              <a:ln w="12700">
                <a:noFill/>
                <a:miter lim="800000"/>
                <a:headEnd/>
                <a:tailEnd/>
              </a:ln>
            </p:spPr>
            <p:txBody>
              <a:bodyPr wrap="none" anchor="ctr"/>
              <a:lstStyle/>
              <a:p>
                <a:pPr algn="ctr" defTabSz="762000" eaLnBrk="0" hangingPunct="0">
                  <a:defRPr/>
                </a:pPr>
                <a:r>
                  <a:rPr lang="en-GB" sz="1800" b="1" dirty="0">
                    <a:solidFill>
                      <a:schemeClr val="tx2">
                        <a:lumMod val="40000"/>
                        <a:lumOff val="60000"/>
                      </a:schemeClr>
                    </a:solidFill>
                    <a:latin typeface="Segoe UI" pitchFamily="34" charset="0"/>
                    <a:ea typeface="Segoe UI" pitchFamily="34" charset="0"/>
                    <a:cs typeface="Segoe UI" pitchFamily="34" charset="0"/>
                  </a:rPr>
                  <a:t>Lead-Bismuth</a:t>
                </a:r>
              </a:p>
              <a:p>
                <a:pPr algn="ctr" defTabSz="762000" eaLnBrk="0" hangingPunct="0">
                  <a:defRPr/>
                </a:pPr>
                <a:r>
                  <a:rPr lang="en-GB" sz="1800" b="1" dirty="0">
                    <a:solidFill>
                      <a:schemeClr val="tx2">
                        <a:lumMod val="40000"/>
                        <a:lumOff val="60000"/>
                      </a:schemeClr>
                    </a:solidFill>
                    <a:latin typeface="Segoe UI" pitchFamily="34" charset="0"/>
                    <a:ea typeface="Segoe UI" pitchFamily="34" charset="0"/>
                    <a:cs typeface="Segoe UI" pitchFamily="34" charset="0"/>
                  </a:rPr>
                  <a:t>coolant</a:t>
                </a:r>
              </a:p>
            </p:txBody>
          </p:sp>
          <p:sp>
            <p:nvSpPr>
              <p:cNvPr id="16" name="Oval 24">
                <a:hlinkClick r:id="rId4" action="ppaction://hlinkfile"/>
              </p:cNvPr>
              <p:cNvSpPr>
                <a:spLocks noChangeArrowheads="1"/>
              </p:cNvSpPr>
              <p:nvPr/>
            </p:nvSpPr>
            <p:spPr bwMode="auto">
              <a:xfrm>
                <a:off x="7258050" y="5310188"/>
                <a:ext cx="541338" cy="496887"/>
              </a:xfrm>
              <a:prstGeom prst="ellipse">
                <a:avLst/>
              </a:prstGeom>
              <a:solidFill>
                <a:srgbClr val="FFC000">
                  <a:alpha val="25098"/>
                </a:srgbClr>
              </a:solidFill>
              <a:ln w="12700">
                <a:solidFill>
                  <a:schemeClr val="bg1"/>
                </a:solidFill>
                <a:round/>
                <a:headEnd/>
                <a:tailEnd/>
              </a:ln>
            </p:spPr>
            <p:txBody>
              <a:bodyPr wrap="none" anchor="ctr"/>
              <a:lstStyle/>
              <a:p>
                <a:pPr algn="ctr" eaLnBrk="0" hangingPunct="0"/>
                <a:endParaRPr lang="fr-FR"/>
              </a:p>
            </p:txBody>
          </p:sp>
          <p:sp>
            <p:nvSpPr>
              <p:cNvPr id="17" name="Left Arrow 20"/>
              <p:cNvSpPr/>
              <p:nvPr/>
            </p:nvSpPr>
            <p:spPr bwMode="auto">
              <a:xfrm>
                <a:off x="3930744" y="5389157"/>
                <a:ext cx="509372" cy="384055"/>
              </a:xfrm>
              <a:prstGeom prst="leftArrow">
                <a:avLst/>
              </a:prstGeom>
              <a:solidFill>
                <a:schemeClr val="accent1">
                  <a:lumMod val="50000"/>
                </a:schemeClr>
              </a:solidFill>
              <a:ln w="38100"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fr-FR">
                  <a:latin typeface="Arial" charset="0"/>
                  <a:ea typeface="ＭＳ Ｐゴシック" charset="-128"/>
                </a:endParaRPr>
              </a:p>
            </p:txBody>
          </p:sp>
          <p:pic>
            <p:nvPicPr>
              <p:cNvPr id="18" name="Picture 14" descr="Pictur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9823" y="2328529"/>
                <a:ext cx="3955312" cy="4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
              <p:cNvSpPr>
                <a:spLocks noChangeArrowheads="1"/>
              </p:cNvSpPr>
              <p:nvPr/>
            </p:nvSpPr>
            <p:spPr bwMode="auto">
              <a:xfrm>
                <a:off x="2204447" y="4945506"/>
                <a:ext cx="1700092" cy="1206794"/>
              </a:xfrm>
              <a:prstGeom prst="rect">
                <a:avLst/>
              </a:prstGeom>
              <a:solidFill>
                <a:schemeClr val="accent1">
                  <a:lumMod val="20000"/>
                  <a:lumOff val="80000"/>
                </a:schemeClr>
              </a:solidFill>
              <a:ln w="12700">
                <a:noFill/>
                <a:miter lim="800000"/>
                <a:headEnd/>
                <a:tailEnd/>
              </a:ln>
            </p:spPr>
            <p:txBody>
              <a:bodyPr wrap="none" anchor="ctr"/>
              <a:lstStyle/>
              <a:p>
                <a:pPr algn="ctr" defTabSz="762000" eaLnBrk="0" hangingPunct="0">
                  <a:defRPr/>
                </a:pPr>
                <a:r>
                  <a:rPr lang="en-GB" sz="1800" b="1" dirty="0">
                    <a:solidFill>
                      <a:srgbClr val="0330D8"/>
                    </a:solidFill>
                    <a:latin typeface="Segoe UI" pitchFamily="34" charset="0"/>
                    <a:ea typeface="Segoe UI" pitchFamily="34" charset="0"/>
                    <a:cs typeface="Segoe UI" pitchFamily="34" charset="0"/>
                  </a:rPr>
                  <a:t>Multipurpose</a:t>
                </a:r>
              </a:p>
              <a:p>
                <a:pPr algn="ctr" defTabSz="762000" eaLnBrk="0" hangingPunct="0">
                  <a:defRPr/>
                </a:pPr>
                <a:r>
                  <a:rPr lang="en-GB" sz="1800" b="1" dirty="0">
                    <a:solidFill>
                      <a:srgbClr val="0330D8"/>
                    </a:solidFill>
                    <a:latin typeface="Segoe UI" pitchFamily="34" charset="0"/>
                    <a:ea typeface="Segoe UI" pitchFamily="34" charset="0"/>
                    <a:cs typeface="Segoe UI" pitchFamily="34" charset="0"/>
                  </a:rPr>
                  <a:t>Flexible</a:t>
                </a:r>
              </a:p>
              <a:p>
                <a:pPr algn="ctr" defTabSz="762000" eaLnBrk="0" hangingPunct="0">
                  <a:defRPr/>
                </a:pPr>
                <a:r>
                  <a:rPr lang="en-GB" sz="1800" b="1" dirty="0">
                    <a:solidFill>
                      <a:srgbClr val="0330D8"/>
                    </a:solidFill>
                    <a:latin typeface="Segoe UI" pitchFamily="34" charset="0"/>
                    <a:ea typeface="Segoe UI" pitchFamily="34" charset="0"/>
                    <a:cs typeface="Segoe UI" pitchFamily="34" charset="0"/>
                  </a:rPr>
                  <a:t>Irradiation</a:t>
                </a:r>
              </a:p>
              <a:p>
                <a:pPr algn="ctr" defTabSz="762000" eaLnBrk="0" hangingPunct="0">
                  <a:defRPr/>
                </a:pPr>
                <a:r>
                  <a:rPr lang="en-GB" sz="1800" b="1" dirty="0">
                    <a:solidFill>
                      <a:srgbClr val="0330D8"/>
                    </a:solidFill>
                    <a:latin typeface="Segoe UI" pitchFamily="34" charset="0"/>
                    <a:ea typeface="Segoe UI" pitchFamily="34" charset="0"/>
                    <a:cs typeface="Segoe UI" pitchFamily="34" charset="0"/>
                  </a:rPr>
                  <a:t>Facility</a:t>
                </a:r>
              </a:p>
            </p:txBody>
          </p:sp>
          <p:sp>
            <p:nvSpPr>
              <p:cNvPr id="20" name="Right Arrow 28"/>
              <p:cNvSpPr>
                <a:spLocks noChangeArrowheads="1"/>
              </p:cNvSpPr>
              <p:nvPr/>
            </p:nvSpPr>
            <p:spPr bwMode="auto">
              <a:xfrm rot="2603420">
                <a:off x="5800725" y="4665663"/>
                <a:ext cx="1676400" cy="314325"/>
              </a:xfrm>
              <a:prstGeom prst="rightArrow">
                <a:avLst>
                  <a:gd name="adj1" fmla="val 50000"/>
                  <a:gd name="adj2" fmla="val 50074"/>
                </a:avLst>
              </a:prstGeom>
              <a:solidFill>
                <a:srgbClr val="C00000"/>
              </a:solidFill>
              <a:ln w="12700" algn="ctr">
                <a:noFill/>
                <a:round/>
                <a:headEnd/>
                <a:tailEnd/>
              </a:ln>
            </p:spPr>
            <p:txBody>
              <a:bodyPr/>
              <a:lstStyle/>
              <a:p>
                <a:pPr eaLnBrk="0" hangingPunct="0"/>
                <a:endParaRPr lang="nl-BE"/>
              </a:p>
            </p:txBody>
          </p:sp>
          <p:sp>
            <p:nvSpPr>
              <p:cNvPr id="21" name="Bent Arrow 20"/>
              <p:cNvSpPr/>
              <p:nvPr/>
            </p:nvSpPr>
            <p:spPr bwMode="auto">
              <a:xfrm rot="5400000">
                <a:off x="6048593" y="1808307"/>
                <a:ext cx="1061119" cy="2279892"/>
              </a:xfrm>
              <a:prstGeom prst="bentArrow">
                <a:avLst>
                  <a:gd name="adj1" fmla="val 29011"/>
                  <a:gd name="adj2" fmla="val 23974"/>
                  <a:gd name="adj3" fmla="val 25000"/>
                  <a:gd name="adj4" fmla="val 43750"/>
                </a:avLst>
              </a:prstGeom>
              <a:solidFill>
                <a:schemeClr val="tx1">
                  <a:lumMod val="50000"/>
                  <a:lumOff val="50000"/>
                </a:schemeClr>
              </a:solidFill>
              <a:ln w="38100" cap="flat" cmpd="sng" algn="ctr">
                <a:solidFill>
                  <a:schemeClr val="bg1"/>
                </a:solidFill>
                <a:prstDash val="solid"/>
                <a:round/>
                <a:headEnd type="none" w="med" len="med"/>
                <a:tailEnd type="none" w="med" len="med"/>
              </a:ln>
              <a:effectLst/>
            </p:spPr>
            <p:txBody>
              <a:bodyPr wrap="none" anchor="ctr"/>
              <a:lstStyle/>
              <a:p>
                <a:pPr algn="ctr" eaLnBrk="0" hangingPunct="0">
                  <a:defRPr/>
                </a:pPr>
                <a:endParaRPr lang="en-US">
                  <a:latin typeface="Arial" charset="0"/>
                  <a:ea typeface="ＭＳ Ｐゴシック" charset="-128"/>
                </a:endParaRPr>
              </a:p>
            </p:txBody>
          </p:sp>
          <p:sp>
            <p:nvSpPr>
              <p:cNvPr id="14" name="Rectangle 11"/>
              <p:cNvSpPr>
                <a:spLocks noChangeArrowheads="1"/>
              </p:cNvSpPr>
              <p:nvPr/>
            </p:nvSpPr>
            <p:spPr bwMode="auto">
              <a:xfrm>
                <a:off x="4216400" y="3805238"/>
                <a:ext cx="1946275" cy="533400"/>
              </a:xfrm>
              <a:prstGeom prst="rect">
                <a:avLst/>
              </a:prstGeom>
              <a:solidFill>
                <a:srgbClr val="AE0E25"/>
              </a:solidFill>
              <a:ln w="12700">
                <a:noFill/>
                <a:miter lim="800000"/>
                <a:headEnd/>
                <a:tailEnd/>
              </a:ln>
            </p:spPr>
            <p:txBody>
              <a:bodyPr wrap="none" anchor="ctr"/>
              <a:lstStyle/>
              <a:p>
                <a:pPr algn="ctr" defTabSz="762000" eaLnBrk="0" hangingPunct="0"/>
                <a:r>
                  <a:rPr lang="en-GB" sz="1600" b="1" dirty="0">
                    <a:solidFill>
                      <a:srgbClr val="F2F2F2"/>
                    </a:solidFill>
                    <a:latin typeface="Segoe UI" pitchFamily="34" charset="0"/>
                    <a:ea typeface="Segoe UI" pitchFamily="34" charset="0"/>
                    <a:cs typeface="Segoe UI" pitchFamily="34" charset="0"/>
                  </a:rPr>
                  <a:t>Spallation Source</a:t>
                </a:r>
              </a:p>
            </p:txBody>
          </p:sp>
        </p:grpSp>
      </p:grpSp>
      <p:sp>
        <p:nvSpPr>
          <p:cNvPr id="22" name="TextBox 21"/>
          <p:cNvSpPr txBox="1"/>
          <p:nvPr/>
        </p:nvSpPr>
        <p:spPr>
          <a:xfrm rot="20483805">
            <a:off x="204334" y="3603150"/>
            <a:ext cx="3014756" cy="856378"/>
          </a:xfrm>
          <a:prstGeom prst="rect">
            <a:avLst/>
          </a:prstGeom>
          <a:solidFill>
            <a:srgbClr val="FFC000"/>
          </a:solidFill>
          <a:ln>
            <a:noFill/>
          </a:ln>
        </p:spPr>
        <p:txBody>
          <a:bodyPr wrap="square">
            <a:spAutoFit/>
          </a:bodyPr>
          <a:lstStyle/>
          <a:p>
            <a:pPr algn="ctr">
              <a:defRPr/>
            </a:pPr>
            <a:r>
              <a:rPr lang="fr-BE" sz="2400" b="1" dirty="0" err="1">
                <a:solidFill>
                  <a:schemeClr val="tx1">
                    <a:lumMod val="75000"/>
                    <a:lumOff val="25000"/>
                  </a:schemeClr>
                </a:solidFill>
                <a:latin typeface="Segoe UI" pitchFamily="34" charset="0"/>
                <a:ea typeface="Segoe UI" pitchFamily="34" charset="0"/>
                <a:cs typeface="Segoe UI" pitchFamily="34" charset="0"/>
              </a:rPr>
              <a:t>Innovative</a:t>
            </a:r>
            <a:r>
              <a:rPr lang="fr-BE" sz="2400" b="1" dirty="0">
                <a:solidFill>
                  <a:schemeClr val="tx1">
                    <a:lumMod val="75000"/>
                    <a:lumOff val="25000"/>
                  </a:schemeClr>
                </a:solidFill>
                <a:latin typeface="Segoe UI" pitchFamily="34" charset="0"/>
                <a:ea typeface="Segoe UI" pitchFamily="34" charset="0"/>
                <a:cs typeface="Segoe UI" pitchFamily="34" charset="0"/>
              </a:rPr>
              <a:t> </a:t>
            </a:r>
            <a:r>
              <a:rPr lang="fr-BE" sz="2000" b="1" dirty="0">
                <a:solidFill>
                  <a:schemeClr val="tx1">
                    <a:lumMod val="75000"/>
                    <a:lumOff val="25000"/>
                  </a:schemeClr>
                </a:solidFill>
                <a:latin typeface="Segoe UI" pitchFamily="34" charset="0"/>
                <a:ea typeface="Segoe UI" pitchFamily="34" charset="0"/>
                <a:cs typeface="Segoe UI" pitchFamily="34" charset="0"/>
              </a:rPr>
              <a:t>&amp;</a:t>
            </a:r>
            <a:r>
              <a:rPr lang="fr-BE" sz="2400" b="1" dirty="0">
                <a:solidFill>
                  <a:schemeClr val="tx1">
                    <a:lumMod val="75000"/>
                    <a:lumOff val="25000"/>
                  </a:schemeClr>
                </a:solidFill>
                <a:latin typeface="Segoe UI" pitchFamily="34" charset="0"/>
                <a:ea typeface="Segoe UI" pitchFamily="34" charset="0"/>
                <a:cs typeface="Segoe UI" pitchFamily="34" charset="0"/>
              </a:rPr>
              <a:t> Unique</a:t>
            </a:r>
            <a:endParaRPr lang="en-US" sz="2400" b="1" dirty="0">
              <a:solidFill>
                <a:schemeClr val="tx1">
                  <a:lumMod val="75000"/>
                  <a:lumOff val="25000"/>
                </a:schemeClr>
              </a:solidFill>
              <a:latin typeface="Segoe UI" pitchFamily="34" charset="0"/>
              <a:ea typeface="Segoe UI" pitchFamily="34" charset="0"/>
              <a:cs typeface="Segoe UI" pitchFamily="34" charset="0"/>
            </a:endParaRPr>
          </a:p>
        </p:txBody>
      </p:sp>
      <p:pic>
        <p:nvPicPr>
          <p:cNvPr id="23" name="Picture 11" descr="Myrha_transp.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34" y="-203674"/>
            <a:ext cx="1513920" cy="131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
          <p:cNvSpPr txBox="1">
            <a:spLocks noChangeArrowheads="1"/>
          </p:cNvSpPr>
          <p:nvPr/>
        </p:nvSpPr>
        <p:spPr bwMode="auto">
          <a:xfrm>
            <a:off x="4211737" y="6165304"/>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A. Hamid, IFMIF Workshop Kyoto January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79323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6923112" cy="706090"/>
          </a:xfrm>
        </p:spPr>
        <p:txBody>
          <a:bodyPr>
            <a:noAutofit/>
          </a:bodyPr>
          <a:lstStyle/>
          <a:p>
            <a:r>
              <a:rPr lang="fr-BE" sz="2000" dirty="0"/>
              <a:t>MYRRHA-</a:t>
            </a:r>
            <a:r>
              <a:rPr lang="fr-BE" sz="2000" dirty="0" err="1"/>
              <a:t>IMIFF</a:t>
            </a:r>
            <a:r>
              <a:rPr lang="fr-BE" sz="2000" dirty="0"/>
              <a:t> for fusion </a:t>
            </a:r>
            <a:r>
              <a:rPr lang="fr-BE" sz="2000" dirty="0" err="1" smtClean="0"/>
              <a:t>material</a:t>
            </a:r>
            <a:r>
              <a:rPr lang="fr-BE" sz="2000" dirty="0" smtClean="0"/>
              <a:t/>
            </a:r>
            <a:br>
              <a:rPr lang="fr-BE" sz="2000" dirty="0" smtClean="0"/>
            </a:br>
            <a:r>
              <a:rPr lang="fr-BE" sz="2000" dirty="0" err="1" smtClean="0"/>
              <a:t>Material</a:t>
            </a:r>
            <a:r>
              <a:rPr lang="fr-BE" sz="2000" dirty="0" smtClean="0"/>
              <a:t> </a:t>
            </a:r>
            <a:r>
              <a:rPr lang="fr-BE" sz="2000" dirty="0" err="1" smtClean="0"/>
              <a:t>samples</a:t>
            </a:r>
            <a:r>
              <a:rPr lang="fr-BE" sz="2000" dirty="0" smtClean="0"/>
              <a:t> </a:t>
            </a:r>
            <a:r>
              <a:rPr lang="fr-BE" sz="2000" dirty="0" err="1" smtClean="0"/>
              <a:t>loaded</a:t>
            </a:r>
            <a:r>
              <a:rPr lang="fr-BE" sz="2000" dirty="0" smtClean="0"/>
              <a:t> </a:t>
            </a:r>
            <a:r>
              <a:rPr lang="en-US" sz="2000" dirty="0" smtClean="0"/>
              <a:t>in the spallation target vicinity</a:t>
            </a:r>
            <a:endParaRPr lang="nl-BE" sz="2000" dirty="0"/>
          </a:p>
        </p:txBody>
      </p:sp>
      <p:cxnSp>
        <p:nvCxnSpPr>
          <p:cNvPr id="4" name="Straight Connector 3"/>
          <p:cNvCxnSpPr/>
          <p:nvPr/>
        </p:nvCxnSpPr>
        <p:spPr bwMode="auto">
          <a:xfrm flipH="1">
            <a:off x="391886" y="908720"/>
            <a:ext cx="8395854" cy="0"/>
          </a:xfrm>
          <a:prstGeom prst="line">
            <a:avLst/>
          </a:prstGeom>
          <a:solidFill>
            <a:schemeClr val="accent1"/>
          </a:solidFill>
          <a:ln w="12700" cap="flat" cmpd="sng" algn="ctr">
            <a:solidFill>
              <a:srgbClr val="007DC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ontent Placeholder 2"/>
          <p:cNvSpPr>
            <a:spLocks noGrp="1"/>
          </p:cNvSpPr>
          <p:nvPr>
            <p:ph idx="1"/>
          </p:nvPr>
        </p:nvSpPr>
        <p:spPr>
          <a:xfrm>
            <a:off x="265815" y="1052736"/>
            <a:ext cx="8573386" cy="4893712"/>
          </a:xfrm>
        </p:spPr>
        <p:txBody>
          <a:bodyPr>
            <a:normAutofit/>
          </a:bodyPr>
          <a:lstStyle/>
          <a:p>
            <a:pPr marL="0" indent="0">
              <a:buNone/>
            </a:pPr>
            <a:r>
              <a:rPr lang="en-GB" sz="2000" dirty="0" smtClean="0"/>
              <a:t>Core lay-out:</a:t>
            </a:r>
          </a:p>
          <a:p>
            <a:pPr lvl="1"/>
            <a:r>
              <a:rPr lang="en-GB" sz="1800" dirty="0" smtClean="0"/>
              <a:t>Irradiation in sub-critical mode</a:t>
            </a:r>
          </a:p>
          <a:p>
            <a:pPr lvl="1"/>
            <a:r>
              <a:rPr lang="en-GB" sz="1800" dirty="0" err="1" smtClean="0"/>
              <a:t>600MeV</a:t>
            </a:r>
            <a:r>
              <a:rPr lang="en-GB" sz="1800" dirty="0" smtClean="0"/>
              <a:t> proton beam hitting the beam tube, with spallation directly in reactor coolant </a:t>
            </a:r>
            <a:r>
              <a:rPr lang="en-GB" sz="1800" dirty="0" err="1" smtClean="0"/>
              <a:t>LBE</a:t>
            </a:r>
            <a:r>
              <a:rPr lang="en-GB" sz="1800" dirty="0" smtClean="0"/>
              <a:t>, creating high energetic neutrons</a:t>
            </a:r>
          </a:p>
          <a:p>
            <a:pPr lvl="1"/>
            <a:r>
              <a:rPr lang="en-GB" sz="1800" dirty="0" smtClean="0"/>
              <a:t>A few litters of irradiation volume with 20-30 </a:t>
            </a:r>
            <a:r>
              <a:rPr lang="en-GB" sz="1800" dirty="0" err="1" smtClean="0"/>
              <a:t>dpa</a:t>
            </a:r>
            <a:r>
              <a:rPr lang="en-GB" sz="1800" dirty="0" smtClean="0"/>
              <a:t>/</a:t>
            </a:r>
            <a:r>
              <a:rPr lang="en-GB" sz="1800" dirty="0" err="1" smtClean="0"/>
              <a:t>fpy</a:t>
            </a:r>
            <a:r>
              <a:rPr lang="en-GB" sz="1800" dirty="0" smtClean="0"/>
              <a:t> and 5-20 He/</a:t>
            </a:r>
            <a:r>
              <a:rPr lang="en-GB" sz="1800" dirty="0" err="1" smtClean="0"/>
              <a:t>dpa</a:t>
            </a:r>
            <a:endParaRPr lang="en-GB" sz="1800" dirty="0" smtClean="0"/>
          </a:p>
          <a:p>
            <a:pPr lvl="1"/>
            <a:r>
              <a:rPr lang="en-GB" sz="1800" dirty="0" smtClean="0"/>
              <a:t>Sample holder cooled by He, temperature range:  200°C – 550°C</a:t>
            </a:r>
          </a:p>
          <a:p>
            <a:pPr lvl="1"/>
            <a:r>
              <a:rPr lang="en-GB" sz="1800" dirty="0" smtClean="0"/>
              <a:t>Sample temperature = controlled</a:t>
            </a:r>
          </a:p>
          <a:p>
            <a:pPr marL="422275" lvl="1" indent="0">
              <a:buNone/>
            </a:pPr>
            <a:endParaRPr lang="en-GB" sz="1800" dirty="0" smtClean="0"/>
          </a:p>
          <a:p>
            <a:pPr lvl="1"/>
            <a:endParaRPr lang="en-GB" sz="1800" dirty="0" smtClean="0"/>
          </a:p>
          <a:p>
            <a:endParaRPr lang="nl-BE" sz="20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rot="16200000">
            <a:off x="5902301" y="3855242"/>
            <a:ext cx="3274574" cy="1758524"/>
          </a:xfrm>
          <a:prstGeom prst="rect">
            <a:avLst/>
          </a:prstGeom>
        </p:spPr>
      </p:pic>
      <p:pic>
        <p:nvPicPr>
          <p:cNvPr id="13" name="Picture 12"/>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520" y="3573016"/>
            <a:ext cx="3030088" cy="2654759"/>
          </a:xfrm>
          <a:prstGeom prst="rect">
            <a:avLst/>
          </a:prstGeom>
          <a:ln>
            <a:noFill/>
          </a:ln>
          <a:extLst>
            <a:ext uri="{53640926-AAD7-44D8-BBD7-CCE9431645EC}">
              <a14:shadowObscured xmlns:a14="http://schemas.microsoft.com/office/drawing/2010/main"/>
            </a:ext>
          </a:extLst>
        </p:spPr>
      </p:pic>
      <p:grpSp>
        <p:nvGrpSpPr>
          <p:cNvPr id="14" name="Group 13"/>
          <p:cNvGrpSpPr/>
          <p:nvPr/>
        </p:nvGrpSpPr>
        <p:grpSpPr>
          <a:xfrm>
            <a:off x="3419873" y="3573017"/>
            <a:ext cx="2839010" cy="2800312"/>
            <a:chOff x="2318879" y="1764766"/>
            <a:chExt cx="4590469" cy="4597933"/>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8879" y="1764766"/>
              <a:ext cx="4590469" cy="459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77" t="8077" r="34440" b="6635"/>
            <a:stretch/>
          </p:blipFill>
          <p:spPr bwMode="auto">
            <a:xfrm>
              <a:off x="4435044" y="3823541"/>
              <a:ext cx="358137" cy="22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3"/>
          <p:cNvSpPr txBox="1">
            <a:spLocks noChangeArrowheads="1"/>
          </p:cNvSpPr>
          <p:nvPr/>
        </p:nvSpPr>
        <p:spPr bwMode="auto">
          <a:xfrm>
            <a:off x="4211737" y="6237312"/>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A. Hamid, IFMIF Workshop Kyoto January 2014</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106233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274638"/>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1052736"/>
            <a:ext cx="7920880" cy="6032421"/>
          </a:xfrm>
          <a:prstGeom prst="rect">
            <a:avLst/>
          </a:prstGeom>
          <a:noFill/>
        </p:spPr>
        <p:txBody>
          <a:bodyPr wrap="square" rtlCol="0">
            <a:spAutoFit/>
          </a:bodyPr>
          <a:lstStyle/>
          <a:p>
            <a:pPr marL="342900" indent="-342900">
              <a:buFont typeface="Arial" panose="020B0604020202020204" pitchFamily="34" charset="0"/>
              <a:buChar char="•"/>
            </a:pPr>
            <a:r>
              <a:rPr lang="es-ES" sz="1800" dirty="0" err="1">
                <a:solidFill>
                  <a:schemeClr val="tx2">
                    <a:lumMod val="60000"/>
                    <a:lumOff val="40000"/>
                  </a:schemeClr>
                </a:solidFill>
              </a:rPr>
              <a:t>Displacement</a:t>
            </a:r>
            <a:r>
              <a:rPr lang="es-ES" sz="1800" dirty="0">
                <a:solidFill>
                  <a:schemeClr val="tx2">
                    <a:lumMod val="60000"/>
                    <a:lumOff val="40000"/>
                  </a:schemeClr>
                </a:solidFill>
              </a:rPr>
              <a:t> </a:t>
            </a:r>
            <a:r>
              <a:rPr lang="es-ES" sz="1800" dirty="0" err="1">
                <a:solidFill>
                  <a:schemeClr val="tx2">
                    <a:lumMod val="60000"/>
                    <a:lumOff val="40000"/>
                  </a:schemeClr>
                </a:solidFill>
              </a:rPr>
              <a:t>damage</a:t>
            </a:r>
            <a:r>
              <a:rPr lang="es-ES" sz="1800" dirty="0">
                <a:solidFill>
                  <a:schemeClr val="tx2">
                    <a:lumMod val="60000"/>
                    <a:lumOff val="40000"/>
                  </a:schemeClr>
                </a:solidFill>
              </a:rPr>
              <a:t> </a:t>
            </a:r>
            <a:r>
              <a:rPr lang="es-ES" sz="1800" dirty="0" err="1">
                <a:solidFill>
                  <a:schemeClr val="tx2">
                    <a:lumMod val="60000"/>
                    <a:lumOff val="40000"/>
                  </a:schemeClr>
                </a:solidFill>
              </a:rPr>
              <a:t>sources</a:t>
            </a:r>
            <a:r>
              <a:rPr lang="es-ES" sz="1800" dirty="0">
                <a:solidFill>
                  <a:schemeClr val="tx2">
                    <a:lumMod val="60000"/>
                    <a:lumOff val="40000"/>
                  </a:schemeClr>
                </a:solidFill>
              </a:rPr>
              <a:t>. </a:t>
            </a:r>
            <a:r>
              <a:rPr lang="es-ES" sz="1800" b="1" dirty="0" err="1">
                <a:solidFill>
                  <a:schemeClr val="tx2">
                    <a:lumMod val="60000"/>
                    <a:lumOff val="40000"/>
                  </a:schemeClr>
                </a:solidFill>
              </a:rPr>
              <a:t>Accelerator-based</a:t>
            </a:r>
            <a:r>
              <a:rPr lang="es-ES" sz="1800" b="1" dirty="0">
                <a:solidFill>
                  <a:schemeClr val="tx2">
                    <a:lumMod val="60000"/>
                    <a:lumOff val="40000"/>
                  </a:schemeClr>
                </a:solidFill>
              </a:rPr>
              <a:t> </a:t>
            </a:r>
            <a:r>
              <a:rPr lang="es-ES" sz="1800" b="1" dirty="0" err="1">
                <a:solidFill>
                  <a:schemeClr val="tx2">
                    <a:lumMod val="60000"/>
                    <a:lumOff val="40000"/>
                  </a:schemeClr>
                </a:solidFill>
              </a:rPr>
              <a:t>neutron</a:t>
            </a:r>
            <a:r>
              <a:rPr lang="es-ES" sz="1800" b="1" dirty="0">
                <a:solidFill>
                  <a:schemeClr val="tx2">
                    <a:lumMod val="60000"/>
                    <a:lumOff val="40000"/>
                  </a:schemeClr>
                </a:solidFill>
              </a:rPr>
              <a:t> </a:t>
            </a:r>
            <a:r>
              <a:rPr lang="es-ES" sz="1800" b="1" dirty="0" err="1" smtClean="0">
                <a:solidFill>
                  <a:schemeClr val="tx2">
                    <a:lumMod val="60000"/>
                    <a:lumOff val="40000"/>
                  </a:schemeClr>
                </a:solidFill>
              </a:rPr>
              <a:t>sources</a:t>
            </a:r>
            <a:endParaRPr lang="es-ES" sz="1800" dirty="0" smtClean="0">
              <a:solidFill>
                <a:schemeClr val="bg1">
                  <a:lumMod val="50000"/>
                </a:schemeClr>
              </a:solidFill>
            </a:endParaRPr>
          </a:p>
          <a:p>
            <a:r>
              <a:rPr lang="es-ES" sz="1800" dirty="0"/>
              <a:t> </a:t>
            </a:r>
            <a:r>
              <a:rPr lang="es-ES" sz="1800" dirty="0" smtClean="0"/>
              <a:t>    </a:t>
            </a:r>
            <a:r>
              <a:rPr lang="es-ES" sz="1800" b="1" dirty="0" err="1" smtClean="0"/>
              <a:t>Stripping</a:t>
            </a:r>
            <a:r>
              <a:rPr lang="es-ES" sz="1800" b="1" dirty="0" smtClean="0"/>
              <a:t> </a:t>
            </a:r>
            <a:r>
              <a:rPr lang="es-ES" sz="1800" b="1" dirty="0" err="1" smtClean="0"/>
              <a:t>reaction</a:t>
            </a:r>
            <a:endParaRPr lang="es-ES" sz="1800" b="1" dirty="0" smtClean="0"/>
          </a:p>
          <a:p>
            <a:r>
              <a:rPr lang="es-ES" sz="1800" b="1" dirty="0"/>
              <a:t>	</a:t>
            </a:r>
            <a:r>
              <a:rPr lang="es-ES" sz="1800" dirty="0" err="1" smtClean="0"/>
              <a:t>Planned</a:t>
            </a:r>
            <a:r>
              <a:rPr lang="es-ES" sz="1800" dirty="0" smtClean="0"/>
              <a:t>: </a:t>
            </a:r>
            <a:r>
              <a:rPr lang="es-ES" sz="1800" dirty="0" err="1" smtClean="0"/>
              <a:t>LiLiT</a:t>
            </a:r>
            <a:r>
              <a:rPr lang="es-ES" sz="1800" dirty="0" smtClean="0"/>
              <a:t>, IFMIF</a:t>
            </a:r>
          </a:p>
          <a:p>
            <a:r>
              <a:rPr lang="es-ES" sz="1800" dirty="0"/>
              <a:t>	</a:t>
            </a:r>
            <a:r>
              <a:rPr lang="es-ES" sz="1800" dirty="0" err="1" smtClean="0"/>
              <a:t>Under</a:t>
            </a:r>
            <a:r>
              <a:rPr lang="es-ES" sz="1800" dirty="0" smtClean="0"/>
              <a:t> </a:t>
            </a:r>
            <a:r>
              <a:rPr lang="es-ES" sz="1800" dirty="0" err="1" smtClean="0"/>
              <a:t>study</a:t>
            </a:r>
            <a:r>
              <a:rPr lang="es-ES" sz="1800" dirty="0" smtClean="0"/>
              <a:t>: FAFNIR</a:t>
            </a:r>
          </a:p>
          <a:p>
            <a:endParaRPr lang="es-ES" sz="1800" b="1" dirty="0"/>
          </a:p>
          <a:p>
            <a:pPr lvl="2"/>
            <a:r>
              <a:rPr lang="es-ES" sz="1800" i="1" u="sng" dirty="0" err="1"/>
              <a:t>Main</a:t>
            </a:r>
            <a:r>
              <a:rPr lang="es-ES" sz="1800" i="1" u="sng" dirty="0"/>
              <a:t> </a:t>
            </a:r>
            <a:r>
              <a:rPr lang="es-ES" sz="1800" i="1" u="sng" dirty="0" err="1"/>
              <a:t>characteristics</a:t>
            </a:r>
            <a:r>
              <a:rPr lang="es-ES" sz="1800" i="1" u="sng" dirty="0"/>
              <a:t>: </a:t>
            </a:r>
            <a:r>
              <a:rPr lang="es-ES" sz="1800" i="1" dirty="0" err="1" smtClean="0"/>
              <a:t>Required</a:t>
            </a:r>
            <a:r>
              <a:rPr lang="es-ES" sz="1800" i="1" dirty="0" smtClean="0"/>
              <a:t> </a:t>
            </a:r>
            <a:r>
              <a:rPr lang="es-ES" sz="1800" i="1" dirty="0" err="1" smtClean="0"/>
              <a:t>ligth</a:t>
            </a:r>
            <a:r>
              <a:rPr lang="es-ES" sz="1800" i="1" dirty="0" smtClean="0"/>
              <a:t> </a:t>
            </a:r>
            <a:r>
              <a:rPr lang="es-ES" sz="1800" i="1" dirty="0" err="1" smtClean="0"/>
              <a:t>ions</a:t>
            </a:r>
            <a:r>
              <a:rPr lang="es-ES" sz="1800" i="1" dirty="0" smtClean="0"/>
              <a:t>, Fusion-</a:t>
            </a:r>
            <a:r>
              <a:rPr lang="es-ES" sz="1800" i="1" dirty="0" err="1" smtClean="0"/>
              <a:t>like</a:t>
            </a:r>
            <a:r>
              <a:rPr lang="es-ES" sz="1800" i="1" dirty="0" smtClean="0"/>
              <a:t> He </a:t>
            </a:r>
            <a:r>
              <a:rPr lang="es-ES" sz="1800" i="1" dirty="0"/>
              <a:t>and H </a:t>
            </a:r>
            <a:r>
              <a:rPr lang="es-ES" sz="1800" i="1" dirty="0" err="1"/>
              <a:t>production</a:t>
            </a:r>
            <a:r>
              <a:rPr lang="es-ES" sz="1800" i="1" dirty="0"/>
              <a:t>, </a:t>
            </a:r>
            <a:r>
              <a:rPr lang="es-ES" sz="1800" i="1" dirty="0" smtClean="0"/>
              <a:t> </a:t>
            </a:r>
            <a:r>
              <a:rPr lang="es-ES" sz="1800" i="1" dirty="0" err="1" smtClean="0"/>
              <a:t>continous</a:t>
            </a:r>
            <a:r>
              <a:rPr lang="es-ES" sz="1800" i="1" dirty="0" smtClean="0"/>
              <a:t> </a:t>
            </a:r>
            <a:r>
              <a:rPr lang="es-ES" sz="1800" i="1" dirty="0" err="1" smtClean="0"/>
              <a:t>irradiation</a:t>
            </a:r>
            <a:r>
              <a:rPr lang="es-ES" sz="1800" i="1" dirty="0"/>
              <a:t>, </a:t>
            </a:r>
            <a:r>
              <a:rPr lang="es-ES" sz="1800" i="1" dirty="0" err="1" smtClean="0"/>
              <a:t>materials</a:t>
            </a:r>
            <a:r>
              <a:rPr lang="es-ES" sz="1800" i="1" dirty="0" smtClean="0"/>
              <a:t> </a:t>
            </a:r>
            <a:r>
              <a:rPr lang="es-ES" sz="1800" i="1" dirty="0" err="1"/>
              <a:t>irradiation</a:t>
            </a:r>
            <a:r>
              <a:rPr lang="es-ES" sz="1800" i="1" dirty="0"/>
              <a:t> </a:t>
            </a:r>
            <a:r>
              <a:rPr lang="es-ES" sz="1800" i="1" dirty="0" err="1" smtClean="0"/>
              <a:t>main</a:t>
            </a:r>
            <a:r>
              <a:rPr lang="es-ES" sz="1800" i="1" dirty="0" smtClean="0"/>
              <a:t> </a:t>
            </a:r>
            <a:r>
              <a:rPr lang="es-ES" sz="1800" i="1" dirty="0" err="1" smtClean="0"/>
              <a:t>objective</a:t>
            </a:r>
            <a:endParaRPr lang="es-ES" sz="1800" i="1" dirty="0"/>
          </a:p>
          <a:p>
            <a:pPr lvl="2"/>
            <a:endParaRPr lang="es-ES" sz="1800" dirty="0" smtClean="0"/>
          </a:p>
          <a:p>
            <a:pPr marL="1257300" lvl="2" indent="-342900">
              <a:buFont typeface="Arial" panose="020B0604020202020204" pitchFamily="34" charset="0"/>
              <a:buChar char="•"/>
            </a:pPr>
            <a:r>
              <a:rPr lang="es-ES" sz="1800" dirty="0" smtClean="0"/>
              <a:t>Target </a:t>
            </a:r>
            <a:r>
              <a:rPr lang="es-ES" sz="1800" dirty="0"/>
              <a:t>can be of a </a:t>
            </a:r>
            <a:r>
              <a:rPr lang="es-ES" sz="1800" dirty="0" err="1"/>
              <a:t>solid</a:t>
            </a:r>
            <a:r>
              <a:rPr lang="es-ES" sz="1800" dirty="0"/>
              <a:t> </a:t>
            </a:r>
            <a:r>
              <a:rPr lang="es-ES" sz="1800" dirty="0" err="1"/>
              <a:t>one</a:t>
            </a:r>
            <a:r>
              <a:rPr lang="es-ES" sz="1800" dirty="0"/>
              <a:t> </a:t>
            </a:r>
            <a:r>
              <a:rPr lang="es-ES" sz="1800" dirty="0" smtClean="0"/>
              <a:t>(C </a:t>
            </a:r>
            <a:r>
              <a:rPr lang="es-ES" sz="1800" dirty="0" err="1" smtClean="0"/>
              <a:t>for</a:t>
            </a:r>
            <a:r>
              <a:rPr lang="es-ES" sz="1800" dirty="0" smtClean="0"/>
              <a:t> </a:t>
            </a:r>
            <a:r>
              <a:rPr lang="es-ES" sz="1800" dirty="0" err="1" smtClean="0"/>
              <a:t>example</a:t>
            </a:r>
            <a:r>
              <a:rPr lang="es-ES" sz="1800" dirty="0" smtClean="0"/>
              <a:t>) </a:t>
            </a:r>
            <a:r>
              <a:rPr lang="es-ES" sz="1800" dirty="0" err="1"/>
              <a:t>or</a:t>
            </a:r>
            <a:r>
              <a:rPr lang="es-ES" sz="1800" dirty="0"/>
              <a:t> </a:t>
            </a:r>
            <a:r>
              <a:rPr lang="es-ES" sz="1800" dirty="0" err="1"/>
              <a:t>liquid</a:t>
            </a:r>
            <a:r>
              <a:rPr lang="es-ES" sz="1800" dirty="0"/>
              <a:t> metal </a:t>
            </a:r>
            <a:r>
              <a:rPr lang="es-ES" sz="1800" dirty="0" smtClean="0"/>
              <a:t>(Li). </a:t>
            </a:r>
            <a:r>
              <a:rPr lang="es-ES" sz="1800" dirty="0" err="1"/>
              <a:t>Usually</a:t>
            </a:r>
            <a:r>
              <a:rPr lang="es-ES" sz="1800" dirty="0"/>
              <a:t> </a:t>
            </a:r>
            <a:r>
              <a:rPr lang="es-ES" sz="1800" dirty="0" err="1"/>
              <a:t>liquid</a:t>
            </a:r>
            <a:r>
              <a:rPr lang="es-ES" sz="1800" dirty="0"/>
              <a:t> metal case can </a:t>
            </a:r>
            <a:r>
              <a:rPr lang="es-ES" sz="1800" dirty="0" err="1"/>
              <a:t>manage</a:t>
            </a:r>
            <a:r>
              <a:rPr lang="es-ES" sz="1800" dirty="0"/>
              <a:t> </a:t>
            </a:r>
            <a:r>
              <a:rPr lang="es-ES" sz="1800" dirty="0" err="1"/>
              <a:t>higher</a:t>
            </a:r>
            <a:r>
              <a:rPr lang="es-ES" sz="1800" dirty="0"/>
              <a:t> </a:t>
            </a:r>
            <a:r>
              <a:rPr lang="es-ES" sz="1800" dirty="0" err="1"/>
              <a:t>power</a:t>
            </a:r>
            <a:r>
              <a:rPr lang="es-ES" sz="1800" dirty="0"/>
              <a:t> </a:t>
            </a:r>
            <a:r>
              <a:rPr lang="es-ES" sz="1800" dirty="0" err="1"/>
              <a:t>disipation</a:t>
            </a:r>
            <a:r>
              <a:rPr lang="es-ES" sz="1800" dirty="0" smtClean="0"/>
              <a:t>.</a:t>
            </a:r>
          </a:p>
          <a:p>
            <a:pPr marL="1257300" lvl="2" indent="-342900">
              <a:buFont typeface="Arial" panose="020B0604020202020204" pitchFamily="34" charset="0"/>
              <a:buChar char="•"/>
            </a:pPr>
            <a:endParaRPr lang="es-ES" sz="1800" dirty="0"/>
          </a:p>
          <a:p>
            <a:pPr lvl="2"/>
            <a:r>
              <a:rPr lang="es-ES" sz="1800" u="sng" dirty="0" err="1"/>
              <a:t>Main</a:t>
            </a:r>
            <a:r>
              <a:rPr lang="es-ES" sz="1800" u="sng" dirty="0"/>
              <a:t> target </a:t>
            </a:r>
            <a:r>
              <a:rPr lang="es-ES" sz="1800" u="sng" dirty="0" err="1"/>
              <a:t>issues</a:t>
            </a:r>
            <a:r>
              <a:rPr lang="es-ES" sz="1800" u="sng" dirty="0"/>
              <a:t>: </a:t>
            </a:r>
            <a:r>
              <a:rPr lang="es-ES" sz="1800" dirty="0" err="1"/>
              <a:t>radiation</a:t>
            </a:r>
            <a:r>
              <a:rPr lang="es-ES" sz="1800" dirty="0"/>
              <a:t> </a:t>
            </a:r>
            <a:r>
              <a:rPr lang="es-ES" sz="1800" dirty="0" err="1"/>
              <a:t>damage</a:t>
            </a:r>
            <a:r>
              <a:rPr lang="es-ES" sz="1800" dirty="0"/>
              <a:t> </a:t>
            </a:r>
            <a:r>
              <a:rPr lang="es-ES" sz="1800" dirty="0" err="1"/>
              <a:t>effects</a:t>
            </a:r>
            <a:r>
              <a:rPr lang="es-ES" sz="1800" dirty="0"/>
              <a:t> </a:t>
            </a:r>
            <a:r>
              <a:rPr lang="es-ES" sz="1800" dirty="0" err="1"/>
              <a:t>on</a:t>
            </a:r>
            <a:r>
              <a:rPr lang="es-ES" sz="1800" dirty="0"/>
              <a:t> </a:t>
            </a:r>
            <a:r>
              <a:rPr lang="es-ES" sz="1800" dirty="0" err="1"/>
              <a:t>materials</a:t>
            </a:r>
            <a:r>
              <a:rPr lang="es-ES" sz="1800" dirty="0"/>
              <a:t> </a:t>
            </a:r>
            <a:r>
              <a:rPr lang="es-ES" sz="1800" dirty="0" smtClean="0"/>
              <a:t>, </a:t>
            </a:r>
            <a:r>
              <a:rPr lang="es-ES" sz="1800" dirty="0" err="1" smtClean="0"/>
              <a:t>for</a:t>
            </a:r>
            <a:r>
              <a:rPr lang="es-ES" sz="1800" dirty="0" smtClean="0"/>
              <a:t> </a:t>
            </a:r>
            <a:r>
              <a:rPr lang="es-ES" sz="1800" dirty="0" err="1"/>
              <a:t>liquid</a:t>
            </a:r>
            <a:r>
              <a:rPr lang="es-ES" sz="1800" dirty="0"/>
              <a:t> metal case: </a:t>
            </a:r>
            <a:r>
              <a:rPr lang="es-ES" sz="1800" dirty="0" err="1"/>
              <a:t>risk</a:t>
            </a:r>
            <a:r>
              <a:rPr lang="es-ES" sz="1800" dirty="0"/>
              <a:t> of </a:t>
            </a:r>
            <a:r>
              <a:rPr lang="es-ES" sz="1800" dirty="0" err="1"/>
              <a:t>cavitation</a:t>
            </a:r>
            <a:r>
              <a:rPr lang="es-ES" sz="1800" dirty="0"/>
              <a:t> and </a:t>
            </a:r>
            <a:r>
              <a:rPr lang="es-ES" sz="1800" dirty="0" err="1"/>
              <a:t>corrosion</a:t>
            </a:r>
            <a:endParaRPr lang="es-ES" sz="1800" dirty="0"/>
          </a:p>
          <a:p>
            <a:pPr lvl="2"/>
            <a:endParaRPr lang="es-ES" sz="1800" dirty="0" smtClean="0"/>
          </a:p>
          <a:p>
            <a:pPr lvl="2"/>
            <a:endParaRPr lang="es-ES" sz="1800" dirty="0" smtClean="0"/>
          </a:p>
          <a:p>
            <a:r>
              <a:rPr lang="es-ES" sz="1800" dirty="0" smtClean="0"/>
              <a:t>     </a:t>
            </a:r>
            <a:r>
              <a:rPr lang="es-ES" sz="1800" dirty="0" err="1" smtClean="0"/>
              <a:t>Others</a:t>
            </a:r>
            <a:r>
              <a:rPr lang="es-ES" sz="1800" dirty="0" smtClean="0"/>
              <a:t> (</a:t>
            </a:r>
            <a:r>
              <a:rPr lang="es-ES" sz="1800" b="1" dirty="0" smtClean="0"/>
              <a:t>DT </a:t>
            </a:r>
            <a:r>
              <a:rPr lang="es-ES" sz="1800" b="1" dirty="0" err="1"/>
              <a:t>neutron</a:t>
            </a:r>
            <a:r>
              <a:rPr lang="es-ES" sz="1800" b="1" dirty="0"/>
              <a:t> </a:t>
            </a:r>
            <a:r>
              <a:rPr lang="es-ES" sz="1800" b="1" dirty="0" err="1" smtClean="0"/>
              <a:t>sources</a:t>
            </a:r>
            <a:r>
              <a:rPr lang="es-ES" sz="1800" dirty="0" smtClean="0"/>
              <a:t>)</a:t>
            </a:r>
          </a:p>
          <a:p>
            <a:pPr lvl="2"/>
            <a:r>
              <a:rPr lang="es-ES" sz="1600" dirty="0" err="1" smtClean="0"/>
              <a:t>Under</a:t>
            </a:r>
            <a:r>
              <a:rPr lang="es-ES" sz="1600" dirty="0" smtClean="0"/>
              <a:t> </a:t>
            </a:r>
            <a:r>
              <a:rPr lang="es-ES" sz="1600" dirty="0" err="1"/>
              <a:t>study</a:t>
            </a:r>
            <a:r>
              <a:rPr lang="es-ES" sz="1600" dirty="0"/>
              <a:t>: </a:t>
            </a:r>
            <a:r>
              <a:rPr lang="es-ES" sz="1600" dirty="0" smtClean="0"/>
              <a:t>SORGENTINA</a:t>
            </a:r>
            <a:endParaRPr lang="es-ES" sz="1600" dirty="0"/>
          </a:p>
          <a:p>
            <a:pPr lvl="2"/>
            <a:endParaRPr lang="es-ES" sz="1600" dirty="0"/>
          </a:p>
          <a:p>
            <a:pPr lvl="2"/>
            <a:r>
              <a:rPr lang="es-ES" sz="1600" i="1" u="sng" dirty="0" err="1"/>
              <a:t>Main</a:t>
            </a:r>
            <a:r>
              <a:rPr lang="es-ES" sz="1600" i="1" u="sng" dirty="0"/>
              <a:t> </a:t>
            </a:r>
            <a:r>
              <a:rPr lang="es-ES" sz="1600" i="1" u="sng" dirty="0" err="1"/>
              <a:t>characteristics</a:t>
            </a:r>
            <a:r>
              <a:rPr lang="es-ES" sz="1600" i="1" u="sng" dirty="0"/>
              <a:t>: </a:t>
            </a:r>
            <a:r>
              <a:rPr lang="es-ES" sz="1600" i="1" dirty="0" smtClean="0"/>
              <a:t>Fusion-</a:t>
            </a:r>
            <a:r>
              <a:rPr lang="es-ES" sz="1600" i="1" dirty="0" err="1" smtClean="0"/>
              <a:t>like</a:t>
            </a:r>
            <a:r>
              <a:rPr lang="es-ES" sz="1600" i="1" dirty="0" smtClean="0"/>
              <a:t> </a:t>
            </a:r>
            <a:r>
              <a:rPr lang="es-ES" sz="1600" i="1" dirty="0" err="1" smtClean="0"/>
              <a:t>neutrons</a:t>
            </a:r>
            <a:endParaRPr lang="es-ES" sz="1600" dirty="0"/>
          </a:p>
          <a:p>
            <a:pPr marL="800100" lvl="1" indent="-342900">
              <a:buFont typeface="Arial" panose="020B0604020202020204" pitchFamily="34" charset="0"/>
              <a:buChar char="•"/>
            </a:pPr>
            <a:endParaRPr lang="es-ES" sz="1600" dirty="0"/>
          </a:p>
          <a:p>
            <a:pPr lvl="1"/>
            <a:r>
              <a:rPr lang="es-ES" sz="1600" dirty="0"/>
              <a:t>	</a:t>
            </a:r>
            <a:endParaRPr lang="es-ES" sz="1800" dirty="0"/>
          </a:p>
          <a:p>
            <a:pPr marL="342900" indent="-342900">
              <a:buFont typeface="Arial" panose="020B0604020202020204" pitchFamily="34" charset="0"/>
              <a:buChar char="•"/>
            </a:pPr>
            <a:endParaRPr lang="es-ES" sz="1800" u="sng" dirty="0" smtClean="0"/>
          </a:p>
        </p:txBody>
      </p:sp>
    </p:spTree>
    <p:extLst>
      <p:ext uri="{BB962C8B-B14F-4D97-AF65-F5344CB8AC3E}">
        <p14:creationId xmlns:p14="http://schemas.microsoft.com/office/powerpoint/2010/main" val="2925303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2641174"/>
            <a:ext cx="9144000" cy="4244210"/>
            <a:chOff x="107504" y="1125219"/>
            <a:chExt cx="8933004" cy="424421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25219"/>
              <a:ext cx="8933004" cy="42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cstate="print"/>
            <a:srcRect l="67879" t="85615" r="10736" b="11987"/>
            <a:stretch/>
          </p:blipFill>
          <p:spPr bwMode="auto">
            <a:xfrm>
              <a:off x="5394635" y="5186494"/>
              <a:ext cx="2201701" cy="144016"/>
            </a:xfrm>
            <a:prstGeom prst="rect">
              <a:avLst/>
            </a:prstGeom>
            <a:solidFill>
              <a:schemeClr val="accent1"/>
            </a:solidFill>
            <a:ln w="9525">
              <a:noFill/>
              <a:miter lim="800000"/>
              <a:headEnd/>
              <a:tailEnd/>
            </a:ln>
          </p:spPr>
        </p:pic>
        <p:pic>
          <p:nvPicPr>
            <p:cNvPr id="9" name="Picture 2"/>
            <p:cNvPicPr>
              <a:picLocks noChangeAspect="1" noChangeArrowheads="1"/>
            </p:cNvPicPr>
            <p:nvPr/>
          </p:nvPicPr>
          <p:blipFill rotWithShape="1">
            <a:blip r:embed="rId3" cstate="print"/>
            <a:srcRect l="67879" t="80818" r="10736" b="14385"/>
            <a:stretch/>
          </p:blipFill>
          <p:spPr bwMode="auto">
            <a:xfrm>
              <a:off x="5436096" y="4869160"/>
              <a:ext cx="2425682" cy="317334"/>
            </a:xfrm>
            <a:prstGeom prst="rect">
              <a:avLst/>
            </a:prstGeom>
            <a:solidFill>
              <a:schemeClr val="accent1"/>
            </a:solidFill>
            <a:ln w="9525">
              <a:noFill/>
              <a:miter lim="800000"/>
              <a:headEnd/>
              <a:tailEnd/>
            </a:ln>
          </p:spPr>
        </p:pic>
      </p:grpSp>
      <p:sp>
        <p:nvSpPr>
          <p:cNvPr id="5" name="Title 4"/>
          <p:cNvSpPr>
            <a:spLocks noGrp="1"/>
          </p:cNvSpPr>
          <p:nvPr>
            <p:ph type="title"/>
          </p:nvPr>
        </p:nvSpPr>
        <p:spPr>
          <a:xfrm>
            <a:off x="1763688" y="116632"/>
            <a:ext cx="6923112" cy="634082"/>
          </a:xfrm>
        </p:spPr>
        <p:txBody>
          <a:bodyPr>
            <a:normAutofit fontScale="90000"/>
          </a:bodyPr>
          <a:lstStyle/>
          <a:p>
            <a:r>
              <a:rPr lang="en-GB" b="1" dirty="0" smtClean="0"/>
              <a:t>IFMIF</a:t>
            </a:r>
            <a:endParaRPr lang="en-GB" b="1" dirty="0"/>
          </a:p>
        </p:txBody>
      </p:sp>
      <p:sp>
        <p:nvSpPr>
          <p:cNvPr id="2" name="Content Placeholder 1"/>
          <p:cNvSpPr>
            <a:spLocks noGrp="1"/>
          </p:cNvSpPr>
          <p:nvPr>
            <p:ph idx="4294967295"/>
          </p:nvPr>
        </p:nvSpPr>
        <p:spPr>
          <a:xfrm>
            <a:off x="107504" y="980728"/>
            <a:ext cx="8820472" cy="1223938"/>
          </a:xfrm>
          <a:prstGeom prst="rect">
            <a:avLst/>
          </a:prstGeom>
        </p:spPr>
        <p:txBody>
          <a:bodyPr>
            <a:normAutofit fontScale="92500"/>
          </a:bodyPr>
          <a:lstStyle/>
          <a:p>
            <a:pPr marL="0" indent="0" algn="ctr">
              <a:buNone/>
            </a:pPr>
            <a:r>
              <a:rPr lang="en-GB" sz="2400" dirty="0" smtClean="0"/>
              <a:t>IFMIF is an accelerator driven neutron source designed to provide </a:t>
            </a:r>
            <a:r>
              <a:rPr lang="en-GB" sz="2400" dirty="0" smtClean="0">
                <a:solidFill>
                  <a:srgbClr val="0070C0"/>
                </a:solidFill>
              </a:rPr>
              <a:t>adequate flux </a:t>
            </a:r>
            <a:r>
              <a:rPr lang="en-GB" sz="2400" dirty="0" smtClean="0"/>
              <a:t>at a </a:t>
            </a:r>
            <a:r>
              <a:rPr lang="en-GB" sz="2400" dirty="0" smtClean="0">
                <a:solidFill>
                  <a:srgbClr val="0070C0"/>
                </a:solidFill>
              </a:rPr>
              <a:t>suitable energy </a:t>
            </a:r>
            <a:r>
              <a:rPr lang="en-GB" sz="2400" dirty="0" smtClean="0"/>
              <a:t>to simulate the neutron induced damage conditions expected in future Fusion Power </a:t>
            </a:r>
            <a:r>
              <a:rPr lang="en-GB" sz="2400" dirty="0"/>
              <a:t>P</a:t>
            </a:r>
            <a:r>
              <a:rPr lang="en-GB" sz="2400" dirty="0" smtClean="0"/>
              <a:t>lants</a:t>
            </a:r>
          </a:p>
        </p:txBody>
      </p:sp>
    </p:spTree>
    <p:extLst>
      <p:ext uri="{BB962C8B-B14F-4D97-AF65-F5344CB8AC3E}">
        <p14:creationId xmlns:p14="http://schemas.microsoft.com/office/powerpoint/2010/main" val="480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63688" y="116632"/>
            <a:ext cx="6923112" cy="562074"/>
          </a:xfrm>
          <a:solidFill>
            <a:schemeClr val="accent1">
              <a:lumMod val="75000"/>
            </a:schemeClr>
          </a:solidFill>
        </p:spPr>
        <p:txBody>
          <a:bodyPr vert="horz" lIns="91440" tIns="45720" rIns="91440" bIns="45720" rtlCol="0" anchor="ctr">
            <a:normAutofit/>
          </a:bodyPr>
          <a:lstStyle/>
          <a:p>
            <a:r>
              <a:rPr lang="en-US" sz="2800" b="1" dirty="0"/>
              <a:t>IFMIF main elements</a:t>
            </a:r>
            <a:endParaRPr lang="en-GB" sz="2800" b="1" dirty="0"/>
          </a:p>
        </p:txBody>
      </p:sp>
      <p:sp>
        <p:nvSpPr>
          <p:cNvPr id="530" name="Content Placeholder 1"/>
          <p:cNvSpPr>
            <a:spLocks noGrp="1"/>
          </p:cNvSpPr>
          <p:nvPr>
            <p:ph idx="4294967295"/>
          </p:nvPr>
        </p:nvSpPr>
        <p:spPr>
          <a:xfrm>
            <a:off x="4500563" y="5788025"/>
            <a:ext cx="4643437" cy="1096963"/>
          </a:xfrm>
        </p:spPr>
        <p:txBody>
          <a:bodyPr>
            <a:noAutofit/>
          </a:bodyPr>
          <a:lstStyle/>
          <a:p>
            <a:pPr>
              <a:buNone/>
            </a:pPr>
            <a:r>
              <a:rPr lang="en-GB" sz="2000" dirty="0" smtClean="0"/>
              <a:t>A flux of neutrons of ~</a:t>
            </a:r>
            <a:r>
              <a:rPr lang="en-GB" sz="2000" dirty="0" smtClean="0">
                <a:solidFill>
                  <a:srgbClr val="0070C0"/>
                </a:solidFill>
              </a:rPr>
              <a:t>10</a:t>
            </a:r>
            <a:r>
              <a:rPr lang="en-GB" sz="2000" baseline="30000" dirty="0" smtClean="0">
                <a:solidFill>
                  <a:srgbClr val="0070C0"/>
                </a:solidFill>
              </a:rPr>
              <a:t>18</a:t>
            </a:r>
            <a:r>
              <a:rPr lang="en-GB" sz="2000" dirty="0" smtClean="0">
                <a:solidFill>
                  <a:srgbClr val="0070C0"/>
                </a:solidFill>
              </a:rPr>
              <a:t> m</a:t>
            </a:r>
            <a:r>
              <a:rPr lang="en-GB" sz="2000" baseline="30000" dirty="0" smtClean="0">
                <a:solidFill>
                  <a:srgbClr val="0070C0"/>
                </a:solidFill>
              </a:rPr>
              <a:t>-2</a:t>
            </a:r>
            <a:r>
              <a:rPr lang="en-GB" sz="2000" dirty="0" smtClean="0">
                <a:solidFill>
                  <a:srgbClr val="0070C0"/>
                </a:solidFill>
              </a:rPr>
              <a:t>s</a:t>
            </a:r>
            <a:r>
              <a:rPr lang="en-GB" sz="2000" baseline="30000" dirty="0" smtClean="0">
                <a:solidFill>
                  <a:srgbClr val="0070C0"/>
                </a:solidFill>
              </a:rPr>
              <a:t>-1</a:t>
            </a:r>
            <a:r>
              <a:rPr lang="en-GB" sz="2000" dirty="0" smtClean="0">
                <a:solidFill>
                  <a:srgbClr val="0070C0"/>
                </a:solidFill>
              </a:rPr>
              <a:t> </a:t>
            </a:r>
            <a:r>
              <a:rPr lang="en-GB" sz="2000" dirty="0" smtClean="0"/>
              <a:t>is generated with a broad peak at around </a:t>
            </a:r>
            <a:r>
              <a:rPr lang="en-GB" sz="2000" dirty="0" smtClean="0">
                <a:solidFill>
                  <a:srgbClr val="0070C0"/>
                </a:solidFill>
              </a:rPr>
              <a:t>14 MeV</a:t>
            </a:r>
            <a:endParaRPr lang="en-GB" sz="2000" baseline="30000" dirty="0">
              <a:solidFill>
                <a:srgbClr val="0070C0"/>
              </a:solidFill>
            </a:endParaRPr>
          </a:p>
        </p:txBody>
      </p:sp>
      <p:sp>
        <p:nvSpPr>
          <p:cNvPr id="12291" name="Rectangle 3"/>
          <p:cNvSpPr>
            <a:spLocks noChangeAspect="1" noChangeArrowheads="1"/>
          </p:cNvSpPr>
          <p:nvPr/>
        </p:nvSpPr>
        <p:spPr bwMode="auto">
          <a:xfrm>
            <a:off x="1042988" y="1125538"/>
            <a:ext cx="1584325" cy="320675"/>
          </a:xfrm>
          <a:prstGeom prst="rect">
            <a:avLst/>
          </a:prstGeom>
          <a:solidFill>
            <a:schemeClr val="accent2"/>
          </a:solidFill>
          <a:ln w="9525">
            <a:solidFill>
              <a:schemeClr val="tx1"/>
            </a:solidFill>
            <a:miter lim="800000"/>
            <a:headEnd/>
            <a:tailEnd/>
          </a:ln>
          <a:effectLst/>
        </p:spPr>
        <p:txBody>
          <a:bodyPr wrap="none" lIns="91429" tIns="45714" rIns="91429" bIns="45714" anchor="ctr"/>
          <a:lstStyle/>
          <a:p>
            <a:pPr algn="ctr"/>
            <a:r>
              <a:rPr kumimoji="1" lang="en-US" altLang="ja-JP" b="1" dirty="0" smtClean="0">
                <a:solidFill>
                  <a:schemeClr val="bg1"/>
                </a:solidFill>
                <a:ea typeface="MS PGothic" pitchFamily="34" charset="-128"/>
                <a:cs typeface="Arial" pitchFamily="34" charset="0"/>
              </a:rPr>
              <a:t>Accelerator</a:t>
            </a:r>
            <a:endParaRPr kumimoji="1" lang="en-US" altLang="ja-JP" b="1" dirty="0">
              <a:solidFill>
                <a:schemeClr val="bg1"/>
              </a:solidFill>
              <a:ea typeface="MS PGothic" pitchFamily="34" charset="-128"/>
              <a:cs typeface="Arial" pitchFamily="34" charset="0"/>
            </a:endParaRPr>
          </a:p>
        </p:txBody>
      </p:sp>
      <p:sp>
        <p:nvSpPr>
          <p:cNvPr id="12292" name="Rectangle 4"/>
          <p:cNvSpPr>
            <a:spLocks noChangeAspect="1" noChangeArrowheads="1"/>
          </p:cNvSpPr>
          <p:nvPr/>
        </p:nvSpPr>
        <p:spPr bwMode="auto">
          <a:xfrm>
            <a:off x="3851275" y="985783"/>
            <a:ext cx="1547813" cy="331787"/>
          </a:xfrm>
          <a:prstGeom prst="rect">
            <a:avLst/>
          </a:prstGeom>
          <a:solidFill>
            <a:schemeClr val="accent2"/>
          </a:solidFill>
          <a:ln w="9525">
            <a:solidFill>
              <a:schemeClr val="tx1"/>
            </a:solidFill>
            <a:miter lim="800000"/>
            <a:headEnd/>
            <a:tailEnd/>
          </a:ln>
          <a:effectLst/>
        </p:spPr>
        <p:txBody>
          <a:bodyPr wrap="none" lIns="91429" tIns="45714" rIns="91429" bIns="45714" anchor="ctr"/>
          <a:lstStyle/>
          <a:p>
            <a:pPr algn="ctr"/>
            <a:r>
              <a:rPr kumimoji="1" lang="en-US" altLang="ja-JP" b="1" dirty="0" smtClean="0">
                <a:solidFill>
                  <a:schemeClr val="bg1"/>
                </a:solidFill>
                <a:ea typeface="MS PGothic" pitchFamily="34" charset="-128"/>
                <a:cs typeface="Arial" pitchFamily="34" charset="0"/>
              </a:rPr>
              <a:t>Target</a:t>
            </a:r>
            <a:endParaRPr kumimoji="1" lang="en-US" altLang="ja-JP" b="1" dirty="0">
              <a:solidFill>
                <a:schemeClr val="bg1"/>
              </a:solidFill>
              <a:ea typeface="MS PGothic" pitchFamily="34" charset="-128"/>
              <a:cs typeface="Arial" pitchFamily="34" charset="0"/>
            </a:endParaRPr>
          </a:p>
        </p:txBody>
      </p:sp>
      <p:sp>
        <p:nvSpPr>
          <p:cNvPr id="12293" name="Rectangle 5"/>
          <p:cNvSpPr>
            <a:spLocks noChangeAspect="1" noChangeArrowheads="1"/>
          </p:cNvSpPr>
          <p:nvPr/>
        </p:nvSpPr>
        <p:spPr bwMode="auto">
          <a:xfrm>
            <a:off x="5993240" y="1063801"/>
            <a:ext cx="2736155" cy="382412"/>
          </a:xfrm>
          <a:prstGeom prst="rect">
            <a:avLst/>
          </a:prstGeom>
          <a:solidFill>
            <a:schemeClr val="accent2"/>
          </a:solidFill>
          <a:ln w="9525">
            <a:solidFill>
              <a:schemeClr val="tx1"/>
            </a:solidFill>
            <a:miter lim="800000"/>
            <a:headEnd/>
            <a:tailEnd/>
          </a:ln>
          <a:effectLst/>
        </p:spPr>
        <p:txBody>
          <a:bodyPr wrap="none" lIns="91429" tIns="45714" rIns="91429" bIns="45714" anchor="ctr"/>
          <a:lstStyle/>
          <a:p>
            <a:pPr algn="ctr"/>
            <a:r>
              <a:rPr kumimoji="1" lang="en-US" altLang="ja-JP" b="1" dirty="0" smtClean="0">
                <a:solidFill>
                  <a:schemeClr val="bg1"/>
                </a:solidFill>
                <a:ea typeface="MS PGothic" pitchFamily="34" charset="-128"/>
                <a:cs typeface="Arial" pitchFamily="34" charset="0"/>
              </a:rPr>
              <a:t>Irradiation module</a:t>
            </a:r>
            <a:endParaRPr kumimoji="1" lang="en-US" altLang="ja-JP" b="1" dirty="0">
              <a:solidFill>
                <a:schemeClr val="bg1"/>
              </a:solidFill>
              <a:ea typeface="MS PGothic" pitchFamily="34" charset="-128"/>
              <a:cs typeface="Arial" pitchFamily="34" charset="0"/>
            </a:endParaRPr>
          </a:p>
        </p:txBody>
      </p:sp>
      <p:sp>
        <p:nvSpPr>
          <p:cNvPr id="12294" name="Text Box 6"/>
          <p:cNvSpPr txBox="1">
            <a:spLocks noChangeAspect="1" noChangeArrowheads="1"/>
          </p:cNvSpPr>
          <p:nvPr/>
        </p:nvSpPr>
        <p:spPr bwMode="auto">
          <a:xfrm>
            <a:off x="2843213" y="5516563"/>
            <a:ext cx="3527425" cy="307764"/>
          </a:xfrm>
          <a:prstGeom prst="rect">
            <a:avLst/>
          </a:prstGeom>
          <a:solidFill>
            <a:schemeClr val="accent2"/>
          </a:solidFill>
          <a:ln w="9525">
            <a:noFill/>
            <a:miter lim="800000"/>
            <a:headEnd/>
            <a:tailEnd/>
          </a:ln>
          <a:effectLst/>
        </p:spPr>
        <p:txBody>
          <a:bodyPr lIns="91429" tIns="45714" rIns="91429" bIns="45714">
            <a:spAutoFit/>
          </a:bodyPr>
          <a:lstStyle/>
          <a:p>
            <a:pPr algn="ctr">
              <a:spcBef>
                <a:spcPct val="50000"/>
              </a:spcBef>
              <a:buFont typeface="Wingdings" pitchFamily="2" charset="2"/>
              <a:buNone/>
            </a:pPr>
            <a:r>
              <a:rPr kumimoji="1" lang="en-US" altLang="ja-JP" sz="1400" b="1" dirty="0" smtClean="0">
                <a:solidFill>
                  <a:schemeClr val="bg1"/>
                </a:solidFill>
                <a:ea typeface="平成角ゴシックW5" charset="-128"/>
                <a:cs typeface="Arial" pitchFamily="34" charset="0"/>
              </a:rPr>
              <a:t>Heat removal by high velocity Li</a:t>
            </a:r>
            <a:endParaRPr kumimoji="1" lang="en-US" altLang="ja-JP" sz="1400" b="1" dirty="0">
              <a:solidFill>
                <a:schemeClr val="bg1"/>
              </a:solidFill>
              <a:ea typeface="平成角ゴシックW5" charset="-128"/>
              <a:cs typeface="Arial" pitchFamily="34" charset="0"/>
            </a:endParaRPr>
          </a:p>
        </p:txBody>
      </p:sp>
      <p:sp>
        <p:nvSpPr>
          <p:cNvPr id="12295" name="AutoShape 7"/>
          <p:cNvSpPr>
            <a:spLocks noChangeAspect="1" noChangeArrowheads="1"/>
          </p:cNvSpPr>
          <p:nvPr/>
        </p:nvSpPr>
        <p:spPr bwMode="auto">
          <a:xfrm>
            <a:off x="5969000" y="1527175"/>
            <a:ext cx="2563813" cy="2789238"/>
          </a:xfrm>
          <a:prstGeom prst="roundRect">
            <a:avLst>
              <a:gd name="adj" fmla="val 16667"/>
            </a:avLst>
          </a:prstGeom>
          <a:solidFill>
            <a:srgbClr val="CCFFCC"/>
          </a:solidFill>
          <a:ln w="9525">
            <a:solidFill>
              <a:schemeClr val="tx1"/>
            </a:solidFill>
            <a:round/>
            <a:headEnd/>
            <a:tailEnd/>
          </a:ln>
          <a:effectLst/>
        </p:spPr>
        <p:txBody>
          <a:bodyPr wrap="none" anchor="ctr"/>
          <a:lstStyle/>
          <a:p>
            <a:endParaRPr lang="es-ES"/>
          </a:p>
        </p:txBody>
      </p:sp>
      <p:sp>
        <p:nvSpPr>
          <p:cNvPr id="12296" name="AutoShape 8"/>
          <p:cNvSpPr>
            <a:spLocks noChangeAspect="1" noChangeArrowheads="1"/>
          </p:cNvSpPr>
          <p:nvPr/>
        </p:nvSpPr>
        <p:spPr bwMode="auto">
          <a:xfrm>
            <a:off x="3338513" y="1412875"/>
            <a:ext cx="2578100" cy="4105275"/>
          </a:xfrm>
          <a:prstGeom prst="roundRect">
            <a:avLst>
              <a:gd name="adj" fmla="val 16667"/>
            </a:avLst>
          </a:prstGeom>
          <a:solidFill>
            <a:srgbClr val="FFFFCC"/>
          </a:solidFill>
          <a:ln w="9525">
            <a:solidFill>
              <a:schemeClr val="tx1"/>
            </a:solidFill>
            <a:round/>
            <a:headEnd/>
            <a:tailEnd/>
          </a:ln>
          <a:effectLst/>
        </p:spPr>
        <p:txBody>
          <a:bodyPr wrap="none" anchor="ctr"/>
          <a:lstStyle/>
          <a:p>
            <a:endParaRPr lang="es-ES"/>
          </a:p>
        </p:txBody>
      </p:sp>
      <p:sp>
        <p:nvSpPr>
          <p:cNvPr id="12297" name="AutoShape 9"/>
          <p:cNvSpPr>
            <a:spLocks noChangeAspect="1" noChangeArrowheads="1"/>
          </p:cNvSpPr>
          <p:nvPr/>
        </p:nvSpPr>
        <p:spPr bwMode="auto">
          <a:xfrm>
            <a:off x="323850" y="1497013"/>
            <a:ext cx="2982913" cy="2795587"/>
          </a:xfrm>
          <a:prstGeom prst="roundRect">
            <a:avLst>
              <a:gd name="adj" fmla="val 16667"/>
            </a:avLst>
          </a:prstGeom>
          <a:solidFill>
            <a:srgbClr val="CCECFF"/>
          </a:solidFill>
          <a:ln w="9525">
            <a:solidFill>
              <a:schemeClr val="tx1"/>
            </a:solidFill>
            <a:round/>
            <a:headEnd/>
            <a:tailEnd/>
          </a:ln>
          <a:effectLst/>
        </p:spPr>
        <p:txBody>
          <a:bodyPr wrap="none" anchor="ctr"/>
          <a:lstStyle/>
          <a:p>
            <a:pPr algn="ctr">
              <a:spcBef>
                <a:spcPct val="50000"/>
              </a:spcBef>
              <a:buFont typeface="Wingdings" pitchFamily="2" charset="2"/>
              <a:buNone/>
            </a:pPr>
            <a:r>
              <a:rPr kumimoji="1" lang="en-US" altLang="ja-JP" sz="1200">
                <a:ea typeface="平成角ゴシックW5" charset="-128"/>
                <a:cs typeface="Arial" pitchFamily="34" charset="0"/>
              </a:rPr>
              <a:t> </a:t>
            </a:r>
            <a:endParaRPr lang="en-GB" sz="1200" b="1" i="1">
              <a:latin typeface="Times" pitchFamily="18" charset="0"/>
              <a:ea typeface="平成角ゴシックW5" charset="-128"/>
              <a:cs typeface="Arial" pitchFamily="34" charset="0"/>
            </a:endParaRPr>
          </a:p>
        </p:txBody>
      </p:sp>
      <p:grpSp>
        <p:nvGrpSpPr>
          <p:cNvPr id="2" name="Group 10"/>
          <p:cNvGrpSpPr>
            <a:grpSpLocks noChangeAspect="1"/>
          </p:cNvGrpSpPr>
          <p:nvPr/>
        </p:nvGrpSpPr>
        <p:grpSpPr bwMode="auto">
          <a:xfrm>
            <a:off x="4051300" y="2097088"/>
            <a:ext cx="1471613" cy="3265487"/>
            <a:chOff x="2349" y="1119"/>
            <a:chExt cx="875" cy="2745"/>
          </a:xfrm>
        </p:grpSpPr>
        <p:sp>
          <p:nvSpPr>
            <p:cNvPr id="12299" name="Rectangle 11"/>
            <p:cNvSpPr>
              <a:spLocks noChangeAspect="1" noChangeArrowheads="1"/>
            </p:cNvSpPr>
            <p:nvPr/>
          </p:nvSpPr>
          <p:spPr bwMode="auto">
            <a:xfrm>
              <a:off x="2422" y="3122"/>
              <a:ext cx="72" cy="528"/>
            </a:xfrm>
            <a:prstGeom prst="rect">
              <a:avLst/>
            </a:prstGeom>
            <a:solidFill>
              <a:srgbClr val="FFFF00"/>
            </a:solidFill>
            <a:ln w="9525">
              <a:solidFill>
                <a:srgbClr val="000000"/>
              </a:solidFill>
              <a:miter lim="800000"/>
              <a:headEnd/>
              <a:tailEnd/>
            </a:ln>
          </p:spPr>
          <p:txBody>
            <a:bodyPr/>
            <a:lstStyle/>
            <a:p>
              <a:endParaRPr lang="es-ES"/>
            </a:p>
          </p:txBody>
        </p:sp>
        <p:sp>
          <p:nvSpPr>
            <p:cNvPr id="12300" name="AutoShape 12"/>
            <p:cNvSpPr>
              <a:spLocks noChangeAspect="1" noChangeArrowheads="1"/>
            </p:cNvSpPr>
            <p:nvPr/>
          </p:nvSpPr>
          <p:spPr bwMode="auto">
            <a:xfrm>
              <a:off x="2424" y="1119"/>
              <a:ext cx="269" cy="20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CCFFCC"/>
            </a:solidFill>
            <a:ln w="9525">
              <a:solidFill>
                <a:srgbClr val="000000"/>
              </a:solidFill>
              <a:miter lim="800000"/>
              <a:headEnd/>
              <a:tailEnd/>
            </a:ln>
            <a:effectLst/>
          </p:spPr>
          <p:txBody>
            <a:bodyPr/>
            <a:lstStyle/>
            <a:p>
              <a:endParaRPr lang="es-ES"/>
            </a:p>
          </p:txBody>
        </p:sp>
        <p:sp>
          <p:nvSpPr>
            <p:cNvPr id="12301" name="AutoShape 13"/>
            <p:cNvSpPr>
              <a:spLocks noChangeAspect="1" noChangeArrowheads="1"/>
            </p:cNvSpPr>
            <p:nvPr/>
          </p:nvSpPr>
          <p:spPr bwMode="auto">
            <a:xfrm rot="7058787">
              <a:off x="2622" y="1133"/>
              <a:ext cx="115" cy="135"/>
            </a:xfrm>
            <a:prstGeom prst="triangle">
              <a:avLst>
                <a:gd name="adj" fmla="val 50000"/>
              </a:avLst>
            </a:prstGeom>
            <a:solidFill>
              <a:srgbClr val="CCFFCC"/>
            </a:solidFill>
            <a:ln w="9525">
              <a:solidFill>
                <a:srgbClr val="000000"/>
              </a:solidFill>
              <a:miter lim="800000"/>
              <a:headEnd/>
              <a:tailEnd/>
            </a:ln>
          </p:spPr>
          <p:txBody>
            <a:bodyPr/>
            <a:lstStyle/>
            <a:p>
              <a:endParaRPr lang="es-ES"/>
            </a:p>
          </p:txBody>
        </p:sp>
        <p:grpSp>
          <p:nvGrpSpPr>
            <p:cNvPr id="3" name="Group 14"/>
            <p:cNvGrpSpPr>
              <a:grpSpLocks noChangeAspect="1"/>
            </p:cNvGrpSpPr>
            <p:nvPr/>
          </p:nvGrpSpPr>
          <p:grpSpPr bwMode="auto">
            <a:xfrm>
              <a:off x="2763" y="2479"/>
              <a:ext cx="284" cy="162"/>
              <a:chOff x="10738" y="11817"/>
              <a:chExt cx="774" cy="464"/>
            </a:xfrm>
          </p:grpSpPr>
          <p:sp>
            <p:nvSpPr>
              <p:cNvPr id="12303" name="AutoShape 15"/>
              <p:cNvSpPr>
                <a:spLocks noChangeAspect="1" noChangeArrowheads="1"/>
              </p:cNvSpPr>
              <p:nvPr/>
            </p:nvSpPr>
            <p:spPr bwMode="auto">
              <a:xfrm rot="17760000" flipH="1">
                <a:off x="10700" y="11855"/>
                <a:ext cx="295" cy="220"/>
              </a:xfrm>
              <a:prstGeom prst="rightArrow">
                <a:avLst>
                  <a:gd name="adj1" fmla="val 50000"/>
                  <a:gd name="adj2" fmla="val 67052"/>
                </a:avLst>
              </a:prstGeom>
              <a:solidFill>
                <a:srgbClr val="FEFEBA"/>
              </a:solidFill>
              <a:ln w="12700">
                <a:solidFill>
                  <a:srgbClr val="000000"/>
                </a:solidFill>
                <a:miter lim="800000"/>
                <a:headEnd/>
                <a:tailEnd/>
              </a:ln>
              <a:effectLst/>
            </p:spPr>
            <p:txBody>
              <a:bodyPr wrap="none" anchor="ctr"/>
              <a:lstStyle/>
              <a:p>
                <a:endParaRPr lang="es-ES"/>
              </a:p>
            </p:txBody>
          </p:sp>
          <p:sp>
            <p:nvSpPr>
              <p:cNvPr id="12304" name="AutoShape 16"/>
              <p:cNvSpPr>
                <a:spLocks noChangeAspect="1" noChangeArrowheads="1"/>
              </p:cNvSpPr>
              <p:nvPr/>
            </p:nvSpPr>
            <p:spPr bwMode="auto">
              <a:xfrm rot="17760000" flipH="1">
                <a:off x="10972" y="11952"/>
                <a:ext cx="295" cy="220"/>
              </a:xfrm>
              <a:prstGeom prst="rightArrow">
                <a:avLst>
                  <a:gd name="adj1" fmla="val 50000"/>
                  <a:gd name="adj2" fmla="val 67052"/>
                </a:avLst>
              </a:prstGeom>
              <a:solidFill>
                <a:srgbClr val="FEFEBA"/>
              </a:solidFill>
              <a:ln w="12700">
                <a:solidFill>
                  <a:srgbClr val="000000"/>
                </a:solidFill>
                <a:miter lim="800000"/>
                <a:headEnd/>
                <a:tailEnd/>
              </a:ln>
              <a:effectLst/>
            </p:spPr>
            <p:txBody>
              <a:bodyPr wrap="none" anchor="ctr"/>
              <a:lstStyle/>
              <a:p>
                <a:endParaRPr lang="es-ES"/>
              </a:p>
            </p:txBody>
          </p:sp>
          <p:sp>
            <p:nvSpPr>
              <p:cNvPr id="12305" name="AutoShape 17"/>
              <p:cNvSpPr>
                <a:spLocks noChangeAspect="1" noChangeArrowheads="1"/>
              </p:cNvSpPr>
              <p:nvPr/>
            </p:nvSpPr>
            <p:spPr bwMode="auto">
              <a:xfrm rot="17760000" flipH="1">
                <a:off x="11254" y="12024"/>
                <a:ext cx="295" cy="220"/>
              </a:xfrm>
              <a:prstGeom prst="rightArrow">
                <a:avLst>
                  <a:gd name="adj1" fmla="val 50000"/>
                  <a:gd name="adj2" fmla="val 67052"/>
                </a:avLst>
              </a:prstGeom>
              <a:solidFill>
                <a:srgbClr val="FEFEBA"/>
              </a:solidFill>
              <a:ln w="12700">
                <a:solidFill>
                  <a:srgbClr val="000000"/>
                </a:solidFill>
                <a:miter lim="800000"/>
                <a:headEnd/>
                <a:tailEnd/>
              </a:ln>
              <a:effectLst/>
            </p:spPr>
            <p:txBody>
              <a:bodyPr wrap="none" anchor="ctr"/>
              <a:lstStyle/>
              <a:p>
                <a:endParaRPr lang="es-ES"/>
              </a:p>
            </p:txBody>
          </p:sp>
        </p:grpSp>
        <p:grpSp>
          <p:nvGrpSpPr>
            <p:cNvPr id="4" name="Group 18"/>
            <p:cNvGrpSpPr>
              <a:grpSpLocks noChangeAspect="1"/>
            </p:cNvGrpSpPr>
            <p:nvPr/>
          </p:nvGrpSpPr>
          <p:grpSpPr bwMode="auto">
            <a:xfrm>
              <a:off x="2757" y="1271"/>
              <a:ext cx="287" cy="237"/>
              <a:chOff x="10737" y="7306"/>
              <a:chExt cx="895" cy="505"/>
            </a:xfrm>
          </p:grpSpPr>
          <p:sp>
            <p:nvSpPr>
              <p:cNvPr id="12307" name="AutoShape 19"/>
              <p:cNvSpPr>
                <a:spLocks noChangeAspect="1" noChangeArrowheads="1"/>
              </p:cNvSpPr>
              <p:nvPr/>
            </p:nvSpPr>
            <p:spPr bwMode="auto">
              <a:xfrm rot="-17760000">
                <a:off x="10699" y="7344"/>
                <a:ext cx="295" cy="220"/>
              </a:xfrm>
              <a:prstGeom prst="rightArrow">
                <a:avLst>
                  <a:gd name="adj1" fmla="val 50000"/>
                  <a:gd name="adj2" fmla="val 67052"/>
                </a:avLst>
              </a:prstGeom>
              <a:solidFill>
                <a:srgbClr val="DBFFB8"/>
              </a:solidFill>
              <a:ln w="12700">
                <a:solidFill>
                  <a:srgbClr val="000000"/>
                </a:solidFill>
                <a:miter lim="800000"/>
                <a:headEnd/>
                <a:tailEnd/>
              </a:ln>
              <a:effectLst/>
            </p:spPr>
            <p:txBody>
              <a:bodyPr wrap="none" anchor="ctr"/>
              <a:lstStyle/>
              <a:p>
                <a:endParaRPr lang="es-ES"/>
              </a:p>
            </p:txBody>
          </p:sp>
          <p:sp>
            <p:nvSpPr>
              <p:cNvPr id="12308" name="AutoShape 20"/>
              <p:cNvSpPr>
                <a:spLocks noChangeAspect="1" noChangeArrowheads="1"/>
              </p:cNvSpPr>
              <p:nvPr/>
            </p:nvSpPr>
            <p:spPr bwMode="auto">
              <a:xfrm rot="-17760000">
                <a:off x="11074" y="7479"/>
                <a:ext cx="295" cy="220"/>
              </a:xfrm>
              <a:prstGeom prst="rightArrow">
                <a:avLst>
                  <a:gd name="adj1" fmla="val 50000"/>
                  <a:gd name="adj2" fmla="val 67052"/>
                </a:avLst>
              </a:prstGeom>
              <a:solidFill>
                <a:srgbClr val="DBFFB8"/>
              </a:solidFill>
              <a:ln w="12700">
                <a:solidFill>
                  <a:srgbClr val="000000"/>
                </a:solidFill>
                <a:miter lim="800000"/>
                <a:headEnd/>
                <a:tailEnd/>
              </a:ln>
              <a:effectLst/>
            </p:spPr>
            <p:txBody>
              <a:bodyPr wrap="none" anchor="ctr"/>
              <a:lstStyle/>
              <a:p>
                <a:endParaRPr lang="es-ES"/>
              </a:p>
            </p:txBody>
          </p:sp>
          <p:sp>
            <p:nvSpPr>
              <p:cNvPr id="12309" name="AutoShape 21"/>
              <p:cNvSpPr>
                <a:spLocks noChangeAspect="1" noChangeArrowheads="1"/>
              </p:cNvSpPr>
              <p:nvPr/>
            </p:nvSpPr>
            <p:spPr bwMode="auto">
              <a:xfrm rot="-17760000">
                <a:off x="11374" y="7554"/>
                <a:ext cx="295" cy="220"/>
              </a:xfrm>
              <a:prstGeom prst="rightArrow">
                <a:avLst>
                  <a:gd name="adj1" fmla="val 50000"/>
                  <a:gd name="adj2" fmla="val 67052"/>
                </a:avLst>
              </a:prstGeom>
              <a:solidFill>
                <a:srgbClr val="DBFFB8"/>
              </a:solidFill>
              <a:ln w="12700">
                <a:solidFill>
                  <a:srgbClr val="000000"/>
                </a:solidFill>
                <a:miter lim="800000"/>
                <a:headEnd/>
                <a:tailEnd/>
              </a:ln>
              <a:effectLst/>
            </p:spPr>
            <p:txBody>
              <a:bodyPr wrap="none" anchor="ctr"/>
              <a:lstStyle/>
              <a:p>
                <a:endParaRPr lang="es-ES"/>
              </a:p>
            </p:txBody>
          </p:sp>
        </p:grpSp>
        <p:sp>
          <p:nvSpPr>
            <p:cNvPr id="12310" name="Oval 22"/>
            <p:cNvSpPr>
              <a:spLocks noChangeAspect="1" noChangeArrowheads="1"/>
            </p:cNvSpPr>
            <p:nvPr/>
          </p:nvSpPr>
          <p:spPr bwMode="auto">
            <a:xfrm flipV="1">
              <a:off x="2352" y="3118"/>
              <a:ext cx="211" cy="175"/>
            </a:xfrm>
            <a:prstGeom prst="ellipse">
              <a:avLst/>
            </a:prstGeom>
            <a:solidFill>
              <a:srgbClr val="FF0000"/>
            </a:solidFill>
            <a:ln w="9525">
              <a:solidFill>
                <a:srgbClr val="000000"/>
              </a:solidFill>
              <a:round/>
              <a:headEnd/>
              <a:tailEnd/>
            </a:ln>
          </p:spPr>
          <p:txBody>
            <a:bodyPr/>
            <a:lstStyle/>
            <a:p>
              <a:endParaRPr lang="es-ES"/>
            </a:p>
          </p:txBody>
        </p:sp>
        <p:sp>
          <p:nvSpPr>
            <p:cNvPr id="12311" name="Line 23"/>
            <p:cNvSpPr>
              <a:spLocks noChangeAspect="1" noChangeShapeType="1"/>
            </p:cNvSpPr>
            <p:nvPr/>
          </p:nvSpPr>
          <p:spPr bwMode="auto">
            <a:xfrm flipH="1" flipV="1">
              <a:off x="2352" y="3043"/>
              <a:ext cx="2" cy="47"/>
            </a:xfrm>
            <a:prstGeom prst="line">
              <a:avLst/>
            </a:prstGeom>
            <a:noFill/>
            <a:ln w="9525">
              <a:solidFill>
                <a:srgbClr val="000000"/>
              </a:solidFill>
              <a:round/>
              <a:headEnd/>
              <a:tailEnd/>
            </a:ln>
          </p:spPr>
          <p:txBody>
            <a:bodyPr/>
            <a:lstStyle/>
            <a:p>
              <a:endParaRPr lang="es-ES"/>
            </a:p>
          </p:txBody>
        </p:sp>
        <p:sp>
          <p:nvSpPr>
            <p:cNvPr id="12312" name="Line 24"/>
            <p:cNvSpPr>
              <a:spLocks noChangeAspect="1" noChangeShapeType="1"/>
            </p:cNvSpPr>
            <p:nvPr/>
          </p:nvSpPr>
          <p:spPr bwMode="auto">
            <a:xfrm flipH="1" flipV="1">
              <a:off x="2568" y="3036"/>
              <a:ext cx="4" cy="54"/>
            </a:xfrm>
            <a:prstGeom prst="line">
              <a:avLst/>
            </a:prstGeom>
            <a:noFill/>
            <a:ln w="9525">
              <a:solidFill>
                <a:srgbClr val="000000"/>
              </a:solidFill>
              <a:round/>
              <a:headEnd/>
              <a:tailEnd/>
            </a:ln>
          </p:spPr>
          <p:txBody>
            <a:bodyPr/>
            <a:lstStyle/>
            <a:p>
              <a:endParaRPr lang="es-ES"/>
            </a:p>
          </p:txBody>
        </p:sp>
        <p:sp>
          <p:nvSpPr>
            <p:cNvPr id="12313" name="Oval 25"/>
            <p:cNvSpPr>
              <a:spLocks noChangeAspect="1" noChangeArrowheads="1"/>
            </p:cNvSpPr>
            <p:nvPr/>
          </p:nvSpPr>
          <p:spPr bwMode="auto">
            <a:xfrm flipV="1">
              <a:off x="2352" y="3068"/>
              <a:ext cx="211" cy="176"/>
            </a:xfrm>
            <a:prstGeom prst="ellipse">
              <a:avLst/>
            </a:prstGeom>
            <a:solidFill>
              <a:srgbClr val="FF0000"/>
            </a:solidFill>
            <a:ln w="9525">
              <a:solidFill>
                <a:srgbClr val="000000"/>
              </a:solidFill>
              <a:round/>
              <a:headEnd/>
              <a:tailEnd/>
            </a:ln>
          </p:spPr>
          <p:txBody>
            <a:bodyPr/>
            <a:lstStyle/>
            <a:p>
              <a:endParaRPr lang="es-ES"/>
            </a:p>
          </p:txBody>
        </p:sp>
        <p:sp>
          <p:nvSpPr>
            <p:cNvPr id="12314" name="Oval 26"/>
            <p:cNvSpPr>
              <a:spLocks noChangeAspect="1" noChangeArrowheads="1"/>
            </p:cNvSpPr>
            <p:nvPr/>
          </p:nvSpPr>
          <p:spPr bwMode="auto">
            <a:xfrm flipV="1">
              <a:off x="2354" y="3021"/>
              <a:ext cx="214" cy="173"/>
            </a:xfrm>
            <a:prstGeom prst="ellipse">
              <a:avLst/>
            </a:prstGeom>
            <a:solidFill>
              <a:srgbClr val="FF0000"/>
            </a:solidFill>
            <a:ln w="9525">
              <a:solidFill>
                <a:srgbClr val="000000"/>
              </a:solidFill>
              <a:round/>
              <a:headEnd/>
              <a:tailEnd/>
            </a:ln>
          </p:spPr>
          <p:txBody>
            <a:bodyPr/>
            <a:lstStyle/>
            <a:p>
              <a:endParaRPr lang="es-ES"/>
            </a:p>
          </p:txBody>
        </p:sp>
        <p:sp>
          <p:nvSpPr>
            <p:cNvPr id="12315" name="Oval 27"/>
            <p:cNvSpPr>
              <a:spLocks noChangeAspect="1" noChangeArrowheads="1"/>
            </p:cNvSpPr>
            <p:nvPr/>
          </p:nvSpPr>
          <p:spPr bwMode="auto">
            <a:xfrm flipV="1">
              <a:off x="2354" y="2969"/>
              <a:ext cx="214" cy="173"/>
            </a:xfrm>
            <a:prstGeom prst="ellipse">
              <a:avLst/>
            </a:prstGeom>
            <a:solidFill>
              <a:srgbClr val="FF0000"/>
            </a:solidFill>
            <a:ln w="9525">
              <a:solidFill>
                <a:srgbClr val="000000"/>
              </a:solidFill>
              <a:round/>
              <a:headEnd/>
              <a:tailEnd/>
            </a:ln>
          </p:spPr>
          <p:txBody>
            <a:bodyPr/>
            <a:lstStyle/>
            <a:p>
              <a:endParaRPr lang="es-ES"/>
            </a:p>
          </p:txBody>
        </p:sp>
        <p:sp>
          <p:nvSpPr>
            <p:cNvPr id="12316" name="Oval 28"/>
            <p:cNvSpPr>
              <a:spLocks noChangeAspect="1" noChangeArrowheads="1"/>
            </p:cNvSpPr>
            <p:nvPr/>
          </p:nvSpPr>
          <p:spPr bwMode="auto">
            <a:xfrm flipV="1">
              <a:off x="2354" y="2904"/>
              <a:ext cx="214" cy="173"/>
            </a:xfrm>
            <a:prstGeom prst="ellipse">
              <a:avLst/>
            </a:prstGeom>
            <a:solidFill>
              <a:srgbClr val="FF0000"/>
            </a:solidFill>
            <a:ln w="9525">
              <a:solidFill>
                <a:srgbClr val="000000"/>
              </a:solidFill>
              <a:round/>
              <a:headEnd/>
              <a:tailEnd/>
            </a:ln>
          </p:spPr>
          <p:txBody>
            <a:bodyPr/>
            <a:lstStyle/>
            <a:p>
              <a:endParaRPr lang="es-ES"/>
            </a:p>
          </p:txBody>
        </p:sp>
        <p:sp>
          <p:nvSpPr>
            <p:cNvPr id="12317" name="Oval 29"/>
            <p:cNvSpPr>
              <a:spLocks noChangeAspect="1" noChangeArrowheads="1"/>
            </p:cNvSpPr>
            <p:nvPr/>
          </p:nvSpPr>
          <p:spPr bwMode="auto">
            <a:xfrm flipV="1">
              <a:off x="2349" y="2854"/>
              <a:ext cx="212" cy="173"/>
            </a:xfrm>
            <a:prstGeom prst="ellipse">
              <a:avLst/>
            </a:prstGeom>
            <a:solidFill>
              <a:srgbClr val="FF0000"/>
            </a:solidFill>
            <a:ln w="9525">
              <a:solidFill>
                <a:srgbClr val="000000"/>
              </a:solidFill>
              <a:round/>
              <a:headEnd/>
              <a:tailEnd/>
            </a:ln>
          </p:spPr>
          <p:txBody>
            <a:bodyPr/>
            <a:lstStyle/>
            <a:p>
              <a:endParaRPr lang="es-ES"/>
            </a:p>
          </p:txBody>
        </p:sp>
        <p:sp>
          <p:nvSpPr>
            <p:cNvPr id="12318" name="Rectangle 30"/>
            <p:cNvSpPr>
              <a:spLocks noChangeAspect="1" noChangeArrowheads="1"/>
            </p:cNvSpPr>
            <p:nvPr/>
          </p:nvSpPr>
          <p:spPr bwMode="auto">
            <a:xfrm>
              <a:off x="2821" y="2692"/>
              <a:ext cx="79" cy="979"/>
            </a:xfrm>
            <a:prstGeom prst="rect">
              <a:avLst/>
            </a:prstGeom>
            <a:solidFill>
              <a:srgbClr val="FFFF99"/>
            </a:solidFill>
            <a:ln w="9525">
              <a:solidFill>
                <a:srgbClr val="000000"/>
              </a:solidFill>
              <a:miter lim="800000"/>
              <a:headEnd/>
              <a:tailEnd/>
            </a:ln>
          </p:spPr>
          <p:txBody>
            <a:bodyPr/>
            <a:lstStyle/>
            <a:p>
              <a:endParaRPr lang="es-ES"/>
            </a:p>
          </p:txBody>
        </p:sp>
        <p:sp>
          <p:nvSpPr>
            <p:cNvPr id="12319" name="Freeform 31"/>
            <p:cNvSpPr>
              <a:spLocks noChangeAspect="1"/>
            </p:cNvSpPr>
            <p:nvPr/>
          </p:nvSpPr>
          <p:spPr bwMode="auto">
            <a:xfrm>
              <a:off x="3055" y="2346"/>
              <a:ext cx="108" cy="144"/>
            </a:xfrm>
            <a:custGeom>
              <a:avLst/>
              <a:gdLst/>
              <a:ahLst/>
              <a:cxnLst>
                <a:cxn ang="0">
                  <a:pos x="0" y="215"/>
                </a:cxn>
                <a:cxn ang="0">
                  <a:pos x="15" y="215"/>
                </a:cxn>
                <a:cxn ang="0">
                  <a:pos x="26" y="228"/>
                </a:cxn>
                <a:cxn ang="0">
                  <a:pos x="48" y="223"/>
                </a:cxn>
                <a:cxn ang="0">
                  <a:pos x="59" y="219"/>
                </a:cxn>
                <a:cxn ang="0">
                  <a:pos x="74" y="232"/>
                </a:cxn>
                <a:cxn ang="0">
                  <a:pos x="114" y="181"/>
                </a:cxn>
                <a:cxn ang="0">
                  <a:pos x="141" y="97"/>
                </a:cxn>
                <a:cxn ang="0">
                  <a:pos x="159" y="46"/>
                </a:cxn>
                <a:cxn ang="0">
                  <a:pos x="170" y="17"/>
                </a:cxn>
                <a:cxn ang="0">
                  <a:pos x="133" y="8"/>
                </a:cxn>
                <a:cxn ang="0">
                  <a:pos x="122" y="0"/>
                </a:cxn>
                <a:cxn ang="0">
                  <a:pos x="100" y="8"/>
                </a:cxn>
                <a:cxn ang="0">
                  <a:pos x="70" y="17"/>
                </a:cxn>
                <a:cxn ang="0">
                  <a:pos x="3" y="194"/>
                </a:cxn>
                <a:cxn ang="0">
                  <a:pos x="0" y="215"/>
                </a:cxn>
              </a:cxnLst>
              <a:rect l="0" t="0" r="r" b="b"/>
              <a:pathLst>
                <a:path w="171" h="233">
                  <a:moveTo>
                    <a:pt x="0" y="215"/>
                  </a:moveTo>
                  <a:lnTo>
                    <a:pt x="15" y="215"/>
                  </a:lnTo>
                  <a:lnTo>
                    <a:pt x="26" y="228"/>
                  </a:lnTo>
                  <a:lnTo>
                    <a:pt x="48" y="223"/>
                  </a:lnTo>
                  <a:lnTo>
                    <a:pt x="59" y="219"/>
                  </a:lnTo>
                  <a:lnTo>
                    <a:pt x="74" y="232"/>
                  </a:lnTo>
                  <a:lnTo>
                    <a:pt x="114" y="181"/>
                  </a:lnTo>
                  <a:lnTo>
                    <a:pt x="141" y="97"/>
                  </a:lnTo>
                  <a:lnTo>
                    <a:pt x="159" y="46"/>
                  </a:lnTo>
                  <a:lnTo>
                    <a:pt x="170" y="17"/>
                  </a:lnTo>
                  <a:lnTo>
                    <a:pt x="133" y="8"/>
                  </a:lnTo>
                  <a:lnTo>
                    <a:pt x="122" y="0"/>
                  </a:lnTo>
                  <a:lnTo>
                    <a:pt x="100" y="8"/>
                  </a:lnTo>
                  <a:lnTo>
                    <a:pt x="70" y="17"/>
                  </a:lnTo>
                  <a:lnTo>
                    <a:pt x="3" y="194"/>
                  </a:lnTo>
                  <a:lnTo>
                    <a:pt x="0" y="215"/>
                  </a:lnTo>
                </a:path>
              </a:pathLst>
            </a:custGeom>
            <a:gradFill rotWithShape="0">
              <a:gsLst>
                <a:gs pos="0">
                  <a:srgbClr val="DBFFB8">
                    <a:gamma/>
                    <a:shade val="29804"/>
                    <a:invGamma/>
                  </a:srgbClr>
                </a:gs>
                <a:gs pos="100000">
                  <a:srgbClr val="DBFFB8"/>
                </a:gs>
              </a:gsLst>
              <a:lin ang="5400000" scaled="1"/>
            </a:gradFill>
            <a:ln w="12700" cap="rnd" cmpd="sng">
              <a:noFill/>
              <a:prstDash val="solid"/>
              <a:round/>
              <a:headEnd type="none" w="med" len="med"/>
              <a:tailEnd type="none" w="med" len="med"/>
            </a:ln>
            <a:effectLst/>
          </p:spPr>
          <p:txBody>
            <a:bodyPr/>
            <a:lstStyle/>
            <a:p>
              <a:endParaRPr lang="es-ES"/>
            </a:p>
          </p:txBody>
        </p:sp>
        <p:sp>
          <p:nvSpPr>
            <p:cNvPr id="12320" name="Freeform 32"/>
            <p:cNvSpPr>
              <a:spLocks noChangeAspect="1"/>
            </p:cNvSpPr>
            <p:nvPr/>
          </p:nvSpPr>
          <p:spPr bwMode="auto">
            <a:xfrm>
              <a:off x="3067" y="1633"/>
              <a:ext cx="157" cy="727"/>
            </a:xfrm>
            <a:custGeom>
              <a:avLst/>
              <a:gdLst/>
              <a:ahLst/>
              <a:cxnLst>
                <a:cxn ang="0">
                  <a:pos x="0" y="24"/>
                </a:cxn>
                <a:cxn ang="0">
                  <a:pos x="38" y="23"/>
                </a:cxn>
                <a:cxn ang="0">
                  <a:pos x="62" y="6"/>
                </a:cxn>
                <a:cxn ang="0">
                  <a:pos x="81" y="0"/>
                </a:cxn>
                <a:cxn ang="0">
                  <a:pos x="108" y="78"/>
                </a:cxn>
                <a:cxn ang="0">
                  <a:pos x="132" y="131"/>
                </a:cxn>
                <a:cxn ang="0">
                  <a:pos x="145" y="191"/>
                </a:cxn>
                <a:cxn ang="0">
                  <a:pos x="161" y="274"/>
                </a:cxn>
                <a:cxn ang="0">
                  <a:pos x="169" y="327"/>
                </a:cxn>
                <a:cxn ang="0">
                  <a:pos x="179" y="401"/>
                </a:cxn>
                <a:cxn ang="0">
                  <a:pos x="182" y="482"/>
                </a:cxn>
                <a:cxn ang="0">
                  <a:pos x="172" y="550"/>
                </a:cxn>
                <a:cxn ang="0">
                  <a:pos x="164" y="619"/>
                </a:cxn>
                <a:cxn ang="0">
                  <a:pos x="158" y="675"/>
                </a:cxn>
                <a:cxn ang="0">
                  <a:pos x="140" y="749"/>
                </a:cxn>
                <a:cxn ang="0">
                  <a:pos x="116" y="835"/>
                </a:cxn>
                <a:cxn ang="0">
                  <a:pos x="89" y="839"/>
                </a:cxn>
                <a:cxn ang="0">
                  <a:pos x="67" y="826"/>
                </a:cxn>
                <a:cxn ang="0">
                  <a:pos x="29" y="838"/>
                </a:cxn>
                <a:cxn ang="0">
                  <a:pos x="29" y="838"/>
                </a:cxn>
                <a:cxn ang="0">
                  <a:pos x="53" y="740"/>
                </a:cxn>
                <a:cxn ang="0">
                  <a:pos x="80" y="638"/>
                </a:cxn>
                <a:cxn ang="0">
                  <a:pos x="92" y="539"/>
                </a:cxn>
                <a:cxn ang="0">
                  <a:pos x="92" y="446"/>
                </a:cxn>
                <a:cxn ang="0">
                  <a:pos x="86" y="353"/>
                </a:cxn>
                <a:cxn ang="0">
                  <a:pos x="74" y="230"/>
                </a:cxn>
                <a:cxn ang="0">
                  <a:pos x="32" y="110"/>
                </a:cxn>
                <a:cxn ang="0">
                  <a:pos x="0" y="24"/>
                </a:cxn>
              </a:cxnLst>
              <a:rect l="0" t="0" r="r" b="b"/>
              <a:pathLst>
                <a:path w="182" h="839">
                  <a:moveTo>
                    <a:pt x="0" y="24"/>
                  </a:moveTo>
                  <a:lnTo>
                    <a:pt x="38" y="23"/>
                  </a:lnTo>
                  <a:lnTo>
                    <a:pt x="62" y="6"/>
                  </a:lnTo>
                  <a:lnTo>
                    <a:pt x="81" y="0"/>
                  </a:lnTo>
                  <a:lnTo>
                    <a:pt x="108" y="78"/>
                  </a:lnTo>
                  <a:lnTo>
                    <a:pt x="132" y="131"/>
                  </a:lnTo>
                  <a:lnTo>
                    <a:pt x="145" y="191"/>
                  </a:lnTo>
                  <a:lnTo>
                    <a:pt x="161" y="274"/>
                  </a:lnTo>
                  <a:lnTo>
                    <a:pt x="169" y="327"/>
                  </a:lnTo>
                  <a:lnTo>
                    <a:pt x="179" y="401"/>
                  </a:lnTo>
                  <a:lnTo>
                    <a:pt x="182" y="482"/>
                  </a:lnTo>
                  <a:lnTo>
                    <a:pt x="172" y="550"/>
                  </a:lnTo>
                  <a:lnTo>
                    <a:pt x="164" y="619"/>
                  </a:lnTo>
                  <a:lnTo>
                    <a:pt x="158" y="675"/>
                  </a:lnTo>
                  <a:lnTo>
                    <a:pt x="140" y="749"/>
                  </a:lnTo>
                  <a:lnTo>
                    <a:pt x="116" y="835"/>
                  </a:lnTo>
                  <a:lnTo>
                    <a:pt x="89" y="839"/>
                  </a:lnTo>
                  <a:lnTo>
                    <a:pt x="67" y="826"/>
                  </a:lnTo>
                  <a:lnTo>
                    <a:pt x="29" y="838"/>
                  </a:lnTo>
                  <a:lnTo>
                    <a:pt x="29" y="838"/>
                  </a:lnTo>
                  <a:lnTo>
                    <a:pt x="53" y="740"/>
                  </a:lnTo>
                  <a:lnTo>
                    <a:pt x="80" y="638"/>
                  </a:lnTo>
                  <a:lnTo>
                    <a:pt x="92" y="539"/>
                  </a:lnTo>
                  <a:lnTo>
                    <a:pt x="92" y="446"/>
                  </a:lnTo>
                  <a:lnTo>
                    <a:pt x="86" y="353"/>
                  </a:lnTo>
                  <a:lnTo>
                    <a:pt x="74" y="230"/>
                  </a:lnTo>
                  <a:lnTo>
                    <a:pt x="32" y="110"/>
                  </a:lnTo>
                  <a:lnTo>
                    <a:pt x="0" y="24"/>
                  </a:lnTo>
                  <a:close/>
                </a:path>
              </a:pathLst>
            </a:custGeom>
            <a:solidFill>
              <a:srgbClr val="00CCFF"/>
            </a:solidFill>
            <a:ln w="12700" cap="rnd" cmpd="sng">
              <a:solidFill>
                <a:srgbClr val="000000"/>
              </a:solidFill>
              <a:prstDash val="solid"/>
              <a:round/>
              <a:headEnd type="none" w="med" len="med"/>
              <a:tailEnd type="none" w="med" len="med"/>
            </a:ln>
            <a:effectLst/>
          </p:spPr>
          <p:txBody>
            <a:bodyPr/>
            <a:lstStyle/>
            <a:p>
              <a:endParaRPr lang="es-ES"/>
            </a:p>
          </p:txBody>
        </p:sp>
        <p:sp>
          <p:nvSpPr>
            <p:cNvPr id="12321" name="Freeform 33"/>
            <p:cNvSpPr>
              <a:spLocks noChangeAspect="1"/>
            </p:cNvSpPr>
            <p:nvPr/>
          </p:nvSpPr>
          <p:spPr bwMode="auto">
            <a:xfrm>
              <a:off x="2840" y="1447"/>
              <a:ext cx="211" cy="96"/>
            </a:xfrm>
            <a:custGeom>
              <a:avLst/>
              <a:gdLst/>
              <a:ahLst/>
              <a:cxnLst>
                <a:cxn ang="0">
                  <a:pos x="0" y="42"/>
                </a:cxn>
                <a:cxn ang="0">
                  <a:pos x="44" y="80"/>
                </a:cxn>
                <a:cxn ang="0">
                  <a:pos x="67" y="72"/>
                </a:cxn>
                <a:cxn ang="0">
                  <a:pos x="111" y="47"/>
                </a:cxn>
                <a:cxn ang="0">
                  <a:pos x="155" y="80"/>
                </a:cxn>
                <a:cxn ang="0">
                  <a:pos x="189" y="118"/>
                </a:cxn>
                <a:cxn ang="0">
                  <a:pos x="215" y="110"/>
                </a:cxn>
                <a:cxn ang="0">
                  <a:pos x="248" y="156"/>
                </a:cxn>
                <a:cxn ang="0">
                  <a:pos x="293" y="148"/>
                </a:cxn>
                <a:cxn ang="0">
                  <a:pos x="337" y="131"/>
                </a:cxn>
                <a:cxn ang="0">
                  <a:pos x="293" y="101"/>
                </a:cxn>
                <a:cxn ang="0">
                  <a:pos x="270" y="93"/>
                </a:cxn>
                <a:cxn ang="0">
                  <a:pos x="252" y="80"/>
                </a:cxn>
                <a:cxn ang="0">
                  <a:pos x="237" y="80"/>
                </a:cxn>
                <a:cxn ang="0">
                  <a:pos x="226" y="85"/>
                </a:cxn>
                <a:cxn ang="0">
                  <a:pos x="211" y="67"/>
                </a:cxn>
                <a:cxn ang="0">
                  <a:pos x="196" y="67"/>
                </a:cxn>
                <a:cxn ang="0">
                  <a:pos x="193" y="51"/>
                </a:cxn>
                <a:cxn ang="0">
                  <a:pos x="166" y="59"/>
                </a:cxn>
                <a:cxn ang="0">
                  <a:pos x="144" y="34"/>
                </a:cxn>
                <a:cxn ang="0">
                  <a:pos x="115" y="25"/>
                </a:cxn>
                <a:cxn ang="0">
                  <a:pos x="100" y="21"/>
                </a:cxn>
                <a:cxn ang="0">
                  <a:pos x="74" y="4"/>
                </a:cxn>
                <a:cxn ang="0">
                  <a:pos x="44" y="0"/>
                </a:cxn>
                <a:cxn ang="0">
                  <a:pos x="30" y="4"/>
                </a:cxn>
                <a:cxn ang="0">
                  <a:pos x="11" y="13"/>
                </a:cxn>
                <a:cxn ang="0">
                  <a:pos x="0" y="21"/>
                </a:cxn>
                <a:cxn ang="0">
                  <a:pos x="0" y="42"/>
                </a:cxn>
              </a:cxnLst>
              <a:rect l="0" t="0" r="r" b="b"/>
              <a:pathLst>
                <a:path w="338" h="157">
                  <a:moveTo>
                    <a:pt x="0" y="42"/>
                  </a:moveTo>
                  <a:lnTo>
                    <a:pt x="44" y="80"/>
                  </a:lnTo>
                  <a:lnTo>
                    <a:pt x="67" y="72"/>
                  </a:lnTo>
                  <a:lnTo>
                    <a:pt x="111" y="47"/>
                  </a:lnTo>
                  <a:lnTo>
                    <a:pt x="155" y="80"/>
                  </a:lnTo>
                  <a:lnTo>
                    <a:pt x="189" y="118"/>
                  </a:lnTo>
                  <a:lnTo>
                    <a:pt x="215" y="110"/>
                  </a:lnTo>
                  <a:lnTo>
                    <a:pt x="248" y="156"/>
                  </a:lnTo>
                  <a:lnTo>
                    <a:pt x="293" y="148"/>
                  </a:lnTo>
                  <a:lnTo>
                    <a:pt x="337" y="131"/>
                  </a:lnTo>
                  <a:lnTo>
                    <a:pt x="293" y="101"/>
                  </a:lnTo>
                  <a:lnTo>
                    <a:pt x="270" y="93"/>
                  </a:lnTo>
                  <a:lnTo>
                    <a:pt x="252" y="80"/>
                  </a:lnTo>
                  <a:lnTo>
                    <a:pt x="237" y="80"/>
                  </a:lnTo>
                  <a:lnTo>
                    <a:pt x="226" y="85"/>
                  </a:lnTo>
                  <a:lnTo>
                    <a:pt x="211" y="67"/>
                  </a:lnTo>
                  <a:lnTo>
                    <a:pt x="196" y="67"/>
                  </a:lnTo>
                  <a:lnTo>
                    <a:pt x="193" y="51"/>
                  </a:lnTo>
                  <a:lnTo>
                    <a:pt x="166" y="59"/>
                  </a:lnTo>
                  <a:lnTo>
                    <a:pt x="144" y="34"/>
                  </a:lnTo>
                  <a:lnTo>
                    <a:pt x="115" y="25"/>
                  </a:lnTo>
                  <a:lnTo>
                    <a:pt x="100" y="21"/>
                  </a:lnTo>
                  <a:lnTo>
                    <a:pt x="74" y="4"/>
                  </a:lnTo>
                  <a:lnTo>
                    <a:pt x="44" y="0"/>
                  </a:lnTo>
                  <a:lnTo>
                    <a:pt x="30" y="4"/>
                  </a:lnTo>
                  <a:lnTo>
                    <a:pt x="11" y="13"/>
                  </a:lnTo>
                  <a:lnTo>
                    <a:pt x="0" y="21"/>
                  </a:lnTo>
                  <a:lnTo>
                    <a:pt x="0" y="42"/>
                  </a:lnTo>
                </a:path>
              </a:pathLst>
            </a:custGeom>
            <a:gradFill rotWithShape="0">
              <a:gsLst>
                <a:gs pos="0">
                  <a:srgbClr val="DBFFB8"/>
                </a:gs>
                <a:gs pos="100000">
                  <a:srgbClr val="DBFFB8">
                    <a:gamma/>
                    <a:shade val="29804"/>
                    <a:invGamma/>
                  </a:srgbClr>
                </a:gs>
              </a:gsLst>
              <a:lin ang="0" scaled="1"/>
            </a:gradFill>
            <a:ln w="12700" cap="rnd" cmpd="sng">
              <a:noFill/>
              <a:prstDash val="solid"/>
              <a:round/>
              <a:headEnd type="none" w="med" len="med"/>
              <a:tailEnd type="none" w="med" len="med"/>
            </a:ln>
            <a:effectLst/>
          </p:spPr>
          <p:txBody>
            <a:bodyPr/>
            <a:lstStyle/>
            <a:p>
              <a:endParaRPr lang="es-ES"/>
            </a:p>
          </p:txBody>
        </p:sp>
        <p:sp>
          <p:nvSpPr>
            <p:cNvPr id="12322" name="Freeform 34"/>
            <p:cNvSpPr>
              <a:spLocks noChangeAspect="1"/>
            </p:cNvSpPr>
            <p:nvPr/>
          </p:nvSpPr>
          <p:spPr bwMode="auto">
            <a:xfrm>
              <a:off x="3065" y="1631"/>
              <a:ext cx="155" cy="726"/>
            </a:xfrm>
            <a:custGeom>
              <a:avLst/>
              <a:gdLst/>
              <a:ahLst/>
              <a:cxnLst>
                <a:cxn ang="0">
                  <a:pos x="0" y="34"/>
                </a:cxn>
                <a:cxn ang="0">
                  <a:pos x="33" y="42"/>
                </a:cxn>
                <a:cxn ang="0">
                  <a:pos x="60" y="29"/>
                </a:cxn>
                <a:cxn ang="0">
                  <a:pos x="89" y="17"/>
                </a:cxn>
                <a:cxn ang="0">
                  <a:pos x="118" y="0"/>
                </a:cxn>
                <a:cxn ang="0">
                  <a:pos x="137" y="76"/>
                </a:cxn>
                <a:cxn ang="0">
                  <a:pos x="159" y="131"/>
                </a:cxn>
                <a:cxn ang="0">
                  <a:pos x="174" y="165"/>
                </a:cxn>
                <a:cxn ang="0">
                  <a:pos x="188" y="211"/>
                </a:cxn>
                <a:cxn ang="0">
                  <a:pos x="196" y="253"/>
                </a:cxn>
                <a:cxn ang="0">
                  <a:pos x="215" y="325"/>
                </a:cxn>
                <a:cxn ang="0">
                  <a:pos x="222" y="384"/>
                </a:cxn>
                <a:cxn ang="0">
                  <a:pos x="233" y="452"/>
                </a:cxn>
                <a:cxn ang="0">
                  <a:pos x="244" y="494"/>
                </a:cxn>
                <a:cxn ang="0">
                  <a:pos x="240" y="544"/>
                </a:cxn>
                <a:cxn ang="0">
                  <a:pos x="237" y="654"/>
                </a:cxn>
                <a:cxn ang="0">
                  <a:pos x="248" y="709"/>
                </a:cxn>
                <a:cxn ang="0">
                  <a:pos x="229" y="844"/>
                </a:cxn>
                <a:cxn ang="0">
                  <a:pos x="222" y="915"/>
                </a:cxn>
                <a:cxn ang="0">
                  <a:pos x="218" y="953"/>
                </a:cxn>
                <a:cxn ang="0">
                  <a:pos x="159" y="1190"/>
                </a:cxn>
                <a:cxn ang="0">
                  <a:pos x="122" y="1181"/>
                </a:cxn>
                <a:cxn ang="0">
                  <a:pos x="96" y="1169"/>
                </a:cxn>
                <a:cxn ang="0">
                  <a:pos x="67" y="1186"/>
                </a:cxn>
                <a:cxn ang="0">
                  <a:pos x="30" y="1190"/>
                </a:cxn>
                <a:cxn ang="0">
                  <a:pos x="15" y="34"/>
                </a:cxn>
              </a:cxnLst>
              <a:rect l="0" t="0" r="r" b="b"/>
              <a:pathLst>
                <a:path w="249" h="1191">
                  <a:moveTo>
                    <a:pt x="0" y="34"/>
                  </a:moveTo>
                  <a:lnTo>
                    <a:pt x="33" y="42"/>
                  </a:lnTo>
                  <a:lnTo>
                    <a:pt x="60" y="29"/>
                  </a:lnTo>
                  <a:lnTo>
                    <a:pt x="89" y="17"/>
                  </a:lnTo>
                  <a:lnTo>
                    <a:pt x="118" y="0"/>
                  </a:lnTo>
                  <a:lnTo>
                    <a:pt x="137" y="76"/>
                  </a:lnTo>
                  <a:lnTo>
                    <a:pt x="159" y="131"/>
                  </a:lnTo>
                  <a:lnTo>
                    <a:pt x="174" y="165"/>
                  </a:lnTo>
                  <a:lnTo>
                    <a:pt x="188" y="211"/>
                  </a:lnTo>
                  <a:lnTo>
                    <a:pt x="196" y="253"/>
                  </a:lnTo>
                  <a:lnTo>
                    <a:pt x="215" y="325"/>
                  </a:lnTo>
                  <a:lnTo>
                    <a:pt x="222" y="384"/>
                  </a:lnTo>
                  <a:lnTo>
                    <a:pt x="233" y="452"/>
                  </a:lnTo>
                  <a:lnTo>
                    <a:pt x="244" y="494"/>
                  </a:lnTo>
                  <a:lnTo>
                    <a:pt x="240" y="544"/>
                  </a:lnTo>
                  <a:lnTo>
                    <a:pt x="237" y="654"/>
                  </a:lnTo>
                  <a:lnTo>
                    <a:pt x="248" y="709"/>
                  </a:lnTo>
                  <a:lnTo>
                    <a:pt x="229" y="844"/>
                  </a:lnTo>
                  <a:lnTo>
                    <a:pt x="222" y="915"/>
                  </a:lnTo>
                  <a:lnTo>
                    <a:pt x="218" y="953"/>
                  </a:lnTo>
                  <a:lnTo>
                    <a:pt x="159" y="1190"/>
                  </a:lnTo>
                  <a:lnTo>
                    <a:pt x="122" y="1181"/>
                  </a:lnTo>
                  <a:lnTo>
                    <a:pt x="96" y="1169"/>
                  </a:lnTo>
                  <a:lnTo>
                    <a:pt x="67" y="1186"/>
                  </a:lnTo>
                  <a:lnTo>
                    <a:pt x="30" y="1190"/>
                  </a:lnTo>
                  <a:lnTo>
                    <a:pt x="15" y="34"/>
                  </a:lnTo>
                </a:path>
              </a:pathLst>
            </a:custGeom>
            <a:noFill/>
            <a:ln w="12700" cap="rnd" cmpd="sng">
              <a:noFill/>
              <a:prstDash val="solid"/>
              <a:round/>
              <a:headEnd type="none" w="med" len="med"/>
              <a:tailEnd type="none" w="med" len="med"/>
            </a:ln>
            <a:effectLst/>
          </p:spPr>
          <p:txBody>
            <a:bodyPr/>
            <a:lstStyle/>
            <a:p>
              <a:endParaRPr lang="es-ES"/>
            </a:p>
          </p:txBody>
        </p:sp>
        <p:sp>
          <p:nvSpPr>
            <p:cNvPr id="12323" name="Freeform 35"/>
            <p:cNvSpPr>
              <a:spLocks noChangeAspect="1"/>
            </p:cNvSpPr>
            <p:nvPr/>
          </p:nvSpPr>
          <p:spPr bwMode="auto">
            <a:xfrm>
              <a:off x="2830" y="2297"/>
              <a:ext cx="270" cy="200"/>
            </a:xfrm>
            <a:custGeom>
              <a:avLst/>
              <a:gdLst/>
              <a:ahLst/>
              <a:cxnLst>
                <a:cxn ang="0">
                  <a:pos x="81" y="0"/>
                </a:cxn>
                <a:cxn ang="0">
                  <a:pos x="0" y="181"/>
                </a:cxn>
                <a:cxn ang="0">
                  <a:pos x="0" y="224"/>
                </a:cxn>
                <a:cxn ang="0">
                  <a:pos x="11" y="249"/>
                </a:cxn>
                <a:cxn ang="0">
                  <a:pos x="103" y="249"/>
                </a:cxn>
                <a:cxn ang="0">
                  <a:pos x="122" y="278"/>
                </a:cxn>
                <a:cxn ang="0">
                  <a:pos x="152" y="291"/>
                </a:cxn>
                <a:cxn ang="0">
                  <a:pos x="155" y="312"/>
                </a:cxn>
                <a:cxn ang="0">
                  <a:pos x="177" y="308"/>
                </a:cxn>
                <a:cxn ang="0">
                  <a:pos x="207" y="312"/>
                </a:cxn>
                <a:cxn ang="0">
                  <a:pos x="218" y="300"/>
                </a:cxn>
                <a:cxn ang="0">
                  <a:pos x="244" y="287"/>
                </a:cxn>
                <a:cxn ang="0">
                  <a:pos x="263" y="287"/>
                </a:cxn>
                <a:cxn ang="0">
                  <a:pos x="288" y="291"/>
                </a:cxn>
                <a:cxn ang="0">
                  <a:pos x="296" y="316"/>
                </a:cxn>
                <a:cxn ang="0">
                  <a:pos x="303" y="329"/>
                </a:cxn>
                <a:cxn ang="0">
                  <a:pos x="314" y="329"/>
                </a:cxn>
                <a:cxn ang="0">
                  <a:pos x="340" y="329"/>
                </a:cxn>
                <a:cxn ang="0">
                  <a:pos x="355" y="300"/>
                </a:cxn>
                <a:cxn ang="0">
                  <a:pos x="429" y="101"/>
                </a:cxn>
                <a:cxn ang="0">
                  <a:pos x="429" y="105"/>
                </a:cxn>
              </a:cxnLst>
              <a:rect l="0" t="0" r="r" b="b"/>
              <a:pathLst>
                <a:path w="430" h="330">
                  <a:moveTo>
                    <a:pt x="81" y="0"/>
                  </a:moveTo>
                  <a:lnTo>
                    <a:pt x="0" y="181"/>
                  </a:lnTo>
                  <a:lnTo>
                    <a:pt x="0" y="224"/>
                  </a:lnTo>
                  <a:lnTo>
                    <a:pt x="11" y="249"/>
                  </a:lnTo>
                  <a:lnTo>
                    <a:pt x="103" y="249"/>
                  </a:lnTo>
                  <a:lnTo>
                    <a:pt x="122" y="278"/>
                  </a:lnTo>
                  <a:lnTo>
                    <a:pt x="152" y="291"/>
                  </a:lnTo>
                  <a:lnTo>
                    <a:pt x="155" y="312"/>
                  </a:lnTo>
                  <a:lnTo>
                    <a:pt x="177" y="308"/>
                  </a:lnTo>
                  <a:lnTo>
                    <a:pt x="207" y="312"/>
                  </a:lnTo>
                  <a:lnTo>
                    <a:pt x="218" y="300"/>
                  </a:lnTo>
                  <a:lnTo>
                    <a:pt x="244" y="287"/>
                  </a:lnTo>
                  <a:lnTo>
                    <a:pt x="263" y="287"/>
                  </a:lnTo>
                  <a:lnTo>
                    <a:pt x="288" y="291"/>
                  </a:lnTo>
                  <a:lnTo>
                    <a:pt x="296" y="316"/>
                  </a:lnTo>
                  <a:lnTo>
                    <a:pt x="303" y="329"/>
                  </a:lnTo>
                  <a:lnTo>
                    <a:pt x="314" y="329"/>
                  </a:lnTo>
                  <a:lnTo>
                    <a:pt x="340" y="329"/>
                  </a:lnTo>
                  <a:lnTo>
                    <a:pt x="355" y="300"/>
                  </a:lnTo>
                  <a:lnTo>
                    <a:pt x="429" y="101"/>
                  </a:lnTo>
                  <a:lnTo>
                    <a:pt x="429" y="105"/>
                  </a:lnTo>
                </a:path>
              </a:pathLst>
            </a:custGeom>
            <a:solidFill>
              <a:srgbClr val="DBFFB8"/>
            </a:solidFill>
            <a:ln w="12700" cap="rnd" cmpd="sng">
              <a:solidFill>
                <a:srgbClr val="000000"/>
              </a:solidFill>
              <a:prstDash val="solid"/>
              <a:round/>
              <a:headEnd type="none" w="med" len="med"/>
              <a:tailEnd type="none" w="med" len="med"/>
            </a:ln>
            <a:effectLst/>
          </p:spPr>
          <p:txBody>
            <a:bodyPr/>
            <a:lstStyle/>
            <a:p>
              <a:endParaRPr lang="es-ES"/>
            </a:p>
          </p:txBody>
        </p:sp>
        <p:sp>
          <p:nvSpPr>
            <p:cNvPr id="12324" name="Freeform 36"/>
            <p:cNvSpPr>
              <a:spLocks noChangeAspect="1"/>
            </p:cNvSpPr>
            <p:nvPr/>
          </p:nvSpPr>
          <p:spPr bwMode="auto">
            <a:xfrm>
              <a:off x="2812" y="1454"/>
              <a:ext cx="235" cy="182"/>
            </a:xfrm>
            <a:custGeom>
              <a:avLst/>
              <a:gdLst/>
              <a:ahLst/>
              <a:cxnLst>
                <a:cxn ang="0">
                  <a:pos x="8" y="0"/>
                </a:cxn>
                <a:cxn ang="0">
                  <a:pos x="0" y="55"/>
                </a:cxn>
                <a:cxn ang="0">
                  <a:pos x="56" y="182"/>
                </a:cxn>
                <a:cxn ang="0">
                  <a:pos x="126" y="182"/>
                </a:cxn>
                <a:cxn ang="0">
                  <a:pos x="160" y="194"/>
                </a:cxn>
                <a:cxn ang="0">
                  <a:pos x="193" y="212"/>
                </a:cxn>
                <a:cxn ang="0">
                  <a:pos x="215" y="225"/>
                </a:cxn>
                <a:cxn ang="0">
                  <a:pos x="252" y="229"/>
                </a:cxn>
                <a:cxn ang="0">
                  <a:pos x="278" y="225"/>
                </a:cxn>
                <a:cxn ang="0">
                  <a:pos x="311" y="237"/>
                </a:cxn>
                <a:cxn ang="0">
                  <a:pos x="333" y="263"/>
                </a:cxn>
                <a:cxn ang="0">
                  <a:pos x="348" y="283"/>
                </a:cxn>
                <a:cxn ang="0">
                  <a:pos x="374" y="296"/>
                </a:cxn>
                <a:cxn ang="0">
                  <a:pos x="322" y="182"/>
                </a:cxn>
                <a:cxn ang="0">
                  <a:pos x="296" y="136"/>
                </a:cxn>
                <a:cxn ang="0">
                  <a:pos x="255" y="89"/>
                </a:cxn>
                <a:cxn ang="0">
                  <a:pos x="241" y="98"/>
                </a:cxn>
                <a:cxn ang="0">
                  <a:pos x="207" y="80"/>
                </a:cxn>
                <a:cxn ang="0">
                  <a:pos x="182" y="60"/>
                </a:cxn>
                <a:cxn ang="0">
                  <a:pos x="167" y="47"/>
                </a:cxn>
                <a:cxn ang="0">
                  <a:pos x="148" y="25"/>
                </a:cxn>
                <a:cxn ang="0">
                  <a:pos x="130" y="38"/>
                </a:cxn>
                <a:cxn ang="0">
                  <a:pos x="104" y="60"/>
                </a:cxn>
                <a:cxn ang="0">
                  <a:pos x="85" y="63"/>
                </a:cxn>
                <a:cxn ang="0">
                  <a:pos x="67" y="47"/>
                </a:cxn>
                <a:cxn ang="0">
                  <a:pos x="44" y="29"/>
                </a:cxn>
                <a:cxn ang="0">
                  <a:pos x="8" y="0"/>
                </a:cxn>
              </a:cxnLst>
              <a:rect l="0" t="0" r="r" b="b"/>
              <a:pathLst>
                <a:path w="375" h="297">
                  <a:moveTo>
                    <a:pt x="8" y="0"/>
                  </a:moveTo>
                  <a:lnTo>
                    <a:pt x="0" y="55"/>
                  </a:lnTo>
                  <a:lnTo>
                    <a:pt x="56" y="182"/>
                  </a:lnTo>
                  <a:lnTo>
                    <a:pt x="126" y="182"/>
                  </a:lnTo>
                  <a:lnTo>
                    <a:pt x="160" y="194"/>
                  </a:lnTo>
                  <a:lnTo>
                    <a:pt x="193" y="212"/>
                  </a:lnTo>
                  <a:lnTo>
                    <a:pt x="215" y="225"/>
                  </a:lnTo>
                  <a:lnTo>
                    <a:pt x="252" y="229"/>
                  </a:lnTo>
                  <a:lnTo>
                    <a:pt x="278" y="225"/>
                  </a:lnTo>
                  <a:lnTo>
                    <a:pt x="311" y="237"/>
                  </a:lnTo>
                  <a:lnTo>
                    <a:pt x="333" y="263"/>
                  </a:lnTo>
                  <a:lnTo>
                    <a:pt x="348" y="283"/>
                  </a:lnTo>
                  <a:lnTo>
                    <a:pt x="374" y="296"/>
                  </a:lnTo>
                  <a:lnTo>
                    <a:pt x="322" y="182"/>
                  </a:lnTo>
                  <a:lnTo>
                    <a:pt x="296" y="136"/>
                  </a:lnTo>
                  <a:lnTo>
                    <a:pt x="255" y="89"/>
                  </a:lnTo>
                  <a:lnTo>
                    <a:pt x="241" y="98"/>
                  </a:lnTo>
                  <a:lnTo>
                    <a:pt x="207" y="80"/>
                  </a:lnTo>
                  <a:lnTo>
                    <a:pt x="182" y="60"/>
                  </a:lnTo>
                  <a:lnTo>
                    <a:pt x="167" y="47"/>
                  </a:lnTo>
                  <a:lnTo>
                    <a:pt x="148" y="25"/>
                  </a:lnTo>
                  <a:lnTo>
                    <a:pt x="130" y="38"/>
                  </a:lnTo>
                  <a:lnTo>
                    <a:pt x="104" y="60"/>
                  </a:lnTo>
                  <a:lnTo>
                    <a:pt x="85" y="63"/>
                  </a:lnTo>
                  <a:lnTo>
                    <a:pt x="67" y="47"/>
                  </a:lnTo>
                  <a:lnTo>
                    <a:pt x="44" y="29"/>
                  </a:lnTo>
                  <a:lnTo>
                    <a:pt x="8" y="0"/>
                  </a:lnTo>
                </a:path>
              </a:pathLst>
            </a:custGeom>
            <a:solidFill>
              <a:srgbClr val="DBFFB8"/>
            </a:solidFill>
            <a:ln w="12700" cap="rnd" cmpd="sng">
              <a:solidFill>
                <a:srgbClr val="000000"/>
              </a:solidFill>
              <a:prstDash val="solid"/>
              <a:round/>
              <a:headEnd type="none" w="med" len="med"/>
              <a:tailEnd type="none" w="med" len="med"/>
            </a:ln>
            <a:effectLst/>
          </p:spPr>
          <p:txBody>
            <a:bodyPr/>
            <a:lstStyle/>
            <a:p>
              <a:endParaRPr lang="es-ES"/>
            </a:p>
          </p:txBody>
        </p:sp>
        <p:sp>
          <p:nvSpPr>
            <p:cNvPr id="12325" name="Freeform 37"/>
            <p:cNvSpPr>
              <a:spLocks noChangeAspect="1"/>
            </p:cNvSpPr>
            <p:nvPr/>
          </p:nvSpPr>
          <p:spPr bwMode="auto">
            <a:xfrm>
              <a:off x="2831" y="1564"/>
              <a:ext cx="316" cy="798"/>
            </a:xfrm>
            <a:custGeom>
              <a:avLst/>
              <a:gdLst/>
              <a:ahLst/>
              <a:cxnLst>
                <a:cxn ang="0">
                  <a:pos x="0" y="0"/>
                </a:cxn>
                <a:cxn ang="0">
                  <a:pos x="48" y="0"/>
                </a:cxn>
                <a:cxn ang="0">
                  <a:pos x="65" y="0"/>
                </a:cxn>
                <a:cxn ang="0">
                  <a:pos x="89" y="9"/>
                </a:cxn>
                <a:cxn ang="0">
                  <a:pos x="113" y="24"/>
                </a:cxn>
                <a:cxn ang="0">
                  <a:pos x="143" y="33"/>
                </a:cxn>
                <a:cxn ang="0">
                  <a:pos x="183" y="30"/>
                </a:cxn>
                <a:cxn ang="0">
                  <a:pos x="208" y="39"/>
                </a:cxn>
                <a:cxn ang="0">
                  <a:pos x="218" y="57"/>
                </a:cxn>
                <a:cxn ang="0">
                  <a:pos x="234" y="75"/>
                </a:cxn>
                <a:cxn ang="0">
                  <a:pos x="259" y="86"/>
                </a:cxn>
                <a:cxn ang="0">
                  <a:pos x="267" y="102"/>
                </a:cxn>
                <a:cxn ang="0">
                  <a:pos x="275" y="110"/>
                </a:cxn>
                <a:cxn ang="0">
                  <a:pos x="301" y="169"/>
                </a:cxn>
                <a:cxn ang="0">
                  <a:pos x="326" y="238"/>
                </a:cxn>
                <a:cxn ang="0">
                  <a:pos x="334" y="280"/>
                </a:cxn>
                <a:cxn ang="0">
                  <a:pos x="345" y="307"/>
                </a:cxn>
                <a:cxn ang="0">
                  <a:pos x="353" y="354"/>
                </a:cxn>
                <a:cxn ang="0">
                  <a:pos x="358" y="410"/>
                </a:cxn>
                <a:cxn ang="0">
                  <a:pos x="366" y="541"/>
                </a:cxn>
                <a:cxn ang="0">
                  <a:pos x="361" y="609"/>
                </a:cxn>
                <a:cxn ang="0">
                  <a:pos x="355" y="668"/>
                </a:cxn>
                <a:cxn ang="0">
                  <a:pos x="353" y="699"/>
                </a:cxn>
                <a:cxn ang="0">
                  <a:pos x="347" y="731"/>
                </a:cxn>
                <a:cxn ang="0">
                  <a:pos x="342" y="763"/>
                </a:cxn>
                <a:cxn ang="0">
                  <a:pos x="334" y="793"/>
                </a:cxn>
                <a:cxn ang="0">
                  <a:pos x="299" y="921"/>
                </a:cxn>
                <a:cxn ang="0">
                  <a:pos x="277" y="918"/>
                </a:cxn>
                <a:cxn ang="0">
                  <a:pos x="253" y="909"/>
                </a:cxn>
                <a:cxn ang="0">
                  <a:pos x="208" y="906"/>
                </a:cxn>
                <a:cxn ang="0">
                  <a:pos x="179" y="910"/>
                </a:cxn>
                <a:cxn ang="0">
                  <a:pos x="143" y="886"/>
                </a:cxn>
                <a:cxn ang="0">
                  <a:pos x="104" y="871"/>
                </a:cxn>
                <a:cxn ang="0">
                  <a:pos x="80" y="853"/>
                </a:cxn>
                <a:cxn ang="0">
                  <a:pos x="35" y="832"/>
                </a:cxn>
                <a:cxn ang="0">
                  <a:pos x="38" y="811"/>
                </a:cxn>
                <a:cxn ang="0">
                  <a:pos x="62" y="763"/>
                </a:cxn>
                <a:cxn ang="0">
                  <a:pos x="65" y="716"/>
                </a:cxn>
                <a:cxn ang="0">
                  <a:pos x="73" y="677"/>
                </a:cxn>
                <a:cxn ang="0">
                  <a:pos x="83" y="641"/>
                </a:cxn>
                <a:cxn ang="0">
                  <a:pos x="89" y="583"/>
                </a:cxn>
                <a:cxn ang="0">
                  <a:pos x="91" y="556"/>
                </a:cxn>
                <a:cxn ang="0">
                  <a:pos x="97" y="532"/>
                </a:cxn>
                <a:cxn ang="0">
                  <a:pos x="97" y="318"/>
                </a:cxn>
                <a:cxn ang="0">
                  <a:pos x="89" y="291"/>
                </a:cxn>
                <a:cxn ang="0">
                  <a:pos x="86" y="259"/>
                </a:cxn>
                <a:cxn ang="0">
                  <a:pos x="70" y="193"/>
                </a:cxn>
                <a:cxn ang="0">
                  <a:pos x="67" y="169"/>
                </a:cxn>
                <a:cxn ang="0">
                  <a:pos x="32" y="44"/>
                </a:cxn>
                <a:cxn ang="0">
                  <a:pos x="0" y="0"/>
                </a:cxn>
              </a:cxnLst>
              <a:rect l="0" t="0" r="r" b="b"/>
              <a:pathLst>
                <a:path w="366" h="921">
                  <a:moveTo>
                    <a:pt x="0" y="0"/>
                  </a:moveTo>
                  <a:lnTo>
                    <a:pt x="48" y="0"/>
                  </a:lnTo>
                  <a:lnTo>
                    <a:pt x="65" y="0"/>
                  </a:lnTo>
                  <a:lnTo>
                    <a:pt x="89" y="9"/>
                  </a:lnTo>
                  <a:lnTo>
                    <a:pt x="113" y="24"/>
                  </a:lnTo>
                  <a:lnTo>
                    <a:pt x="143" y="33"/>
                  </a:lnTo>
                  <a:lnTo>
                    <a:pt x="183" y="30"/>
                  </a:lnTo>
                  <a:lnTo>
                    <a:pt x="208" y="39"/>
                  </a:lnTo>
                  <a:lnTo>
                    <a:pt x="218" y="57"/>
                  </a:lnTo>
                  <a:lnTo>
                    <a:pt x="234" y="75"/>
                  </a:lnTo>
                  <a:lnTo>
                    <a:pt x="259" y="86"/>
                  </a:lnTo>
                  <a:lnTo>
                    <a:pt x="267" y="102"/>
                  </a:lnTo>
                  <a:lnTo>
                    <a:pt x="275" y="110"/>
                  </a:lnTo>
                  <a:lnTo>
                    <a:pt x="301" y="169"/>
                  </a:lnTo>
                  <a:lnTo>
                    <a:pt x="326" y="238"/>
                  </a:lnTo>
                  <a:lnTo>
                    <a:pt x="334" y="280"/>
                  </a:lnTo>
                  <a:lnTo>
                    <a:pt x="345" y="307"/>
                  </a:lnTo>
                  <a:lnTo>
                    <a:pt x="353" y="354"/>
                  </a:lnTo>
                  <a:lnTo>
                    <a:pt x="358" y="410"/>
                  </a:lnTo>
                  <a:lnTo>
                    <a:pt x="366" y="541"/>
                  </a:lnTo>
                  <a:lnTo>
                    <a:pt x="361" y="609"/>
                  </a:lnTo>
                  <a:lnTo>
                    <a:pt x="355" y="668"/>
                  </a:lnTo>
                  <a:lnTo>
                    <a:pt x="353" y="699"/>
                  </a:lnTo>
                  <a:lnTo>
                    <a:pt x="347" y="731"/>
                  </a:lnTo>
                  <a:lnTo>
                    <a:pt x="342" y="763"/>
                  </a:lnTo>
                  <a:lnTo>
                    <a:pt x="334" y="793"/>
                  </a:lnTo>
                  <a:lnTo>
                    <a:pt x="299" y="921"/>
                  </a:lnTo>
                  <a:lnTo>
                    <a:pt x="277" y="918"/>
                  </a:lnTo>
                  <a:lnTo>
                    <a:pt x="253" y="909"/>
                  </a:lnTo>
                  <a:lnTo>
                    <a:pt x="208" y="906"/>
                  </a:lnTo>
                  <a:lnTo>
                    <a:pt x="179" y="910"/>
                  </a:lnTo>
                  <a:lnTo>
                    <a:pt x="143" y="886"/>
                  </a:lnTo>
                  <a:lnTo>
                    <a:pt x="104" y="871"/>
                  </a:lnTo>
                  <a:lnTo>
                    <a:pt x="80" y="853"/>
                  </a:lnTo>
                  <a:lnTo>
                    <a:pt x="35" y="832"/>
                  </a:lnTo>
                  <a:lnTo>
                    <a:pt x="38" y="811"/>
                  </a:lnTo>
                  <a:lnTo>
                    <a:pt x="62" y="763"/>
                  </a:lnTo>
                  <a:lnTo>
                    <a:pt x="65" y="716"/>
                  </a:lnTo>
                  <a:lnTo>
                    <a:pt x="73" y="677"/>
                  </a:lnTo>
                  <a:lnTo>
                    <a:pt x="83" y="641"/>
                  </a:lnTo>
                  <a:lnTo>
                    <a:pt x="89" y="583"/>
                  </a:lnTo>
                  <a:lnTo>
                    <a:pt x="91" y="556"/>
                  </a:lnTo>
                  <a:lnTo>
                    <a:pt x="97" y="532"/>
                  </a:lnTo>
                  <a:lnTo>
                    <a:pt x="97" y="318"/>
                  </a:lnTo>
                  <a:lnTo>
                    <a:pt x="89" y="291"/>
                  </a:lnTo>
                  <a:lnTo>
                    <a:pt x="86" y="259"/>
                  </a:lnTo>
                  <a:lnTo>
                    <a:pt x="70" y="193"/>
                  </a:lnTo>
                  <a:lnTo>
                    <a:pt x="67" y="169"/>
                  </a:lnTo>
                  <a:lnTo>
                    <a:pt x="32" y="44"/>
                  </a:lnTo>
                  <a:lnTo>
                    <a:pt x="0" y="0"/>
                  </a:lnTo>
                </a:path>
              </a:pathLst>
            </a:custGeom>
            <a:solidFill>
              <a:srgbClr val="00CCFF"/>
            </a:solidFill>
            <a:ln w="12700" cap="rnd" cmpd="sng">
              <a:solidFill>
                <a:srgbClr val="000000"/>
              </a:solidFill>
              <a:prstDash val="solid"/>
              <a:round/>
              <a:headEnd type="none" w="med" len="med"/>
              <a:tailEnd type="none" w="med" len="med"/>
            </a:ln>
            <a:effectLst/>
          </p:spPr>
          <p:txBody>
            <a:bodyPr/>
            <a:lstStyle/>
            <a:p>
              <a:endParaRPr lang="es-ES"/>
            </a:p>
          </p:txBody>
        </p:sp>
        <p:sp>
          <p:nvSpPr>
            <p:cNvPr id="12326" name="Freeform 38"/>
            <p:cNvSpPr>
              <a:spLocks noChangeAspect="1"/>
            </p:cNvSpPr>
            <p:nvPr/>
          </p:nvSpPr>
          <p:spPr bwMode="auto">
            <a:xfrm>
              <a:off x="3004" y="1521"/>
              <a:ext cx="112" cy="139"/>
            </a:xfrm>
            <a:custGeom>
              <a:avLst/>
              <a:gdLst/>
              <a:ahLst/>
              <a:cxnLst>
                <a:cxn ang="0">
                  <a:pos x="96" y="220"/>
                </a:cxn>
                <a:cxn ang="0">
                  <a:pos x="70" y="169"/>
                </a:cxn>
                <a:cxn ang="0">
                  <a:pos x="48" y="127"/>
                </a:cxn>
                <a:cxn ang="0">
                  <a:pos x="26" y="84"/>
                </a:cxn>
                <a:cxn ang="0">
                  <a:pos x="0" y="33"/>
                </a:cxn>
                <a:cxn ang="0">
                  <a:pos x="74" y="0"/>
                </a:cxn>
                <a:cxn ang="0">
                  <a:pos x="100" y="51"/>
                </a:cxn>
                <a:cxn ang="0">
                  <a:pos x="133" y="97"/>
                </a:cxn>
                <a:cxn ang="0">
                  <a:pos x="148" y="140"/>
                </a:cxn>
                <a:cxn ang="0">
                  <a:pos x="166" y="169"/>
                </a:cxn>
                <a:cxn ang="0">
                  <a:pos x="181" y="195"/>
                </a:cxn>
                <a:cxn ang="0">
                  <a:pos x="162" y="211"/>
                </a:cxn>
                <a:cxn ang="0">
                  <a:pos x="144" y="224"/>
                </a:cxn>
                <a:cxn ang="0">
                  <a:pos x="118" y="224"/>
                </a:cxn>
                <a:cxn ang="0">
                  <a:pos x="96" y="220"/>
                </a:cxn>
              </a:cxnLst>
              <a:rect l="0" t="0" r="r" b="b"/>
              <a:pathLst>
                <a:path w="182" h="225">
                  <a:moveTo>
                    <a:pt x="96" y="220"/>
                  </a:moveTo>
                  <a:lnTo>
                    <a:pt x="70" y="169"/>
                  </a:lnTo>
                  <a:lnTo>
                    <a:pt x="48" y="127"/>
                  </a:lnTo>
                  <a:lnTo>
                    <a:pt x="26" y="84"/>
                  </a:lnTo>
                  <a:lnTo>
                    <a:pt x="0" y="33"/>
                  </a:lnTo>
                  <a:lnTo>
                    <a:pt x="74" y="0"/>
                  </a:lnTo>
                  <a:lnTo>
                    <a:pt x="100" y="51"/>
                  </a:lnTo>
                  <a:lnTo>
                    <a:pt x="133" y="97"/>
                  </a:lnTo>
                  <a:lnTo>
                    <a:pt x="148" y="140"/>
                  </a:lnTo>
                  <a:lnTo>
                    <a:pt x="166" y="169"/>
                  </a:lnTo>
                  <a:lnTo>
                    <a:pt x="181" y="195"/>
                  </a:lnTo>
                  <a:lnTo>
                    <a:pt x="162" y="211"/>
                  </a:lnTo>
                  <a:lnTo>
                    <a:pt x="144" y="224"/>
                  </a:lnTo>
                  <a:lnTo>
                    <a:pt x="118" y="224"/>
                  </a:lnTo>
                  <a:lnTo>
                    <a:pt x="96" y="220"/>
                  </a:lnTo>
                </a:path>
              </a:pathLst>
            </a:custGeom>
            <a:gradFill rotWithShape="0">
              <a:gsLst>
                <a:gs pos="0">
                  <a:srgbClr val="DBFFB8"/>
                </a:gs>
                <a:gs pos="100000">
                  <a:srgbClr val="DBFFB8">
                    <a:gamma/>
                    <a:shade val="29804"/>
                    <a:invGamma/>
                  </a:srgbClr>
                </a:gs>
              </a:gsLst>
              <a:lin ang="5400000" scaled="1"/>
            </a:gradFill>
            <a:ln w="12700" cap="rnd" cmpd="sng">
              <a:noFill/>
              <a:prstDash val="solid"/>
              <a:round/>
              <a:headEnd type="none" w="med" len="med"/>
              <a:tailEnd type="none" w="med" len="med"/>
            </a:ln>
            <a:effectLst/>
          </p:spPr>
          <p:txBody>
            <a:bodyPr/>
            <a:lstStyle/>
            <a:p>
              <a:endParaRPr lang="es-ES"/>
            </a:p>
          </p:txBody>
        </p:sp>
        <p:sp>
          <p:nvSpPr>
            <p:cNvPr id="12327" name="Freeform 39"/>
            <p:cNvSpPr>
              <a:spLocks noChangeAspect="1"/>
            </p:cNvSpPr>
            <p:nvPr/>
          </p:nvSpPr>
          <p:spPr bwMode="auto">
            <a:xfrm>
              <a:off x="2903" y="1694"/>
              <a:ext cx="231" cy="522"/>
            </a:xfrm>
            <a:custGeom>
              <a:avLst/>
              <a:gdLst/>
              <a:ahLst/>
              <a:cxnLst>
                <a:cxn ang="0">
                  <a:pos x="36" y="234"/>
                </a:cxn>
                <a:cxn ang="0">
                  <a:pos x="36" y="333"/>
                </a:cxn>
                <a:cxn ang="0">
                  <a:pos x="39" y="411"/>
                </a:cxn>
                <a:cxn ang="0">
                  <a:pos x="24" y="474"/>
                </a:cxn>
                <a:cxn ang="0">
                  <a:pos x="15" y="534"/>
                </a:cxn>
                <a:cxn ang="0">
                  <a:pos x="237" y="606"/>
                </a:cxn>
                <a:cxn ang="0">
                  <a:pos x="252" y="558"/>
                </a:cxn>
                <a:cxn ang="0">
                  <a:pos x="261" y="501"/>
                </a:cxn>
                <a:cxn ang="0">
                  <a:pos x="264" y="438"/>
                </a:cxn>
                <a:cxn ang="0">
                  <a:pos x="267" y="392"/>
                </a:cxn>
                <a:cxn ang="0">
                  <a:pos x="267" y="324"/>
                </a:cxn>
                <a:cxn ang="0">
                  <a:pos x="261" y="252"/>
                </a:cxn>
                <a:cxn ang="0">
                  <a:pos x="258" y="186"/>
                </a:cxn>
                <a:cxn ang="0">
                  <a:pos x="231" y="90"/>
                </a:cxn>
                <a:cxn ang="0">
                  <a:pos x="198" y="21"/>
                </a:cxn>
                <a:cxn ang="0">
                  <a:pos x="0" y="0"/>
                </a:cxn>
                <a:cxn ang="0">
                  <a:pos x="18" y="81"/>
                </a:cxn>
                <a:cxn ang="0">
                  <a:pos x="30" y="153"/>
                </a:cxn>
                <a:cxn ang="0">
                  <a:pos x="36" y="234"/>
                </a:cxn>
              </a:cxnLst>
              <a:rect l="0" t="0" r="r" b="b"/>
              <a:pathLst>
                <a:path w="267" h="606">
                  <a:moveTo>
                    <a:pt x="36" y="234"/>
                  </a:moveTo>
                  <a:lnTo>
                    <a:pt x="36" y="333"/>
                  </a:lnTo>
                  <a:lnTo>
                    <a:pt x="39" y="411"/>
                  </a:lnTo>
                  <a:lnTo>
                    <a:pt x="24" y="474"/>
                  </a:lnTo>
                  <a:lnTo>
                    <a:pt x="15" y="534"/>
                  </a:lnTo>
                  <a:lnTo>
                    <a:pt x="237" y="606"/>
                  </a:lnTo>
                  <a:lnTo>
                    <a:pt x="252" y="558"/>
                  </a:lnTo>
                  <a:lnTo>
                    <a:pt x="261" y="501"/>
                  </a:lnTo>
                  <a:lnTo>
                    <a:pt x="264" y="438"/>
                  </a:lnTo>
                  <a:lnTo>
                    <a:pt x="267" y="392"/>
                  </a:lnTo>
                  <a:lnTo>
                    <a:pt x="267" y="324"/>
                  </a:lnTo>
                  <a:lnTo>
                    <a:pt x="261" y="252"/>
                  </a:lnTo>
                  <a:lnTo>
                    <a:pt x="258" y="186"/>
                  </a:lnTo>
                  <a:lnTo>
                    <a:pt x="231" y="90"/>
                  </a:lnTo>
                  <a:lnTo>
                    <a:pt x="198" y="21"/>
                  </a:lnTo>
                  <a:lnTo>
                    <a:pt x="0" y="0"/>
                  </a:lnTo>
                  <a:lnTo>
                    <a:pt x="18" y="81"/>
                  </a:lnTo>
                  <a:lnTo>
                    <a:pt x="30" y="153"/>
                  </a:lnTo>
                  <a:lnTo>
                    <a:pt x="36" y="234"/>
                  </a:lnTo>
                  <a:close/>
                </a:path>
              </a:pathLst>
            </a:custGeom>
            <a:solidFill>
              <a:srgbClr val="DBFFB8"/>
            </a:solidFill>
            <a:ln w="12700" cap="rnd" cmpd="sng">
              <a:solidFill>
                <a:srgbClr val="000000"/>
              </a:solidFill>
              <a:prstDash val="solid"/>
              <a:round/>
              <a:headEnd type="none" w="med" len="med"/>
              <a:tailEnd type="none" w="med" len="med"/>
            </a:ln>
            <a:effectLst/>
          </p:spPr>
          <p:txBody>
            <a:bodyPr/>
            <a:lstStyle/>
            <a:p>
              <a:endParaRPr lang="es-ES"/>
            </a:p>
          </p:txBody>
        </p:sp>
        <p:sp>
          <p:nvSpPr>
            <p:cNvPr id="12328" name="Freeform 40"/>
            <p:cNvSpPr>
              <a:spLocks noChangeAspect="1"/>
            </p:cNvSpPr>
            <p:nvPr/>
          </p:nvSpPr>
          <p:spPr bwMode="auto">
            <a:xfrm>
              <a:off x="2959" y="1878"/>
              <a:ext cx="152" cy="126"/>
            </a:xfrm>
            <a:custGeom>
              <a:avLst/>
              <a:gdLst/>
              <a:ahLst/>
              <a:cxnLst>
                <a:cxn ang="0">
                  <a:pos x="0" y="0"/>
                </a:cxn>
                <a:cxn ang="0">
                  <a:pos x="0" y="148"/>
                </a:cxn>
                <a:cxn ang="0">
                  <a:pos x="241" y="203"/>
                </a:cxn>
                <a:cxn ang="0">
                  <a:pos x="241" y="47"/>
                </a:cxn>
                <a:cxn ang="0">
                  <a:pos x="0" y="0"/>
                </a:cxn>
              </a:cxnLst>
              <a:rect l="0" t="0" r="r" b="b"/>
              <a:pathLst>
                <a:path w="242" h="204">
                  <a:moveTo>
                    <a:pt x="0" y="0"/>
                  </a:moveTo>
                  <a:lnTo>
                    <a:pt x="0" y="148"/>
                  </a:lnTo>
                  <a:lnTo>
                    <a:pt x="241" y="203"/>
                  </a:lnTo>
                  <a:lnTo>
                    <a:pt x="241" y="47"/>
                  </a:lnTo>
                  <a:lnTo>
                    <a:pt x="0" y="0"/>
                  </a:lnTo>
                </a:path>
              </a:pathLst>
            </a:custGeom>
            <a:solidFill>
              <a:srgbClr val="FC0128"/>
            </a:solidFill>
            <a:ln w="12700" cap="rnd" cmpd="sng">
              <a:solidFill>
                <a:srgbClr val="000000"/>
              </a:solidFill>
              <a:prstDash val="solid"/>
              <a:round/>
              <a:headEnd type="none" w="med" len="med"/>
              <a:tailEnd type="none" w="med" len="med"/>
            </a:ln>
            <a:effectLst/>
          </p:spPr>
          <p:txBody>
            <a:bodyPr/>
            <a:lstStyle/>
            <a:p>
              <a:endParaRPr lang="es-ES"/>
            </a:p>
          </p:txBody>
        </p:sp>
        <p:sp>
          <p:nvSpPr>
            <p:cNvPr id="12329" name="Freeform 41"/>
            <p:cNvSpPr>
              <a:spLocks noChangeAspect="1"/>
            </p:cNvSpPr>
            <p:nvPr/>
          </p:nvSpPr>
          <p:spPr bwMode="auto">
            <a:xfrm>
              <a:off x="3055" y="2353"/>
              <a:ext cx="108" cy="137"/>
            </a:xfrm>
            <a:custGeom>
              <a:avLst/>
              <a:gdLst/>
              <a:ahLst/>
              <a:cxnLst>
                <a:cxn ang="0">
                  <a:pos x="0" y="207"/>
                </a:cxn>
                <a:cxn ang="0">
                  <a:pos x="22" y="203"/>
                </a:cxn>
                <a:cxn ang="0">
                  <a:pos x="26" y="220"/>
                </a:cxn>
                <a:cxn ang="0">
                  <a:pos x="44" y="211"/>
                </a:cxn>
                <a:cxn ang="0">
                  <a:pos x="67" y="207"/>
                </a:cxn>
                <a:cxn ang="0">
                  <a:pos x="78" y="220"/>
                </a:cxn>
                <a:cxn ang="0">
                  <a:pos x="111" y="169"/>
                </a:cxn>
                <a:cxn ang="0">
                  <a:pos x="137" y="114"/>
                </a:cxn>
                <a:cxn ang="0">
                  <a:pos x="170" y="0"/>
                </a:cxn>
              </a:cxnLst>
              <a:rect l="0" t="0" r="r" b="b"/>
              <a:pathLst>
                <a:path w="171" h="221">
                  <a:moveTo>
                    <a:pt x="0" y="207"/>
                  </a:moveTo>
                  <a:lnTo>
                    <a:pt x="22" y="203"/>
                  </a:lnTo>
                  <a:lnTo>
                    <a:pt x="26" y="220"/>
                  </a:lnTo>
                  <a:lnTo>
                    <a:pt x="44" y="211"/>
                  </a:lnTo>
                  <a:lnTo>
                    <a:pt x="67" y="207"/>
                  </a:lnTo>
                  <a:lnTo>
                    <a:pt x="78" y="220"/>
                  </a:lnTo>
                  <a:lnTo>
                    <a:pt x="111" y="169"/>
                  </a:lnTo>
                  <a:lnTo>
                    <a:pt x="137" y="114"/>
                  </a:lnTo>
                  <a:lnTo>
                    <a:pt x="170" y="0"/>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12330" name="Freeform 42"/>
            <p:cNvSpPr>
              <a:spLocks noChangeAspect="1"/>
            </p:cNvSpPr>
            <p:nvPr/>
          </p:nvSpPr>
          <p:spPr bwMode="auto">
            <a:xfrm>
              <a:off x="2813" y="1449"/>
              <a:ext cx="236" cy="115"/>
            </a:xfrm>
            <a:custGeom>
              <a:avLst/>
              <a:gdLst/>
              <a:ahLst/>
              <a:cxnLst>
                <a:cxn ang="0">
                  <a:pos x="51" y="186"/>
                </a:cxn>
                <a:cxn ang="0">
                  <a:pos x="0" y="68"/>
                </a:cxn>
                <a:cxn ang="0">
                  <a:pos x="3" y="9"/>
                </a:cxn>
                <a:cxn ang="0">
                  <a:pos x="11" y="13"/>
                </a:cxn>
                <a:cxn ang="0">
                  <a:pos x="26" y="25"/>
                </a:cxn>
                <a:cxn ang="0">
                  <a:pos x="67" y="59"/>
                </a:cxn>
                <a:cxn ang="0">
                  <a:pos x="89" y="72"/>
                </a:cxn>
                <a:cxn ang="0">
                  <a:pos x="103" y="63"/>
                </a:cxn>
                <a:cxn ang="0">
                  <a:pos x="118" y="59"/>
                </a:cxn>
                <a:cxn ang="0">
                  <a:pos x="125" y="47"/>
                </a:cxn>
                <a:cxn ang="0">
                  <a:pos x="148" y="38"/>
                </a:cxn>
                <a:cxn ang="0">
                  <a:pos x="166" y="55"/>
                </a:cxn>
                <a:cxn ang="0">
                  <a:pos x="192" y="76"/>
                </a:cxn>
                <a:cxn ang="0">
                  <a:pos x="214" y="97"/>
                </a:cxn>
                <a:cxn ang="0">
                  <a:pos x="229" y="106"/>
                </a:cxn>
                <a:cxn ang="0">
                  <a:pos x="251" y="101"/>
                </a:cxn>
                <a:cxn ang="0">
                  <a:pos x="262" y="119"/>
                </a:cxn>
                <a:cxn ang="0">
                  <a:pos x="281" y="144"/>
                </a:cxn>
                <a:cxn ang="0">
                  <a:pos x="303" y="148"/>
                </a:cxn>
                <a:cxn ang="0">
                  <a:pos x="373" y="127"/>
                </a:cxn>
                <a:cxn ang="0">
                  <a:pos x="318" y="93"/>
                </a:cxn>
                <a:cxn ang="0">
                  <a:pos x="281" y="76"/>
                </a:cxn>
                <a:cxn ang="0">
                  <a:pos x="262" y="81"/>
                </a:cxn>
                <a:cxn ang="0">
                  <a:pos x="251" y="63"/>
                </a:cxn>
                <a:cxn ang="0">
                  <a:pos x="236" y="63"/>
                </a:cxn>
                <a:cxn ang="0">
                  <a:pos x="233" y="51"/>
                </a:cxn>
                <a:cxn ang="0">
                  <a:pos x="203" y="55"/>
                </a:cxn>
                <a:cxn ang="0">
                  <a:pos x="196" y="43"/>
                </a:cxn>
                <a:cxn ang="0">
                  <a:pos x="184" y="30"/>
                </a:cxn>
                <a:cxn ang="0">
                  <a:pos x="173" y="30"/>
                </a:cxn>
                <a:cxn ang="0">
                  <a:pos x="151" y="21"/>
                </a:cxn>
                <a:cxn ang="0">
                  <a:pos x="137" y="17"/>
                </a:cxn>
                <a:cxn ang="0">
                  <a:pos x="125" y="9"/>
                </a:cxn>
                <a:cxn ang="0">
                  <a:pos x="111" y="0"/>
                </a:cxn>
                <a:cxn ang="0">
                  <a:pos x="92" y="0"/>
                </a:cxn>
                <a:cxn ang="0">
                  <a:pos x="73" y="0"/>
                </a:cxn>
                <a:cxn ang="0">
                  <a:pos x="59" y="5"/>
                </a:cxn>
                <a:cxn ang="0">
                  <a:pos x="48" y="9"/>
                </a:cxn>
                <a:cxn ang="0">
                  <a:pos x="40" y="21"/>
                </a:cxn>
                <a:cxn ang="0">
                  <a:pos x="44" y="43"/>
                </a:cxn>
              </a:cxnLst>
              <a:rect l="0" t="0" r="r" b="b"/>
              <a:pathLst>
                <a:path w="374" h="187">
                  <a:moveTo>
                    <a:pt x="51" y="186"/>
                  </a:moveTo>
                  <a:lnTo>
                    <a:pt x="0" y="68"/>
                  </a:lnTo>
                  <a:lnTo>
                    <a:pt x="3" y="9"/>
                  </a:lnTo>
                  <a:lnTo>
                    <a:pt x="11" y="13"/>
                  </a:lnTo>
                  <a:lnTo>
                    <a:pt x="26" y="25"/>
                  </a:lnTo>
                  <a:lnTo>
                    <a:pt x="67" y="59"/>
                  </a:lnTo>
                  <a:lnTo>
                    <a:pt x="89" y="72"/>
                  </a:lnTo>
                  <a:lnTo>
                    <a:pt x="103" y="63"/>
                  </a:lnTo>
                  <a:lnTo>
                    <a:pt x="118" y="59"/>
                  </a:lnTo>
                  <a:lnTo>
                    <a:pt x="125" y="47"/>
                  </a:lnTo>
                  <a:lnTo>
                    <a:pt x="148" y="38"/>
                  </a:lnTo>
                  <a:lnTo>
                    <a:pt x="166" y="55"/>
                  </a:lnTo>
                  <a:lnTo>
                    <a:pt x="192" y="76"/>
                  </a:lnTo>
                  <a:lnTo>
                    <a:pt x="214" y="97"/>
                  </a:lnTo>
                  <a:lnTo>
                    <a:pt x="229" y="106"/>
                  </a:lnTo>
                  <a:lnTo>
                    <a:pt x="251" y="101"/>
                  </a:lnTo>
                  <a:lnTo>
                    <a:pt x="262" y="119"/>
                  </a:lnTo>
                  <a:lnTo>
                    <a:pt x="281" y="144"/>
                  </a:lnTo>
                  <a:lnTo>
                    <a:pt x="303" y="148"/>
                  </a:lnTo>
                  <a:lnTo>
                    <a:pt x="373" y="127"/>
                  </a:lnTo>
                  <a:lnTo>
                    <a:pt x="318" y="93"/>
                  </a:lnTo>
                  <a:lnTo>
                    <a:pt x="281" y="76"/>
                  </a:lnTo>
                  <a:lnTo>
                    <a:pt x="262" y="81"/>
                  </a:lnTo>
                  <a:lnTo>
                    <a:pt x="251" y="63"/>
                  </a:lnTo>
                  <a:lnTo>
                    <a:pt x="236" y="63"/>
                  </a:lnTo>
                  <a:lnTo>
                    <a:pt x="233" y="51"/>
                  </a:lnTo>
                  <a:lnTo>
                    <a:pt x="203" y="55"/>
                  </a:lnTo>
                  <a:lnTo>
                    <a:pt x="196" y="43"/>
                  </a:lnTo>
                  <a:lnTo>
                    <a:pt x="184" y="30"/>
                  </a:lnTo>
                  <a:lnTo>
                    <a:pt x="173" y="30"/>
                  </a:lnTo>
                  <a:lnTo>
                    <a:pt x="151" y="21"/>
                  </a:lnTo>
                  <a:lnTo>
                    <a:pt x="137" y="17"/>
                  </a:lnTo>
                  <a:lnTo>
                    <a:pt x="125" y="9"/>
                  </a:lnTo>
                  <a:lnTo>
                    <a:pt x="111" y="0"/>
                  </a:lnTo>
                  <a:lnTo>
                    <a:pt x="92" y="0"/>
                  </a:lnTo>
                  <a:lnTo>
                    <a:pt x="73" y="0"/>
                  </a:lnTo>
                  <a:lnTo>
                    <a:pt x="59" y="5"/>
                  </a:lnTo>
                  <a:lnTo>
                    <a:pt x="48" y="9"/>
                  </a:lnTo>
                  <a:lnTo>
                    <a:pt x="40" y="21"/>
                  </a:lnTo>
                  <a:lnTo>
                    <a:pt x="44" y="43"/>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12331" name="Freeform 43"/>
            <p:cNvSpPr>
              <a:spLocks noChangeAspect="1"/>
            </p:cNvSpPr>
            <p:nvPr/>
          </p:nvSpPr>
          <p:spPr bwMode="auto">
            <a:xfrm>
              <a:off x="3049" y="1523"/>
              <a:ext cx="72" cy="117"/>
            </a:xfrm>
            <a:custGeom>
              <a:avLst/>
              <a:gdLst/>
              <a:ahLst/>
              <a:cxnLst>
                <a:cxn ang="0">
                  <a:pos x="0" y="0"/>
                </a:cxn>
                <a:cxn ang="0">
                  <a:pos x="41" y="67"/>
                </a:cxn>
                <a:cxn ang="0">
                  <a:pos x="71" y="114"/>
                </a:cxn>
                <a:cxn ang="0">
                  <a:pos x="85" y="148"/>
                </a:cxn>
                <a:cxn ang="0">
                  <a:pos x="111" y="190"/>
                </a:cxn>
              </a:cxnLst>
              <a:rect l="0" t="0" r="r" b="b"/>
              <a:pathLst>
                <a:path w="112" h="191">
                  <a:moveTo>
                    <a:pt x="0" y="0"/>
                  </a:moveTo>
                  <a:lnTo>
                    <a:pt x="41" y="67"/>
                  </a:lnTo>
                  <a:lnTo>
                    <a:pt x="71" y="114"/>
                  </a:lnTo>
                  <a:lnTo>
                    <a:pt x="85" y="148"/>
                  </a:lnTo>
                  <a:lnTo>
                    <a:pt x="111" y="190"/>
                  </a:lnTo>
                </a:path>
              </a:pathLst>
            </a:custGeom>
            <a:noFill/>
            <a:ln w="12700" cap="rnd" cmpd="sng">
              <a:solidFill>
                <a:srgbClr val="000000"/>
              </a:solidFill>
              <a:prstDash val="solid"/>
              <a:round/>
              <a:headEnd type="none" w="med" len="med"/>
              <a:tailEnd type="none" w="med" len="med"/>
            </a:ln>
            <a:effectLst/>
          </p:spPr>
          <p:txBody>
            <a:bodyPr/>
            <a:lstStyle/>
            <a:p>
              <a:endParaRPr lang="es-ES"/>
            </a:p>
          </p:txBody>
        </p:sp>
        <p:sp>
          <p:nvSpPr>
            <p:cNvPr id="12332" name="AutoShape 44"/>
            <p:cNvSpPr>
              <a:spLocks noChangeAspect="1" noChangeArrowheads="1"/>
            </p:cNvSpPr>
            <p:nvPr/>
          </p:nvSpPr>
          <p:spPr bwMode="auto">
            <a:xfrm rot="10800000">
              <a:off x="2622" y="3547"/>
              <a:ext cx="278" cy="2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solidFill>
                <a:srgbClr val="000000"/>
              </a:solidFill>
              <a:miter lim="800000"/>
              <a:headEnd/>
              <a:tailEnd/>
            </a:ln>
            <a:effectLst/>
          </p:spPr>
          <p:txBody>
            <a:bodyPr/>
            <a:lstStyle/>
            <a:p>
              <a:endParaRPr lang="es-ES"/>
            </a:p>
          </p:txBody>
        </p:sp>
        <p:sp>
          <p:nvSpPr>
            <p:cNvPr id="12333" name="AutoShape 45"/>
            <p:cNvSpPr>
              <a:spLocks noChangeAspect="1" noChangeArrowheads="1"/>
            </p:cNvSpPr>
            <p:nvPr/>
          </p:nvSpPr>
          <p:spPr bwMode="auto">
            <a:xfrm rot="10800000">
              <a:off x="2422" y="3547"/>
              <a:ext cx="278" cy="2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solidFill>
                <a:srgbClr val="000000"/>
              </a:solidFill>
              <a:miter lim="800000"/>
              <a:headEnd/>
              <a:tailEnd/>
            </a:ln>
            <a:effectLst/>
          </p:spPr>
          <p:txBody>
            <a:bodyPr/>
            <a:lstStyle/>
            <a:p>
              <a:endParaRPr lang="es-ES"/>
            </a:p>
          </p:txBody>
        </p:sp>
        <p:grpSp>
          <p:nvGrpSpPr>
            <p:cNvPr id="5" name="Group 46"/>
            <p:cNvGrpSpPr>
              <a:grpSpLocks noChangeAspect="1"/>
            </p:cNvGrpSpPr>
            <p:nvPr/>
          </p:nvGrpSpPr>
          <p:grpSpPr bwMode="auto">
            <a:xfrm>
              <a:off x="2541" y="3605"/>
              <a:ext cx="249" cy="259"/>
              <a:chOff x="13018" y="13169"/>
              <a:chExt cx="438" cy="501"/>
            </a:xfrm>
          </p:grpSpPr>
          <p:sp>
            <p:nvSpPr>
              <p:cNvPr id="12335" name="Rectangle 47"/>
              <p:cNvSpPr>
                <a:spLocks noChangeAspect="1" noChangeArrowheads="1"/>
              </p:cNvSpPr>
              <p:nvPr/>
            </p:nvSpPr>
            <p:spPr bwMode="auto">
              <a:xfrm>
                <a:off x="13018" y="13169"/>
                <a:ext cx="424" cy="501"/>
              </a:xfrm>
              <a:prstGeom prst="rect">
                <a:avLst/>
              </a:prstGeom>
              <a:solidFill>
                <a:srgbClr val="CC99FF"/>
              </a:solidFill>
              <a:ln w="9525">
                <a:solidFill>
                  <a:srgbClr val="000000"/>
                </a:solidFill>
                <a:miter lim="800000"/>
                <a:headEnd/>
                <a:tailEnd/>
              </a:ln>
            </p:spPr>
            <p:txBody>
              <a:bodyPr/>
              <a:lstStyle/>
              <a:p>
                <a:endParaRPr lang="es-ES"/>
              </a:p>
            </p:txBody>
          </p:sp>
          <p:sp>
            <p:nvSpPr>
              <p:cNvPr id="12336" name="Line 48"/>
              <p:cNvSpPr>
                <a:spLocks noChangeAspect="1" noChangeShapeType="1"/>
              </p:cNvSpPr>
              <p:nvPr/>
            </p:nvSpPr>
            <p:spPr bwMode="auto">
              <a:xfrm flipH="1">
                <a:off x="13025" y="13169"/>
                <a:ext cx="403" cy="177"/>
              </a:xfrm>
              <a:prstGeom prst="line">
                <a:avLst/>
              </a:prstGeom>
              <a:noFill/>
              <a:ln w="9525">
                <a:solidFill>
                  <a:srgbClr val="000000"/>
                </a:solidFill>
                <a:round/>
                <a:headEnd/>
                <a:tailEnd/>
              </a:ln>
            </p:spPr>
            <p:txBody>
              <a:bodyPr/>
              <a:lstStyle/>
              <a:p>
                <a:endParaRPr lang="es-ES"/>
              </a:p>
            </p:txBody>
          </p:sp>
          <p:sp>
            <p:nvSpPr>
              <p:cNvPr id="12337" name="Line 49"/>
              <p:cNvSpPr>
                <a:spLocks noChangeAspect="1" noChangeShapeType="1"/>
              </p:cNvSpPr>
              <p:nvPr/>
            </p:nvSpPr>
            <p:spPr bwMode="auto">
              <a:xfrm>
                <a:off x="13018" y="13169"/>
                <a:ext cx="424" cy="184"/>
              </a:xfrm>
              <a:prstGeom prst="line">
                <a:avLst/>
              </a:prstGeom>
              <a:noFill/>
              <a:ln w="9525">
                <a:solidFill>
                  <a:srgbClr val="000000"/>
                </a:solidFill>
                <a:round/>
                <a:headEnd/>
                <a:tailEnd/>
              </a:ln>
            </p:spPr>
            <p:txBody>
              <a:bodyPr/>
              <a:lstStyle/>
              <a:p>
                <a:endParaRPr lang="es-ES"/>
              </a:p>
            </p:txBody>
          </p:sp>
          <p:sp>
            <p:nvSpPr>
              <p:cNvPr id="12338" name="Line 50"/>
              <p:cNvSpPr>
                <a:spLocks noChangeAspect="1" noChangeShapeType="1"/>
              </p:cNvSpPr>
              <p:nvPr/>
            </p:nvSpPr>
            <p:spPr bwMode="auto">
              <a:xfrm flipH="1">
                <a:off x="13039" y="13479"/>
                <a:ext cx="403" cy="176"/>
              </a:xfrm>
              <a:prstGeom prst="line">
                <a:avLst/>
              </a:prstGeom>
              <a:noFill/>
              <a:ln w="9525">
                <a:solidFill>
                  <a:srgbClr val="000000"/>
                </a:solidFill>
                <a:round/>
                <a:headEnd/>
                <a:tailEnd/>
              </a:ln>
            </p:spPr>
            <p:txBody>
              <a:bodyPr/>
              <a:lstStyle/>
              <a:p>
                <a:endParaRPr lang="es-ES"/>
              </a:p>
            </p:txBody>
          </p:sp>
          <p:sp>
            <p:nvSpPr>
              <p:cNvPr id="12339" name="Line 51"/>
              <p:cNvSpPr>
                <a:spLocks noChangeAspect="1" noChangeShapeType="1"/>
              </p:cNvSpPr>
              <p:nvPr/>
            </p:nvSpPr>
            <p:spPr bwMode="auto">
              <a:xfrm>
                <a:off x="13032" y="13479"/>
                <a:ext cx="424" cy="184"/>
              </a:xfrm>
              <a:prstGeom prst="line">
                <a:avLst/>
              </a:prstGeom>
              <a:noFill/>
              <a:ln w="9525">
                <a:solidFill>
                  <a:srgbClr val="000000"/>
                </a:solidFill>
                <a:round/>
                <a:headEnd/>
                <a:tailEnd/>
              </a:ln>
            </p:spPr>
            <p:txBody>
              <a:bodyPr/>
              <a:lstStyle/>
              <a:p>
                <a:endParaRPr lang="es-ES"/>
              </a:p>
            </p:txBody>
          </p:sp>
        </p:grpSp>
        <p:sp>
          <p:nvSpPr>
            <p:cNvPr id="12340" name="Rectangle 52"/>
            <p:cNvSpPr>
              <a:spLocks noChangeAspect="1" noChangeArrowheads="1"/>
            </p:cNvSpPr>
            <p:nvPr/>
          </p:nvSpPr>
          <p:spPr bwMode="auto">
            <a:xfrm>
              <a:off x="2531" y="3704"/>
              <a:ext cx="257" cy="65"/>
            </a:xfrm>
            <a:prstGeom prst="rect">
              <a:avLst/>
            </a:prstGeom>
            <a:solidFill>
              <a:srgbClr val="FFFF00"/>
            </a:solidFill>
            <a:ln w="9525">
              <a:solidFill>
                <a:srgbClr val="000000"/>
              </a:solidFill>
              <a:miter lim="800000"/>
              <a:headEnd/>
              <a:tailEnd/>
            </a:ln>
          </p:spPr>
          <p:txBody>
            <a:bodyPr/>
            <a:lstStyle/>
            <a:p>
              <a:endParaRPr lang="es-ES"/>
            </a:p>
          </p:txBody>
        </p:sp>
        <p:sp>
          <p:nvSpPr>
            <p:cNvPr id="12341" name="Rectangle 53"/>
            <p:cNvSpPr>
              <a:spLocks noChangeAspect="1" noChangeArrowheads="1"/>
            </p:cNvSpPr>
            <p:nvPr/>
          </p:nvSpPr>
          <p:spPr bwMode="auto">
            <a:xfrm>
              <a:off x="2421" y="1222"/>
              <a:ext cx="77" cy="1716"/>
            </a:xfrm>
            <a:prstGeom prst="rect">
              <a:avLst/>
            </a:prstGeom>
            <a:solidFill>
              <a:srgbClr val="CCFFCC"/>
            </a:solidFill>
            <a:ln w="9525">
              <a:solidFill>
                <a:srgbClr val="000000"/>
              </a:solidFill>
              <a:miter lim="800000"/>
              <a:headEnd/>
              <a:tailEnd/>
            </a:ln>
          </p:spPr>
          <p:txBody>
            <a:bodyPr/>
            <a:lstStyle/>
            <a:p>
              <a:endParaRPr lang="es-ES"/>
            </a:p>
          </p:txBody>
        </p:sp>
        <p:sp>
          <p:nvSpPr>
            <p:cNvPr id="12342" name="AutoShape 54"/>
            <p:cNvSpPr>
              <a:spLocks noChangeAspect="1" noChangeArrowheads="1"/>
            </p:cNvSpPr>
            <p:nvPr/>
          </p:nvSpPr>
          <p:spPr bwMode="auto">
            <a:xfrm>
              <a:off x="2702" y="2641"/>
              <a:ext cx="315" cy="220"/>
            </a:xfrm>
            <a:prstGeom prst="can">
              <a:avLst>
                <a:gd name="adj" fmla="val 25000"/>
              </a:avLst>
            </a:prstGeom>
            <a:solidFill>
              <a:srgbClr val="FFCCFF"/>
            </a:solidFill>
            <a:ln w="9525">
              <a:solidFill>
                <a:srgbClr val="000000"/>
              </a:solidFill>
              <a:round/>
              <a:headEnd/>
              <a:tailEnd/>
            </a:ln>
            <a:effectLst/>
          </p:spPr>
          <p:txBody>
            <a:bodyPr/>
            <a:lstStyle/>
            <a:p>
              <a:endParaRPr lang="es-ES"/>
            </a:p>
          </p:txBody>
        </p:sp>
        <p:grpSp>
          <p:nvGrpSpPr>
            <p:cNvPr id="6" name="Group 55"/>
            <p:cNvGrpSpPr>
              <a:grpSpLocks noChangeAspect="1"/>
            </p:cNvGrpSpPr>
            <p:nvPr/>
          </p:nvGrpSpPr>
          <p:grpSpPr bwMode="auto">
            <a:xfrm>
              <a:off x="2947" y="2032"/>
              <a:ext cx="156" cy="141"/>
              <a:chOff x="8522" y="4603"/>
              <a:chExt cx="183" cy="161"/>
            </a:xfrm>
          </p:grpSpPr>
          <p:sp>
            <p:nvSpPr>
              <p:cNvPr id="12344" name="AutoShape 56"/>
              <p:cNvSpPr>
                <a:spLocks noChangeAspect="1" noChangeArrowheads="1"/>
              </p:cNvSpPr>
              <p:nvPr/>
            </p:nvSpPr>
            <p:spPr bwMode="auto">
              <a:xfrm rot="16758325" flipH="1">
                <a:off x="8486" y="4639"/>
                <a:ext cx="120" cy="48"/>
              </a:xfrm>
              <a:prstGeom prst="rightArrow">
                <a:avLst>
                  <a:gd name="adj1" fmla="val 50000"/>
                  <a:gd name="adj2" fmla="val 125012"/>
                </a:avLst>
              </a:prstGeom>
              <a:solidFill>
                <a:srgbClr val="FFFF99"/>
              </a:solidFill>
              <a:ln w="9525">
                <a:solidFill>
                  <a:srgbClr val="800000"/>
                </a:solidFill>
                <a:miter lim="800000"/>
                <a:headEnd/>
                <a:tailEnd/>
              </a:ln>
              <a:effectLst/>
            </p:spPr>
            <p:txBody>
              <a:bodyPr wrap="none" anchor="ctr"/>
              <a:lstStyle/>
              <a:p>
                <a:endParaRPr lang="es-ES"/>
              </a:p>
            </p:txBody>
          </p:sp>
          <p:sp>
            <p:nvSpPr>
              <p:cNvPr id="12345" name="AutoShape 57"/>
              <p:cNvSpPr>
                <a:spLocks noChangeAspect="1" noChangeArrowheads="1"/>
              </p:cNvSpPr>
              <p:nvPr/>
            </p:nvSpPr>
            <p:spPr bwMode="auto">
              <a:xfrm rot="16758325" flipH="1">
                <a:off x="8554" y="4661"/>
                <a:ext cx="120" cy="48"/>
              </a:xfrm>
              <a:prstGeom prst="rightArrow">
                <a:avLst>
                  <a:gd name="adj1" fmla="val 50000"/>
                  <a:gd name="adj2" fmla="val 125012"/>
                </a:avLst>
              </a:prstGeom>
              <a:solidFill>
                <a:srgbClr val="FFFF99"/>
              </a:solidFill>
              <a:ln w="9525">
                <a:solidFill>
                  <a:srgbClr val="800000"/>
                </a:solidFill>
                <a:miter lim="800000"/>
                <a:headEnd/>
                <a:tailEnd/>
              </a:ln>
              <a:effectLst/>
            </p:spPr>
            <p:txBody>
              <a:bodyPr wrap="none" anchor="ctr"/>
              <a:lstStyle/>
              <a:p>
                <a:endParaRPr lang="es-ES"/>
              </a:p>
            </p:txBody>
          </p:sp>
          <p:sp>
            <p:nvSpPr>
              <p:cNvPr id="12346" name="AutoShape 58"/>
              <p:cNvSpPr>
                <a:spLocks noChangeAspect="1" noChangeArrowheads="1"/>
              </p:cNvSpPr>
              <p:nvPr/>
            </p:nvSpPr>
            <p:spPr bwMode="auto">
              <a:xfrm rot="16758325" flipH="1">
                <a:off x="8621" y="4680"/>
                <a:ext cx="120" cy="48"/>
              </a:xfrm>
              <a:prstGeom prst="rightArrow">
                <a:avLst>
                  <a:gd name="adj1" fmla="val 50000"/>
                  <a:gd name="adj2" fmla="val 125012"/>
                </a:avLst>
              </a:prstGeom>
              <a:solidFill>
                <a:srgbClr val="FFFF99"/>
              </a:solidFill>
              <a:ln w="9525">
                <a:solidFill>
                  <a:srgbClr val="800000"/>
                </a:solidFill>
                <a:miter lim="800000"/>
                <a:headEnd/>
                <a:tailEnd/>
              </a:ln>
              <a:effectLst/>
            </p:spPr>
            <p:txBody>
              <a:bodyPr wrap="none" anchor="ctr"/>
              <a:lstStyle/>
              <a:p>
                <a:endParaRPr lang="es-ES"/>
              </a:p>
            </p:txBody>
          </p:sp>
        </p:grpSp>
        <p:grpSp>
          <p:nvGrpSpPr>
            <p:cNvPr id="7" name="Group 59"/>
            <p:cNvGrpSpPr>
              <a:grpSpLocks noChangeAspect="1"/>
            </p:cNvGrpSpPr>
            <p:nvPr/>
          </p:nvGrpSpPr>
          <p:grpSpPr bwMode="auto">
            <a:xfrm>
              <a:off x="2939" y="1755"/>
              <a:ext cx="155" cy="119"/>
              <a:chOff x="8516" y="4280"/>
              <a:chExt cx="179" cy="137"/>
            </a:xfrm>
          </p:grpSpPr>
          <p:sp>
            <p:nvSpPr>
              <p:cNvPr id="12348" name="AutoShape 60"/>
              <p:cNvSpPr>
                <a:spLocks noChangeAspect="1" noChangeArrowheads="1"/>
              </p:cNvSpPr>
              <p:nvPr/>
            </p:nvSpPr>
            <p:spPr bwMode="auto">
              <a:xfrm rot="15594012" flipH="1">
                <a:off x="8479" y="4317"/>
                <a:ext cx="119" cy="45"/>
              </a:xfrm>
              <a:prstGeom prst="rightArrow">
                <a:avLst>
                  <a:gd name="adj1" fmla="val 50000"/>
                  <a:gd name="adj2" fmla="val 132234"/>
                </a:avLst>
              </a:prstGeom>
              <a:solidFill>
                <a:srgbClr val="FFFF99"/>
              </a:solidFill>
              <a:ln w="9525">
                <a:solidFill>
                  <a:srgbClr val="800000"/>
                </a:solidFill>
                <a:miter lim="800000"/>
                <a:headEnd/>
                <a:tailEnd/>
              </a:ln>
              <a:effectLst/>
            </p:spPr>
            <p:txBody>
              <a:bodyPr wrap="none" anchor="ctr"/>
              <a:lstStyle/>
              <a:p>
                <a:endParaRPr lang="es-ES"/>
              </a:p>
            </p:txBody>
          </p:sp>
          <p:sp>
            <p:nvSpPr>
              <p:cNvPr id="12349" name="AutoShape 61"/>
              <p:cNvSpPr>
                <a:spLocks noChangeAspect="1" noChangeArrowheads="1"/>
              </p:cNvSpPr>
              <p:nvPr/>
            </p:nvSpPr>
            <p:spPr bwMode="auto">
              <a:xfrm rot="15597039" flipH="1">
                <a:off x="8547" y="4325"/>
                <a:ext cx="119" cy="46"/>
              </a:xfrm>
              <a:prstGeom prst="rightArrow">
                <a:avLst>
                  <a:gd name="adj1" fmla="val 50000"/>
                  <a:gd name="adj2" fmla="val 129360"/>
                </a:avLst>
              </a:prstGeom>
              <a:solidFill>
                <a:srgbClr val="FFFF99"/>
              </a:solidFill>
              <a:ln w="9525">
                <a:solidFill>
                  <a:srgbClr val="800000"/>
                </a:solidFill>
                <a:miter lim="800000"/>
                <a:headEnd/>
                <a:tailEnd/>
              </a:ln>
              <a:effectLst/>
            </p:spPr>
            <p:txBody>
              <a:bodyPr wrap="none" anchor="ctr"/>
              <a:lstStyle/>
              <a:p>
                <a:endParaRPr lang="es-ES"/>
              </a:p>
            </p:txBody>
          </p:sp>
          <p:sp>
            <p:nvSpPr>
              <p:cNvPr id="12350" name="AutoShape 62"/>
              <p:cNvSpPr>
                <a:spLocks noChangeAspect="1" noChangeArrowheads="1"/>
              </p:cNvSpPr>
              <p:nvPr/>
            </p:nvSpPr>
            <p:spPr bwMode="auto">
              <a:xfrm rot="15594012" flipH="1">
                <a:off x="8613" y="4335"/>
                <a:ext cx="119" cy="45"/>
              </a:xfrm>
              <a:prstGeom prst="rightArrow">
                <a:avLst>
                  <a:gd name="adj1" fmla="val 50000"/>
                  <a:gd name="adj2" fmla="val 132234"/>
                </a:avLst>
              </a:prstGeom>
              <a:solidFill>
                <a:srgbClr val="FFFF99"/>
              </a:solidFill>
              <a:ln w="9525">
                <a:solidFill>
                  <a:srgbClr val="800000"/>
                </a:solidFill>
                <a:miter lim="800000"/>
                <a:headEnd/>
                <a:tailEnd/>
              </a:ln>
              <a:effectLst/>
            </p:spPr>
            <p:txBody>
              <a:bodyPr wrap="none" anchor="ctr"/>
              <a:lstStyle/>
              <a:p>
                <a:endParaRPr lang="es-ES"/>
              </a:p>
            </p:txBody>
          </p:sp>
        </p:grpSp>
      </p:grpSp>
      <p:grpSp>
        <p:nvGrpSpPr>
          <p:cNvPr id="8" name="Group 63"/>
          <p:cNvGrpSpPr>
            <a:grpSpLocks noChangeAspect="1"/>
          </p:cNvGrpSpPr>
          <p:nvPr/>
        </p:nvGrpSpPr>
        <p:grpSpPr bwMode="auto">
          <a:xfrm>
            <a:off x="6975475" y="2557463"/>
            <a:ext cx="885825" cy="831850"/>
            <a:chOff x="3772" y="1421"/>
            <a:chExt cx="1071" cy="1418"/>
          </a:xfrm>
        </p:grpSpPr>
        <p:sp>
          <p:nvSpPr>
            <p:cNvPr id="12352" name="AutoShape 64"/>
            <p:cNvSpPr>
              <a:spLocks noChangeAspect="1" noChangeArrowheads="1"/>
            </p:cNvSpPr>
            <p:nvPr/>
          </p:nvSpPr>
          <p:spPr bwMode="auto">
            <a:xfrm>
              <a:off x="3772" y="2749"/>
              <a:ext cx="1069" cy="90"/>
            </a:xfrm>
            <a:prstGeom prst="parallelogram">
              <a:avLst>
                <a:gd name="adj" fmla="val 296944"/>
              </a:avLst>
            </a:prstGeom>
            <a:solidFill>
              <a:srgbClr val="CCECFF"/>
            </a:solidFill>
            <a:ln w="9525">
              <a:solidFill>
                <a:schemeClr val="tx1"/>
              </a:solidFill>
              <a:miter lim="800000"/>
              <a:headEnd/>
              <a:tailEnd/>
            </a:ln>
            <a:effectLst/>
          </p:spPr>
          <p:txBody>
            <a:bodyPr/>
            <a:lstStyle/>
            <a:p>
              <a:endParaRPr lang="es-ES"/>
            </a:p>
          </p:txBody>
        </p:sp>
        <p:sp>
          <p:nvSpPr>
            <p:cNvPr id="12353" name="Rectangle 65"/>
            <p:cNvSpPr>
              <a:spLocks noChangeAspect="1" noChangeArrowheads="1"/>
            </p:cNvSpPr>
            <p:nvPr/>
          </p:nvSpPr>
          <p:spPr bwMode="auto">
            <a:xfrm>
              <a:off x="3782" y="1513"/>
              <a:ext cx="803" cy="1325"/>
            </a:xfrm>
            <a:prstGeom prst="rect">
              <a:avLst/>
            </a:prstGeom>
            <a:solidFill>
              <a:srgbClr val="CCECFF"/>
            </a:solidFill>
            <a:ln w="9525">
              <a:solidFill>
                <a:schemeClr val="tx1"/>
              </a:solidFill>
              <a:miter lim="800000"/>
              <a:headEnd/>
              <a:tailEnd/>
            </a:ln>
            <a:effectLst/>
          </p:spPr>
          <p:txBody>
            <a:bodyPr/>
            <a:lstStyle/>
            <a:p>
              <a:endParaRPr lang="es-ES"/>
            </a:p>
          </p:txBody>
        </p:sp>
        <p:sp>
          <p:nvSpPr>
            <p:cNvPr id="12354" name="Freeform 66"/>
            <p:cNvSpPr>
              <a:spLocks noChangeAspect="1"/>
            </p:cNvSpPr>
            <p:nvPr/>
          </p:nvSpPr>
          <p:spPr bwMode="auto">
            <a:xfrm>
              <a:off x="4584" y="1421"/>
              <a:ext cx="257" cy="1416"/>
            </a:xfrm>
            <a:custGeom>
              <a:avLst/>
              <a:gdLst/>
              <a:ahLst/>
              <a:cxnLst>
                <a:cxn ang="0">
                  <a:pos x="257" y="0"/>
                </a:cxn>
                <a:cxn ang="0">
                  <a:pos x="257" y="1327"/>
                </a:cxn>
                <a:cxn ang="0">
                  <a:pos x="0" y="1416"/>
                </a:cxn>
                <a:cxn ang="0">
                  <a:pos x="0" y="91"/>
                </a:cxn>
                <a:cxn ang="0">
                  <a:pos x="257" y="0"/>
                </a:cxn>
              </a:cxnLst>
              <a:rect l="0" t="0" r="r" b="b"/>
              <a:pathLst>
                <a:path w="257" h="1416">
                  <a:moveTo>
                    <a:pt x="257" y="0"/>
                  </a:moveTo>
                  <a:lnTo>
                    <a:pt x="257" y="1327"/>
                  </a:lnTo>
                  <a:lnTo>
                    <a:pt x="0" y="1416"/>
                  </a:lnTo>
                  <a:lnTo>
                    <a:pt x="0" y="91"/>
                  </a:lnTo>
                  <a:lnTo>
                    <a:pt x="257" y="0"/>
                  </a:lnTo>
                  <a:close/>
                </a:path>
              </a:pathLst>
            </a:custGeom>
            <a:solidFill>
              <a:srgbClr val="CCECFF"/>
            </a:solidFill>
            <a:ln w="9525">
              <a:solidFill>
                <a:schemeClr val="tx1"/>
              </a:solidFill>
              <a:round/>
              <a:headEnd/>
              <a:tailEnd/>
            </a:ln>
            <a:effectLst/>
          </p:spPr>
          <p:txBody>
            <a:bodyPr/>
            <a:lstStyle/>
            <a:p>
              <a:endParaRPr lang="es-ES"/>
            </a:p>
          </p:txBody>
        </p:sp>
        <p:sp>
          <p:nvSpPr>
            <p:cNvPr id="12355" name="AutoShape 67"/>
            <p:cNvSpPr>
              <a:spLocks noChangeAspect="1" noChangeArrowheads="1"/>
            </p:cNvSpPr>
            <p:nvPr/>
          </p:nvSpPr>
          <p:spPr bwMode="auto">
            <a:xfrm>
              <a:off x="3774" y="1421"/>
              <a:ext cx="1069" cy="90"/>
            </a:xfrm>
            <a:prstGeom prst="parallelogram">
              <a:avLst>
                <a:gd name="adj" fmla="val 296944"/>
              </a:avLst>
            </a:prstGeom>
            <a:solidFill>
              <a:srgbClr val="CCECFF"/>
            </a:solidFill>
            <a:ln w="9525">
              <a:solidFill>
                <a:schemeClr val="tx1"/>
              </a:solidFill>
              <a:miter lim="800000"/>
              <a:headEnd/>
              <a:tailEnd/>
            </a:ln>
            <a:effectLst/>
          </p:spPr>
          <p:txBody>
            <a:bodyPr/>
            <a:lstStyle/>
            <a:p>
              <a:endParaRPr lang="es-ES"/>
            </a:p>
          </p:txBody>
        </p:sp>
        <p:sp>
          <p:nvSpPr>
            <p:cNvPr id="12356" name="Freeform 68"/>
            <p:cNvSpPr>
              <a:spLocks noChangeAspect="1"/>
            </p:cNvSpPr>
            <p:nvPr/>
          </p:nvSpPr>
          <p:spPr bwMode="auto">
            <a:xfrm>
              <a:off x="3848" y="1447"/>
              <a:ext cx="781" cy="1324"/>
            </a:xfrm>
            <a:custGeom>
              <a:avLst/>
              <a:gdLst/>
              <a:ahLst/>
              <a:cxnLst>
                <a:cxn ang="0">
                  <a:pos x="282" y="63"/>
                </a:cxn>
                <a:cxn ang="0">
                  <a:pos x="59" y="138"/>
                </a:cxn>
                <a:cxn ang="0">
                  <a:pos x="18" y="231"/>
                </a:cxn>
                <a:cxn ang="0">
                  <a:pos x="6" y="695"/>
                </a:cxn>
                <a:cxn ang="0">
                  <a:pos x="52" y="1227"/>
                </a:cxn>
                <a:cxn ang="0">
                  <a:pos x="114" y="1280"/>
                </a:cxn>
                <a:cxn ang="0">
                  <a:pos x="368" y="1287"/>
                </a:cxn>
                <a:cxn ang="0">
                  <a:pos x="716" y="1247"/>
                </a:cxn>
                <a:cxn ang="0">
                  <a:pos x="760" y="1129"/>
                </a:cxn>
                <a:cxn ang="0">
                  <a:pos x="724" y="762"/>
                </a:cxn>
                <a:cxn ang="0">
                  <a:pos x="762" y="416"/>
                </a:cxn>
                <a:cxn ang="0">
                  <a:pos x="690" y="59"/>
                </a:cxn>
                <a:cxn ang="0">
                  <a:pos x="282" y="63"/>
                </a:cxn>
              </a:cxnLst>
              <a:rect l="0" t="0" r="r" b="b"/>
              <a:pathLst>
                <a:path w="781" h="1324">
                  <a:moveTo>
                    <a:pt x="282" y="63"/>
                  </a:moveTo>
                  <a:cubicBezTo>
                    <a:pt x="177" y="76"/>
                    <a:pt x="103" y="110"/>
                    <a:pt x="59" y="138"/>
                  </a:cubicBezTo>
                  <a:cubicBezTo>
                    <a:pt x="15" y="166"/>
                    <a:pt x="27" y="138"/>
                    <a:pt x="18" y="231"/>
                  </a:cubicBezTo>
                  <a:cubicBezTo>
                    <a:pt x="9" y="324"/>
                    <a:pt x="0" y="529"/>
                    <a:pt x="6" y="695"/>
                  </a:cubicBezTo>
                  <a:cubicBezTo>
                    <a:pt x="12" y="861"/>
                    <a:pt x="34" y="1130"/>
                    <a:pt x="52" y="1227"/>
                  </a:cubicBezTo>
                  <a:cubicBezTo>
                    <a:pt x="70" y="1324"/>
                    <a:pt x="61" y="1270"/>
                    <a:pt x="114" y="1280"/>
                  </a:cubicBezTo>
                  <a:cubicBezTo>
                    <a:pt x="167" y="1290"/>
                    <a:pt x="268" y="1292"/>
                    <a:pt x="368" y="1287"/>
                  </a:cubicBezTo>
                  <a:cubicBezTo>
                    <a:pt x="468" y="1282"/>
                    <a:pt x="651" y="1273"/>
                    <a:pt x="716" y="1247"/>
                  </a:cubicBezTo>
                  <a:cubicBezTo>
                    <a:pt x="781" y="1221"/>
                    <a:pt x="759" y="1210"/>
                    <a:pt x="760" y="1129"/>
                  </a:cubicBezTo>
                  <a:cubicBezTo>
                    <a:pt x="761" y="1048"/>
                    <a:pt x="724" y="881"/>
                    <a:pt x="724" y="762"/>
                  </a:cubicBezTo>
                  <a:cubicBezTo>
                    <a:pt x="724" y="643"/>
                    <a:pt x="768" y="533"/>
                    <a:pt x="762" y="416"/>
                  </a:cubicBezTo>
                  <a:cubicBezTo>
                    <a:pt x="756" y="299"/>
                    <a:pt x="771" y="118"/>
                    <a:pt x="690" y="59"/>
                  </a:cubicBezTo>
                  <a:cubicBezTo>
                    <a:pt x="609" y="0"/>
                    <a:pt x="387" y="50"/>
                    <a:pt x="282" y="63"/>
                  </a:cubicBezTo>
                  <a:close/>
                </a:path>
              </a:pathLst>
            </a:custGeom>
            <a:solidFill>
              <a:srgbClr val="CCFF99"/>
            </a:solidFill>
            <a:ln w="9525">
              <a:solidFill>
                <a:schemeClr val="tx1"/>
              </a:solidFill>
              <a:round/>
              <a:headEnd/>
              <a:tailEnd/>
            </a:ln>
            <a:effectLst/>
          </p:spPr>
          <p:txBody>
            <a:bodyPr/>
            <a:lstStyle/>
            <a:p>
              <a:endParaRPr lang="es-ES"/>
            </a:p>
          </p:txBody>
        </p:sp>
        <p:grpSp>
          <p:nvGrpSpPr>
            <p:cNvPr id="9" name="Group 69"/>
            <p:cNvGrpSpPr>
              <a:grpSpLocks noChangeAspect="1"/>
            </p:cNvGrpSpPr>
            <p:nvPr/>
          </p:nvGrpSpPr>
          <p:grpSpPr bwMode="auto">
            <a:xfrm>
              <a:off x="4021" y="1532"/>
              <a:ext cx="507" cy="1185"/>
              <a:chOff x="4385" y="2008"/>
              <a:chExt cx="507" cy="1185"/>
            </a:xfrm>
          </p:grpSpPr>
          <p:grpSp>
            <p:nvGrpSpPr>
              <p:cNvPr id="10" name="Group 70"/>
              <p:cNvGrpSpPr>
                <a:grpSpLocks noChangeAspect="1"/>
              </p:cNvGrpSpPr>
              <p:nvPr/>
            </p:nvGrpSpPr>
            <p:grpSpPr bwMode="auto">
              <a:xfrm>
                <a:off x="4615" y="2008"/>
                <a:ext cx="277" cy="1149"/>
                <a:chOff x="3582" y="1472"/>
                <a:chExt cx="277" cy="1149"/>
              </a:xfrm>
            </p:grpSpPr>
            <p:sp>
              <p:nvSpPr>
                <p:cNvPr id="12359" name="Freeform 71"/>
                <p:cNvSpPr>
                  <a:spLocks noChangeAspect="1"/>
                </p:cNvSpPr>
                <p:nvPr/>
              </p:nvSpPr>
              <p:spPr bwMode="auto">
                <a:xfrm>
                  <a:off x="3840" y="2353"/>
                  <a:ext cx="17" cy="267"/>
                </a:xfrm>
                <a:custGeom>
                  <a:avLst/>
                  <a:gdLst/>
                  <a:ahLst/>
                  <a:cxnLst>
                    <a:cxn ang="0">
                      <a:pos x="0" y="13"/>
                    </a:cxn>
                    <a:cxn ang="0">
                      <a:pos x="0" y="267"/>
                    </a:cxn>
                    <a:cxn ang="0">
                      <a:pos x="17" y="253"/>
                    </a:cxn>
                    <a:cxn ang="0">
                      <a:pos x="17" y="0"/>
                    </a:cxn>
                    <a:cxn ang="0">
                      <a:pos x="0" y="13"/>
                    </a:cxn>
                  </a:cxnLst>
                  <a:rect l="0" t="0" r="r" b="b"/>
                  <a:pathLst>
                    <a:path w="17" h="267">
                      <a:moveTo>
                        <a:pt x="0" y="13"/>
                      </a:moveTo>
                      <a:lnTo>
                        <a:pt x="0" y="267"/>
                      </a:lnTo>
                      <a:lnTo>
                        <a:pt x="17" y="253"/>
                      </a:lnTo>
                      <a:lnTo>
                        <a:pt x="17" y="0"/>
                      </a:lnTo>
                      <a:lnTo>
                        <a:pt x="0" y="13"/>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60" name="Freeform 72"/>
                <p:cNvSpPr>
                  <a:spLocks noChangeAspect="1"/>
                </p:cNvSpPr>
                <p:nvPr/>
              </p:nvSpPr>
              <p:spPr bwMode="auto">
                <a:xfrm>
                  <a:off x="3778" y="1746"/>
                  <a:ext cx="79" cy="623"/>
                </a:xfrm>
                <a:custGeom>
                  <a:avLst/>
                  <a:gdLst/>
                  <a:ahLst/>
                  <a:cxnLst>
                    <a:cxn ang="0">
                      <a:pos x="50" y="0"/>
                    </a:cxn>
                    <a:cxn ang="0">
                      <a:pos x="31" y="12"/>
                    </a:cxn>
                    <a:cxn ang="0">
                      <a:pos x="24" y="29"/>
                    </a:cxn>
                    <a:cxn ang="0">
                      <a:pos x="14" y="55"/>
                    </a:cxn>
                    <a:cxn ang="0">
                      <a:pos x="8" y="76"/>
                    </a:cxn>
                    <a:cxn ang="0">
                      <a:pos x="2" y="108"/>
                    </a:cxn>
                    <a:cxn ang="0">
                      <a:pos x="0" y="128"/>
                    </a:cxn>
                    <a:cxn ang="0">
                      <a:pos x="0" y="506"/>
                    </a:cxn>
                    <a:cxn ang="0">
                      <a:pos x="6" y="524"/>
                    </a:cxn>
                    <a:cxn ang="0">
                      <a:pos x="9" y="546"/>
                    </a:cxn>
                    <a:cxn ang="0">
                      <a:pos x="15" y="565"/>
                    </a:cxn>
                    <a:cxn ang="0">
                      <a:pos x="24" y="584"/>
                    </a:cxn>
                    <a:cxn ang="0">
                      <a:pos x="30" y="599"/>
                    </a:cxn>
                    <a:cxn ang="0">
                      <a:pos x="36" y="607"/>
                    </a:cxn>
                    <a:cxn ang="0">
                      <a:pos x="44" y="612"/>
                    </a:cxn>
                    <a:cxn ang="0">
                      <a:pos x="62" y="623"/>
                    </a:cxn>
                    <a:cxn ang="0">
                      <a:pos x="79" y="606"/>
                    </a:cxn>
                    <a:cxn ang="0">
                      <a:pos x="67" y="599"/>
                    </a:cxn>
                    <a:cxn ang="0">
                      <a:pos x="54" y="590"/>
                    </a:cxn>
                    <a:cxn ang="0">
                      <a:pos x="43" y="581"/>
                    </a:cxn>
                    <a:cxn ang="0">
                      <a:pos x="34" y="568"/>
                    </a:cxn>
                    <a:cxn ang="0">
                      <a:pos x="27" y="541"/>
                    </a:cxn>
                    <a:cxn ang="0">
                      <a:pos x="22" y="527"/>
                    </a:cxn>
                    <a:cxn ang="0">
                      <a:pos x="16" y="493"/>
                    </a:cxn>
                    <a:cxn ang="0">
                      <a:pos x="15" y="482"/>
                    </a:cxn>
                    <a:cxn ang="0">
                      <a:pos x="15" y="107"/>
                    </a:cxn>
                    <a:cxn ang="0">
                      <a:pos x="19" y="91"/>
                    </a:cxn>
                    <a:cxn ang="0">
                      <a:pos x="20" y="72"/>
                    </a:cxn>
                    <a:cxn ang="0">
                      <a:pos x="24" y="54"/>
                    </a:cxn>
                    <a:cxn ang="0">
                      <a:pos x="28" y="37"/>
                    </a:cxn>
                    <a:cxn ang="0">
                      <a:pos x="33" y="26"/>
                    </a:cxn>
                    <a:cxn ang="0">
                      <a:pos x="40" y="12"/>
                    </a:cxn>
                    <a:cxn ang="0">
                      <a:pos x="50" y="0"/>
                    </a:cxn>
                  </a:cxnLst>
                  <a:rect l="0" t="0" r="r" b="b"/>
                  <a:pathLst>
                    <a:path w="79" h="623">
                      <a:moveTo>
                        <a:pt x="50" y="0"/>
                      </a:moveTo>
                      <a:lnTo>
                        <a:pt x="31" y="12"/>
                      </a:lnTo>
                      <a:lnTo>
                        <a:pt x="24" y="29"/>
                      </a:lnTo>
                      <a:lnTo>
                        <a:pt x="14" y="55"/>
                      </a:lnTo>
                      <a:lnTo>
                        <a:pt x="8" y="76"/>
                      </a:lnTo>
                      <a:lnTo>
                        <a:pt x="2" y="108"/>
                      </a:lnTo>
                      <a:lnTo>
                        <a:pt x="0" y="128"/>
                      </a:lnTo>
                      <a:lnTo>
                        <a:pt x="0" y="506"/>
                      </a:lnTo>
                      <a:lnTo>
                        <a:pt x="6" y="524"/>
                      </a:lnTo>
                      <a:lnTo>
                        <a:pt x="9" y="546"/>
                      </a:lnTo>
                      <a:lnTo>
                        <a:pt x="15" y="565"/>
                      </a:lnTo>
                      <a:lnTo>
                        <a:pt x="24" y="584"/>
                      </a:lnTo>
                      <a:lnTo>
                        <a:pt x="30" y="599"/>
                      </a:lnTo>
                      <a:lnTo>
                        <a:pt x="36" y="607"/>
                      </a:lnTo>
                      <a:lnTo>
                        <a:pt x="44" y="612"/>
                      </a:lnTo>
                      <a:lnTo>
                        <a:pt x="62" y="623"/>
                      </a:lnTo>
                      <a:lnTo>
                        <a:pt x="79" y="606"/>
                      </a:lnTo>
                      <a:lnTo>
                        <a:pt x="67" y="599"/>
                      </a:lnTo>
                      <a:lnTo>
                        <a:pt x="54" y="590"/>
                      </a:lnTo>
                      <a:lnTo>
                        <a:pt x="43" y="581"/>
                      </a:lnTo>
                      <a:lnTo>
                        <a:pt x="34" y="568"/>
                      </a:lnTo>
                      <a:lnTo>
                        <a:pt x="27" y="541"/>
                      </a:lnTo>
                      <a:lnTo>
                        <a:pt x="22" y="527"/>
                      </a:lnTo>
                      <a:lnTo>
                        <a:pt x="16" y="493"/>
                      </a:lnTo>
                      <a:lnTo>
                        <a:pt x="15" y="482"/>
                      </a:lnTo>
                      <a:lnTo>
                        <a:pt x="15" y="107"/>
                      </a:lnTo>
                      <a:lnTo>
                        <a:pt x="19" y="91"/>
                      </a:lnTo>
                      <a:lnTo>
                        <a:pt x="20" y="72"/>
                      </a:lnTo>
                      <a:lnTo>
                        <a:pt x="24" y="54"/>
                      </a:lnTo>
                      <a:lnTo>
                        <a:pt x="28" y="37"/>
                      </a:lnTo>
                      <a:lnTo>
                        <a:pt x="33" y="26"/>
                      </a:lnTo>
                      <a:lnTo>
                        <a:pt x="40" y="12"/>
                      </a:lnTo>
                      <a:lnTo>
                        <a:pt x="50" y="0"/>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61" name="Freeform 73"/>
                <p:cNvSpPr>
                  <a:spLocks noChangeAspect="1"/>
                </p:cNvSpPr>
                <p:nvPr/>
              </p:nvSpPr>
              <p:spPr bwMode="auto">
                <a:xfrm>
                  <a:off x="3840" y="1472"/>
                  <a:ext cx="18" cy="269"/>
                </a:xfrm>
                <a:custGeom>
                  <a:avLst/>
                  <a:gdLst/>
                  <a:ahLst/>
                  <a:cxnLst>
                    <a:cxn ang="0">
                      <a:pos x="0" y="17"/>
                    </a:cxn>
                    <a:cxn ang="0">
                      <a:pos x="0" y="269"/>
                    </a:cxn>
                    <a:cxn ang="0">
                      <a:pos x="18" y="252"/>
                    </a:cxn>
                    <a:cxn ang="0">
                      <a:pos x="18" y="0"/>
                    </a:cxn>
                    <a:cxn ang="0">
                      <a:pos x="0" y="17"/>
                    </a:cxn>
                  </a:cxnLst>
                  <a:rect l="0" t="0" r="r" b="b"/>
                  <a:pathLst>
                    <a:path w="18" h="269">
                      <a:moveTo>
                        <a:pt x="0" y="17"/>
                      </a:moveTo>
                      <a:lnTo>
                        <a:pt x="0" y="269"/>
                      </a:lnTo>
                      <a:lnTo>
                        <a:pt x="18" y="252"/>
                      </a:lnTo>
                      <a:lnTo>
                        <a:pt x="18" y="0"/>
                      </a:lnTo>
                      <a:lnTo>
                        <a:pt x="0" y="17"/>
                      </a:lnTo>
                      <a:close/>
                    </a:path>
                  </a:pathLst>
                </a:custGeom>
                <a:gradFill rotWithShape="0">
                  <a:gsLst>
                    <a:gs pos="0">
                      <a:srgbClr val="FFCCCC">
                        <a:gamma/>
                        <a:shade val="4627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62" name="Freeform 74"/>
                <p:cNvSpPr>
                  <a:spLocks noChangeAspect="1"/>
                </p:cNvSpPr>
                <p:nvPr/>
              </p:nvSpPr>
              <p:spPr bwMode="auto">
                <a:xfrm>
                  <a:off x="3583" y="1486"/>
                  <a:ext cx="257" cy="1135"/>
                </a:xfrm>
                <a:custGeom>
                  <a:avLst/>
                  <a:gdLst/>
                  <a:ahLst/>
                  <a:cxnLst>
                    <a:cxn ang="0">
                      <a:pos x="0" y="2"/>
                    </a:cxn>
                    <a:cxn ang="0">
                      <a:pos x="0" y="256"/>
                    </a:cxn>
                    <a:cxn ang="0">
                      <a:pos x="19" y="259"/>
                    </a:cxn>
                    <a:cxn ang="0">
                      <a:pos x="39" y="276"/>
                    </a:cxn>
                    <a:cxn ang="0">
                      <a:pos x="51" y="297"/>
                    </a:cxn>
                    <a:cxn ang="0">
                      <a:pos x="55" y="314"/>
                    </a:cxn>
                    <a:cxn ang="0">
                      <a:pos x="63" y="333"/>
                    </a:cxn>
                    <a:cxn ang="0">
                      <a:pos x="65" y="355"/>
                    </a:cxn>
                    <a:cxn ang="0">
                      <a:pos x="65" y="388"/>
                    </a:cxn>
                    <a:cxn ang="0">
                      <a:pos x="65" y="748"/>
                    </a:cxn>
                    <a:cxn ang="0">
                      <a:pos x="63" y="775"/>
                    </a:cxn>
                    <a:cxn ang="0">
                      <a:pos x="63" y="801"/>
                    </a:cxn>
                    <a:cxn ang="0">
                      <a:pos x="55" y="820"/>
                    </a:cxn>
                    <a:cxn ang="0">
                      <a:pos x="51" y="842"/>
                    </a:cxn>
                    <a:cxn ang="0">
                      <a:pos x="43" y="856"/>
                    </a:cxn>
                    <a:cxn ang="0">
                      <a:pos x="34" y="871"/>
                    </a:cxn>
                    <a:cxn ang="0">
                      <a:pos x="22" y="880"/>
                    </a:cxn>
                    <a:cxn ang="0">
                      <a:pos x="0" y="885"/>
                    </a:cxn>
                    <a:cxn ang="0">
                      <a:pos x="0" y="1135"/>
                    </a:cxn>
                    <a:cxn ang="0">
                      <a:pos x="257" y="1135"/>
                    </a:cxn>
                    <a:cxn ang="0">
                      <a:pos x="257" y="880"/>
                    </a:cxn>
                    <a:cxn ang="0">
                      <a:pos x="231" y="866"/>
                    </a:cxn>
                    <a:cxn ang="0">
                      <a:pos x="219" y="844"/>
                    </a:cxn>
                    <a:cxn ang="0">
                      <a:pos x="207" y="818"/>
                    </a:cxn>
                    <a:cxn ang="0">
                      <a:pos x="199" y="784"/>
                    </a:cxn>
                    <a:cxn ang="0">
                      <a:pos x="197" y="763"/>
                    </a:cxn>
                    <a:cxn ang="0">
                      <a:pos x="197" y="748"/>
                    </a:cxn>
                    <a:cxn ang="0">
                      <a:pos x="197" y="388"/>
                    </a:cxn>
                    <a:cxn ang="0">
                      <a:pos x="199" y="355"/>
                    </a:cxn>
                    <a:cxn ang="0">
                      <a:pos x="204" y="331"/>
                    </a:cxn>
                    <a:cxn ang="0">
                      <a:pos x="211" y="307"/>
                    </a:cxn>
                    <a:cxn ang="0">
                      <a:pos x="219" y="288"/>
                    </a:cxn>
                    <a:cxn ang="0">
                      <a:pos x="226" y="273"/>
                    </a:cxn>
                    <a:cxn ang="0">
                      <a:pos x="243" y="261"/>
                    </a:cxn>
                    <a:cxn ang="0">
                      <a:pos x="257" y="256"/>
                    </a:cxn>
                    <a:cxn ang="0">
                      <a:pos x="257" y="0"/>
                    </a:cxn>
                    <a:cxn ang="0">
                      <a:pos x="0" y="2"/>
                    </a:cxn>
                  </a:cxnLst>
                  <a:rect l="0" t="0" r="r" b="b"/>
                  <a:pathLst>
                    <a:path w="257" h="1135">
                      <a:moveTo>
                        <a:pt x="0" y="2"/>
                      </a:moveTo>
                      <a:lnTo>
                        <a:pt x="0" y="256"/>
                      </a:lnTo>
                      <a:lnTo>
                        <a:pt x="19" y="259"/>
                      </a:lnTo>
                      <a:lnTo>
                        <a:pt x="39" y="276"/>
                      </a:lnTo>
                      <a:lnTo>
                        <a:pt x="51" y="297"/>
                      </a:lnTo>
                      <a:lnTo>
                        <a:pt x="55" y="314"/>
                      </a:lnTo>
                      <a:lnTo>
                        <a:pt x="63" y="333"/>
                      </a:lnTo>
                      <a:lnTo>
                        <a:pt x="65" y="355"/>
                      </a:lnTo>
                      <a:lnTo>
                        <a:pt x="65" y="388"/>
                      </a:lnTo>
                      <a:lnTo>
                        <a:pt x="65" y="748"/>
                      </a:lnTo>
                      <a:lnTo>
                        <a:pt x="63" y="775"/>
                      </a:lnTo>
                      <a:lnTo>
                        <a:pt x="63" y="801"/>
                      </a:lnTo>
                      <a:lnTo>
                        <a:pt x="55" y="820"/>
                      </a:lnTo>
                      <a:lnTo>
                        <a:pt x="51" y="842"/>
                      </a:lnTo>
                      <a:lnTo>
                        <a:pt x="43" y="856"/>
                      </a:lnTo>
                      <a:lnTo>
                        <a:pt x="34" y="871"/>
                      </a:lnTo>
                      <a:lnTo>
                        <a:pt x="22" y="880"/>
                      </a:lnTo>
                      <a:lnTo>
                        <a:pt x="0" y="885"/>
                      </a:lnTo>
                      <a:lnTo>
                        <a:pt x="0" y="1135"/>
                      </a:lnTo>
                      <a:lnTo>
                        <a:pt x="257" y="1135"/>
                      </a:lnTo>
                      <a:lnTo>
                        <a:pt x="257" y="880"/>
                      </a:lnTo>
                      <a:lnTo>
                        <a:pt x="231" y="866"/>
                      </a:lnTo>
                      <a:lnTo>
                        <a:pt x="219" y="844"/>
                      </a:lnTo>
                      <a:lnTo>
                        <a:pt x="207" y="818"/>
                      </a:lnTo>
                      <a:lnTo>
                        <a:pt x="199" y="784"/>
                      </a:lnTo>
                      <a:lnTo>
                        <a:pt x="197" y="763"/>
                      </a:lnTo>
                      <a:lnTo>
                        <a:pt x="197" y="748"/>
                      </a:lnTo>
                      <a:lnTo>
                        <a:pt x="197" y="388"/>
                      </a:lnTo>
                      <a:lnTo>
                        <a:pt x="199" y="355"/>
                      </a:lnTo>
                      <a:lnTo>
                        <a:pt x="204" y="331"/>
                      </a:lnTo>
                      <a:lnTo>
                        <a:pt x="211" y="307"/>
                      </a:lnTo>
                      <a:lnTo>
                        <a:pt x="219" y="288"/>
                      </a:lnTo>
                      <a:lnTo>
                        <a:pt x="226" y="273"/>
                      </a:lnTo>
                      <a:lnTo>
                        <a:pt x="243" y="261"/>
                      </a:lnTo>
                      <a:lnTo>
                        <a:pt x="257" y="256"/>
                      </a:lnTo>
                      <a:lnTo>
                        <a:pt x="257" y="0"/>
                      </a:lnTo>
                      <a:lnTo>
                        <a:pt x="0" y="2"/>
                      </a:lnTo>
                      <a:close/>
                    </a:path>
                  </a:pathLst>
                </a:custGeom>
                <a:gradFill rotWithShape="0">
                  <a:gsLst>
                    <a:gs pos="0">
                      <a:srgbClr val="FFCCCC">
                        <a:gamma/>
                        <a:shade val="82745"/>
                        <a:invGamma/>
                      </a:srgbClr>
                    </a:gs>
                    <a:gs pos="50000">
                      <a:srgbClr val="FFCCCC"/>
                    </a:gs>
                    <a:gs pos="100000">
                      <a:srgbClr val="FFCCCC">
                        <a:gamma/>
                        <a:shade val="82745"/>
                        <a:invGamma/>
                      </a:srgbClr>
                    </a:gs>
                  </a:gsLst>
                  <a:lin ang="5400000" scaled="1"/>
                </a:gradFill>
                <a:ln w="3175" cmpd="sng">
                  <a:solidFill>
                    <a:schemeClr val="tx2"/>
                  </a:solidFill>
                  <a:round/>
                  <a:headEnd/>
                  <a:tailEnd/>
                </a:ln>
                <a:effectLst/>
              </p:spPr>
              <p:txBody>
                <a:bodyPr/>
                <a:lstStyle/>
                <a:p>
                  <a:endParaRPr lang="es-ES"/>
                </a:p>
              </p:txBody>
            </p:sp>
            <p:sp>
              <p:nvSpPr>
                <p:cNvPr id="12363" name="Oval 75"/>
                <p:cNvSpPr>
                  <a:spLocks noChangeAspect="1" noChangeArrowheads="1"/>
                </p:cNvSpPr>
                <p:nvPr/>
              </p:nvSpPr>
              <p:spPr bwMode="auto">
                <a:xfrm>
                  <a:off x="3654" y="1560"/>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64" name="Oval 76"/>
                <p:cNvSpPr>
                  <a:spLocks noChangeAspect="1" noChangeArrowheads="1"/>
                </p:cNvSpPr>
                <p:nvPr/>
              </p:nvSpPr>
              <p:spPr bwMode="auto">
                <a:xfrm>
                  <a:off x="3654" y="2417"/>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65" name="Freeform 77"/>
                <p:cNvSpPr>
                  <a:spLocks noChangeAspect="1"/>
                </p:cNvSpPr>
                <p:nvPr/>
              </p:nvSpPr>
              <p:spPr bwMode="auto">
                <a:xfrm>
                  <a:off x="3794" y="1742"/>
                  <a:ext cx="58" cy="610"/>
                </a:xfrm>
                <a:custGeom>
                  <a:avLst/>
                  <a:gdLst/>
                  <a:ahLst/>
                  <a:cxnLst>
                    <a:cxn ang="0">
                      <a:pos x="44" y="0"/>
                    </a:cxn>
                    <a:cxn ang="0">
                      <a:pos x="29" y="8"/>
                    </a:cxn>
                    <a:cxn ang="0">
                      <a:pos x="20" y="27"/>
                    </a:cxn>
                    <a:cxn ang="0">
                      <a:pos x="10" y="48"/>
                    </a:cxn>
                    <a:cxn ang="0">
                      <a:pos x="5" y="70"/>
                    </a:cxn>
                    <a:cxn ang="0">
                      <a:pos x="0" y="111"/>
                    </a:cxn>
                    <a:cxn ang="0">
                      <a:pos x="0" y="132"/>
                    </a:cxn>
                    <a:cxn ang="0">
                      <a:pos x="0" y="492"/>
                    </a:cxn>
                    <a:cxn ang="0">
                      <a:pos x="3" y="509"/>
                    </a:cxn>
                    <a:cxn ang="0">
                      <a:pos x="8" y="538"/>
                    </a:cxn>
                    <a:cxn ang="0">
                      <a:pos x="15" y="555"/>
                    </a:cxn>
                    <a:cxn ang="0">
                      <a:pos x="20" y="572"/>
                    </a:cxn>
                    <a:cxn ang="0">
                      <a:pos x="27" y="586"/>
                    </a:cxn>
                    <a:cxn ang="0">
                      <a:pos x="39" y="596"/>
                    </a:cxn>
                    <a:cxn ang="0">
                      <a:pos x="58" y="610"/>
                    </a:cxn>
                  </a:cxnLst>
                  <a:rect l="0" t="0" r="r" b="b"/>
                  <a:pathLst>
                    <a:path w="58" h="610">
                      <a:moveTo>
                        <a:pt x="44" y="0"/>
                      </a:moveTo>
                      <a:lnTo>
                        <a:pt x="29" y="8"/>
                      </a:lnTo>
                      <a:lnTo>
                        <a:pt x="20" y="27"/>
                      </a:lnTo>
                      <a:lnTo>
                        <a:pt x="10" y="48"/>
                      </a:lnTo>
                      <a:lnTo>
                        <a:pt x="5" y="70"/>
                      </a:lnTo>
                      <a:lnTo>
                        <a:pt x="0" y="111"/>
                      </a:lnTo>
                      <a:lnTo>
                        <a:pt x="0" y="132"/>
                      </a:lnTo>
                      <a:lnTo>
                        <a:pt x="0" y="492"/>
                      </a:lnTo>
                      <a:lnTo>
                        <a:pt x="3" y="509"/>
                      </a:lnTo>
                      <a:lnTo>
                        <a:pt x="8" y="538"/>
                      </a:lnTo>
                      <a:lnTo>
                        <a:pt x="15" y="555"/>
                      </a:lnTo>
                      <a:lnTo>
                        <a:pt x="20" y="572"/>
                      </a:lnTo>
                      <a:lnTo>
                        <a:pt x="27" y="586"/>
                      </a:lnTo>
                      <a:lnTo>
                        <a:pt x="39" y="596"/>
                      </a:lnTo>
                      <a:lnTo>
                        <a:pt x="58" y="610"/>
                      </a:lnTo>
                    </a:path>
                  </a:pathLst>
                </a:custGeom>
                <a:noFill/>
                <a:ln w="3175" cmpd="sng">
                  <a:solidFill>
                    <a:schemeClr val="tx1"/>
                  </a:solidFill>
                  <a:round/>
                  <a:headEnd/>
                  <a:tailEnd/>
                </a:ln>
                <a:effectLst/>
              </p:spPr>
              <p:txBody>
                <a:bodyPr/>
                <a:lstStyle/>
                <a:p>
                  <a:endParaRPr lang="es-ES"/>
                </a:p>
              </p:txBody>
            </p:sp>
            <p:sp>
              <p:nvSpPr>
                <p:cNvPr id="12366" name="Line 78"/>
                <p:cNvSpPr>
                  <a:spLocks noChangeAspect="1" noChangeShapeType="1"/>
                </p:cNvSpPr>
                <p:nvPr/>
              </p:nvSpPr>
              <p:spPr bwMode="auto">
                <a:xfrm flipV="1">
                  <a:off x="3840" y="2352"/>
                  <a:ext cx="16" cy="16"/>
                </a:xfrm>
                <a:prstGeom prst="line">
                  <a:avLst/>
                </a:prstGeom>
                <a:noFill/>
                <a:ln w="3175">
                  <a:solidFill>
                    <a:schemeClr val="tx1"/>
                  </a:solidFill>
                  <a:round/>
                  <a:headEnd/>
                  <a:tailEnd/>
                </a:ln>
                <a:effectLst/>
              </p:spPr>
              <p:txBody>
                <a:bodyPr/>
                <a:lstStyle/>
                <a:p>
                  <a:endParaRPr lang="es-ES"/>
                </a:p>
              </p:txBody>
            </p:sp>
            <p:sp>
              <p:nvSpPr>
                <p:cNvPr id="12367" name="Line 79"/>
                <p:cNvSpPr>
                  <a:spLocks noChangeAspect="1" noChangeShapeType="1"/>
                </p:cNvSpPr>
                <p:nvPr/>
              </p:nvSpPr>
              <p:spPr bwMode="auto">
                <a:xfrm flipV="1">
                  <a:off x="3837" y="1724"/>
                  <a:ext cx="21" cy="20"/>
                </a:xfrm>
                <a:prstGeom prst="line">
                  <a:avLst/>
                </a:prstGeom>
                <a:noFill/>
                <a:ln w="3175">
                  <a:solidFill>
                    <a:schemeClr val="tx1"/>
                  </a:solidFill>
                  <a:round/>
                  <a:headEnd/>
                  <a:tailEnd/>
                </a:ln>
                <a:effectLst/>
              </p:spPr>
              <p:txBody>
                <a:bodyPr/>
                <a:lstStyle/>
                <a:p>
                  <a:endParaRPr lang="es-ES"/>
                </a:p>
              </p:txBody>
            </p:sp>
            <p:sp>
              <p:nvSpPr>
                <p:cNvPr id="12368" name="Freeform 80"/>
                <p:cNvSpPr>
                  <a:spLocks noChangeAspect="1"/>
                </p:cNvSpPr>
                <p:nvPr/>
              </p:nvSpPr>
              <p:spPr bwMode="auto">
                <a:xfrm>
                  <a:off x="3582" y="1472"/>
                  <a:ext cx="276" cy="18"/>
                </a:xfrm>
                <a:custGeom>
                  <a:avLst/>
                  <a:gdLst/>
                  <a:ahLst/>
                  <a:cxnLst>
                    <a:cxn ang="0">
                      <a:pos x="276" y="0"/>
                    </a:cxn>
                    <a:cxn ang="0">
                      <a:pos x="16" y="0"/>
                    </a:cxn>
                    <a:cxn ang="0">
                      <a:pos x="0" y="18"/>
                    </a:cxn>
                    <a:cxn ang="0">
                      <a:pos x="256" y="18"/>
                    </a:cxn>
                    <a:cxn ang="0">
                      <a:pos x="276" y="0"/>
                    </a:cxn>
                  </a:cxnLst>
                  <a:rect l="0" t="0" r="r" b="b"/>
                  <a:pathLst>
                    <a:path w="276" h="18">
                      <a:moveTo>
                        <a:pt x="276" y="0"/>
                      </a:moveTo>
                      <a:lnTo>
                        <a:pt x="16" y="0"/>
                      </a:lnTo>
                      <a:lnTo>
                        <a:pt x="0" y="18"/>
                      </a:lnTo>
                      <a:lnTo>
                        <a:pt x="256" y="18"/>
                      </a:lnTo>
                      <a:lnTo>
                        <a:pt x="276" y="0"/>
                      </a:lnTo>
                      <a:close/>
                    </a:path>
                  </a:pathLst>
                </a:custGeom>
                <a:gradFill rotWithShape="0">
                  <a:gsLst>
                    <a:gs pos="0">
                      <a:srgbClr val="FFCCCC">
                        <a:gamma/>
                        <a:shade val="46275"/>
                        <a:invGamma/>
                      </a:srgbClr>
                    </a:gs>
                    <a:gs pos="100000">
                      <a:srgbClr val="FFCCCC"/>
                    </a:gs>
                  </a:gsLst>
                  <a:lin ang="0" scaled="1"/>
                </a:gradFill>
                <a:ln w="3175" cmpd="sng">
                  <a:solidFill>
                    <a:schemeClr val="tx2"/>
                  </a:solidFill>
                  <a:round/>
                  <a:headEnd/>
                  <a:tailEnd/>
                </a:ln>
                <a:effectLst/>
              </p:spPr>
              <p:txBody>
                <a:bodyPr/>
                <a:lstStyle/>
                <a:p>
                  <a:endParaRPr lang="es-ES"/>
                </a:p>
              </p:txBody>
            </p:sp>
            <p:sp>
              <p:nvSpPr>
                <p:cNvPr id="12369" name="Line 81"/>
                <p:cNvSpPr>
                  <a:spLocks noChangeAspect="1" noChangeShapeType="1"/>
                </p:cNvSpPr>
                <p:nvPr/>
              </p:nvSpPr>
              <p:spPr bwMode="auto">
                <a:xfrm>
                  <a:off x="3858" y="1472"/>
                  <a:ext cx="0" cy="254"/>
                </a:xfrm>
                <a:prstGeom prst="line">
                  <a:avLst/>
                </a:prstGeom>
                <a:noFill/>
                <a:ln w="3175">
                  <a:solidFill>
                    <a:schemeClr val="tx1"/>
                  </a:solidFill>
                  <a:round/>
                  <a:headEnd/>
                  <a:tailEnd/>
                </a:ln>
                <a:effectLst/>
              </p:spPr>
              <p:txBody>
                <a:bodyPr/>
                <a:lstStyle/>
                <a:p>
                  <a:endParaRPr lang="es-ES"/>
                </a:p>
              </p:txBody>
            </p:sp>
            <p:sp>
              <p:nvSpPr>
                <p:cNvPr id="12370" name="Line 82"/>
                <p:cNvSpPr>
                  <a:spLocks noChangeAspect="1" noChangeShapeType="1"/>
                </p:cNvSpPr>
                <p:nvPr/>
              </p:nvSpPr>
              <p:spPr bwMode="auto">
                <a:xfrm>
                  <a:off x="3858" y="2353"/>
                  <a:ext cx="0" cy="253"/>
                </a:xfrm>
                <a:prstGeom prst="line">
                  <a:avLst/>
                </a:prstGeom>
                <a:noFill/>
                <a:ln w="3175">
                  <a:solidFill>
                    <a:schemeClr val="tx1"/>
                  </a:solidFill>
                  <a:round/>
                  <a:headEnd/>
                  <a:tailEnd/>
                </a:ln>
                <a:effectLst/>
              </p:spPr>
              <p:txBody>
                <a:bodyPr/>
                <a:lstStyle/>
                <a:p>
                  <a:endParaRPr lang="es-ES"/>
                </a:p>
              </p:txBody>
            </p:sp>
            <p:sp>
              <p:nvSpPr>
                <p:cNvPr id="12371" name="Line 83"/>
                <p:cNvSpPr>
                  <a:spLocks noChangeAspect="1" noChangeShapeType="1"/>
                </p:cNvSpPr>
                <p:nvPr/>
              </p:nvSpPr>
              <p:spPr bwMode="auto">
                <a:xfrm flipH="1">
                  <a:off x="3840" y="2605"/>
                  <a:ext cx="19" cy="16"/>
                </a:xfrm>
                <a:prstGeom prst="line">
                  <a:avLst/>
                </a:prstGeom>
                <a:noFill/>
                <a:ln w="3175">
                  <a:solidFill>
                    <a:schemeClr val="tx1"/>
                  </a:solidFill>
                  <a:round/>
                  <a:headEnd/>
                  <a:tailEnd/>
                </a:ln>
                <a:effectLst/>
              </p:spPr>
              <p:txBody>
                <a:bodyPr/>
                <a:lstStyle/>
                <a:p>
                  <a:endParaRPr lang="es-ES"/>
                </a:p>
              </p:txBody>
            </p:sp>
            <p:sp>
              <p:nvSpPr>
                <p:cNvPr id="12372" name="AutoShape 84"/>
                <p:cNvSpPr>
                  <a:spLocks noChangeAspect="1" noChangeArrowheads="1"/>
                </p:cNvSpPr>
                <p:nvPr/>
              </p:nvSpPr>
              <p:spPr bwMode="auto">
                <a:xfrm>
                  <a:off x="3654" y="1560"/>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sp>
              <p:nvSpPr>
                <p:cNvPr id="12373" name="AutoShape 85"/>
                <p:cNvSpPr>
                  <a:spLocks noChangeAspect="1" noChangeArrowheads="1"/>
                </p:cNvSpPr>
                <p:nvPr/>
              </p:nvSpPr>
              <p:spPr bwMode="auto">
                <a:xfrm>
                  <a:off x="3653" y="2418"/>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grpSp>
          <p:grpSp>
            <p:nvGrpSpPr>
              <p:cNvPr id="11" name="Group 86"/>
              <p:cNvGrpSpPr>
                <a:grpSpLocks noChangeAspect="1"/>
              </p:cNvGrpSpPr>
              <p:nvPr/>
            </p:nvGrpSpPr>
            <p:grpSpPr bwMode="auto">
              <a:xfrm>
                <a:off x="4536" y="2020"/>
                <a:ext cx="277" cy="1149"/>
                <a:chOff x="3582" y="1472"/>
                <a:chExt cx="277" cy="1149"/>
              </a:xfrm>
            </p:grpSpPr>
            <p:sp>
              <p:nvSpPr>
                <p:cNvPr id="12375" name="Freeform 87"/>
                <p:cNvSpPr>
                  <a:spLocks noChangeAspect="1"/>
                </p:cNvSpPr>
                <p:nvPr/>
              </p:nvSpPr>
              <p:spPr bwMode="auto">
                <a:xfrm>
                  <a:off x="3840" y="2353"/>
                  <a:ext cx="17" cy="267"/>
                </a:xfrm>
                <a:custGeom>
                  <a:avLst/>
                  <a:gdLst/>
                  <a:ahLst/>
                  <a:cxnLst>
                    <a:cxn ang="0">
                      <a:pos x="0" y="13"/>
                    </a:cxn>
                    <a:cxn ang="0">
                      <a:pos x="0" y="267"/>
                    </a:cxn>
                    <a:cxn ang="0">
                      <a:pos x="17" y="253"/>
                    </a:cxn>
                    <a:cxn ang="0">
                      <a:pos x="17" y="0"/>
                    </a:cxn>
                    <a:cxn ang="0">
                      <a:pos x="0" y="13"/>
                    </a:cxn>
                  </a:cxnLst>
                  <a:rect l="0" t="0" r="r" b="b"/>
                  <a:pathLst>
                    <a:path w="17" h="267">
                      <a:moveTo>
                        <a:pt x="0" y="13"/>
                      </a:moveTo>
                      <a:lnTo>
                        <a:pt x="0" y="267"/>
                      </a:lnTo>
                      <a:lnTo>
                        <a:pt x="17" y="253"/>
                      </a:lnTo>
                      <a:lnTo>
                        <a:pt x="17" y="0"/>
                      </a:lnTo>
                      <a:lnTo>
                        <a:pt x="0" y="13"/>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76" name="Freeform 88"/>
                <p:cNvSpPr>
                  <a:spLocks noChangeAspect="1"/>
                </p:cNvSpPr>
                <p:nvPr/>
              </p:nvSpPr>
              <p:spPr bwMode="auto">
                <a:xfrm>
                  <a:off x="3778" y="1746"/>
                  <a:ext cx="79" cy="623"/>
                </a:xfrm>
                <a:custGeom>
                  <a:avLst/>
                  <a:gdLst/>
                  <a:ahLst/>
                  <a:cxnLst>
                    <a:cxn ang="0">
                      <a:pos x="50" y="0"/>
                    </a:cxn>
                    <a:cxn ang="0">
                      <a:pos x="31" y="12"/>
                    </a:cxn>
                    <a:cxn ang="0">
                      <a:pos x="24" y="29"/>
                    </a:cxn>
                    <a:cxn ang="0">
                      <a:pos x="14" y="55"/>
                    </a:cxn>
                    <a:cxn ang="0">
                      <a:pos x="8" y="76"/>
                    </a:cxn>
                    <a:cxn ang="0">
                      <a:pos x="2" y="108"/>
                    </a:cxn>
                    <a:cxn ang="0">
                      <a:pos x="0" y="128"/>
                    </a:cxn>
                    <a:cxn ang="0">
                      <a:pos x="0" y="506"/>
                    </a:cxn>
                    <a:cxn ang="0">
                      <a:pos x="6" y="524"/>
                    </a:cxn>
                    <a:cxn ang="0">
                      <a:pos x="9" y="546"/>
                    </a:cxn>
                    <a:cxn ang="0">
                      <a:pos x="15" y="565"/>
                    </a:cxn>
                    <a:cxn ang="0">
                      <a:pos x="24" y="584"/>
                    </a:cxn>
                    <a:cxn ang="0">
                      <a:pos x="30" y="599"/>
                    </a:cxn>
                    <a:cxn ang="0">
                      <a:pos x="36" y="607"/>
                    </a:cxn>
                    <a:cxn ang="0">
                      <a:pos x="44" y="612"/>
                    </a:cxn>
                    <a:cxn ang="0">
                      <a:pos x="62" y="623"/>
                    </a:cxn>
                    <a:cxn ang="0">
                      <a:pos x="79" y="606"/>
                    </a:cxn>
                    <a:cxn ang="0">
                      <a:pos x="67" y="599"/>
                    </a:cxn>
                    <a:cxn ang="0">
                      <a:pos x="54" y="590"/>
                    </a:cxn>
                    <a:cxn ang="0">
                      <a:pos x="43" y="581"/>
                    </a:cxn>
                    <a:cxn ang="0">
                      <a:pos x="34" y="568"/>
                    </a:cxn>
                    <a:cxn ang="0">
                      <a:pos x="27" y="541"/>
                    </a:cxn>
                    <a:cxn ang="0">
                      <a:pos x="22" y="527"/>
                    </a:cxn>
                    <a:cxn ang="0">
                      <a:pos x="16" y="493"/>
                    </a:cxn>
                    <a:cxn ang="0">
                      <a:pos x="15" y="482"/>
                    </a:cxn>
                    <a:cxn ang="0">
                      <a:pos x="15" y="107"/>
                    </a:cxn>
                    <a:cxn ang="0">
                      <a:pos x="19" y="91"/>
                    </a:cxn>
                    <a:cxn ang="0">
                      <a:pos x="20" y="72"/>
                    </a:cxn>
                    <a:cxn ang="0">
                      <a:pos x="24" y="54"/>
                    </a:cxn>
                    <a:cxn ang="0">
                      <a:pos x="28" y="37"/>
                    </a:cxn>
                    <a:cxn ang="0">
                      <a:pos x="33" y="26"/>
                    </a:cxn>
                    <a:cxn ang="0">
                      <a:pos x="40" y="12"/>
                    </a:cxn>
                    <a:cxn ang="0">
                      <a:pos x="50" y="0"/>
                    </a:cxn>
                  </a:cxnLst>
                  <a:rect l="0" t="0" r="r" b="b"/>
                  <a:pathLst>
                    <a:path w="79" h="623">
                      <a:moveTo>
                        <a:pt x="50" y="0"/>
                      </a:moveTo>
                      <a:lnTo>
                        <a:pt x="31" y="12"/>
                      </a:lnTo>
                      <a:lnTo>
                        <a:pt x="24" y="29"/>
                      </a:lnTo>
                      <a:lnTo>
                        <a:pt x="14" y="55"/>
                      </a:lnTo>
                      <a:lnTo>
                        <a:pt x="8" y="76"/>
                      </a:lnTo>
                      <a:lnTo>
                        <a:pt x="2" y="108"/>
                      </a:lnTo>
                      <a:lnTo>
                        <a:pt x="0" y="128"/>
                      </a:lnTo>
                      <a:lnTo>
                        <a:pt x="0" y="506"/>
                      </a:lnTo>
                      <a:lnTo>
                        <a:pt x="6" y="524"/>
                      </a:lnTo>
                      <a:lnTo>
                        <a:pt x="9" y="546"/>
                      </a:lnTo>
                      <a:lnTo>
                        <a:pt x="15" y="565"/>
                      </a:lnTo>
                      <a:lnTo>
                        <a:pt x="24" y="584"/>
                      </a:lnTo>
                      <a:lnTo>
                        <a:pt x="30" y="599"/>
                      </a:lnTo>
                      <a:lnTo>
                        <a:pt x="36" y="607"/>
                      </a:lnTo>
                      <a:lnTo>
                        <a:pt x="44" y="612"/>
                      </a:lnTo>
                      <a:lnTo>
                        <a:pt x="62" y="623"/>
                      </a:lnTo>
                      <a:lnTo>
                        <a:pt x="79" y="606"/>
                      </a:lnTo>
                      <a:lnTo>
                        <a:pt x="67" y="599"/>
                      </a:lnTo>
                      <a:lnTo>
                        <a:pt x="54" y="590"/>
                      </a:lnTo>
                      <a:lnTo>
                        <a:pt x="43" y="581"/>
                      </a:lnTo>
                      <a:lnTo>
                        <a:pt x="34" y="568"/>
                      </a:lnTo>
                      <a:lnTo>
                        <a:pt x="27" y="541"/>
                      </a:lnTo>
                      <a:lnTo>
                        <a:pt x="22" y="527"/>
                      </a:lnTo>
                      <a:lnTo>
                        <a:pt x="16" y="493"/>
                      </a:lnTo>
                      <a:lnTo>
                        <a:pt x="15" y="482"/>
                      </a:lnTo>
                      <a:lnTo>
                        <a:pt x="15" y="107"/>
                      </a:lnTo>
                      <a:lnTo>
                        <a:pt x="19" y="91"/>
                      </a:lnTo>
                      <a:lnTo>
                        <a:pt x="20" y="72"/>
                      </a:lnTo>
                      <a:lnTo>
                        <a:pt x="24" y="54"/>
                      </a:lnTo>
                      <a:lnTo>
                        <a:pt x="28" y="37"/>
                      </a:lnTo>
                      <a:lnTo>
                        <a:pt x="33" y="26"/>
                      </a:lnTo>
                      <a:lnTo>
                        <a:pt x="40" y="12"/>
                      </a:lnTo>
                      <a:lnTo>
                        <a:pt x="50" y="0"/>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77" name="Freeform 89"/>
                <p:cNvSpPr>
                  <a:spLocks noChangeAspect="1"/>
                </p:cNvSpPr>
                <p:nvPr/>
              </p:nvSpPr>
              <p:spPr bwMode="auto">
                <a:xfrm>
                  <a:off x="3840" y="1472"/>
                  <a:ext cx="18" cy="269"/>
                </a:xfrm>
                <a:custGeom>
                  <a:avLst/>
                  <a:gdLst/>
                  <a:ahLst/>
                  <a:cxnLst>
                    <a:cxn ang="0">
                      <a:pos x="0" y="17"/>
                    </a:cxn>
                    <a:cxn ang="0">
                      <a:pos x="0" y="269"/>
                    </a:cxn>
                    <a:cxn ang="0">
                      <a:pos x="18" y="252"/>
                    </a:cxn>
                    <a:cxn ang="0">
                      <a:pos x="18" y="0"/>
                    </a:cxn>
                    <a:cxn ang="0">
                      <a:pos x="0" y="17"/>
                    </a:cxn>
                  </a:cxnLst>
                  <a:rect l="0" t="0" r="r" b="b"/>
                  <a:pathLst>
                    <a:path w="18" h="269">
                      <a:moveTo>
                        <a:pt x="0" y="17"/>
                      </a:moveTo>
                      <a:lnTo>
                        <a:pt x="0" y="269"/>
                      </a:lnTo>
                      <a:lnTo>
                        <a:pt x="18" y="252"/>
                      </a:lnTo>
                      <a:lnTo>
                        <a:pt x="18" y="0"/>
                      </a:lnTo>
                      <a:lnTo>
                        <a:pt x="0" y="17"/>
                      </a:lnTo>
                      <a:close/>
                    </a:path>
                  </a:pathLst>
                </a:custGeom>
                <a:gradFill rotWithShape="0">
                  <a:gsLst>
                    <a:gs pos="0">
                      <a:srgbClr val="FFCCCC">
                        <a:gamma/>
                        <a:shade val="4627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78" name="Freeform 90"/>
                <p:cNvSpPr>
                  <a:spLocks noChangeAspect="1"/>
                </p:cNvSpPr>
                <p:nvPr/>
              </p:nvSpPr>
              <p:spPr bwMode="auto">
                <a:xfrm>
                  <a:off x="3583" y="1486"/>
                  <a:ext cx="257" cy="1135"/>
                </a:xfrm>
                <a:custGeom>
                  <a:avLst/>
                  <a:gdLst/>
                  <a:ahLst/>
                  <a:cxnLst>
                    <a:cxn ang="0">
                      <a:pos x="0" y="2"/>
                    </a:cxn>
                    <a:cxn ang="0">
                      <a:pos x="0" y="256"/>
                    </a:cxn>
                    <a:cxn ang="0">
                      <a:pos x="19" y="259"/>
                    </a:cxn>
                    <a:cxn ang="0">
                      <a:pos x="39" y="276"/>
                    </a:cxn>
                    <a:cxn ang="0">
                      <a:pos x="51" y="297"/>
                    </a:cxn>
                    <a:cxn ang="0">
                      <a:pos x="55" y="314"/>
                    </a:cxn>
                    <a:cxn ang="0">
                      <a:pos x="63" y="333"/>
                    </a:cxn>
                    <a:cxn ang="0">
                      <a:pos x="65" y="355"/>
                    </a:cxn>
                    <a:cxn ang="0">
                      <a:pos x="65" y="388"/>
                    </a:cxn>
                    <a:cxn ang="0">
                      <a:pos x="65" y="748"/>
                    </a:cxn>
                    <a:cxn ang="0">
                      <a:pos x="63" y="775"/>
                    </a:cxn>
                    <a:cxn ang="0">
                      <a:pos x="63" y="801"/>
                    </a:cxn>
                    <a:cxn ang="0">
                      <a:pos x="55" y="820"/>
                    </a:cxn>
                    <a:cxn ang="0">
                      <a:pos x="51" y="842"/>
                    </a:cxn>
                    <a:cxn ang="0">
                      <a:pos x="43" y="856"/>
                    </a:cxn>
                    <a:cxn ang="0">
                      <a:pos x="34" y="871"/>
                    </a:cxn>
                    <a:cxn ang="0">
                      <a:pos x="22" y="880"/>
                    </a:cxn>
                    <a:cxn ang="0">
                      <a:pos x="0" y="885"/>
                    </a:cxn>
                    <a:cxn ang="0">
                      <a:pos x="0" y="1135"/>
                    </a:cxn>
                    <a:cxn ang="0">
                      <a:pos x="257" y="1135"/>
                    </a:cxn>
                    <a:cxn ang="0">
                      <a:pos x="257" y="880"/>
                    </a:cxn>
                    <a:cxn ang="0">
                      <a:pos x="231" y="866"/>
                    </a:cxn>
                    <a:cxn ang="0">
                      <a:pos x="219" y="844"/>
                    </a:cxn>
                    <a:cxn ang="0">
                      <a:pos x="207" y="818"/>
                    </a:cxn>
                    <a:cxn ang="0">
                      <a:pos x="199" y="784"/>
                    </a:cxn>
                    <a:cxn ang="0">
                      <a:pos x="197" y="763"/>
                    </a:cxn>
                    <a:cxn ang="0">
                      <a:pos x="197" y="748"/>
                    </a:cxn>
                    <a:cxn ang="0">
                      <a:pos x="197" y="388"/>
                    </a:cxn>
                    <a:cxn ang="0">
                      <a:pos x="199" y="355"/>
                    </a:cxn>
                    <a:cxn ang="0">
                      <a:pos x="204" y="331"/>
                    </a:cxn>
                    <a:cxn ang="0">
                      <a:pos x="211" y="307"/>
                    </a:cxn>
                    <a:cxn ang="0">
                      <a:pos x="219" y="288"/>
                    </a:cxn>
                    <a:cxn ang="0">
                      <a:pos x="226" y="273"/>
                    </a:cxn>
                    <a:cxn ang="0">
                      <a:pos x="243" y="261"/>
                    </a:cxn>
                    <a:cxn ang="0">
                      <a:pos x="257" y="256"/>
                    </a:cxn>
                    <a:cxn ang="0">
                      <a:pos x="257" y="0"/>
                    </a:cxn>
                    <a:cxn ang="0">
                      <a:pos x="0" y="2"/>
                    </a:cxn>
                  </a:cxnLst>
                  <a:rect l="0" t="0" r="r" b="b"/>
                  <a:pathLst>
                    <a:path w="257" h="1135">
                      <a:moveTo>
                        <a:pt x="0" y="2"/>
                      </a:moveTo>
                      <a:lnTo>
                        <a:pt x="0" y="256"/>
                      </a:lnTo>
                      <a:lnTo>
                        <a:pt x="19" y="259"/>
                      </a:lnTo>
                      <a:lnTo>
                        <a:pt x="39" y="276"/>
                      </a:lnTo>
                      <a:lnTo>
                        <a:pt x="51" y="297"/>
                      </a:lnTo>
                      <a:lnTo>
                        <a:pt x="55" y="314"/>
                      </a:lnTo>
                      <a:lnTo>
                        <a:pt x="63" y="333"/>
                      </a:lnTo>
                      <a:lnTo>
                        <a:pt x="65" y="355"/>
                      </a:lnTo>
                      <a:lnTo>
                        <a:pt x="65" y="388"/>
                      </a:lnTo>
                      <a:lnTo>
                        <a:pt x="65" y="748"/>
                      </a:lnTo>
                      <a:lnTo>
                        <a:pt x="63" y="775"/>
                      </a:lnTo>
                      <a:lnTo>
                        <a:pt x="63" y="801"/>
                      </a:lnTo>
                      <a:lnTo>
                        <a:pt x="55" y="820"/>
                      </a:lnTo>
                      <a:lnTo>
                        <a:pt x="51" y="842"/>
                      </a:lnTo>
                      <a:lnTo>
                        <a:pt x="43" y="856"/>
                      </a:lnTo>
                      <a:lnTo>
                        <a:pt x="34" y="871"/>
                      </a:lnTo>
                      <a:lnTo>
                        <a:pt x="22" y="880"/>
                      </a:lnTo>
                      <a:lnTo>
                        <a:pt x="0" y="885"/>
                      </a:lnTo>
                      <a:lnTo>
                        <a:pt x="0" y="1135"/>
                      </a:lnTo>
                      <a:lnTo>
                        <a:pt x="257" y="1135"/>
                      </a:lnTo>
                      <a:lnTo>
                        <a:pt x="257" y="880"/>
                      </a:lnTo>
                      <a:lnTo>
                        <a:pt x="231" y="866"/>
                      </a:lnTo>
                      <a:lnTo>
                        <a:pt x="219" y="844"/>
                      </a:lnTo>
                      <a:lnTo>
                        <a:pt x="207" y="818"/>
                      </a:lnTo>
                      <a:lnTo>
                        <a:pt x="199" y="784"/>
                      </a:lnTo>
                      <a:lnTo>
                        <a:pt x="197" y="763"/>
                      </a:lnTo>
                      <a:lnTo>
                        <a:pt x="197" y="748"/>
                      </a:lnTo>
                      <a:lnTo>
                        <a:pt x="197" y="388"/>
                      </a:lnTo>
                      <a:lnTo>
                        <a:pt x="199" y="355"/>
                      </a:lnTo>
                      <a:lnTo>
                        <a:pt x="204" y="331"/>
                      </a:lnTo>
                      <a:lnTo>
                        <a:pt x="211" y="307"/>
                      </a:lnTo>
                      <a:lnTo>
                        <a:pt x="219" y="288"/>
                      </a:lnTo>
                      <a:lnTo>
                        <a:pt x="226" y="273"/>
                      </a:lnTo>
                      <a:lnTo>
                        <a:pt x="243" y="261"/>
                      </a:lnTo>
                      <a:lnTo>
                        <a:pt x="257" y="256"/>
                      </a:lnTo>
                      <a:lnTo>
                        <a:pt x="257" y="0"/>
                      </a:lnTo>
                      <a:lnTo>
                        <a:pt x="0" y="2"/>
                      </a:lnTo>
                      <a:close/>
                    </a:path>
                  </a:pathLst>
                </a:custGeom>
                <a:gradFill rotWithShape="0">
                  <a:gsLst>
                    <a:gs pos="0">
                      <a:srgbClr val="FFCCCC">
                        <a:gamma/>
                        <a:shade val="82745"/>
                        <a:invGamma/>
                      </a:srgbClr>
                    </a:gs>
                    <a:gs pos="50000">
                      <a:srgbClr val="FFCCCC"/>
                    </a:gs>
                    <a:gs pos="100000">
                      <a:srgbClr val="FFCCCC">
                        <a:gamma/>
                        <a:shade val="82745"/>
                        <a:invGamma/>
                      </a:srgbClr>
                    </a:gs>
                  </a:gsLst>
                  <a:lin ang="5400000" scaled="1"/>
                </a:gradFill>
                <a:ln w="3175" cmpd="sng">
                  <a:solidFill>
                    <a:schemeClr val="tx2"/>
                  </a:solidFill>
                  <a:round/>
                  <a:headEnd/>
                  <a:tailEnd/>
                </a:ln>
                <a:effectLst/>
              </p:spPr>
              <p:txBody>
                <a:bodyPr/>
                <a:lstStyle/>
                <a:p>
                  <a:endParaRPr lang="es-ES"/>
                </a:p>
              </p:txBody>
            </p:sp>
            <p:sp>
              <p:nvSpPr>
                <p:cNvPr id="12379" name="Oval 91"/>
                <p:cNvSpPr>
                  <a:spLocks noChangeAspect="1" noChangeArrowheads="1"/>
                </p:cNvSpPr>
                <p:nvPr/>
              </p:nvSpPr>
              <p:spPr bwMode="auto">
                <a:xfrm>
                  <a:off x="3654" y="1560"/>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80" name="Oval 92"/>
                <p:cNvSpPr>
                  <a:spLocks noChangeAspect="1" noChangeArrowheads="1"/>
                </p:cNvSpPr>
                <p:nvPr/>
              </p:nvSpPr>
              <p:spPr bwMode="auto">
                <a:xfrm>
                  <a:off x="3654" y="2417"/>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81" name="Freeform 93"/>
                <p:cNvSpPr>
                  <a:spLocks noChangeAspect="1"/>
                </p:cNvSpPr>
                <p:nvPr/>
              </p:nvSpPr>
              <p:spPr bwMode="auto">
                <a:xfrm>
                  <a:off x="3794" y="1742"/>
                  <a:ext cx="58" cy="610"/>
                </a:xfrm>
                <a:custGeom>
                  <a:avLst/>
                  <a:gdLst/>
                  <a:ahLst/>
                  <a:cxnLst>
                    <a:cxn ang="0">
                      <a:pos x="44" y="0"/>
                    </a:cxn>
                    <a:cxn ang="0">
                      <a:pos x="29" y="8"/>
                    </a:cxn>
                    <a:cxn ang="0">
                      <a:pos x="20" y="27"/>
                    </a:cxn>
                    <a:cxn ang="0">
                      <a:pos x="10" y="48"/>
                    </a:cxn>
                    <a:cxn ang="0">
                      <a:pos x="5" y="70"/>
                    </a:cxn>
                    <a:cxn ang="0">
                      <a:pos x="0" y="111"/>
                    </a:cxn>
                    <a:cxn ang="0">
                      <a:pos x="0" y="132"/>
                    </a:cxn>
                    <a:cxn ang="0">
                      <a:pos x="0" y="492"/>
                    </a:cxn>
                    <a:cxn ang="0">
                      <a:pos x="3" y="509"/>
                    </a:cxn>
                    <a:cxn ang="0">
                      <a:pos x="8" y="538"/>
                    </a:cxn>
                    <a:cxn ang="0">
                      <a:pos x="15" y="555"/>
                    </a:cxn>
                    <a:cxn ang="0">
                      <a:pos x="20" y="572"/>
                    </a:cxn>
                    <a:cxn ang="0">
                      <a:pos x="27" y="586"/>
                    </a:cxn>
                    <a:cxn ang="0">
                      <a:pos x="39" y="596"/>
                    </a:cxn>
                    <a:cxn ang="0">
                      <a:pos x="58" y="610"/>
                    </a:cxn>
                  </a:cxnLst>
                  <a:rect l="0" t="0" r="r" b="b"/>
                  <a:pathLst>
                    <a:path w="58" h="610">
                      <a:moveTo>
                        <a:pt x="44" y="0"/>
                      </a:moveTo>
                      <a:lnTo>
                        <a:pt x="29" y="8"/>
                      </a:lnTo>
                      <a:lnTo>
                        <a:pt x="20" y="27"/>
                      </a:lnTo>
                      <a:lnTo>
                        <a:pt x="10" y="48"/>
                      </a:lnTo>
                      <a:lnTo>
                        <a:pt x="5" y="70"/>
                      </a:lnTo>
                      <a:lnTo>
                        <a:pt x="0" y="111"/>
                      </a:lnTo>
                      <a:lnTo>
                        <a:pt x="0" y="132"/>
                      </a:lnTo>
                      <a:lnTo>
                        <a:pt x="0" y="492"/>
                      </a:lnTo>
                      <a:lnTo>
                        <a:pt x="3" y="509"/>
                      </a:lnTo>
                      <a:lnTo>
                        <a:pt x="8" y="538"/>
                      </a:lnTo>
                      <a:lnTo>
                        <a:pt x="15" y="555"/>
                      </a:lnTo>
                      <a:lnTo>
                        <a:pt x="20" y="572"/>
                      </a:lnTo>
                      <a:lnTo>
                        <a:pt x="27" y="586"/>
                      </a:lnTo>
                      <a:lnTo>
                        <a:pt x="39" y="596"/>
                      </a:lnTo>
                      <a:lnTo>
                        <a:pt x="58" y="610"/>
                      </a:lnTo>
                    </a:path>
                  </a:pathLst>
                </a:custGeom>
                <a:noFill/>
                <a:ln w="3175" cmpd="sng">
                  <a:solidFill>
                    <a:schemeClr val="tx1"/>
                  </a:solidFill>
                  <a:round/>
                  <a:headEnd/>
                  <a:tailEnd/>
                </a:ln>
                <a:effectLst/>
              </p:spPr>
              <p:txBody>
                <a:bodyPr/>
                <a:lstStyle/>
                <a:p>
                  <a:endParaRPr lang="es-ES"/>
                </a:p>
              </p:txBody>
            </p:sp>
            <p:sp>
              <p:nvSpPr>
                <p:cNvPr id="12382" name="Line 94"/>
                <p:cNvSpPr>
                  <a:spLocks noChangeAspect="1" noChangeShapeType="1"/>
                </p:cNvSpPr>
                <p:nvPr/>
              </p:nvSpPr>
              <p:spPr bwMode="auto">
                <a:xfrm flipV="1">
                  <a:off x="3840" y="2352"/>
                  <a:ext cx="16" cy="16"/>
                </a:xfrm>
                <a:prstGeom prst="line">
                  <a:avLst/>
                </a:prstGeom>
                <a:noFill/>
                <a:ln w="3175">
                  <a:solidFill>
                    <a:schemeClr val="tx1"/>
                  </a:solidFill>
                  <a:round/>
                  <a:headEnd/>
                  <a:tailEnd/>
                </a:ln>
                <a:effectLst/>
              </p:spPr>
              <p:txBody>
                <a:bodyPr/>
                <a:lstStyle/>
                <a:p>
                  <a:endParaRPr lang="es-ES"/>
                </a:p>
              </p:txBody>
            </p:sp>
            <p:sp>
              <p:nvSpPr>
                <p:cNvPr id="12383" name="Line 95"/>
                <p:cNvSpPr>
                  <a:spLocks noChangeAspect="1" noChangeShapeType="1"/>
                </p:cNvSpPr>
                <p:nvPr/>
              </p:nvSpPr>
              <p:spPr bwMode="auto">
                <a:xfrm flipV="1">
                  <a:off x="3837" y="1724"/>
                  <a:ext cx="21" cy="20"/>
                </a:xfrm>
                <a:prstGeom prst="line">
                  <a:avLst/>
                </a:prstGeom>
                <a:noFill/>
                <a:ln w="3175">
                  <a:solidFill>
                    <a:schemeClr val="tx1"/>
                  </a:solidFill>
                  <a:round/>
                  <a:headEnd/>
                  <a:tailEnd/>
                </a:ln>
                <a:effectLst/>
              </p:spPr>
              <p:txBody>
                <a:bodyPr/>
                <a:lstStyle/>
                <a:p>
                  <a:endParaRPr lang="es-ES"/>
                </a:p>
              </p:txBody>
            </p:sp>
            <p:sp>
              <p:nvSpPr>
                <p:cNvPr id="12384" name="Freeform 96"/>
                <p:cNvSpPr>
                  <a:spLocks noChangeAspect="1"/>
                </p:cNvSpPr>
                <p:nvPr/>
              </p:nvSpPr>
              <p:spPr bwMode="auto">
                <a:xfrm>
                  <a:off x="3582" y="1472"/>
                  <a:ext cx="276" cy="18"/>
                </a:xfrm>
                <a:custGeom>
                  <a:avLst/>
                  <a:gdLst/>
                  <a:ahLst/>
                  <a:cxnLst>
                    <a:cxn ang="0">
                      <a:pos x="276" y="0"/>
                    </a:cxn>
                    <a:cxn ang="0">
                      <a:pos x="16" y="0"/>
                    </a:cxn>
                    <a:cxn ang="0">
                      <a:pos x="0" y="18"/>
                    </a:cxn>
                    <a:cxn ang="0">
                      <a:pos x="256" y="18"/>
                    </a:cxn>
                    <a:cxn ang="0">
                      <a:pos x="276" y="0"/>
                    </a:cxn>
                  </a:cxnLst>
                  <a:rect l="0" t="0" r="r" b="b"/>
                  <a:pathLst>
                    <a:path w="276" h="18">
                      <a:moveTo>
                        <a:pt x="276" y="0"/>
                      </a:moveTo>
                      <a:lnTo>
                        <a:pt x="16" y="0"/>
                      </a:lnTo>
                      <a:lnTo>
                        <a:pt x="0" y="18"/>
                      </a:lnTo>
                      <a:lnTo>
                        <a:pt x="256" y="18"/>
                      </a:lnTo>
                      <a:lnTo>
                        <a:pt x="276" y="0"/>
                      </a:lnTo>
                      <a:close/>
                    </a:path>
                  </a:pathLst>
                </a:custGeom>
                <a:gradFill rotWithShape="0">
                  <a:gsLst>
                    <a:gs pos="0">
                      <a:srgbClr val="FFCCCC">
                        <a:gamma/>
                        <a:shade val="46275"/>
                        <a:invGamma/>
                      </a:srgbClr>
                    </a:gs>
                    <a:gs pos="100000">
                      <a:srgbClr val="FFCCCC"/>
                    </a:gs>
                  </a:gsLst>
                  <a:lin ang="0" scaled="1"/>
                </a:gradFill>
                <a:ln w="3175" cmpd="sng">
                  <a:solidFill>
                    <a:schemeClr val="tx2"/>
                  </a:solidFill>
                  <a:round/>
                  <a:headEnd/>
                  <a:tailEnd/>
                </a:ln>
                <a:effectLst/>
              </p:spPr>
              <p:txBody>
                <a:bodyPr/>
                <a:lstStyle/>
                <a:p>
                  <a:endParaRPr lang="es-ES"/>
                </a:p>
              </p:txBody>
            </p:sp>
            <p:sp>
              <p:nvSpPr>
                <p:cNvPr id="12385" name="Line 97"/>
                <p:cNvSpPr>
                  <a:spLocks noChangeAspect="1" noChangeShapeType="1"/>
                </p:cNvSpPr>
                <p:nvPr/>
              </p:nvSpPr>
              <p:spPr bwMode="auto">
                <a:xfrm>
                  <a:off x="3858" y="1472"/>
                  <a:ext cx="0" cy="254"/>
                </a:xfrm>
                <a:prstGeom prst="line">
                  <a:avLst/>
                </a:prstGeom>
                <a:noFill/>
                <a:ln w="3175">
                  <a:solidFill>
                    <a:schemeClr val="tx1"/>
                  </a:solidFill>
                  <a:round/>
                  <a:headEnd/>
                  <a:tailEnd/>
                </a:ln>
                <a:effectLst/>
              </p:spPr>
              <p:txBody>
                <a:bodyPr/>
                <a:lstStyle/>
                <a:p>
                  <a:endParaRPr lang="es-ES"/>
                </a:p>
              </p:txBody>
            </p:sp>
            <p:sp>
              <p:nvSpPr>
                <p:cNvPr id="12386" name="Line 98"/>
                <p:cNvSpPr>
                  <a:spLocks noChangeAspect="1" noChangeShapeType="1"/>
                </p:cNvSpPr>
                <p:nvPr/>
              </p:nvSpPr>
              <p:spPr bwMode="auto">
                <a:xfrm>
                  <a:off x="3858" y="2353"/>
                  <a:ext cx="0" cy="253"/>
                </a:xfrm>
                <a:prstGeom prst="line">
                  <a:avLst/>
                </a:prstGeom>
                <a:noFill/>
                <a:ln w="3175">
                  <a:solidFill>
                    <a:schemeClr val="tx1"/>
                  </a:solidFill>
                  <a:round/>
                  <a:headEnd/>
                  <a:tailEnd/>
                </a:ln>
                <a:effectLst/>
              </p:spPr>
              <p:txBody>
                <a:bodyPr/>
                <a:lstStyle/>
                <a:p>
                  <a:endParaRPr lang="es-ES"/>
                </a:p>
              </p:txBody>
            </p:sp>
            <p:sp>
              <p:nvSpPr>
                <p:cNvPr id="12387" name="Line 99"/>
                <p:cNvSpPr>
                  <a:spLocks noChangeAspect="1" noChangeShapeType="1"/>
                </p:cNvSpPr>
                <p:nvPr/>
              </p:nvSpPr>
              <p:spPr bwMode="auto">
                <a:xfrm flipH="1">
                  <a:off x="3840" y="2605"/>
                  <a:ext cx="19" cy="16"/>
                </a:xfrm>
                <a:prstGeom prst="line">
                  <a:avLst/>
                </a:prstGeom>
                <a:noFill/>
                <a:ln w="3175">
                  <a:solidFill>
                    <a:schemeClr val="tx1"/>
                  </a:solidFill>
                  <a:round/>
                  <a:headEnd/>
                  <a:tailEnd/>
                </a:ln>
                <a:effectLst/>
              </p:spPr>
              <p:txBody>
                <a:bodyPr/>
                <a:lstStyle/>
                <a:p>
                  <a:endParaRPr lang="es-ES"/>
                </a:p>
              </p:txBody>
            </p:sp>
            <p:sp>
              <p:nvSpPr>
                <p:cNvPr id="12388" name="AutoShape 100"/>
                <p:cNvSpPr>
                  <a:spLocks noChangeAspect="1" noChangeArrowheads="1"/>
                </p:cNvSpPr>
                <p:nvPr/>
              </p:nvSpPr>
              <p:spPr bwMode="auto">
                <a:xfrm>
                  <a:off x="3654" y="1560"/>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sp>
              <p:nvSpPr>
                <p:cNvPr id="12389" name="AutoShape 101"/>
                <p:cNvSpPr>
                  <a:spLocks noChangeAspect="1" noChangeArrowheads="1"/>
                </p:cNvSpPr>
                <p:nvPr/>
              </p:nvSpPr>
              <p:spPr bwMode="auto">
                <a:xfrm>
                  <a:off x="3653" y="2418"/>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grpSp>
          <p:grpSp>
            <p:nvGrpSpPr>
              <p:cNvPr id="12" name="Group 102"/>
              <p:cNvGrpSpPr>
                <a:grpSpLocks noChangeAspect="1"/>
              </p:cNvGrpSpPr>
              <p:nvPr/>
            </p:nvGrpSpPr>
            <p:grpSpPr bwMode="auto">
              <a:xfrm>
                <a:off x="4457" y="2032"/>
                <a:ext cx="277" cy="1149"/>
                <a:chOff x="3582" y="1472"/>
                <a:chExt cx="277" cy="1149"/>
              </a:xfrm>
            </p:grpSpPr>
            <p:sp>
              <p:nvSpPr>
                <p:cNvPr id="12391" name="Freeform 103"/>
                <p:cNvSpPr>
                  <a:spLocks noChangeAspect="1"/>
                </p:cNvSpPr>
                <p:nvPr/>
              </p:nvSpPr>
              <p:spPr bwMode="auto">
                <a:xfrm>
                  <a:off x="3840" y="2353"/>
                  <a:ext cx="17" cy="267"/>
                </a:xfrm>
                <a:custGeom>
                  <a:avLst/>
                  <a:gdLst/>
                  <a:ahLst/>
                  <a:cxnLst>
                    <a:cxn ang="0">
                      <a:pos x="0" y="13"/>
                    </a:cxn>
                    <a:cxn ang="0">
                      <a:pos x="0" y="267"/>
                    </a:cxn>
                    <a:cxn ang="0">
                      <a:pos x="17" y="253"/>
                    </a:cxn>
                    <a:cxn ang="0">
                      <a:pos x="17" y="0"/>
                    </a:cxn>
                    <a:cxn ang="0">
                      <a:pos x="0" y="13"/>
                    </a:cxn>
                  </a:cxnLst>
                  <a:rect l="0" t="0" r="r" b="b"/>
                  <a:pathLst>
                    <a:path w="17" h="267">
                      <a:moveTo>
                        <a:pt x="0" y="13"/>
                      </a:moveTo>
                      <a:lnTo>
                        <a:pt x="0" y="267"/>
                      </a:lnTo>
                      <a:lnTo>
                        <a:pt x="17" y="253"/>
                      </a:lnTo>
                      <a:lnTo>
                        <a:pt x="17" y="0"/>
                      </a:lnTo>
                      <a:lnTo>
                        <a:pt x="0" y="13"/>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92" name="Freeform 104"/>
                <p:cNvSpPr>
                  <a:spLocks noChangeAspect="1"/>
                </p:cNvSpPr>
                <p:nvPr/>
              </p:nvSpPr>
              <p:spPr bwMode="auto">
                <a:xfrm>
                  <a:off x="3778" y="1746"/>
                  <a:ext cx="79" cy="623"/>
                </a:xfrm>
                <a:custGeom>
                  <a:avLst/>
                  <a:gdLst/>
                  <a:ahLst/>
                  <a:cxnLst>
                    <a:cxn ang="0">
                      <a:pos x="50" y="0"/>
                    </a:cxn>
                    <a:cxn ang="0">
                      <a:pos x="31" y="12"/>
                    </a:cxn>
                    <a:cxn ang="0">
                      <a:pos x="24" y="29"/>
                    </a:cxn>
                    <a:cxn ang="0">
                      <a:pos x="14" y="55"/>
                    </a:cxn>
                    <a:cxn ang="0">
                      <a:pos x="8" y="76"/>
                    </a:cxn>
                    <a:cxn ang="0">
                      <a:pos x="2" y="108"/>
                    </a:cxn>
                    <a:cxn ang="0">
                      <a:pos x="0" y="128"/>
                    </a:cxn>
                    <a:cxn ang="0">
                      <a:pos x="0" y="506"/>
                    </a:cxn>
                    <a:cxn ang="0">
                      <a:pos x="6" y="524"/>
                    </a:cxn>
                    <a:cxn ang="0">
                      <a:pos x="9" y="546"/>
                    </a:cxn>
                    <a:cxn ang="0">
                      <a:pos x="15" y="565"/>
                    </a:cxn>
                    <a:cxn ang="0">
                      <a:pos x="24" y="584"/>
                    </a:cxn>
                    <a:cxn ang="0">
                      <a:pos x="30" y="599"/>
                    </a:cxn>
                    <a:cxn ang="0">
                      <a:pos x="36" y="607"/>
                    </a:cxn>
                    <a:cxn ang="0">
                      <a:pos x="44" y="612"/>
                    </a:cxn>
                    <a:cxn ang="0">
                      <a:pos x="62" y="623"/>
                    </a:cxn>
                    <a:cxn ang="0">
                      <a:pos x="79" y="606"/>
                    </a:cxn>
                    <a:cxn ang="0">
                      <a:pos x="67" y="599"/>
                    </a:cxn>
                    <a:cxn ang="0">
                      <a:pos x="54" y="590"/>
                    </a:cxn>
                    <a:cxn ang="0">
                      <a:pos x="43" y="581"/>
                    </a:cxn>
                    <a:cxn ang="0">
                      <a:pos x="34" y="568"/>
                    </a:cxn>
                    <a:cxn ang="0">
                      <a:pos x="27" y="541"/>
                    </a:cxn>
                    <a:cxn ang="0">
                      <a:pos x="22" y="527"/>
                    </a:cxn>
                    <a:cxn ang="0">
                      <a:pos x="16" y="493"/>
                    </a:cxn>
                    <a:cxn ang="0">
                      <a:pos x="15" y="482"/>
                    </a:cxn>
                    <a:cxn ang="0">
                      <a:pos x="15" y="107"/>
                    </a:cxn>
                    <a:cxn ang="0">
                      <a:pos x="19" y="91"/>
                    </a:cxn>
                    <a:cxn ang="0">
                      <a:pos x="20" y="72"/>
                    </a:cxn>
                    <a:cxn ang="0">
                      <a:pos x="24" y="54"/>
                    </a:cxn>
                    <a:cxn ang="0">
                      <a:pos x="28" y="37"/>
                    </a:cxn>
                    <a:cxn ang="0">
                      <a:pos x="33" y="26"/>
                    </a:cxn>
                    <a:cxn ang="0">
                      <a:pos x="40" y="12"/>
                    </a:cxn>
                    <a:cxn ang="0">
                      <a:pos x="50" y="0"/>
                    </a:cxn>
                  </a:cxnLst>
                  <a:rect l="0" t="0" r="r" b="b"/>
                  <a:pathLst>
                    <a:path w="79" h="623">
                      <a:moveTo>
                        <a:pt x="50" y="0"/>
                      </a:moveTo>
                      <a:lnTo>
                        <a:pt x="31" y="12"/>
                      </a:lnTo>
                      <a:lnTo>
                        <a:pt x="24" y="29"/>
                      </a:lnTo>
                      <a:lnTo>
                        <a:pt x="14" y="55"/>
                      </a:lnTo>
                      <a:lnTo>
                        <a:pt x="8" y="76"/>
                      </a:lnTo>
                      <a:lnTo>
                        <a:pt x="2" y="108"/>
                      </a:lnTo>
                      <a:lnTo>
                        <a:pt x="0" y="128"/>
                      </a:lnTo>
                      <a:lnTo>
                        <a:pt x="0" y="506"/>
                      </a:lnTo>
                      <a:lnTo>
                        <a:pt x="6" y="524"/>
                      </a:lnTo>
                      <a:lnTo>
                        <a:pt x="9" y="546"/>
                      </a:lnTo>
                      <a:lnTo>
                        <a:pt x="15" y="565"/>
                      </a:lnTo>
                      <a:lnTo>
                        <a:pt x="24" y="584"/>
                      </a:lnTo>
                      <a:lnTo>
                        <a:pt x="30" y="599"/>
                      </a:lnTo>
                      <a:lnTo>
                        <a:pt x="36" y="607"/>
                      </a:lnTo>
                      <a:lnTo>
                        <a:pt x="44" y="612"/>
                      </a:lnTo>
                      <a:lnTo>
                        <a:pt x="62" y="623"/>
                      </a:lnTo>
                      <a:lnTo>
                        <a:pt x="79" y="606"/>
                      </a:lnTo>
                      <a:lnTo>
                        <a:pt x="67" y="599"/>
                      </a:lnTo>
                      <a:lnTo>
                        <a:pt x="54" y="590"/>
                      </a:lnTo>
                      <a:lnTo>
                        <a:pt x="43" y="581"/>
                      </a:lnTo>
                      <a:lnTo>
                        <a:pt x="34" y="568"/>
                      </a:lnTo>
                      <a:lnTo>
                        <a:pt x="27" y="541"/>
                      </a:lnTo>
                      <a:lnTo>
                        <a:pt x="22" y="527"/>
                      </a:lnTo>
                      <a:lnTo>
                        <a:pt x="16" y="493"/>
                      </a:lnTo>
                      <a:lnTo>
                        <a:pt x="15" y="482"/>
                      </a:lnTo>
                      <a:lnTo>
                        <a:pt x="15" y="107"/>
                      </a:lnTo>
                      <a:lnTo>
                        <a:pt x="19" y="91"/>
                      </a:lnTo>
                      <a:lnTo>
                        <a:pt x="20" y="72"/>
                      </a:lnTo>
                      <a:lnTo>
                        <a:pt x="24" y="54"/>
                      </a:lnTo>
                      <a:lnTo>
                        <a:pt x="28" y="37"/>
                      </a:lnTo>
                      <a:lnTo>
                        <a:pt x="33" y="26"/>
                      </a:lnTo>
                      <a:lnTo>
                        <a:pt x="40" y="12"/>
                      </a:lnTo>
                      <a:lnTo>
                        <a:pt x="50" y="0"/>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93" name="Freeform 105"/>
                <p:cNvSpPr>
                  <a:spLocks noChangeAspect="1"/>
                </p:cNvSpPr>
                <p:nvPr/>
              </p:nvSpPr>
              <p:spPr bwMode="auto">
                <a:xfrm>
                  <a:off x="3840" y="1472"/>
                  <a:ext cx="18" cy="269"/>
                </a:xfrm>
                <a:custGeom>
                  <a:avLst/>
                  <a:gdLst/>
                  <a:ahLst/>
                  <a:cxnLst>
                    <a:cxn ang="0">
                      <a:pos x="0" y="17"/>
                    </a:cxn>
                    <a:cxn ang="0">
                      <a:pos x="0" y="269"/>
                    </a:cxn>
                    <a:cxn ang="0">
                      <a:pos x="18" y="252"/>
                    </a:cxn>
                    <a:cxn ang="0">
                      <a:pos x="18" y="0"/>
                    </a:cxn>
                    <a:cxn ang="0">
                      <a:pos x="0" y="17"/>
                    </a:cxn>
                  </a:cxnLst>
                  <a:rect l="0" t="0" r="r" b="b"/>
                  <a:pathLst>
                    <a:path w="18" h="269">
                      <a:moveTo>
                        <a:pt x="0" y="17"/>
                      </a:moveTo>
                      <a:lnTo>
                        <a:pt x="0" y="269"/>
                      </a:lnTo>
                      <a:lnTo>
                        <a:pt x="18" y="252"/>
                      </a:lnTo>
                      <a:lnTo>
                        <a:pt x="18" y="0"/>
                      </a:lnTo>
                      <a:lnTo>
                        <a:pt x="0" y="17"/>
                      </a:lnTo>
                      <a:close/>
                    </a:path>
                  </a:pathLst>
                </a:custGeom>
                <a:gradFill rotWithShape="0">
                  <a:gsLst>
                    <a:gs pos="0">
                      <a:srgbClr val="FFCCCC">
                        <a:gamma/>
                        <a:shade val="4627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394" name="Freeform 106"/>
                <p:cNvSpPr>
                  <a:spLocks noChangeAspect="1"/>
                </p:cNvSpPr>
                <p:nvPr/>
              </p:nvSpPr>
              <p:spPr bwMode="auto">
                <a:xfrm>
                  <a:off x="3583" y="1486"/>
                  <a:ext cx="257" cy="1135"/>
                </a:xfrm>
                <a:custGeom>
                  <a:avLst/>
                  <a:gdLst/>
                  <a:ahLst/>
                  <a:cxnLst>
                    <a:cxn ang="0">
                      <a:pos x="0" y="2"/>
                    </a:cxn>
                    <a:cxn ang="0">
                      <a:pos x="0" y="256"/>
                    </a:cxn>
                    <a:cxn ang="0">
                      <a:pos x="19" y="259"/>
                    </a:cxn>
                    <a:cxn ang="0">
                      <a:pos x="39" y="276"/>
                    </a:cxn>
                    <a:cxn ang="0">
                      <a:pos x="51" y="297"/>
                    </a:cxn>
                    <a:cxn ang="0">
                      <a:pos x="55" y="314"/>
                    </a:cxn>
                    <a:cxn ang="0">
                      <a:pos x="63" y="333"/>
                    </a:cxn>
                    <a:cxn ang="0">
                      <a:pos x="65" y="355"/>
                    </a:cxn>
                    <a:cxn ang="0">
                      <a:pos x="65" y="388"/>
                    </a:cxn>
                    <a:cxn ang="0">
                      <a:pos x="65" y="748"/>
                    </a:cxn>
                    <a:cxn ang="0">
                      <a:pos x="63" y="775"/>
                    </a:cxn>
                    <a:cxn ang="0">
                      <a:pos x="63" y="801"/>
                    </a:cxn>
                    <a:cxn ang="0">
                      <a:pos x="55" y="820"/>
                    </a:cxn>
                    <a:cxn ang="0">
                      <a:pos x="51" y="842"/>
                    </a:cxn>
                    <a:cxn ang="0">
                      <a:pos x="43" y="856"/>
                    </a:cxn>
                    <a:cxn ang="0">
                      <a:pos x="34" y="871"/>
                    </a:cxn>
                    <a:cxn ang="0">
                      <a:pos x="22" y="880"/>
                    </a:cxn>
                    <a:cxn ang="0">
                      <a:pos x="0" y="885"/>
                    </a:cxn>
                    <a:cxn ang="0">
                      <a:pos x="0" y="1135"/>
                    </a:cxn>
                    <a:cxn ang="0">
                      <a:pos x="257" y="1135"/>
                    </a:cxn>
                    <a:cxn ang="0">
                      <a:pos x="257" y="880"/>
                    </a:cxn>
                    <a:cxn ang="0">
                      <a:pos x="231" y="866"/>
                    </a:cxn>
                    <a:cxn ang="0">
                      <a:pos x="219" y="844"/>
                    </a:cxn>
                    <a:cxn ang="0">
                      <a:pos x="207" y="818"/>
                    </a:cxn>
                    <a:cxn ang="0">
                      <a:pos x="199" y="784"/>
                    </a:cxn>
                    <a:cxn ang="0">
                      <a:pos x="197" y="763"/>
                    </a:cxn>
                    <a:cxn ang="0">
                      <a:pos x="197" y="748"/>
                    </a:cxn>
                    <a:cxn ang="0">
                      <a:pos x="197" y="388"/>
                    </a:cxn>
                    <a:cxn ang="0">
                      <a:pos x="199" y="355"/>
                    </a:cxn>
                    <a:cxn ang="0">
                      <a:pos x="204" y="331"/>
                    </a:cxn>
                    <a:cxn ang="0">
                      <a:pos x="211" y="307"/>
                    </a:cxn>
                    <a:cxn ang="0">
                      <a:pos x="219" y="288"/>
                    </a:cxn>
                    <a:cxn ang="0">
                      <a:pos x="226" y="273"/>
                    </a:cxn>
                    <a:cxn ang="0">
                      <a:pos x="243" y="261"/>
                    </a:cxn>
                    <a:cxn ang="0">
                      <a:pos x="257" y="256"/>
                    </a:cxn>
                    <a:cxn ang="0">
                      <a:pos x="257" y="0"/>
                    </a:cxn>
                    <a:cxn ang="0">
                      <a:pos x="0" y="2"/>
                    </a:cxn>
                  </a:cxnLst>
                  <a:rect l="0" t="0" r="r" b="b"/>
                  <a:pathLst>
                    <a:path w="257" h="1135">
                      <a:moveTo>
                        <a:pt x="0" y="2"/>
                      </a:moveTo>
                      <a:lnTo>
                        <a:pt x="0" y="256"/>
                      </a:lnTo>
                      <a:lnTo>
                        <a:pt x="19" y="259"/>
                      </a:lnTo>
                      <a:lnTo>
                        <a:pt x="39" y="276"/>
                      </a:lnTo>
                      <a:lnTo>
                        <a:pt x="51" y="297"/>
                      </a:lnTo>
                      <a:lnTo>
                        <a:pt x="55" y="314"/>
                      </a:lnTo>
                      <a:lnTo>
                        <a:pt x="63" y="333"/>
                      </a:lnTo>
                      <a:lnTo>
                        <a:pt x="65" y="355"/>
                      </a:lnTo>
                      <a:lnTo>
                        <a:pt x="65" y="388"/>
                      </a:lnTo>
                      <a:lnTo>
                        <a:pt x="65" y="748"/>
                      </a:lnTo>
                      <a:lnTo>
                        <a:pt x="63" y="775"/>
                      </a:lnTo>
                      <a:lnTo>
                        <a:pt x="63" y="801"/>
                      </a:lnTo>
                      <a:lnTo>
                        <a:pt x="55" y="820"/>
                      </a:lnTo>
                      <a:lnTo>
                        <a:pt x="51" y="842"/>
                      </a:lnTo>
                      <a:lnTo>
                        <a:pt x="43" y="856"/>
                      </a:lnTo>
                      <a:lnTo>
                        <a:pt x="34" y="871"/>
                      </a:lnTo>
                      <a:lnTo>
                        <a:pt x="22" y="880"/>
                      </a:lnTo>
                      <a:lnTo>
                        <a:pt x="0" y="885"/>
                      </a:lnTo>
                      <a:lnTo>
                        <a:pt x="0" y="1135"/>
                      </a:lnTo>
                      <a:lnTo>
                        <a:pt x="257" y="1135"/>
                      </a:lnTo>
                      <a:lnTo>
                        <a:pt x="257" y="880"/>
                      </a:lnTo>
                      <a:lnTo>
                        <a:pt x="231" y="866"/>
                      </a:lnTo>
                      <a:lnTo>
                        <a:pt x="219" y="844"/>
                      </a:lnTo>
                      <a:lnTo>
                        <a:pt x="207" y="818"/>
                      </a:lnTo>
                      <a:lnTo>
                        <a:pt x="199" y="784"/>
                      </a:lnTo>
                      <a:lnTo>
                        <a:pt x="197" y="763"/>
                      </a:lnTo>
                      <a:lnTo>
                        <a:pt x="197" y="748"/>
                      </a:lnTo>
                      <a:lnTo>
                        <a:pt x="197" y="388"/>
                      </a:lnTo>
                      <a:lnTo>
                        <a:pt x="199" y="355"/>
                      </a:lnTo>
                      <a:lnTo>
                        <a:pt x="204" y="331"/>
                      </a:lnTo>
                      <a:lnTo>
                        <a:pt x="211" y="307"/>
                      </a:lnTo>
                      <a:lnTo>
                        <a:pt x="219" y="288"/>
                      </a:lnTo>
                      <a:lnTo>
                        <a:pt x="226" y="273"/>
                      </a:lnTo>
                      <a:lnTo>
                        <a:pt x="243" y="261"/>
                      </a:lnTo>
                      <a:lnTo>
                        <a:pt x="257" y="256"/>
                      </a:lnTo>
                      <a:lnTo>
                        <a:pt x="257" y="0"/>
                      </a:lnTo>
                      <a:lnTo>
                        <a:pt x="0" y="2"/>
                      </a:lnTo>
                      <a:close/>
                    </a:path>
                  </a:pathLst>
                </a:custGeom>
                <a:gradFill rotWithShape="0">
                  <a:gsLst>
                    <a:gs pos="0">
                      <a:srgbClr val="FFCCCC">
                        <a:gamma/>
                        <a:shade val="82745"/>
                        <a:invGamma/>
                      </a:srgbClr>
                    </a:gs>
                    <a:gs pos="50000">
                      <a:srgbClr val="FFCCCC"/>
                    </a:gs>
                    <a:gs pos="100000">
                      <a:srgbClr val="FFCCCC">
                        <a:gamma/>
                        <a:shade val="82745"/>
                        <a:invGamma/>
                      </a:srgbClr>
                    </a:gs>
                  </a:gsLst>
                  <a:lin ang="5400000" scaled="1"/>
                </a:gradFill>
                <a:ln w="3175" cmpd="sng">
                  <a:solidFill>
                    <a:schemeClr val="tx2"/>
                  </a:solidFill>
                  <a:round/>
                  <a:headEnd/>
                  <a:tailEnd/>
                </a:ln>
                <a:effectLst/>
              </p:spPr>
              <p:txBody>
                <a:bodyPr/>
                <a:lstStyle/>
                <a:p>
                  <a:endParaRPr lang="es-ES"/>
                </a:p>
              </p:txBody>
            </p:sp>
            <p:sp>
              <p:nvSpPr>
                <p:cNvPr id="12395" name="Oval 107"/>
                <p:cNvSpPr>
                  <a:spLocks noChangeAspect="1" noChangeArrowheads="1"/>
                </p:cNvSpPr>
                <p:nvPr/>
              </p:nvSpPr>
              <p:spPr bwMode="auto">
                <a:xfrm>
                  <a:off x="3654" y="1560"/>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96" name="Oval 108"/>
                <p:cNvSpPr>
                  <a:spLocks noChangeAspect="1" noChangeArrowheads="1"/>
                </p:cNvSpPr>
                <p:nvPr/>
              </p:nvSpPr>
              <p:spPr bwMode="auto">
                <a:xfrm>
                  <a:off x="3654" y="2417"/>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397" name="Freeform 109"/>
                <p:cNvSpPr>
                  <a:spLocks noChangeAspect="1"/>
                </p:cNvSpPr>
                <p:nvPr/>
              </p:nvSpPr>
              <p:spPr bwMode="auto">
                <a:xfrm>
                  <a:off x="3794" y="1742"/>
                  <a:ext cx="58" cy="610"/>
                </a:xfrm>
                <a:custGeom>
                  <a:avLst/>
                  <a:gdLst/>
                  <a:ahLst/>
                  <a:cxnLst>
                    <a:cxn ang="0">
                      <a:pos x="44" y="0"/>
                    </a:cxn>
                    <a:cxn ang="0">
                      <a:pos x="29" y="8"/>
                    </a:cxn>
                    <a:cxn ang="0">
                      <a:pos x="20" y="27"/>
                    </a:cxn>
                    <a:cxn ang="0">
                      <a:pos x="10" y="48"/>
                    </a:cxn>
                    <a:cxn ang="0">
                      <a:pos x="5" y="70"/>
                    </a:cxn>
                    <a:cxn ang="0">
                      <a:pos x="0" y="111"/>
                    </a:cxn>
                    <a:cxn ang="0">
                      <a:pos x="0" y="132"/>
                    </a:cxn>
                    <a:cxn ang="0">
                      <a:pos x="0" y="492"/>
                    </a:cxn>
                    <a:cxn ang="0">
                      <a:pos x="3" y="509"/>
                    </a:cxn>
                    <a:cxn ang="0">
                      <a:pos x="8" y="538"/>
                    </a:cxn>
                    <a:cxn ang="0">
                      <a:pos x="15" y="555"/>
                    </a:cxn>
                    <a:cxn ang="0">
                      <a:pos x="20" y="572"/>
                    </a:cxn>
                    <a:cxn ang="0">
                      <a:pos x="27" y="586"/>
                    </a:cxn>
                    <a:cxn ang="0">
                      <a:pos x="39" y="596"/>
                    </a:cxn>
                    <a:cxn ang="0">
                      <a:pos x="58" y="610"/>
                    </a:cxn>
                  </a:cxnLst>
                  <a:rect l="0" t="0" r="r" b="b"/>
                  <a:pathLst>
                    <a:path w="58" h="610">
                      <a:moveTo>
                        <a:pt x="44" y="0"/>
                      </a:moveTo>
                      <a:lnTo>
                        <a:pt x="29" y="8"/>
                      </a:lnTo>
                      <a:lnTo>
                        <a:pt x="20" y="27"/>
                      </a:lnTo>
                      <a:lnTo>
                        <a:pt x="10" y="48"/>
                      </a:lnTo>
                      <a:lnTo>
                        <a:pt x="5" y="70"/>
                      </a:lnTo>
                      <a:lnTo>
                        <a:pt x="0" y="111"/>
                      </a:lnTo>
                      <a:lnTo>
                        <a:pt x="0" y="132"/>
                      </a:lnTo>
                      <a:lnTo>
                        <a:pt x="0" y="492"/>
                      </a:lnTo>
                      <a:lnTo>
                        <a:pt x="3" y="509"/>
                      </a:lnTo>
                      <a:lnTo>
                        <a:pt x="8" y="538"/>
                      </a:lnTo>
                      <a:lnTo>
                        <a:pt x="15" y="555"/>
                      </a:lnTo>
                      <a:lnTo>
                        <a:pt x="20" y="572"/>
                      </a:lnTo>
                      <a:lnTo>
                        <a:pt x="27" y="586"/>
                      </a:lnTo>
                      <a:lnTo>
                        <a:pt x="39" y="596"/>
                      </a:lnTo>
                      <a:lnTo>
                        <a:pt x="58" y="610"/>
                      </a:lnTo>
                    </a:path>
                  </a:pathLst>
                </a:custGeom>
                <a:noFill/>
                <a:ln w="3175" cmpd="sng">
                  <a:solidFill>
                    <a:schemeClr val="tx1"/>
                  </a:solidFill>
                  <a:round/>
                  <a:headEnd/>
                  <a:tailEnd/>
                </a:ln>
                <a:effectLst/>
              </p:spPr>
              <p:txBody>
                <a:bodyPr/>
                <a:lstStyle/>
                <a:p>
                  <a:endParaRPr lang="es-ES"/>
                </a:p>
              </p:txBody>
            </p:sp>
            <p:sp>
              <p:nvSpPr>
                <p:cNvPr id="12398" name="Line 110"/>
                <p:cNvSpPr>
                  <a:spLocks noChangeAspect="1" noChangeShapeType="1"/>
                </p:cNvSpPr>
                <p:nvPr/>
              </p:nvSpPr>
              <p:spPr bwMode="auto">
                <a:xfrm flipV="1">
                  <a:off x="3840" y="2352"/>
                  <a:ext cx="16" cy="16"/>
                </a:xfrm>
                <a:prstGeom prst="line">
                  <a:avLst/>
                </a:prstGeom>
                <a:noFill/>
                <a:ln w="3175">
                  <a:solidFill>
                    <a:schemeClr val="tx1"/>
                  </a:solidFill>
                  <a:round/>
                  <a:headEnd/>
                  <a:tailEnd/>
                </a:ln>
                <a:effectLst/>
              </p:spPr>
              <p:txBody>
                <a:bodyPr/>
                <a:lstStyle/>
                <a:p>
                  <a:endParaRPr lang="es-ES"/>
                </a:p>
              </p:txBody>
            </p:sp>
            <p:sp>
              <p:nvSpPr>
                <p:cNvPr id="12399" name="Line 111"/>
                <p:cNvSpPr>
                  <a:spLocks noChangeAspect="1" noChangeShapeType="1"/>
                </p:cNvSpPr>
                <p:nvPr/>
              </p:nvSpPr>
              <p:spPr bwMode="auto">
                <a:xfrm flipV="1">
                  <a:off x="3837" y="1724"/>
                  <a:ext cx="21" cy="20"/>
                </a:xfrm>
                <a:prstGeom prst="line">
                  <a:avLst/>
                </a:prstGeom>
                <a:noFill/>
                <a:ln w="3175">
                  <a:solidFill>
                    <a:schemeClr val="tx1"/>
                  </a:solidFill>
                  <a:round/>
                  <a:headEnd/>
                  <a:tailEnd/>
                </a:ln>
                <a:effectLst/>
              </p:spPr>
              <p:txBody>
                <a:bodyPr/>
                <a:lstStyle/>
                <a:p>
                  <a:endParaRPr lang="es-ES"/>
                </a:p>
              </p:txBody>
            </p:sp>
            <p:sp>
              <p:nvSpPr>
                <p:cNvPr id="12400" name="Freeform 112"/>
                <p:cNvSpPr>
                  <a:spLocks noChangeAspect="1"/>
                </p:cNvSpPr>
                <p:nvPr/>
              </p:nvSpPr>
              <p:spPr bwMode="auto">
                <a:xfrm>
                  <a:off x="3582" y="1472"/>
                  <a:ext cx="276" cy="18"/>
                </a:xfrm>
                <a:custGeom>
                  <a:avLst/>
                  <a:gdLst/>
                  <a:ahLst/>
                  <a:cxnLst>
                    <a:cxn ang="0">
                      <a:pos x="276" y="0"/>
                    </a:cxn>
                    <a:cxn ang="0">
                      <a:pos x="16" y="0"/>
                    </a:cxn>
                    <a:cxn ang="0">
                      <a:pos x="0" y="18"/>
                    </a:cxn>
                    <a:cxn ang="0">
                      <a:pos x="256" y="18"/>
                    </a:cxn>
                    <a:cxn ang="0">
                      <a:pos x="276" y="0"/>
                    </a:cxn>
                  </a:cxnLst>
                  <a:rect l="0" t="0" r="r" b="b"/>
                  <a:pathLst>
                    <a:path w="276" h="18">
                      <a:moveTo>
                        <a:pt x="276" y="0"/>
                      </a:moveTo>
                      <a:lnTo>
                        <a:pt x="16" y="0"/>
                      </a:lnTo>
                      <a:lnTo>
                        <a:pt x="0" y="18"/>
                      </a:lnTo>
                      <a:lnTo>
                        <a:pt x="256" y="18"/>
                      </a:lnTo>
                      <a:lnTo>
                        <a:pt x="276" y="0"/>
                      </a:lnTo>
                      <a:close/>
                    </a:path>
                  </a:pathLst>
                </a:custGeom>
                <a:gradFill rotWithShape="0">
                  <a:gsLst>
                    <a:gs pos="0">
                      <a:srgbClr val="FFCCCC">
                        <a:gamma/>
                        <a:shade val="46275"/>
                        <a:invGamma/>
                      </a:srgbClr>
                    </a:gs>
                    <a:gs pos="100000">
                      <a:srgbClr val="FFCCCC"/>
                    </a:gs>
                  </a:gsLst>
                  <a:lin ang="0" scaled="1"/>
                </a:gradFill>
                <a:ln w="3175" cmpd="sng">
                  <a:solidFill>
                    <a:schemeClr val="tx2"/>
                  </a:solidFill>
                  <a:round/>
                  <a:headEnd/>
                  <a:tailEnd/>
                </a:ln>
                <a:effectLst/>
              </p:spPr>
              <p:txBody>
                <a:bodyPr/>
                <a:lstStyle/>
                <a:p>
                  <a:endParaRPr lang="es-ES"/>
                </a:p>
              </p:txBody>
            </p:sp>
            <p:sp>
              <p:nvSpPr>
                <p:cNvPr id="12401" name="Line 113"/>
                <p:cNvSpPr>
                  <a:spLocks noChangeAspect="1" noChangeShapeType="1"/>
                </p:cNvSpPr>
                <p:nvPr/>
              </p:nvSpPr>
              <p:spPr bwMode="auto">
                <a:xfrm>
                  <a:off x="3858" y="1472"/>
                  <a:ext cx="0" cy="254"/>
                </a:xfrm>
                <a:prstGeom prst="line">
                  <a:avLst/>
                </a:prstGeom>
                <a:noFill/>
                <a:ln w="3175">
                  <a:solidFill>
                    <a:schemeClr val="tx1"/>
                  </a:solidFill>
                  <a:round/>
                  <a:headEnd/>
                  <a:tailEnd/>
                </a:ln>
                <a:effectLst/>
              </p:spPr>
              <p:txBody>
                <a:bodyPr/>
                <a:lstStyle/>
                <a:p>
                  <a:endParaRPr lang="es-ES"/>
                </a:p>
              </p:txBody>
            </p:sp>
            <p:sp>
              <p:nvSpPr>
                <p:cNvPr id="12402" name="Line 114"/>
                <p:cNvSpPr>
                  <a:spLocks noChangeAspect="1" noChangeShapeType="1"/>
                </p:cNvSpPr>
                <p:nvPr/>
              </p:nvSpPr>
              <p:spPr bwMode="auto">
                <a:xfrm>
                  <a:off x="3858" y="2353"/>
                  <a:ext cx="0" cy="253"/>
                </a:xfrm>
                <a:prstGeom prst="line">
                  <a:avLst/>
                </a:prstGeom>
                <a:noFill/>
                <a:ln w="3175">
                  <a:solidFill>
                    <a:schemeClr val="tx1"/>
                  </a:solidFill>
                  <a:round/>
                  <a:headEnd/>
                  <a:tailEnd/>
                </a:ln>
                <a:effectLst/>
              </p:spPr>
              <p:txBody>
                <a:bodyPr/>
                <a:lstStyle/>
                <a:p>
                  <a:endParaRPr lang="es-ES"/>
                </a:p>
              </p:txBody>
            </p:sp>
            <p:sp>
              <p:nvSpPr>
                <p:cNvPr id="12403" name="Line 115"/>
                <p:cNvSpPr>
                  <a:spLocks noChangeAspect="1" noChangeShapeType="1"/>
                </p:cNvSpPr>
                <p:nvPr/>
              </p:nvSpPr>
              <p:spPr bwMode="auto">
                <a:xfrm flipH="1">
                  <a:off x="3840" y="2605"/>
                  <a:ext cx="19" cy="16"/>
                </a:xfrm>
                <a:prstGeom prst="line">
                  <a:avLst/>
                </a:prstGeom>
                <a:noFill/>
                <a:ln w="3175">
                  <a:solidFill>
                    <a:schemeClr val="tx1"/>
                  </a:solidFill>
                  <a:round/>
                  <a:headEnd/>
                  <a:tailEnd/>
                </a:ln>
                <a:effectLst/>
              </p:spPr>
              <p:txBody>
                <a:bodyPr/>
                <a:lstStyle/>
                <a:p>
                  <a:endParaRPr lang="es-ES"/>
                </a:p>
              </p:txBody>
            </p:sp>
            <p:sp>
              <p:nvSpPr>
                <p:cNvPr id="12404" name="AutoShape 116"/>
                <p:cNvSpPr>
                  <a:spLocks noChangeAspect="1" noChangeArrowheads="1"/>
                </p:cNvSpPr>
                <p:nvPr/>
              </p:nvSpPr>
              <p:spPr bwMode="auto">
                <a:xfrm>
                  <a:off x="3654" y="1560"/>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sp>
              <p:nvSpPr>
                <p:cNvPr id="12405" name="AutoShape 117"/>
                <p:cNvSpPr>
                  <a:spLocks noChangeAspect="1" noChangeArrowheads="1"/>
                </p:cNvSpPr>
                <p:nvPr/>
              </p:nvSpPr>
              <p:spPr bwMode="auto">
                <a:xfrm>
                  <a:off x="3653" y="2418"/>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grpSp>
          <p:grpSp>
            <p:nvGrpSpPr>
              <p:cNvPr id="13" name="Group 118"/>
              <p:cNvGrpSpPr>
                <a:grpSpLocks noChangeAspect="1"/>
              </p:cNvGrpSpPr>
              <p:nvPr/>
            </p:nvGrpSpPr>
            <p:grpSpPr bwMode="auto">
              <a:xfrm>
                <a:off x="4385" y="2044"/>
                <a:ext cx="277" cy="1149"/>
                <a:chOff x="3582" y="1472"/>
                <a:chExt cx="277" cy="1149"/>
              </a:xfrm>
            </p:grpSpPr>
            <p:sp>
              <p:nvSpPr>
                <p:cNvPr id="12407" name="Freeform 119"/>
                <p:cNvSpPr>
                  <a:spLocks noChangeAspect="1"/>
                </p:cNvSpPr>
                <p:nvPr/>
              </p:nvSpPr>
              <p:spPr bwMode="auto">
                <a:xfrm>
                  <a:off x="3840" y="2353"/>
                  <a:ext cx="17" cy="267"/>
                </a:xfrm>
                <a:custGeom>
                  <a:avLst/>
                  <a:gdLst/>
                  <a:ahLst/>
                  <a:cxnLst>
                    <a:cxn ang="0">
                      <a:pos x="0" y="13"/>
                    </a:cxn>
                    <a:cxn ang="0">
                      <a:pos x="0" y="267"/>
                    </a:cxn>
                    <a:cxn ang="0">
                      <a:pos x="17" y="253"/>
                    </a:cxn>
                    <a:cxn ang="0">
                      <a:pos x="17" y="0"/>
                    </a:cxn>
                    <a:cxn ang="0">
                      <a:pos x="0" y="13"/>
                    </a:cxn>
                  </a:cxnLst>
                  <a:rect l="0" t="0" r="r" b="b"/>
                  <a:pathLst>
                    <a:path w="17" h="267">
                      <a:moveTo>
                        <a:pt x="0" y="13"/>
                      </a:moveTo>
                      <a:lnTo>
                        <a:pt x="0" y="267"/>
                      </a:lnTo>
                      <a:lnTo>
                        <a:pt x="17" y="253"/>
                      </a:lnTo>
                      <a:lnTo>
                        <a:pt x="17" y="0"/>
                      </a:lnTo>
                      <a:lnTo>
                        <a:pt x="0" y="13"/>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408" name="Freeform 120"/>
                <p:cNvSpPr>
                  <a:spLocks noChangeAspect="1"/>
                </p:cNvSpPr>
                <p:nvPr/>
              </p:nvSpPr>
              <p:spPr bwMode="auto">
                <a:xfrm>
                  <a:off x="3778" y="1746"/>
                  <a:ext cx="79" cy="623"/>
                </a:xfrm>
                <a:custGeom>
                  <a:avLst/>
                  <a:gdLst/>
                  <a:ahLst/>
                  <a:cxnLst>
                    <a:cxn ang="0">
                      <a:pos x="50" y="0"/>
                    </a:cxn>
                    <a:cxn ang="0">
                      <a:pos x="31" y="12"/>
                    </a:cxn>
                    <a:cxn ang="0">
                      <a:pos x="24" y="29"/>
                    </a:cxn>
                    <a:cxn ang="0">
                      <a:pos x="14" y="55"/>
                    </a:cxn>
                    <a:cxn ang="0">
                      <a:pos x="8" y="76"/>
                    </a:cxn>
                    <a:cxn ang="0">
                      <a:pos x="2" y="108"/>
                    </a:cxn>
                    <a:cxn ang="0">
                      <a:pos x="0" y="128"/>
                    </a:cxn>
                    <a:cxn ang="0">
                      <a:pos x="0" y="506"/>
                    </a:cxn>
                    <a:cxn ang="0">
                      <a:pos x="6" y="524"/>
                    </a:cxn>
                    <a:cxn ang="0">
                      <a:pos x="9" y="546"/>
                    </a:cxn>
                    <a:cxn ang="0">
                      <a:pos x="15" y="565"/>
                    </a:cxn>
                    <a:cxn ang="0">
                      <a:pos x="24" y="584"/>
                    </a:cxn>
                    <a:cxn ang="0">
                      <a:pos x="30" y="599"/>
                    </a:cxn>
                    <a:cxn ang="0">
                      <a:pos x="36" y="607"/>
                    </a:cxn>
                    <a:cxn ang="0">
                      <a:pos x="44" y="612"/>
                    </a:cxn>
                    <a:cxn ang="0">
                      <a:pos x="62" y="623"/>
                    </a:cxn>
                    <a:cxn ang="0">
                      <a:pos x="79" y="606"/>
                    </a:cxn>
                    <a:cxn ang="0">
                      <a:pos x="67" y="599"/>
                    </a:cxn>
                    <a:cxn ang="0">
                      <a:pos x="54" y="590"/>
                    </a:cxn>
                    <a:cxn ang="0">
                      <a:pos x="43" y="581"/>
                    </a:cxn>
                    <a:cxn ang="0">
                      <a:pos x="34" y="568"/>
                    </a:cxn>
                    <a:cxn ang="0">
                      <a:pos x="27" y="541"/>
                    </a:cxn>
                    <a:cxn ang="0">
                      <a:pos x="22" y="527"/>
                    </a:cxn>
                    <a:cxn ang="0">
                      <a:pos x="16" y="493"/>
                    </a:cxn>
                    <a:cxn ang="0">
                      <a:pos x="15" y="482"/>
                    </a:cxn>
                    <a:cxn ang="0">
                      <a:pos x="15" y="107"/>
                    </a:cxn>
                    <a:cxn ang="0">
                      <a:pos x="19" y="91"/>
                    </a:cxn>
                    <a:cxn ang="0">
                      <a:pos x="20" y="72"/>
                    </a:cxn>
                    <a:cxn ang="0">
                      <a:pos x="24" y="54"/>
                    </a:cxn>
                    <a:cxn ang="0">
                      <a:pos x="28" y="37"/>
                    </a:cxn>
                    <a:cxn ang="0">
                      <a:pos x="33" y="26"/>
                    </a:cxn>
                    <a:cxn ang="0">
                      <a:pos x="40" y="12"/>
                    </a:cxn>
                    <a:cxn ang="0">
                      <a:pos x="50" y="0"/>
                    </a:cxn>
                  </a:cxnLst>
                  <a:rect l="0" t="0" r="r" b="b"/>
                  <a:pathLst>
                    <a:path w="79" h="623">
                      <a:moveTo>
                        <a:pt x="50" y="0"/>
                      </a:moveTo>
                      <a:lnTo>
                        <a:pt x="31" y="12"/>
                      </a:lnTo>
                      <a:lnTo>
                        <a:pt x="24" y="29"/>
                      </a:lnTo>
                      <a:lnTo>
                        <a:pt x="14" y="55"/>
                      </a:lnTo>
                      <a:lnTo>
                        <a:pt x="8" y="76"/>
                      </a:lnTo>
                      <a:lnTo>
                        <a:pt x="2" y="108"/>
                      </a:lnTo>
                      <a:lnTo>
                        <a:pt x="0" y="128"/>
                      </a:lnTo>
                      <a:lnTo>
                        <a:pt x="0" y="506"/>
                      </a:lnTo>
                      <a:lnTo>
                        <a:pt x="6" y="524"/>
                      </a:lnTo>
                      <a:lnTo>
                        <a:pt x="9" y="546"/>
                      </a:lnTo>
                      <a:lnTo>
                        <a:pt x="15" y="565"/>
                      </a:lnTo>
                      <a:lnTo>
                        <a:pt x="24" y="584"/>
                      </a:lnTo>
                      <a:lnTo>
                        <a:pt x="30" y="599"/>
                      </a:lnTo>
                      <a:lnTo>
                        <a:pt x="36" y="607"/>
                      </a:lnTo>
                      <a:lnTo>
                        <a:pt x="44" y="612"/>
                      </a:lnTo>
                      <a:lnTo>
                        <a:pt x="62" y="623"/>
                      </a:lnTo>
                      <a:lnTo>
                        <a:pt x="79" y="606"/>
                      </a:lnTo>
                      <a:lnTo>
                        <a:pt x="67" y="599"/>
                      </a:lnTo>
                      <a:lnTo>
                        <a:pt x="54" y="590"/>
                      </a:lnTo>
                      <a:lnTo>
                        <a:pt x="43" y="581"/>
                      </a:lnTo>
                      <a:lnTo>
                        <a:pt x="34" y="568"/>
                      </a:lnTo>
                      <a:lnTo>
                        <a:pt x="27" y="541"/>
                      </a:lnTo>
                      <a:lnTo>
                        <a:pt x="22" y="527"/>
                      </a:lnTo>
                      <a:lnTo>
                        <a:pt x="16" y="493"/>
                      </a:lnTo>
                      <a:lnTo>
                        <a:pt x="15" y="482"/>
                      </a:lnTo>
                      <a:lnTo>
                        <a:pt x="15" y="107"/>
                      </a:lnTo>
                      <a:lnTo>
                        <a:pt x="19" y="91"/>
                      </a:lnTo>
                      <a:lnTo>
                        <a:pt x="20" y="72"/>
                      </a:lnTo>
                      <a:lnTo>
                        <a:pt x="24" y="54"/>
                      </a:lnTo>
                      <a:lnTo>
                        <a:pt x="28" y="37"/>
                      </a:lnTo>
                      <a:lnTo>
                        <a:pt x="33" y="26"/>
                      </a:lnTo>
                      <a:lnTo>
                        <a:pt x="40" y="12"/>
                      </a:lnTo>
                      <a:lnTo>
                        <a:pt x="50" y="0"/>
                      </a:lnTo>
                      <a:close/>
                    </a:path>
                  </a:pathLst>
                </a:custGeom>
                <a:gradFill rotWithShape="0">
                  <a:gsLst>
                    <a:gs pos="0">
                      <a:srgbClr val="FFCCCC">
                        <a:gamma/>
                        <a:shade val="7372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409" name="Freeform 121"/>
                <p:cNvSpPr>
                  <a:spLocks noChangeAspect="1"/>
                </p:cNvSpPr>
                <p:nvPr/>
              </p:nvSpPr>
              <p:spPr bwMode="auto">
                <a:xfrm>
                  <a:off x="3840" y="1472"/>
                  <a:ext cx="18" cy="269"/>
                </a:xfrm>
                <a:custGeom>
                  <a:avLst/>
                  <a:gdLst/>
                  <a:ahLst/>
                  <a:cxnLst>
                    <a:cxn ang="0">
                      <a:pos x="0" y="17"/>
                    </a:cxn>
                    <a:cxn ang="0">
                      <a:pos x="0" y="269"/>
                    </a:cxn>
                    <a:cxn ang="0">
                      <a:pos x="18" y="252"/>
                    </a:cxn>
                    <a:cxn ang="0">
                      <a:pos x="18" y="0"/>
                    </a:cxn>
                    <a:cxn ang="0">
                      <a:pos x="0" y="17"/>
                    </a:cxn>
                  </a:cxnLst>
                  <a:rect l="0" t="0" r="r" b="b"/>
                  <a:pathLst>
                    <a:path w="18" h="269">
                      <a:moveTo>
                        <a:pt x="0" y="17"/>
                      </a:moveTo>
                      <a:lnTo>
                        <a:pt x="0" y="269"/>
                      </a:lnTo>
                      <a:lnTo>
                        <a:pt x="18" y="252"/>
                      </a:lnTo>
                      <a:lnTo>
                        <a:pt x="18" y="0"/>
                      </a:lnTo>
                      <a:lnTo>
                        <a:pt x="0" y="17"/>
                      </a:lnTo>
                      <a:close/>
                    </a:path>
                  </a:pathLst>
                </a:custGeom>
                <a:gradFill rotWithShape="0">
                  <a:gsLst>
                    <a:gs pos="0">
                      <a:srgbClr val="FFCCCC">
                        <a:gamma/>
                        <a:shade val="46275"/>
                        <a:invGamma/>
                      </a:srgbClr>
                    </a:gs>
                    <a:gs pos="100000">
                      <a:srgbClr val="FFCCCC"/>
                    </a:gs>
                  </a:gsLst>
                  <a:lin ang="0" scaled="1"/>
                </a:gradFill>
                <a:ln w="3175" cap="flat" cmpd="sng">
                  <a:noFill/>
                  <a:prstDash val="solid"/>
                  <a:round/>
                  <a:headEnd type="none" w="med" len="med"/>
                  <a:tailEnd type="none" w="med" len="med"/>
                </a:ln>
                <a:effectLst/>
              </p:spPr>
              <p:txBody>
                <a:bodyPr/>
                <a:lstStyle/>
                <a:p>
                  <a:endParaRPr lang="es-ES"/>
                </a:p>
              </p:txBody>
            </p:sp>
            <p:sp>
              <p:nvSpPr>
                <p:cNvPr id="12410" name="Freeform 122"/>
                <p:cNvSpPr>
                  <a:spLocks noChangeAspect="1"/>
                </p:cNvSpPr>
                <p:nvPr/>
              </p:nvSpPr>
              <p:spPr bwMode="auto">
                <a:xfrm>
                  <a:off x="3583" y="1486"/>
                  <a:ext cx="257" cy="1135"/>
                </a:xfrm>
                <a:custGeom>
                  <a:avLst/>
                  <a:gdLst/>
                  <a:ahLst/>
                  <a:cxnLst>
                    <a:cxn ang="0">
                      <a:pos x="0" y="2"/>
                    </a:cxn>
                    <a:cxn ang="0">
                      <a:pos x="0" y="256"/>
                    </a:cxn>
                    <a:cxn ang="0">
                      <a:pos x="19" y="259"/>
                    </a:cxn>
                    <a:cxn ang="0">
                      <a:pos x="39" y="276"/>
                    </a:cxn>
                    <a:cxn ang="0">
                      <a:pos x="51" y="297"/>
                    </a:cxn>
                    <a:cxn ang="0">
                      <a:pos x="55" y="314"/>
                    </a:cxn>
                    <a:cxn ang="0">
                      <a:pos x="63" y="333"/>
                    </a:cxn>
                    <a:cxn ang="0">
                      <a:pos x="65" y="355"/>
                    </a:cxn>
                    <a:cxn ang="0">
                      <a:pos x="65" y="388"/>
                    </a:cxn>
                    <a:cxn ang="0">
                      <a:pos x="65" y="748"/>
                    </a:cxn>
                    <a:cxn ang="0">
                      <a:pos x="63" y="775"/>
                    </a:cxn>
                    <a:cxn ang="0">
                      <a:pos x="63" y="801"/>
                    </a:cxn>
                    <a:cxn ang="0">
                      <a:pos x="55" y="820"/>
                    </a:cxn>
                    <a:cxn ang="0">
                      <a:pos x="51" y="842"/>
                    </a:cxn>
                    <a:cxn ang="0">
                      <a:pos x="43" y="856"/>
                    </a:cxn>
                    <a:cxn ang="0">
                      <a:pos x="34" y="871"/>
                    </a:cxn>
                    <a:cxn ang="0">
                      <a:pos x="22" y="880"/>
                    </a:cxn>
                    <a:cxn ang="0">
                      <a:pos x="0" y="885"/>
                    </a:cxn>
                    <a:cxn ang="0">
                      <a:pos x="0" y="1135"/>
                    </a:cxn>
                    <a:cxn ang="0">
                      <a:pos x="257" y="1135"/>
                    </a:cxn>
                    <a:cxn ang="0">
                      <a:pos x="257" y="880"/>
                    </a:cxn>
                    <a:cxn ang="0">
                      <a:pos x="231" y="866"/>
                    </a:cxn>
                    <a:cxn ang="0">
                      <a:pos x="219" y="844"/>
                    </a:cxn>
                    <a:cxn ang="0">
                      <a:pos x="207" y="818"/>
                    </a:cxn>
                    <a:cxn ang="0">
                      <a:pos x="199" y="784"/>
                    </a:cxn>
                    <a:cxn ang="0">
                      <a:pos x="197" y="763"/>
                    </a:cxn>
                    <a:cxn ang="0">
                      <a:pos x="197" y="748"/>
                    </a:cxn>
                    <a:cxn ang="0">
                      <a:pos x="197" y="388"/>
                    </a:cxn>
                    <a:cxn ang="0">
                      <a:pos x="199" y="355"/>
                    </a:cxn>
                    <a:cxn ang="0">
                      <a:pos x="204" y="331"/>
                    </a:cxn>
                    <a:cxn ang="0">
                      <a:pos x="211" y="307"/>
                    </a:cxn>
                    <a:cxn ang="0">
                      <a:pos x="219" y="288"/>
                    </a:cxn>
                    <a:cxn ang="0">
                      <a:pos x="226" y="273"/>
                    </a:cxn>
                    <a:cxn ang="0">
                      <a:pos x="243" y="261"/>
                    </a:cxn>
                    <a:cxn ang="0">
                      <a:pos x="257" y="256"/>
                    </a:cxn>
                    <a:cxn ang="0">
                      <a:pos x="257" y="0"/>
                    </a:cxn>
                    <a:cxn ang="0">
                      <a:pos x="0" y="2"/>
                    </a:cxn>
                  </a:cxnLst>
                  <a:rect l="0" t="0" r="r" b="b"/>
                  <a:pathLst>
                    <a:path w="257" h="1135">
                      <a:moveTo>
                        <a:pt x="0" y="2"/>
                      </a:moveTo>
                      <a:lnTo>
                        <a:pt x="0" y="256"/>
                      </a:lnTo>
                      <a:lnTo>
                        <a:pt x="19" y="259"/>
                      </a:lnTo>
                      <a:lnTo>
                        <a:pt x="39" y="276"/>
                      </a:lnTo>
                      <a:lnTo>
                        <a:pt x="51" y="297"/>
                      </a:lnTo>
                      <a:lnTo>
                        <a:pt x="55" y="314"/>
                      </a:lnTo>
                      <a:lnTo>
                        <a:pt x="63" y="333"/>
                      </a:lnTo>
                      <a:lnTo>
                        <a:pt x="65" y="355"/>
                      </a:lnTo>
                      <a:lnTo>
                        <a:pt x="65" y="388"/>
                      </a:lnTo>
                      <a:lnTo>
                        <a:pt x="65" y="748"/>
                      </a:lnTo>
                      <a:lnTo>
                        <a:pt x="63" y="775"/>
                      </a:lnTo>
                      <a:lnTo>
                        <a:pt x="63" y="801"/>
                      </a:lnTo>
                      <a:lnTo>
                        <a:pt x="55" y="820"/>
                      </a:lnTo>
                      <a:lnTo>
                        <a:pt x="51" y="842"/>
                      </a:lnTo>
                      <a:lnTo>
                        <a:pt x="43" y="856"/>
                      </a:lnTo>
                      <a:lnTo>
                        <a:pt x="34" y="871"/>
                      </a:lnTo>
                      <a:lnTo>
                        <a:pt x="22" y="880"/>
                      </a:lnTo>
                      <a:lnTo>
                        <a:pt x="0" y="885"/>
                      </a:lnTo>
                      <a:lnTo>
                        <a:pt x="0" y="1135"/>
                      </a:lnTo>
                      <a:lnTo>
                        <a:pt x="257" y="1135"/>
                      </a:lnTo>
                      <a:lnTo>
                        <a:pt x="257" y="880"/>
                      </a:lnTo>
                      <a:lnTo>
                        <a:pt x="231" y="866"/>
                      </a:lnTo>
                      <a:lnTo>
                        <a:pt x="219" y="844"/>
                      </a:lnTo>
                      <a:lnTo>
                        <a:pt x="207" y="818"/>
                      </a:lnTo>
                      <a:lnTo>
                        <a:pt x="199" y="784"/>
                      </a:lnTo>
                      <a:lnTo>
                        <a:pt x="197" y="763"/>
                      </a:lnTo>
                      <a:lnTo>
                        <a:pt x="197" y="748"/>
                      </a:lnTo>
                      <a:lnTo>
                        <a:pt x="197" y="388"/>
                      </a:lnTo>
                      <a:lnTo>
                        <a:pt x="199" y="355"/>
                      </a:lnTo>
                      <a:lnTo>
                        <a:pt x="204" y="331"/>
                      </a:lnTo>
                      <a:lnTo>
                        <a:pt x="211" y="307"/>
                      </a:lnTo>
                      <a:lnTo>
                        <a:pt x="219" y="288"/>
                      </a:lnTo>
                      <a:lnTo>
                        <a:pt x="226" y="273"/>
                      </a:lnTo>
                      <a:lnTo>
                        <a:pt x="243" y="261"/>
                      </a:lnTo>
                      <a:lnTo>
                        <a:pt x="257" y="256"/>
                      </a:lnTo>
                      <a:lnTo>
                        <a:pt x="257" y="0"/>
                      </a:lnTo>
                      <a:lnTo>
                        <a:pt x="0" y="2"/>
                      </a:lnTo>
                      <a:close/>
                    </a:path>
                  </a:pathLst>
                </a:custGeom>
                <a:gradFill rotWithShape="0">
                  <a:gsLst>
                    <a:gs pos="0">
                      <a:srgbClr val="FFCCCC">
                        <a:gamma/>
                        <a:shade val="82745"/>
                        <a:invGamma/>
                      </a:srgbClr>
                    </a:gs>
                    <a:gs pos="50000">
                      <a:srgbClr val="FFCCCC"/>
                    </a:gs>
                    <a:gs pos="100000">
                      <a:srgbClr val="FFCCCC">
                        <a:gamma/>
                        <a:shade val="82745"/>
                        <a:invGamma/>
                      </a:srgbClr>
                    </a:gs>
                  </a:gsLst>
                  <a:lin ang="5400000" scaled="1"/>
                </a:gradFill>
                <a:ln w="3175" cmpd="sng">
                  <a:solidFill>
                    <a:schemeClr val="tx2"/>
                  </a:solidFill>
                  <a:round/>
                  <a:headEnd/>
                  <a:tailEnd/>
                </a:ln>
                <a:effectLst/>
              </p:spPr>
              <p:txBody>
                <a:bodyPr/>
                <a:lstStyle/>
                <a:p>
                  <a:endParaRPr lang="es-ES"/>
                </a:p>
              </p:txBody>
            </p:sp>
            <p:sp>
              <p:nvSpPr>
                <p:cNvPr id="12411" name="Oval 123"/>
                <p:cNvSpPr>
                  <a:spLocks noChangeAspect="1" noChangeArrowheads="1"/>
                </p:cNvSpPr>
                <p:nvPr/>
              </p:nvSpPr>
              <p:spPr bwMode="auto">
                <a:xfrm>
                  <a:off x="3654" y="1560"/>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412" name="Oval 124"/>
                <p:cNvSpPr>
                  <a:spLocks noChangeAspect="1" noChangeArrowheads="1"/>
                </p:cNvSpPr>
                <p:nvPr/>
              </p:nvSpPr>
              <p:spPr bwMode="auto">
                <a:xfrm>
                  <a:off x="3654" y="2417"/>
                  <a:ext cx="118" cy="122"/>
                </a:xfrm>
                <a:prstGeom prst="ellipse">
                  <a:avLst/>
                </a:prstGeom>
                <a:solidFill>
                  <a:schemeClr val="bg1"/>
                </a:solidFill>
                <a:ln w="3175">
                  <a:solidFill>
                    <a:schemeClr val="tx2"/>
                  </a:solidFill>
                  <a:round/>
                  <a:headEnd/>
                  <a:tailEnd/>
                </a:ln>
                <a:effectLst/>
              </p:spPr>
              <p:txBody>
                <a:bodyPr wrap="none" anchor="ctr"/>
                <a:lstStyle/>
                <a:p>
                  <a:endParaRPr lang="es-ES"/>
                </a:p>
              </p:txBody>
            </p:sp>
            <p:sp>
              <p:nvSpPr>
                <p:cNvPr id="12413" name="Freeform 125"/>
                <p:cNvSpPr>
                  <a:spLocks noChangeAspect="1"/>
                </p:cNvSpPr>
                <p:nvPr/>
              </p:nvSpPr>
              <p:spPr bwMode="auto">
                <a:xfrm>
                  <a:off x="3794" y="1742"/>
                  <a:ext cx="58" cy="610"/>
                </a:xfrm>
                <a:custGeom>
                  <a:avLst/>
                  <a:gdLst/>
                  <a:ahLst/>
                  <a:cxnLst>
                    <a:cxn ang="0">
                      <a:pos x="44" y="0"/>
                    </a:cxn>
                    <a:cxn ang="0">
                      <a:pos x="29" y="8"/>
                    </a:cxn>
                    <a:cxn ang="0">
                      <a:pos x="20" y="27"/>
                    </a:cxn>
                    <a:cxn ang="0">
                      <a:pos x="10" y="48"/>
                    </a:cxn>
                    <a:cxn ang="0">
                      <a:pos x="5" y="70"/>
                    </a:cxn>
                    <a:cxn ang="0">
                      <a:pos x="0" y="111"/>
                    </a:cxn>
                    <a:cxn ang="0">
                      <a:pos x="0" y="132"/>
                    </a:cxn>
                    <a:cxn ang="0">
                      <a:pos x="0" y="492"/>
                    </a:cxn>
                    <a:cxn ang="0">
                      <a:pos x="3" y="509"/>
                    </a:cxn>
                    <a:cxn ang="0">
                      <a:pos x="8" y="538"/>
                    </a:cxn>
                    <a:cxn ang="0">
                      <a:pos x="15" y="555"/>
                    </a:cxn>
                    <a:cxn ang="0">
                      <a:pos x="20" y="572"/>
                    </a:cxn>
                    <a:cxn ang="0">
                      <a:pos x="27" y="586"/>
                    </a:cxn>
                    <a:cxn ang="0">
                      <a:pos x="39" y="596"/>
                    </a:cxn>
                    <a:cxn ang="0">
                      <a:pos x="58" y="610"/>
                    </a:cxn>
                  </a:cxnLst>
                  <a:rect l="0" t="0" r="r" b="b"/>
                  <a:pathLst>
                    <a:path w="58" h="610">
                      <a:moveTo>
                        <a:pt x="44" y="0"/>
                      </a:moveTo>
                      <a:lnTo>
                        <a:pt x="29" y="8"/>
                      </a:lnTo>
                      <a:lnTo>
                        <a:pt x="20" y="27"/>
                      </a:lnTo>
                      <a:lnTo>
                        <a:pt x="10" y="48"/>
                      </a:lnTo>
                      <a:lnTo>
                        <a:pt x="5" y="70"/>
                      </a:lnTo>
                      <a:lnTo>
                        <a:pt x="0" y="111"/>
                      </a:lnTo>
                      <a:lnTo>
                        <a:pt x="0" y="132"/>
                      </a:lnTo>
                      <a:lnTo>
                        <a:pt x="0" y="492"/>
                      </a:lnTo>
                      <a:lnTo>
                        <a:pt x="3" y="509"/>
                      </a:lnTo>
                      <a:lnTo>
                        <a:pt x="8" y="538"/>
                      </a:lnTo>
                      <a:lnTo>
                        <a:pt x="15" y="555"/>
                      </a:lnTo>
                      <a:lnTo>
                        <a:pt x="20" y="572"/>
                      </a:lnTo>
                      <a:lnTo>
                        <a:pt x="27" y="586"/>
                      </a:lnTo>
                      <a:lnTo>
                        <a:pt x="39" y="596"/>
                      </a:lnTo>
                      <a:lnTo>
                        <a:pt x="58" y="610"/>
                      </a:lnTo>
                    </a:path>
                  </a:pathLst>
                </a:custGeom>
                <a:noFill/>
                <a:ln w="3175" cmpd="sng">
                  <a:solidFill>
                    <a:schemeClr val="tx1"/>
                  </a:solidFill>
                  <a:round/>
                  <a:headEnd/>
                  <a:tailEnd/>
                </a:ln>
                <a:effectLst/>
              </p:spPr>
              <p:txBody>
                <a:bodyPr/>
                <a:lstStyle/>
                <a:p>
                  <a:endParaRPr lang="es-ES"/>
                </a:p>
              </p:txBody>
            </p:sp>
            <p:sp>
              <p:nvSpPr>
                <p:cNvPr id="12414" name="Line 126"/>
                <p:cNvSpPr>
                  <a:spLocks noChangeAspect="1" noChangeShapeType="1"/>
                </p:cNvSpPr>
                <p:nvPr/>
              </p:nvSpPr>
              <p:spPr bwMode="auto">
                <a:xfrm flipV="1">
                  <a:off x="3840" y="2352"/>
                  <a:ext cx="16" cy="16"/>
                </a:xfrm>
                <a:prstGeom prst="line">
                  <a:avLst/>
                </a:prstGeom>
                <a:noFill/>
                <a:ln w="3175">
                  <a:solidFill>
                    <a:schemeClr val="tx1"/>
                  </a:solidFill>
                  <a:round/>
                  <a:headEnd/>
                  <a:tailEnd/>
                </a:ln>
                <a:effectLst/>
              </p:spPr>
              <p:txBody>
                <a:bodyPr/>
                <a:lstStyle/>
                <a:p>
                  <a:endParaRPr lang="es-ES"/>
                </a:p>
              </p:txBody>
            </p:sp>
            <p:sp>
              <p:nvSpPr>
                <p:cNvPr id="12415" name="Line 127"/>
                <p:cNvSpPr>
                  <a:spLocks noChangeAspect="1" noChangeShapeType="1"/>
                </p:cNvSpPr>
                <p:nvPr/>
              </p:nvSpPr>
              <p:spPr bwMode="auto">
                <a:xfrm flipV="1">
                  <a:off x="3837" y="1724"/>
                  <a:ext cx="21" cy="20"/>
                </a:xfrm>
                <a:prstGeom prst="line">
                  <a:avLst/>
                </a:prstGeom>
                <a:noFill/>
                <a:ln w="3175">
                  <a:solidFill>
                    <a:schemeClr val="tx1"/>
                  </a:solidFill>
                  <a:round/>
                  <a:headEnd/>
                  <a:tailEnd/>
                </a:ln>
                <a:effectLst/>
              </p:spPr>
              <p:txBody>
                <a:bodyPr/>
                <a:lstStyle/>
                <a:p>
                  <a:endParaRPr lang="es-ES"/>
                </a:p>
              </p:txBody>
            </p:sp>
            <p:sp>
              <p:nvSpPr>
                <p:cNvPr id="12416" name="Freeform 128"/>
                <p:cNvSpPr>
                  <a:spLocks noChangeAspect="1"/>
                </p:cNvSpPr>
                <p:nvPr/>
              </p:nvSpPr>
              <p:spPr bwMode="auto">
                <a:xfrm>
                  <a:off x="3582" y="1472"/>
                  <a:ext cx="276" cy="18"/>
                </a:xfrm>
                <a:custGeom>
                  <a:avLst/>
                  <a:gdLst/>
                  <a:ahLst/>
                  <a:cxnLst>
                    <a:cxn ang="0">
                      <a:pos x="276" y="0"/>
                    </a:cxn>
                    <a:cxn ang="0">
                      <a:pos x="16" y="0"/>
                    </a:cxn>
                    <a:cxn ang="0">
                      <a:pos x="0" y="18"/>
                    </a:cxn>
                    <a:cxn ang="0">
                      <a:pos x="256" y="18"/>
                    </a:cxn>
                    <a:cxn ang="0">
                      <a:pos x="276" y="0"/>
                    </a:cxn>
                  </a:cxnLst>
                  <a:rect l="0" t="0" r="r" b="b"/>
                  <a:pathLst>
                    <a:path w="276" h="18">
                      <a:moveTo>
                        <a:pt x="276" y="0"/>
                      </a:moveTo>
                      <a:lnTo>
                        <a:pt x="16" y="0"/>
                      </a:lnTo>
                      <a:lnTo>
                        <a:pt x="0" y="18"/>
                      </a:lnTo>
                      <a:lnTo>
                        <a:pt x="256" y="18"/>
                      </a:lnTo>
                      <a:lnTo>
                        <a:pt x="276" y="0"/>
                      </a:lnTo>
                      <a:close/>
                    </a:path>
                  </a:pathLst>
                </a:custGeom>
                <a:gradFill rotWithShape="0">
                  <a:gsLst>
                    <a:gs pos="0">
                      <a:srgbClr val="FFCCCC">
                        <a:gamma/>
                        <a:shade val="46275"/>
                        <a:invGamma/>
                      </a:srgbClr>
                    </a:gs>
                    <a:gs pos="100000">
                      <a:srgbClr val="FFCCCC"/>
                    </a:gs>
                  </a:gsLst>
                  <a:lin ang="0" scaled="1"/>
                </a:gradFill>
                <a:ln w="3175" cmpd="sng">
                  <a:solidFill>
                    <a:schemeClr val="tx2"/>
                  </a:solidFill>
                  <a:round/>
                  <a:headEnd/>
                  <a:tailEnd/>
                </a:ln>
                <a:effectLst/>
              </p:spPr>
              <p:txBody>
                <a:bodyPr/>
                <a:lstStyle/>
                <a:p>
                  <a:endParaRPr lang="es-ES"/>
                </a:p>
              </p:txBody>
            </p:sp>
            <p:sp>
              <p:nvSpPr>
                <p:cNvPr id="12417" name="Line 129"/>
                <p:cNvSpPr>
                  <a:spLocks noChangeAspect="1" noChangeShapeType="1"/>
                </p:cNvSpPr>
                <p:nvPr/>
              </p:nvSpPr>
              <p:spPr bwMode="auto">
                <a:xfrm>
                  <a:off x="3858" y="1472"/>
                  <a:ext cx="0" cy="254"/>
                </a:xfrm>
                <a:prstGeom prst="line">
                  <a:avLst/>
                </a:prstGeom>
                <a:noFill/>
                <a:ln w="3175">
                  <a:solidFill>
                    <a:schemeClr val="tx1"/>
                  </a:solidFill>
                  <a:round/>
                  <a:headEnd/>
                  <a:tailEnd/>
                </a:ln>
                <a:effectLst/>
              </p:spPr>
              <p:txBody>
                <a:bodyPr/>
                <a:lstStyle/>
                <a:p>
                  <a:endParaRPr lang="es-ES"/>
                </a:p>
              </p:txBody>
            </p:sp>
            <p:sp>
              <p:nvSpPr>
                <p:cNvPr id="12418" name="Line 130"/>
                <p:cNvSpPr>
                  <a:spLocks noChangeAspect="1" noChangeShapeType="1"/>
                </p:cNvSpPr>
                <p:nvPr/>
              </p:nvSpPr>
              <p:spPr bwMode="auto">
                <a:xfrm>
                  <a:off x="3858" y="2353"/>
                  <a:ext cx="0" cy="253"/>
                </a:xfrm>
                <a:prstGeom prst="line">
                  <a:avLst/>
                </a:prstGeom>
                <a:noFill/>
                <a:ln w="3175">
                  <a:solidFill>
                    <a:schemeClr val="tx1"/>
                  </a:solidFill>
                  <a:round/>
                  <a:headEnd/>
                  <a:tailEnd/>
                </a:ln>
                <a:effectLst/>
              </p:spPr>
              <p:txBody>
                <a:bodyPr/>
                <a:lstStyle/>
                <a:p>
                  <a:endParaRPr lang="es-ES"/>
                </a:p>
              </p:txBody>
            </p:sp>
            <p:sp>
              <p:nvSpPr>
                <p:cNvPr id="12419" name="Line 131"/>
                <p:cNvSpPr>
                  <a:spLocks noChangeAspect="1" noChangeShapeType="1"/>
                </p:cNvSpPr>
                <p:nvPr/>
              </p:nvSpPr>
              <p:spPr bwMode="auto">
                <a:xfrm flipH="1">
                  <a:off x="3840" y="2605"/>
                  <a:ext cx="19" cy="16"/>
                </a:xfrm>
                <a:prstGeom prst="line">
                  <a:avLst/>
                </a:prstGeom>
                <a:noFill/>
                <a:ln w="3175">
                  <a:solidFill>
                    <a:schemeClr val="tx1"/>
                  </a:solidFill>
                  <a:round/>
                  <a:headEnd/>
                  <a:tailEnd/>
                </a:ln>
                <a:effectLst/>
              </p:spPr>
              <p:txBody>
                <a:bodyPr/>
                <a:lstStyle/>
                <a:p>
                  <a:endParaRPr lang="es-ES"/>
                </a:p>
              </p:txBody>
            </p:sp>
            <p:sp>
              <p:nvSpPr>
                <p:cNvPr id="12420" name="AutoShape 132"/>
                <p:cNvSpPr>
                  <a:spLocks noChangeAspect="1" noChangeArrowheads="1"/>
                </p:cNvSpPr>
                <p:nvPr/>
              </p:nvSpPr>
              <p:spPr bwMode="auto">
                <a:xfrm>
                  <a:off x="3654" y="1560"/>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sp>
              <p:nvSpPr>
                <p:cNvPr id="12421" name="AutoShape 133"/>
                <p:cNvSpPr>
                  <a:spLocks noChangeAspect="1" noChangeArrowheads="1"/>
                </p:cNvSpPr>
                <p:nvPr/>
              </p:nvSpPr>
              <p:spPr bwMode="auto">
                <a:xfrm>
                  <a:off x="3653" y="2418"/>
                  <a:ext cx="56" cy="121"/>
                </a:xfrm>
                <a:prstGeom prst="moon">
                  <a:avLst>
                    <a:gd name="adj" fmla="val 30356"/>
                  </a:avLst>
                </a:prstGeom>
                <a:gradFill rotWithShape="0">
                  <a:gsLst>
                    <a:gs pos="0">
                      <a:srgbClr val="FFCCCC">
                        <a:gamma/>
                        <a:shade val="46275"/>
                        <a:invGamma/>
                      </a:srgbClr>
                    </a:gs>
                    <a:gs pos="100000">
                      <a:srgbClr val="FFCCCC"/>
                    </a:gs>
                  </a:gsLst>
                  <a:lin ang="0" scaled="1"/>
                </a:gradFill>
                <a:ln w="3175">
                  <a:solidFill>
                    <a:schemeClr val="tx2"/>
                  </a:solidFill>
                  <a:miter lim="800000"/>
                  <a:headEnd/>
                  <a:tailEnd/>
                </a:ln>
                <a:effectLst/>
              </p:spPr>
              <p:txBody>
                <a:bodyPr/>
                <a:lstStyle/>
                <a:p>
                  <a:endParaRPr lang="es-ES"/>
                </a:p>
              </p:txBody>
            </p:sp>
          </p:grpSp>
        </p:grpSp>
      </p:grpSp>
      <p:sp>
        <p:nvSpPr>
          <p:cNvPr id="12422" name="Text Box 134"/>
          <p:cNvSpPr txBox="1">
            <a:spLocks noChangeAspect="1" noChangeArrowheads="1"/>
          </p:cNvSpPr>
          <p:nvPr/>
        </p:nvSpPr>
        <p:spPr bwMode="auto">
          <a:xfrm>
            <a:off x="3405188" y="2951163"/>
            <a:ext cx="525462" cy="274637"/>
          </a:xfrm>
          <a:prstGeom prst="rect">
            <a:avLst/>
          </a:prstGeom>
          <a:solidFill>
            <a:srgbClr val="CC0000"/>
          </a:solidFill>
          <a:ln w="9525">
            <a:noFill/>
            <a:miter lim="800000"/>
            <a:headEnd/>
            <a:tailEnd/>
          </a:ln>
          <a:effectLst/>
        </p:spPr>
        <p:txBody>
          <a:bodyPr lIns="91429" tIns="45714" rIns="91429" bIns="45714">
            <a:spAutoFit/>
          </a:bodyPr>
          <a:lstStyle/>
          <a:p>
            <a:pPr>
              <a:spcBef>
                <a:spcPct val="50000"/>
              </a:spcBef>
            </a:pPr>
            <a:r>
              <a:rPr kumimoji="1" lang="en-US" altLang="ja-JP" sz="1200" b="1">
                <a:solidFill>
                  <a:srgbClr val="FFFF66"/>
                </a:solidFill>
                <a:ea typeface="平成角ゴシックW5" charset="-128"/>
                <a:cs typeface="Arial" pitchFamily="34" charset="0"/>
              </a:rPr>
              <a:t>D</a:t>
            </a:r>
            <a:r>
              <a:rPr kumimoji="1" lang="en-US" altLang="ja-JP" sz="1200" b="1" baseline="30000">
                <a:solidFill>
                  <a:srgbClr val="FFFF66"/>
                </a:solidFill>
                <a:ea typeface="平成角ゴシックW5" charset="-128"/>
                <a:cs typeface="Arial" pitchFamily="34" charset="0"/>
              </a:rPr>
              <a:t>+</a:t>
            </a:r>
          </a:p>
        </p:txBody>
      </p:sp>
      <p:sp>
        <p:nvSpPr>
          <p:cNvPr id="12423" name="Text Box 135"/>
          <p:cNvSpPr txBox="1">
            <a:spLocks noChangeAspect="1" noChangeArrowheads="1"/>
          </p:cNvSpPr>
          <p:nvPr/>
        </p:nvSpPr>
        <p:spPr bwMode="auto">
          <a:xfrm>
            <a:off x="5119688" y="2160588"/>
            <a:ext cx="1341437" cy="276225"/>
          </a:xfrm>
          <a:prstGeom prst="rect">
            <a:avLst/>
          </a:prstGeom>
          <a:solidFill>
            <a:srgbClr val="CC0000"/>
          </a:solidFill>
          <a:ln w="9525">
            <a:noFill/>
            <a:miter lim="800000"/>
            <a:headEnd/>
            <a:tailEnd/>
          </a:ln>
          <a:effectLst/>
        </p:spPr>
        <p:txBody>
          <a:bodyPr lIns="91429" tIns="45714" rIns="91429" bIns="45714">
            <a:spAutoFit/>
          </a:bodyPr>
          <a:lstStyle/>
          <a:p>
            <a:pPr algn="ctr">
              <a:spcBef>
                <a:spcPct val="50000"/>
              </a:spcBef>
            </a:pPr>
            <a:r>
              <a:rPr kumimoji="1" lang="en-US" altLang="ja-JP" sz="1200" b="1" dirty="0" smtClean="0">
                <a:solidFill>
                  <a:srgbClr val="FFFF66"/>
                </a:solidFill>
                <a:ea typeface="平成角ゴシックW5" charset="-128"/>
                <a:cs typeface="Arial" pitchFamily="34" charset="0"/>
              </a:rPr>
              <a:t>Li Flux</a:t>
            </a:r>
            <a:endParaRPr kumimoji="1" lang="en-US" altLang="ja-JP" sz="1200" b="1" dirty="0">
              <a:solidFill>
                <a:srgbClr val="FFFF66"/>
              </a:solidFill>
              <a:ea typeface="平成角ゴシックW5" charset="-128"/>
              <a:cs typeface="Arial" pitchFamily="34" charset="0"/>
            </a:endParaRPr>
          </a:p>
        </p:txBody>
      </p:sp>
      <p:sp>
        <p:nvSpPr>
          <p:cNvPr id="12424" name="Text Box 136"/>
          <p:cNvSpPr txBox="1">
            <a:spLocks noChangeAspect="1" noChangeArrowheads="1"/>
          </p:cNvSpPr>
          <p:nvPr/>
        </p:nvSpPr>
        <p:spPr bwMode="auto">
          <a:xfrm>
            <a:off x="6872288" y="2317750"/>
            <a:ext cx="1339850" cy="274638"/>
          </a:xfrm>
          <a:prstGeom prst="rect">
            <a:avLst/>
          </a:prstGeom>
          <a:solidFill>
            <a:srgbClr val="5CA266"/>
          </a:solidFill>
          <a:ln w="9525">
            <a:noFill/>
            <a:miter lim="800000"/>
            <a:headEnd/>
            <a:tailEnd/>
          </a:ln>
          <a:effectLst/>
        </p:spPr>
        <p:txBody>
          <a:bodyPr lIns="91429" tIns="45714" rIns="91429" bIns="45714">
            <a:spAutoFit/>
          </a:bodyPr>
          <a:lstStyle/>
          <a:p>
            <a:pPr algn="ctr">
              <a:spcBef>
                <a:spcPct val="50000"/>
              </a:spcBef>
            </a:pPr>
            <a:r>
              <a:rPr kumimoji="1" lang="en-US" altLang="ja-JP" sz="1200" b="1" dirty="0" smtClean="0">
                <a:solidFill>
                  <a:srgbClr val="FFFF66"/>
                </a:solidFill>
                <a:ea typeface="平成角ゴシックW5" charset="-128"/>
                <a:cs typeface="Arial" pitchFamily="34" charset="0"/>
              </a:rPr>
              <a:t>Samples</a:t>
            </a:r>
            <a:endParaRPr kumimoji="1" lang="en-US" altLang="ja-JP" sz="1200" b="1" dirty="0">
              <a:solidFill>
                <a:srgbClr val="FFFF66"/>
              </a:solidFill>
              <a:ea typeface="平成角ゴシックW5" charset="-128"/>
              <a:cs typeface="Arial" pitchFamily="34" charset="0"/>
            </a:endParaRPr>
          </a:p>
        </p:txBody>
      </p:sp>
      <p:grpSp>
        <p:nvGrpSpPr>
          <p:cNvPr id="14" name="Group 137"/>
          <p:cNvGrpSpPr>
            <a:grpSpLocks noChangeAspect="1"/>
          </p:cNvGrpSpPr>
          <p:nvPr/>
        </p:nvGrpSpPr>
        <p:grpSpPr bwMode="auto">
          <a:xfrm>
            <a:off x="5481638" y="2543175"/>
            <a:ext cx="1277937" cy="857250"/>
            <a:chOff x="3146" y="1839"/>
            <a:chExt cx="384" cy="375"/>
          </a:xfrm>
        </p:grpSpPr>
        <p:sp>
          <p:nvSpPr>
            <p:cNvPr id="12426" name="Oval 138"/>
            <p:cNvSpPr>
              <a:spLocks noChangeAspect="1" noChangeArrowheads="1"/>
            </p:cNvSpPr>
            <p:nvPr/>
          </p:nvSpPr>
          <p:spPr bwMode="auto">
            <a:xfrm>
              <a:off x="3146" y="1983"/>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27" name="Oval 139"/>
            <p:cNvSpPr>
              <a:spLocks noChangeAspect="1" noChangeArrowheads="1"/>
            </p:cNvSpPr>
            <p:nvPr/>
          </p:nvSpPr>
          <p:spPr bwMode="auto">
            <a:xfrm>
              <a:off x="3242" y="1934"/>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28" name="Oval 140"/>
            <p:cNvSpPr>
              <a:spLocks noChangeAspect="1" noChangeArrowheads="1"/>
            </p:cNvSpPr>
            <p:nvPr/>
          </p:nvSpPr>
          <p:spPr bwMode="auto">
            <a:xfrm>
              <a:off x="3245" y="2058"/>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29" name="Oval 141"/>
            <p:cNvSpPr>
              <a:spLocks noChangeAspect="1" noChangeArrowheads="1"/>
            </p:cNvSpPr>
            <p:nvPr/>
          </p:nvSpPr>
          <p:spPr bwMode="auto">
            <a:xfrm>
              <a:off x="3355" y="1998"/>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0" name="Oval 142"/>
            <p:cNvSpPr>
              <a:spLocks noChangeAspect="1" noChangeArrowheads="1"/>
            </p:cNvSpPr>
            <p:nvPr/>
          </p:nvSpPr>
          <p:spPr bwMode="auto">
            <a:xfrm>
              <a:off x="3353" y="2102"/>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1" name="Oval 143"/>
            <p:cNvSpPr>
              <a:spLocks noChangeAspect="1" noChangeArrowheads="1"/>
            </p:cNvSpPr>
            <p:nvPr/>
          </p:nvSpPr>
          <p:spPr bwMode="auto">
            <a:xfrm>
              <a:off x="3355" y="1881"/>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2" name="Oval 144"/>
            <p:cNvSpPr>
              <a:spLocks noChangeAspect="1" noChangeArrowheads="1"/>
            </p:cNvSpPr>
            <p:nvPr/>
          </p:nvSpPr>
          <p:spPr bwMode="auto">
            <a:xfrm>
              <a:off x="3462" y="1941"/>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3" name="Oval 145"/>
            <p:cNvSpPr>
              <a:spLocks noChangeAspect="1" noChangeArrowheads="1"/>
            </p:cNvSpPr>
            <p:nvPr/>
          </p:nvSpPr>
          <p:spPr bwMode="auto">
            <a:xfrm>
              <a:off x="3460" y="2146"/>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4" name="Oval 146"/>
            <p:cNvSpPr>
              <a:spLocks noChangeAspect="1" noChangeArrowheads="1"/>
            </p:cNvSpPr>
            <p:nvPr/>
          </p:nvSpPr>
          <p:spPr bwMode="auto">
            <a:xfrm>
              <a:off x="3459" y="1839"/>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sp>
          <p:nvSpPr>
            <p:cNvPr id="12435" name="Oval 147"/>
            <p:cNvSpPr>
              <a:spLocks noChangeAspect="1" noChangeArrowheads="1"/>
            </p:cNvSpPr>
            <p:nvPr/>
          </p:nvSpPr>
          <p:spPr bwMode="auto">
            <a:xfrm>
              <a:off x="3462" y="2049"/>
              <a:ext cx="68" cy="68"/>
            </a:xfrm>
            <a:prstGeom prst="ellipse">
              <a:avLst/>
            </a:prstGeom>
            <a:gradFill rotWithShape="0">
              <a:gsLst>
                <a:gs pos="0">
                  <a:schemeClr val="accent2">
                    <a:gamma/>
                    <a:tint val="4314"/>
                    <a:invGamma/>
                  </a:schemeClr>
                </a:gs>
                <a:gs pos="100000">
                  <a:schemeClr val="accent2"/>
                </a:gs>
              </a:gsLst>
              <a:path path="shape">
                <a:fillToRect l="50000" t="50000" r="50000" b="50000"/>
              </a:path>
            </a:gradFill>
            <a:ln w="9525">
              <a:noFill/>
              <a:round/>
              <a:headEnd/>
              <a:tailEnd/>
            </a:ln>
            <a:effectLst/>
          </p:spPr>
          <p:txBody>
            <a:bodyPr wrap="none" anchor="ctr"/>
            <a:lstStyle/>
            <a:p>
              <a:endParaRPr lang="es-ES"/>
            </a:p>
          </p:txBody>
        </p:sp>
      </p:grpSp>
      <p:grpSp>
        <p:nvGrpSpPr>
          <p:cNvPr id="15" name="Group 148"/>
          <p:cNvGrpSpPr>
            <a:grpSpLocks noChangeAspect="1"/>
          </p:cNvGrpSpPr>
          <p:nvPr/>
        </p:nvGrpSpPr>
        <p:grpSpPr bwMode="auto">
          <a:xfrm>
            <a:off x="666750" y="2492375"/>
            <a:ext cx="4541838" cy="1204913"/>
            <a:chOff x="3070" y="2928"/>
            <a:chExt cx="1360" cy="539"/>
          </a:xfrm>
        </p:grpSpPr>
        <p:grpSp>
          <p:nvGrpSpPr>
            <p:cNvPr id="16" name="Group 149"/>
            <p:cNvGrpSpPr>
              <a:grpSpLocks noChangeAspect="1"/>
            </p:cNvGrpSpPr>
            <p:nvPr/>
          </p:nvGrpSpPr>
          <p:grpSpPr bwMode="auto">
            <a:xfrm rot="-680209">
              <a:off x="3070" y="3197"/>
              <a:ext cx="1360" cy="270"/>
              <a:chOff x="523" y="1545"/>
              <a:chExt cx="2772" cy="786"/>
            </a:xfrm>
          </p:grpSpPr>
          <p:grpSp>
            <p:nvGrpSpPr>
              <p:cNvPr id="17" name="Group 150"/>
              <p:cNvGrpSpPr>
                <a:grpSpLocks noChangeAspect="1"/>
              </p:cNvGrpSpPr>
              <p:nvPr/>
            </p:nvGrpSpPr>
            <p:grpSpPr bwMode="auto">
              <a:xfrm>
                <a:off x="523" y="1545"/>
                <a:ext cx="1331" cy="786"/>
                <a:chOff x="1775" y="2752"/>
                <a:chExt cx="1331" cy="786"/>
              </a:xfrm>
            </p:grpSpPr>
            <p:grpSp>
              <p:nvGrpSpPr>
                <p:cNvPr id="18" name="Group 151"/>
                <p:cNvGrpSpPr>
                  <a:grpSpLocks noChangeAspect="1"/>
                </p:cNvGrpSpPr>
                <p:nvPr/>
              </p:nvGrpSpPr>
              <p:grpSpPr bwMode="auto">
                <a:xfrm>
                  <a:off x="2602" y="2769"/>
                  <a:ext cx="504" cy="746"/>
                  <a:chOff x="3414" y="2034"/>
                  <a:chExt cx="1669" cy="1141"/>
                </a:xfrm>
              </p:grpSpPr>
              <p:sp>
                <p:nvSpPr>
                  <p:cNvPr id="12440" name="Freeform 152"/>
                  <p:cNvSpPr>
                    <a:spLocks noChangeAspect="1"/>
                  </p:cNvSpPr>
                  <p:nvPr/>
                </p:nvSpPr>
                <p:spPr bwMode="auto">
                  <a:xfrm>
                    <a:off x="3432" y="2063"/>
                    <a:ext cx="1649" cy="1080"/>
                  </a:xfrm>
                  <a:custGeom>
                    <a:avLst/>
                    <a:gdLst/>
                    <a:ahLst/>
                    <a:cxnLst>
                      <a:cxn ang="0">
                        <a:pos x="1649" y="0"/>
                      </a:cxn>
                      <a:cxn ang="0">
                        <a:pos x="307" y="0"/>
                      </a:cxn>
                      <a:cxn ang="0">
                        <a:pos x="261" y="10"/>
                      </a:cxn>
                      <a:cxn ang="0">
                        <a:pos x="223" y="29"/>
                      </a:cxn>
                      <a:cxn ang="0">
                        <a:pos x="192" y="51"/>
                      </a:cxn>
                      <a:cxn ang="0">
                        <a:pos x="163" y="77"/>
                      </a:cxn>
                      <a:cxn ang="0">
                        <a:pos x="127" y="113"/>
                      </a:cxn>
                      <a:cxn ang="0">
                        <a:pos x="101" y="154"/>
                      </a:cxn>
                      <a:cxn ang="0">
                        <a:pos x="74" y="199"/>
                      </a:cxn>
                      <a:cxn ang="0">
                        <a:pos x="57" y="233"/>
                      </a:cxn>
                      <a:cxn ang="0">
                        <a:pos x="41" y="281"/>
                      </a:cxn>
                      <a:cxn ang="0">
                        <a:pos x="26" y="324"/>
                      </a:cxn>
                      <a:cxn ang="0">
                        <a:pos x="19" y="367"/>
                      </a:cxn>
                      <a:cxn ang="0">
                        <a:pos x="9" y="415"/>
                      </a:cxn>
                      <a:cxn ang="0">
                        <a:pos x="5" y="463"/>
                      </a:cxn>
                      <a:cxn ang="0">
                        <a:pos x="0" y="516"/>
                      </a:cxn>
                      <a:cxn ang="0">
                        <a:pos x="2" y="576"/>
                      </a:cxn>
                      <a:cxn ang="0">
                        <a:pos x="5" y="624"/>
                      </a:cxn>
                      <a:cxn ang="0">
                        <a:pos x="9" y="663"/>
                      </a:cxn>
                      <a:cxn ang="0">
                        <a:pos x="17" y="701"/>
                      </a:cxn>
                      <a:cxn ang="0">
                        <a:pos x="26" y="751"/>
                      </a:cxn>
                      <a:cxn ang="0">
                        <a:pos x="45" y="811"/>
                      </a:cxn>
                      <a:cxn ang="0">
                        <a:pos x="57" y="852"/>
                      </a:cxn>
                      <a:cxn ang="0">
                        <a:pos x="74" y="886"/>
                      </a:cxn>
                      <a:cxn ang="0">
                        <a:pos x="91" y="915"/>
                      </a:cxn>
                      <a:cxn ang="0">
                        <a:pos x="113" y="951"/>
                      </a:cxn>
                      <a:cxn ang="0">
                        <a:pos x="132" y="977"/>
                      </a:cxn>
                      <a:cxn ang="0">
                        <a:pos x="158" y="1003"/>
                      </a:cxn>
                      <a:cxn ang="0">
                        <a:pos x="187" y="1030"/>
                      </a:cxn>
                      <a:cxn ang="0">
                        <a:pos x="216" y="1049"/>
                      </a:cxn>
                      <a:cxn ang="0">
                        <a:pos x="245" y="1063"/>
                      </a:cxn>
                      <a:cxn ang="0">
                        <a:pos x="293" y="1080"/>
                      </a:cxn>
                      <a:cxn ang="0">
                        <a:pos x="1649" y="1080"/>
                      </a:cxn>
                      <a:cxn ang="0">
                        <a:pos x="1610" y="1068"/>
                      </a:cxn>
                      <a:cxn ang="0">
                        <a:pos x="1567" y="1049"/>
                      </a:cxn>
                      <a:cxn ang="0">
                        <a:pos x="1543" y="1032"/>
                      </a:cxn>
                      <a:cxn ang="0">
                        <a:pos x="1517" y="1015"/>
                      </a:cxn>
                      <a:cxn ang="0">
                        <a:pos x="1488" y="984"/>
                      </a:cxn>
                      <a:cxn ang="0">
                        <a:pos x="1471" y="958"/>
                      </a:cxn>
                      <a:cxn ang="0">
                        <a:pos x="1449" y="927"/>
                      </a:cxn>
                      <a:cxn ang="0">
                        <a:pos x="1433" y="898"/>
                      </a:cxn>
                      <a:cxn ang="0">
                        <a:pos x="1418" y="871"/>
                      </a:cxn>
                      <a:cxn ang="0">
                        <a:pos x="1401" y="831"/>
                      </a:cxn>
                      <a:cxn ang="0">
                        <a:pos x="1385" y="783"/>
                      </a:cxn>
                      <a:cxn ang="0">
                        <a:pos x="1373" y="744"/>
                      </a:cxn>
                      <a:cxn ang="0">
                        <a:pos x="1361" y="687"/>
                      </a:cxn>
                      <a:cxn ang="0">
                        <a:pos x="1353" y="641"/>
                      </a:cxn>
                      <a:cxn ang="0">
                        <a:pos x="1349" y="598"/>
                      </a:cxn>
                      <a:cxn ang="0">
                        <a:pos x="1346" y="555"/>
                      </a:cxn>
                      <a:cxn ang="0">
                        <a:pos x="1349" y="495"/>
                      </a:cxn>
                      <a:cxn ang="0">
                        <a:pos x="1356" y="432"/>
                      </a:cxn>
                      <a:cxn ang="0">
                        <a:pos x="1361" y="389"/>
                      </a:cxn>
                      <a:cxn ang="0">
                        <a:pos x="1375" y="336"/>
                      </a:cxn>
                      <a:cxn ang="0">
                        <a:pos x="1389" y="279"/>
                      </a:cxn>
                      <a:cxn ang="0">
                        <a:pos x="1409" y="228"/>
                      </a:cxn>
                      <a:cxn ang="0">
                        <a:pos x="1433" y="173"/>
                      </a:cxn>
                      <a:cxn ang="0">
                        <a:pos x="1466" y="130"/>
                      </a:cxn>
                      <a:cxn ang="0">
                        <a:pos x="1493" y="91"/>
                      </a:cxn>
                      <a:cxn ang="0">
                        <a:pos x="1524" y="63"/>
                      </a:cxn>
                      <a:cxn ang="0">
                        <a:pos x="1548" y="43"/>
                      </a:cxn>
                      <a:cxn ang="0">
                        <a:pos x="1591" y="22"/>
                      </a:cxn>
                      <a:cxn ang="0">
                        <a:pos x="1625" y="5"/>
                      </a:cxn>
                      <a:cxn ang="0">
                        <a:pos x="1649" y="0"/>
                      </a:cxn>
                    </a:cxnLst>
                    <a:rect l="0" t="0" r="r" b="b"/>
                    <a:pathLst>
                      <a:path w="1649" h="1080">
                        <a:moveTo>
                          <a:pt x="1649" y="0"/>
                        </a:moveTo>
                        <a:lnTo>
                          <a:pt x="307" y="0"/>
                        </a:lnTo>
                        <a:lnTo>
                          <a:pt x="261" y="10"/>
                        </a:lnTo>
                        <a:lnTo>
                          <a:pt x="223" y="29"/>
                        </a:lnTo>
                        <a:lnTo>
                          <a:pt x="192" y="51"/>
                        </a:lnTo>
                        <a:lnTo>
                          <a:pt x="163" y="77"/>
                        </a:lnTo>
                        <a:lnTo>
                          <a:pt x="127" y="113"/>
                        </a:lnTo>
                        <a:lnTo>
                          <a:pt x="101" y="154"/>
                        </a:lnTo>
                        <a:lnTo>
                          <a:pt x="74" y="199"/>
                        </a:lnTo>
                        <a:lnTo>
                          <a:pt x="57" y="233"/>
                        </a:lnTo>
                        <a:lnTo>
                          <a:pt x="41" y="281"/>
                        </a:lnTo>
                        <a:lnTo>
                          <a:pt x="26" y="324"/>
                        </a:lnTo>
                        <a:lnTo>
                          <a:pt x="19" y="367"/>
                        </a:lnTo>
                        <a:lnTo>
                          <a:pt x="9" y="415"/>
                        </a:lnTo>
                        <a:lnTo>
                          <a:pt x="5" y="463"/>
                        </a:lnTo>
                        <a:lnTo>
                          <a:pt x="0" y="516"/>
                        </a:lnTo>
                        <a:lnTo>
                          <a:pt x="2" y="576"/>
                        </a:lnTo>
                        <a:lnTo>
                          <a:pt x="5" y="624"/>
                        </a:lnTo>
                        <a:lnTo>
                          <a:pt x="9" y="663"/>
                        </a:lnTo>
                        <a:lnTo>
                          <a:pt x="17" y="701"/>
                        </a:lnTo>
                        <a:lnTo>
                          <a:pt x="26" y="751"/>
                        </a:lnTo>
                        <a:lnTo>
                          <a:pt x="45" y="811"/>
                        </a:lnTo>
                        <a:lnTo>
                          <a:pt x="57" y="852"/>
                        </a:lnTo>
                        <a:lnTo>
                          <a:pt x="74" y="886"/>
                        </a:lnTo>
                        <a:lnTo>
                          <a:pt x="91" y="915"/>
                        </a:lnTo>
                        <a:lnTo>
                          <a:pt x="113" y="951"/>
                        </a:lnTo>
                        <a:lnTo>
                          <a:pt x="132" y="977"/>
                        </a:lnTo>
                        <a:lnTo>
                          <a:pt x="158" y="1003"/>
                        </a:lnTo>
                        <a:lnTo>
                          <a:pt x="187" y="1030"/>
                        </a:lnTo>
                        <a:lnTo>
                          <a:pt x="216" y="1049"/>
                        </a:lnTo>
                        <a:lnTo>
                          <a:pt x="245" y="1063"/>
                        </a:lnTo>
                        <a:lnTo>
                          <a:pt x="293" y="1080"/>
                        </a:lnTo>
                        <a:lnTo>
                          <a:pt x="1649" y="1080"/>
                        </a:lnTo>
                        <a:lnTo>
                          <a:pt x="1610" y="1068"/>
                        </a:lnTo>
                        <a:lnTo>
                          <a:pt x="1567" y="1049"/>
                        </a:lnTo>
                        <a:lnTo>
                          <a:pt x="1543" y="1032"/>
                        </a:lnTo>
                        <a:lnTo>
                          <a:pt x="1517" y="1015"/>
                        </a:lnTo>
                        <a:lnTo>
                          <a:pt x="1488" y="984"/>
                        </a:lnTo>
                        <a:lnTo>
                          <a:pt x="1471" y="958"/>
                        </a:lnTo>
                        <a:lnTo>
                          <a:pt x="1449" y="927"/>
                        </a:lnTo>
                        <a:lnTo>
                          <a:pt x="1433" y="898"/>
                        </a:lnTo>
                        <a:lnTo>
                          <a:pt x="1418" y="871"/>
                        </a:lnTo>
                        <a:lnTo>
                          <a:pt x="1401" y="831"/>
                        </a:lnTo>
                        <a:lnTo>
                          <a:pt x="1385" y="783"/>
                        </a:lnTo>
                        <a:lnTo>
                          <a:pt x="1373" y="744"/>
                        </a:lnTo>
                        <a:lnTo>
                          <a:pt x="1361" y="687"/>
                        </a:lnTo>
                        <a:lnTo>
                          <a:pt x="1353" y="641"/>
                        </a:lnTo>
                        <a:lnTo>
                          <a:pt x="1349" y="598"/>
                        </a:lnTo>
                        <a:lnTo>
                          <a:pt x="1346" y="555"/>
                        </a:lnTo>
                        <a:lnTo>
                          <a:pt x="1349" y="495"/>
                        </a:lnTo>
                        <a:lnTo>
                          <a:pt x="1356" y="432"/>
                        </a:lnTo>
                        <a:lnTo>
                          <a:pt x="1361" y="389"/>
                        </a:lnTo>
                        <a:lnTo>
                          <a:pt x="1375" y="336"/>
                        </a:lnTo>
                        <a:lnTo>
                          <a:pt x="1389" y="279"/>
                        </a:lnTo>
                        <a:lnTo>
                          <a:pt x="1409" y="228"/>
                        </a:lnTo>
                        <a:lnTo>
                          <a:pt x="1433" y="173"/>
                        </a:lnTo>
                        <a:lnTo>
                          <a:pt x="1466" y="130"/>
                        </a:lnTo>
                        <a:lnTo>
                          <a:pt x="1493" y="91"/>
                        </a:lnTo>
                        <a:lnTo>
                          <a:pt x="1524" y="63"/>
                        </a:lnTo>
                        <a:lnTo>
                          <a:pt x="1548" y="43"/>
                        </a:lnTo>
                        <a:lnTo>
                          <a:pt x="1591" y="22"/>
                        </a:lnTo>
                        <a:lnTo>
                          <a:pt x="1625" y="5"/>
                        </a:lnTo>
                        <a:lnTo>
                          <a:pt x="1649" y="0"/>
                        </a:lnTo>
                        <a:close/>
                      </a:path>
                    </a:pathLst>
                  </a:custGeom>
                  <a:gradFill rotWithShape="0">
                    <a:gsLst>
                      <a:gs pos="0">
                        <a:srgbClr val="E1B487">
                          <a:gamma/>
                          <a:shade val="82745"/>
                          <a:invGamma/>
                        </a:srgbClr>
                      </a:gs>
                      <a:gs pos="50000">
                        <a:srgbClr val="E1B487"/>
                      </a:gs>
                      <a:gs pos="100000">
                        <a:srgbClr val="E1B487">
                          <a:gamma/>
                          <a:shade val="82745"/>
                          <a:invGamma/>
                        </a:srgbClr>
                      </a:gs>
                    </a:gsLst>
                    <a:lin ang="5400000" scaled="1"/>
                  </a:gradFill>
                  <a:ln w="6350" cap="flat" cmpd="sng">
                    <a:solidFill>
                      <a:schemeClr val="tx1"/>
                    </a:solidFill>
                    <a:prstDash val="solid"/>
                    <a:round/>
                    <a:headEnd/>
                    <a:tailEnd/>
                  </a:ln>
                  <a:effectLst/>
                </p:spPr>
                <p:txBody>
                  <a:bodyPr/>
                  <a:lstStyle/>
                  <a:p>
                    <a:endParaRPr lang="es-ES"/>
                  </a:p>
                </p:txBody>
              </p:sp>
              <p:sp>
                <p:nvSpPr>
                  <p:cNvPr id="12441" name="Freeform 153"/>
                  <p:cNvSpPr>
                    <a:spLocks noChangeAspect="1"/>
                  </p:cNvSpPr>
                  <p:nvPr/>
                </p:nvSpPr>
                <p:spPr bwMode="auto">
                  <a:xfrm>
                    <a:off x="3414" y="2035"/>
                    <a:ext cx="324" cy="1139"/>
                  </a:xfrm>
                  <a:custGeom>
                    <a:avLst/>
                    <a:gdLst/>
                    <a:ahLst/>
                    <a:cxnLst>
                      <a:cxn ang="0">
                        <a:pos x="612" y="5"/>
                      </a:cxn>
                      <a:cxn ang="0">
                        <a:pos x="513" y="38"/>
                      </a:cxn>
                      <a:cxn ang="0">
                        <a:pos x="421" y="90"/>
                      </a:cxn>
                      <a:cxn ang="0">
                        <a:pos x="335" y="164"/>
                      </a:cxn>
                      <a:cxn ang="0">
                        <a:pos x="256" y="256"/>
                      </a:cxn>
                      <a:cxn ang="0">
                        <a:pos x="187" y="362"/>
                      </a:cxn>
                      <a:cxn ang="0">
                        <a:pos x="126" y="484"/>
                      </a:cxn>
                      <a:cxn ang="0">
                        <a:pos x="78" y="619"/>
                      </a:cxn>
                      <a:cxn ang="0">
                        <a:pos x="40" y="765"/>
                      </a:cxn>
                      <a:cxn ang="0">
                        <a:pos x="13" y="920"/>
                      </a:cxn>
                      <a:cxn ang="0">
                        <a:pos x="2" y="1082"/>
                      </a:cxn>
                      <a:cxn ang="0">
                        <a:pos x="4" y="1250"/>
                      </a:cxn>
                      <a:cxn ang="0">
                        <a:pos x="20" y="1410"/>
                      </a:cxn>
                      <a:cxn ang="0">
                        <a:pos x="51" y="1561"/>
                      </a:cxn>
                      <a:cxn ang="0">
                        <a:pos x="92" y="1703"/>
                      </a:cxn>
                      <a:cxn ang="0">
                        <a:pos x="146" y="1835"/>
                      </a:cxn>
                      <a:cxn ang="0">
                        <a:pos x="209" y="1952"/>
                      </a:cxn>
                      <a:cxn ang="0">
                        <a:pos x="281" y="2055"/>
                      </a:cxn>
                      <a:cxn ang="0">
                        <a:pos x="362" y="2139"/>
                      </a:cxn>
                      <a:cxn ang="0">
                        <a:pos x="452" y="2208"/>
                      </a:cxn>
                      <a:cxn ang="0">
                        <a:pos x="545" y="2253"/>
                      </a:cxn>
                      <a:cxn ang="0">
                        <a:pos x="646" y="2278"/>
                      </a:cxn>
                      <a:cxn ang="0">
                        <a:pos x="585" y="2204"/>
                      </a:cxn>
                      <a:cxn ang="0">
                        <a:pos x="493" y="2166"/>
                      </a:cxn>
                      <a:cxn ang="0">
                        <a:pos x="408" y="2110"/>
                      </a:cxn>
                      <a:cxn ang="0">
                        <a:pos x="329" y="2035"/>
                      </a:cxn>
                      <a:cxn ang="0">
                        <a:pos x="257" y="1943"/>
                      </a:cxn>
                      <a:cxn ang="0">
                        <a:pos x="194" y="1837"/>
                      </a:cxn>
                      <a:cxn ang="0">
                        <a:pos x="140" y="1716"/>
                      </a:cxn>
                      <a:cxn ang="0">
                        <a:pos x="97" y="1585"/>
                      </a:cxn>
                      <a:cxn ang="0">
                        <a:pos x="65" y="1444"/>
                      </a:cxn>
                      <a:cxn ang="0">
                        <a:pos x="45" y="1295"/>
                      </a:cxn>
                      <a:cxn ang="0">
                        <a:pos x="38" y="1138"/>
                      </a:cxn>
                      <a:cxn ang="0">
                        <a:pos x="45" y="983"/>
                      </a:cxn>
                      <a:cxn ang="0">
                        <a:pos x="65" y="834"/>
                      </a:cxn>
                      <a:cxn ang="0">
                        <a:pos x="97" y="691"/>
                      </a:cxn>
                      <a:cxn ang="0">
                        <a:pos x="140" y="560"/>
                      </a:cxn>
                      <a:cxn ang="0">
                        <a:pos x="194" y="441"/>
                      </a:cxn>
                      <a:cxn ang="0">
                        <a:pos x="257" y="335"/>
                      </a:cxn>
                      <a:cxn ang="0">
                        <a:pos x="329" y="243"/>
                      </a:cxn>
                      <a:cxn ang="0">
                        <a:pos x="408" y="167"/>
                      </a:cxn>
                      <a:cxn ang="0">
                        <a:pos x="493" y="110"/>
                      </a:cxn>
                      <a:cxn ang="0">
                        <a:pos x="585" y="74"/>
                      </a:cxn>
                    </a:cxnLst>
                    <a:rect l="0" t="0" r="r" b="b"/>
                    <a:pathLst>
                      <a:path w="648" h="2278">
                        <a:moveTo>
                          <a:pt x="648" y="59"/>
                        </a:moveTo>
                        <a:lnTo>
                          <a:pt x="646" y="0"/>
                        </a:lnTo>
                        <a:lnTo>
                          <a:pt x="612" y="5"/>
                        </a:lnTo>
                        <a:lnTo>
                          <a:pt x="577" y="13"/>
                        </a:lnTo>
                        <a:lnTo>
                          <a:pt x="545" y="23"/>
                        </a:lnTo>
                        <a:lnTo>
                          <a:pt x="513" y="38"/>
                        </a:lnTo>
                        <a:lnTo>
                          <a:pt x="482" y="52"/>
                        </a:lnTo>
                        <a:lnTo>
                          <a:pt x="452" y="70"/>
                        </a:lnTo>
                        <a:lnTo>
                          <a:pt x="421" y="90"/>
                        </a:lnTo>
                        <a:lnTo>
                          <a:pt x="390" y="113"/>
                        </a:lnTo>
                        <a:lnTo>
                          <a:pt x="362" y="137"/>
                        </a:lnTo>
                        <a:lnTo>
                          <a:pt x="335" y="164"/>
                        </a:lnTo>
                        <a:lnTo>
                          <a:pt x="308" y="193"/>
                        </a:lnTo>
                        <a:lnTo>
                          <a:pt x="281" y="223"/>
                        </a:lnTo>
                        <a:lnTo>
                          <a:pt x="256" y="256"/>
                        </a:lnTo>
                        <a:lnTo>
                          <a:pt x="232" y="290"/>
                        </a:lnTo>
                        <a:lnTo>
                          <a:pt x="209" y="326"/>
                        </a:lnTo>
                        <a:lnTo>
                          <a:pt x="187" y="362"/>
                        </a:lnTo>
                        <a:lnTo>
                          <a:pt x="166" y="402"/>
                        </a:lnTo>
                        <a:lnTo>
                          <a:pt x="146" y="443"/>
                        </a:lnTo>
                        <a:lnTo>
                          <a:pt x="126" y="484"/>
                        </a:lnTo>
                        <a:lnTo>
                          <a:pt x="108" y="528"/>
                        </a:lnTo>
                        <a:lnTo>
                          <a:pt x="92" y="573"/>
                        </a:lnTo>
                        <a:lnTo>
                          <a:pt x="78" y="619"/>
                        </a:lnTo>
                        <a:lnTo>
                          <a:pt x="63" y="666"/>
                        </a:lnTo>
                        <a:lnTo>
                          <a:pt x="51" y="715"/>
                        </a:lnTo>
                        <a:lnTo>
                          <a:pt x="40" y="765"/>
                        </a:lnTo>
                        <a:lnTo>
                          <a:pt x="29" y="816"/>
                        </a:lnTo>
                        <a:lnTo>
                          <a:pt x="20" y="868"/>
                        </a:lnTo>
                        <a:lnTo>
                          <a:pt x="13" y="920"/>
                        </a:lnTo>
                        <a:lnTo>
                          <a:pt x="7" y="974"/>
                        </a:lnTo>
                        <a:lnTo>
                          <a:pt x="4" y="1028"/>
                        </a:lnTo>
                        <a:lnTo>
                          <a:pt x="2" y="1082"/>
                        </a:lnTo>
                        <a:lnTo>
                          <a:pt x="0" y="1138"/>
                        </a:lnTo>
                        <a:lnTo>
                          <a:pt x="2" y="1194"/>
                        </a:lnTo>
                        <a:lnTo>
                          <a:pt x="4" y="1250"/>
                        </a:lnTo>
                        <a:lnTo>
                          <a:pt x="7" y="1304"/>
                        </a:lnTo>
                        <a:lnTo>
                          <a:pt x="13" y="1358"/>
                        </a:lnTo>
                        <a:lnTo>
                          <a:pt x="20" y="1410"/>
                        </a:lnTo>
                        <a:lnTo>
                          <a:pt x="29" y="1462"/>
                        </a:lnTo>
                        <a:lnTo>
                          <a:pt x="38" y="1513"/>
                        </a:lnTo>
                        <a:lnTo>
                          <a:pt x="51" y="1561"/>
                        </a:lnTo>
                        <a:lnTo>
                          <a:pt x="63" y="1610"/>
                        </a:lnTo>
                        <a:lnTo>
                          <a:pt x="78" y="1658"/>
                        </a:lnTo>
                        <a:lnTo>
                          <a:pt x="92" y="1703"/>
                        </a:lnTo>
                        <a:lnTo>
                          <a:pt x="108" y="1748"/>
                        </a:lnTo>
                        <a:lnTo>
                          <a:pt x="126" y="1794"/>
                        </a:lnTo>
                        <a:lnTo>
                          <a:pt x="146" y="1835"/>
                        </a:lnTo>
                        <a:lnTo>
                          <a:pt x="166" y="1876"/>
                        </a:lnTo>
                        <a:lnTo>
                          <a:pt x="187" y="1914"/>
                        </a:lnTo>
                        <a:lnTo>
                          <a:pt x="209" y="1952"/>
                        </a:lnTo>
                        <a:lnTo>
                          <a:pt x="232" y="1988"/>
                        </a:lnTo>
                        <a:lnTo>
                          <a:pt x="256" y="2022"/>
                        </a:lnTo>
                        <a:lnTo>
                          <a:pt x="281" y="2055"/>
                        </a:lnTo>
                        <a:lnTo>
                          <a:pt x="308" y="2085"/>
                        </a:lnTo>
                        <a:lnTo>
                          <a:pt x="335" y="2114"/>
                        </a:lnTo>
                        <a:lnTo>
                          <a:pt x="362" y="2139"/>
                        </a:lnTo>
                        <a:lnTo>
                          <a:pt x="390" y="2164"/>
                        </a:lnTo>
                        <a:lnTo>
                          <a:pt x="421" y="2186"/>
                        </a:lnTo>
                        <a:lnTo>
                          <a:pt x="452" y="2208"/>
                        </a:lnTo>
                        <a:lnTo>
                          <a:pt x="482" y="2224"/>
                        </a:lnTo>
                        <a:lnTo>
                          <a:pt x="513" y="2240"/>
                        </a:lnTo>
                        <a:lnTo>
                          <a:pt x="545" y="2253"/>
                        </a:lnTo>
                        <a:lnTo>
                          <a:pt x="577" y="2264"/>
                        </a:lnTo>
                        <a:lnTo>
                          <a:pt x="612" y="2273"/>
                        </a:lnTo>
                        <a:lnTo>
                          <a:pt x="646" y="2278"/>
                        </a:lnTo>
                        <a:lnTo>
                          <a:pt x="648" y="2217"/>
                        </a:lnTo>
                        <a:lnTo>
                          <a:pt x="617" y="2213"/>
                        </a:lnTo>
                        <a:lnTo>
                          <a:pt x="585" y="2204"/>
                        </a:lnTo>
                        <a:lnTo>
                          <a:pt x="554" y="2195"/>
                        </a:lnTo>
                        <a:lnTo>
                          <a:pt x="523" y="2182"/>
                        </a:lnTo>
                        <a:lnTo>
                          <a:pt x="493" y="2166"/>
                        </a:lnTo>
                        <a:lnTo>
                          <a:pt x="464" y="2150"/>
                        </a:lnTo>
                        <a:lnTo>
                          <a:pt x="435" y="2130"/>
                        </a:lnTo>
                        <a:lnTo>
                          <a:pt x="408" y="2110"/>
                        </a:lnTo>
                        <a:lnTo>
                          <a:pt x="380" y="2087"/>
                        </a:lnTo>
                        <a:lnTo>
                          <a:pt x="354" y="2062"/>
                        </a:lnTo>
                        <a:lnTo>
                          <a:pt x="329" y="2035"/>
                        </a:lnTo>
                        <a:lnTo>
                          <a:pt x="304" y="2006"/>
                        </a:lnTo>
                        <a:lnTo>
                          <a:pt x="281" y="1975"/>
                        </a:lnTo>
                        <a:lnTo>
                          <a:pt x="257" y="1943"/>
                        </a:lnTo>
                        <a:lnTo>
                          <a:pt x="236" y="1909"/>
                        </a:lnTo>
                        <a:lnTo>
                          <a:pt x="214" y="1873"/>
                        </a:lnTo>
                        <a:lnTo>
                          <a:pt x="194" y="1837"/>
                        </a:lnTo>
                        <a:lnTo>
                          <a:pt x="175" y="1797"/>
                        </a:lnTo>
                        <a:lnTo>
                          <a:pt x="157" y="1757"/>
                        </a:lnTo>
                        <a:lnTo>
                          <a:pt x="140" y="1716"/>
                        </a:lnTo>
                        <a:lnTo>
                          <a:pt x="124" y="1675"/>
                        </a:lnTo>
                        <a:lnTo>
                          <a:pt x="110" y="1630"/>
                        </a:lnTo>
                        <a:lnTo>
                          <a:pt x="97" y="1585"/>
                        </a:lnTo>
                        <a:lnTo>
                          <a:pt x="85" y="1540"/>
                        </a:lnTo>
                        <a:lnTo>
                          <a:pt x="74" y="1493"/>
                        </a:lnTo>
                        <a:lnTo>
                          <a:pt x="65" y="1444"/>
                        </a:lnTo>
                        <a:lnTo>
                          <a:pt x="56" y="1396"/>
                        </a:lnTo>
                        <a:lnTo>
                          <a:pt x="51" y="1345"/>
                        </a:lnTo>
                        <a:lnTo>
                          <a:pt x="45" y="1295"/>
                        </a:lnTo>
                        <a:lnTo>
                          <a:pt x="42" y="1244"/>
                        </a:lnTo>
                        <a:lnTo>
                          <a:pt x="38" y="1192"/>
                        </a:lnTo>
                        <a:lnTo>
                          <a:pt x="38" y="1138"/>
                        </a:lnTo>
                        <a:lnTo>
                          <a:pt x="38" y="1086"/>
                        </a:lnTo>
                        <a:lnTo>
                          <a:pt x="42" y="1034"/>
                        </a:lnTo>
                        <a:lnTo>
                          <a:pt x="45" y="983"/>
                        </a:lnTo>
                        <a:lnTo>
                          <a:pt x="51" y="933"/>
                        </a:lnTo>
                        <a:lnTo>
                          <a:pt x="56" y="882"/>
                        </a:lnTo>
                        <a:lnTo>
                          <a:pt x="65" y="834"/>
                        </a:lnTo>
                        <a:lnTo>
                          <a:pt x="74" y="785"/>
                        </a:lnTo>
                        <a:lnTo>
                          <a:pt x="85" y="738"/>
                        </a:lnTo>
                        <a:lnTo>
                          <a:pt x="97" y="691"/>
                        </a:lnTo>
                        <a:lnTo>
                          <a:pt x="110" y="646"/>
                        </a:lnTo>
                        <a:lnTo>
                          <a:pt x="124" y="603"/>
                        </a:lnTo>
                        <a:lnTo>
                          <a:pt x="140" y="560"/>
                        </a:lnTo>
                        <a:lnTo>
                          <a:pt x="157" y="519"/>
                        </a:lnTo>
                        <a:lnTo>
                          <a:pt x="175" y="479"/>
                        </a:lnTo>
                        <a:lnTo>
                          <a:pt x="194" y="441"/>
                        </a:lnTo>
                        <a:lnTo>
                          <a:pt x="214" y="403"/>
                        </a:lnTo>
                        <a:lnTo>
                          <a:pt x="234" y="369"/>
                        </a:lnTo>
                        <a:lnTo>
                          <a:pt x="257" y="335"/>
                        </a:lnTo>
                        <a:lnTo>
                          <a:pt x="281" y="302"/>
                        </a:lnTo>
                        <a:lnTo>
                          <a:pt x="304" y="272"/>
                        </a:lnTo>
                        <a:lnTo>
                          <a:pt x="329" y="243"/>
                        </a:lnTo>
                        <a:lnTo>
                          <a:pt x="354" y="216"/>
                        </a:lnTo>
                        <a:lnTo>
                          <a:pt x="380" y="191"/>
                        </a:lnTo>
                        <a:lnTo>
                          <a:pt x="408" y="167"/>
                        </a:lnTo>
                        <a:lnTo>
                          <a:pt x="435" y="146"/>
                        </a:lnTo>
                        <a:lnTo>
                          <a:pt x="464" y="128"/>
                        </a:lnTo>
                        <a:lnTo>
                          <a:pt x="493" y="110"/>
                        </a:lnTo>
                        <a:lnTo>
                          <a:pt x="523" y="95"/>
                        </a:lnTo>
                        <a:lnTo>
                          <a:pt x="554" y="83"/>
                        </a:lnTo>
                        <a:lnTo>
                          <a:pt x="585" y="74"/>
                        </a:lnTo>
                        <a:lnTo>
                          <a:pt x="617" y="65"/>
                        </a:lnTo>
                        <a:lnTo>
                          <a:pt x="648" y="59"/>
                        </a:lnTo>
                        <a:close/>
                      </a:path>
                    </a:pathLst>
                  </a:custGeom>
                  <a:solidFill>
                    <a:srgbClr val="C49C75"/>
                  </a:solidFill>
                  <a:ln w="6350" cmpd="sng">
                    <a:solidFill>
                      <a:schemeClr val="tx1"/>
                    </a:solidFill>
                    <a:round/>
                    <a:headEnd/>
                    <a:tailEnd/>
                  </a:ln>
                  <a:effectLst/>
                </p:spPr>
                <p:txBody>
                  <a:bodyPr/>
                  <a:lstStyle/>
                  <a:p>
                    <a:endParaRPr lang="es-ES"/>
                  </a:p>
                </p:txBody>
              </p:sp>
              <p:sp>
                <p:nvSpPr>
                  <p:cNvPr id="12442" name="Rectangle 154"/>
                  <p:cNvSpPr>
                    <a:spLocks noChangeAspect="1" noChangeArrowheads="1"/>
                  </p:cNvSpPr>
                  <p:nvPr/>
                </p:nvSpPr>
                <p:spPr bwMode="auto">
                  <a:xfrm>
                    <a:off x="3737" y="3143"/>
                    <a:ext cx="1346" cy="32"/>
                  </a:xfrm>
                  <a:prstGeom prst="rect">
                    <a:avLst/>
                  </a:prstGeom>
                  <a:solidFill>
                    <a:srgbClr val="E1B487"/>
                  </a:solidFill>
                  <a:ln w="6350">
                    <a:solidFill>
                      <a:schemeClr val="tx1"/>
                    </a:solidFill>
                    <a:miter lim="800000"/>
                    <a:headEnd/>
                    <a:tailEnd/>
                  </a:ln>
                  <a:effectLst/>
                </p:spPr>
                <p:txBody>
                  <a:bodyPr/>
                  <a:lstStyle/>
                  <a:p>
                    <a:endParaRPr lang="es-ES"/>
                  </a:p>
                </p:txBody>
              </p:sp>
              <p:sp>
                <p:nvSpPr>
                  <p:cNvPr id="12443" name="Rectangle 155"/>
                  <p:cNvSpPr>
                    <a:spLocks noChangeAspect="1" noChangeArrowheads="1"/>
                  </p:cNvSpPr>
                  <p:nvPr/>
                </p:nvSpPr>
                <p:spPr bwMode="auto">
                  <a:xfrm>
                    <a:off x="3737" y="2034"/>
                    <a:ext cx="1346" cy="32"/>
                  </a:xfrm>
                  <a:prstGeom prst="rect">
                    <a:avLst/>
                  </a:prstGeom>
                  <a:solidFill>
                    <a:srgbClr val="E1B487"/>
                  </a:solidFill>
                  <a:ln w="6350">
                    <a:solidFill>
                      <a:schemeClr val="tx1"/>
                    </a:solidFill>
                    <a:miter lim="800000"/>
                    <a:headEnd/>
                    <a:tailEnd/>
                  </a:ln>
                  <a:effectLst/>
                </p:spPr>
                <p:txBody>
                  <a:bodyPr/>
                  <a:lstStyle/>
                  <a:p>
                    <a:endParaRPr lang="es-ES"/>
                  </a:p>
                </p:txBody>
              </p:sp>
            </p:grpSp>
            <p:grpSp>
              <p:nvGrpSpPr>
                <p:cNvPr id="19" name="Group 156"/>
                <p:cNvGrpSpPr>
                  <a:grpSpLocks noChangeAspect="1"/>
                </p:cNvGrpSpPr>
                <p:nvPr/>
              </p:nvGrpSpPr>
              <p:grpSpPr bwMode="auto">
                <a:xfrm>
                  <a:off x="2953" y="2755"/>
                  <a:ext cx="88" cy="470"/>
                  <a:chOff x="4817" y="2418"/>
                  <a:chExt cx="294" cy="718"/>
                </a:xfrm>
              </p:grpSpPr>
              <p:sp>
                <p:nvSpPr>
                  <p:cNvPr id="12445" name="Freeform 157"/>
                  <p:cNvSpPr>
                    <a:spLocks noChangeAspect="1"/>
                  </p:cNvSpPr>
                  <p:nvPr/>
                </p:nvSpPr>
                <p:spPr bwMode="auto">
                  <a:xfrm>
                    <a:off x="4971" y="2418"/>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20" name="Group 158"/>
                  <p:cNvGrpSpPr>
                    <a:grpSpLocks noChangeAspect="1"/>
                  </p:cNvGrpSpPr>
                  <p:nvPr/>
                </p:nvGrpSpPr>
                <p:grpSpPr bwMode="auto">
                  <a:xfrm>
                    <a:off x="4817" y="2894"/>
                    <a:ext cx="294" cy="242"/>
                    <a:chOff x="4469" y="2899"/>
                    <a:chExt cx="294" cy="242"/>
                  </a:xfrm>
                </p:grpSpPr>
                <p:sp>
                  <p:nvSpPr>
                    <p:cNvPr id="12447" name="Freeform 159"/>
                    <p:cNvSpPr>
                      <a:spLocks noChangeAspect="1"/>
                    </p:cNvSpPr>
                    <p:nvPr/>
                  </p:nvSpPr>
                  <p:spPr bwMode="auto">
                    <a:xfrm>
                      <a:off x="4512" y="2960"/>
                      <a:ext cx="251" cy="121"/>
                    </a:xfrm>
                    <a:custGeom>
                      <a:avLst/>
                      <a:gdLst/>
                      <a:ahLst/>
                      <a:cxnLst>
                        <a:cxn ang="0">
                          <a:pos x="250" y="0"/>
                        </a:cxn>
                        <a:cxn ang="0">
                          <a:pos x="44" y="0"/>
                        </a:cxn>
                        <a:cxn ang="0">
                          <a:pos x="32" y="5"/>
                        </a:cxn>
                        <a:cxn ang="0">
                          <a:pos x="20" y="11"/>
                        </a:cxn>
                        <a:cxn ang="0">
                          <a:pos x="14" y="19"/>
                        </a:cxn>
                        <a:cxn ang="0">
                          <a:pos x="6" y="31"/>
                        </a:cxn>
                        <a:cxn ang="0">
                          <a:pos x="4" y="43"/>
                        </a:cxn>
                        <a:cxn ang="0">
                          <a:pos x="0" y="53"/>
                        </a:cxn>
                        <a:cxn ang="0">
                          <a:pos x="1" y="67"/>
                        </a:cxn>
                        <a:cxn ang="0">
                          <a:pos x="6" y="85"/>
                        </a:cxn>
                        <a:cxn ang="0">
                          <a:pos x="13" y="99"/>
                        </a:cxn>
                        <a:cxn ang="0">
                          <a:pos x="25" y="110"/>
                        </a:cxn>
                        <a:cxn ang="0">
                          <a:pos x="36" y="116"/>
                        </a:cxn>
                        <a:cxn ang="0">
                          <a:pos x="47" y="121"/>
                        </a:cxn>
                        <a:cxn ang="0">
                          <a:pos x="251" y="121"/>
                        </a:cxn>
                        <a:cxn ang="0">
                          <a:pos x="238" y="115"/>
                        </a:cxn>
                        <a:cxn ang="0">
                          <a:pos x="222" y="105"/>
                        </a:cxn>
                        <a:cxn ang="0">
                          <a:pos x="212" y="95"/>
                        </a:cxn>
                        <a:cxn ang="0">
                          <a:pos x="205" y="81"/>
                        </a:cxn>
                        <a:cxn ang="0">
                          <a:pos x="203" y="62"/>
                        </a:cxn>
                        <a:cxn ang="0">
                          <a:pos x="203" y="50"/>
                        </a:cxn>
                        <a:cxn ang="0">
                          <a:pos x="206" y="37"/>
                        </a:cxn>
                        <a:cxn ang="0">
                          <a:pos x="212" y="25"/>
                        </a:cxn>
                        <a:cxn ang="0">
                          <a:pos x="221" y="15"/>
                        </a:cxn>
                        <a:cxn ang="0">
                          <a:pos x="232" y="8"/>
                        </a:cxn>
                        <a:cxn ang="0">
                          <a:pos x="250" y="0"/>
                        </a:cxn>
                      </a:cxnLst>
                      <a:rect l="0" t="0" r="r" b="b"/>
                      <a:pathLst>
                        <a:path w="251" h="121">
                          <a:moveTo>
                            <a:pt x="250" y="0"/>
                          </a:moveTo>
                          <a:lnTo>
                            <a:pt x="44" y="0"/>
                          </a:lnTo>
                          <a:lnTo>
                            <a:pt x="32" y="5"/>
                          </a:lnTo>
                          <a:lnTo>
                            <a:pt x="20" y="11"/>
                          </a:lnTo>
                          <a:lnTo>
                            <a:pt x="14" y="19"/>
                          </a:lnTo>
                          <a:lnTo>
                            <a:pt x="6" y="31"/>
                          </a:lnTo>
                          <a:lnTo>
                            <a:pt x="4" y="43"/>
                          </a:lnTo>
                          <a:lnTo>
                            <a:pt x="0" y="53"/>
                          </a:lnTo>
                          <a:lnTo>
                            <a:pt x="1" y="67"/>
                          </a:lnTo>
                          <a:lnTo>
                            <a:pt x="6" y="85"/>
                          </a:lnTo>
                          <a:lnTo>
                            <a:pt x="13" y="99"/>
                          </a:lnTo>
                          <a:lnTo>
                            <a:pt x="25" y="110"/>
                          </a:lnTo>
                          <a:lnTo>
                            <a:pt x="36" y="116"/>
                          </a:lnTo>
                          <a:lnTo>
                            <a:pt x="47" y="121"/>
                          </a:lnTo>
                          <a:lnTo>
                            <a:pt x="251" y="121"/>
                          </a:lnTo>
                          <a:lnTo>
                            <a:pt x="238" y="115"/>
                          </a:lnTo>
                          <a:lnTo>
                            <a:pt x="222" y="105"/>
                          </a:lnTo>
                          <a:lnTo>
                            <a:pt x="212" y="95"/>
                          </a:lnTo>
                          <a:lnTo>
                            <a:pt x="205" y="81"/>
                          </a:lnTo>
                          <a:lnTo>
                            <a:pt x="203" y="62"/>
                          </a:lnTo>
                          <a:lnTo>
                            <a:pt x="203" y="50"/>
                          </a:lnTo>
                          <a:lnTo>
                            <a:pt x="206" y="37"/>
                          </a:lnTo>
                          <a:lnTo>
                            <a:pt x="212" y="25"/>
                          </a:lnTo>
                          <a:lnTo>
                            <a:pt x="221" y="15"/>
                          </a:lnTo>
                          <a:lnTo>
                            <a:pt x="232" y="8"/>
                          </a:lnTo>
                          <a:lnTo>
                            <a:pt x="250"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48" name="AutoShape 160"/>
                    <p:cNvSpPr>
                      <a:spLocks noChangeAspect="1" noChangeArrowheads="1"/>
                    </p:cNvSpPr>
                    <p:nvPr/>
                  </p:nvSpPr>
                  <p:spPr bwMode="auto">
                    <a:xfrm rot="-5400000">
                      <a:off x="4445" y="2923"/>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vert="eaVert"/>
                    <a:lstStyle/>
                    <a:p>
                      <a:endParaRPr kumimoji="1" lang="ja-JP" altLang="en-US" sz="1200">
                        <a:ea typeface="MS PGothic" pitchFamily="34" charset="-128"/>
                        <a:cs typeface="Arial" pitchFamily="34" charset="0"/>
                      </a:endParaRPr>
                    </a:p>
                  </p:txBody>
                </p:sp>
                <p:sp>
                  <p:nvSpPr>
                    <p:cNvPr id="12449" name="Rectangle 161"/>
                    <p:cNvSpPr>
                      <a:spLocks noChangeAspect="1" noChangeArrowheads="1"/>
                    </p:cNvSpPr>
                    <p:nvPr/>
                  </p:nvSpPr>
                  <p:spPr bwMode="auto">
                    <a:xfrm>
                      <a:off x="4567" y="3075"/>
                      <a:ext cx="194" cy="66"/>
                    </a:xfrm>
                    <a:prstGeom prst="rect">
                      <a:avLst/>
                    </a:prstGeom>
                    <a:solidFill>
                      <a:srgbClr val="B4B4B4"/>
                    </a:solidFill>
                    <a:ln w="6350">
                      <a:solidFill>
                        <a:schemeClr val="tx1"/>
                      </a:solidFill>
                      <a:miter lim="800000"/>
                      <a:headEnd/>
                      <a:tailEnd/>
                    </a:ln>
                    <a:effectLst/>
                  </p:spPr>
                  <p:txBody>
                    <a:bodyPr/>
                    <a:lstStyle/>
                    <a:p>
                      <a:endParaRPr lang="es-ES"/>
                    </a:p>
                  </p:txBody>
                </p:sp>
                <p:sp>
                  <p:nvSpPr>
                    <p:cNvPr id="12450" name="Rectangle 162"/>
                    <p:cNvSpPr>
                      <a:spLocks noChangeAspect="1" noChangeArrowheads="1"/>
                    </p:cNvSpPr>
                    <p:nvPr/>
                  </p:nvSpPr>
                  <p:spPr bwMode="auto">
                    <a:xfrm>
                      <a:off x="4567" y="2899"/>
                      <a:ext cx="194" cy="66"/>
                    </a:xfrm>
                    <a:prstGeom prst="rect">
                      <a:avLst/>
                    </a:prstGeom>
                    <a:solidFill>
                      <a:srgbClr val="B4B4B4"/>
                    </a:solidFill>
                    <a:ln w="6350">
                      <a:solidFill>
                        <a:schemeClr val="tx1"/>
                      </a:solidFill>
                      <a:miter lim="800000"/>
                      <a:headEnd/>
                      <a:tailEnd/>
                    </a:ln>
                    <a:effectLst/>
                  </p:spPr>
                  <p:txBody>
                    <a:bodyPr/>
                    <a:lstStyle/>
                    <a:p>
                      <a:endParaRPr lang="es-ES"/>
                    </a:p>
                  </p:txBody>
                </p:sp>
                <p:sp>
                  <p:nvSpPr>
                    <p:cNvPr id="12451" name="Rectangle 163"/>
                    <p:cNvSpPr>
                      <a:spLocks noChangeAspect="1" noChangeArrowheads="1"/>
                    </p:cNvSpPr>
                    <p:nvPr/>
                  </p:nvSpPr>
                  <p:spPr bwMode="auto">
                    <a:xfrm>
                      <a:off x="4615" y="2906"/>
                      <a:ext cx="103" cy="54"/>
                    </a:xfrm>
                    <a:prstGeom prst="rect">
                      <a:avLst/>
                    </a:prstGeom>
                    <a:solidFill>
                      <a:srgbClr val="FFFF00"/>
                    </a:solidFill>
                    <a:ln w="9525">
                      <a:noFill/>
                      <a:miter lim="800000"/>
                      <a:headEnd/>
                      <a:tailEnd/>
                    </a:ln>
                    <a:effectLst/>
                  </p:spPr>
                  <p:txBody>
                    <a:bodyPr/>
                    <a:lstStyle/>
                    <a:p>
                      <a:endParaRPr lang="es-ES"/>
                    </a:p>
                  </p:txBody>
                </p:sp>
                <p:sp>
                  <p:nvSpPr>
                    <p:cNvPr id="12452" name="Rectangle 164"/>
                    <p:cNvSpPr>
                      <a:spLocks noChangeAspect="1" noChangeArrowheads="1"/>
                    </p:cNvSpPr>
                    <p:nvPr/>
                  </p:nvSpPr>
                  <p:spPr bwMode="auto">
                    <a:xfrm>
                      <a:off x="4609" y="3081"/>
                      <a:ext cx="103" cy="53"/>
                    </a:xfrm>
                    <a:prstGeom prst="rect">
                      <a:avLst/>
                    </a:prstGeom>
                    <a:solidFill>
                      <a:srgbClr val="FFFF00"/>
                    </a:solidFill>
                    <a:ln w="9525">
                      <a:noFill/>
                      <a:miter lim="800000"/>
                      <a:headEnd/>
                      <a:tailEnd/>
                    </a:ln>
                    <a:effectLst/>
                  </p:spPr>
                  <p:txBody>
                    <a:bodyPr/>
                    <a:lstStyle/>
                    <a:p>
                      <a:endParaRPr lang="es-ES"/>
                    </a:p>
                  </p:txBody>
                </p:sp>
              </p:grpSp>
            </p:grpSp>
            <p:grpSp>
              <p:nvGrpSpPr>
                <p:cNvPr id="21" name="Group 165"/>
                <p:cNvGrpSpPr>
                  <a:grpSpLocks noChangeAspect="1"/>
                </p:cNvGrpSpPr>
                <p:nvPr/>
              </p:nvGrpSpPr>
              <p:grpSpPr bwMode="auto">
                <a:xfrm>
                  <a:off x="2855" y="2757"/>
                  <a:ext cx="79" cy="470"/>
                  <a:chOff x="4152" y="2429"/>
                  <a:chExt cx="261" cy="719"/>
                </a:xfrm>
              </p:grpSpPr>
              <p:sp>
                <p:nvSpPr>
                  <p:cNvPr id="12454" name="Freeform 166"/>
                  <p:cNvSpPr>
                    <a:spLocks noChangeAspect="1"/>
                  </p:cNvSpPr>
                  <p:nvPr/>
                </p:nvSpPr>
                <p:spPr bwMode="auto">
                  <a:xfrm>
                    <a:off x="4306" y="2429"/>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22" name="Group 167"/>
                  <p:cNvGrpSpPr>
                    <a:grpSpLocks noChangeAspect="1"/>
                  </p:cNvGrpSpPr>
                  <p:nvPr/>
                </p:nvGrpSpPr>
                <p:grpSpPr bwMode="auto">
                  <a:xfrm>
                    <a:off x="4152" y="2906"/>
                    <a:ext cx="261" cy="242"/>
                    <a:chOff x="4152" y="2906"/>
                    <a:chExt cx="261" cy="242"/>
                  </a:xfrm>
                </p:grpSpPr>
                <p:sp>
                  <p:nvSpPr>
                    <p:cNvPr id="12456" name="Freeform 168"/>
                    <p:cNvSpPr>
                      <a:spLocks noChangeAspect="1"/>
                    </p:cNvSpPr>
                    <p:nvPr/>
                  </p:nvSpPr>
                  <p:spPr bwMode="auto">
                    <a:xfrm>
                      <a:off x="4203" y="2972"/>
                      <a:ext cx="209" cy="113"/>
                    </a:xfrm>
                    <a:custGeom>
                      <a:avLst/>
                      <a:gdLst/>
                      <a:ahLst/>
                      <a:cxnLst>
                        <a:cxn ang="0">
                          <a:pos x="209" y="0"/>
                        </a:cxn>
                        <a:cxn ang="0">
                          <a:pos x="38" y="0"/>
                        </a:cxn>
                        <a:cxn ang="0">
                          <a:pos x="27" y="4"/>
                        </a:cxn>
                        <a:cxn ang="0">
                          <a:pos x="18" y="11"/>
                        </a:cxn>
                        <a:cxn ang="0">
                          <a:pos x="11" y="18"/>
                        </a:cxn>
                        <a:cxn ang="0">
                          <a:pos x="8" y="29"/>
                        </a:cxn>
                        <a:cxn ang="0">
                          <a:pos x="3" y="41"/>
                        </a:cxn>
                        <a:cxn ang="0">
                          <a:pos x="2" y="52"/>
                        </a:cxn>
                        <a:cxn ang="0">
                          <a:pos x="0" y="64"/>
                        </a:cxn>
                        <a:cxn ang="0">
                          <a:pos x="3" y="72"/>
                        </a:cxn>
                        <a:cxn ang="0">
                          <a:pos x="5" y="83"/>
                        </a:cxn>
                        <a:cxn ang="0">
                          <a:pos x="14" y="95"/>
                        </a:cxn>
                        <a:cxn ang="0">
                          <a:pos x="20" y="102"/>
                        </a:cxn>
                        <a:cxn ang="0">
                          <a:pos x="33" y="110"/>
                        </a:cxn>
                        <a:cxn ang="0">
                          <a:pos x="46" y="113"/>
                        </a:cxn>
                        <a:cxn ang="0">
                          <a:pos x="209" y="113"/>
                        </a:cxn>
                        <a:cxn ang="0">
                          <a:pos x="202" y="108"/>
                        </a:cxn>
                        <a:cxn ang="0">
                          <a:pos x="189" y="104"/>
                        </a:cxn>
                        <a:cxn ang="0">
                          <a:pos x="183" y="98"/>
                        </a:cxn>
                        <a:cxn ang="0">
                          <a:pos x="177" y="92"/>
                        </a:cxn>
                        <a:cxn ang="0">
                          <a:pos x="171" y="84"/>
                        </a:cxn>
                        <a:cxn ang="0">
                          <a:pos x="167" y="74"/>
                        </a:cxn>
                        <a:cxn ang="0">
                          <a:pos x="164" y="62"/>
                        </a:cxn>
                        <a:cxn ang="0">
                          <a:pos x="164" y="50"/>
                        </a:cxn>
                        <a:cxn ang="0">
                          <a:pos x="168" y="35"/>
                        </a:cxn>
                        <a:cxn ang="0">
                          <a:pos x="174" y="25"/>
                        </a:cxn>
                        <a:cxn ang="0">
                          <a:pos x="183" y="16"/>
                        </a:cxn>
                        <a:cxn ang="0">
                          <a:pos x="194" y="7"/>
                        </a:cxn>
                        <a:cxn ang="0">
                          <a:pos x="209" y="0"/>
                        </a:cxn>
                      </a:cxnLst>
                      <a:rect l="0" t="0" r="r" b="b"/>
                      <a:pathLst>
                        <a:path w="209" h="113">
                          <a:moveTo>
                            <a:pt x="209" y="0"/>
                          </a:moveTo>
                          <a:lnTo>
                            <a:pt x="38" y="0"/>
                          </a:lnTo>
                          <a:lnTo>
                            <a:pt x="27" y="4"/>
                          </a:lnTo>
                          <a:lnTo>
                            <a:pt x="18" y="11"/>
                          </a:lnTo>
                          <a:lnTo>
                            <a:pt x="11" y="18"/>
                          </a:lnTo>
                          <a:lnTo>
                            <a:pt x="8" y="29"/>
                          </a:lnTo>
                          <a:lnTo>
                            <a:pt x="3" y="41"/>
                          </a:lnTo>
                          <a:lnTo>
                            <a:pt x="2" y="52"/>
                          </a:lnTo>
                          <a:lnTo>
                            <a:pt x="0" y="64"/>
                          </a:lnTo>
                          <a:lnTo>
                            <a:pt x="3" y="72"/>
                          </a:lnTo>
                          <a:lnTo>
                            <a:pt x="5" y="83"/>
                          </a:lnTo>
                          <a:lnTo>
                            <a:pt x="14" y="95"/>
                          </a:lnTo>
                          <a:lnTo>
                            <a:pt x="20" y="102"/>
                          </a:lnTo>
                          <a:lnTo>
                            <a:pt x="33" y="110"/>
                          </a:lnTo>
                          <a:lnTo>
                            <a:pt x="46" y="113"/>
                          </a:lnTo>
                          <a:lnTo>
                            <a:pt x="209" y="113"/>
                          </a:lnTo>
                          <a:lnTo>
                            <a:pt x="202" y="108"/>
                          </a:lnTo>
                          <a:lnTo>
                            <a:pt x="189" y="104"/>
                          </a:lnTo>
                          <a:lnTo>
                            <a:pt x="183" y="98"/>
                          </a:lnTo>
                          <a:lnTo>
                            <a:pt x="177" y="92"/>
                          </a:lnTo>
                          <a:lnTo>
                            <a:pt x="171" y="84"/>
                          </a:lnTo>
                          <a:lnTo>
                            <a:pt x="167" y="74"/>
                          </a:lnTo>
                          <a:lnTo>
                            <a:pt x="164" y="62"/>
                          </a:lnTo>
                          <a:lnTo>
                            <a:pt x="164" y="50"/>
                          </a:lnTo>
                          <a:lnTo>
                            <a:pt x="168" y="35"/>
                          </a:lnTo>
                          <a:lnTo>
                            <a:pt x="174" y="25"/>
                          </a:lnTo>
                          <a:lnTo>
                            <a:pt x="183" y="16"/>
                          </a:lnTo>
                          <a:lnTo>
                            <a:pt x="194" y="7"/>
                          </a:lnTo>
                          <a:lnTo>
                            <a:pt x="209"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57" name="AutoShape 169"/>
                    <p:cNvSpPr>
                      <a:spLocks noChangeAspect="1" noChangeArrowheads="1"/>
                    </p:cNvSpPr>
                    <p:nvPr/>
                  </p:nvSpPr>
                  <p:spPr bwMode="auto">
                    <a:xfrm rot="-5400000">
                      <a:off x="4128" y="2930"/>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sp>
                  <p:nvSpPr>
                    <p:cNvPr id="12458" name="Rectangle 170"/>
                    <p:cNvSpPr>
                      <a:spLocks noChangeAspect="1" noChangeArrowheads="1"/>
                    </p:cNvSpPr>
                    <p:nvPr/>
                  </p:nvSpPr>
                  <p:spPr bwMode="auto">
                    <a:xfrm>
                      <a:off x="4250" y="2906"/>
                      <a:ext cx="161"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459" name="Rectangle 171"/>
                    <p:cNvSpPr>
                      <a:spLocks noChangeAspect="1" noChangeArrowheads="1"/>
                    </p:cNvSpPr>
                    <p:nvPr/>
                  </p:nvSpPr>
                  <p:spPr bwMode="auto">
                    <a:xfrm>
                      <a:off x="4250" y="3082"/>
                      <a:ext cx="163"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460" name="Rectangle 172"/>
                    <p:cNvSpPr>
                      <a:spLocks noChangeAspect="1" noChangeArrowheads="1"/>
                    </p:cNvSpPr>
                    <p:nvPr/>
                  </p:nvSpPr>
                  <p:spPr bwMode="auto">
                    <a:xfrm>
                      <a:off x="4279" y="2912"/>
                      <a:ext cx="105" cy="54"/>
                    </a:xfrm>
                    <a:prstGeom prst="rect">
                      <a:avLst/>
                    </a:prstGeom>
                    <a:solidFill>
                      <a:srgbClr val="FFFF00"/>
                    </a:solidFill>
                    <a:ln w="9525">
                      <a:noFill/>
                      <a:miter lim="800000"/>
                      <a:headEnd/>
                      <a:tailEnd/>
                    </a:ln>
                    <a:effectLst/>
                  </p:spPr>
                  <p:txBody>
                    <a:bodyPr/>
                    <a:lstStyle/>
                    <a:p>
                      <a:endParaRPr lang="es-ES"/>
                    </a:p>
                  </p:txBody>
                </p:sp>
                <p:sp>
                  <p:nvSpPr>
                    <p:cNvPr id="12461" name="Rectangle 173"/>
                    <p:cNvSpPr>
                      <a:spLocks noChangeAspect="1" noChangeArrowheads="1"/>
                    </p:cNvSpPr>
                    <p:nvPr/>
                  </p:nvSpPr>
                  <p:spPr bwMode="auto">
                    <a:xfrm>
                      <a:off x="4280" y="3089"/>
                      <a:ext cx="105" cy="53"/>
                    </a:xfrm>
                    <a:prstGeom prst="rect">
                      <a:avLst/>
                    </a:prstGeom>
                    <a:solidFill>
                      <a:srgbClr val="FFFF00"/>
                    </a:solidFill>
                    <a:ln w="9525">
                      <a:noFill/>
                      <a:miter lim="800000"/>
                      <a:headEnd/>
                      <a:tailEnd/>
                    </a:ln>
                    <a:effectLst/>
                  </p:spPr>
                  <p:txBody>
                    <a:bodyPr/>
                    <a:lstStyle/>
                    <a:p>
                      <a:endParaRPr lang="es-ES"/>
                    </a:p>
                  </p:txBody>
                </p:sp>
              </p:grpSp>
            </p:grpSp>
            <p:grpSp>
              <p:nvGrpSpPr>
                <p:cNvPr id="23" name="Group 174"/>
                <p:cNvGrpSpPr>
                  <a:grpSpLocks noChangeAspect="1"/>
                </p:cNvGrpSpPr>
                <p:nvPr/>
              </p:nvGrpSpPr>
              <p:grpSpPr bwMode="auto">
                <a:xfrm>
                  <a:off x="2768" y="2755"/>
                  <a:ext cx="74" cy="470"/>
                  <a:chOff x="2382" y="2670"/>
                  <a:chExt cx="247" cy="719"/>
                </a:xfrm>
              </p:grpSpPr>
              <p:sp>
                <p:nvSpPr>
                  <p:cNvPr id="12463" name="AutoShape 175"/>
                  <p:cNvSpPr>
                    <a:spLocks noChangeAspect="1" noChangeArrowheads="1"/>
                  </p:cNvSpPr>
                  <p:nvPr/>
                </p:nvSpPr>
                <p:spPr bwMode="auto">
                  <a:xfrm rot="-5400000">
                    <a:off x="2358" y="3171"/>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grpSp>
                <p:nvGrpSpPr>
                  <p:cNvPr id="24" name="Group 176"/>
                  <p:cNvGrpSpPr>
                    <a:grpSpLocks noChangeAspect="1"/>
                  </p:cNvGrpSpPr>
                  <p:nvPr/>
                </p:nvGrpSpPr>
                <p:grpSpPr bwMode="auto">
                  <a:xfrm>
                    <a:off x="2426" y="2670"/>
                    <a:ext cx="203" cy="719"/>
                    <a:chOff x="2426" y="2670"/>
                    <a:chExt cx="203" cy="719"/>
                  </a:xfrm>
                </p:grpSpPr>
                <p:sp>
                  <p:nvSpPr>
                    <p:cNvPr id="12465" name="Freeform 177"/>
                    <p:cNvSpPr>
                      <a:spLocks noChangeAspect="1"/>
                    </p:cNvSpPr>
                    <p:nvPr/>
                  </p:nvSpPr>
                  <p:spPr bwMode="auto">
                    <a:xfrm>
                      <a:off x="2426" y="3210"/>
                      <a:ext cx="203" cy="114"/>
                    </a:xfrm>
                    <a:custGeom>
                      <a:avLst/>
                      <a:gdLst/>
                      <a:ahLst/>
                      <a:cxnLst>
                        <a:cxn ang="0">
                          <a:pos x="203" y="0"/>
                        </a:cxn>
                        <a:cxn ang="0">
                          <a:pos x="43" y="0"/>
                        </a:cxn>
                        <a:cxn ang="0">
                          <a:pos x="29" y="4"/>
                        </a:cxn>
                        <a:cxn ang="0">
                          <a:pos x="18" y="12"/>
                        </a:cxn>
                        <a:cxn ang="0">
                          <a:pos x="10" y="22"/>
                        </a:cxn>
                        <a:cxn ang="0">
                          <a:pos x="4" y="35"/>
                        </a:cxn>
                        <a:cxn ang="0">
                          <a:pos x="0" y="51"/>
                        </a:cxn>
                        <a:cxn ang="0">
                          <a:pos x="0" y="64"/>
                        </a:cxn>
                        <a:cxn ang="0">
                          <a:pos x="4" y="78"/>
                        </a:cxn>
                        <a:cxn ang="0">
                          <a:pos x="10" y="92"/>
                        </a:cxn>
                        <a:cxn ang="0">
                          <a:pos x="18" y="101"/>
                        </a:cxn>
                        <a:cxn ang="0">
                          <a:pos x="29" y="110"/>
                        </a:cxn>
                        <a:cxn ang="0">
                          <a:pos x="45" y="114"/>
                        </a:cxn>
                        <a:cxn ang="0">
                          <a:pos x="202" y="114"/>
                        </a:cxn>
                        <a:cxn ang="0">
                          <a:pos x="189" y="110"/>
                        </a:cxn>
                        <a:cxn ang="0">
                          <a:pos x="177" y="100"/>
                        </a:cxn>
                        <a:cxn ang="0">
                          <a:pos x="168" y="92"/>
                        </a:cxn>
                        <a:cxn ang="0">
                          <a:pos x="162" y="80"/>
                        </a:cxn>
                        <a:cxn ang="0">
                          <a:pos x="156" y="68"/>
                        </a:cxn>
                        <a:cxn ang="0">
                          <a:pos x="156" y="57"/>
                        </a:cxn>
                        <a:cxn ang="0">
                          <a:pos x="156" y="45"/>
                        </a:cxn>
                        <a:cxn ang="0">
                          <a:pos x="160" y="33"/>
                        </a:cxn>
                        <a:cxn ang="0">
                          <a:pos x="166" y="26"/>
                        </a:cxn>
                        <a:cxn ang="0">
                          <a:pos x="174" y="15"/>
                        </a:cxn>
                        <a:cxn ang="0">
                          <a:pos x="183" y="10"/>
                        </a:cxn>
                        <a:cxn ang="0">
                          <a:pos x="190" y="5"/>
                        </a:cxn>
                        <a:cxn ang="0">
                          <a:pos x="203" y="0"/>
                        </a:cxn>
                      </a:cxnLst>
                      <a:rect l="0" t="0" r="r" b="b"/>
                      <a:pathLst>
                        <a:path w="203" h="114">
                          <a:moveTo>
                            <a:pt x="203" y="0"/>
                          </a:moveTo>
                          <a:lnTo>
                            <a:pt x="43" y="0"/>
                          </a:lnTo>
                          <a:lnTo>
                            <a:pt x="29" y="4"/>
                          </a:lnTo>
                          <a:lnTo>
                            <a:pt x="18" y="12"/>
                          </a:lnTo>
                          <a:lnTo>
                            <a:pt x="10" y="22"/>
                          </a:lnTo>
                          <a:lnTo>
                            <a:pt x="4" y="35"/>
                          </a:lnTo>
                          <a:lnTo>
                            <a:pt x="0" y="51"/>
                          </a:lnTo>
                          <a:lnTo>
                            <a:pt x="0" y="64"/>
                          </a:lnTo>
                          <a:lnTo>
                            <a:pt x="4" y="78"/>
                          </a:lnTo>
                          <a:lnTo>
                            <a:pt x="10" y="92"/>
                          </a:lnTo>
                          <a:lnTo>
                            <a:pt x="18" y="101"/>
                          </a:lnTo>
                          <a:lnTo>
                            <a:pt x="29" y="110"/>
                          </a:lnTo>
                          <a:lnTo>
                            <a:pt x="45" y="114"/>
                          </a:lnTo>
                          <a:lnTo>
                            <a:pt x="202" y="114"/>
                          </a:lnTo>
                          <a:lnTo>
                            <a:pt x="189" y="110"/>
                          </a:lnTo>
                          <a:lnTo>
                            <a:pt x="177" y="100"/>
                          </a:lnTo>
                          <a:lnTo>
                            <a:pt x="168" y="92"/>
                          </a:lnTo>
                          <a:lnTo>
                            <a:pt x="162" y="80"/>
                          </a:lnTo>
                          <a:lnTo>
                            <a:pt x="156" y="68"/>
                          </a:lnTo>
                          <a:lnTo>
                            <a:pt x="156" y="57"/>
                          </a:lnTo>
                          <a:lnTo>
                            <a:pt x="156" y="45"/>
                          </a:lnTo>
                          <a:lnTo>
                            <a:pt x="160" y="33"/>
                          </a:lnTo>
                          <a:lnTo>
                            <a:pt x="166" y="26"/>
                          </a:lnTo>
                          <a:lnTo>
                            <a:pt x="174" y="15"/>
                          </a:lnTo>
                          <a:lnTo>
                            <a:pt x="183" y="10"/>
                          </a:lnTo>
                          <a:lnTo>
                            <a:pt x="190" y="5"/>
                          </a:lnTo>
                          <a:lnTo>
                            <a:pt x="203"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66" name="Freeform 178"/>
                    <p:cNvSpPr>
                      <a:spLocks noChangeAspect="1"/>
                    </p:cNvSpPr>
                    <p:nvPr/>
                  </p:nvSpPr>
                  <p:spPr bwMode="auto">
                    <a:xfrm>
                      <a:off x="2526" y="2670"/>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67" name="Rectangle 179"/>
                    <p:cNvSpPr>
                      <a:spLocks noChangeAspect="1" noChangeArrowheads="1"/>
                    </p:cNvSpPr>
                    <p:nvPr/>
                  </p:nvSpPr>
                  <p:spPr bwMode="auto">
                    <a:xfrm>
                      <a:off x="2480" y="3323"/>
                      <a:ext cx="148"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468" name="Rectangle 180"/>
                    <p:cNvSpPr>
                      <a:spLocks noChangeAspect="1" noChangeArrowheads="1"/>
                    </p:cNvSpPr>
                    <p:nvPr/>
                  </p:nvSpPr>
                  <p:spPr bwMode="auto">
                    <a:xfrm>
                      <a:off x="2480" y="3146"/>
                      <a:ext cx="148"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469" name="Rectangle 181"/>
                    <p:cNvSpPr>
                      <a:spLocks noChangeAspect="1" noChangeArrowheads="1"/>
                    </p:cNvSpPr>
                    <p:nvPr/>
                  </p:nvSpPr>
                  <p:spPr bwMode="auto">
                    <a:xfrm>
                      <a:off x="2503" y="3155"/>
                      <a:ext cx="104" cy="53"/>
                    </a:xfrm>
                    <a:prstGeom prst="rect">
                      <a:avLst/>
                    </a:prstGeom>
                    <a:solidFill>
                      <a:srgbClr val="FFFF00"/>
                    </a:solidFill>
                    <a:ln w="9525">
                      <a:noFill/>
                      <a:miter lim="800000"/>
                      <a:headEnd/>
                      <a:tailEnd/>
                    </a:ln>
                    <a:effectLst/>
                  </p:spPr>
                  <p:txBody>
                    <a:bodyPr/>
                    <a:lstStyle/>
                    <a:p>
                      <a:endParaRPr lang="es-ES"/>
                    </a:p>
                  </p:txBody>
                </p:sp>
                <p:sp>
                  <p:nvSpPr>
                    <p:cNvPr id="12470" name="Rectangle 182"/>
                    <p:cNvSpPr>
                      <a:spLocks noChangeAspect="1" noChangeArrowheads="1"/>
                    </p:cNvSpPr>
                    <p:nvPr/>
                  </p:nvSpPr>
                  <p:spPr bwMode="auto">
                    <a:xfrm>
                      <a:off x="2505" y="3329"/>
                      <a:ext cx="104" cy="54"/>
                    </a:xfrm>
                    <a:prstGeom prst="rect">
                      <a:avLst/>
                    </a:prstGeom>
                    <a:solidFill>
                      <a:srgbClr val="FFFF00"/>
                    </a:solidFill>
                    <a:ln w="9525">
                      <a:noFill/>
                      <a:miter lim="800000"/>
                      <a:headEnd/>
                      <a:tailEnd/>
                    </a:ln>
                    <a:effectLst/>
                  </p:spPr>
                  <p:txBody>
                    <a:bodyPr/>
                    <a:lstStyle/>
                    <a:p>
                      <a:endParaRPr lang="es-ES"/>
                    </a:p>
                  </p:txBody>
                </p:sp>
              </p:grpSp>
            </p:grpSp>
            <p:grpSp>
              <p:nvGrpSpPr>
                <p:cNvPr id="25" name="Group 183"/>
                <p:cNvGrpSpPr>
                  <a:grpSpLocks noChangeAspect="1"/>
                </p:cNvGrpSpPr>
                <p:nvPr/>
              </p:nvGrpSpPr>
              <p:grpSpPr bwMode="auto">
                <a:xfrm>
                  <a:off x="2688" y="2752"/>
                  <a:ext cx="71" cy="470"/>
                  <a:chOff x="3622" y="2385"/>
                  <a:chExt cx="236" cy="718"/>
                </a:xfrm>
              </p:grpSpPr>
              <p:sp>
                <p:nvSpPr>
                  <p:cNvPr id="12472" name="Freeform 184"/>
                  <p:cNvSpPr>
                    <a:spLocks noChangeAspect="1"/>
                  </p:cNvSpPr>
                  <p:nvPr/>
                </p:nvSpPr>
                <p:spPr bwMode="auto">
                  <a:xfrm>
                    <a:off x="3758" y="2385"/>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26" name="Group 185"/>
                  <p:cNvGrpSpPr>
                    <a:grpSpLocks noChangeAspect="1"/>
                  </p:cNvGrpSpPr>
                  <p:nvPr/>
                </p:nvGrpSpPr>
                <p:grpSpPr bwMode="auto">
                  <a:xfrm>
                    <a:off x="3622" y="2861"/>
                    <a:ext cx="236" cy="242"/>
                    <a:chOff x="3622" y="2861"/>
                    <a:chExt cx="236" cy="242"/>
                  </a:xfrm>
                </p:grpSpPr>
                <p:sp>
                  <p:nvSpPr>
                    <p:cNvPr id="12474" name="Freeform 186"/>
                    <p:cNvSpPr>
                      <a:spLocks noChangeAspect="1"/>
                    </p:cNvSpPr>
                    <p:nvPr/>
                  </p:nvSpPr>
                  <p:spPr bwMode="auto">
                    <a:xfrm>
                      <a:off x="3668" y="2923"/>
                      <a:ext cx="189" cy="116"/>
                    </a:xfrm>
                    <a:custGeom>
                      <a:avLst/>
                      <a:gdLst/>
                      <a:ahLst/>
                      <a:cxnLst>
                        <a:cxn ang="0">
                          <a:pos x="189" y="0"/>
                        </a:cxn>
                        <a:cxn ang="0">
                          <a:pos x="43" y="0"/>
                        </a:cxn>
                        <a:cxn ang="0">
                          <a:pos x="33" y="4"/>
                        </a:cxn>
                        <a:cxn ang="0">
                          <a:pos x="21" y="11"/>
                        </a:cxn>
                        <a:cxn ang="0">
                          <a:pos x="13" y="18"/>
                        </a:cxn>
                        <a:cxn ang="0">
                          <a:pos x="5" y="30"/>
                        </a:cxn>
                        <a:cxn ang="0">
                          <a:pos x="1" y="44"/>
                        </a:cxn>
                        <a:cxn ang="0">
                          <a:pos x="0" y="61"/>
                        </a:cxn>
                        <a:cxn ang="0">
                          <a:pos x="4" y="79"/>
                        </a:cxn>
                        <a:cxn ang="0">
                          <a:pos x="7" y="89"/>
                        </a:cxn>
                        <a:cxn ang="0">
                          <a:pos x="17" y="103"/>
                        </a:cxn>
                        <a:cxn ang="0">
                          <a:pos x="30" y="112"/>
                        </a:cxn>
                        <a:cxn ang="0">
                          <a:pos x="43" y="116"/>
                        </a:cxn>
                        <a:cxn ang="0">
                          <a:pos x="189" y="116"/>
                        </a:cxn>
                        <a:cxn ang="0">
                          <a:pos x="175" y="112"/>
                        </a:cxn>
                        <a:cxn ang="0">
                          <a:pos x="162" y="103"/>
                        </a:cxn>
                        <a:cxn ang="0">
                          <a:pos x="153" y="92"/>
                        </a:cxn>
                        <a:cxn ang="0">
                          <a:pos x="145" y="79"/>
                        </a:cxn>
                        <a:cxn ang="0">
                          <a:pos x="143" y="64"/>
                        </a:cxn>
                        <a:cxn ang="0">
                          <a:pos x="143" y="46"/>
                        </a:cxn>
                        <a:cxn ang="0">
                          <a:pos x="149" y="32"/>
                        </a:cxn>
                        <a:cxn ang="0">
                          <a:pos x="155" y="20"/>
                        </a:cxn>
                        <a:cxn ang="0">
                          <a:pos x="165" y="11"/>
                        </a:cxn>
                        <a:cxn ang="0">
                          <a:pos x="179" y="5"/>
                        </a:cxn>
                        <a:cxn ang="0">
                          <a:pos x="189" y="0"/>
                        </a:cxn>
                      </a:cxnLst>
                      <a:rect l="0" t="0" r="r" b="b"/>
                      <a:pathLst>
                        <a:path w="189" h="116">
                          <a:moveTo>
                            <a:pt x="189" y="0"/>
                          </a:moveTo>
                          <a:lnTo>
                            <a:pt x="43" y="0"/>
                          </a:lnTo>
                          <a:lnTo>
                            <a:pt x="33" y="4"/>
                          </a:lnTo>
                          <a:lnTo>
                            <a:pt x="21" y="11"/>
                          </a:lnTo>
                          <a:lnTo>
                            <a:pt x="13" y="18"/>
                          </a:lnTo>
                          <a:lnTo>
                            <a:pt x="5" y="30"/>
                          </a:lnTo>
                          <a:lnTo>
                            <a:pt x="1" y="44"/>
                          </a:lnTo>
                          <a:lnTo>
                            <a:pt x="0" y="61"/>
                          </a:lnTo>
                          <a:lnTo>
                            <a:pt x="4" y="79"/>
                          </a:lnTo>
                          <a:lnTo>
                            <a:pt x="7" y="89"/>
                          </a:lnTo>
                          <a:lnTo>
                            <a:pt x="17" y="103"/>
                          </a:lnTo>
                          <a:lnTo>
                            <a:pt x="30" y="112"/>
                          </a:lnTo>
                          <a:lnTo>
                            <a:pt x="43" y="116"/>
                          </a:lnTo>
                          <a:lnTo>
                            <a:pt x="189" y="116"/>
                          </a:lnTo>
                          <a:lnTo>
                            <a:pt x="175" y="112"/>
                          </a:lnTo>
                          <a:lnTo>
                            <a:pt x="162" y="103"/>
                          </a:lnTo>
                          <a:lnTo>
                            <a:pt x="153" y="92"/>
                          </a:lnTo>
                          <a:lnTo>
                            <a:pt x="145" y="79"/>
                          </a:lnTo>
                          <a:lnTo>
                            <a:pt x="143" y="64"/>
                          </a:lnTo>
                          <a:lnTo>
                            <a:pt x="143" y="46"/>
                          </a:lnTo>
                          <a:lnTo>
                            <a:pt x="149" y="32"/>
                          </a:lnTo>
                          <a:lnTo>
                            <a:pt x="155" y="20"/>
                          </a:lnTo>
                          <a:lnTo>
                            <a:pt x="165" y="11"/>
                          </a:lnTo>
                          <a:lnTo>
                            <a:pt x="179" y="5"/>
                          </a:lnTo>
                          <a:lnTo>
                            <a:pt x="189"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475" name="AutoShape 187"/>
                    <p:cNvSpPr>
                      <a:spLocks noChangeAspect="1" noChangeArrowheads="1"/>
                    </p:cNvSpPr>
                    <p:nvPr/>
                  </p:nvSpPr>
                  <p:spPr bwMode="auto">
                    <a:xfrm rot="-5400000">
                      <a:off x="3598" y="2885"/>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sp>
                  <p:nvSpPr>
                    <p:cNvPr id="12476" name="Rectangle 188"/>
                    <p:cNvSpPr>
                      <a:spLocks noChangeAspect="1" noChangeArrowheads="1"/>
                    </p:cNvSpPr>
                    <p:nvPr/>
                  </p:nvSpPr>
                  <p:spPr bwMode="auto">
                    <a:xfrm>
                      <a:off x="3719" y="2861"/>
                      <a:ext cx="139" cy="66"/>
                    </a:xfrm>
                    <a:prstGeom prst="rect">
                      <a:avLst/>
                    </a:prstGeom>
                    <a:solidFill>
                      <a:srgbClr val="BABABA"/>
                    </a:solidFill>
                    <a:ln w="6350">
                      <a:solidFill>
                        <a:schemeClr val="tx1"/>
                      </a:solidFill>
                      <a:miter lim="800000"/>
                      <a:headEnd/>
                      <a:tailEnd/>
                    </a:ln>
                    <a:effectLst/>
                  </p:spPr>
                  <p:txBody>
                    <a:bodyPr/>
                    <a:lstStyle/>
                    <a:p>
                      <a:endParaRPr lang="es-ES"/>
                    </a:p>
                  </p:txBody>
                </p:sp>
                <p:sp>
                  <p:nvSpPr>
                    <p:cNvPr id="12477" name="Rectangle 189"/>
                    <p:cNvSpPr>
                      <a:spLocks noChangeAspect="1" noChangeArrowheads="1"/>
                    </p:cNvSpPr>
                    <p:nvPr/>
                  </p:nvSpPr>
                  <p:spPr bwMode="auto">
                    <a:xfrm>
                      <a:off x="3719" y="3037"/>
                      <a:ext cx="139" cy="66"/>
                    </a:xfrm>
                    <a:prstGeom prst="rect">
                      <a:avLst/>
                    </a:prstGeom>
                    <a:solidFill>
                      <a:srgbClr val="BABABA"/>
                    </a:solidFill>
                    <a:ln w="6350">
                      <a:solidFill>
                        <a:schemeClr val="tx1"/>
                      </a:solidFill>
                      <a:miter lim="800000"/>
                      <a:headEnd/>
                      <a:tailEnd/>
                    </a:ln>
                    <a:effectLst/>
                  </p:spPr>
                  <p:txBody>
                    <a:bodyPr/>
                    <a:lstStyle/>
                    <a:p>
                      <a:endParaRPr lang="es-ES"/>
                    </a:p>
                  </p:txBody>
                </p:sp>
                <p:sp>
                  <p:nvSpPr>
                    <p:cNvPr id="12478" name="Rectangle 190"/>
                    <p:cNvSpPr>
                      <a:spLocks noChangeAspect="1" noChangeArrowheads="1"/>
                    </p:cNvSpPr>
                    <p:nvPr/>
                  </p:nvSpPr>
                  <p:spPr bwMode="auto">
                    <a:xfrm>
                      <a:off x="3739" y="2867"/>
                      <a:ext cx="105" cy="54"/>
                    </a:xfrm>
                    <a:prstGeom prst="rect">
                      <a:avLst/>
                    </a:prstGeom>
                    <a:solidFill>
                      <a:srgbClr val="FFFF00"/>
                    </a:solidFill>
                    <a:ln w="9525">
                      <a:noFill/>
                      <a:miter lim="800000"/>
                      <a:headEnd/>
                      <a:tailEnd/>
                    </a:ln>
                    <a:effectLst/>
                  </p:spPr>
                  <p:txBody>
                    <a:bodyPr/>
                    <a:lstStyle/>
                    <a:p>
                      <a:endParaRPr lang="es-ES"/>
                    </a:p>
                  </p:txBody>
                </p:sp>
                <p:sp>
                  <p:nvSpPr>
                    <p:cNvPr id="12479" name="Rectangle 191"/>
                    <p:cNvSpPr>
                      <a:spLocks noChangeAspect="1" noChangeArrowheads="1"/>
                    </p:cNvSpPr>
                    <p:nvPr/>
                  </p:nvSpPr>
                  <p:spPr bwMode="auto">
                    <a:xfrm>
                      <a:off x="3737" y="3043"/>
                      <a:ext cx="105" cy="54"/>
                    </a:xfrm>
                    <a:prstGeom prst="rect">
                      <a:avLst/>
                    </a:prstGeom>
                    <a:solidFill>
                      <a:srgbClr val="FFFF00"/>
                    </a:solidFill>
                    <a:ln w="9525">
                      <a:noFill/>
                      <a:miter lim="800000"/>
                      <a:headEnd/>
                      <a:tailEnd/>
                    </a:ln>
                    <a:effectLst/>
                  </p:spPr>
                  <p:txBody>
                    <a:bodyPr/>
                    <a:lstStyle/>
                    <a:p>
                      <a:endParaRPr lang="es-ES"/>
                    </a:p>
                  </p:txBody>
                </p:sp>
              </p:grpSp>
            </p:grpSp>
            <p:grpSp>
              <p:nvGrpSpPr>
                <p:cNvPr id="27" name="Group 192"/>
                <p:cNvGrpSpPr>
                  <a:grpSpLocks noChangeAspect="1"/>
                </p:cNvGrpSpPr>
                <p:nvPr/>
              </p:nvGrpSpPr>
              <p:grpSpPr bwMode="auto">
                <a:xfrm>
                  <a:off x="2710" y="3261"/>
                  <a:ext cx="345" cy="250"/>
                  <a:chOff x="3816" y="3568"/>
                  <a:chExt cx="1140" cy="382"/>
                </a:xfrm>
              </p:grpSpPr>
              <p:sp>
                <p:nvSpPr>
                  <p:cNvPr id="12481" name="Freeform 193"/>
                  <p:cNvSpPr>
                    <a:spLocks noChangeAspect="1"/>
                  </p:cNvSpPr>
                  <p:nvPr/>
                </p:nvSpPr>
                <p:spPr bwMode="auto">
                  <a:xfrm>
                    <a:off x="4917" y="3923"/>
                    <a:ext cx="39" cy="27"/>
                  </a:xfrm>
                  <a:custGeom>
                    <a:avLst/>
                    <a:gdLst/>
                    <a:ahLst/>
                    <a:cxnLst>
                      <a:cxn ang="0">
                        <a:pos x="45" y="55"/>
                      </a:cxn>
                      <a:cxn ang="0">
                        <a:pos x="0" y="31"/>
                      </a:cxn>
                      <a:cxn ang="0">
                        <a:pos x="32" y="0"/>
                      </a:cxn>
                      <a:cxn ang="0">
                        <a:pos x="77" y="22"/>
                      </a:cxn>
                      <a:cxn ang="0">
                        <a:pos x="45" y="55"/>
                      </a:cxn>
                    </a:cxnLst>
                    <a:rect l="0" t="0" r="r" b="b"/>
                    <a:pathLst>
                      <a:path w="77" h="55">
                        <a:moveTo>
                          <a:pt x="45" y="55"/>
                        </a:moveTo>
                        <a:lnTo>
                          <a:pt x="0" y="31"/>
                        </a:lnTo>
                        <a:lnTo>
                          <a:pt x="32" y="0"/>
                        </a:lnTo>
                        <a:lnTo>
                          <a:pt x="77" y="22"/>
                        </a:lnTo>
                        <a:lnTo>
                          <a:pt x="45" y="55"/>
                        </a:lnTo>
                        <a:close/>
                      </a:path>
                    </a:pathLst>
                  </a:custGeom>
                  <a:solidFill>
                    <a:srgbClr val="B8936E"/>
                  </a:solidFill>
                  <a:ln w="6350" cmpd="sng">
                    <a:solidFill>
                      <a:srgbClr val="000000"/>
                    </a:solidFill>
                    <a:round/>
                    <a:headEnd/>
                    <a:tailEnd/>
                  </a:ln>
                  <a:effectLst/>
                </p:spPr>
                <p:txBody>
                  <a:bodyPr/>
                  <a:lstStyle/>
                  <a:p>
                    <a:endParaRPr lang="es-ES"/>
                  </a:p>
                </p:txBody>
              </p:sp>
              <p:sp>
                <p:nvSpPr>
                  <p:cNvPr id="12482" name="Freeform 194"/>
                  <p:cNvSpPr>
                    <a:spLocks noChangeAspect="1"/>
                  </p:cNvSpPr>
                  <p:nvPr/>
                </p:nvSpPr>
                <p:spPr bwMode="auto">
                  <a:xfrm>
                    <a:off x="4889" y="3892"/>
                    <a:ext cx="44" cy="47"/>
                  </a:xfrm>
                  <a:custGeom>
                    <a:avLst/>
                    <a:gdLst/>
                    <a:ahLst/>
                    <a:cxnLst>
                      <a:cxn ang="0">
                        <a:pos x="56" y="94"/>
                      </a:cxn>
                      <a:cxn ang="0">
                        <a:pos x="0" y="33"/>
                      </a:cxn>
                      <a:cxn ang="0">
                        <a:pos x="31" y="0"/>
                      </a:cxn>
                      <a:cxn ang="0">
                        <a:pos x="88" y="63"/>
                      </a:cxn>
                      <a:cxn ang="0">
                        <a:pos x="56" y="94"/>
                      </a:cxn>
                    </a:cxnLst>
                    <a:rect l="0" t="0" r="r" b="b"/>
                    <a:pathLst>
                      <a:path w="88" h="94">
                        <a:moveTo>
                          <a:pt x="56" y="94"/>
                        </a:moveTo>
                        <a:lnTo>
                          <a:pt x="0" y="33"/>
                        </a:lnTo>
                        <a:lnTo>
                          <a:pt x="31" y="0"/>
                        </a:lnTo>
                        <a:lnTo>
                          <a:pt x="88" y="63"/>
                        </a:lnTo>
                        <a:lnTo>
                          <a:pt x="56" y="94"/>
                        </a:lnTo>
                        <a:close/>
                      </a:path>
                    </a:pathLst>
                  </a:custGeom>
                  <a:solidFill>
                    <a:srgbClr val="CEA47B"/>
                  </a:solidFill>
                  <a:ln w="6350" cmpd="sng">
                    <a:solidFill>
                      <a:srgbClr val="000000"/>
                    </a:solidFill>
                    <a:round/>
                    <a:headEnd/>
                    <a:tailEnd/>
                  </a:ln>
                  <a:effectLst/>
                </p:spPr>
                <p:txBody>
                  <a:bodyPr/>
                  <a:lstStyle/>
                  <a:p>
                    <a:endParaRPr lang="es-ES"/>
                  </a:p>
                </p:txBody>
              </p:sp>
              <p:sp>
                <p:nvSpPr>
                  <p:cNvPr id="12483" name="Freeform 195"/>
                  <p:cNvSpPr>
                    <a:spLocks noChangeAspect="1"/>
                  </p:cNvSpPr>
                  <p:nvPr/>
                </p:nvSpPr>
                <p:spPr bwMode="auto">
                  <a:xfrm>
                    <a:off x="4864" y="3849"/>
                    <a:ext cx="40" cy="59"/>
                  </a:xfrm>
                  <a:custGeom>
                    <a:avLst/>
                    <a:gdLst/>
                    <a:ahLst/>
                    <a:cxnLst>
                      <a:cxn ang="0">
                        <a:pos x="50" y="117"/>
                      </a:cxn>
                      <a:cxn ang="0">
                        <a:pos x="0" y="32"/>
                      </a:cxn>
                      <a:cxn ang="0">
                        <a:pos x="30" y="0"/>
                      </a:cxn>
                      <a:cxn ang="0">
                        <a:pos x="81" y="84"/>
                      </a:cxn>
                      <a:cxn ang="0">
                        <a:pos x="50" y="117"/>
                      </a:cxn>
                    </a:cxnLst>
                    <a:rect l="0" t="0" r="r" b="b"/>
                    <a:pathLst>
                      <a:path w="81" h="117">
                        <a:moveTo>
                          <a:pt x="50" y="117"/>
                        </a:moveTo>
                        <a:lnTo>
                          <a:pt x="0" y="32"/>
                        </a:lnTo>
                        <a:lnTo>
                          <a:pt x="30" y="0"/>
                        </a:lnTo>
                        <a:lnTo>
                          <a:pt x="81" y="84"/>
                        </a:lnTo>
                        <a:lnTo>
                          <a:pt x="50" y="117"/>
                        </a:lnTo>
                        <a:close/>
                      </a:path>
                    </a:pathLst>
                  </a:custGeom>
                  <a:solidFill>
                    <a:srgbClr val="D6AB80"/>
                  </a:solidFill>
                  <a:ln w="6350" cmpd="sng">
                    <a:solidFill>
                      <a:srgbClr val="000000"/>
                    </a:solidFill>
                    <a:round/>
                    <a:headEnd/>
                    <a:tailEnd/>
                  </a:ln>
                  <a:effectLst/>
                </p:spPr>
                <p:txBody>
                  <a:bodyPr/>
                  <a:lstStyle/>
                  <a:p>
                    <a:endParaRPr lang="es-ES"/>
                  </a:p>
                </p:txBody>
              </p:sp>
              <p:sp>
                <p:nvSpPr>
                  <p:cNvPr id="12484" name="Freeform 196"/>
                  <p:cNvSpPr>
                    <a:spLocks noChangeAspect="1"/>
                  </p:cNvSpPr>
                  <p:nvPr/>
                </p:nvSpPr>
                <p:spPr bwMode="auto">
                  <a:xfrm>
                    <a:off x="4844" y="3799"/>
                    <a:ext cx="35" cy="67"/>
                  </a:xfrm>
                  <a:custGeom>
                    <a:avLst/>
                    <a:gdLst/>
                    <a:ahLst/>
                    <a:cxnLst>
                      <a:cxn ang="0">
                        <a:pos x="40" y="133"/>
                      </a:cxn>
                      <a:cxn ang="0">
                        <a:pos x="0" y="32"/>
                      </a:cxn>
                      <a:cxn ang="0">
                        <a:pos x="31" y="0"/>
                      </a:cxn>
                      <a:cxn ang="0">
                        <a:pos x="70" y="101"/>
                      </a:cxn>
                      <a:cxn ang="0">
                        <a:pos x="40" y="133"/>
                      </a:cxn>
                    </a:cxnLst>
                    <a:rect l="0" t="0" r="r" b="b"/>
                    <a:pathLst>
                      <a:path w="70" h="133">
                        <a:moveTo>
                          <a:pt x="40" y="133"/>
                        </a:moveTo>
                        <a:lnTo>
                          <a:pt x="0" y="32"/>
                        </a:lnTo>
                        <a:lnTo>
                          <a:pt x="31" y="0"/>
                        </a:lnTo>
                        <a:lnTo>
                          <a:pt x="70" y="101"/>
                        </a:lnTo>
                        <a:lnTo>
                          <a:pt x="40" y="133"/>
                        </a:lnTo>
                        <a:close/>
                      </a:path>
                    </a:pathLst>
                  </a:custGeom>
                  <a:solidFill>
                    <a:srgbClr val="DCB084"/>
                  </a:solidFill>
                  <a:ln w="6350" cmpd="sng">
                    <a:solidFill>
                      <a:srgbClr val="000000"/>
                    </a:solidFill>
                    <a:round/>
                    <a:headEnd/>
                    <a:tailEnd/>
                  </a:ln>
                  <a:effectLst/>
                </p:spPr>
                <p:txBody>
                  <a:bodyPr/>
                  <a:lstStyle/>
                  <a:p>
                    <a:endParaRPr lang="es-ES"/>
                  </a:p>
                </p:txBody>
              </p:sp>
              <p:sp>
                <p:nvSpPr>
                  <p:cNvPr id="12485" name="Freeform 197"/>
                  <p:cNvSpPr>
                    <a:spLocks noChangeAspect="1"/>
                  </p:cNvSpPr>
                  <p:nvPr/>
                </p:nvSpPr>
                <p:spPr bwMode="auto">
                  <a:xfrm>
                    <a:off x="4827" y="3743"/>
                    <a:ext cx="32" cy="72"/>
                  </a:xfrm>
                  <a:custGeom>
                    <a:avLst/>
                    <a:gdLst/>
                    <a:ahLst/>
                    <a:cxnLst>
                      <a:cxn ang="0">
                        <a:pos x="34" y="144"/>
                      </a:cxn>
                      <a:cxn ang="0">
                        <a:pos x="0" y="31"/>
                      </a:cxn>
                      <a:cxn ang="0">
                        <a:pos x="33" y="0"/>
                      </a:cxn>
                      <a:cxn ang="0">
                        <a:pos x="65" y="112"/>
                      </a:cxn>
                      <a:cxn ang="0">
                        <a:pos x="34" y="144"/>
                      </a:cxn>
                    </a:cxnLst>
                    <a:rect l="0" t="0" r="r" b="b"/>
                    <a:pathLst>
                      <a:path w="65" h="144">
                        <a:moveTo>
                          <a:pt x="34" y="144"/>
                        </a:moveTo>
                        <a:lnTo>
                          <a:pt x="0" y="31"/>
                        </a:lnTo>
                        <a:lnTo>
                          <a:pt x="33" y="0"/>
                        </a:lnTo>
                        <a:lnTo>
                          <a:pt x="65" y="112"/>
                        </a:lnTo>
                        <a:lnTo>
                          <a:pt x="34" y="144"/>
                        </a:lnTo>
                        <a:close/>
                      </a:path>
                    </a:pathLst>
                  </a:custGeom>
                  <a:solidFill>
                    <a:srgbClr val="DEB185"/>
                  </a:solidFill>
                  <a:ln w="6350" cmpd="sng">
                    <a:solidFill>
                      <a:srgbClr val="000000"/>
                    </a:solidFill>
                    <a:round/>
                    <a:headEnd/>
                    <a:tailEnd/>
                  </a:ln>
                  <a:effectLst/>
                </p:spPr>
                <p:txBody>
                  <a:bodyPr/>
                  <a:lstStyle/>
                  <a:p>
                    <a:endParaRPr lang="es-ES"/>
                  </a:p>
                </p:txBody>
              </p:sp>
              <p:sp>
                <p:nvSpPr>
                  <p:cNvPr id="12486" name="Freeform 198"/>
                  <p:cNvSpPr>
                    <a:spLocks noChangeAspect="1"/>
                  </p:cNvSpPr>
                  <p:nvPr/>
                </p:nvSpPr>
                <p:spPr bwMode="auto">
                  <a:xfrm>
                    <a:off x="4810" y="3568"/>
                    <a:ext cx="33" cy="190"/>
                  </a:xfrm>
                  <a:custGeom>
                    <a:avLst/>
                    <a:gdLst/>
                    <a:ahLst/>
                    <a:cxnLst>
                      <a:cxn ang="0">
                        <a:pos x="34" y="380"/>
                      </a:cxn>
                      <a:cxn ang="0">
                        <a:pos x="0" y="31"/>
                      </a:cxn>
                      <a:cxn ang="0">
                        <a:pos x="32" y="0"/>
                      </a:cxn>
                      <a:cxn ang="0">
                        <a:pos x="67" y="349"/>
                      </a:cxn>
                      <a:cxn ang="0">
                        <a:pos x="34" y="380"/>
                      </a:cxn>
                    </a:cxnLst>
                    <a:rect l="0" t="0" r="r" b="b"/>
                    <a:pathLst>
                      <a:path w="67" h="380">
                        <a:moveTo>
                          <a:pt x="34" y="380"/>
                        </a:moveTo>
                        <a:lnTo>
                          <a:pt x="0" y="31"/>
                        </a:lnTo>
                        <a:lnTo>
                          <a:pt x="32" y="0"/>
                        </a:lnTo>
                        <a:lnTo>
                          <a:pt x="67" y="349"/>
                        </a:lnTo>
                        <a:lnTo>
                          <a:pt x="34" y="380"/>
                        </a:lnTo>
                        <a:close/>
                      </a:path>
                    </a:pathLst>
                  </a:custGeom>
                  <a:solidFill>
                    <a:srgbClr val="E0B386"/>
                  </a:solidFill>
                  <a:ln w="6350" cmpd="sng">
                    <a:solidFill>
                      <a:srgbClr val="000000"/>
                    </a:solidFill>
                    <a:round/>
                    <a:headEnd/>
                    <a:tailEnd/>
                  </a:ln>
                  <a:effectLst/>
                </p:spPr>
                <p:txBody>
                  <a:bodyPr/>
                  <a:lstStyle/>
                  <a:p>
                    <a:endParaRPr lang="es-ES"/>
                  </a:p>
                </p:txBody>
              </p:sp>
              <p:sp>
                <p:nvSpPr>
                  <p:cNvPr id="12487" name="Freeform 199"/>
                  <p:cNvSpPr>
                    <a:spLocks noChangeAspect="1"/>
                  </p:cNvSpPr>
                  <p:nvPr/>
                </p:nvSpPr>
                <p:spPr bwMode="auto">
                  <a:xfrm>
                    <a:off x="4051" y="3568"/>
                    <a:ext cx="775" cy="16"/>
                  </a:xfrm>
                  <a:custGeom>
                    <a:avLst/>
                    <a:gdLst/>
                    <a:ahLst/>
                    <a:cxnLst>
                      <a:cxn ang="0">
                        <a:pos x="1517" y="31"/>
                      </a:cxn>
                      <a:cxn ang="0">
                        <a:pos x="0" y="31"/>
                      </a:cxn>
                      <a:cxn ang="0">
                        <a:pos x="32" y="0"/>
                      </a:cxn>
                      <a:cxn ang="0">
                        <a:pos x="1549" y="0"/>
                      </a:cxn>
                      <a:cxn ang="0">
                        <a:pos x="1517" y="31"/>
                      </a:cxn>
                    </a:cxnLst>
                    <a:rect l="0" t="0" r="r" b="b"/>
                    <a:pathLst>
                      <a:path w="1549" h="31">
                        <a:moveTo>
                          <a:pt x="1517" y="31"/>
                        </a:moveTo>
                        <a:lnTo>
                          <a:pt x="0" y="31"/>
                        </a:lnTo>
                        <a:lnTo>
                          <a:pt x="32" y="0"/>
                        </a:lnTo>
                        <a:lnTo>
                          <a:pt x="1549" y="0"/>
                        </a:lnTo>
                        <a:lnTo>
                          <a:pt x="1517" y="31"/>
                        </a:lnTo>
                        <a:close/>
                      </a:path>
                    </a:pathLst>
                  </a:custGeom>
                  <a:solidFill>
                    <a:srgbClr val="98795B"/>
                  </a:solidFill>
                  <a:ln w="6350" cmpd="sng">
                    <a:solidFill>
                      <a:srgbClr val="000000"/>
                    </a:solidFill>
                    <a:round/>
                    <a:headEnd/>
                    <a:tailEnd/>
                  </a:ln>
                  <a:effectLst/>
                </p:spPr>
                <p:txBody>
                  <a:bodyPr/>
                  <a:lstStyle/>
                  <a:p>
                    <a:endParaRPr lang="es-ES"/>
                  </a:p>
                </p:txBody>
              </p:sp>
              <p:sp>
                <p:nvSpPr>
                  <p:cNvPr id="12488" name="Freeform 200"/>
                  <p:cNvSpPr>
                    <a:spLocks noChangeAspect="1"/>
                  </p:cNvSpPr>
                  <p:nvPr/>
                </p:nvSpPr>
                <p:spPr bwMode="auto">
                  <a:xfrm>
                    <a:off x="3945" y="3568"/>
                    <a:ext cx="122" cy="100"/>
                  </a:xfrm>
                  <a:custGeom>
                    <a:avLst/>
                    <a:gdLst/>
                    <a:ahLst/>
                    <a:cxnLst>
                      <a:cxn ang="0">
                        <a:pos x="213" y="31"/>
                      </a:cxn>
                      <a:cxn ang="0">
                        <a:pos x="0" y="198"/>
                      </a:cxn>
                      <a:cxn ang="0">
                        <a:pos x="31" y="166"/>
                      </a:cxn>
                      <a:cxn ang="0">
                        <a:pos x="245" y="0"/>
                      </a:cxn>
                      <a:cxn ang="0">
                        <a:pos x="213" y="31"/>
                      </a:cxn>
                    </a:cxnLst>
                    <a:rect l="0" t="0" r="r" b="b"/>
                    <a:pathLst>
                      <a:path w="245" h="198">
                        <a:moveTo>
                          <a:pt x="213" y="31"/>
                        </a:moveTo>
                        <a:lnTo>
                          <a:pt x="0" y="198"/>
                        </a:lnTo>
                        <a:lnTo>
                          <a:pt x="31" y="166"/>
                        </a:lnTo>
                        <a:lnTo>
                          <a:pt x="245" y="0"/>
                        </a:lnTo>
                        <a:lnTo>
                          <a:pt x="213" y="31"/>
                        </a:lnTo>
                        <a:close/>
                      </a:path>
                    </a:pathLst>
                  </a:custGeom>
                  <a:solidFill>
                    <a:srgbClr val="C59D76"/>
                  </a:solidFill>
                  <a:ln w="6350" cmpd="sng">
                    <a:solidFill>
                      <a:srgbClr val="000000"/>
                    </a:solidFill>
                    <a:round/>
                    <a:headEnd/>
                    <a:tailEnd/>
                  </a:ln>
                  <a:effectLst/>
                </p:spPr>
                <p:txBody>
                  <a:bodyPr/>
                  <a:lstStyle/>
                  <a:p>
                    <a:endParaRPr lang="es-ES"/>
                  </a:p>
                </p:txBody>
              </p:sp>
              <p:sp>
                <p:nvSpPr>
                  <p:cNvPr id="12489" name="Freeform 201"/>
                  <p:cNvSpPr>
                    <a:spLocks noChangeAspect="1"/>
                  </p:cNvSpPr>
                  <p:nvPr/>
                </p:nvSpPr>
                <p:spPr bwMode="auto">
                  <a:xfrm>
                    <a:off x="3816" y="3584"/>
                    <a:ext cx="1123" cy="366"/>
                  </a:xfrm>
                  <a:custGeom>
                    <a:avLst/>
                    <a:gdLst/>
                    <a:ahLst/>
                    <a:cxnLst>
                      <a:cxn ang="0">
                        <a:pos x="0" y="565"/>
                      </a:cxn>
                      <a:cxn ang="0">
                        <a:pos x="0" y="733"/>
                      </a:cxn>
                      <a:cxn ang="0">
                        <a:pos x="2248" y="733"/>
                      </a:cxn>
                      <a:cxn ang="0">
                        <a:pos x="2203" y="709"/>
                      </a:cxn>
                      <a:cxn ang="0">
                        <a:pos x="2147" y="648"/>
                      </a:cxn>
                      <a:cxn ang="0">
                        <a:pos x="2097" y="563"/>
                      </a:cxn>
                      <a:cxn ang="0">
                        <a:pos x="2057" y="462"/>
                      </a:cxn>
                      <a:cxn ang="0">
                        <a:pos x="2023" y="349"/>
                      </a:cxn>
                      <a:cxn ang="0">
                        <a:pos x="1989" y="0"/>
                      </a:cxn>
                      <a:cxn ang="0">
                        <a:pos x="472" y="0"/>
                      </a:cxn>
                      <a:cxn ang="0">
                        <a:pos x="259" y="167"/>
                      </a:cxn>
                      <a:cxn ang="0">
                        <a:pos x="135" y="383"/>
                      </a:cxn>
                      <a:cxn ang="0">
                        <a:pos x="0" y="565"/>
                      </a:cxn>
                    </a:cxnLst>
                    <a:rect l="0" t="0" r="r" b="b"/>
                    <a:pathLst>
                      <a:path w="2248" h="733">
                        <a:moveTo>
                          <a:pt x="0" y="565"/>
                        </a:moveTo>
                        <a:lnTo>
                          <a:pt x="0" y="733"/>
                        </a:lnTo>
                        <a:lnTo>
                          <a:pt x="2248" y="733"/>
                        </a:lnTo>
                        <a:lnTo>
                          <a:pt x="2203" y="709"/>
                        </a:lnTo>
                        <a:lnTo>
                          <a:pt x="2147" y="648"/>
                        </a:lnTo>
                        <a:lnTo>
                          <a:pt x="2097" y="563"/>
                        </a:lnTo>
                        <a:lnTo>
                          <a:pt x="2057" y="462"/>
                        </a:lnTo>
                        <a:lnTo>
                          <a:pt x="2023" y="349"/>
                        </a:lnTo>
                        <a:lnTo>
                          <a:pt x="1989" y="0"/>
                        </a:lnTo>
                        <a:lnTo>
                          <a:pt x="472" y="0"/>
                        </a:lnTo>
                        <a:lnTo>
                          <a:pt x="259" y="167"/>
                        </a:lnTo>
                        <a:lnTo>
                          <a:pt x="135" y="383"/>
                        </a:lnTo>
                        <a:lnTo>
                          <a:pt x="0" y="565"/>
                        </a:lnTo>
                        <a:close/>
                      </a:path>
                    </a:pathLst>
                  </a:custGeom>
                  <a:solidFill>
                    <a:srgbClr val="C49C75"/>
                  </a:solidFill>
                  <a:ln w="6350" cmpd="sng">
                    <a:solidFill>
                      <a:srgbClr val="000000"/>
                    </a:solidFill>
                    <a:round/>
                    <a:headEnd/>
                    <a:tailEnd/>
                  </a:ln>
                  <a:effectLst/>
                </p:spPr>
                <p:txBody>
                  <a:bodyPr/>
                  <a:lstStyle/>
                  <a:p>
                    <a:endParaRPr lang="es-ES"/>
                  </a:p>
                </p:txBody>
              </p:sp>
            </p:grpSp>
            <p:sp>
              <p:nvSpPr>
                <p:cNvPr id="12490" name="Freeform 202"/>
                <p:cNvSpPr>
                  <a:spLocks noChangeAspect="1"/>
                </p:cNvSpPr>
                <p:nvPr/>
              </p:nvSpPr>
              <p:spPr bwMode="auto">
                <a:xfrm>
                  <a:off x="2205" y="2931"/>
                  <a:ext cx="440" cy="398"/>
                </a:xfrm>
                <a:custGeom>
                  <a:avLst/>
                  <a:gdLst/>
                  <a:ahLst/>
                  <a:cxnLst>
                    <a:cxn ang="0">
                      <a:pos x="1458" y="0"/>
                    </a:cxn>
                    <a:cxn ang="0">
                      <a:pos x="110" y="0"/>
                    </a:cxn>
                    <a:cxn ang="0">
                      <a:pos x="91" y="10"/>
                    </a:cxn>
                    <a:cxn ang="0">
                      <a:pos x="75" y="24"/>
                    </a:cxn>
                    <a:cxn ang="0">
                      <a:pos x="64" y="37"/>
                    </a:cxn>
                    <a:cxn ang="0">
                      <a:pos x="54" y="51"/>
                    </a:cxn>
                    <a:cxn ang="0">
                      <a:pos x="43" y="70"/>
                    </a:cxn>
                    <a:cxn ang="0">
                      <a:pos x="34" y="93"/>
                    </a:cxn>
                    <a:cxn ang="0">
                      <a:pos x="26" y="117"/>
                    </a:cxn>
                    <a:cxn ang="0">
                      <a:pos x="18" y="154"/>
                    </a:cxn>
                    <a:cxn ang="0">
                      <a:pos x="11" y="174"/>
                    </a:cxn>
                    <a:cxn ang="0">
                      <a:pos x="6" y="202"/>
                    </a:cxn>
                    <a:cxn ang="0">
                      <a:pos x="5" y="232"/>
                    </a:cxn>
                    <a:cxn ang="0">
                      <a:pos x="2" y="258"/>
                    </a:cxn>
                    <a:cxn ang="0">
                      <a:pos x="2" y="285"/>
                    </a:cxn>
                    <a:cxn ang="0">
                      <a:pos x="0" y="315"/>
                    </a:cxn>
                    <a:cxn ang="0">
                      <a:pos x="3" y="338"/>
                    </a:cxn>
                    <a:cxn ang="0">
                      <a:pos x="2" y="360"/>
                    </a:cxn>
                    <a:cxn ang="0">
                      <a:pos x="6" y="382"/>
                    </a:cxn>
                    <a:cxn ang="0">
                      <a:pos x="8" y="405"/>
                    </a:cxn>
                    <a:cxn ang="0">
                      <a:pos x="13" y="432"/>
                    </a:cxn>
                    <a:cxn ang="0">
                      <a:pos x="18" y="453"/>
                    </a:cxn>
                    <a:cxn ang="0">
                      <a:pos x="24" y="478"/>
                    </a:cxn>
                    <a:cxn ang="0">
                      <a:pos x="30" y="502"/>
                    </a:cxn>
                    <a:cxn ang="0">
                      <a:pos x="40" y="522"/>
                    </a:cxn>
                    <a:cxn ang="0">
                      <a:pos x="48" y="542"/>
                    </a:cxn>
                    <a:cxn ang="0">
                      <a:pos x="58" y="558"/>
                    </a:cxn>
                    <a:cxn ang="0">
                      <a:pos x="70" y="574"/>
                    </a:cxn>
                    <a:cxn ang="0">
                      <a:pos x="83" y="592"/>
                    </a:cxn>
                    <a:cxn ang="0">
                      <a:pos x="104" y="606"/>
                    </a:cxn>
                    <a:cxn ang="0">
                      <a:pos x="1454" y="606"/>
                    </a:cxn>
                    <a:cxn ang="0">
                      <a:pos x="1438" y="597"/>
                    </a:cxn>
                    <a:cxn ang="0">
                      <a:pos x="1427" y="586"/>
                    </a:cxn>
                    <a:cxn ang="0">
                      <a:pos x="1413" y="570"/>
                    </a:cxn>
                    <a:cxn ang="0">
                      <a:pos x="1402" y="552"/>
                    </a:cxn>
                    <a:cxn ang="0">
                      <a:pos x="1392" y="539"/>
                    </a:cxn>
                    <a:cxn ang="0">
                      <a:pos x="1386" y="522"/>
                    </a:cxn>
                    <a:cxn ang="0">
                      <a:pos x="1376" y="494"/>
                    </a:cxn>
                    <a:cxn ang="0">
                      <a:pos x="1368" y="469"/>
                    </a:cxn>
                    <a:cxn ang="0">
                      <a:pos x="1360" y="442"/>
                    </a:cxn>
                    <a:cxn ang="0">
                      <a:pos x="1355" y="406"/>
                    </a:cxn>
                    <a:cxn ang="0">
                      <a:pos x="1352" y="384"/>
                    </a:cxn>
                    <a:cxn ang="0">
                      <a:pos x="1352" y="355"/>
                    </a:cxn>
                    <a:cxn ang="0">
                      <a:pos x="1349" y="322"/>
                    </a:cxn>
                    <a:cxn ang="0">
                      <a:pos x="1349" y="278"/>
                    </a:cxn>
                    <a:cxn ang="0">
                      <a:pos x="1350" y="259"/>
                    </a:cxn>
                    <a:cxn ang="0">
                      <a:pos x="1350" y="227"/>
                    </a:cxn>
                    <a:cxn ang="0">
                      <a:pos x="1355" y="202"/>
                    </a:cxn>
                    <a:cxn ang="0">
                      <a:pos x="1360" y="170"/>
                    </a:cxn>
                    <a:cxn ang="0">
                      <a:pos x="1368" y="133"/>
                    </a:cxn>
                    <a:cxn ang="0">
                      <a:pos x="1378" y="106"/>
                    </a:cxn>
                    <a:cxn ang="0">
                      <a:pos x="1389" y="75"/>
                    </a:cxn>
                    <a:cxn ang="0">
                      <a:pos x="1402" y="50"/>
                    </a:cxn>
                    <a:cxn ang="0">
                      <a:pos x="1414" y="30"/>
                    </a:cxn>
                    <a:cxn ang="0">
                      <a:pos x="1427" y="16"/>
                    </a:cxn>
                    <a:cxn ang="0">
                      <a:pos x="1442" y="5"/>
                    </a:cxn>
                    <a:cxn ang="0">
                      <a:pos x="1458" y="0"/>
                    </a:cxn>
                  </a:cxnLst>
                  <a:rect l="0" t="0" r="r" b="b"/>
                  <a:pathLst>
                    <a:path w="1458" h="606">
                      <a:moveTo>
                        <a:pt x="1458" y="0"/>
                      </a:moveTo>
                      <a:lnTo>
                        <a:pt x="110" y="0"/>
                      </a:lnTo>
                      <a:lnTo>
                        <a:pt x="91" y="10"/>
                      </a:lnTo>
                      <a:lnTo>
                        <a:pt x="75" y="24"/>
                      </a:lnTo>
                      <a:lnTo>
                        <a:pt x="64" y="37"/>
                      </a:lnTo>
                      <a:lnTo>
                        <a:pt x="54" y="51"/>
                      </a:lnTo>
                      <a:lnTo>
                        <a:pt x="43" y="70"/>
                      </a:lnTo>
                      <a:lnTo>
                        <a:pt x="34" y="93"/>
                      </a:lnTo>
                      <a:lnTo>
                        <a:pt x="26" y="117"/>
                      </a:lnTo>
                      <a:lnTo>
                        <a:pt x="18" y="154"/>
                      </a:lnTo>
                      <a:lnTo>
                        <a:pt x="11" y="174"/>
                      </a:lnTo>
                      <a:lnTo>
                        <a:pt x="6" y="202"/>
                      </a:lnTo>
                      <a:lnTo>
                        <a:pt x="5" y="232"/>
                      </a:lnTo>
                      <a:lnTo>
                        <a:pt x="2" y="258"/>
                      </a:lnTo>
                      <a:lnTo>
                        <a:pt x="2" y="285"/>
                      </a:lnTo>
                      <a:lnTo>
                        <a:pt x="0" y="315"/>
                      </a:lnTo>
                      <a:lnTo>
                        <a:pt x="3" y="338"/>
                      </a:lnTo>
                      <a:lnTo>
                        <a:pt x="2" y="360"/>
                      </a:lnTo>
                      <a:lnTo>
                        <a:pt x="6" y="382"/>
                      </a:lnTo>
                      <a:lnTo>
                        <a:pt x="8" y="405"/>
                      </a:lnTo>
                      <a:lnTo>
                        <a:pt x="13" y="432"/>
                      </a:lnTo>
                      <a:lnTo>
                        <a:pt x="18" y="453"/>
                      </a:lnTo>
                      <a:lnTo>
                        <a:pt x="24" y="478"/>
                      </a:lnTo>
                      <a:lnTo>
                        <a:pt x="30" y="502"/>
                      </a:lnTo>
                      <a:lnTo>
                        <a:pt x="40" y="522"/>
                      </a:lnTo>
                      <a:lnTo>
                        <a:pt x="48" y="542"/>
                      </a:lnTo>
                      <a:lnTo>
                        <a:pt x="58" y="558"/>
                      </a:lnTo>
                      <a:lnTo>
                        <a:pt x="70" y="574"/>
                      </a:lnTo>
                      <a:lnTo>
                        <a:pt x="83" y="592"/>
                      </a:lnTo>
                      <a:lnTo>
                        <a:pt x="104" y="606"/>
                      </a:lnTo>
                      <a:lnTo>
                        <a:pt x="1454" y="606"/>
                      </a:lnTo>
                      <a:lnTo>
                        <a:pt x="1438" y="597"/>
                      </a:lnTo>
                      <a:lnTo>
                        <a:pt x="1427" y="586"/>
                      </a:lnTo>
                      <a:lnTo>
                        <a:pt x="1413" y="570"/>
                      </a:lnTo>
                      <a:lnTo>
                        <a:pt x="1402" y="552"/>
                      </a:lnTo>
                      <a:lnTo>
                        <a:pt x="1392" y="539"/>
                      </a:lnTo>
                      <a:lnTo>
                        <a:pt x="1386" y="522"/>
                      </a:lnTo>
                      <a:lnTo>
                        <a:pt x="1376" y="494"/>
                      </a:lnTo>
                      <a:lnTo>
                        <a:pt x="1368" y="469"/>
                      </a:lnTo>
                      <a:lnTo>
                        <a:pt x="1360" y="442"/>
                      </a:lnTo>
                      <a:lnTo>
                        <a:pt x="1355" y="406"/>
                      </a:lnTo>
                      <a:lnTo>
                        <a:pt x="1352" y="384"/>
                      </a:lnTo>
                      <a:lnTo>
                        <a:pt x="1352" y="355"/>
                      </a:lnTo>
                      <a:lnTo>
                        <a:pt x="1349" y="322"/>
                      </a:lnTo>
                      <a:lnTo>
                        <a:pt x="1349" y="278"/>
                      </a:lnTo>
                      <a:lnTo>
                        <a:pt x="1350" y="259"/>
                      </a:lnTo>
                      <a:lnTo>
                        <a:pt x="1350" y="227"/>
                      </a:lnTo>
                      <a:lnTo>
                        <a:pt x="1355" y="202"/>
                      </a:lnTo>
                      <a:lnTo>
                        <a:pt x="1360" y="170"/>
                      </a:lnTo>
                      <a:lnTo>
                        <a:pt x="1368" y="133"/>
                      </a:lnTo>
                      <a:lnTo>
                        <a:pt x="1378" y="106"/>
                      </a:lnTo>
                      <a:lnTo>
                        <a:pt x="1389" y="75"/>
                      </a:lnTo>
                      <a:lnTo>
                        <a:pt x="1402" y="50"/>
                      </a:lnTo>
                      <a:lnTo>
                        <a:pt x="1414" y="30"/>
                      </a:lnTo>
                      <a:lnTo>
                        <a:pt x="1427" y="16"/>
                      </a:lnTo>
                      <a:lnTo>
                        <a:pt x="1442" y="5"/>
                      </a:lnTo>
                      <a:lnTo>
                        <a:pt x="1458" y="0"/>
                      </a:lnTo>
                      <a:close/>
                    </a:path>
                  </a:pathLst>
                </a:custGeom>
                <a:solidFill>
                  <a:srgbClr val="B4E1B4"/>
                </a:solidFill>
                <a:ln w="6350" cap="flat" cmpd="sng">
                  <a:solidFill>
                    <a:schemeClr val="tx1"/>
                  </a:solidFill>
                  <a:prstDash val="solid"/>
                  <a:round/>
                  <a:headEnd type="none" w="med" len="med"/>
                  <a:tailEnd type="none" w="med" len="med"/>
                </a:ln>
                <a:effectLst/>
              </p:spPr>
              <p:txBody>
                <a:bodyPr/>
                <a:lstStyle/>
                <a:p>
                  <a:endParaRPr lang="es-ES"/>
                </a:p>
              </p:txBody>
            </p:sp>
            <p:sp>
              <p:nvSpPr>
                <p:cNvPr id="12491" name="Freeform 203"/>
                <p:cNvSpPr>
                  <a:spLocks noChangeAspect="1"/>
                </p:cNvSpPr>
                <p:nvPr/>
              </p:nvSpPr>
              <p:spPr bwMode="auto">
                <a:xfrm>
                  <a:off x="2200" y="2897"/>
                  <a:ext cx="38" cy="463"/>
                </a:xfrm>
                <a:custGeom>
                  <a:avLst/>
                  <a:gdLst/>
                  <a:ahLst/>
                  <a:cxnLst>
                    <a:cxn ang="0">
                      <a:pos x="256" y="0"/>
                    </a:cxn>
                    <a:cxn ang="0">
                      <a:pos x="229" y="11"/>
                    </a:cxn>
                    <a:cxn ang="0">
                      <a:pos x="202" y="27"/>
                    </a:cxn>
                    <a:cxn ang="0">
                      <a:pos x="153" y="76"/>
                    </a:cxn>
                    <a:cxn ang="0">
                      <a:pos x="110" y="146"/>
                    </a:cxn>
                    <a:cxn ang="0">
                      <a:pos x="72" y="232"/>
                    </a:cxn>
                    <a:cxn ang="0">
                      <a:pos x="42" y="335"/>
                    </a:cxn>
                    <a:cxn ang="0">
                      <a:pos x="18" y="450"/>
                    </a:cxn>
                    <a:cxn ang="0">
                      <a:pos x="4" y="575"/>
                    </a:cxn>
                    <a:cxn ang="0">
                      <a:pos x="0" y="708"/>
                    </a:cxn>
                    <a:cxn ang="0">
                      <a:pos x="4" y="841"/>
                    </a:cxn>
                    <a:cxn ang="0">
                      <a:pos x="18" y="967"/>
                    </a:cxn>
                    <a:cxn ang="0">
                      <a:pos x="42" y="1082"/>
                    </a:cxn>
                    <a:cxn ang="0">
                      <a:pos x="72" y="1185"/>
                    </a:cxn>
                    <a:cxn ang="0">
                      <a:pos x="110" y="1271"/>
                    </a:cxn>
                    <a:cxn ang="0">
                      <a:pos x="153" y="1342"/>
                    </a:cxn>
                    <a:cxn ang="0">
                      <a:pos x="202" y="1390"/>
                    </a:cxn>
                    <a:cxn ang="0">
                      <a:pos x="229" y="1407"/>
                    </a:cxn>
                    <a:cxn ang="0">
                      <a:pos x="256" y="1417"/>
                    </a:cxn>
                    <a:cxn ang="0">
                      <a:pos x="249" y="1307"/>
                    </a:cxn>
                    <a:cxn ang="0">
                      <a:pos x="214" y="1289"/>
                    </a:cxn>
                    <a:cxn ang="0">
                      <a:pos x="173" y="1246"/>
                    </a:cxn>
                    <a:cxn ang="0">
                      <a:pos x="137" y="1189"/>
                    </a:cxn>
                    <a:cxn ang="0">
                      <a:pos x="105" y="1113"/>
                    </a:cxn>
                    <a:cxn ang="0">
                      <a:pos x="78" y="1027"/>
                    </a:cxn>
                    <a:cxn ang="0">
                      <a:pos x="58" y="929"/>
                    </a:cxn>
                    <a:cxn ang="0">
                      <a:pos x="47" y="821"/>
                    </a:cxn>
                    <a:cxn ang="0">
                      <a:pos x="42" y="708"/>
                    </a:cxn>
                    <a:cxn ang="0">
                      <a:pos x="47" y="594"/>
                    </a:cxn>
                    <a:cxn ang="0">
                      <a:pos x="58" y="488"/>
                    </a:cxn>
                    <a:cxn ang="0">
                      <a:pos x="78" y="391"/>
                    </a:cxn>
                    <a:cxn ang="0">
                      <a:pos x="105" y="303"/>
                    </a:cxn>
                    <a:cxn ang="0">
                      <a:pos x="137" y="229"/>
                    </a:cxn>
                    <a:cxn ang="0">
                      <a:pos x="173" y="169"/>
                    </a:cxn>
                    <a:cxn ang="0">
                      <a:pos x="214" y="128"/>
                    </a:cxn>
                    <a:cxn ang="0">
                      <a:pos x="249" y="108"/>
                    </a:cxn>
                  </a:cxnLst>
                  <a:rect l="0" t="0" r="r" b="b"/>
                  <a:pathLst>
                    <a:path w="259" h="1417">
                      <a:moveTo>
                        <a:pt x="259" y="105"/>
                      </a:moveTo>
                      <a:lnTo>
                        <a:pt x="256" y="0"/>
                      </a:lnTo>
                      <a:lnTo>
                        <a:pt x="241" y="4"/>
                      </a:lnTo>
                      <a:lnTo>
                        <a:pt x="229" y="11"/>
                      </a:lnTo>
                      <a:lnTo>
                        <a:pt x="214" y="18"/>
                      </a:lnTo>
                      <a:lnTo>
                        <a:pt x="202" y="27"/>
                      </a:lnTo>
                      <a:lnTo>
                        <a:pt x="177" y="49"/>
                      </a:lnTo>
                      <a:lnTo>
                        <a:pt x="153" y="76"/>
                      </a:lnTo>
                      <a:lnTo>
                        <a:pt x="132" y="108"/>
                      </a:lnTo>
                      <a:lnTo>
                        <a:pt x="110" y="146"/>
                      </a:lnTo>
                      <a:lnTo>
                        <a:pt x="90" y="187"/>
                      </a:lnTo>
                      <a:lnTo>
                        <a:pt x="72" y="232"/>
                      </a:lnTo>
                      <a:lnTo>
                        <a:pt x="56" y="281"/>
                      </a:lnTo>
                      <a:lnTo>
                        <a:pt x="42" y="335"/>
                      </a:lnTo>
                      <a:lnTo>
                        <a:pt x="29" y="391"/>
                      </a:lnTo>
                      <a:lnTo>
                        <a:pt x="18" y="450"/>
                      </a:lnTo>
                      <a:lnTo>
                        <a:pt x="11" y="512"/>
                      </a:lnTo>
                      <a:lnTo>
                        <a:pt x="4" y="575"/>
                      </a:lnTo>
                      <a:lnTo>
                        <a:pt x="0" y="641"/>
                      </a:lnTo>
                      <a:lnTo>
                        <a:pt x="0" y="708"/>
                      </a:lnTo>
                      <a:lnTo>
                        <a:pt x="0" y="776"/>
                      </a:lnTo>
                      <a:lnTo>
                        <a:pt x="4" y="841"/>
                      </a:lnTo>
                      <a:lnTo>
                        <a:pt x="11" y="906"/>
                      </a:lnTo>
                      <a:lnTo>
                        <a:pt x="18" y="967"/>
                      </a:lnTo>
                      <a:lnTo>
                        <a:pt x="29" y="1027"/>
                      </a:lnTo>
                      <a:lnTo>
                        <a:pt x="42" y="1082"/>
                      </a:lnTo>
                      <a:lnTo>
                        <a:pt x="56" y="1135"/>
                      </a:lnTo>
                      <a:lnTo>
                        <a:pt x="72" y="1185"/>
                      </a:lnTo>
                      <a:lnTo>
                        <a:pt x="90" y="1230"/>
                      </a:lnTo>
                      <a:lnTo>
                        <a:pt x="110" y="1271"/>
                      </a:lnTo>
                      <a:lnTo>
                        <a:pt x="132" y="1309"/>
                      </a:lnTo>
                      <a:lnTo>
                        <a:pt x="153" y="1342"/>
                      </a:lnTo>
                      <a:lnTo>
                        <a:pt x="177" y="1369"/>
                      </a:lnTo>
                      <a:lnTo>
                        <a:pt x="202" y="1390"/>
                      </a:lnTo>
                      <a:lnTo>
                        <a:pt x="214" y="1399"/>
                      </a:lnTo>
                      <a:lnTo>
                        <a:pt x="229" y="1407"/>
                      </a:lnTo>
                      <a:lnTo>
                        <a:pt x="241" y="1412"/>
                      </a:lnTo>
                      <a:lnTo>
                        <a:pt x="256" y="1417"/>
                      </a:lnTo>
                      <a:lnTo>
                        <a:pt x="259" y="1311"/>
                      </a:lnTo>
                      <a:lnTo>
                        <a:pt x="249" y="1307"/>
                      </a:lnTo>
                      <a:lnTo>
                        <a:pt x="236" y="1304"/>
                      </a:lnTo>
                      <a:lnTo>
                        <a:pt x="214" y="1289"/>
                      </a:lnTo>
                      <a:lnTo>
                        <a:pt x="193" y="1270"/>
                      </a:lnTo>
                      <a:lnTo>
                        <a:pt x="173" y="1246"/>
                      </a:lnTo>
                      <a:lnTo>
                        <a:pt x="155" y="1219"/>
                      </a:lnTo>
                      <a:lnTo>
                        <a:pt x="137" y="1189"/>
                      </a:lnTo>
                      <a:lnTo>
                        <a:pt x="119" y="1153"/>
                      </a:lnTo>
                      <a:lnTo>
                        <a:pt x="105" y="1113"/>
                      </a:lnTo>
                      <a:lnTo>
                        <a:pt x="90" y="1072"/>
                      </a:lnTo>
                      <a:lnTo>
                        <a:pt x="78" y="1027"/>
                      </a:lnTo>
                      <a:lnTo>
                        <a:pt x="67" y="980"/>
                      </a:lnTo>
                      <a:lnTo>
                        <a:pt x="58" y="929"/>
                      </a:lnTo>
                      <a:lnTo>
                        <a:pt x="51" y="877"/>
                      </a:lnTo>
                      <a:lnTo>
                        <a:pt x="47" y="821"/>
                      </a:lnTo>
                      <a:lnTo>
                        <a:pt x="44" y="765"/>
                      </a:lnTo>
                      <a:lnTo>
                        <a:pt x="42" y="708"/>
                      </a:lnTo>
                      <a:lnTo>
                        <a:pt x="44" y="650"/>
                      </a:lnTo>
                      <a:lnTo>
                        <a:pt x="47" y="594"/>
                      </a:lnTo>
                      <a:lnTo>
                        <a:pt x="51" y="540"/>
                      </a:lnTo>
                      <a:lnTo>
                        <a:pt x="58" y="488"/>
                      </a:lnTo>
                      <a:lnTo>
                        <a:pt x="67" y="438"/>
                      </a:lnTo>
                      <a:lnTo>
                        <a:pt x="78" y="391"/>
                      </a:lnTo>
                      <a:lnTo>
                        <a:pt x="90" y="346"/>
                      </a:lnTo>
                      <a:lnTo>
                        <a:pt x="105" y="303"/>
                      </a:lnTo>
                      <a:lnTo>
                        <a:pt x="119" y="265"/>
                      </a:lnTo>
                      <a:lnTo>
                        <a:pt x="137" y="229"/>
                      </a:lnTo>
                      <a:lnTo>
                        <a:pt x="155" y="198"/>
                      </a:lnTo>
                      <a:lnTo>
                        <a:pt x="173" y="169"/>
                      </a:lnTo>
                      <a:lnTo>
                        <a:pt x="193" y="146"/>
                      </a:lnTo>
                      <a:lnTo>
                        <a:pt x="214" y="128"/>
                      </a:lnTo>
                      <a:lnTo>
                        <a:pt x="236" y="114"/>
                      </a:lnTo>
                      <a:lnTo>
                        <a:pt x="249" y="108"/>
                      </a:lnTo>
                      <a:lnTo>
                        <a:pt x="259" y="105"/>
                      </a:lnTo>
                      <a:close/>
                    </a:path>
                  </a:pathLst>
                </a:custGeom>
                <a:solidFill>
                  <a:srgbClr val="9CC49C"/>
                </a:solidFill>
                <a:ln w="6350" cmpd="sng">
                  <a:solidFill>
                    <a:srgbClr val="000000"/>
                  </a:solidFill>
                  <a:round/>
                  <a:headEnd/>
                  <a:tailEnd/>
                </a:ln>
                <a:effectLst/>
              </p:spPr>
              <p:txBody>
                <a:bodyPr/>
                <a:lstStyle/>
                <a:p>
                  <a:endParaRPr lang="es-ES"/>
                </a:p>
              </p:txBody>
            </p:sp>
            <p:grpSp>
              <p:nvGrpSpPr>
                <p:cNvPr id="28" name="Group 204"/>
                <p:cNvGrpSpPr>
                  <a:grpSpLocks noChangeAspect="1"/>
                </p:cNvGrpSpPr>
                <p:nvPr/>
              </p:nvGrpSpPr>
              <p:grpSpPr bwMode="auto">
                <a:xfrm>
                  <a:off x="2563" y="3183"/>
                  <a:ext cx="44" cy="171"/>
                  <a:chOff x="3786" y="2763"/>
                  <a:chExt cx="145" cy="262"/>
                </a:xfrm>
              </p:grpSpPr>
              <p:sp>
                <p:nvSpPr>
                  <p:cNvPr id="12493" name="Freeform 205"/>
                  <p:cNvSpPr>
                    <a:spLocks noChangeAspect="1"/>
                  </p:cNvSpPr>
                  <p:nvPr/>
                </p:nvSpPr>
                <p:spPr bwMode="auto">
                  <a:xfrm>
                    <a:off x="3870" y="2971"/>
                    <a:ext cx="61" cy="54"/>
                  </a:xfrm>
                  <a:custGeom>
                    <a:avLst/>
                    <a:gdLst/>
                    <a:ahLst/>
                    <a:cxnLst>
                      <a:cxn ang="0">
                        <a:pos x="90" y="110"/>
                      </a:cxn>
                      <a:cxn ang="0">
                        <a:pos x="0" y="31"/>
                      </a:cxn>
                      <a:cxn ang="0">
                        <a:pos x="33" y="0"/>
                      </a:cxn>
                      <a:cxn ang="0">
                        <a:pos x="123" y="79"/>
                      </a:cxn>
                      <a:cxn ang="0">
                        <a:pos x="90" y="110"/>
                      </a:cxn>
                    </a:cxnLst>
                    <a:rect l="0" t="0" r="r" b="b"/>
                    <a:pathLst>
                      <a:path w="123" h="110">
                        <a:moveTo>
                          <a:pt x="90" y="110"/>
                        </a:moveTo>
                        <a:lnTo>
                          <a:pt x="0" y="31"/>
                        </a:lnTo>
                        <a:lnTo>
                          <a:pt x="33" y="0"/>
                        </a:lnTo>
                        <a:lnTo>
                          <a:pt x="123" y="79"/>
                        </a:lnTo>
                        <a:lnTo>
                          <a:pt x="90" y="110"/>
                        </a:lnTo>
                        <a:close/>
                      </a:path>
                    </a:pathLst>
                  </a:custGeom>
                  <a:solidFill>
                    <a:srgbClr val="A0C8A0"/>
                  </a:solidFill>
                  <a:ln w="9525">
                    <a:noFill/>
                    <a:round/>
                    <a:headEnd/>
                    <a:tailEnd/>
                  </a:ln>
                  <a:effectLst/>
                </p:spPr>
                <p:txBody>
                  <a:bodyPr/>
                  <a:lstStyle/>
                  <a:p>
                    <a:endParaRPr lang="es-ES"/>
                  </a:p>
                </p:txBody>
              </p:sp>
              <p:sp>
                <p:nvSpPr>
                  <p:cNvPr id="12494" name="Freeform 206"/>
                  <p:cNvSpPr>
                    <a:spLocks noChangeAspect="1"/>
                  </p:cNvSpPr>
                  <p:nvPr/>
                </p:nvSpPr>
                <p:spPr bwMode="auto">
                  <a:xfrm>
                    <a:off x="3836" y="2914"/>
                    <a:ext cx="50" cy="72"/>
                  </a:xfrm>
                  <a:custGeom>
                    <a:avLst/>
                    <a:gdLst/>
                    <a:ahLst/>
                    <a:cxnLst>
                      <a:cxn ang="0">
                        <a:pos x="68" y="144"/>
                      </a:cxn>
                      <a:cxn ang="0">
                        <a:pos x="0" y="32"/>
                      </a:cxn>
                      <a:cxn ang="0">
                        <a:pos x="32" y="0"/>
                      </a:cxn>
                      <a:cxn ang="0">
                        <a:pos x="101" y="113"/>
                      </a:cxn>
                      <a:cxn ang="0">
                        <a:pos x="68" y="144"/>
                      </a:cxn>
                    </a:cxnLst>
                    <a:rect l="0" t="0" r="r" b="b"/>
                    <a:pathLst>
                      <a:path w="101" h="144">
                        <a:moveTo>
                          <a:pt x="68" y="144"/>
                        </a:moveTo>
                        <a:lnTo>
                          <a:pt x="0" y="32"/>
                        </a:lnTo>
                        <a:lnTo>
                          <a:pt x="32" y="0"/>
                        </a:lnTo>
                        <a:lnTo>
                          <a:pt x="101" y="113"/>
                        </a:lnTo>
                        <a:lnTo>
                          <a:pt x="68" y="144"/>
                        </a:lnTo>
                        <a:close/>
                      </a:path>
                    </a:pathLst>
                  </a:custGeom>
                  <a:solidFill>
                    <a:srgbClr val="ABD6AB"/>
                  </a:solidFill>
                  <a:ln w="9525">
                    <a:noFill/>
                    <a:round/>
                    <a:headEnd/>
                    <a:tailEnd/>
                  </a:ln>
                  <a:effectLst/>
                </p:spPr>
                <p:txBody>
                  <a:bodyPr/>
                  <a:lstStyle/>
                  <a:p>
                    <a:endParaRPr lang="es-ES"/>
                  </a:p>
                </p:txBody>
              </p:sp>
              <p:sp>
                <p:nvSpPr>
                  <p:cNvPr id="12495" name="Freeform 207"/>
                  <p:cNvSpPr>
                    <a:spLocks noChangeAspect="1"/>
                  </p:cNvSpPr>
                  <p:nvPr/>
                </p:nvSpPr>
                <p:spPr bwMode="auto">
                  <a:xfrm>
                    <a:off x="3814" y="2853"/>
                    <a:ext cx="38" cy="77"/>
                  </a:xfrm>
                  <a:custGeom>
                    <a:avLst/>
                    <a:gdLst/>
                    <a:ahLst/>
                    <a:cxnLst>
                      <a:cxn ang="0">
                        <a:pos x="45" y="155"/>
                      </a:cxn>
                      <a:cxn ang="0">
                        <a:pos x="0" y="31"/>
                      </a:cxn>
                      <a:cxn ang="0">
                        <a:pos x="32" y="0"/>
                      </a:cxn>
                      <a:cxn ang="0">
                        <a:pos x="77" y="123"/>
                      </a:cxn>
                      <a:cxn ang="0">
                        <a:pos x="45" y="155"/>
                      </a:cxn>
                    </a:cxnLst>
                    <a:rect l="0" t="0" r="r" b="b"/>
                    <a:pathLst>
                      <a:path w="77" h="155">
                        <a:moveTo>
                          <a:pt x="45" y="155"/>
                        </a:moveTo>
                        <a:lnTo>
                          <a:pt x="0" y="31"/>
                        </a:lnTo>
                        <a:lnTo>
                          <a:pt x="32" y="0"/>
                        </a:lnTo>
                        <a:lnTo>
                          <a:pt x="77" y="123"/>
                        </a:lnTo>
                        <a:lnTo>
                          <a:pt x="45" y="155"/>
                        </a:lnTo>
                        <a:close/>
                      </a:path>
                    </a:pathLst>
                  </a:custGeom>
                  <a:solidFill>
                    <a:srgbClr val="B0DCB0"/>
                  </a:solidFill>
                  <a:ln w="9525">
                    <a:noFill/>
                    <a:round/>
                    <a:headEnd/>
                    <a:tailEnd/>
                  </a:ln>
                  <a:effectLst/>
                </p:spPr>
                <p:txBody>
                  <a:bodyPr/>
                  <a:lstStyle/>
                  <a:p>
                    <a:endParaRPr lang="es-ES"/>
                  </a:p>
                </p:txBody>
              </p:sp>
              <p:sp>
                <p:nvSpPr>
                  <p:cNvPr id="12496" name="Freeform 208"/>
                  <p:cNvSpPr>
                    <a:spLocks noChangeAspect="1"/>
                  </p:cNvSpPr>
                  <p:nvPr/>
                </p:nvSpPr>
                <p:spPr bwMode="auto">
                  <a:xfrm>
                    <a:off x="3786" y="2763"/>
                    <a:ext cx="44" cy="105"/>
                  </a:xfrm>
                  <a:custGeom>
                    <a:avLst/>
                    <a:gdLst/>
                    <a:ahLst/>
                    <a:cxnLst>
                      <a:cxn ang="0">
                        <a:pos x="56" y="211"/>
                      </a:cxn>
                      <a:cxn ang="0">
                        <a:pos x="0" y="31"/>
                      </a:cxn>
                      <a:cxn ang="0">
                        <a:pos x="33" y="0"/>
                      </a:cxn>
                      <a:cxn ang="0">
                        <a:pos x="88" y="180"/>
                      </a:cxn>
                      <a:cxn ang="0">
                        <a:pos x="56" y="211"/>
                      </a:cxn>
                    </a:cxnLst>
                    <a:rect l="0" t="0" r="r" b="b"/>
                    <a:pathLst>
                      <a:path w="88" h="211">
                        <a:moveTo>
                          <a:pt x="56" y="211"/>
                        </a:moveTo>
                        <a:lnTo>
                          <a:pt x="0" y="31"/>
                        </a:lnTo>
                        <a:lnTo>
                          <a:pt x="33" y="0"/>
                        </a:lnTo>
                        <a:lnTo>
                          <a:pt x="88" y="180"/>
                        </a:lnTo>
                        <a:lnTo>
                          <a:pt x="56" y="211"/>
                        </a:lnTo>
                        <a:close/>
                      </a:path>
                    </a:pathLst>
                  </a:custGeom>
                  <a:solidFill>
                    <a:srgbClr val="B1DDB1"/>
                  </a:solidFill>
                  <a:ln w="9525">
                    <a:noFill/>
                    <a:round/>
                    <a:headEnd/>
                    <a:tailEnd/>
                  </a:ln>
                  <a:effectLst/>
                </p:spPr>
                <p:txBody>
                  <a:bodyPr/>
                  <a:lstStyle/>
                  <a:p>
                    <a:endParaRPr lang="es-ES"/>
                  </a:p>
                </p:txBody>
              </p:sp>
            </p:grpSp>
            <p:sp>
              <p:nvSpPr>
                <p:cNvPr id="12497" name="Freeform 209"/>
                <p:cNvSpPr>
                  <a:spLocks noChangeAspect="1"/>
                </p:cNvSpPr>
                <p:nvPr/>
              </p:nvSpPr>
              <p:spPr bwMode="auto">
                <a:xfrm>
                  <a:off x="2302" y="3184"/>
                  <a:ext cx="36" cy="47"/>
                </a:xfrm>
                <a:custGeom>
                  <a:avLst/>
                  <a:gdLst/>
                  <a:ahLst/>
                  <a:cxnLst>
                    <a:cxn ang="0">
                      <a:pos x="212" y="31"/>
                    </a:cxn>
                    <a:cxn ang="0">
                      <a:pos x="0" y="144"/>
                    </a:cxn>
                    <a:cxn ang="0">
                      <a:pos x="30" y="112"/>
                    </a:cxn>
                    <a:cxn ang="0">
                      <a:pos x="244" y="0"/>
                    </a:cxn>
                    <a:cxn ang="0">
                      <a:pos x="212" y="31"/>
                    </a:cxn>
                  </a:cxnLst>
                  <a:rect l="0" t="0" r="r" b="b"/>
                  <a:pathLst>
                    <a:path w="244" h="144">
                      <a:moveTo>
                        <a:pt x="212" y="31"/>
                      </a:moveTo>
                      <a:lnTo>
                        <a:pt x="0" y="144"/>
                      </a:lnTo>
                      <a:lnTo>
                        <a:pt x="30" y="112"/>
                      </a:lnTo>
                      <a:lnTo>
                        <a:pt x="244" y="0"/>
                      </a:lnTo>
                      <a:lnTo>
                        <a:pt x="212" y="31"/>
                      </a:lnTo>
                      <a:close/>
                    </a:path>
                  </a:pathLst>
                </a:custGeom>
                <a:solidFill>
                  <a:srgbClr val="94BA94"/>
                </a:solidFill>
                <a:ln w="6350" cmpd="sng">
                  <a:solidFill>
                    <a:schemeClr val="tx1"/>
                  </a:solidFill>
                  <a:round/>
                  <a:headEnd/>
                  <a:tailEnd/>
                </a:ln>
                <a:effectLst/>
              </p:spPr>
              <p:txBody>
                <a:bodyPr/>
                <a:lstStyle/>
                <a:p>
                  <a:endParaRPr lang="es-ES"/>
                </a:p>
              </p:txBody>
            </p:sp>
            <p:sp>
              <p:nvSpPr>
                <p:cNvPr id="12498" name="Freeform 210"/>
                <p:cNvSpPr>
                  <a:spLocks noChangeAspect="1"/>
                </p:cNvSpPr>
                <p:nvPr/>
              </p:nvSpPr>
              <p:spPr bwMode="auto">
                <a:xfrm>
                  <a:off x="2334" y="3185"/>
                  <a:ext cx="234" cy="10"/>
                </a:xfrm>
                <a:custGeom>
                  <a:avLst/>
                  <a:gdLst/>
                  <a:ahLst/>
                  <a:cxnLst>
                    <a:cxn ang="0">
                      <a:pos x="1517" y="31"/>
                    </a:cxn>
                    <a:cxn ang="0">
                      <a:pos x="0" y="31"/>
                    </a:cxn>
                    <a:cxn ang="0">
                      <a:pos x="32" y="0"/>
                    </a:cxn>
                    <a:cxn ang="0">
                      <a:pos x="1550" y="0"/>
                    </a:cxn>
                    <a:cxn ang="0">
                      <a:pos x="1517" y="31"/>
                    </a:cxn>
                  </a:cxnLst>
                  <a:rect l="0" t="0" r="r" b="b"/>
                  <a:pathLst>
                    <a:path w="1550" h="31">
                      <a:moveTo>
                        <a:pt x="1517" y="31"/>
                      </a:moveTo>
                      <a:lnTo>
                        <a:pt x="0" y="31"/>
                      </a:lnTo>
                      <a:lnTo>
                        <a:pt x="32" y="0"/>
                      </a:lnTo>
                      <a:lnTo>
                        <a:pt x="1550" y="0"/>
                      </a:lnTo>
                      <a:lnTo>
                        <a:pt x="1517" y="31"/>
                      </a:lnTo>
                      <a:close/>
                    </a:path>
                  </a:pathLst>
                </a:custGeom>
                <a:solidFill>
                  <a:srgbClr val="799879"/>
                </a:solidFill>
                <a:ln w="6350" cmpd="sng">
                  <a:solidFill>
                    <a:srgbClr val="000000"/>
                  </a:solidFill>
                  <a:round/>
                  <a:headEnd/>
                  <a:tailEnd/>
                </a:ln>
                <a:effectLst/>
              </p:spPr>
              <p:txBody>
                <a:bodyPr/>
                <a:lstStyle/>
                <a:p>
                  <a:endParaRPr lang="es-ES"/>
                </a:p>
              </p:txBody>
            </p:sp>
            <p:sp>
              <p:nvSpPr>
                <p:cNvPr id="12499" name="Freeform 211"/>
                <p:cNvSpPr>
                  <a:spLocks noChangeAspect="1"/>
                </p:cNvSpPr>
                <p:nvPr/>
              </p:nvSpPr>
              <p:spPr bwMode="auto">
                <a:xfrm>
                  <a:off x="2569" y="3184"/>
                  <a:ext cx="27" cy="141"/>
                </a:xfrm>
                <a:custGeom>
                  <a:avLst/>
                  <a:gdLst/>
                  <a:ahLst/>
                  <a:cxnLst>
                    <a:cxn ang="0">
                      <a:pos x="0" y="0"/>
                    </a:cxn>
                    <a:cxn ang="0">
                      <a:pos x="30" y="96"/>
                    </a:cxn>
                    <a:cxn ang="0">
                      <a:pos x="48" y="146"/>
                    </a:cxn>
                    <a:cxn ang="0">
                      <a:pos x="72" y="187"/>
                    </a:cxn>
                    <a:cxn ang="0">
                      <a:pos x="90" y="216"/>
                    </a:cxn>
                  </a:cxnLst>
                  <a:rect l="0" t="0" r="r" b="b"/>
                  <a:pathLst>
                    <a:path w="90" h="216">
                      <a:moveTo>
                        <a:pt x="0" y="0"/>
                      </a:moveTo>
                      <a:cubicBezTo>
                        <a:pt x="11" y="36"/>
                        <a:pt x="22" y="72"/>
                        <a:pt x="30" y="96"/>
                      </a:cubicBezTo>
                      <a:cubicBezTo>
                        <a:pt x="38" y="120"/>
                        <a:pt x="41" y="131"/>
                        <a:pt x="48" y="146"/>
                      </a:cubicBezTo>
                      <a:cubicBezTo>
                        <a:pt x="55" y="161"/>
                        <a:pt x="65" y="175"/>
                        <a:pt x="72" y="187"/>
                      </a:cubicBezTo>
                      <a:cubicBezTo>
                        <a:pt x="79" y="199"/>
                        <a:pt x="84" y="207"/>
                        <a:pt x="90" y="216"/>
                      </a:cubicBezTo>
                    </a:path>
                  </a:pathLst>
                </a:custGeom>
                <a:noFill/>
                <a:ln w="6350" cmpd="sng">
                  <a:solidFill>
                    <a:schemeClr val="tx1"/>
                  </a:solidFill>
                  <a:round/>
                  <a:headEnd/>
                  <a:tailEnd/>
                </a:ln>
                <a:effectLst/>
              </p:spPr>
              <p:txBody>
                <a:bodyPr/>
                <a:lstStyle/>
                <a:p>
                  <a:endParaRPr lang="es-ES"/>
                </a:p>
              </p:txBody>
            </p:sp>
            <p:sp>
              <p:nvSpPr>
                <p:cNvPr id="12500" name="Freeform 212"/>
                <p:cNvSpPr>
                  <a:spLocks noChangeAspect="1"/>
                </p:cNvSpPr>
                <p:nvPr/>
              </p:nvSpPr>
              <p:spPr bwMode="auto">
                <a:xfrm>
                  <a:off x="2238" y="3326"/>
                  <a:ext cx="408" cy="35"/>
                </a:xfrm>
                <a:custGeom>
                  <a:avLst/>
                  <a:gdLst/>
                  <a:ahLst/>
                  <a:cxnLst>
                    <a:cxn ang="0">
                      <a:pos x="0" y="106"/>
                    </a:cxn>
                    <a:cxn ang="0">
                      <a:pos x="3" y="0"/>
                    </a:cxn>
                    <a:cxn ang="0">
                      <a:pos x="2700" y="0"/>
                    </a:cxn>
                    <a:cxn ang="0">
                      <a:pos x="2697" y="106"/>
                    </a:cxn>
                    <a:cxn ang="0">
                      <a:pos x="0" y="106"/>
                    </a:cxn>
                  </a:cxnLst>
                  <a:rect l="0" t="0" r="r" b="b"/>
                  <a:pathLst>
                    <a:path w="2700" h="106">
                      <a:moveTo>
                        <a:pt x="0" y="106"/>
                      </a:moveTo>
                      <a:lnTo>
                        <a:pt x="3" y="0"/>
                      </a:lnTo>
                      <a:lnTo>
                        <a:pt x="2700" y="0"/>
                      </a:lnTo>
                      <a:lnTo>
                        <a:pt x="2697" y="106"/>
                      </a:lnTo>
                      <a:lnTo>
                        <a:pt x="0" y="106"/>
                      </a:lnTo>
                      <a:close/>
                    </a:path>
                  </a:pathLst>
                </a:custGeom>
                <a:solidFill>
                  <a:srgbClr val="B4E1B4"/>
                </a:solidFill>
                <a:ln w="6350" cmpd="sng">
                  <a:solidFill>
                    <a:srgbClr val="000000"/>
                  </a:solidFill>
                  <a:round/>
                  <a:headEnd/>
                  <a:tailEnd/>
                </a:ln>
                <a:effectLst/>
              </p:spPr>
              <p:txBody>
                <a:bodyPr/>
                <a:lstStyle/>
                <a:p>
                  <a:endParaRPr lang="es-ES"/>
                </a:p>
              </p:txBody>
            </p:sp>
            <p:sp>
              <p:nvSpPr>
                <p:cNvPr id="12501" name="Freeform 213"/>
                <p:cNvSpPr>
                  <a:spLocks noChangeAspect="1"/>
                </p:cNvSpPr>
                <p:nvPr/>
              </p:nvSpPr>
              <p:spPr bwMode="auto">
                <a:xfrm>
                  <a:off x="2183" y="2944"/>
                  <a:ext cx="47" cy="383"/>
                </a:xfrm>
                <a:custGeom>
                  <a:avLst/>
                  <a:gdLst/>
                  <a:ahLst/>
                  <a:cxnLst>
                    <a:cxn ang="0">
                      <a:pos x="303" y="742"/>
                    </a:cxn>
                    <a:cxn ang="0">
                      <a:pos x="298" y="742"/>
                    </a:cxn>
                    <a:cxn ang="0">
                      <a:pos x="282" y="739"/>
                    </a:cxn>
                    <a:cxn ang="0">
                      <a:pos x="268" y="730"/>
                    </a:cxn>
                    <a:cxn ang="0">
                      <a:pos x="255" y="715"/>
                    </a:cxn>
                    <a:cxn ang="0">
                      <a:pos x="242" y="697"/>
                    </a:cxn>
                    <a:cxn ang="0">
                      <a:pos x="233" y="674"/>
                    </a:cxn>
                    <a:cxn ang="0">
                      <a:pos x="226" y="647"/>
                    </a:cxn>
                    <a:cxn ang="0">
                      <a:pos x="221" y="618"/>
                    </a:cxn>
                    <a:cxn ang="0">
                      <a:pos x="219" y="586"/>
                    </a:cxn>
                    <a:cxn ang="0">
                      <a:pos x="221" y="555"/>
                    </a:cxn>
                    <a:cxn ang="0">
                      <a:pos x="226" y="524"/>
                    </a:cxn>
                    <a:cxn ang="0">
                      <a:pos x="233" y="497"/>
                    </a:cxn>
                    <a:cxn ang="0">
                      <a:pos x="242" y="476"/>
                    </a:cxn>
                    <a:cxn ang="0">
                      <a:pos x="255" y="456"/>
                    </a:cxn>
                    <a:cxn ang="0">
                      <a:pos x="268" y="442"/>
                    </a:cxn>
                    <a:cxn ang="0">
                      <a:pos x="282" y="433"/>
                    </a:cxn>
                    <a:cxn ang="0">
                      <a:pos x="298" y="429"/>
                    </a:cxn>
                    <a:cxn ang="0">
                      <a:pos x="302" y="429"/>
                    </a:cxn>
                    <a:cxn ang="0">
                      <a:pos x="303" y="431"/>
                    </a:cxn>
                    <a:cxn ang="0">
                      <a:pos x="316" y="2"/>
                    </a:cxn>
                    <a:cxn ang="0">
                      <a:pos x="307" y="0"/>
                    </a:cxn>
                    <a:cxn ang="0">
                      <a:pos x="298" y="0"/>
                    </a:cxn>
                    <a:cxn ang="0">
                      <a:pos x="268" y="4"/>
                    </a:cxn>
                    <a:cxn ang="0">
                      <a:pos x="239" y="13"/>
                    </a:cxn>
                    <a:cxn ang="0">
                      <a:pos x="210" y="27"/>
                    </a:cxn>
                    <a:cxn ang="0">
                      <a:pos x="183" y="47"/>
                    </a:cxn>
                    <a:cxn ang="0">
                      <a:pos x="156" y="71"/>
                    </a:cxn>
                    <a:cxn ang="0">
                      <a:pos x="133" y="101"/>
                    </a:cxn>
                    <a:cxn ang="0">
                      <a:pos x="109" y="134"/>
                    </a:cxn>
                    <a:cxn ang="0">
                      <a:pos x="88" y="171"/>
                    </a:cxn>
                    <a:cxn ang="0">
                      <a:pos x="68" y="215"/>
                    </a:cxn>
                    <a:cxn ang="0">
                      <a:pos x="52" y="260"/>
                    </a:cxn>
                    <a:cxn ang="0">
                      <a:pos x="36" y="306"/>
                    </a:cxn>
                    <a:cxn ang="0">
                      <a:pos x="23" y="359"/>
                    </a:cxn>
                    <a:cxn ang="0">
                      <a:pos x="14" y="413"/>
                    </a:cxn>
                    <a:cxn ang="0">
                      <a:pos x="5" y="469"/>
                    </a:cxn>
                    <a:cxn ang="0">
                      <a:pos x="1" y="526"/>
                    </a:cxn>
                    <a:cxn ang="0">
                      <a:pos x="0" y="586"/>
                    </a:cxn>
                    <a:cxn ang="0">
                      <a:pos x="1" y="645"/>
                    </a:cxn>
                    <a:cxn ang="0">
                      <a:pos x="5" y="704"/>
                    </a:cxn>
                    <a:cxn ang="0">
                      <a:pos x="14" y="760"/>
                    </a:cxn>
                    <a:cxn ang="0">
                      <a:pos x="23" y="814"/>
                    </a:cxn>
                    <a:cxn ang="0">
                      <a:pos x="36" y="865"/>
                    </a:cxn>
                    <a:cxn ang="0">
                      <a:pos x="52" y="913"/>
                    </a:cxn>
                    <a:cxn ang="0">
                      <a:pos x="68" y="958"/>
                    </a:cxn>
                    <a:cxn ang="0">
                      <a:pos x="88" y="1000"/>
                    </a:cxn>
                    <a:cxn ang="0">
                      <a:pos x="109" y="1038"/>
                    </a:cxn>
                    <a:cxn ang="0">
                      <a:pos x="133" y="1072"/>
                    </a:cxn>
                    <a:cxn ang="0">
                      <a:pos x="156" y="1101"/>
                    </a:cxn>
                    <a:cxn ang="0">
                      <a:pos x="183" y="1126"/>
                    </a:cxn>
                    <a:cxn ang="0">
                      <a:pos x="210" y="1144"/>
                    </a:cxn>
                    <a:cxn ang="0">
                      <a:pos x="239" y="1158"/>
                    </a:cxn>
                    <a:cxn ang="0">
                      <a:pos x="268" y="1167"/>
                    </a:cxn>
                    <a:cxn ang="0">
                      <a:pos x="298" y="1171"/>
                    </a:cxn>
                    <a:cxn ang="0">
                      <a:pos x="307" y="1171"/>
                    </a:cxn>
                    <a:cxn ang="0">
                      <a:pos x="316" y="1171"/>
                    </a:cxn>
                    <a:cxn ang="0">
                      <a:pos x="303" y="742"/>
                    </a:cxn>
                  </a:cxnLst>
                  <a:rect l="0" t="0" r="r" b="b"/>
                  <a:pathLst>
                    <a:path w="316" h="1171">
                      <a:moveTo>
                        <a:pt x="303" y="742"/>
                      </a:moveTo>
                      <a:lnTo>
                        <a:pt x="298" y="742"/>
                      </a:lnTo>
                      <a:lnTo>
                        <a:pt x="282" y="739"/>
                      </a:lnTo>
                      <a:lnTo>
                        <a:pt x="268" y="730"/>
                      </a:lnTo>
                      <a:lnTo>
                        <a:pt x="255" y="715"/>
                      </a:lnTo>
                      <a:lnTo>
                        <a:pt x="242" y="697"/>
                      </a:lnTo>
                      <a:lnTo>
                        <a:pt x="233" y="674"/>
                      </a:lnTo>
                      <a:lnTo>
                        <a:pt x="226" y="647"/>
                      </a:lnTo>
                      <a:lnTo>
                        <a:pt x="221" y="618"/>
                      </a:lnTo>
                      <a:lnTo>
                        <a:pt x="219" y="586"/>
                      </a:lnTo>
                      <a:lnTo>
                        <a:pt x="221" y="555"/>
                      </a:lnTo>
                      <a:lnTo>
                        <a:pt x="226" y="524"/>
                      </a:lnTo>
                      <a:lnTo>
                        <a:pt x="233" y="497"/>
                      </a:lnTo>
                      <a:lnTo>
                        <a:pt x="242" y="476"/>
                      </a:lnTo>
                      <a:lnTo>
                        <a:pt x="255" y="456"/>
                      </a:lnTo>
                      <a:lnTo>
                        <a:pt x="268" y="442"/>
                      </a:lnTo>
                      <a:lnTo>
                        <a:pt x="282" y="433"/>
                      </a:lnTo>
                      <a:lnTo>
                        <a:pt x="298" y="429"/>
                      </a:lnTo>
                      <a:lnTo>
                        <a:pt x="302" y="429"/>
                      </a:lnTo>
                      <a:lnTo>
                        <a:pt x="303" y="431"/>
                      </a:lnTo>
                      <a:lnTo>
                        <a:pt x="316" y="2"/>
                      </a:lnTo>
                      <a:lnTo>
                        <a:pt x="307" y="0"/>
                      </a:lnTo>
                      <a:lnTo>
                        <a:pt x="298" y="0"/>
                      </a:lnTo>
                      <a:lnTo>
                        <a:pt x="268" y="4"/>
                      </a:lnTo>
                      <a:lnTo>
                        <a:pt x="239" y="13"/>
                      </a:lnTo>
                      <a:lnTo>
                        <a:pt x="210" y="27"/>
                      </a:lnTo>
                      <a:lnTo>
                        <a:pt x="183" y="47"/>
                      </a:lnTo>
                      <a:lnTo>
                        <a:pt x="156" y="71"/>
                      </a:lnTo>
                      <a:lnTo>
                        <a:pt x="133" y="101"/>
                      </a:lnTo>
                      <a:lnTo>
                        <a:pt x="109" y="134"/>
                      </a:lnTo>
                      <a:lnTo>
                        <a:pt x="88" y="171"/>
                      </a:lnTo>
                      <a:lnTo>
                        <a:pt x="68" y="215"/>
                      </a:lnTo>
                      <a:lnTo>
                        <a:pt x="52" y="260"/>
                      </a:lnTo>
                      <a:lnTo>
                        <a:pt x="36" y="306"/>
                      </a:lnTo>
                      <a:lnTo>
                        <a:pt x="23" y="359"/>
                      </a:lnTo>
                      <a:lnTo>
                        <a:pt x="14" y="413"/>
                      </a:lnTo>
                      <a:lnTo>
                        <a:pt x="5" y="469"/>
                      </a:lnTo>
                      <a:lnTo>
                        <a:pt x="1" y="526"/>
                      </a:lnTo>
                      <a:lnTo>
                        <a:pt x="0" y="586"/>
                      </a:lnTo>
                      <a:lnTo>
                        <a:pt x="1" y="645"/>
                      </a:lnTo>
                      <a:lnTo>
                        <a:pt x="5" y="704"/>
                      </a:lnTo>
                      <a:lnTo>
                        <a:pt x="14" y="760"/>
                      </a:lnTo>
                      <a:lnTo>
                        <a:pt x="23" y="814"/>
                      </a:lnTo>
                      <a:lnTo>
                        <a:pt x="36" y="865"/>
                      </a:lnTo>
                      <a:lnTo>
                        <a:pt x="52" y="913"/>
                      </a:lnTo>
                      <a:lnTo>
                        <a:pt x="68" y="958"/>
                      </a:lnTo>
                      <a:lnTo>
                        <a:pt x="88" y="1000"/>
                      </a:lnTo>
                      <a:lnTo>
                        <a:pt x="109" y="1038"/>
                      </a:lnTo>
                      <a:lnTo>
                        <a:pt x="133" y="1072"/>
                      </a:lnTo>
                      <a:lnTo>
                        <a:pt x="156" y="1101"/>
                      </a:lnTo>
                      <a:lnTo>
                        <a:pt x="183" y="1126"/>
                      </a:lnTo>
                      <a:lnTo>
                        <a:pt x="210" y="1144"/>
                      </a:lnTo>
                      <a:lnTo>
                        <a:pt x="239" y="1158"/>
                      </a:lnTo>
                      <a:lnTo>
                        <a:pt x="268" y="1167"/>
                      </a:lnTo>
                      <a:lnTo>
                        <a:pt x="298" y="1171"/>
                      </a:lnTo>
                      <a:lnTo>
                        <a:pt x="307" y="1171"/>
                      </a:lnTo>
                      <a:lnTo>
                        <a:pt x="316" y="1171"/>
                      </a:lnTo>
                      <a:lnTo>
                        <a:pt x="303" y="742"/>
                      </a:lnTo>
                      <a:close/>
                    </a:path>
                  </a:pathLst>
                </a:custGeom>
                <a:solidFill>
                  <a:srgbClr val="FFFFFF"/>
                </a:solidFill>
                <a:ln w="6350" cmpd="sng">
                  <a:solidFill>
                    <a:srgbClr val="000000"/>
                  </a:solidFill>
                  <a:prstDash val="solid"/>
                  <a:round/>
                  <a:headEnd/>
                  <a:tailEnd/>
                </a:ln>
                <a:effectLst/>
              </p:spPr>
              <p:txBody>
                <a:bodyPr/>
                <a:lstStyle/>
                <a:p>
                  <a:endParaRPr lang="es-ES"/>
                </a:p>
              </p:txBody>
            </p:sp>
            <p:grpSp>
              <p:nvGrpSpPr>
                <p:cNvPr id="29" name="Group 214"/>
                <p:cNvGrpSpPr>
                  <a:grpSpLocks noChangeAspect="1"/>
                </p:cNvGrpSpPr>
                <p:nvPr/>
              </p:nvGrpSpPr>
              <p:grpSpPr bwMode="auto">
                <a:xfrm>
                  <a:off x="2078" y="2849"/>
                  <a:ext cx="134" cy="580"/>
                  <a:chOff x="2624" y="403"/>
                  <a:chExt cx="446" cy="887"/>
                </a:xfrm>
              </p:grpSpPr>
              <p:sp>
                <p:nvSpPr>
                  <p:cNvPr id="12503" name="Freeform 215"/>
                  <p:cNvSpPr>
                    <a:spLocks noChangeAspect="1"/>
                  </p:cNvSpPr>
                  <p:nvPr/>
                </p:nvSpPr>
                <p:spPr bwMode="auto">
                  <a:xfrm>
                    <a:off x="2740" y="583"/>
                    <a:ext cx="282" cy="528"/>
                  </a:xfrm>
                  <a:custGeom>
                    <a:avLst/>
                    <a:gdLst/>
                    <a:ahLst/>
                    <a:cxnLst>
                      <a:cxn ang="0">
                        <a:pos x="146" y="0"/>
                      </a:cxn>
                      <a:cxn ang="0">
                        <a:pos x="104" y="21"/>
                      </a:cxn>
                      <a:cxn ang="0">
                        <a:pos x="74" y="47"/>
                      </a:cxn>
                      <a:cxn ang="0">
                        <a:pos x="47" y="82"/>
                      </a:cxn>
                      <a:cxn ang="0">
                        <a:pos x="29" y="117"/>
                      </a:cxn>
                      <a:cxn ang="0">
                        <a:pos x="13" y="163"/>
                      </a:cxn>
                      <a:cxn ang="0">
                        <a:pos x="4" y="207"/>
                      </a:cxn>
                      <a:cxn ang="0">
                        <a:pos x="0" y="251"/>
                      </a:cxn>
                      <a:cxn ang="0">
                        <a:pos x="2" y="295"/>
                      </a:cxn>
                      <a:cxn ang="0">
                        <a:pos x="8" y="338"/>
                      </a:cxn>
                      <a:cxn ang="0">
                        <a:pos x="16" y="376"/>
                      </a:cxn>
                      <a:cxn ang="0">
                        <a:pos x="29" y="410"/>
                      </a:cxn>
                      <a:cxn ang="0">
                        <a:pos x="44" y="439"/>
                      </a:cxn>
                      <a:cxn ang="0">
                        <a:pos x="61" y="466"/>
                      </a:cxn>
                      <a:cxn ang="0">
                        <a:pos x="82" y="487"/>
                      </a:cxn>
                      <a:cxn ang="0">
                        <a:pos x="106" y="507"/>
                      </a:cxn>
                      <a:cxn ang="0">
                        <a:pos x="133" y="522"/>
                      </a:cxn>
                      <a:cxn ang="0">
                        <a:pos x="162" y="528"/>
                      </a:cxn>
                      <a:cxn ang="0">
                        <a:pos x="255" y="517"/>
                      </a:cxn>
                      <a:cxn ang="0">
                        <a:pos x="224" y="499"/>
                      </a:cxn>
                      <a:cxn ang="0">
                        <a:pos x="199" y="472"/>
                      </a:cxn>
                      <a:cxn ang="0">
                        <a:pos x="176" y="439"/>
                      </a:cxn>
                      <a:cxn ang="0">
                        <a:pos x="156" y="391"/>
                      </a:cxn>
                      <a:cxn ang="0">
                        <a:pos x="143" y="346"/>
                      </a:cxn>
                      <a:cxn ang="0">
                        <a:pos x="138" y="309"/>
                      </a:cxn>
                      <a:cxn ang="0">
                        <a:pos x="135" y="243"/>
                      </a:cxn>
                      <a:cxn ang="0">
                        <a:pos x="140" y="200"/>
                      </a:cxn>
                      <a:cxn ang="0">
                        <a:pos x="152" y="147"/>
                      </a:cxn>
                      <a:cxn ang="0">
                        <a:pos x="167" y="107"/>
                      </a:cxn>
                      <a:cxn ang="0">
                        <a:pos x="191" y="66"/>
                      </a:cxn>
                      <a:cxn ang="0">
                        <a:pos x="228" y="31"/>
                      </a:cxn>
                      <a:cxn ang="0">
                        <a:pos x="258" y="10"/>
                      </a:cxn>
                    </a:cxnLst>
                    <a:rect l="0" t="0" r="r" b="b"/>
                    <a:pathLst>
                      <a:path w="282" h="528">
                        <a:moveTo>
                          <a:pt x="280" y="0"/>
                        </a:moveTo>
                        <a:lnTo>
                          <a:pt x="146" y="0"/>
                        </a:lnTo>
                        <a:lnTo>
                          <a:pt x="128" y="7"/>
                        </a:lnTo>
                        <a:lnTo>
                          <a:pt x="104" y="21"/>
                        </a:lnTo>
                        <a:lnTo>
                          <a:pt x="88" y="32"/>
                        </a:lnTo>
                        <a:lnTo>
                          <a:pt x="74" y="47"/>
                        </a:lnTo>
                        <a:lnTo>
                          <a:pt x="60" y="63"/>
                        </a:lnTo>
                        <a:lnTo>
                          <a:pt x="47" y="82"/>
                        </a:lnTo>
                        <a:lnTo>
                          <a:pt x="37" y="99"/>
                        </a:lnTo>
                        <a:lnTo>
                          <a:pt x="29" y="117"/>
                        </a:lnTo>
                        <a:lnTo>
                          <a:pt x="20" y="144"/>
                        </a:lnTo>
                        <a:lnTo>
                          <a:pt x="13" y="163"/>
                        </a:lnTo>
                        <a:lnTo>
                          <a:pt x="8" y="184"/>
                        </a:lnTo>
                        <a:lnTo>
                          <a:pt x="4" y="207"/>
                        </a:lnTo>
                        <a:lnTo>
                          <a:pt x="2" y="226"/>
                        </a:lnTo>
                        <a:lnTo>
                          <a:pt x="0" y="251"/>
                        </a:lnTo>
                        <a:lnTo>
                          <a:pt x="0" y="272"/>
                        </a:lnTo>
                        <a:lnTo>
                          <a:pt x="2" y="295"/>
                        </a:lnTo>
                        <a:lnTo>
                          <a:pt x="4" y="317"/>
                        </a:lnTo>
                        <a:lnTo>
                          <a:pt x="8" y="338"/>
                        </a:lnTo>
                        <a:lnTo>
                          <a:pt x="12" y="355"/>
                        </a:lnTo>
                        <a:lnTo>
                          <a:pt x="16" y="376"/>
                        </a:lnTo>
                        <a:lnTo>
                          <a:pt x="23" y="394"/>
                        </a:lnTo>
                        <a:lnTo>
                          <a:pt x="29" y="410"/>
                        </a:lnTo>
                        <a:lnTo>
                          <a:pt x="37" y="426"/>
                        </a:lnTo>
                        <a:lnTo>
                          <a:pt x="44" y="439"/>
                        </a:lnTo>
                        <a:lnTo>
                          <a:pt x="53" y="451"/>
                        </a:lnTo>
                        <a:lnTo>
                          <a:pt x="61" y="466"/>
                        </a:lnTo>
                        <a:lnTo>
                          <a:pt x="72" y="477"/>
                        </a:lnTo>
                        <a:lnTo>
                          <a:pt x="82" y="487"/>
                        </a:lnTo>
                        <a:lnTo>
                          <a:pt x="92" y="498"/>
                        </a:lnTo>
                        <a:lnTo>
                          <a:pt x="106" y="507"/>
                        </a:lnTo>
                        <a:lnTo>
                          <a:pt x="117" y="512"/>
                        </a:lnTo>
                        <a:lnTo>
                          <a:pt x="133" y="522"/>
                        </a:lnTo>
                        <a:lnTo>
                          <a:pt x="146" y="523"/>
                        </a:lnTo>
                        <a:lnTo>
                          <a:pt x="162" y="528"/>
                        </a:lnTo>
                        <a:lnTo>
                          <a:pt x="282" y="528"/>
                        </a:lnTo>
                        <a:lnTo>
                          <a:pt x="255" y="517"/>
                        </a:lnTo>
                        <a:lnTo>
                          <a:pt x="239" y="509"/>
                        </a:lnTo>
                        <a:lnTo>
                          <a:pt x="224" y="499"/>
                        </a:lnTo>
                        <a:lnTo>
                          <a:pt x="208" y="483"/>
                        </a:lnTo>
                        <a:lnTo>
                          <a:pt x="199" y="472"/>
                        </a:lnTo>
                        <a:lnTo>
                          <a:pt x="188" y="458"/>
                        </a:lnTo>
                        <a:lnTo>
                          <a:pt x="176" y="439"/>
                        </a:lnTo>
                        <a:lnTo>
                          <a:pt x="165" y="418"/>
                        </a:lnTo>
                        <a:lnTo>
                          <a:pt x="156" y="391"/>
                        </a:lnTo>
                        <a:lnTo>
                          <a:pt x="148" y="370"/>
                        </a:lnTo>
                        <a:lnTo>
                          <a:pt x="143" y="346"/>
                        </a:lnTo>
                        <a:lnTo>
                          <a:pt x="140" y="327"/>
                        </a:lnTo>
                        <a:lnTo>
                          <a:pt x="138" y="309"/>
                        </a:lnTo>
                        <a:lnTo>
                          <a:pt x="135" y="287"/>
                        </a:lnTo>
                        <a:lnTo>
                          <a:pt x="135" y="243"/>
                        </a:lnTo>
                        <a:lnTo>
                          <a:pt x="136" y="224"/>
                        </a:lnTo>
                        <a:lnTo>
                          <a:pt x="140" y="200"/>
                        </a:lnTo>
                        <a:lnTo>
                          <a:pt x="146" y="171"/>
                        </a:lnTo>
                        <a:lnTo>
                          <a:pt x="152" y="147"/>
                        </a:lnTo>
                        <a:lnTo>
                          <a:pt x="160" y="123"/>
                        </a:lnTo>
                        <a:lnTo>
                          <a:pt x="167" y="107"/>
                        </a:lnTo>
                        <a:lnTo>
                          <a:pt x="176" y="90"/>
                        </a:lnTo>
                        <a:lnTo>
                          <a:pt x="191" y="66"/>
                        </a:lnTo>
                        <a:lnTo>
                          <a:pt x="208" y="47"/>
                        </a:lnTo>
                        <a:lnTo>
                          <a:pt x="228" y="31"/>
                        </a:lnTo>
                        <a:lnTo>
                          <a:pt x="240" y="19"/>
                        </a:lnTo>
                        <a:lnTo>
                          <a:pt x="258" y="10"/>
                        </a:lnTo>
                        <a:lnTo>
                          <a:pt x="280" y="0"/>
                        </a:lnTo>
                        <a:close/>
                      </a:path>
                    </a:pathLst>
                  </a:custGeom>
                  <a:gradFill rotWithShape="0">
                    <a:gsLst>
                      <a:gs pos="0">
                        <a:srgbClr val="E1E100">
                          <a:gamma/>
                          <a:shade val="78431"/>
                          <a:invGamma/>
                        </a:srgbClr>
                      </a:gs>
                      <a:gs pos="50000">
                        <a:srgbClr val="E1E100"/>
                      </a:gs>
                      <a:gs pos="100000">
                        <a:srgbClr val="E1E100">
                          <a:gamma/>
                          <a:shade val="78431"/>
                          <a:invGamma/>
                        </a:srgbClr>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504" name="Freeform 216"/>
                  <p:cNvSpPr>
                    <a:spLocks noChangeAspect="1"/>
                  </p:cNvSpPr>
                  <p:nvPr/>
                </p:nvSpPr>
                <p:spPr bwMode="auto">
                  <a:xfrm>
                    <a:off x="2927" y="403"/>
                    <a:ext cx="143" cy="178"/>
                  </a:xfrm>
                  <a:custGeom>
                    <a:avLst/>
                    <a:gdLst/>
                    <a:ahLst/>
                    <a:cxnLst>
                      <a:cxn ang="0">
                        <a:pos x="0" y="357"/>
                      </a:cxn>
                      <a:cxn ang="0">
                        <a:pos x="16" y="0"/>
                      </a:cxn>
                      <a:cxn ang="0">
                        <a:pos x="286" y="0"/>
                      </a:cxn>
                      <a:cxn ang="0">
                        <a:pos x="270" y="357"/>
                      </a:cxn>
                      <a:cxn ang="0">
                        <a:pos x="0" y="357"/>
                      </a:cxn>
                    </a:cxnLst>
                    <a:rect l="0" t="0" r="r" b="b"/>
                    <a:pathLst>
                      <a:path w="286" h="357">
                        <a:moveTo>
                          <a:pt x="0" y="357"/>
                        </a:moveTo>
                        <a:lnTo>
                          <a:pt x="16" y="0"/>
                        </a:lnTo>
                        <a:lnTo>
                          <a:pt x="286" y="0"/>
                        </a:lnTo>
                        <a:lnTo>
                          <a:pt x="270" y="357"/>
                        </a:lnTo>
                        <a:lnTo>
                          <a:pt x="0" y="357"/>
                        </a:lnTo>
                        <a:close/>
                      </a:path>
                    </a:pathLst>
                  </a:custGeom>
                  <a:solidFill>
                    <a:srgbClr val="E1E100"/>
                  </a:solidFill>
                  <a:ln w="6350" cmpd="sng">
                    <a:solidFill>
                      <a:srgbClr val="000000"/>
                    </a:solidFill>
                    <a:round/>
                    <a:headEnd/>
                    <a:tailEnd/>
                  </a:ln>
                  <a:effectLst/>
                </p:spPr>
                <p:txBody>
                  <a:bodyPr/>
                  <a:lstStyle/>
                  <a:p>
                    <a:endParaRPr lang="es-ES"/>
                  </a:p>
                </p:txBody>
              </p:sp>
              <p:sp>
                <p:nvSpPr>
                  <p:cNvPr id="12505" name="Freeform 217"/>
                  <p:cNvSpPr>
                    <a:spLocks noChangeAspect="1"/>
                  </p:cNvSpPr>
                  <p:nvPr/>
                </p:nvSpPr>
                <p:spPr bwMode="auto">
                  <a:xfrm>
                    <a:off x="2927" y="1111"/>
                    <a:ext cx="143" cy="179"/>
                  </a:xfrm>
                  <a:custGeom>
                    <a:avLst/>
                    <a:gdLst/>
                    <a:ahLst/>
                    <a:cxnLst>
                      <a:cxn ang="0">
                        <a:pos x="16" y="356"/>
                      </a:cxn>
                      <a:cxn ang="0">
                        <a:pos x="0" y="0"/>
                      </a:cxn>
                      <a:cxn ang="0">
                        <a:pos x="270" y="0"/>
                      </a:cxn>
                      <a:cxn ang="0">
                        <a:pos x="286" y="356"/>
                      </a:cxn>
                      <a:cxn ang="0">
                        <a:pos x="16" y="356"/>
                      </a:cxn>
                    </a:cxnLst>
                    <a:rect l="0" t="0" r="r" b="b"/>
                    <a:pathLst>
                      <a:path w="286" h="356">
                        <a:moveTo>
                          <a:pt x="16" y="356"/>
                        </a:moveTo>
                        <a:lnTo>
                          <a:pt x="0" y="0"/>
                        </a:lnTo>
                        <a:lnTo>
                          <a:pt x="270" y="0"/>
                        </a:lnTo>
                        <a:lnTo>
                          <a:pt x="286" y="356"/>
                        </a:lnTo>
                        <a:lnTo>
                          <a:pt x="16" y="356"/>
                        </a:lnTo>
                        <a:close/>
                      </a:path>
                    </a:pathLst>
                  </a:custGeom>
                  <a:solidFill>
                    <a:srgbClr val="E1E100"/>
                  </a:solidFill>
                  <a:ln w="6350" cmpd="sng">
                    <a:solidFill>
                      <a:srgbClr val="000000"/>
                    </a:solidFill>
                    <a:round/>
                    <a:headEnd/>
                    <a:tailEnd/>
                  </a:ln>
                  <a:effectLst/>
                </p:spPr>
                <p:txBody>
                  <a:bodyPr/>
                  <a:lstStyle/>
                  <a:p>
                    <a:endParaRPr lang="es-ES"/>
                  </a:p>
                </p:txBody>
              </p:sp>
              <p:sp>
                <p:nvSpPr>
                  <p:cNvPr id="12506" name="Freeform 218"/>
                  <p:cNvSpPr>
                    <a:spLocks noChangeAspect="1"/>
                  </p:cNvSpPr>
                  <p:nvPr/>
                </p:nvSpPr>
                <p:spPr bwMode="auto">
                  <a:xfrm>
                    <a:off x="2624" y="404"/>
                    <a:ext cx="311" cy="884"/>
                  </a:xfrm>
                  <a:custGeom>
                    <a:avLst/>
                    <a:gdLst/>
                    <a:ahLst/>
                    <a:cxnLst>
                      <a:cxn ang="0">
                        <a:pos x="579" y="1410"/>
                      </a:cxn>
                      <a:cxn ang="0">
                        <a:pos x="543" y="1406"/>
                      </a:cxn>
                      <a:cxn ang="0">
                        <a:pos x="509" y="1399"/>
                      </a:cxn>
                      <a:cxn ang="0">
                        <a:pos x="476" y="1386"/>
                      </a:cxn>
                      <a:cxn ang="0">
                        <a:pos x="413" y="1347"/>
                      </a:cxn>
                      <a:cxn ang="0">
                        <a:pos x="359" y="1289"/>
                      </a:cxn>
                      <a:cxn ang="0">
                        <a:pos x="313" y="1217"/>
                      </a:cxn>
                      <a:cxn ang="0">
                        <a:pos x="275" y="1134"/>
                      </a:cxn>
                      <a:cxn ang="0">
                        <a:pos x="250" y="1039"/>
                      </a:cxn>
                      <a:cxn ang="0">
                        <a:pos x="235" y="936"/>
                      </a:cxn>
                      <a:cxn ang="0">
                        <a:pos x="235" y="828"/>
                      </a:cxn>
                      <a:cxn ang="0">
                        <a:pos x="250" y="725"/>
                      </a:cxn>
                      <a:cxn ang="0">
                        <a:pos x="275" y="632"/>
                      </a:cxn>
                      <a:cxn ang="0">
                        <a:pos x="313" y="547"/>
                      </a:cxn>
                      <a:cxn ang="0">
                        <a:pos x="359" y="477"/>
                      </a:cxn>
                      <a:cxn ang="0">
                        <a:pos x="413" y="419"/>
                      </a:cxn>
                      <a:cxn ang="0">
                        <a:pos x="476" y="380"/>
                      </a:cxn>
                      <a:cxn ang="0">
                        <a:pos x="509" y="367"/>
                      </a:cxn>
                      <a:cxn ang="0">
                        <a:pos x="543" y="358"/>
                      </a:cxn>
                      <a:cxn ang="0">
                        <a:pos x="579" y="356"/>
                      </a:cxn>
                      <a:cxn ang="0">
                        <a:pos x="620" y="1"/>
                      </a:cxn>
                      <a:cxn ang="0">
                        <a:pos x="548" y="0"/>
                      </a:cxn>
                      <a:cxn ang="0">
                        <a:pos x="491" y="9"/>
                      </a:cxn>
                      <a:cxn ang="0">
                        <a:pos x="435" y="27"/>
                      </a:cxn>
                      <a:cxn ang="0">
                        <a:pos x="379" y="54"/>
                      </a:cxn>
                      <a:cxn ang="0">
                        <a:pos x="327" y="86"/>
                      </a:cxn>
                      <a:cxn ang="0">
                        <a:pos x="279" y="127"/>
                      </a:cxn>
                      <a:cxn ang="0">
                        <a:pos x="232" y="174"/>
                      </a:cxn>
                      <a:cxn ang="0">
                        <a:pos x="189" y="228"/>
                      </a:cxn>
                      <a:cxn ang="0">
                        <a:pos x="151" y="290"/>
                      </a:cxn>
                      <a:cxn ang="0">
                        <a:pos x="115" y="354"/>
                      </a:cxn>
                      <a:cxn ang="0">
                        <a:pos x="84" y="425"/>
                      </a:cxn>
                      <a:cxn ang="0">
                        <a:pos x="57" y="500"/>
                      </a:cxn>
                      <a:cxn ang="0">
                        <a:pos x="34" y="579"/>
                      </a:cxn>
                      <a:cxn ang="0">
                        <a:pos x="18" y="662"/>
                      </a:cxn>
                      <a:cxn ang="0">
                        <a:pos x="7" y="749"/>
                      </a:cxn>
                      <a:cxn ang="0">
                        <a:pos x="0" y="837"/>
                      </a:cxn>
                      <a:cxn ang="0">
                        <a:pos x="0" y="929"/>
                      </a:cxn>
                      <a:cxn ang="0">
                        <a:pos x="7" y="1017"/>
                      </a:cxn>
                      <a:cxn ang="0">
                        <a:pos x="18" y="1104"/>
                      </a:cxn>
                      <a:cxn ang="0">
                        <a:pos x="34" y="1186"/>
                      </a:cxn>
                      <a:cxn ang="0">
                        <a:pos x="57" y="1266"/>
                      </a:cxn>
                      <a:cxn ang="0">
                        <a:pos x="84" y="1341"/>
                      </a:cxn>
                      <a:cxn ang="0">
                        <a:pos x="115" y="1411"/>
                      </a:cxn>
                      <a:cxn ang="0">
                        <a:pos x="151" y="1476"/>
                      </a:cxn>
                      <a:cxn ang="0">
                        <a:pos x="189" y="1538"/>
                      </a:cxn>
                      <a:cxn ang="0">
                        <a:pos x="232" y="1592"/>
                      </a:cxn>
                      <a:cxn ang="0">
                        <a:pos x="279" y="1638"/>
                      </a:cxn>
                      <a:cxn ang="0">
                        <a:pos x="327" y="1680"/>
                      </a:cxn>
                      <a:cxn ang="0">
                        <a:pos x="379" y="1712"/>
                      </a:cxn>
                      <a:cxn ang="0">
                        <a:pos x="435" y="1739"/>
                      </a:cxn>
                      <a:cxn ang="0">
                        <a:pos x="491" y="1755"/>
                      </a:cxn>
                      <a:cxn ang="0">
                        <a:pos x="548" y="1764"/>
                      </a:cxn>
                      <a:cxn ang="0">
                        <a:pos x="620" y="1764"/>
                      </a:cxn>
                    </a:cxnLst>
                    <a:rect l="0" t="0" r="r" b="b"/>
                    <a:pathLst>
                      <a:path w="620" h="1766">
                        <a:moveTo>
                          <a:pt x="604" y="1408"/>
                        </a:moveTo>
                        <a:lnTo>
                          <a:pt x="579" y="1410"/>
                        </a:lnTo>
                        <a:lnTo>
                          <a:pt x="561" y="1410"/>
                        </a:lnTo>
                        <a:lnTo>
                          <a:pt x="543" y="1406"/>
                        </a:lnTo>
                        <a:lnTo>
                          <a:pt x="527" y="1404"/>
                        </a:lnTo>
                        <a:lnTo>
                          <a:pt x="509" y="1399"/>
                        </a:lnTo>
                        <a:lnTo>
                          <a:pt x="492" y="1393"/>
                        </a:lnTo>
                        <a:lnTo>
                          <a:pt x="476" y="1386"/>
                        </a:lnTo>
                        <a:lnTo>
                          <a:pt x="444" y="1368"/>
                        </a:lnTo>
                        <a:lnTo>
                          <a:pt x="413" y="1347"/>
                        </a:lnTo>
                        <a:lnTo>
                          <a:pt x="386" y="1320"/>
                        </a:lnTo>
                        <a:lnTo>
                          <a:pt x="359" y="1289"/>
                        </a:lnTo>
                        <a:lnTo>
                          <a:pt x="334" y="1255"/>
                        </a:lnTo>
                        <a:lnTo>
                          <a:pt x="313" y="1217"/>
                        </a:lnTo>
                        <a:lnTo>
                          <a:pt x="293" y="1177"/>
                        </a:lnTo>
                        <a:lnTo>
                          <a:pt x="275" y="1134"/>
                        </a:lnTo>
                        <a:lnTo>
                          <a:pt x="261" y="1087"/>
                        </a:lnTo>
                        <a:lnTo>
                          <a:pt x="250" y="1039"/>
                        </a:lnTo>
                        <a:lnTo>
                          <a:pt x="241" y="988"/>
                        </a:lnTo>
                        <a:lnTo>
                          <a:pt x="235" y="936"/>
                        </a:lnTo>
                        <a:lnTo>
                          <a:pt x="234" y="882"/>
                        </a:lnTo>
                        <a:lnTo>
                          <a:pt x="235" y="828"/>
                        </a:lnTo>
                        <a:lnTo>
                          <a:pt x="241" y="776"/>
                        </a:lnTo>
                        <a:lnTo>
                          <a:pt x="250" y="725"/>
                        </a:lnTo>
                        <a:lnTo>
                          <a:pt x="261" y="679"/>
                        </a:lnTo>
                        <a:lnTo>
                          <a:pt x="275" y="632"/>
                        </a:lnTo>
                        <a:lnTo>
                          <a:pt x="293" y="588"/>
                        </a:lnTo>
                        <a:lnTo>
                          <a:pt x="313" y="547"/>
                        </a:lnTo>
                        <a:lnTo>
                          <a:pt x="334" y="511"/>
                        </a:lnTo>
                        <a:lnTo>
                          <a:pt x="359" y="477"/>
                        </a:lnTo>
                        <a:lnTo>
                          <a:pt x="386" y="446"/>
                        </a:lnTo>
                        <a:lnTo>
                          <a:pt x="413" y="419"/>
                        </a:lnTo>
                        <a:lnTo>
                          <a:pt x="444" y="398"/>
                        </a:lnTo>
                        <a:lnTo>
                          <a:pt x="476" y="380"/>
                        </a:lnTo>
                        <a:lnTo>
                          <a:pt x="492" y="372"/>
                        </a:lnTo>
                        <a:lnTo>
                          <a:pt x="509" y="367"/>
                        </a:lnTo>
                        <a:lnTo>
                          <a:pt x="527" y="362"/>
                        </a:lnTo>
                        <a:lnTo>
                          <a:pt x="543" y="358"/>
                        </a:lnTo>
                        <a:lnTo>
                          <a:pt x="561" y="356"/>
                        </a:lnTo>
                        <a:lnTo>
                          <a:pt x="579" y="356"/>
                        </a:lnTo>
                        <a:lnTo>
                          <a:pt x="604" y="358"/>
                        </a:lnTo>
                        <a:lnTo>
                          <a:pt x="620" y="1"/>
                        </a:lnTo>
                        <a:lnTo>
                          <a:pt x="579" y="0"/>
                        </a:lnTo>
                        <a:lnTo>
                          <a:pt x="548" y="0"/>
                        </a:lnTo>
                        <a:lnTo>
                          <a:pt x="519" y="3"/>
                        </a:lnTo>
                        <a:lnTo>
                          <a:pt x="491" y="9"/>
                        </a:lnTo>
                        <a:lnTo>
                          <a:pt x="462" y="18"/>
                        </a:lnTo>
                        <a:lnTo>
                          <a:pt x="435" y="27"/>
                        </a:lnTo>
                        <a:lnTo>
                          <a:pt x="406" y="39"/>
                        </a:lnTo>
                        <a:lnTo>
                          <a:pt x="379" y="54"/>
                        </a:lnTo>
                        <a:lnTo>
                          <a:pt x="354" y="68"/>
                        </a:lnTo>
                        <a:lnTo>
                          <a:pt x="327" y="86"/>
                        </a:lnTo>
                        <a:lnTo>
                          <a:pt x="302" y="106"/>
                        </a:lnTo>
                        <a:lnTo>
                          <a:pt x="279" y="127"/>
                        </a:lnTo>
                        <a:lnTo>
                          <a:pt x="255" y="151"/>
                        </a:lnTo>
                        <a:lnTo>
                          <a:pt x="232" y="174"/>
                        </a:lnTo>
                        <a:lnTo>
                          <a:pt x="210" y="201"/>
                        </a:lnTo>
                        <a:lnTo>
                          <a:pt x="189" y="228"/>
                        </a:lnTo>
                        <a:lnTo>
                          <a:pt x="169" y="257"/>
                        </a:lnTo>
                        <a:lnTo>
                          <a:pt x="151" y="290"/>
                        </a:lnTo>
                        <a:lnTo>
                          <a:pt x="131" y="320"/>
                        </a:lnTo>
                        <a:lnTo>
                          <a:pt x="115" y="354"/>
                        </a:lnTo>
                        <a:lnTo>
                          <a:pt x="99" y="389"/>
                        </a:lnTo>
                        <a:lnTo>
                          <a:pt x="84" y="425"/>
                        </a:lnTo>
                        <a:lnTo>
                          <a:pt x="70" y="462"/>
                        </a:lnTo>
                        <a:lnTo>
                          <a:pt x="57" y="500"/>
                        </a:lnTo>
                        <a:lnTo>
                          <a:pt x="45" y="538"/>
                        </a:lnTo>
                        <a:lnTo>
                          <a:pt x="34" y="579"/>
                        </a:lnTo>
                        <a:lnTo>
                          <a:pt x="25" y="619"/>
                        </a:lnTo>
                        <a:lnTo>
                          <a:pt x="18" y="662"/>
                        </a:lnTo>
                        <a:lnTo>
                          <a:pt x="11" y="706"/>
                        </a:lnTo>
                        <a:lnTo>
                          <a:pt x="7" y="749"/>
                        </a:lnTo>
                        <a:lnTo>
                          <a:pt x="3" y="792"/>
                        </a:lnTo>
                        <a:lnTo>
                          <a:pt x="0" y="837"/>
                        </a:lnTo>
                        <a:lnTo>
                          <a:pt x="0" y="882"/>
                        </a:lnTo>
                        <a:lnTo>
                          <a:pt x="0" y="929"/>
                        </a:lnTo>
                        <a:lnTo>
                          <a:pt x="3" y="974"/>
                        </a:lnTo>
                        <a:lnTo>
                          <a:pt x="7" y="1017"/>
                        </a:lnTo>
                        <a:lnTo>
                          <a:pt x="11" y="1060"/>
                        </a:lnTo>
                        <a:lnTo>
                          <a:pt x="18" y="1104"/>
                        </a:lnTo>
                        <a:lnTo>
                          <a:pt x="25" y="1145"/>
                        </a:lnTo>
                        <a:lnTo>
                          <a:pt x="34" y="1186"/>
                        </a:lnTo>
                        <a:lnTo>
                          <a:pt x="45" y="1226"/>
                        </a:lnTo>
                        <a:lnTo>
                          <a:pt x="57" y="1266"/>
                        </a:lnTo>
                        <a:lnTo>
                          <a:pt x="70" y="1303"/>
                        </a:lnTo>
                        <a:lnTo>
                          <a:pt x="84" y="1341"/>
                        </a:lnTo>
                        <a:lnTo>
                          <a:pt x="99" y="1377"/>
                        </a:lnTo>
                        <a:lnTo>
                          <a:pt x="115" y="1411"/>
                        </a:lnTo>
                        <a:lnTo>
                          <a:pt x="131" y="1444"/>
                        </a:lnTo>
                        <a:lnTo>
                          <a:pt x="151" y="1476"/>
                        </a:lnTo>
                        <a:lnTo>
                          <a:pt x="169" y="1507"/>
                        </a:lnTo>
                        <a:lnTo>
                          <a:pt x="189" y="1538"/>
                        </a:lnTo>
                        <a:lnTo>
                          <a:pt x="210" y="1565"/>
                        </a:lnTo>
                        <a:lnTo>
                          <a:pt x="232" y="1592"/>
                        </a:lnTo>
                        <a:lnTo>
                          <a:pt x="255" y="1615"/>
                        </a:lnTo>
                        <a:lnTo>
                          <a:pt x="279" y="1638"/>
                        </a:lnTo>
                        <a:lnTo>
                          <a:pt x="302" y="1660"/>
                        </a:lnTo>
                        <a:lnTo>
                          <a:pt x="327" y="1680"/>
                        </a:lnTo>
                        <a:lnTo>
                          <a:pt x="354" y="1696"/>
                        </a:lnTo>
                        <a:lnTo>
                          <a:pt x="379" y="1712"/>
                        </a:lnTo>
                        <a:lnTo>
                          <a:pt x="406" y="1727"/>
                        </a:lnTo>
                        <a:lnTo>
                          <a:pt x="435" y="1739"/>
                        </a:lnTo>
                        <a:lnTo>
                          <a:pt x="462" y="1748"/>
                        </a:lnTo>
                        <a:lnTo>
                          <a:pt x="491" y="1755"/>
                        </a:lnTo>
                        <a:lnTo>
                          <a:pt x="519" y="1761"/>
                        </a:lnTo>
                        <a:lnTo>
                          <a:pt x="548" y="1764"/>
                        </a:lnTo>
                        <a:lnTo>
                          <a:pt x="579" y="1766"/>
                        </a:lnTo>
                        <a:lnTo>
                          <a:pt x="620" y="1764"/>
                        </a:lnTo>
                        <a:lnTo>
                          <a:pt x="604" y="1408"/>
                        </a:lnTo>
                        <a:close/>
                      </a:path>
                    </a:pathLst>
                  </a:custGeom>
                  <a:solidFill>
                    <a:srgbClr val="C4C400"/>
                  </a:solidFill>
                  <a:ln w="6350" cmpd="sng">
                    <a:solidFill>
                      <a:srgbClr val="000000"/>
                    </a:solidFill>
                    <a:round/>
                    <a:headEnd/>
                    <a:tailEnd/>
                  </a:ln>
                  <a:effectLst/>
                </p:spPr>
                <p:txBody>
                  <a:bodyPr/>
                  <a:lstStyle/>
                  <a:p>
                    <a:endParaRPr lang="es-ES"/>
                  </a:p>
                </p:txBody>
              </p:sp>
            </p:grpSp>
            <p:grpSp>
              <p:nvGrpSpPr>
                <p:cNvPr id="30" name="Group 219"/>
                <p:cNvGrpSpPr>
                  <a:grpSpLocks noChangeAspect="1"/>
                </p:cNvGrpSpPr>
                <p:nvPr/>
              </p:nvGrpSpPr>
              <p:grpSpPr bwMode="auto">
                <a:xfrm>
                  <a:off x="1941" y="2849"/>
                  <a:ext cx="135" cy="580"/>
                  <a:chOff x="2624" y="403"/>
                  <a:chExt cx="446" cy="887"/>
                </a:xfrm>
              </p:grpSpPr>
              <p:sp>
                <p:nvSpPr>
                  <p:cNvPr id="12508" name="Freeform 220"/>
                  <p:cNvSpPr>
                    <a:spLocks noChangeAspect="1"/>
                  </p:cNvSpPr>
                  <p:nvPr/>
                </p:nvSpPr>
                <p:spPr bwMode="auto">
                  <a:xfrm>
                    <a:off x="2740" y="583"/>
                    <a:ext cx="282" cy="528"/>
                  </a:xfrm>
                  <a:custGeom>
                    <a:avLst/>
                    <a:gdLst/>
                    <a:ahLst/>
                    <a:cxnLst>
                      <a:cxn ang="0">
                        <a:pos x="146" y="0"/>
                      </a:cxn>
                      <a:cxn ang="0">
                        <a:pos x="104" y="21"/>
                      </a:cxn>
                      <a:cxn ang="0">
                        <a:pos x="74" y="47"/>
                      </a:cxn>
                      <a:cxn ang="0">
                        <a:pos x="47" y="82"/>
                      </a:cxn>
                      <a:cxn ang="0">
                        <a:pos x="29" y="117"/>
                      </a:cxn>
                      <a:cxn ang="0">
                        <a:pos x="13" y="163"/>
                      </a:cxn>
                      <a:cxn ang="0">
                        <a:pos x="4" y="207"/>
                      </a:cxn>
                      <a:cxn ang="0">
                        <a:pos x="0" y="251"/>
                      </a:cxn>
                      <a:cxn ang="0">
                        <a:pos x="2" y="295"/>
                      </a:cxn>
                      <a:cxn ang="0">
                        <a:pos x="8" y="338"/>
                      </a:cxn>
                      <a:cxn ang="0">
                        <a:pos x="16" y="376"/>
                      </a:cxn>
                      <a:cxn ang="0">
                        <a:pos x="29" y="410"/>
                      </a:cxn>
                      <a:cxn ang="0">
                        <a:pos x="44" y="439"/>
                      </a:cxn>
                      <a:cxn ang="0">
                        <a:pos x="61" y="466"/>
                      </a:cxn>
                      <a:cxn ang="0">
                        <a:pos x="82" y="487"/>
                      </a:cxn>
                      <a:cxn ang="0">
                        <a:pos x="106" y="507"/>
                      </a:cxn>
                      <a:cxn ang="0">
                        <a:pos x="133" y="522"/>
                      </a:cxn>
                      <a:cxn ang="0">
                        <a:pos x="162" y="528"/>
                      </a:cxn>
                      <a:cxn ang="0">
                        <a:pos x="255" y="517"/>
                      </a:cxn>
                      <a:cxn ang="0">
                        <a:pos x="224" y="499"/>
                      </a:cxn>
                      <a:cxn ang="0">
                        <a:pos x="199" y="472"/>
                      </a:cxn>
                      <a:cxn ang="0">
                        <a:pos x="176" y="439"/>
                      </a:cxn>
                      <a:cxn ang="0">
                        <a:pos x="156" y="391"/>
                      </a:cxn>
                      <a:cxn ang="0">
                        <a:pos x="143" y="346"/>
                      </a:cxn>
                      <a:cxn ang="0">
                        <a:pos x="138" y="309"/>
                      </a:cxn>
                      <a:cxn ang="0">
                        <a:pos x="135" y="243"/>
                      </a:cxn>
                      <a:cxn ang="0">
                        <a:pos x="140" y="200"/>
                      </a:cxn>
                      <a:cxn ang="0">
                        <a:pos x="152" y="147"/>
                      </a:cxn>
                      <a:cxn ang="0">
                        <a:pos x="167" y="107"/>
                      </a:cxn>
                      <a:cxn ang="0">
                        <a:pos x="191" y="66"/>
                      </a:cxn>
                      <a:cxn ang="0">
                        <a:pos x="228" y="31"/>
                      </a:cxn>
                      <a:cxn ang="0">
                        <a:pos x="258" y="10"/>
                      </a:cxn>
                    </a:cxnLst>
                    <a:rect l="0" t="0" r="r" b="b"/>
                    <a:pathLst>
                      <a:path w="282" h="528">
                        <a:moveTo>
                          <a:pt x="280" y="0"/>
                        </a:moveTo>
                        <a:lnTo>
                          <a:pt x="146" y="0"/>
                        </a:lnTo>
                        <a:lnTo>
                          <a:pt x="128" y="7"/>
                        </a:lnTo>
                        <a:lnTo>
                          <a:pt x="104" y="21"/>
                        </a:lnTo>
                        <a:lnTo>
                          <a:pt x="88" y="32"/>
                        </a:lnTo>
                        <a:lnTo>
                          <a:pt x="74" y="47"/>
                        </a:lnTo>
                        <a:lnTo>
                          <a:pt x="60" y="63"/>
                        </a:lnTo>
                        <a:lnTo>
                          <a:pt x="47" y="82"/>
                        </a:lnTo>
                        <a:lnTo>
                          <a:pt x="37" y="99"/>
                        </a:lnTo>
                        <a:lnTo>
                          <a:pt x="29" y="117"/>
                        </a:lnTo>
                        <a:lnTo>
                          <a:pt x="20" y="144"/>
                        </a:lnTo>
                        <a:lnTo>
                          <a:pt x="13" y="163"/>
                        </a:lnTo>
                        <a:lnTo>
                          <a:pt x="8" y="184"/>
                        </a:lnTo>
                        <a:lnTo>
                          <a:pt x="4" y="207"/>
                        </a:lnTo>
                        <a:lnTo>
                          <a:pt x="2" y="226"/>
                        </a:lnTo>
                        <a:lnTo>
                          <a:pt x="0" y="251"/>
                        </a:lnTo>
                        <a:lnTo>
                          <a:pt x="0" y="272"/>
                        </a:lnTo>
                        <a:lnTo>
                          <a:pt x="2" y="295"/>
                        </a:lnTo>
                        <a:lnTo>
                          <a:pt x="4" y="317"/>
                        </a:lnTo>
                        <a:lnTo>
                          <a:pt x="8" y="338"/>
                        </a:lnTo>
                        <a:lnTo>
                          <a:pt x="12" y="355"/>
                        </a:lnTo>
                        <a:lnTo>
                          <a:pt x="16" y="376"/>
                        </a:lnTo>
                        <a:lnTo>
                          <a:pt x="23" y="394"/>
                        </a:lnTo>
                        <a:lnTo>
                          <a:pt x="29" y="410"/>
                        </a:lnTo>
                        <a:lnTo>
                          <a:pt x="37" y="426"/>
                        </a:lnTo>
                        <a:lnTo>
                          <a:pt x="44" y="439"/>
                        </a:lnTo>
                        <a:lnTo>
                          <a:pt x="53" y="451"/>
                        </a:lnTo>
                        <a:lnTo>
                          <a:pt x="61" y="466"/>
                        </a:lnTo>
                        <a:lnTo>
                          <a:pt x="72" y="477"/>
                        </a:lnTo>
                        <a:lnTo>
                          <a:pt x="82" y="487"/>
                        </a:lnTo>
                        <a:lnTo>
                          <a:pt x="92" y="498"/>
                        </a:lnTo>
                        <a:lnTo>
                          <a:pt x="106" y="507"/>
                        </a:lnTo>
                        <a:lnTo>
                          <a:pt x="117" y="512"/>
                        </a:lnTo>
                        <a:lnTo>
                          <a:pt x="133" y="522"/>
                        </a:lnTo>
                        <a:lnTo>
                          <a:pt x="146" y="523"/>
                        </a:lnTo>
                        <a:lnTo>
                          <a:pt x="162" y="528"/>
                        </a:lnTo>
                        <a:lnTo>
                          <a:pt x="282" y="528"/>
                        </a:lnTo>
                        <a:lnTo>
                          <a:pt x="255" y="517"/>
                        </a:lnTo>
                        <a:lnTo>
                          <a:pt x="239" y="509"/>
                        </a:lnTo>
                        <a:lnTo>
                          <a:pt x="224" y="499"/>
                        </a:lnTo>
                        <a:lnTo>
                          <a:pt x="208" y="483"/>
                        </a:lnTo>
                        <a:lnTo>
                          <a:pt x="199" y="472"/>
                        </a:lnTo>
                        <a:lnTo>
                          <a:pt x="188" y="458"/>
                        </a:lnTo>
                        <a:lnTo>
                          <a:pt x="176" y="439"/>
                        </a:lnTo>
                        <a:lnTo>
                          <a:pt x="165" y="418"/>
                        </a:lnTo>
                        <a:lnTo>
                          <a:pt x="156" y="391"/>
                        </a:lnTo>
                        <a:lnTo>
                          <a:pt x="148" y="370"/>
                        </a:lnTo>
                        <a:lnTo>
                          <a:pt x="143" y="346"/>
                        </a:lnTo>
                        <a:lnTo>
                          <a:pt x="140" y="327"/>
                        </a:lnTo>
                        <a:lnTo>
                          <a:pt x="138" y="309"/>
                        </a:lnTo>
                        <a:lnTo>
                          <a:pt x="135" y="287"/>
                        </a:lnTo>
                        <a:lnTo>
                          <a:pt x="135" y="243"/>
                        </a:lnTo>
                        <a:lnTo>
                          <a:pt x="136" y="224"/>
                        </a:lnTo>
                        <a:lnTo>
                          <a:pt x="140" y="200"/>
                        </a:lnTo>
                        <a:lnTo>
                          <a:pt x="146" y="171"/>
                        </a:lnTo>
                        <a:lnTo>
                          <a:pt x="152" y="147"/>
                        </a:lnTo>
                        <a:lnTo>
                          <a:pt x="160" y="123"/>
                        </a:lnTo>
                        <a:lnTo>
                          <a:pt x="167" y="107"/>
                        </a:lnTo>
                        <a:lnTo>
                          <a:pt x="176" y="90"/>
                        </a:lnTo>
                        <a:lnTo>
                          <a:pt x="191" y="66"/>
                        </a:lnTo>
                        <a:lnTo>
                          <a:pt x="208" y="47"/>
                        </a:lnTo>
                        <a:lnTo>
                          <a:pt x="228" y="31"/>
                        </a:lnTo>
                        <a:lnTo>
                          <a:pt x="240" y="19"/>
                        </a:lnTo>
                        <a:lnTo>
                          <a:pt x="258" y="10"/>
                        </a:lnTo>
                        <a:lnTo>
                          <a:pt x="280" y="0"/>
                        </a:lnTo>
                        <a:close/>
                      </a:path>
                    </a:pathLst>
                  </a:custGeom>
                  <a:gradFill rotWithShape="0">
                    <a:gsLst>
                      <a:gs pos="0">
                        <a:srgbClr val="E1E100">
                          <a:gamma/>
                          <a:shade val="78431"/>
                          <a:invGamma/>
                        </a:srgbClr>
                      </a:gs>
                      <a:gs pos="50000">
                        <a:srgbClr val="E1E100"/>
                      </a:gs>
                      <a:gs pos="100000">
                        <a:srgbClr val="E1E100">
                          <a:gamma/>
                          <a:shade val="78431"/>
                          <a:invGamma/>
                        </a:srgbClr>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509" name="Freeform 221"/>
                  <p:cNvSpPr>
                    <a:spLocks noChangeAspect="1"/>
                  </p:cNvSpPr>
                  <p:nvPr/>
                </p:nvSpPr>
                <p:spPr bwMode="auto">
                  <a:xfrm>
                    <a:off x="2927" y="403"/>
                    <a:ext cx="143" cy="178"/>
                  </a:xfrm>
                  <a:custGeom>
                    <a:avLst/>
                    <a:gdLst/>
                    <a:ahLst/>
                    <a:cxnLst>
                      <a:cxn ang="0">
                        <a:pos x="0" y="357"/>
                      </a:cxn>
                      <a:cxn ang="0">
                        <a:pos x="16" y="0"/>
                      </a:cxn>
                      <a:cxn ang="0">
                        <a:pos x="286" y="0"/>
                      </a:cxn>
                      <a:cxn ang="0">
                        <a:pos x="270" y="357"/>
                      </a:cxn>
                      <a:cxn ang="0">
                        <a:pos x="0" y="357"/>
                      </a:cxn>
                    </a:cxnLst>
                    <a:rect l="0" t="0" r="r" b="b"/>
                    <a:pathLst>
                      <a:path w="286" h="357">
                        <a:moveTo>
                          <a:pt x="0" y="357"/>
                        </a:moveTo>
                        <a:lnTo>
                          <a:pt x="16" y="0"/>
                        </a:lnTo>
                        <a:lnTo>
                          <a:pt x="286" y="0"/>
                        </a:lnTo>
                        <a:lnTo>
                          <a:pt x="270" y="357"/>
                        </a:lnTo>
                        <a:lnTo>
                          <a:pt x="0" y="357"/>
                        </a:lnTo>
                        <a:close/>
                      </a:path>
                    </a:pathLst>
                  </a:custGeom>
                  <a:solidFill>
                    <a:srgbClr val="E1E100"/>
                  </a:solidFill>
                  <a:ln w="6350" cmpd="sng">
                    <a:solidFill>
                      <a:srgbClr val="000000"/>
                    </a:solidFill>
                    <a:round/>
                    <a:headEnd/>
                    <a:tailEnd/>
                  </a:ln>
                  <a:effectLst/>
                </p:spPr>
                <p:txBody>
                  <a:bodyPr/>
                  <a:lstStyle/>
                  <a:p>
                    <a:endParaRPr lang="es-ES"/>
                  </a:p>
                </p:txBody>
              </p:sp>
              <p:sp>
                <p:nvSpPr>
                  <p:cNvPr id="12510" name="Freeform 222"/>
                  <p:cNvSpPr>
                    <a:spLocks noChangeAspect="1"/>
                  </p:cNvSpPr>
                  <p:nvPr/>
                </p:nvSpPr>
                <p:spPr bwMode="auto">
                  <a:xfrm>
                    <a:off x="2927" y="1111"/>
                    <a:ext cx="143" cy="179"/>
                  </a:xfrm>
                  <a:custGeom>
                    <a:avLst/>
                    <a:gdLst/>
                    <a:ahLst/>
                    <a:cxnLst>
                      <a:cxn ang="0">
                        <a:pos x="16" y="356"/>
                      </a:cxn>
                      <a:cxn ang="0">
                        <a:pos x="0" y="0"/>
                      </a:cxn>
                      <a:cxn ang="0">
                        <a:pos x="270" y="0"/>
                      </a:cxn>
                      <a:cxn ang="0">
                        <a:pos x="286" y="356"/>
                      </a:cxn>
                      <a:cxn ang="0">
                        <a:pos x="16" y="356"/>
                      </a:cxn>
                    </a:cxnLst>
                    <a:rect l="0" t="0" r="r" b="b"/>
                    <a:pathLst>
                      <a:path w="286" h="356">
                        <a:moveTo>
                          <a:pt x="16" y="356"/>
                        </a:moveTo>
                        <a:lnTo>
                          <a:pt x="0" y="0"/>
                        </a:lnTo>
                        <a:lnTo>
                          <a:pt x="270" y="0"/>
                        </a:lnTo>
                        <a:lnTo>
                          <a:pt x="286" y="356"/>
                        </a:lnTo>
                        <a:lnTo>
                          <a:pt x="16" y="356"/>
                        </a:lnTo>
                        <a:close/>
                      </a:path>
                    </a:pathLst>
                  </a:custGeom>
                  <a:solidFill>
                    <a:srgbClr val="E1E100"/>
                  </a:solidFill>
                  <a:ln w="6350" cmpd="sng">
                    <a:solidFill>
                      <a:srgbClr val="000000"/>
                    </a:solidFill>
                    <a:round/>
                    <a:headEnd/>
                    <a:tailEnd/>
                  </a:ln>
                  <a:effectLst/>
                </p:spPr>
                <p:txBody>
                  <a:bodyPr/>
                  <a:lstStyle/>
                  <a:p>
                    <a:endParaRPr lang="es-ES"/>
                  </a:p>
                </p:txBody>
              </p:sp>
              <p:sp>
                <p:nvSpPr>
                  <p:cNvPr id="12511" name="Freeform 223"/>
                  <p:cNvSpPr>
                    <a:spLocks noChangeAspect="1"/>
                  </p:cNvSpPr>
                  <p:nvPr/>
                </p:nvSpPr>
                <p:spPr bwMode="auto">
                  <a:xfrm>
                    <a:off x="2624" y="404"/>
                    <a:ext cx="311" cy="884"/>
                  </a:xfrm>
                  <a:custGeom>
                    <a:avLst/>
                    <a:gdLst/>
                    <a:ahLst/>
                    <a:cxnLst>
                      <a:cxn ang="0">
                        <a:pos x="579" y="1410"/>
                      </a:cxn>
                      <a:cxn ang="0">
                        <a:pos x="543" y="1406"/>
                      </a:cxn>
                      <a:cxn ang="0">
                        <a:pos x="509" y="1399"/>
                      </a:cxn>
                      <a:cxn ang="0">
                        <a:pos x="476" y="1386"/>
                      </a:cxn>
                      <a:cxn ang="0">
                        <a:pos x="413" y="1347"/>
                      </a:cxn>
                      <a:cxn ang="0">
                        <a:pos x="359" y="1289"/>
                      </a:cxn>
                      <a:cxn ang="0">
                        <a:pos x="313" y="1217"/>
                      </a:cxn>
                      <a:cxn ang="0">
                        <a:pos x="275" y="1134"/>
                      </a:cxn>
                      <a:cxn ang="0">
                        <a:pos x="250" y="1039"/>
                      </a:cxn>
                      <a:cxn ang="0">
                        <a:pos x="235" y="936"/>
                      </a:cxn>
                      <a:cxn ang="0">
                        <a:pos x="235" y="828"/>
                      </a:cxn>
                      <a:cxn ang="0">
                        <a:pos x="250" y="725"/>
                      </a:cxn>
                      <a:cxn ang="0">
                        <a:pos x="275" y="632"/>
                      </a:cxn>
                      <a:cxn ang="0">
                        <a:pos x="313" y="547"/>
                      </a:cxn>
                      <a:cxn ang="0">
                        <a:pos x="359" y="477"/>
                      </a:cxn>
                      <a:cxn ang="0">
                        <a:pos x="413" y="419"/>
                      </a:cxn>
                      <a:cxn ang="0">
                        <a:pos x="476" y="380"/>
                      </a:cxn>
                      <a:cxn ang="0">
                        <a:pos x="509" y="367"/>
                      </a:cxn>
                      <a:cxn ang="0">
                        <a:pos x="543" y="358"/>
                      </a:cxn>
                      <a:cxn ang="0">
                        <a:pos x="579" y="356"/>
                      </a:cxn>
                      <a:cxn ang="0">
                        <a:pos x="620" y="1"/>
                      </a:cxn>
                      <a:cxn ang="0">
                        <a:pos x="548" y="0"/>
                      </a:cxn>
                      <a:cxn ang="0">
                        <a:pos x="491" y="9"/>
                      </a:cxn>
                      <a:cxn ang="0">
                        <a:pos x="435" y="27"/>
                      </a:cxn>
                      <a:cxn ang="0">
                        <a:pos x="379" y="54"/>
                      </a:cxn>
                      <a:cxn ang="0">
                        <a:pos x="327" y="86"/>
                      </a:cxn>
                      <a:cxn ang="0">
                        <a:pos x="279" y="127"/>
                      </a:cxn>
                      <a:cxn ang="0">
                        <a:pos x="232" y="174"/>
                      </a:cxn>
                      <a:cxn ang="0">
                        <a:pos x="189" y="228"/>
                      </a:cxn>
                      <a:cxn ang="0">
                        <a:pos x="151" y="290"/>
                      </a:cxn>
                      <a:cxn ang="0">
                        <a:pos x="115" y="354"/>
                      </a:cxn>
                      <a:cxn ang="0">
                        <a:pos x="84" y="425"/>
                      </a:cxn>
                      <a:cxn ang="0">
                        <a:pos x="57" y="500"/>
                      </a:cxn>
                      <a:cxn ang="0">
                        <a:pos x="34" y="579"/>
                      </a:cxn>
                      <a:cxn ang="0">
                        <a:pos x="18" y="662"/>
                      </a:cxn>
                      <a:cxn ang="0">
                        <a:pos x="7" y="749"/>
                      </a:cxn>
                      <a:cxn ang="0">
                        <a:pos x="0" y="837"/>
                      </a:cxn>
                      <a:cxn ang="0">
                        <a:pos x="0" y="929"/>
                      </a:cxn>
                      <a:cxn ang="0">
                        <a:pos x="7" y="1017"/>
                      </a:cxn>
                      <a:cxn ang="0">
                        <a:pos x="18" y="1104"/>
                      </a:cxn>
                      <a:cxn ang="0">
                        <a:pos x="34" y="1186"/>
                      </a:cxn>
                      <a:cxn ang="0">
                        <a:pos x="57" y="1266"/>
                      </a:cxn>
                      <a:cxn ang="0">
                        <a:pos x="84" y="1341"/>
                      </a:cxn>
                      <a:cxn ang="0">
                        <a:pos x="115" y="1411"/>
                      </a:cxn>
                      <a:cxn ang="0">
                        <a:pos x="151" y="1476"/>
                      </a:cxn>
                      <a:cxn ang="0">
                        <a:pos x="189" y="1538"/>
                      </a:cxn>
                      <a:cxn ang="0">
                        <a:pos x="232" y="1592"/>
                      </a:cxn>
                      <a:cxn ang="0">
                        <a:pos x="279" y="1638"/>
                      </a:cxn>
                      <a:cxn ang="0">
                        <a:pos x="327" y="1680"/>
                      </a:cxn>
                      <a:cxn ang="0">
                        <a:pos x="379" y="1712"/>
                      </a:cxn>
                      <a:cxn ang="0">
                        <a:pos x="435" y="1739"/>
                      </a:cxn>
                      <a:cxn ang="0">
                        <a:pos x="491" y="1755"/>
                      </a:cxn>
                      <a:cxn ang="0">
                        <a:pos x="548" y="1764"/>
                      </a:cxn>
                      <a:cxn ang="0">
                        <a:pos x="620" y="1764"/>
                      </a:cxn>
                    </a:cxnLst>
                    <a:rect l="0" t="0" r="r" b="b"/>
                    <a:pathLst>
                      <a:path w="620" h="1766">
                        <a:moveTo>
                          <a:pt x="604" y="1408"/>
                        </a:moveTo>
                        <a:lnTo>
                          <a:pt x="579" y="1410"/>
                        </a:lnTo>
                        <a:lnTo>
                          <a:pt x="561" y="1410"/>
                        </a:lnTo>
                        <a:lnTo>
                          <a:pt x="543" y="1406"/>
                        </a:lnTo>
                        <a:lnTo>
                          <a:pt x="527" y="1404"/>
                        </a:lnTo>
                        <a:lnTo>
                          <a:pt x="509" y="1399"/>
                        </a:lnTo>
                        <a:lnTo>
                          <a:pt x="492" y="1393"/>
                        </a:lnTo>
                        <a:lnTo>
                          <a:pt x="476" y="1386"/>
                        </a:lnTo>
                        <a:lnTo>
                          <a:pt x="444" y="1368"/>
                        </a:lnTo>
                        <a:lnTo>
                          <a:pt x="413" y="1347"/>
                        </a:lnTo>
                        <a:lnTo>
                          <a:pt x="386" y="1320"/>
                        </a:lnTo>
                        <a:lnTo>
                          <a:pt x="359" y="1289"/>
                        </a:lnTo>
                        <a:lnTo>
                          <a:pt x="334" y="1255"/>
                        </a:lnTo>
                        <a:lnTo>
                          <a:pt x="313" y="1217"/>
                        </a:lnTo>
                        <a:lnTo>
                          <a:pt x="293" y="1177"/>
                        </a:lnTo>
                        <a:lnTo>
                          <a:pt x="275" y="1134"/>
                        </a:lnTo>
                        <a:lnTo>
                          <a:pt x="261" y="1087"/>
                        </a:lnTo>
                        <a:lnTo>
                          <a:pt x="250" y="1039"/>
                        </a:lnTo>
                        <a:lnTo>
                          <a:pt x="241" y="988"/>
                        </a:lnTo>
                        <a:lnTo>
                          <a:pt x="235" y="936"/>
                        </a:lnTo>
                        <a:lnTo>
                          <a:pt x="234" y="882"/>
                        </a:lnTo>
                        <a:lnTo>
                          <a:pt x="235" y="828"/>
                        </a:lnTo>
                        <a:lnTo>
                          <a:pt x="241" y="776"/>
                        </a:lnTo>
                        <a:lnTo>
                          <a:pt x="250" y="725"/>
                        </a:lnTo>
                        <a:lnTo>
                          <a:pt x="261" y="679"/>
                        </a:lnTo>
                        <a:lnTo>
                          <a:pt x="275" y="632"/>
                        </a:lnTo>
                        <a:lnTo>
                          <a:pt x="293" y="588"/>
                        </a:lnTo>
                        <a:lnTo>
                          <a:pt x="313" y="547"/>
                        </a:lnTo>
                        <a:lnTo>
                          <a:pt x="334" y="511"/>
                        </a:lnTo>
                        <a:lnTo>
                          <a:pt x="359" y="477"/>
                        </a:lnTo>
                        <a:lnTo>
                          <a:pt x="386" y="446"/>
                        </a:lnTo>
                        <a:lnTo>
                          <a:pt x="413" y="419"/>
                        </a:lnTo>
                        <a:lnTo>
                          <a:pt x="444" y="398"/>
                        </a:lnTo>
                        <a:lnTo>
                          <a:pt x="476" y="380"/>
                        </a:lnTo>
                        <a:lnTo>
                          <a:pt x="492" y="372"/>
                        </a:lnTo>
                        <a:lnTo>
                          <a:pt x="509" y="367"/>
                        </a:lnTo>
                        <a:lnTo>
                          <a:pt x="527" y="362"/>
                        </a:lnTo>
                        <a:lnTo>
                          <a:pt x="543" y="358"/>
                        </a:lnTo>
                        <a:lnTo>
                          <a:pt x="561" y="356"/>
                        </a:lnTo>
                        <a:lnTo>
                          <a:pt x="579" y="356"/>
                        </a:lnTo>
                        <a:lnTo>
                          <a:pt x="604" y="358"/>
                        </a:lnTo>
                        <a:lnTo>
                          <a:pt x="620" y="1"/>
                        </a:lnTo>
                        <a:lnTo>
                          <a:pt x="579" y="0"/>
                        </a:lnTo>
                        <a:lnTo>
                          <a:pt x="548" y="0"/>
                        </a:lnTo>
                        <a:lnTo>
                          <a:pt x="519" y="3"/>
                        </a:lnTo>
                        <a:lnTo>
                          <a:pt x="491" y="9"/>
                        </a:lnTo>
                        <a:lnTo>
                          <a:pt x="462" y="18"/>
                        </a:lnTo>
                        <a:lnTo>
                          <a:pt x="435" y="27"/>
                        </a:lnTo>
                        <a:lnTo>
                          <a:pt x="406" y="39"/>
                        </a:lnTo>
                        <a:lnTo>
                          <a:pt x="379" y="54"/>
                        </a:lnTo>
                        <a:lnTo>
                          <a:pt x="354" y="68"/>
                        </a:lnTo>
                        <a:lnTo>
                          <a:pt x="327" y="86"/>
                        </a:lnTo>
                        <a:lnTo>
                          <a:pt x="302" y="106"/>
                        </a:lnTo>
                        <a:lnTo>
                          <a:pt x="279" y="127"/>
                        </a:lnTo>
                        <a:lnTo>
                          <a:pt x="255" y="151"/>
                        </a:lnTo>
                        <a:lnTo>
                          <a:pt x="232" y="174"/>
                        </a:lnTo>
                        <a:lnTo>
                          <a:pt x="210" y="201"/>
                        </a:lnTo>
                        <a:lnTo>
                          <a:pt x="189" y="228"/>
                        </a:lnTo>
                        <a:lnTo>
                          <a:pt x="169" y="257"/>
                        </a:lnTo>
                        <a:lnTo>
                          <a:pt x="151" y="290"/>
                        </a:lnTo>
                        <a:lnTo>
                          <a:pt x="131" y="320"/>
                        </a:lnTo>
                        <a:lnTo>
                          <a:pt x="115" y="354"/>
                        </a:lnTo>
                        <a:lnTo>
                          <a:pt x="99" y="389"/>
                        </a:lnTo>
                        <a:lnTo>
                          <a:pt x="84" y="425"/>
                        </a:lnTo>
                        <a:lnTo>
                          <a:pt x="70" y="462"/>
                        </a:lnTo>
                        <a:lnTo>
                          <a:pt x="57" y="500"/>
                        </a:lnTo>
                        <a:lnTo>
                          <a:pt x="45" y="538"/>
                        </a:lnTo>
                        <a:lnTo>
                          <a:pt x="34" y="579"/>
                        </a:lnTo>
                        <a:lnTo>
                          <a:pt x="25" y="619"/>
                        </a:lnTo>
                        <a:lnTo>
                          <a:pt x="18" y="662"/>
                        </a:lnTo>
                        <a:lnTo>
                          <a:pt x="11" y="706"/>
                        </a:lnTo>
                        <a:lnTo>
                          <a:pt x="7" y="749"/>
                        </a:lnTo>
                        <a:lnTo>
                          <a:pt x="3" y="792"/>
                        </a:lnTo>
                        <a:lnTo>
                          <a:pt x="0" y="837"/>
                        </a:lnTo>
                        <a:lnTo>
                          <a:pt x="0" y="882"/>
                        </a:lnTo>
                        <a:lnTo>
                          <a:pt x="0" y="929"/>
                        </a:lnTo>
                        <a:lnTo>
                          <a:pt x="3" y="974"/>
                        </a:lnTo>
                        <a:lnTo>
                          <a:pt x="7" y="1017"/>
                        </a:lnTo>
                        <a:lnTo>
                          <a:pt x="11" y="1060"/>
                        </a:lnTo>
                        <a:lnTo>
                          <a:pt x="18" y="1104"/>
                        </a:lnTo>
                        <a:lnTo>
                          <a:pt x="25" y="1145"/>
                        </a:lnTo>
                        <a:lnTo>
                          <a:pt x="34" y="1186"/>
                        </a:lnTo>
                        <a:lnTo>
                          <a:pt x="45" y="1226"/>
                        </a:lnTo>
                        <a:lnTo>
                          <a:pt x="57" y="1266"/>
                        </a:lnTo>
                        <a:lnTo>
                          <a:pt x="70" y="1303"/>
                        </a:lnTo>
                        <a:lnTo>
                          <a:pt x="84" y="1341"/>
                        </a:lnTo>
                        <a:lnTo>
                          <a:pt x="99" y="1377"/>
                        </a:lnTo>
                        <a:lnTo>
                          <a:pt x="115" y="1411"/>
                        </a:lnTo>
                        <a:lnTo>
                          <a:pt x="131" y="1444"/>
                        </a:lnTo>
                        <a:lnTo>
                          <a:pt x="151" y="1476"/>
                        </a:lnTo>
                        <a:lnTo>
                          <a:pt x="169" y="1507"/>
                        </a:lnTo>
                        <a:lnTo>
                          <a:pt x="189" y="1538"/>
                        </a:lnTo>
                        <a:lnTo>
                          <a:pt x="210" y="1565"/>
                        </a:lnTo>
                        <a:lnTo>
                          <a:pt x="232" y="1592"/>
                        </a:lnTo>
                        <a:lnTo>
                          <a:pt x="255" y="1615"/>
                        </a:lnTo>
                        <a:lnTo>
                          <a:pt x="279" y="1638"/>
                        </a:lnTo>
                        <a:lnTo>
                          <a:pt x="302" y="1660"/>
                        </a:lnTo>
                        <a:lnTo>
                          <a:pt x="327" y="1680"/>
                        </a:lnTo>
                        <a:lnTo>
                          <a:pt x="354" y="1696"/>
                        </a:lnTo>
                        <a:lnTo>
                          <a:pt x="379" y="1712"/>
                        </a:lnTo>
                        <a:lnTo>
                          <a:pt x="406" y="1727"/>
                        </a:lnTo>
                        <a:lnTo>
                          <a:pt x="435" y="1739"/>
                        </a:lnTo>
                        <a:lnTo>
                          <a:pt x="462" y="1748"/>
                        </a:lnTo>
                        <a:lnTo>
                          <a:pt x="491" y="1755"/>
                        </a:lnTo>
                        <a:lnTo>
                          <a:pt x="519" y="1761"/>
                        </a:lnTo>
                        <a:lnTo>
                          <a:pt x="548" y="1764"/>
                        </a:lnTo>
                        <a:lnTo>
                          <a:pt x="579" y="1766"/>
                        </a:lnTo>
                        <a:lnTo>
                          <a:pt x="620" y="1764"/>
                        </a:lnTo>
                        <a:lnTo>
                          <a:pt x="604" y="1408"/>
                        </a:lnTo>
                        <a:close/>
                      </a:path>
                    </a:pathLst>
                  </a:custGeom>
                  <a:solidFill>
                    <a:srgbClr val="C4C400"/>
                  </a:solidFill>
                  <a:ln w="6350" cmpd="sng">
                    <a:solidFill>
                      <a:srgbClr val="000000"/>
                    </a:solidFill>
                    <a:round/>
                    <a:headEnd/>
                    <a:tailEnd/>
                  </a:ln>
                  <a:effectLst/>
                </p:spPr>
                <p:txBody>
                  <a:bodyPr/>
                  <a:lstStyle/>
                  <a:p>
                    <a:endParaRPr lang="es-ES"/>
                  </a:p>
                </p:txBody>
              </p:sp>
            </p:grpSp>
            <p:grpSp>
              <p:nvGrpSpPr>
                <p:cNvPr id="31" name="Group 224"/>
                <p:cNvGrpSpPr>
                  <a:grpSpLocks noChangeAspect="1"/>
                </p:cNvGrpSpPr>
                <p:nvPr/>
              </p:nvGrpSpPr>
              <p:grpSpPr bwMode="auto">
                <a:xfrm>
                  <a:off x="1964" y="2978"/>
                  <a:ext cx="262" cy="317"/>
                  <a:chOff x="2337" y="2421"/>
                  <a:chExt cx="868" cy="485"/>
                </a:xfrm>
              </p:grpSpPr>
              <p:sp>
                <p:nvSpPr>
                  <p:cNvPr id="12513" name="Freeform 225"/>
                  <p:cNvSpPr>
                    <a:spLocks noChangeAspect="1"/>
                  </p:cNvSpPr>
                  <p:nvPr/>
                </p:nvSpPr>
                <p:spPr bwMode="auto">
                  <a:xfrm>
                    <a:off x="2353" y="2454"/>
                    <a:ext cx="852" cy="419"/>
                  </a:xfrm>
                  <a:custGeom>
                    <a:avLst/>
                    <a:gdLst/>
                    <a:ahLst/>
                    <a:cxnLst>
                      <a:cxn ang="0">
                        <a:pos x="850" y="0"/>
                      </a:cxn>
                      <a:cxn ang="0">
                        <a:pos x="93" y="0"/>
                      </a:cxn>
                      <a:cxn ang="0">
                        <a:pos x="77" y="6"/>
                      </a:cxn>
                      <a:cxn ang="0">
                        <a:pos x="63" y="19"/>
                      </a:cxn>
                      <a:cxn ang="0">
                        <a:pos x="48" y="34"/>
                      </a:cxn>
                      <a:cxn ang="0">
                        <a:pos x="36" y="53"/>
                      </a:cxn>
                      <a:cxn ang="0">
                        <a:pos x="28" y="70"/>
                      </a:cxn>
                      <a:cxn ang="0">
                        <a:pos x="21" y="83"/>
                      </a:cxn>
                      <a:cxn ang="0">
                        <a:pos x="13" y="115"/>
                      </a:cxn>
                      <a:cxn ang="0">
                        <a:pos x="7" y="149"/>
                      </a:cxn>
                      <a:cxn ang="0">
                        <a:pos x="4" y="181"/>
                      </a:cxn>
                      <a:cxn ang="0">
                        <a:pos x="0" y="210"/>
                      </a:cxn>
                      <a:cxn ang="0">
                        <a:pos x="2" y="238"/>
                      </a:cxn>
                      <a:cxn ang="0">
                        <a:pos x="7" y="262"/>
                      </a:cxn>
                      <a:cxn ang="0">
                        <a:pos x="8" y="285"/>
                      </a:cxn>
                      <a:cxn ang="0">
                        <a:pos x="13" y="304"/>
                      </a:cxn>
                      <a:cxn ang="0">
                        <a:pos x="20" y="326"/>
                      </a:cxn>
                      <a:cxn ang="0">
                        <a:pos x="32" y="357"/>
                      </a:cxn>
                      <a:cxn ang="0">
                        <a:pos x="44" y="378"/>
                      </a:cxn>
                      <a:cxn ang="0">
                        <a:pos x="53" y="390"/>
                      </a:cxn>
                      <a:cxn ang="0">
                        <a:pos x="68" y="405"/>
                      </a:cxn>
                      <a:cxn ang="0">
                        <a:pos x="95" y="419"/>
                      </a:cxn>
                      <a:cxn ang="0">
                        <a:pos x="852" y="419"/>
                      </a:cxn>
                      <a:cxn ang="0">
                        <a:pos x="842" y="410"/>
                      </a:cxn>
                      <a:cxn ang="0">
                        <a:pos x="828" y="403"/>
                      </a:cxn>
                      <a:cxn ang="0">
                        <a:pos x="818" y="394"/>
                      </a:cxn>
                      <a:cxn ang="0">
                        <a:pos x="810" y="387"/>
                      </a:cxn>
                      <a:cxn ang="0">
                        <a:pos x="800" y="374"/>
                      </a:cxn>
                      <a:cxn ang="0">
                        <a:pos x="792" y="362"/>
                      </a:cxn>
                      <a:cxn ang="0">
                        <a:pos x="784" y="349"/>
                      </a:cxn>
                      <a:cxn ang="0">
                        <a:pos x="780" y="336"/>
                      </a:cxn>
                      <a:cxn ang="0">
                        <a:pos x="773" y="325"/>
                      </a:cxn>
                      <a:cxn ang="0">
                        <a:pos x="772" y="309"/>
                      </a:cxn>
                      <a:cxn ang="0">
                        <a:pos x="764" y="285"/>
                      </a:cxn>
                      <a:cxn ang="0">
                        <a:pos x="762" y="275"/>
                      </a:cxn>
                      <a:cxn ang="0">
                        <a:pos x="760" y="258"/>
                      </a:cxn>
                      <a:cxn ang="0">
                        <a:pos x="757" y="240"/>
                      </a:cxn>
                      <a:cxn ang="0">
                        <a:pos x="757" y="224"/>
                      </a:cxn>
                      <a:cxn ang="0">
                        <a:pos x="756" y="202"/>
                      </a:cxn>
                      <a:cxn ang="0">
                        <a:pos x="760" y="168"/>
                      </a:cxn>
                      <a:cxn ang="0">
                        <a:pos x="760" y="154"/>
                      </a:cxn>
                      <a:cxn ang="0">
                        <a:pos x="764" y="133"/>
                      </a:cxn>
                      <a:cxn ang="0">
                        <a:pos x="770" y="109"/>
                      </a:cxn>
                      <a:cxn ang="0">
                        <a:pos x="776" y="91"/>
                      </a:cxn>
                      <a:cxn ang="0">
                        <a:pos x="783" y="70"/>
                      </a:cxn>
                      <a:cxn ang="0">
                        <a:pos x="794" y="50"/>
                      </a:cxn>
                      <a:cxn ang="0">
                        <a:pos x="810" y="37"/>
                      </a:cxn>
                      <a:cxn ang="0">
                        <a:pos x="823" y="21"/>
                      </a:cxn>
                      <a:cxn ang="0">
                        <a:pos x="836" y="11"/>
                      </a:cxn>
                      <a:cxn ang="0">
                        <a:pos x="850" y="0"/>
                      </a:cxn>
                    </a:cxnLst>
                    <a:rect l="0" t="0" r="r" b="b"/>
                    <a:pathLst>
                      <a:path w="852" h="419">
                        <a:moveTo>
                          <a:pt x="850" y="0"/>
                        </a:moveTo>
                        <a:lnTo>
                          <a:pt x="93" y="0"/>
                        </a:lnTo>
                        <a:lnTo>
                          <a:pt x="77" y="6"/>
                        </a:lnTo>
                        <a:lnTo>
                          <a:pt x="63" y="19"/>
                        </a:lnTo>
                        <a:lnTo>
                          <a:pt x="48" y="34"/>
                        </a:lnTo>
                        <a:lnTo>
                          <a:pt x="36" y="53"/>
                        </a:lnTo>
                        <a:lnTo>
                          <a:pt x="28" y="70"/>
                        </a:lnTo>
                        <a:lnTo>
                          <a:pt x="21" y="83"/>
                        </a:lnTo>
                        <a:lnTo>
                          <a:pt x="13" y="115"/>
                        </a:lnTo>
                        <a:lnTo>
                          <a:pt x="7" y="149"/>
                        </a:lnTo>
                        <a:lnTo>
                          <a:pt x="4" y="181"/>
                        </a:lnTo>
                        <a:lnTo>
                          <a:pt x="0" y="210"/>
                        </a:lnTo>
                        <a:lnTo>
                          <a:pt x="2" y="238"/>
                        </a:lnTo>
                        <a:lnTo>
                          <a:pt x="7" y="262"/>
                        </a:lnTo>
                        <a:lnTo>
                          <a:pt x="8" y="285"/>
                        </a:lnTo>
                        <a:lnTo>
                          <a:pt x="13" y="304"/>
                        </a:lnTo>
                        <a:lnTo>
                          <a:pt x="20" y="326"/>
                        </a:lnTo>
                        <a:lnTo>
                          <a:pt x="32" y="357"/>
                        </a:lnTo>
                        <a:lnTo>
                          <a:pt x="44" y="378"/>
                        </a:lnTo>
                        <a:lnTo>
                          <a:pt x="53" y="390"/>
                        </a:lnTo>
                        <a:lnTo>
                          <a:pt x="68" y="405"/>
                        </a:lnTo>
                        <a:lnTo>
                          <a:pt x="95" y="419"/>
                        </a:lnTo>
                        <a:lnTo>
                          <a:pt x="852" y="419"/>
                        </a:lnTo>
                        <a:lnTo>
                          <a:pt x="842" y="410"/>
                        </a:lnTo>
                        <a:lnTo>
                          <a:pt x="828" y="403"/>
                        </a:lnTo>
                        <a:lnTo>
                          <a:pt x="818" y="394"/>
                        </a:lnTo>
                        <a:lnTo>
                          <a:pt x="810" y="387"/>
                        </a:lnTo>
                        <a:lnTo>
                          <a:pt x="800" y="374"/>
                        </a:lnTo>
                        <a:lnTo>
                          <a:pt x="792" y="362"/>
                        </a:lnTo>
                        <a:lnTo>
                          <a:pt x="784" y="349"/>
                        </a:lnTo>
                        <a:lnTo>
                          <a:pt x="780" y="336"/>
                        </a:lnTo>
                        <a:lnTo>
                          <a:pt x="773" y="325"/>
                        </a:lnTo>
                        <a:lnTo>
                          <a:pt x="772" y="309"/>
                        </a:lnTo>
                        <a:lnTo>
                          <a:pt x="764" y="285"/>
                        </a:lnTo>
                        <a:lnTo>
                          <a:pt x="762" y="275"/>
                        </a:lnTo>
                        <a:lnTo>
                          <a:pt x="760" y="258"/>
                        </a:lnTo>
                        <a:lnTo>
                          <a:pt x="757" y="240"/>
                        </a:lnTo>
                        <a:lnTo>
                          <a:pt x="757" y="224"/>
                        </a:lnTo>
                        <a:lnTo>
                          <a:pt x="756" y="202"/>
                        </a:lnTo>
                        <a:lnTo>
                          <a:pt x="760" y="168"/>
                        </a:lnTo>
                        <a:lnTo>
                          <a:pt x="760" y="154"/>
                        </a:lnTo>
                        <a:lnTo>
                          <a:pt x="764" y="133"/>
                        </a:lnTo>
                        <a:lnTo>
                          <a:pt x="770" y="109"/>
                        </a:lnTo>
                        <a:lnTo>
                          <a:pt x="776" y="91"/>
                        </a:lnTo>
                        <a:lnTo>
                          <a:pt x="783" y="70"/>
                        </a:lnTo>
                        <a:lnTo>
                          <a:pt x="794" y="50"/>
                        </a:lnTo>
                        <a:lnTo>
                          <a:pt x="810" y="37"/>
                        </a:lnTo>
                        <a:lnTo>
                          <a:pt x="823" y="21"/>
                        </a:lnTo>
                        <a:lnTo>
                          <a:pt x="836" y="11"/>
                        </a:lnTo>
                        <a:lnTo>
                          <a:pt x="850" y="0"/>
                        </a:lnTo>
                        <a:close/>
                      </a:path>
                    </a:pathLst>
                  </a:custGeom>
                  <a:gradFill rotWithShape="0">
                    <a:gsLst>
                      <a:gs pos="0">
                        <a:srgbClr val="858585"/>
                      </a:gs>
                      <a:gs pos="100000">
                        <a:srgbClr val="E8E8E8"/>
                      </a:gs>
                    </a:gsLst>
                    <a:lin ang="5400000" scaled="1"/>
                  </a:gradFill>
                  <a:ln w="9525" cap="flat" cmpd="sng">
                    <a:noFill/>
                    <a:prstDash val="solid"/>
                    <a:round/>
                    <a:headEnd type="none" w="med" len="med"/>
                    <a:tailEnd type="none" w="med" len="med"/>
                  </a:ln>
                  <a:effectLst/>
                </p:spPr>
                <p:txBody>
                  <a:bodyPr/>
                  <a:lstStyle/>
                  <a:p>
                    <a:endParaRPr lang="es-ES"/>
                  </a:p>
                </p:txBody>
              </p:sp>
              <p:sp>
                <p:nvSpPr>
                  <p:cNvPr id="12514" name="Freeform 226"/>
                  <p:cNvSpPr>
                    <a:spLocks noChangeAspect="1"/>
                  </p:cNvSpPr>
                  <p:nvPr/>
                </p:nvSpPr>
                <p:spPr bwMode="auto">
                  <a:xfrm>
                    <a:off x="2446" y="2422"/>
                    <a:ext cx="751" cy="36"/>
                  </a:xfrm>
                  <a:custGeom>
                    <a:avLst/>
                    <a:gdLst/>
                    <a:ahLst/>
                    <a:cxnLst>
                      <a:cxn ang="0">
                        <a:pos x="4" y="72"/>
                      </a:cxn>
                      <a:cxn ang="0">
                        <a:pos x="0" y="0"/>
                      </a:cxn>
                      <a:cxn ang="0">
                        <a:pos x="1498" y="0"/>
                      </a:cxn>
                      <a:cxn ang="0">
                        <a:pos x="1502" y="72"/>
                      </a:cxn>
                      <a:cxn ang="0">
                        <a:pos x="4" y="72"/>
                      </a:cxn>
                    </a:cxnLst>
                    <a:rect l="0" t="0" r="r" b="b"/>
                    <a:pathLst>
                      <a:path w="1502" h="72">
                        <a:moveTo>
                          <a:pt x="4" y="72"/>
                        </a:moveTo>
                        <a:lnTo>
                          <a:pt x="0" y="0"/>
                        </a:lnTo>
                        <a:lnTo>
                          <a:pt x="1498" y="0"/>
                        </a:lnTo>
                        <a:lnTo>
                          <a:pt x="1502" y="72"/>
                        </a:lnTo>
                        <a:lnTo>
                          <a:pt x="4" y="72"/>
                        </a:lnTo>
                        <a:close/>
                      </a:path>
                    </a:pathLst>
                  </a:custGeom>
                  <a:solidFill>
                    <a:srgbClr val="BDBDBD"/>
                  </a:solidFill>
                  <a:ln w="6350" cmpd="sng">
                    <a:solidFill>
                      <a:srgbClr val="000000"/>
                    </a:solidFill>
                    <a:round/>
                    <a:headEnd/>
                    <a:tailEnd/>
                  </a:ln>
                  <a:effectLst/>
                </p:spPr>
                <p:txBody>
                  <a:bodyPr/>
                  <a:lstStyle/>
                  <a:p>
                    <a:endParaRPr lang="es-ES"/>
                  </a:p>
                </p:txBody>
              </p:sp>
              <p:sp>
                <p:nvSpPr>
                  <p:cNvPr id="12515" name="Freeform 227"/>
                  <p:cNvSpPr>
                    <a:spLocks noChangeAspect="1"/>
                  </p:cNvSpPr>
                  <p:nvPr/>
                </p:nvSpPr>
                <p:spPr bwMode="auto">
                  <a:xfrm>
                    <a:off x="2446" y="2871"/>
                    <a:ext cx="751" cy="35"/>
                  </a:xfrm>
                  <a:custGeom>
                    <a:avLst/>
                    <a:gdLst/>
                    <a:ahLst/>
                    <a:cxnLst>
                      <a:cxn ang="0">
                        <a:pos x="0" y="70"/>
                      </a:cxn>
                      <a:cxn ang="0">
                        <a:pos x="4" y="0"/>
                      </a:cxn>
                      <a:cxn ang="0">
                        <a:pos x="1502" y="0"/>
                      </a:cxn>
                      <a:cxn ang="0">
                        <a:pos x="1498" y="70"/>
                      </a:cxn>
                      <a:cxn ang="0">
                        <a:pos x="0" y="70"/>
                      </a:cxn>
                    </a:cxnLst>
                    <a:rect l="0" t="0" r="r" b="b"/>
                    <a:pathLst>
                      <a:path w="1502" h="70">
                        <a:moveTo>
                          <a:pt x="0" y="70"/>
                        </a:moveTo>
                        <a:lnTo>
                          <a:pt x="4" y="0"/>
                        </a:lnTo>
                        <a:lnTo>
                          <a:pt x="1502" y="0"/>
                        </a:lnTo>
                        <a:lnTo>
                          <a:pt x="1498" y="70"/>
                        </a:lnTo>
                        <a:lnTo>
                          <a:pt x="0" y="70"/>
                        </a:lnTo>
                        <a:close/>
                      </a:path>
                    </a:pathLst>
                  </a:custGeom>
                  <a:solidFill>
                    <a:srgbClr val="B1B1B1"/>
                  </a:solidFill>
                  <a:ln w="6350" cmpd="sng">
                    <a:solidFill>
                      <a:srgbClr val="000000"/>
                    </a:solidFill>
                    <a:round/>
                    <a:headEnd/>
                    <a:tailEnd/>
                  </a:ln>
                  <a:effectLst/>
                </p:spPr>
                <p:txBody>
                  <a:bodyPr/>
                  <a:lstStyle/>
                  <a:p>
                    <a:endParaRPr lang="es-ES"/>
                  </a:p>
                </p:txBody>
              </p:sp>
              <p:sp>
                <p:nvSpPr>
                  <p:cNvPr id="12516" name="Freeform 228"/>
                  <p:cNvSpPr>
                    <a:spLocks noChangeAspect="1"/>
                  </p:cNvSpPr>
                  <p:nvPr/>
                </p:nvSpPr>
                <p:spPr bwMode="auto">
                  <a:xfrm>
                    <a:off x="3108" y="2453"/>
                    <a:ext cx="90" cy="415"/>
                  </a:xfrm>
                  <a:custGeom>
                    <a:avLst/>
                    <a:gdLst/>
                    <a:ahLst/>
                    <a:cxnLst>
                      <a:cxn ang="0">
                        <a:pos x="90" y="0"/>
                      </a:cxn>
                      <a:cxn ang="0">
                        <a:pos x="16" y="96"/>
                      </a:cxn>
                      <a:cxn ang="0">
                        <a:pos x="1" y="219"/>
                      </a:cxn>
                      <a:cxn ang="0">
                        <a:pos x="23" y="346"/>
                      </a:cxn>
                      <a:cxn ang="0">
                        <a:pos x="88" y="415"/>
                      </a:cxn>
                    </a:cxnLst>
                    <a:rect l="0" t="0" r="r" b="b"/>
                    <a:pathLst>
                      <a:path w="90" h="415">
                        <a:moveTo>
                          <a:pt x="90" y="0"/>
                        </a:moveTo>
                        <a:cubicBezTo>
                          <a:pt x="60" y="29"/>
                          <a:pt x="31" y="59"/>
                          <a:pt x="16" y="96"/>
                        </a:cubicBezTo>
                        <a:cubicBezTo>
                          <a:pt x="1" y="133"/>
                          <a:pt x="0" y="177"/>
                          <a:pt x="1" y="219"/>
                        </a:cubicBezTo>
                        <a:cubicBezTo>
                          <a:pt x="2" y="261"/>
                          <a:pt x="9" y="313"/>
                          <a:pt x="23" y="346"/>
                        </a:cubicBezTo>
                        <a:cubicBezTo>
                          <a:pt x="37" y="379"/>
                          <a:pt x="62" y="397"/>
                          <a:pt x="88" y="415"/>
                        </a:cubicBezTo>
                      </a:path>
                    </a:pathLst>
                  </a:custGeom>
                  <a:noFill/>
                  <a:ln w="6350" cmpd="sng">
                    <a:solidFill>
                      <a:schemeClr val="tx1"/>
                    </a:solidFill>
                    <a:round/>
                    <a:headEnd/>
                    <a:tailEnd/>
                  </a:ln>
                  <a:effectLst/>
                </p:spPr>
                <p:txBody>
                  <a:bodyPr/>
                  <a:lstStyle/>
                  <a:p>
                    <a:endParaRPr lang="es-ES"/>
                  </a:p>
                </p:txBody>
              </p:sp>
              <p:sp>
                <p:nvSpPr>
                  <p:cNvPr id="12517" name="Freeform 229"/>
                  <p:cNvSpPr>
                    <a:spLocks noChangeAspect="1"/>
                  </p:cNvSpPr>
                  <p:nvPr/>
                </p:nvSpPr>
                <p:spPr bwMode="auto">
                  <a:xfrm>
                    <a:off x="2337" y="2421"/>
                    <a:ext cx="111" cy="483"/>
                  </a:xfrm>
                  <a:custGeom>
                    <a:avLst/>
                    <a:gdLst/>
                    <a:ahLst/>
                    <a:cxnLst>
                      <a:cxn ang="0">
                        <a:pos x="217" y="0"/>
                      </a:cxn>
                      <a:cxn ang="0">
                        <a:pos x="172" y="18"/>
                      </a:cxn>
                      <a:cxn ang="0">
                        <a:pos x="131" y="50"/>
                      </a:cxn>
                      <a:cxn ang="0">
                        <a:pos x="93" y="99"/>
                      </a:cxn>
                      <a:cxn ang="0">
                        <a:pos x="63" y="158"/>
                      </a:cxn>
                      <a:cxn ang="0">
                        <a:pos x="36" y="227"/>
                      </a:cxn>
                      <a:cxn ang="0">
                        <a:pos x="16" y="306"/>
                      </a:cxn>
                      <a:cxn ang="0">
                        <a:pos x="3" y="392"/>
                      </a:cxn>
                      <a:cxn ang="0">
                        <a:pos x="0" y="482"/>
                      </a:cxn>
                      <a:cxn ang="0">
                        <a:pos x="3" y="574"/>
                      </a:cxn>
                      <a:cxn ang="0">
                        <a:pos x="16" y="659"/>
                      </a:cxn>
                      <a:cxn ang="0">
                        <a:pos x="36" y="738"/>
                      </a:cxn>
                      <a:cxn ang="0">
                        <a:pos x="63" y="807"/>
                      </a:cxn>
                      <a:cxn ang="0">
                        <a:pos x="93" y="866"/>
                      </a:cxn>
                      <a:cxn ang="0">
                        <a:pos x="131" y="915"/>
                      </a:cxn>
                      <a:cxn ang="0">
                        <a:pos x="172" y="947"/>
                      </a:cxn>
                      <a:cxn ang="0">
                        <a:pos x="217" y="965"/>
                      </a:cxn>
                      <a:cxn ang="0">
                        <a:pos x="201" y="888"/>
                      </a:cxn>
                      <a:cxn ang="0">
                        <a:pos x="165" y="866"/>
                      </a:cxn>
                      <a:cxn ang="0">
                        <a:pos x="131" y="832"/>
                      </a:cxn>
                      <a:cxn ang="0">
                        <a:pos x="102" y="785"/>
                      </a:cxn>
                      <a:cxn ang="0">
                        <a:pos x="77" y="731"/>
                      </a:cxn>
                      <a:cxn ang="0">
                        <a:pos x="57" y="668"/>
                      </a:cxn>
                      <a:cxn ang="0">
                        <a:pos x="45" y="598"/>
                      </a:cxn>
                      <a:cxn ang="0">
                        <a:pos x="37" y="522"/>
                      </a:cxn>
                      <a:cxn ang="0">
                        <a:pos x="37" y="443"/>
                      </a:cxn>
                      <a:cxn ang="0">
                        <a:pos x="45" y="367"/>
                      </a:cxn>
                      <a:cxn ang="0">
                        <a:pos x="57" y="299"/>
                      </a:cxn>
                      <a:cxn ang="0">
                        <a:pos x="77" y="234"/>
                      </a:cxn>
                      <a:cxn ang="0">
                        <a:pos x="102" y="180"/>
                      </a:cxn>
                      <a:cxn ang="0">
                        <a:pos x="131" y="133"/>
                      </a:cxn>
                      <a:cxn ang="0">
                        <a:pos x="165" y="99"/>
                      </a:cxn>
                      <a:cxn ang="0">
                        <a:pos x="201" y="77"/>
                      </a:cxn>
                    </a:cxnLst>
                    <a:rect l="0" t="0" r="r" b="b"/>
                    <a:pathLst>
                      <a:path w="221" h="965">
                        <a:moveTo>
                          <a:pt x="221" y="72"/>
                        </a:moveTo>
                        <a:lnTo>
                          <a:pt x="217" y="0"/>
                        </a:lnTo>
                        <a:lnTo>
                          <a:pt x="194" y="7"/>
                        </a:lnTo>
                        <a:lnTo>
                          <a:pt x="172" y="18"/>
                        </a:lnTo>
                        <a:lnTo>
                          <a:pt x="151" y="32"/>
                        </a:lnTo>
                        <a:lnTo>
                          <a:pt x="131" y="50"/>
                        </a:lnTo>
                        <a:lnTo>
                          <a:pt x="111" y="74"/>
                        </a:lnTo>
                        <a:lnTo>
                          <a:pt x="93" y="99"/>
                        </a:lnTo>
                        <a:lnTo>
                          <a:pt x="77" y="126"/>
                        </a:lnTo>
                        <a:lnTo>
                          <a:pt x="63" y="158"/>
                        </a:lnTo>
                        <a:lnTo>
                          <a:pt x="48" y="191"/>
                        </a:lnTo>
                        <a:lnTo>
                          <a:pt x="36" y="227"/>
                        </a:lnTo>
                        <a:lnTo>
                          <a:pt x="25" y="266"/>
                        </a:lnTo>
                        <a:lnTo>
                          <a:pt x="16" y="306"/>
                        </a:lnTo>
                        <a:lnTo>
                          <a:pt x="9" y="347"/>
                        </a:lnTo>
                        <a:lnTo>
                          <a:pt x="3" y="392"/>
                        </a:lnTo>
                        <a:lnTo>
                          <a:pt x="1" y="436"/>
                        </a:lnTo>
                        <a:lnTo>
                          <a:pt x="0" y="482"/>
                        </a:lnTo>
                        <a:lnTo>
                          <a:pt x="1" y="529"/>
                        </a:lnTo>
                        <a:lnTo>
                          <a:pt x="3" y="574"/>
                        </a:lnTo>
                        <a:lnTo>
                          <a:pt x="9" y="617"/>
                        </a:lnTo>
                        <a:lnTo>
                          <a:pt x="16" y="659"/>
                        </a:lnTo>
                        <a:lnTo>
                          <a:pt x="25" y="699"/>
                        </a:lnTo>
                        <a:lnTo>
                          <a:pt x="36" y="738"/>
                        </a:lnTo>
                        <a:lnTo>
                          <a:pt x="48" y="774"/>
                        </a:lnTo>
                        <a:lnTo>
                          <a:pt x="63" y="807"/>
                        </a:lnTo>
                        <a:lnTo>
                          <a:pt x="77" y="839"/>
                        </a:lnTo>
                        <a:lnTo>
                          <a:pt x="93" y="866"/>
                        </a:lnTo>
                        <a:lnTo>
                          <a:pt x="111" y="891"/>
                        </a:lnTo>
                        <a:lnTo>
                          <a:pt x="131" y="915"/>
                        </a:lnTo>
                        <a:lnTo>
                          <a:pt x="151" y="933"/>
                        </a:lnTo>
                        <a:lnTo>
                          <a:pt x="172" y="947"/>
                        </a:lnTo>
                        <a:lnTo>
                          <a:pt x="194" y="960"/>
                        </a:lnTo>
                        <a:lnTo>
                          <a:pt x="217" y="965"/>
                        </a:lnTo>
                        <a:lnTo>
                          <a:pt x="221" y="895"/>
                        </a:lnTo>
                        <a:lnTo>
                          <a:pt x="201" y="888"/>
                        </a:lnTo>
                        <a:lnTo>
                          <a:pt x="183" y="879"/>
                        </a:lnTo>
                        <a:lnTo>
                          <a:pt x="165" y="866"/>
                        </a:lnTo>
                        <a:lnTo>
                          <a:pt x="147" y="850"/>
                        </a:lnTo>
                        <a:lnTo>
                          <a:pt x="131" y="832"/>
                        </a:lnTo>
                        <a:lnTo>
                          <a:pt x="117" y="810"/>
                        </a:lnTo>
                        <a:lnTo>
                          <a:pt x="102" y="785"/>
                        </a:lnTo>
                        <a:lnTo>
                          <a:pt x="90" y="760"/>
                        </a:lnTo>
                        <a:lnTo>
                          <a:pt x="77" y="731"/>
                        </a:lnTo>
                        <a:lnTo>
                          <a:pt x="66" y="700"/>
                        </a:lnTo>
                        <a:lnTo>
                          <a:pt x="57" y="668"/>
                        </a:lnTo>
                        <a:lnTo>
                          <a:pt x="50" y="634"/>
                        </a:lnTo>
                        <a:lnTo>
                          <a:pt x="45" y="598"/>
                        </a:lnTo>
                        <a:lnTo>
                          <a:pt x="39" y="560"/>
                        </a:lnTo>
                        <a:lnTo>
                          <a:pt x="37" y="522"/>
                        </a:lnTo>
                        <a:lnTo>
                          <a:pt x="36" y="482"/>
                        </a:lnTo>
                        <a:lnTo>
                          <a:pt x="37" y="443"/>
                        </a:lnTo>
                        <a:lnTo>
                          <a:pt x="39" y="405"/>
                        </a:lnTo>
                        <a:lnTo>
                          <a:pt x="45" y="367"/>
                        </a:lnTo>
                        <a:lnTo>
                          <a:pt x="50" y="333"/>
                        </a:lnTo>
                        <a:lnTo>
                          <a:pt x="57" y="299"/>
                        </a:lnTo>
                        <a:lnTo>
                          <a:pt x="66" y="266"/>
                        </a:lnTo>
                        <a:lnTo>
                          <a:pt x="77" y="234"/>
                        </a:lnTo>
                        <a:lnTo>
                          <a:pt x="90" y="207"/>
                        </a:lnTo>
                        <a:lnTo>
                          <a:pt x="102" y="180"/>
                        </a:lnTo>
                        <a:lnTo>
                          <a:pt x="117" y="155"/>
                        </a:lnTo>
                        <a:lnTo>
                          <a:pt x="131" y="133"/>
                        </a:lnTo>
                        <a:lnTo>
                          <a:pt x="147" y="115"/>
                        </a:lnTo>
                        <a:lnTo>
                          <a:pt x="165" y="99"/>
                        </a:lnTo>
                        <a:lnTo>
                          <a:pt x="183" y="86"/>
                        </a:lnTo>
                        <a:lnTo>
                          <a:pt x="201" y="77"/>
                        </a:lnTo>
                        <a:lnTo>
                          <a:pt x="221" y="72"/>
                        </a:lnTo>
                        <a:close/>
                      </a:path>
                    </a:pathLst>
                  </a:custGeom>
                  <a:solidFill>
                    <a:srgbClr val="BBBBBB"/>
                  </a:solidFill>
                  <a:ln w="6350" cmpd="sng">
                    <a:solidFill>
                      <a:srgbClr val="000000"/>
                    </a:solidFill>
                    <a:round/>
                    <a:headEnd/>
                    <a:tailEnd/>
                  </a:ln>
                  <a:effectLst/>
                </p:spPr>
                <p:txBody>
                  <a:bodyPr/>
                  <a:lstStyle/>
                  <a:p>
                    <a:endParaRPr lang="es-ES"/>
                  </a:p>
                </p:txBody>
              </p:sp>
            </p:grpSp>
            <p:grpSp>
              <p:nvGrpSpPr>
                <p:cNvPr id="12512" name="Group 230"/>
                <p:cNvGrpSpPr>
                  <a:grpSpLocks noChangeAspect="1"/>
                </p:cNvGrpSpPr>
                <p:nvPr/>
              </p:nvGrpSpPr>
              <p:grpSpPr bwMode="auto">
                <a:xfrm>
                  <a:off x="1869" y="2940"/>
                  <a:ext cx="133" cy="399"/>
                  <a:chOff x="2009" y="607"/>
                  <a:chExt cx="443" cy="608"/>
                </a:xfrm>
              </p:grpSpPr>
              <p:sp>
                <p:nvSpPr>
                  <p:cNvPr id="12519" name="Freeform 231"/>
                  <p:cNvSpPr>
                    <a:spLocks noChangeAspect="1"/>
                  </p:cNvSpPr>
                  <p:nvPr/>
                </p:nvSpPr>
                <p:spPr bwMode="auto">
                  <a:xfrm>
                    <a:off x="2046" y="668"/>
                    <a:ext cx="388" cy="485"/>
                  </a:xfrm>
                  <a:custGeom>
                    <a:avLst/>
                    <a:gdLst/>
                    <a:ahLst/>
                    <a:cxnLst>
                      <a:cxn ang="0">
                        <a:pos x="377" y="0"/>
                      </a:cxn>
                      <a:cxn ang="0">
                        <a:pos x="107" y="0"/>
                      </a:cxn>
                      <a:cxn ang="0">
                        <a:pos x="83" y="14"/>
                      </a:cxn>
                      <a:cxn ang="0">
                        <a:pos x="60" y="33"/>
                      </a:cxn>
                      <a:cxn ang="0">
                        <a:pos x="44" y="54"/>
                      </a:cxn>
                      <a:cxn ang="0">
                        <a:pos x="33" y="78"/>
                      </a:cxn>
                      <a:cxn ang="0">
                        <a:pos x="20" y="101"/>
                      </a:cxn>
                      <a:cxn ang="0">
                        <a:pos x="11" y="134"/>
                      </a:cxn>
                      <a:cxn ang="0">
                        <a:pos x="4" y="161"/>
                      </a:cxn>
                      <a:cxn ang="0">
                        <a:pos x="0" y="201"/>
                      </a:cxn>
                      <a:cxn ang="0">
                        <a:pos x="0" y="257"/>
                      </a:cxn>
                      <a:cxn ang="0">
                        <a:pos x="4" y="297"/>
                      </a:cxn>
                      <a:cxn ang="0">
                        <a:pos x="11" y="331"/>
                      </a:cxn>
                      <a:cxn ang="0">
                        <a:pos x="20" y="361"/>
                      </a:cxn>
                      <a:cxn ang="0">
                        <a:pos x="30" y="385"/>
                      </a:cxn>
                      <a:cxn ang="0">
                        <a:pos x="43" y="409"/>
                      </a:cxn>
                      <a:cxn ang="0">
                        <a:pos x="57" y="430"/>
                      </a:cxn>
                      <a:cxn ang="0">
                        <a:pos x="75" y="446"/>
                      </a:cxn>
                      <a:cxn ang="0">
                        <a:pos x="91" y="457"/>
                      </a:cxn>
                      <a:cxn ang="0">
                        <a:pos x="104" y="465"/>
                      </a:cxn>
                      <a:cxn ang="0">
                        <a:pos x="120" y="470"/>
                      </a:cxn>
                      <a:cxn ang="0">
                        <a:pos x="388" y="470"/>
                      </a:cxn>
                      <a:cxn ang="0">
                        <a:pos x="371" y="464"/>
                      </a:cxn>
                      <a:cxn ang="0">
                        <a:pos x="348" y="449"/>
                      </a:cxn>
                      <a:cxn ang="0">
                        <a:pos x="336" y="435"/>
                      </a:cxn>
                      <a:cxn ang="0">
                        <a:pos x="321" y="421"/>
                      </a:cxn>
                      <a:cxn ang="0">
                        <a:pos x="310" y="406"/>
                      </a:cxn>
                      <a:cxn ang="0">
                        <a:pos x="297" y="382"/>
                      </a:cxn>
                      <a:cxn ang="0">
                        <a:pos x="288" y="358"/>
                      </a:cxn>
                      <a:cxn ang="0">
                        <a:pos x="280" y="329"/>
                      </a:cxn>
                      <a:cxn ang="0">
                        <a:pos x="273" y="302"/>
                      </a:cxn>
                      <a:cxn ang="0">
                        <a:pos x="270" y="278"/>
                      </a:cxn>
                      <a:cxn ang="0">
                        <a:pos x="268" y="245"/>
                      </a:cxn>
                      <a:cxn ang="0">
                        <a:pos x="270" y="200"/>
                      </a:cxn>
                      <a:cxn ang="0">
                        <a:pos x="275" y="160"/>
                      </a:cxn>
                      <a:cxn ang="0">
                        <a:pos x="278" y="137"/>
                      </a:cxn>
                      <a:cxn ang="0">
                        <a:pos x="286" y="115"/>
                      </a:cxn>
                      <a:cxn ang="0">
                        <a:pos x="294" y="89"/>
                      </a:cxn>
                      <a:cxn ang="0">
                        <a:pos x="305" y="67"/>
                      </a:cxn>
                      <a:cxn ang="0">
                        <a:pos x="318" y="46"/>
                      </a:cxn>
                      <a:cxn ang="0">
                        <a:pos x="332" y="30"/>
                      </a:cxn>
                      <a:cxn ang="0">
                        <a:pos x="347" y="17"/>
                      </a:cxn>
                      <a:cxn ang="0">
                        <a:pos x="364" y="5"/>
                      </a:cxn>
                      <a:cxn ang="0">
                        <a:pos x="377" y="0"/>
                      </a:cxn>
                    </a:cxnLst>
                    <a:rect l="0" t="0" r="r" b="b"/>
                    <a:pathLst>
                      <a:path w="388" h="470">
                        <a:moveTo>
                          <a:pt x="377" y="0"/>
                        </a:moveTo>
                        <a:lnTo>
                          <a:pt x="107" y="0"/>
                        </a:lnTo>
                        <a:lnTo>
                          <a:pt x="83" y="14"/>
                        </a:lnTo>
                        <a:lnTo>
                          <a:pt x="60" y="33"/>
                        </a:lnTo>
                        <a:lnTo>
                          <a:pt x="44" y="54"/>
                        </a:lnTo>
                        <a:lnTo>
                          <a:pt x="33" y="78"/>
                        </a:lnTo>
                        <a:lnTo>
                          <a:pt x="20" y="101"/>
                        </a:lnTo>
                        <a:lnTo>
                          <a:pt x="11" y="134"/>
                        </a:lnTo>
                        <a:lnTo>
                          <a:pt x="4" y="161"/>
                        </a:lnTo>
                        <a:lnTo>
                          <a:pt x="0" y="201"/>
                        </a:lnTo>
                        <a:lnTo>
                          <a:pt x="0" y="257"/>
                        </a:lnTo>
                        <a:lnTo>
                          <a:pt x="4" y="297"/>
                        </a:lnTo>
                        <a:lnTo>
                          <a:pt x="11" y="331"/>
                        </a:lnTo>
                        <a:lnTo>
                          <a:pt x="20" y="361"/>
                        </a:lnTo>
                        <a:lnTo>
                          <a:pt x="30" y="385"/>
                        </a:lnTo>
                        <a:lnTo>
                          <a:pt x="43" y="409"/>
                        </a:lnTo>
                        <a:lnTo>
                          <a:pt x="57" y="430"/>
                        </a:lnTo>
                        <a:lnTo>
                          <a:pt x="75" y="446"/>
                        </a:lnTo>
                        <a:lnTo>
                          <a:pt x="91" y="457"/>
                        </a:lnTo>
                        <a:lnTo>
                          <a:pt x="104" y="465"/>
                        </a:lnTo>
                        <a:lnTo>
                          <a:pt x="120" y="470"/>
                        </a:lnTo>
                        <a:lnTo>
                          <a:pt x="388" y="470"/>
                        </a:lnTo>
                        <a:lnTo>
                          <a:pt x="371" y="464"/>
                        </a:lnTo>
                        <a:lnTo>
                          <a:pt x="348" y="449"/>
                        </a:lnTo>
                        <a:lnTo>
                          <a:pt x="336" y="435"/>
                        </a:lnTo>
                        <a:lnTo>
                          <a:pt x="321" y="421"/>
                        </a:lnTo>
                        <a:lnTo>
                          <a:pt x="310" y="406"/>
                        </a:lnTo>
                        <a:lnTo>
                          <a:pt x="297" y="382"/>
                        </a:lnTo>
                        <a:lnTo>
                          <a:pt x="288" y="358"/>
                        </a:lnTo>
                        <a:lnTo>
                          <a:pt x="280" y="329"/>
                        </a:lnTo>
                        <a:lnTo>
                          <a:pt x="273" y="302"/>
                        </a:lnTo>
                        <a:lnTo>
                          <a:pt x="270" y="278"/>
                        </a:lnTo>
                        <a:lnTo>
                          <a:pt x="268" y="245"/>
                        </a:lnTo>
                        <a:lnTo>
                          <a:pt x="270" y="200"/>
                        </a:lnTo>
                        <a:lnTo>
                          <a:pt x="275" y="160"/>
                        </a:lnTo>
                        <a:lnTo>
                          <a:pt x="278" y="137"/>
                        </a:lnTo>
                        <a:lnTo>
                          <a:pt x="286" y="115"/>
                        </a:lnTo>
                        <a:lnTo>
                          <a:pt x="294" y="89"/>
                        </a:lnTo>
                        <a:lnTo>
                          <a:pt x="305" y="67"/>
                        </a:lnTo>
                        <a:lnTo>
                          <a:pt x="318" y="46"/>
                        </a:lnTo>
                        <a:lnTo>
                          <a:pt x="332" y="30"/>
                        </a:lnTo>
                        <a:lnTo>
                          <a:pt x="347" y="17"/>
                        </a:lnTo>
                        <a:lnTo>
                          <a:pt x="364" y="5"/>
                        </a:lnTo>
                        <a:lnTo>
                          <a:pt x="377" y="0"/>
                        </a:lnTo>
                        <a:close/>
                      </a:path>
                    </a:pathLst>
                  </a:custGeom>
                  <a:gradFill rotWithShape="0">
                    <a:gsLst>
                      <a:gs pos="0">
                        <a:srgbClr val="FBC5FB">
                          <a:gamma/>
                          <a:shade val="46275"/>
                          <a:invGamma/>
                        </a:srgbClr>
                      </a:gs>
                      <a:gs pos="100000">
                        <a:srgbClr val="FBC5FB"/>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520" name="Rectangle 232"/>
                  <p:cNvSpPr>
                    <a:spLocks noChangeAspect="1" noChangeArrowheads="1"/>
                  </p:cNvSpPr>
                  <p:nvPr/>
                </p:nvSpPr>
                <p:spPr bwMode="auto">
                  <a:xfrm>
                    <a:off x="2179" y="607"/>
                    <a:ext cx="269" cy="66"/>
                  </a:xfrm>
                  <a:prstGeom prst="rect">
                    <a:avLst/>
                  </a:prstGeom>
                  <a:solidFill>
                    <a:srgbClr val="B791B7"/>
                  </a:solidFill>
                  <a:ln w="6350">
                    <a:solidFill>
                      <a:srgbClr val="000000"/>
                    </a:solidFill>
                    <a:miter lim="800000"/>
                    <a:headEnd/>
                    <a:tailEnd/>
                  </a:ln>
                  <a:effectLst/>
                </p:spPr>
                <p:txBody>
                  <a:bodyPr/>
                  <a:lstStyle/>
                  <a:p>
                    <a:endParaRPr lang="es-ES"/>
                  </a:p>
                </p:txBody>
              </p:sp>
              <p:sp>
                <p:nvSpPr>
                  <p:cNvPr id="12521" name="Rectangle 233"/>
                  <p:cNvSpPr>
                    <a:spLocks noChangeAspect="1" noChangeArrowheads="1"/>
                  </p:cNvSpPr>
                  <p:nvPr/>
                </p:nvSpPr>
                <p:spPr bwMode="auto">
                  <a:xfrm>
                    <a:off x="2183" y="1148"/>
                    <a:ext cx="269" cy="67"/>
                  </a:xfrm>
                  <a:prstGeom prst="rect">
                    <a:avLst/>
                  </a:prstGeom>
                  <a:solidFill>
                    <a:srgbClr val="B690B6"/>
                  </a:solidFill>
                  <a:ln w="6350">
                    <a:solidFill>
                      <a:srgbClr val="000000"/>
                    </a:solidFill>
                    <a:miter lim="800000"/>
                    <a:headEnd/>
                    <a:tailEnd/>
                  </a:ln>
                  <a:effectLst/>
                </p:spPr>
                <p:txBody>
                  <a:bodyPr/>
                  <a:lstStyle/>
                  <a:p>
                    <a:endParaRPr lang="es-ES"/>
                  </a:p>
                </p:txBody>
              </p:sp>
              <p:sp>
                <p:nvSpPr>
                  <p:cNvPr id="12522" name="Freeform 234"/>
                  <p:cNvSpPr>
                    <a:spLocks noChangeAspect="1"/>
                  </p:cNvSpPr>
                  <p:nvPr/>
                </p:nvSpPr>
                <p:spPr bwMode="auto">
                  <a:xfrm>
                    <a:off x="2009" y="607"/>
                    <a:ext cx="173" cy="608"/>
                  </a:xfrm>
                  <a:custGeom>
                    <a:avLst/>
                    <a:gdLst/>
                    <a:ahLst/>
                    <a:cxnLst>
                      <a:cxn ang="0">
                        <a:pos x="319" y="1080"/>
                      </a:cxn>
                      <a:cxn ang="0">
                        <a:pos x="266" y="1060"/>
                      </a:cxn>
                      <a:cxn ang="0">
                        <a:pos x="218" y="1024"/>
                      </a:cxn>
                      <a:cxn ang="0">
                        <a:pos x="175" y="972"/>
                      </a:cxn>
                      <a:cxn ang="0">
                        <a:pos x="137" y="909"/>
                      </a:cxn>
                      <a:cxn ang="0">
                        <a:pos x="108" y="833"/>
                      </a:cxn>
                      <a:cxn ang="0">
                        <a:pos x="88" y="749"/>
                      </a:cxn>
                      <a:cxn ang="0">
                        <a:pos x="78" y="655"/>
                      </a:cxn>
                      <a:cxn ang="0">
                        <a:pos x="78" y="560"/>
                      </a:cxn>
                      <a:cxn ang="0">
                        <a:pos x="88" y="466"/>
                      </a:cxn>
                      <a:cxn ang="0">
                        <a:pos x="108" y="381"/>
                      </a:cxn>
                      <a:cxn ang="0">
                        <a:pos x="137" y="306"/>
                      </a:cxn>
                      <a:cxn ang="0">
                        <a:pos x="175" y="243"/>
                      </a:cxn>
                      <a:cxn ang="0">
                        <a:pos x="218" y="190"/>
                      </a:cxn>
                      <a:cxn ang="0">
                        <a:pos x="266" y="154"/>
                      </a:cxn>
                      <a:cxn ang="0">
                        <a:pos x="319" y="135"/>
                      </a:cxn>
                      <a:cxn ang="0">
                        <a:pos x="346" y="0"/>
                      </a:cxn>
                      <a:cxn ang="0">
                        <a:pos x="310" y="3"/>
                      </a:cxn>
                      <a:cxn ang="0">
                        <a:pos x="275" y="12"/>
                      </a:cxn>
                      <a:cxn ang="0">
                        <a:pos x="243" y="28"/>
                      </a:cxn>
                      <a:cxn ang="0">
                        <a:pos x="211" y="48"/>
                      </a:cxn>
                      <a:cxn ang="0">
                        <a:pos x="153" y="106"/>
                      </a:cxn>
                      <a:cxn ang="0">
                        <a:pos x="101" y="180"/>
                      </a:cxn>
                      <a:cxn ang="0">
                        <a:pos x="60" y="270"/>
                      </a:cxn>
                      <a:cxn ang="0">
                        <a:pos x="27" y="372"/>
                      </a:cxn>
                      <a:cxn ang="0">
                        <a:pos x="8" y="486"/>
                      </a:cxn>
                      <a:cxn ang="0">
                        <a:pos x="0" y="608"/>
                      </a:cxn>
                      <a:cxn ang="0">
                        <a:pos x="8" y="729"/>
                      </a:cxn>
                      <a:cxn ang="0">
                        <a:pos x="27" y="842"/>
                      </a:cxn>
                      <a:cxn ang="0">
                        <a:pos x="60" y="945"/>
                      </a:cxn>
                      <a:cxn ang="0">
                        <a:pos x="101" y="1035"/>
                      </a:cxn>
                      <a:cxn ang="0">
                        <a:pos x="153" y="1109"/>
                      </a:cxn>
                      <a:cxn ang="0">
                        <a:pos x="211" y="1166"/>
                      </a:cxn>
                      <a:cxn ang="0">
                        <a:pos x="243" y="1186"/>
                      </a:cxn>
                      <a:cxn ang="0">
                        <a:pos x="275" y="1202"/>
                      </a:cxn>
                      <a:cxn ang="0">
                        <a:pos x="310" y="1211"/>
                      </a:cxn>
                      <a:cxn ang="0">
                        <a:pos x="346" y="1215"/>
                      </a:cxn>
                    </a:cxnLst>
                    <a:rect l="0" t="0" r="r" b="b"/>
                    <a:pathLst>
                      <a:path w="346" h="1215">
                        <a:moveTo>
                          <a:pt x="346" y="1082"/>
                        </a:moveTo>
                        <a:lnTo>
                          <a:pt x="319" y="1080"/>
                        </a:lnTo>
                        <a:lnTo>
                          <a:pt x="292" y="1073"/>
                        </a:lnTo>
                        <a:lnTo>
                          <a:pt x="266" y="1060"/>
                        </a:lnTo>
                        <a:lnTo>
                          <a:pt x="241" y="1044"/>
                        </a:lnTo>
                        <a:lnTo>
                          <a:pt x="218" y="1024"/>
                        </a:lnTo>
                        <a:lnTo>
                          <a:pt x="195" y="1001"/>
                        </a:lnTo>
                        <a:lnTo>
                          <a:pt x="175" y="972"/>
                        </a:lnTo>
                        <a:lnTo>
                          <a:pt x="155" y="941"/>
                        </a:lnTo>
                        <a:lnTo>
                          <a:pt x="137" y="909"/>
                        </a:lnTo>
                        <a:lnTo>
                          <a:pt x="123" y="871"/>
                        </a:lnTo>
                        <a:lnTo>
                          <a:pt x="108" y="833"/>
                        </a:lnTo>
                        <a:lnTo>
                          <a:pt x="97" y="792"/>
                        </a:lnTo>
                        <a:lnTo>
                          <a:pt x="88" y="749"/>
                        </a:lnTo>
                        <a:lnTo>
                          <a:pt x="81" y="702"/>
                        </a:lnTo>
                        <a:lnTo>
                          <a:pt x="78" y="655"/>
                        </a:lnTo>
                        <a:lnTo>
                          <a:pt x="76" y="606"/>
                        </a:lnTo>
                        <a:lnTo>
                          <a:pt x="78" y="560"/>
                        </a:lnTo>
                        <a:lnTo>
                          <a:pt x="81" y="513"/>
                        </a:lnTo>
                        <a:lnTo>
                          <a:pt x="88" y="466"/>
                        </a:lnTo>
                        <a:lnTo>
                          <a:pt x="97" y="423"/>
                        </a:lnTo>
                        <a:lnTo>
                          <a:pt x="108" y="381"/>
                        </a:lnTo>
                        <a:lnTo>
                          <a:pt x="123" y="344"/>
                        </a:lnTo>
                        <a:lnTo>
                          <a:pt x="137" y="306"/>
                        </a:lnTo>
                        <a:lnTo>
                          <a:pt x="155" y="273"/>
                        </a:lnTo>
                        <a:lnTo>
                          <a:pt x="175" y="243"/>
                        </a:lnTo>
                        <a:lnTo>
                          <a:pt x="195" y="216"/>
                        </a:lnTo>
                        <a:lnTo>
                          <a:pt x="218" y="190"/>
                        </a:lnTo>
                        <a:lnTo>
                          <a:pt x="241" y="171"/>
                        </a:lnTo>
                        <a:lnTo>
                          <a:pt x="266" y="154"/>
                        </a:lnTo>
                        <a:lnTo>
                          <a:pt x="292" y="142"/>
                        </a:lnTo>
                        <a:lnTo>
                          <a:pt x="319" y="135"/>
                        </a:lnTo>
                        <a:lnTo>
                          <a:pt x="346" y="133"/>
                        </a:lnTo>
                        <a:lnTo>
                          <a:pt x="346" y="0"/>
                        </a:lnTo>
                        <a:lnTo>
                          <a:pt x="328" y="1"/>
                        </a:lnTo>
                        <a:lnTo>
                          <a:pt x="310" y="3"/>
                        </a:lnTo>
                        <a:lnTo>
                          <a:pt x="293" y="7"/>
                        </a:lnTo>
                        <a:lnTo>
                          <a:pt x="275" y="12"/>
                        </a:lnTo>
                        <a:lnTo>
                          <a:pt x="259" y="19"/>
                        </a:lnTo>
                        <a:lnTo>
                          <a:pt x="243" y="28"/>
                        </a:lnTo>
                        <a:lnTo>
                          <a:pt x="227" y="37"/>
                        </a:lnTo>
                        <a:lnTo>
                          <a:pt x="211" y="48"/>
                        </a:lnTo>
                        <a:lnTo>
                          <a:pt x="180" y="75"/>
                        </a:lnTo>
                        <a:lnTo>
                          <a:pt x="153" y="106"/>
                        </a:lnTo>
                        <a:lnTo>
                          <a:pt x="126" y="140"/>
                        </a:lnTo>
                        <a:lnTo>
                          <a:pt x="101" y="180"/>
                        </a:lnTo>
                        <a:lnTo>
                          <a:pt x="80" y="223"/>
                        </a:lnTo>
                        <a:lnTo>
                          <a:pt x="60" y="270"/>
                        </a:lnTo>
                        <a:lnTo>
                          <a:pt x="42" y="318"/>
                        </a:lnTo>
                        <a:lnTo>
                          <a:pt x="27" y="372"/>
                        </a:lnTo>
                        <a:lnTo>
                          <a:pt x="17" y="428"/>
                        </a:lnTo>
                        <a:lnTo>
                          <a:pt x="8" y="486"/>
                        </a:lnTo>
                        <a:lnTo>
                          <a:pt x="2" y="545"/>
                        </a:lnTo>
                        <a:lnTo>
                          <a:pt x="0" y="608"/>
                        </a:lnTo>
                        <a:lnTo>
                          <a:pt x="2" y="669"/>
                        </a:lnTo>
                        <a:lnTo>
                          <a:pt x="8" y="729"/>
                        </a:lnTo>
                        <a:lnTo>
                          <a:pt x="17" y="787"/>
                        </a:lnTo>
                        <a:lnTo>
                          <a:pt x="27" y="842"/>
                        </a:lnTo>
                        <a:lnTo>
                          <a:pt x="42" y="896"/>
                        </a:lnTo>
                        <a:lnTo>
                          <a:pt x="60" y="945"/>
                        </a:lnTo>
                        <a:lnTo>
                          <a:pt x="80" y="992"/>
                        </a:lnTo>
                        <a:lnTo>
                          <a:pt x="101" y="1035"/>
                        </a:lnTo>
                        <a:lnTo>
                          <a:pt x="126" y="1075"/>
                        </a:lnTo>
                        <a:lnTo>
                          <a:pt x="153" y="1109"/>
                        </a:lnTo>
                        <a:lnTo>
                          <a:pt x="180" y="1139"/>
                        </a:lnTo>
                        <a:lnTo>
                          <a:pt x="211" y="1166"/>
                        </a:lnTo>
                        <a:lnTo>
                          <a:pt x="227" y="1177"/>
                        </a:lnTo>
                        <a:lnTo>
                          <a:pt x="243" y="1186"/>
                        </a:lnTo>
                        <a:lnTo>
                          <a:pt x="259" y="1195"/>
                        </a:lnTo>
                        <a:lnTo>
                          <a:pt x="275" y="1202"/>
                        </a:lnTo>
                        <a:lnTo>
                          <a:pt x="293" y="1208"/>
                        </a:lnTo>
                        <a:lnTo>
                          <a:pt x="310" y="1211"/>
                        </a:lnTo>
                        <a:lnTo>
                          <a:pt x="328" y="1213"/>
                        </a:lnTo>
                        <a:lnTo>
                          <a:pt x="346" y="1215"/>
                        </a:lnTo>
                        <a:lnTo>
                          <a:pt x="346" y="1082"/>
                        </a:lnTo>
                        <a:close/>
                      </a:path>
                    </a:pathLst>
                  </a:custGeom>
                  <a:solidFill>
                    <a:srgbClr val="BB93BB"/>
                  </a:solidFill>
                  <a:ln w="6350" cmpd="sng">
                    <a:solidFill>
                      <a:srgbClr val="000000"/>
                    </a:solidFill>
                    <a:round/>
                    <a:headEnd/>
                    <a:tailEnd/>
                  </a:ln>
                  <a:effectLst/>
                </p:spPr>
                <p:txBody>
                  <a:bodyPr/>
                  <a:lstStyle/>
                  <a:p>
                    <a:endParaRPr lang="es-ES"/>
                  </a:p>
                </p:txBody>
              </p:sp>
            </p:grpSp>
            <p:sp>
              <p:nvSpPr>
                <p:cNvPr id="12523" name="Freeform 235"/>
                <p:cNvSpPr>
                  <a:spLocks noChangeAspect="1"/>
                </p:cNvSpPr>
                <p:nvPr/>
              </p:nvSpPr>
              <p:spPr bwMode="auto">
                <a:xfrm>
                  <a:off x="1910" y="2990"/>
                  <a:ext cx="49" cy="302"/>
                </a:xfrm>
                <a:custGeom>
                  <a:avLst/>
                  <a:gdLst/>
                  <a:ahLst/>
                  <a:cxnLst>
                    <a:cxn ang="0">
                      <a:pos x="329" y="577"/>
                    </a:cxn>
                    <a:cxn ang="0">
                      <a:pos x="313" y="573"/>
                    </a:cxn>
                    <a:cxn ang="0">
                      <a:pos x="298" y="568"/>
                    </a:cxn>
                    <a:cxn ang="0">
                      <a:pos x="286" y="557"/>
                    </a:cxn>
                    <a:cxn ang="0">
                      <a:pos x="273" y="542"/>
                    </a:cxn>
                    <a:cxn ang="0">
                      <a:pos x="264" y="524"/>
                    </a:cxn>
                    <a:cxn ang="0">
                      <a:pos x="257" y="506"/>
                    </a:cxn>
                    <a:cxn ang="0">
                      <a:pos x="252" y="485"/>
                    </a:cxn>
                    <a:cxn ang="0">
                      <a:pos x="250" y="461"/>
                    </a:cxn>
                    <a:cxn ang="0">
                      <a:pos x="252" y="440"/>
                    </a:cxn>
                    <a:cxn ang="0">
                      <a:pos x="257" y="418"/>
                    </a:cxn>
                    <a:cxn ang="0">
                      <a:pos x="264" y="398"/>
                    </a:cxn>
                    <a:cxn ang="0">
                      <a:pos x="273" y="382"/>
                    </a:cxn>
                    <a:cxn ang="0">
                      <a:pos x="286" y="368"/>
                    </a:cxn>
                    <a:cxn ang="0">
                      <a:pos x="298" y="359"/>
                    </a:cxn>
                    <a:cxn ang="0">
                      <a:pos x="313" y="352"/>
                    </a:cxn>
                    <a:cxn ang="0">
                      <a:pos x="329" y="348"/>
                    </a:cxn>
                    <a:cxn ang="0">
                      <a:pos x="324" y="0"/>
                    </a:cxn>
                    <a:cxn ang="0">
                      <a:pos x="291" y="4"/>
                    </a:cxn>
                    <a:cxn ang="0">
                      <a:pos x="259" y="11"/>
                    </a:cxn>
                    <a:cxn ang="0">
                      <a:pos x="226" y="24"/>
                    </a:cxn>
                    <a:cxn ang="0">
                      <a:pos x="198" y="40"/>
                    </a:cxn>
                    <a:cxn ang="0">
                      <a:pos x="169" y="60"/>
                    </a:cxn>
                    <a:cxn ang="0">
                      <a:pos x="142" y="83"/>
                    </a:cxn>
                    <a:cxn ang="0">
                      <a:pos x="117" y="110"/>
                    </a:cxn>
                    <a:cxn ang="0">
                      <a:pos x="95" y="141"/>
                    </a:cxn>
                    <a:cxn ang="0">
                      <a:pos x="74" y="173"/>
                    </a:cxn>
                    <a:cxn ang="0">
                      <a:pos x="56" y="208"/>
                    </a:cxn>
                    <a:cxn ang="0">
                      <a:pos x="39" y="245"/>
                    </a:cxn>
                    <a:cxn ang="0">
                      <a:pos x="25" y="285"/>
                    </a:cxn>
                    <a:cxn ang="0">
                      <a:pos x="14" y="328"/>
                    </a:cxn>
                    <a:cxn ang="0">
                      <a:pos x="7" y="371"/>
                    </a:cxn>
                    <a:cxn ang="0">
                      <a:pos x="2" y="416"/>
                    </a:cxn>
                    <a:cxn ang="0">
                      <a:pos x="0" y="463"/>
                    </a:cxn>
                    <a:cxn ang="0">
                      <a:pos x="2" y="510"/>
                    </a:cxn>
                    <a:cxn ang="0">
                      <a:pos x="7" y="555"/>
                    </a:cxn>
                    <a:cxn ang="0">
                      <a:pos x="14" y="598"/>
                    </a:cxn>
                    <a:cxn ang="0">
                      <a:pos x="25" y="640"/>
                    </a:cxn>
                    <a:cxn ang="0">
                      <a:pos x="39" y="679"/>
                    </a:cxn>
                    <a:cxn ang="0">
                      <a:pos x="56" y="717"/>
                    </a:cxn>
                    <a:cxn ang="0">
                      <a:pos x="74" y="753"/>
                    </a:cxn>
                    <a:cxn ang="0">
                      <a:pos x="95" y="786"/>
                    </a:cxn>
                    <a:cxn ang="0">
                      <a:pos x="117" y="814"/>
                    </a:cxn>
                    <a:cxn ang="0">
                      <a:pos x="142" y="841"/>
                    </a:cxn>
                    <a:cxn ang="0">
                      <a:pos x="169" y="865"/>
                    </a:cxn>
                    <a:cxn ang="0">
                      <a:pos x="198" y="885"/>
                    </a:cxn>
                    <a:cxn ang="0">
                      <a:pos x="226" y="901"/>
                    </a:cxn>
                    <a:cxn ang="0">
                      <a:pos x="259" y="913"/>
                    </a:cxn>
                    <a:cxn ang="0">
                      <a:pos x="291" y="921"/>
                    </a:cxn>
                    <a:cxn ang="0">
                      <a:pos x="324" y="924"/>
                    </a:cxn>
                    <a:cxn ang="0">
                      <a:pos x="329" y="577"/>
                    </a:cxn>
                  </a:cxnLst>
                  <a:rect l="0" t="0" r="r" b="b"/>
                  <a:pathLst>
                    <a:path w="329" h="924">
                      <a:moveTo>
                        <a:pt x="329" y="577"/>
                      </a:moveTo>
                      <a:lnTo>
                        <a:pt x="313" y="573"/>
                      </a:lnTo>
                      <a:lnTo>
                        <a:pt x="298" y="568"/>
                      </a:lnTo>
                      <a:lnTo>
                        <a:pt x="286" y="557"/>
                      </a:lnTo>
                      <a:lnTo>
                        <a:pt x="273" y="542"/>
                      </a:lnTo>
                      <a:lnTo>
                        <a:pt x="264" y="524"/>
                      </a:lnTo>
                      <a:lnTo>
                        <a:pt x="257" y="506"/>
                      </a:lnTo>
                      <a:lnTo>
                        <a:pt x="252" y="485"/>
                      </a:lnTo>
                      <a:lnTo>
                        <a:pt x="250" y="461"/>
                      </a:lnTo>
                      <a:lnTo>
                        <a:pt x="252" y="440"/>
                      </a:lnTo>
                      <a:lnTo>
                        <a:pt x="257" y="418"/>
                      </a:lnTo>
                      <a:lnTo>
                        <a:pt x="264" y="398"/>
                      </a:lnTo>
                      <a:lnTo>
                        <a:pt x="273" y="382"/>
                      </a:lnTo>
                      <a:lnTo>
                        <a:pt x="286" y="368"/>
                      </a:lnTo>
                      <a:lnTo>
                        <a:pt x="298" y="359"/>
                      </a:lnTo>
                      <a:lnTo>
                        <a:pt x="313" y="352"/>
                      </a:lnTo>
                      <a:lnTo>
                        <a:pt x="329" y="348"/>
                      </a:lnTo>
                      <a:lnTo>
                        <a:pt x="324" y="0"/>
                      </a:lnTo>
                      <a:lnTo>
                        <a:pt x="291" y="4"/>
                      </a:lnTo>
                      <a:lnTo>
                        <a:pt x="259" y="11"/>
                      </a:lnTo>
                      <a:lnTo>
                        <a:pt x="226" y="24"/>
                      </a:lnTo>
                      <a:lnTo>
                        <a:pt x="198" y="40"/>
                      </a:lnTo>
                      <a:lnTo>
                        <a:pt x="169" y="60"/>
                      </a:lnTo>
                      <a:lnTo>
                        <a:pt x="142" y="83"/>
                      </a:lnTo>
                      <a:lnTo>
                        <a:pt x="117" y="110"/>
                      </a:lnTo>
                      <a:lnTo>
                        <a:pt x="95" y="141"/>
                      </a:lnTo>
                      <a:lnTo>
                        <a:pt x="74" y="173"/>
                      </a:lnTo>
                      <a:lnTo>
                        <a:pt x="56" y="208"/>
                      </a:lnTo>
                      <a:lnTo>
                        <a:pt x="39" y="245"/>
                      </a:lnTo>
                      <a:lnTo>
                        <a:pt x="25" y="285"/>
                      </a:lnTo>
                      <a:lnTo>
                        <a:pt x="14" y="328"/>
                      </a:lnTo>
                      <a:lnTo>
                        <a:pt x="7" y="371"/>
                      </a:lnTo>
                      <a:lnTo>
                        <a:pt x="2" y="416"/>
                      </a:lnTo>
                      <a:lnTo>
                        <a:pt x="0" y="463"/>
                      </a:lnTo>
                      <a:lnTo>
                        <a:pt x="2" y="510"/>
                      </a:lnTo>
                      <a:lnTo>
                        <a:pt x="7" y="555"/>
                      </a:lnTo>
                      <a:lnTo>
                        <a:pt x="14" y="598"/>
                      </a:lnTo>
                      <a:lnTo>
                        <a:pt x="25" y="640"/>
                      </a:lnTo>
                      <a:lnTo>
                        <a:pt x="39" y="679"/>
                      </a:lnTo>
                      <a:lnTo>
                        <a:pt x="56" y="717"/>
                      </a:lnTo>
                      <a:lnTo>
                        <a:pt x="74" y="753"/>
                      </a:lnTo>
                      <a:lnTo>
                        <a:pt x="95" y="786"/>
                      </a:lnTo>
                      <a:lnTo>
                        <a:pt x="117" y="814"/>
                      </a:lnTo>
                      <a:lnTo>
                        <a:pt x="142" y="841"/>
                      </a:lnTo>
                      <a:lnTo>
                        <a:pt x="169" y="865"/>
                      </a:lnTo>
                      <a:lnTo>
                        <a:pt x="198" y="885"/>
                      </a:lnTo>
                      <a:lnTo>
                        <a:pt x="226" y="901"/>
                      </a:lnTo>
                      <a:lnTo>
                        <a:pt x="259" y="913"/>
                      </a:lnTo>
                      <a:lnTo>
                        <a:pt x="291" y="921"/>
                      </a:lnTo>
                      <a:lnTo>
                        <a:pt x="324" y="924"/>
                      </a:lnTo>
                      <a:lnTo>
                        <a:pt x="329" y="577"/>
                      </a:lnTo>
                      <a:close/>
                    </a:path>
                  </a:pathLst>
                </a:custGeom>
                <a:solidFill>
                  <a:srgbClr val="FFFFFF"/>
                </a:solidFill>
                <a:ln w="6350" cmpd="sng">
                  <a:solidFill>
                    <a:srgbClr val="000000"/>
                  </a:solidFill>
                  <a:prstDash val="solid"/>
                  <a:round/>
                  <a:headEnd/>
                  <a:tailEnd/>
                </a:ln>
                <a:effectLst/>
              </p:spPr>
              <p:txBody>
                <a:bodyPr/>
                <a:lstStyle/>
                <a:p>
                  <a:endParaRPr lang="es-ES"/>
                </a:p>
              </p:txBody>
            </p:sp>
            <p:sp>
              <p:nvSpPr>
                <p:cNvPr id="12524" name="Freeform 236"/>
                <p:cNvSpPr>
                  <a:spLocks noChangeAspect="1"/>
                </p:cNvSpPr>
                <p:nvPr/>
              </p:nvSpPr>
              <p:spPr bwMode="auto">
                <a:xfrm>
                  <a:off x="1879" y="2991"/>
                  <a:ext cx="49" cy="302"/>
                </a:xfrm>
                <a:custGeom>
                  <a:avLst/>
                  <a:gdLst/>
                  <a:ahLst/>
                  <a:cxnLst>
                    <a:cxn ang="0">
                      <a:pos x="329" y="577"/>
                    </a:cxn>
                    <a:cxn ang="0">
                      <a:pos x="312" y="573"/>
                    </a:cxn>
                    <a:cxn ang="0">
                      <a:pos x="296" y="568"/>
                    </a:cxn>
                    <a:cxn ang="0">
                      <a:pos x="284" y="557"/>
                    </a:cxn>
                    <a:cxn ang="0">
                      <a:pos x="271" y="542"/>
                    </a:cxn>
                    <a:cxn ang="0">
                      <a:pos x="262" y="524"/>
                    </a:cxn>
                    <a:cxn ang="0">
                      <a:pos x="255" y="506"/>
                    </a:cxn>
                    <a:cxn ang="0">
                      <a:pos x="249" y="485"/>
                    </a:cxn>
                    <a:cxn ang="0">
                      <a:pos x="248" y="461"/>
                    </a:cxn>
                    <a:cxn ang="0">
                      <a:pos x="249" y="440"/>
                    </a:cxn>
                    <a:cxn ang="0">
                      <a:pos x="255" y="418"/>
                    </a:cxn>
                    <a:cxn ang="0">
                      <a:pos x="262" y="398"/>
                    </a:cxn>
                    <a:cxn ang="0">
                      <a:pos x="271" y="382"/>
                    </a:cxn>
                    <a:cxn ang="0">
                      <a:pos x="284" y="368"/>
                    </a:cxn>
                    <a:cxn ang="0">
                      <a:pos x="296" y="359"/>
                    </a:cxn>
                    <a:cxn ang="0">
                      <a:pos x="312" y="352"/>
                    </a:cxn>
                    <a:cxn ang="0">
                      <a:pos x="329" y="348"/>
                    </a:cxn>
                    <a:cxn ang="0">
                      <a:pos x="323" y="0"/>
                    </a:cxn>
                    <a:cxn ang="0">
                      <a:pos x="291" y="4"/>
                    </a:cxn>
                    <a:cxn ang="0">
                      <a:pos x="258" y="11"/>
                    </a:cxn>
                    <a:cxn ang="0">
                      <a:pos x="226" y="24"/>
                    </a:cxn>
                    <a:cxn ang="0">
                      <a:pos x="197" y="40"/>
                    </a:cxn>
                    <a:cxn ang="0">
                      <a:pos x="169" y="60"/>
                    </a:cxn>
                    <a:cxn ang="0">
                      <a:pos x="142" y="83"/>
                    </a:cxn>
                    <a:cxn ang="0">
                      <a:pos x="116" y="110"/>
                    </a:cxn>
                    <a:cxn ang="0">
                      <a:pos x="95" y="141"/>
                    </a:cxn>
                    <a:cxn ang="0">
                      <a:pos x="73" y="173"/>
                    </a:cxn>
                    <a:cxn ang="0">
                      <a:pos x="55" y="208"/>
                    </a:cxn>
                    <a:cxn ang="0">
                      <a:pos x="39" y="245"/>
                    </a:cxn>
                    <a:cxn ang="0">
                      <a:pos x="25" y="285"/>
                    </a:cxn>
                    <a:cxn ang="0">
                      <a:pos x="14" y="328"/>
                    </a:cxn>
                    <a:cxn ang="0">
                      <a:pos x="7" y="371"/>
                    </a:cxn>
                    <a:cxn ang="0">
                      <a:pos x="1" y="416"/>
                    </a:cxn>
                    <a:cxn ang="0">
                      <a:pos x="0" y="463"/>
                    </a:cxn>
                    <a:cxn ang="0">
                      <a:pos x="1" y="510"/>
                    </a:cxn>
                    <a:cxn ang="0">
                      <a:pos x="7" y="555"/>
                    </a:cxn>
                    <a:cxn ang="0">
                      <a:pos x="14" y="598"/>
                    </a:cxn>
                    <a:cxn ang="0">
                      <a:pos x="25" y="640"/>
                    </a:cxn>
                    <a:cxn ang="0">
                      <a:pos x="39" y="679"/>
                    </a:cxn>
                    <a:cxn ang="0">
                      <a:pos x="55" y="717"/>
                    </a:cxn>
                    <a:cxn ang="0">
                      <a:pos x="73" y="753"/>
                    </a:cxn>
                    <a:cxn ang="0">
                      <a:pos x="95" y="786"/>
                    </a:cxn>
                    <a:cxn ang="0">
                      <a:pos x="116" y="814"/>
                    </a:cxn>
                    <a:cxn ang="0">
                      <a:pos x="142" y="841"/>
                    </a:cxn>
                    <a:cxn ang="0">
                      <a:pos x="169" y="865"/>
                    </a:cxn>
                    <a:cxn ang="0">
                      <a:pos x="197" y="885"/>
                    </a:cxn>
                    <a:cxn ang="0">
                      <a:pos x="226" y="901"/>
                    </a:cxn>
                    <a:cxn ang="0">
                      <a:pos x="258" y="913"/>
                    </a:cxn>
                    <a:cxn ang="0">
                      <a:pos x="291" y="921"/>
                    </a:cxn>
                    <a:cxn ang="0">
                      <a:pos x="323" y="924"/>
                    </a:cxn>
                    <a:cxn ang="0">
                      <a:pos x="329" y="577"/>
                    </a:cxn>
                  </a:cxnLst>
                  <a:rect l="0" t="0" r="r" b="b"/>
                  <a:pathLst>
                    <a:path w="329" h="924">
                      <a:moveTo>
                        <a:pt x="329" y="577"/>
                      </a:moveTo>
                      <a:lnTo>
                        <a:pt x="312" y="573"/>
                      </a:lnTo>
                      <a:lnTo>
                        <a:pt x="296" y="568"/>
                      </a:lnTo>
                      <a:lnTo>
                        <a:pt x="284" y="557"/>
                      </a:lnTo>
                      <a:lnTo>
                        <a:pt x="271" y="542"/>
                      </a:lnTo>
                      <a:lnTo>
                        <a:pt x="262" y="524"/>
                      </a:lnTo>
                      <a:lnTo>
                        <a:pt x="255" y="506"/>
                      </a:lnTo>
                      <a:lnTo>
                        <a:pt x="249" y="485"/>
                      </a:lnTo>
                      <a:lnTo>
                        <a:pt x="248" y="461"/>
                      </a:lnTo>
                      <a:lnTo>
                        <a:pt x="249" y="440"/>
                      </a:lnTo>
                      <a:lnTo>
                        <a:pt x="255" y="418"/>
                      </a:lnTo>
                      <a:lnTo>
                        <a:pt x="262" y="398"/>
                      </a:lnTo>
                      <a:lnTo>
                        <a:pt x="271" y="382"/>
                      </a:lnTo>
                      <a:lnTo>
                        <a:pt x="284" y="368"/>
                      </a:lnTo>
                      <a:lnTo>
                        <a:pt x="296" y="359"/>
                      </a:lnTo>
                      <a:lnTo>
                        <a:pt x="312" y="352"/>
                      </a:lnTo>
                      <a:lnTo>
                        <a:pt x="329" y="348"/>
                      </a:lnTo>
                      <a:lnTo>
                        <a:pt x="323" y="0"/>
                      </a:lnTo>
                      <a:lnTo>
                        <a:pt x="291" y="4"/>
                      </a:lnTo>
                      <a:lnTo>
                        <a:pt x="258" y="11"/>
                      </a:lnTo>
                      <a:lnTo>
                        <a:pt x="226" y="24"/>
                      </a:lnTo>
                      <a:lnTo>
                        <a:pt x="197" y="40"/>
                      </a:lnTo>
                      <a:lnTo>
                        <a:pt x="169" y="60"/>
                      </a:lnTo>
                      <a:lnTo>
                        <a:pt x="142" y="83"/>
                      </a:lnTo>
                      <a:lnTo>
                        <a:pt x="116" y="110"/>
                      </a:lnTo>
                      <a:lnTo>
                        <a:pt x="95" y="141"/>
                      </a:lnTo>
                      <a:lnTo>
                        <a:pt x="73" y="173"/>
                      </a:lnTo>
                      <a:lnTo>
                        <a:pt x="55" y="208"/>
                      </a:lnTo>
                      <a:lnTo>
                        <a:pt x="39" y="245"/>
                      </a:lnTo>
                      <a:lnTo>
                        <a:pt x="25" y="285"/>
                      </a:lnTo>
                      <a:lnTo>
                        <a:pt x="14" y="328"/>
                      </a:lnTo>
                      <a:lnTo>
                        <a:pt x="7" y="371"/>
                      </a:lnTo>
                      <a:lnTo>
                        <a:pt x="1" y="416"/>
                      </a:lnTo>
                      <a:lnTo>
                        <a:pt x="0" y="463"/>
                      </a:lnTo>
                      <a:lnTo>
                        <a:pt x="1" y="510"/>
                      </a:lnTo>
                      <a:lnTo>
                        <a:pt x="7" y="555"/>
                      </a:lnTo>
                      <a:lnTo>
                        <a:pt x="14" y="598"/>
                      </a:lnTo>
                      <a:lnTo>
                        <a:pt x="25" y="640"/>
                      </a:lnTo>
                      <a:lnTo>
                        <a:pt x="39" y="679"/>
                      </a:lnTo>
                      <a:lnTo>
                        <a:pt x="55" y="717"/>
                      </a:lnTo>
                      <a:lnTo>
                        <a:pt x="73" y="753"/>
                      </a:lnTo>
                      <a:lnTo>
                        <a:pt x="95" y="786"/>
                      </a:lnTo>
                      <a:lnTo>
                        <a:pt x="116" y="814"/>
                      </a:lnTo>
                      <a:lnTo>
                        <a:pt x="142" y="841"/>
                      </a:lnTo>
                      <a:lnTo>
                        <a:pt x="169" y="865"/>
                      </a:lnTo>
                      <a:lnTo>
                        <a:pt x="197" y="885"/>
                      </a:lnTo>
                      <a:lnTo>
                        <a:pt x="226" y="901"/>
                      </a:lnTo>
                      <a:lnTo>
                        <a:pt x="258" y="913"/>
                      </a:lnTo>
                      <a:lnTo>
                        <a:pt x="291" y="921"/>
                      </a:lnTo>
                      <a:lnTo>
                        <a:pt x="323" y="924"/>
                      </a:lnTo>
                      <a:lnTo>
                        <a:pt x="329" y="577"/>
                      </a:lnTo>
                      <a:close/>
                    </a:path>
                  </a:pathLst>
                </a:custGeom>
                <a:solidFill>
                  <a:srgbClr val="FFFFFF"/>
                </a:solidFill>
                <a:ln w="6350" cmpd="sng">
                  <a:solidFill>
                    <a:srgbClr val="000000"/>
                  </a:solidFill>
                  <a:prstDash val="solid"/>
                  <a:round/>
                  <a:headEnd/>
                  <a:tailEnd/>
                </a:ln>
                <a:effectLst/>
              </p:spPr>
              <p:txBody>
                <a:bodyPr/>
                <a:lstStyle/>
                <a:p>
                  <a:endParaRPr lang="es-ES"/>
                </a:p>
              </p:txBody>
            </p:sp>
            <p:grpSp>
              <p:nvGrpSpPr>
                <p:cNvPr id="12518" name="Group 237"/>
                <p:cNvGrpSpPr>
                  <a:grpSpLocks noChangeAspect="1"/>
                </p:cNvGrpSpPr>
                <p:nvPr/>
              </p:nvGrpSpPr>
              <p:grpSpPr bwMode="auto">
                <a:xfrm>
                  <a:off x="1823" y="2912"/>
                  <a:ext cx="121" cy="449"/>
                  <a:chOff x="1223" y="1178"/>
                  <a:chExt cx="402" cy="686"/>
                </a:xfrm>
              </p:grpSpPr>
              <p:sp>
                <p:nvSpPr>
                  <p:cNvPr id="12526" name="AutoShape 238"/>
                  <p:cNvSpPr>
                    <a:spLocks noChangeAspect="1" noChangeArrowheads="1"/>
                  </p:cNvSpPr>
                  <p:nvPr/>
                </p:nvSpPr>
                <p:spPr bwMode="auto">
                  <a:xfrm>
                    <a:off x="1276" y="1282"/>
                    <a:ext cx="166" cy="476"/>
                  </a:xfrm>
                  <a:prstGeom prst="moon">
                    <a:avLst>
                      <a:gd name="adj" fmla="val 31644"/>
                    </a:avLst>
                  </a:prstGeom>
                  <a:gradFill rotWithShape="0">
                    <a:gsLst>
                      <a:gs pos="0">
                        <a:srgbClr val="D5D000"/>
                      </a:gs>
                      <a:gs pos="50000">
                        <a:srgbClr val="E0E000"/>
                      </a:gs>
                      <a:gs pos="100000">
                        <a:srgbClr val="D5D000"/>
                      </a:gs>
                    </a:gsLst>
                    <a:lin ang="5400000" scaled="1"/>
                  </a:gradFill>
                  <a:ln w="6350">
                    <a:solidFill>
                      <a:schemeClr val="tx1"/>
                    </a:solidFill>
                    <a:miter lim="800000"/>
                    <a:headEnd/>
                    <a:tailEnd/>
                  </a:ln>
                  <a:effectLst/>
                </p:spPr>
                <p:txBody>
                  <a:bodyPr/>
                  <a:lstStyle/>
                  <a:p>
                    <a:endParaRPr lang="es-ES"/>
                  </a:p>
                </p:txBody>
              </p:sp>
              <p:sp>
                <p:nvSpPr>
                  <p:cNvPr id="12527" name="Freeform 239"/>
                  <p:cNvSpPr>
                    <a:spLocks noChangeAspect="1"/>
                  </p:cNvSpPr>
                  <p:nvPr/>
                </p:nvSpPr>
                <p:spPr bwMode="auto">
                  <a:xfrm>
                    <a:off x="1420" y="1180"/>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sp>
                <p:nvSpPr>
                  <p:cNvPr id="12528" name="AutoShape 240"/>
                  <p:cNvSpPr>
                    <a:spLocks noChangeAspect="1" noChangeArrowheads="1"/>
                  </p:cNvSpPr>
                  <p:nvPr/>
                </p:nvSpPr>
                <p:spPr bwMode="auto">
                  <a:xfrm rot="-5400000">
                    <a:off x="1081" y="1320"/>
                    <a:ext cx="685" cy="402"/>
                  </a:xfrm>
                  <a:custGeom>
                    <a:avLst/>
                    <a:gdLst>
                      <a:gd name="G0" fmla="+- 7398 0 0"/>
                      <a:gd name="G1" fmla="+- -11795973 0 0"/>
                      <a:gd name="G2" fmla="+- 0 0 -11795973"/>
                      <a:gd name="T0" fmla="*/ 0 256 1"/>
                      <a:gd name="T1" fmla="*/ 180 256 1"/>
                      <a:gd name="G3" fmla="+- -11795973 T0 T1"/>
                      <a:gd name="T2" fmla="*/ 0 256 1"/>
                      <a:gd name="T3" fmla="*/ 90 256 1"/>
                      <a:gd name="G4" fmla="+- -11795973 T2 T3"/>
                      <a:gd name="G5" fmla="*/ G4 2 1"/>
                      <a:gd name="T4" fmla="*/ 90 256 1"/>
                      <a:gd name="T5" fmla="*/ 0 256 1"/>
                      <a:gd name="G6" fmla="+- -11795973 T4 T5"/>
                      <a:gd name="G7" fmla="*/ G6 2 1"/>
                      <a:gd name="G8" fmla="abs -117959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398"/>
                      <a:gd name="G18" fmla="*/ 7398 1 2"/>
                      <a:gd name="G19" fmla="+- G18 5400 0"/>
                      <a:gd name="G20" fmla="cos G19 -11795973"/>
                      <a:gd name="G21" fmla="sin G19 -11795973"/>
                      <a:gd name="G22" fmla="+- G20 10800 0"/>
                      <a:gd name="G23" fmla="+- G21 10800 0"/>
                      <a:gd name="G24" fmla="+- 10800 0 G20"/>
                      <a:gd name="G25" fmla="+- 7398 10800 0"/>
                      <a:gd name="G26" fmla="?: G9 G17 G25"/>
                      <a:gd name="G27" fmla="?: G9 0 21600"/>
                      <a:gd name="G28" fmla="cos 10800 -11795973"/>
                      <a:gd name="G29" fmla="sin 10800 -11795973"/>
                      <a:gd name="G30" fmla="sin 7398 -11795973"/>
                      <a:gd name="G31" fmla="+- G28 10800 0"/>
                      <a:gd name="G32" fmla="+- G29 10800 0"/>
                      <a:gd name="G33" fmla="+- G30 10800 0"/>
                      <a:gd name="G34" fmla="?: G4 0 G31"/>
                      <a:gd name="G35" fmla="?: -11795973 G34 0"/>
                      <a:gd name="G36" fmla="?: G6 G35 G31"/>
                      <a:gd name="G37" fmla="+- 21600 0 G36"/>
                      <a:gd name="G38" fmla="?: G4 0 G33"/>
                      <a:gd name="G39" fmla="?: -11795973 G38 G32"/>
                      <a:gd name="G40" fmla="?: G6 G39 0"/>
                      <a:gd name="G41" fmla="?: G4 G32 21600"/>
                      <a:gd name="G42" fmla="?: G6 G41 G33"/>
                      <a:gd name="T12" fmla="*/ 10800 w 21600"/>
                      <a:gd name="T13" fmla="*/ 0 h 21600"/>
                      <a:gd name="T14" fmla="*/ 1701 w 21600"/>
                      <a:gd name="T15" fmla="*/ 10798 h 21600"/>
                      <a:gd name="T16" fmla="*/ 10800 w 21600"/>
                      <a:gd name="T17" fmla="*/ 3402 h 21600"/>
                      <a:gd name="T18" fmla="*/ 19899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402" y="10799"/>
                        </a:moveTo>
                        <a:cubicBezTo>
                          <a:pt x="3402" y="6713"/>
                          <a:pt x="6714" y="3401"/>
                          <a:pt x="10800" y="3402"/>
                        </a:cubicBezTo>
                        <a:cubicBezTo>
                          <a:pt x="14885" y="3402"/>
                          <a:pt x="18197" y="6713"/>
                          <a:pt x="18197" y="10799"/>
                        </a:cubicBezTo>
                        <a:lnTo>
                          <a:pt x="21599" y="10798"/>
                        </a:lnTo>
                        <a:cubicBezTo>
                          <a:pt x="21599" y="4834"/>
                          <a:pt x="16764" y="-1"/>
                          <a:pt x="10799" y="0"/>
                        </a:cubicBezTo>
                        <a:cubicBezTo>
                          <a:pt x="4835" y="0"/>
                          <a:pt x="0" y="4834"/>
                          <a:pt x="0" y="10798"/>
                        </a:cubicBezTo>
                        <a:close/>
                      </a:path>
                    </a:pathLst>
                  </a:custGeom>
                  <a:solidFill>
                    <a:srgbClr val="C4C400"/>
                  </a:solidFill>
                  <a:ln w="6350">
                    <a:solidFill>
                      <a:srgbClr val="000000"/>
                    </a:solidFill>
                    <a:miter lim="800000"/>
                    <a:headEnd/>
                    <a:tailEnd/>
                  </a:ln>
                  <a:effectLst/>
                </p:spPr>
                <p:txBody>
                  <a:bodyPr/>
                  <a:lstStyle/>
                  <a:p>
                    <a:endParaRPr lang="es-ES"/>
                  </a:p>
                </p:txBody>
              </p:sp>
              <p:sp>
                <p:nvSpPr>
                  <p:cNvPr id="12529" name="Freeform 241"/>
                  <p:cNvSpPr>
                    <a:spLocks noChangeAspect="1"/>
                  </p:cNvSpPr>
                  <p:nvPr/>
                </p:nvSpPr>
                <p:spPr bwMode="auto">
                  <a:xfrm>
                    <a:off x="1422" y="1756"/>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grpSp>
            <p:grpSp>
              <p:nvGrpSpPr>
                <p:cNvPr id="12525" name="Group 242"/>
                <p:cNvGrpSpPr>
                  <a:grpSpLocks noChangeAspect="1"/>
                </p:cNvGrpSpPr>
                <p:nvPr/>
              </p:nvGrpSpPr>
              <p:grpSpPr bwMode="auto">
                <a:xfrm>
                  <a:off x="1775" y="2912"/>
                  <a:ext cx="121" cy="449"/>
                  <a:chOff x="1223" y="1178"/>
                  <a:chExt cx="402" cy="686"/>
                </a:xfrm>
              </p:grpSpPr>
              <p:sp>
                <p:nvSpPr>
                  <p:cNvPr id="12531" name="AutoShape 243"/>
                  <p:cNvSpPr>
                    <a:spLocks noChangeAspect="1" noChangeArrowheads="1"/>
                  </p:cNvSpPr>
                  <p:nvPr/>
                </p:nvSpPr>
                <p:spPr bwMode="auto">
                  <a:xfrm>
                    <a:off x="1276" y="1282"/>
                    <a:ext cx="166" cy="476"/>
                  </a:xfrm>
                  <a:prstGeom prst="moon">
                    <a:avLst>
                      <a:gd name="adj" fmla="val 31644"/>
                    </a:avLst>
                  </a:prstGeom>
                  <a:gradFill rotWithShape="0">
                    <a:gsLst>
                      <a:gs pos="0">
                        <a:srgbClr val="D5D000"/>
                      </a:gs>
                      <a:gs pos="50000">
                        <a:srgbClr val="E0E000"/>
                      </a:gs>
                      <a:gs pos="100000">
                        <a:srgbClr val="D5D000"/>
                      </a:gs>
                    </a:gsLst>
                    <a:lin ang="5400000" scaled="1"/>
                  </a:gradFill>
                  <a:ln w="6350">
                    <a:solidFill>
                      <a:schemeClr val="tx1"/>
                    </a:solidFill>
                    <a:miter lim="800000"/>
                    <a:headEnd/>
                    <a:tailEnd/>
                  </a:ln>
                  <a:effectLst/>
                </p:spPr>
                <p:txBody>
                  <a:bodyPr/>
                  <a:lstStyle/>
                  <a:p>
                    <a:endParaRPr lang="es-ES"/>
                  </a:p>
                </p:txBody>
              </p:sp>
              <p:sp>
                <p:nvSpPr>
                  <p:cNvPr id="12532" name="Freeform 244"/>
                  <p:cNvSpPr>
                    <a:spLocks noChangeAspect="1"/>
                  </p:cNvSpPr>
                  <p:nvPr/>
                </p:nvSpPr>
                <p:spPr bwMode="auto">
                  <a:xfrm>
                    <a:off x="1420" y="1180"/>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sp>
                <p:nvSpPr>
                  <p:cNvPr id="12533" name="AutoShape 245"/>
                  <p:cNvSpPr>
                    <a:spLocks noChangeAspect="1" noChangeArrowheads="1"/>
                  </p:cNvSpPr>
                  <p:nvPr/>
                </p:nvSpPr>
                <p:spPr bwMode="auto">
                  <a:xfrm rot="-5400000">
                    <a:off x="1081" y="1320"/>
                    <a:ext cx="685" cy="402"/>
                  </a:xfrm>
                  <a:custGeom>
                    <a:avLst/>
                    <a:gdLst>
                      <a:gd name="G0" fmla="+- 7398 0 0"/>
                      <a:gd name="G1" fmla="+- -11795973 0 0"/>
                      <a:gd name="G2" fmla="+- 0 0 -11795973"/>
                      <a:gd name="T0" fmla="*/ 0 256 1"/>
                      <a:gd name="T1" fmla="*/ 180 256 1"/>
                      <a:gd name="G3" fmla="+- -11795973 T0 T1"/>
                      <a:gd name="T2" fmla="*/ 0 256 1"/>
                      <a:gd name="T3" fmla="*/ 90 256 1"/>
                      <a:gd name="G4" fmla="+- -11795973 T2 T3"/>
                      <a:gd name="G5" fmla="*/ G4 2 1"/>
                      <a:gd name="T4" fmla="*/ 90 256 1"/>
                      <a:gd name="T5" fmla="*/ 0 256 1"/>
                      <a:gd name="G6" fmla="+- -11795973 T4 T5"/>
                      <a:gd name="G7" fmla="*/ G6 2 1"/>
                      <a:gd name="G8" fmla="abs -117959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398"/>
                      <a:gd name="G18" fmla="*/ 7398 1 2"/>
                      <a:gd name="G19" fmla="+- G18 5400 0"/>
                      <a:gd name="G20" fmla="cos G19 -11795973"/>
                      <a:gd name="G21" fmla="sin G19 -11795973"/>
                      <a:gd name="G22" fmla="+- G20 10800 0"/>
                      <a:gd name="G23" fmla="+- G21 10800 0"/>
                      <a:gd name="G24" fmla="+- 10800 0 G20"/>
                      <a:gd name="G25" fmla="+- 7398 10800 0"/>
                      <a:gd name="G26" fmla="?: G9 G17 G25"/>
                      <a:gd name="G27" fmla="?: G9 0 21600"/>
                      <a:gd name="G28" fmla="cos 10800 -11795973"/>
                      <a:gd name="G29" fmla="sin 10800 -11795973"/>
                      <a:gd name="G30" fmla="sin 7398 -11795973"/>
                      <a:gd name="G31" fmla="+- G28 10800 0"/>
                      <a:gd name="G32" fmla="+- G29 10800 0"/>
                      <a:gd name="G33" fmla="+- G30 10800 0"/>
                      <a:gd name="G34" fmla="?: G4 0 G31"/>
                      <a:gd name="G35" fmla="?: -11795973 G34 0"/>
                      <a:gd name="G36" fmla="?: G6 G35 G31"/>
                      <a:gd name="G37" fmla="+- 21600 0 G36"/>
                      <a:gd name="G38" fmla="?: G4 0 G33"/>
                      <a:gd name="G39" fmla="?: -11795973 G38 G32"/>
                      <a:gd name="G40" fmla="?: G6 G39 0"/>
                      <a:gd name="G41" fmla="?: G4 G32 21600"/>
                      <a:gd name="G42" fmla="?: G6 G41 G33"/>
                      <a:gd name="T12" fmla="*/ 10800 w 21600"/>
                      <a:gd name="T13" fmla="*/ 0 h 21600"/>
                      <a:gd name="T14" fmla="*/ 1701 w 21600"/>
                      <a:gd name="T15" fmla="*/ 10798 h 21600"/>
                      <a:gd name="T16" fmla="*/ 10800 w 21600"/>
                      <a:gd name="T17" fmla="*/ 3402 h 21600"/>
                      <a:gd name="T18" fmla="*/ 19899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402" y="10799"/>
                        </a:moveTo>
                        <a:cubicBezTo>
                          <a:pt x="3402" y="6713"/>
                          <a:pt x="6714" y="3401"/>
                          <a:pt x="10800" y="3402"/>
                        </a:cubicBezTo>
                        <a:cubicBezTo>
                          <a:pt x="14885" y="3402"/>
                          <a:pt x="18197" y="6713"/>
                          <a:pt x="18197" y="10799"/>
                        </a:cubicBezTo>
                        <a:lnTo>
                          <a:pt x="21599" y="10798"/>
                        </a:lnTo>
                        <a:cubicBezTo>
                          <a:pt x="21599" y="4834"/>
                          <a:pt x="16764" y="-1"/>
                          <a:pt x="10799" y="0"/>
                        </a:cubicBezTo>
                        <a:cubicBezTo>
                          <a:pt x="4835" y="0"/>
                          <a:pt x="0" y="4834"/>
                          <a:pt x="0" y="10798"/>
                        </a:cubicBezTo>
                        <a:close/>
                      </a:path>
                    </a:pathLst>
                  </a:custGeom>
                  <a:solidFill>
                    <a:srgbClr val="C4C400"/>
                  </a:solidFill>
                  <a:ln w="6350">
                    <a:solidFill>
                      <a:srgbClr val="000000"/>
                    </a:solidFill>
                    <a:miter lim="800000"/>
                    <a:headEnd/>
                    <a:tailEnd/>
                  </a:ln>
                  <a:effectLst/>
                </p:spPr>
                <p:txBody>
                  <a:bodyPr/>
                  <a:lstStyle/>
                  <a:p>
                    <a:endParaRPr lang="es-ES"/>
                  </a:p>
                </p:txBody>
              </p:sp>
              <p:sp>
                <p:nvSpPr>
                  <p:cNvPr id="12534" name="Freeform 246"/>
                  <p:cNvSpPr>
                    <a:spLocks noChangeAspect="1"/>
                  </p:cNvSpPr>
                  <p:nvPr/>
                </p:nvSpPr>
                <p:spPr bwMode="auto">
                  <a:xfrm>
                    <a:off x="1422" y="1756"/>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grpSp>
            <p:grpSp>
              <p:nvGrpSpPr>
                <p:cNvPr id="12530" name="Group 247"/>
                <p:cNvGrpSpPr>
                  <a:grpSpLocks noChangeAspect="1"/>
                </p:cNvGrpSpPr>
                <p:nvPr/>
              </p:nvGrpSpPr>
              <p:grpSpPr bwMode="auto">
                <a:xfrm>
                  <a:off x="1799" y="2995"/>
                  <a:ext cx="119" cy="284"/>
                  <a:chOff x="1003" y="2880"/>
                  <a:chExt cx="393" cy="434"/>
                </a:xfrm>
              </p:grpSpPr>
              <p:sp>
                <p:nvSpPr>
                  <p:cNvPr id="12536" name="Freeform 248"/>
                  <p:cNvSpPr>
                    <a:spLocks noChangeAspect="1"/>
                  </p:cNvSpPr>
                  <p:nvPr/>
                </p:nvSpPr>
                <p:spPr bwMode="auto">
                  <a:xfrm>
                    <a:off x="1003" y="2880"/>
                    <a:ext cx="124" cy="434"/>
                  </a:xfrm>
                  <a:custGeom>
                    <a:avLst/>
                    <a:gdLst/>
                    <a:ahLst/>
                    <a:cxnLst>
                      <a:cxn ang="0">
                        <a:pos x="246" y="0"/>
                      </a:cxn>
                      <a:cxn ang="0">
                        <a:pos x="221" y="2"/>
                      </a:cxn>
                      <a:cxn ang="0">
                        <a:pos x="198" y="9"/>
                      </a:cxn>
                      <a:cxn ang="0">
                        <a:pos x="174" y="20"/>
                      </a:cxn>
                      <a:cxn ang="0">
                        <a:pos x="151" y="34"/>
                      </a:cxn>
                      <a:cxn ang="0">
                        <a:pos x="129" y="52"/>
                      </a:cxn>
                      <a:cxn ang="0">
                        <a:pos x="110" y="74"/>
                      </a:cxn>
                      <a:cxn ang="0">
                        <a:pos x="90" y="99"/>
                      </a:cxn>
                      <a:cxn ang="0">
                        <a:pos x="72" y="126"/>
                      </a:cxn>
                      <a:cxn ang="0">
                        <a:pos x="56" y="157"/>
                      </a:cxn>
                      <a:cxn ang="0">
                        <a:pos x="41" y="191"/>
                      </a:cxn>
                      <a:cxn ang="0">
                        <a:pos x="30" y="227"/>
                      </a:cxn>
                      <a:cxn ang="0">
                        <a:pos x="20" y="265"/>
                      </a:cxn>
                      <a:cxn ang="0">
                        <a:pos x="11" y="304"/>
                      </a:cxn>
                      <a:cxn ang="0">
                        <a:pos x="5" y="346"/>
                      </a:cxn>
                      <a:cxn ang="0">
                        <a:pos x="2" y="389"/>
                      </a:cxn>
                      <a:cxn ang="0">
                        <a:pos x="0" y="432"/>
                      </a:cxn>
                      <a:cxn ang="0">
                        <a:pos x="2" y="477"/>
                      </a:cxn>
                      <a:cxn ang="0">
                        <a:pos x="5" y="520"/>
                      </a:cxn>
                      <a:cxn ang="0">
                        <a:pos x="11" y="562"/>
                      </a:cxn>
                      <a:cxn ang="0">
                        <a:pos x="20" y="601"/>
                      </a:cxn>
                      <a:cxn ang="0">
                        <a:pos x="30" y="639"/>
                      </a:cxn>
                      <a:cxn ang="0">
                        <a:pos x="41" y="675"/>
                      </a:cxn>
                      <a:cxn ang="0">
                        <a:pos x="56" y="708"/>
                      </a:cxn>
                      <a:cxn ang="0">
                        <a:pos x="72" y="740"/>
                      </a:cxn>
                      <a:cxn ang="0">
                        <a:pos x="90" y="767"/>
                      </a:cxn>
                      <a:cxn ang="0">
                        <a:pos x="110" y="792"/>
                      </a:cxn>
                      <a:cxn ang="0">
                        <a:pos x="129" y="814"/>
                      </a:cxn>
                      <a:cxn ang="0">
                        <a:pos x="151" y="832"/>
                      </a:cxn>
                      <a:cxn ang="0">
                        <a:pos x="174" y="846"/>
                      </a:cxn>
                      <a:cxn ang="0">
                        <a:pos x="198" y="857"/>
                      </a:cxn>
                      <a:cxn ang="0">
                        <a:pos x="221" y="864"/>
                      </a:cxn>
                      <a:cxn ang="0">
                        <a:pos x="246" y="866"/>
                      </a:cxn>
                      <a:cxn ang="0">
                        <a:pos x="234" y="760"/>
                      </a:cxn>
                      <a:cxn ang="0">
                        <a:pos x="225" y="652"/>
                      </a:cxn>
                      <a:cxn ang="0">
                        <a:pos x="217" y="542"/>
                      </a:cxn>
                      <a:cxn ang="0">
                        <a:pos x="216" y="432"/>
                      </a:cxn>
                      <a:cxn ang="0">
                        <a:pos x="217" y="324"/>
                      </a:cxn>
                      <a:cxn ang="0">
                        <a:pos x="225" y="214"/>
                      </a:cxn>
                      <a:cxn ang="0">
                        <a:pos x="234" y="106"/>
                      </a:cxn>
                      <a:cxn ang="0">
                        <a:pos x="246" y="0"/>
                      </a:cxn>
                      <a:cxn ang="0">
                        <a:pos x="246" y="0"/>
                      </a:cxn>
                    </a:cxnLst>
                    <a:rect l="0" t="0" r="r" b="b"/>
                    <a:pathLst>
                      <a:path w="246" h="866">
                        <a:moveTo>
                          <a:pt x="246" y="0"/>
                        </a:moveTo>
                        <a:lnTo>
                          <a:pt x="221" y="2"/>
                        </a:lnTo>
                        <a:lnTo>
                          <a:pt x="198" y="9"/>
                        </a:lnTo>
                        <a:lnTo>
                          <a:pt x="174" y="20"/>
                        </a:lnTo>
                        <a:lnTo>
                          <a:pt x="151" y="34"/>
                        </a:lnTo>
                        <a:lnTo>
                          <a:pt x="129" y="52"/>
                        </a:lnTo>
                        <a:lnTo>
                          <a:pt x="110" y="74"/>
                        </a:lnTo>
                        <a:lnTo>
                          <a:pt x="90" y="99"/>
                        </a:lnTo>
                        <a:lnTo>
                          <a:pt x="72" y="126"/>
                        </a:lnTo>
                        <a:lnTo>
                          <a:pt x="56" y="157"/>
                        </a:lnTo>
                        <a:lnTo>
                          <a:pt x="41" y="191"/>
                        </a:lnTo>
                        <a:lnTo>
                          <a:pt x="30" y="227"/>
                        </a:lnTo>
                        <a:lnTo>
                          <a:pt x="20" y="265"/>
                        </a:lnTo>
                        <a:lnTo>
                          <a:pt x="11" y="304"/>
                        </a:lnTo>
                        <a:lnTo>
                          <a:pt x="5" y="346"/>
                        </a:lnTo>
                        <a:lnTo>
                          <a:pt x="2" y="389"/>
                        </a:lnTo>
                        <a:lnTo>
                          <a:pt x="0" y="432"/>
                        </a:lnTo>
                        <a:lnTo>
                          <a:pt x="2" y="477"/>
                        </a:lnTo>
                        <a:lnTo>
                          <a:pt x="5" y="520"/>
                        </a:lnTo>
                        <a:lnTo>
                          <a:pt x="11" y="562"/>
                        </a:lnTo>
                        <a:lnTo>
                          <a:pt x="20" y="601"/>
                        </a:lnTo>
                        <a:lnTo>
                          <a:pt x="30" y="639"/>
                        </a:lnTo>
                        <a:lnTo>
                          <a:pt x="41" y="675"/>
                        </a:lnTo>
                        <a:lnTo>
                          <a:pt x="56" y="708"/>
                        </a:lnTo>
                        <a:lnTo>
                          <a:pt x="72" y="740"/>
                        </a:lnTo>
                        <a:lnTo>
                          <a:pt x="90" y="767"/>
                        </a:lnTo>
                        <a:lnTo>
                          <a:pt x="110" y="792"/>
                        </a:lnTo>
                        <a:lnTo>
                          <a:pt x="129" y="814"/>
                        </a:lnTo>
                        <a:lnTo>
                          <a:pt x="151" y="832"/>
                        </a:lnTo>
                        <a:lnTo>
                          <a:pt x="174" y="846"/>
                        </a:lnTo>
                        <a:lnTo>
                          <a:pt x="198" y="857"/>
                        </a:lnTo>
                        <a:lnTo>
                          <a:pt x="221" y="864"/>
                        </a:lnTo>
                        <a:lnTo>
                          <a:pt x="246" y="866"/>
                        </a:lnTo>
                        <a:lnTo>
                          <a:pt x="234" y="760"/>
                        </a:lnTo>
                        <a:lnTo>
                          <a:pt x="225" y="652"/>
                        </a:lnTo>
                        <a:lnTo>
                          <a:pt x="217" y="542"/>
                        </a:lnTo>
                        <a:lnTo>
                          <a:pt x="216" y="432"/>
                        </a:lnTo>
                        <a:lnTo>
                          <a:pt x="217" y="324"/>
                        </a:lnTo>
                        <a:lnTo>
                          <a:pt x="225" y="214"/>
                        </a:lnTo>
                        <a:lnTo>
                          <a:pt x="234" y="106"/>
                        </a:lnTo>
                        <a:lnTo>
                          <a:pt x="246" y="0"/>
                        </a:lnTo>
                        <a:lnTo>
                          <a:pt x="246" y="0"/>
                        </a:lnTo>
                        <a:close/>
                      </a:path>
                    </a:pathLst>
                  </a:custGeom>
                  <a:solidFill>
                    <a:srgbClr val="9CC4C4"/>
                  </a:solidFill>
                  <a:ln w="6350" cmpd="sng">
                    <a:solidFill>
                      <a:srgbClr val="000000"/>
                    </a:solidFill>
                    <a:round/>
                    <a:headEnd/>
                    <a:tailEnd/>
                  </a:ln>
                  <a:effectLst/>
                </p:spPr>
                <p:txBody>
                  <a:bodyPr/>
                  <a:lstStyle/>
                  <a:p>
                    <a:endParaRPr lang="es-ES"/>
                  </a:p>
                </p:txBody>
              </p:sp>
              <p:sp>
                <p:nvSpPr>
                  <p:cNvPr id="12537" name="Freeform 249"/>
                  <p:cNvSpPr>
                    <a:spLocks noChangeAspect="1"/>
                  </p:cNvSpPr>
                  <p:nvPr/>
                </p:nvSpPr>
                <p:spPr bwMode="auto">
                  <a:xfrm>
                    <a:off x="1111" y="2881"/>
                    <a:ext cx="285" cy="433"/>
                  </a:xfrm>
                  <a:custGeom>
                    <a:avLst/>
                    <a:gdLst/>
                    <a:ahLst/>
                    <a:cxnLst>
                      <a:cxn ang="0">
                        <a:pos x="283" y="0"/>
                      </a:cxn>
                      <a:cxn ang="0">
                        <a:pos x="16" y="0"/>
                      </a:cxn>
                      <a:cxn ang="0">
                        <a:pos x="8" y="46"/>
                      </a:cxn>
                      <a:cxn ang="0">
                        <a:pos x="3" y="92"/>
                      </a:cxn>
                      <a:cxn ang="0">
                        <a:pos x="0" y="140"/>
                      </a:cxn>
                      <a:cxn ang="0">
                        <a:pos x="0" y="196"/>
                      </a:cxn>
                      <a:cxn ang="0">
                        <a:pos x="0" y="264"/>
                      </a:cxn>
                      <a:cxn ang="0">
                        <a:pos x="3" y="331"/>
                      </a:cxn>
                      <a:cxn ang="0">
                        <a:pos x="5" y="361"/>
                      </a:cxn>
                      <a:cxn ang="0">
                        <a:pos x="10" y="388"/>
                      </a:cxn>
                      <a:cxn ang="0">
                        <a:pos x="13" y="433"/>
                      </a:cxn>
                      <a:cxn ang="0">
                        <a:pos x="285" y="433"/>
                      </a:cxn>
                      <a:cxn ang="0">
                        <a:pos x="277" y="385"/>
                      </a:cxn>
                      <a:cxn ang="0">
                        <a:pos x="272" y="321"/>
                      </a:cxn>
                      <a:cxn ang="0">
                        <a:pos x="269" y="272"/>
                      </a:cxn>
                      <a:cxn ang="0">
                        <a:pos x="267" y="244"/>
                      </a:cxn>
                      <a:cxn ang="0">
                        <a:pos x="267" y="195"/>
                      </a:cxn>
                      <a:cxn ang="0">
                        <a:pos x="270" y="142"/>
                      </a:cxn>
                      <a:cxn ang="0">
                        <a:pos x="274" y="80"/>
                      </a:cxn>
                      <a:cxn ang="0">
                        <a:pos x="280" y="30"/>
                      </a:cxn>
                      <a:cxn ang="0">
                        <a:pos x="283" y="0"/>
                      </a:cxn>
                    </a:cxnLst>
                    <a:rect l="0" t="0" r="r" b="b"/>
                    <a:pathLst>
                      <a:path w="285" h="433">
                        <a:moveTo>
                          <a:pt x="283" y="0"/>
                        </a:moveTo>
                        <a:lnTo>
                          <a:pt x="16" y="0"/>
                        </a:lnTo>
                        <a:lnTo>
                          <a:pt x="8" y="46"/>
                        </a:lnTo>
                        <a:lnTo>
                          <a:pt x="3" y="92"/>
                        </a:lnTo>
                        <a:lnTo>
                          <a:pt x="0" y="140"/>
                        </a:lnTo>
                        <a:lnTo>
                          <a:pt x="0" y="196"/>
                        </a:lnTo>
                        <a:lnTo>
                          <a:pt x="0" y="264"/>
                        </a:lnTo>
                        <a:lnTo>
                          <a:pt x="3" y="331"/>
                        </a:lnTo>
                        <a:lnTo>
                          <a:pt x="5" y="361"/>
                        </a:lnTo>
                        <a:lnTo>
                          <a:pt x="10" y="388"/>
                        </a:lnTo>
                        <a:lnTo>
                          <a:pt x="13" y="433"/>
                        </a:lnTo>
                        <a:lnTo>
                          <a:pt x="285" y="433"/>
                        </a:lnTo>
                        <a:lnTo>
                          <a:pt x="277" y="385"/>
                        </a:lnTo>
                        <a:lnTo>
                          <a:pt x="272" y="321"/>
                        </a:lnTo>
                        <a:lnTo>
                          <a:pt x="269" y="272"/>
                        </a:lnTo>
                        <a:lnTo>
                          <a:pt x="267" y="244"/>
                        </a:lnTo>
                        <a:lnTo>
                          <a:pt x="267" y="195"/>
                        </a:lnTo>
                        <a:lnTo>
                          <a:pt x="270" y="142"/>
                        </a:lnTo>
                        <a:lnTo>
                          <a:pt x="274" y="80"/>
                        </a:lnTo>
                        <a:lnTo>
                          <a:pt x="280" y="30"/>
                        </a:lnTo>
                        <a:lnTo>
                          <a:pt x="283" y="0"/>
                        </a:lnTo>
                        <a:close/>
                      </a:path>
                    </a:pathLst>
                  </a:custGeom>
                  <a:solidFill>
                    <a:srgbClr val="B4E1E1"/>
                  </a:solidFill>
                  <a:ln w="6350" cap="flat" cmpd="sng">
                    <a:solidFill>
                      <a:schemeClr val="tx1"/>
                    </a:solidFill>
                    <a:prstDash val="solid"/>
                    <a:round/>
                    <a:headEnd type="none" w="med" len="med"/>
                    <a:tailEnd type="none" w="med" len="med"/>
                  </a:ln>
                  <a:effectLst/>
                </p:spPr>
                <p:txBody>
                  <a:bodyPr/>
                  <a:lstStyle/>
                  <a:p>
                    <a:endParaRPr lang="es-ES"/>
                  </a:p>
                </p:txBody>
              </p:sp>
            </p:grpSp>
            <p:grpSp>
              <p:nvGrpSpPr>
                <p:cNvPr id="12535" name="Group 250"/>
                <p:cNvGrpSpPr>
                  <a:grpSpLocks noChangeAspect="1"/>
                </p:cNvGrpSpPr>
                <p:nvPr/>
              </p:nvGrpSpPr>
              <p:grpSpPr bwMode="auto">
                <a:xfrm>
                  <a:off x="1835" y="3075"/>
                  <a:ext cx="75" cy="124"/>
                  <a:chOff x="2604" y="582"/>
                  <a:chExt cx="249" cy="189"/>
                </a:xfrm>
              </p:grpSpPr>
              <p:sp>
                <p:nvSpPr>
                  <p:cNvPr id="12539" name="AutoShape 251"/>
                  <p:cNvSpPr>
                    <a:spLocks noChangeAspect="1" noChangeArrowheads="1"/>
                  </p:cNvSpPr>
                  <p:nvPr/>
                </p:nvSpPr>
                <p:spPr bwMode="auto">
                  <a:xfrm>
                    <a:off x="2604" y="585"/>
                    <a:ext cx="106" cy="186"/>
                  </a:xfrm>
                  <a:prstGeom prst="moon">
                    <a:avLst>
                      <a:gd name="adj" fmla="val 22644"/>
                    </a:avLst>
                  </a:prstGeom>
                  <a:gradFill rotWithShape="0">
                    <a:gsLst>
                      <a:gs pos="0">
                        <a:srgbClr val="E187B4">
                          <a:gamma/>
                          <a:shade val="73725"/>
                          <a:invGamma/>
                        </a:srgbClr>
                      </a:gs>
                      <a:gs pos="50000">
                        <a:srgbClr val="E187B4"/>
                      </a:gs>
                      <a:gs pos="100000">
                        <a:srgbClr val="E187B4">
                          <a:gamma/>
                          <a:shade val="73725"/>
                          <a:invGamma/>
                        </a:srgbClr>
                      </a:gs>
                    </a:gsLst>
                    <a:lin ang="5400000" scaled="1"/>
                  </a:gradFill>
                  <a:ln w="9525">
                    <a:noFill/>
                    <a:miter lim="800000"/>
                    <a:headEnd/>
                    <a:tailEnd/>
                  </a:ln>
                  <a:effectLst/>
                </p:spPr>
                <p:txBody>
                  <a:bodyPr/>
                  <a:lstStyle/>
                  <a:p>
                    <a:endParaRPr lang="es-ES"/>
                  </a:p>
                </p:txBody>
              </p:sp>
              <p:sp>
                <p:nvSpPr>
                  <p:cNvPr id="12540" name="Freeform 252"/>
                  <p:cNvSpPr>
                    <a:spLocks noChangeAspect="1"/>
                  </p:cNvSpPr>
                  <p:nvPr/>
                </p:nvSpPr>
                <p:spPr bwMode="auto">
                  <a:xfrm>
                    <a:off x="2628" y="582"/>
                    <a:ext cx="225" cy="188"/>
                  </a:xfrm>
                  <a:custGeom>
                    <a:avLst/>
                    <a:gdLst/>
                    <a:ahLst/>
                    <a:cxnLst>
                      <a:cxn ang="0">
                        <a:pos x="268" y="6"/>
                      </a:cxn>
                      <a:cxn ang="0">
                        <a:pos x="220" y="0"/>
                      </a:cxn>
                      <a:cxn ang="0">
                        <a:pos x="164" y="6"/>
                      </a:cxn>
                      <a:cxn ang="0">
                        <a:pos x="113" y="16"/>
                      </a:cxn>
                      <a:cxn ang="0">
                        <a:pos x="81" y="29"/>
                      </a:cxn>
                      <a:cxn ang="0">
                        <a:pos x="45" y="58"/>
                      </a:cxn>
                      <a:cxn ang="0">
                        <a:pos x="18" y="96"/>
                      </a:cxn>
                      <a:cxn ang="0">
                        <a:pos x="0" y="141"/>
                      </a:cxn>
                      <a:cxn ang="0">
                        <a:pos x="0" y="196"/>
                      </a:cxn>
                      <a:cxn ang="0">
                        <a:pos x="6" y="265"/>
                      </a:cxn>
                      <a:cxn ang="0">
                        <a:pos x="36" y="321"/>
                      </a:cxn>
                      <a:cxn ang="0">
                        <a:pos x="101" y="355"/>
                      </a:cxn>
                      <a:cxn ang="0">
                        <a:pos x="135" y="366"/>
                      </a:cxn>
                      <a:cxn ang="0">
                        <a:pos x="180" y="377"/>
                      </a:cxn>
                      <a:cxn ang="0">
                        <a:pos x="230" y="377"/>
                      </a:cxn>
                      <a:cxn ang="0">
                        <a:pos x="291" y="377"/>
                      </a:cxn>
                      <a:cxn ang="0">
                        <a:pos x="349" y="355"/>
                      </a:cxn>
                      <a:cxn ang="0">
                        <a:pos x="394" y="328"/>
                      </a:cxn>
                      <a:cxn ang="0">
                        <a:pos x="433" y="286"/>
                      </a:cxn>
                      <a:cxn ang="0">
                        <a:pos x="450" y="259"/>
                      </a:cxn>
                      <a:cxn ang="0">
                        <a:pos x="450" y="139"/>
                      </a:cxn>
                      <a:cxn ang="0">
                        <a:pos x="428" y="85"/>
                      </a:cxn>
                      <a:cxn ang="0">
                        <a:pos x="394" y="58"/>
                      </a:cxn>
                      <a:cxn ang="0">
                        <a:pos x="354" y="40"/>
                      </a:cxn>
                      <a:cxn ang="0">
                        <a:pos x="315" y="16"/>
                      </a:cxn>
                      <a:cxn ang="0">
                        <a:pos x="268" y="6"/>
                      </a:cxn>
                    </a:cxnLst>
                    <a:rect l="0" t="0" r="r" b="b"/>
                    <a:pathLst>
                      <a:path w="450" h="377">
                        <a:moveTo>
                          <a:pt x="268" y="6"/>
                        </a:moveTo>
                        <a:lnTo>
                          <a:pt x="220" y="0"/>
                        </a:lnTo>
                        <a:lnTo>
                          <a:pt x="164" y="6"/>
                        </a:lnTo>
                        <a:lnTo>
                          <a:pt x="113" y="16"/>
                        </a:lnTo>
                        <a:lnTo>
                          <a:pt x="81" y="29"/>
                        </a:lnTo>
                        <a:lnTo>
                          <a:pt x="45" y="58"/>
                        </a:lnTo>
                        <a:lnTo>
                          <a:pt x="18" y="96"/>
                        </a:lnTo>
                        <a:lnTo>
                          <a:pt x="0" y="141"/>
                        </a:lnTo>
                        <a:lnTo>
                          <a:pt x="0" y="196"/>
                        </a:lnTo>
                        <a:lnTo>
                          <a:pt x="6" y="265"/>
                        </a:lnTo>
                        <a:lnTo>
                          <a:pt x="36" y="321"/>
                        </a:lnTo>
                        <a:lnTo>
                          <a:pt x="101" y="355"/>
                        </a:lnTo>
                        <a:lnTo>
                          <a:pt x="135" y="366"/>
                        </a:lnTo>
                        <a:lnTo>
                          <a:pt x="180" y="377"/>
                        </a:lnTo>
                        <a:lnTo>
                          <a:pt x="230" y="377"/>
                        </a:lnTo>
                        <a:lnTo>
                          <a:pt x="291" y="377"/>
                        </a:lnTo>
                        <a:lnTo>
                          <a:pt x="349" y="355"/>
                        </a:lnTo>
                        <a:lnTo>
                          <a:pt x="394" y="328"/>
                        </a:lnTo>
                        <a:lnTo>
                          <a:pt x="433" y="286"/>
                        </a:lnTo>
                        <a:lnTo>
                          <a:pt x="450" y="259"/>
                        </a:lnTo>
                        <a:lnTo>
                          <a:pt x="450" y="139"/>
                        </a:lnTo>
                        <a:lnTo>
                          <a:pt x="428" y="85"/>
                        </a:lnTo>
                        <a:lnTo>
                          <a:pt x="394" y="58"/>
                        </a:lnTo>
                        <a:lnTo>
                          <a:pt x="354" y="40"/>
                        </a:lnTo>
                        <a:lnTo>
                          <a:pt x="315" y="16"/>
                        </a:lnTo>
                        <a:lnTo>
                          <a:pt x="268" y="6"/>
                        </a:lnTo>
                        <a:close/>
                      </a:path>
                    </a:pathLst>
                  </a:custGeom>
                  <a:blipFill dpi="0" rotWithShape="0">
                    <a:blip r:embed="rId3" cstate="print"/>
                    <a:srcRect/>
                    <a:tile tx="0" ty="0" sx="100000" sy="100000" flip="none" algn="tl"/>
                  </a:blipFill>
                  <a:ln w="9525">
                    <a:noFill/>
                    <a:round/>
                    <a:headEnd/>
                    <a:tailEnd/>
                  </a:ln>
                  <a:effectLst/>
                </p:spPr>
                <p:txBody>
                  <a:bodyPr/>
                  <a:lstStyle/>
                  <a:p>
                    <a:endParaRPr lang="es-ES"/>
                  </a:p>
                </p:txBody>
              </p:sp>
            </p:grpSp>
            <p:grpSp>
              <p:nvGrpSpPr>
                <p:cNvPr id="12538" name="Group 253"/>
                <p:cNvGrpSpPr>
                  <a:grpSpLocks noChangeAspect="1"/>
                </p:cNvGrpSpPr>
                <p:nvPr/>
              </p:nvGrpSpPr>
              <p:grpSpPr bwMode="auto">
                <a:xfrm>
                  <a:off x="2814" y="3349"/>
                  <a:ext cx="83" cy="189"/>
                  <a:chOff x="3924" y="3764"/>
                  <a:chExt cx="273" cy="289"/>
                </a:xfrm>
              </p:grpSpPr>
              <p:sp>
                <p:nvSpPr>
                  <p:cNvPr id="12542" name="Oval 254"/>
                  <p:cNvSpPr>
                    <a:spLocks noChangeAspect="1" noChangeArrowheads="1"/>
                  </p:cNvSpPr>
                  <p:nvPr/>
                </p:nvSpPr>
                <p:spPr bwMode="auto">
                  <a:xfrm rot="-248758">
                    <a:off x="3924" y="3764"/>
                    <a:ext cx="191" cy="95"/>
                  </a:xfrm>
                  <a:prstGeom prst="ellipse">
                    <a:avLst/>
                  </a:prstGeom>
                  <a:solidFill>
                    <a:srgbClr val="B2B2B2"/>
                  </a:solidFill>
                  <a:ln w="6350">
                    <a:solidFill>
                      <a:schemeClr val="tx2"/>
                    </a:solidFill>
                    <a:round/>
                    <a:headEnd/>
                    <a:tailEnd/>
                  </a:ln>
                  <a:effectLst/>
                </p:spPr>
                <p:txBody>
                  <a:bodyPr/>
                  <a:lstStyle/>
                  <a:p>
                    <a:endParaRPr lang="es-ES"/>
                  </a:p>
                </p:txBody>
              </p:sp>
              <p:sp>
                <p:nvSpPr>
                  <p:cNvPr id="12543" name="Freeform 255"/>
                  <p:cNvSpPr>
                    <a:spLocks noChangeAspect="1"/>
                  </p:cNvSpPr>
                  <p:nvPr/>
                </p:nvSpPr>
                <p:spPr bwMode="auto">
                  <a:xfrm>
                    <a:off x="3926" y="3795"/>
                    <a:ext cx="266" cy="230"/>
                  </a:xfrm>
                  <a:custGeom>
                    <a:avLst/>
                    <a:gdLst/>
                    <a:ahLst/>
                    <a:cxnLst>
                      <a:cxn ang="0">
                        <a:pos x="187" y="0"/>
                      </a:cxn>
                      <a:cxn ang="0">
                        <a:pos x="0" y="30"/>
                      </a:cxn>
                      <a:cxn ang="0">
                        <a:pos x="84" y="230"/>
                      </a:cxn>
                      <a:cxn ang="0">
                        <a:pos x="266" y="197"/>
                      </a:cxn>
                      <a:cxn ang="0">
                        <a:pos x="187" y="0"/>
                      </a:cxn>
                    </a:cxnLst>
                    <a:rect l="0" t="0" r="r" b="b"/>
                    <a:pathLst>
                      <a:path w="266" h="230">
                        <a:moveTo>
                          <a:pt x="187" y="0"/>
                        </a:moveTo>
                        <a:lnTo>
                          <a:pt x="0" y="30"/>
                        </a:lnTo>
                        <a:lnTo>
                          <a:pt x="84" y="230"/>
                        </a:lnTo>
                        <a:lnTo>
                          <a:pt x="266" y="197"/>
                        </a:lnTo>
                        <a:lnTo>
                          <a:pt x="187" y="0"/>
                        </a:lnTo>
                        <a:close/>
                      </a:path>
                    </a:pathLst>
                  </a:custGeom>
                  <a:solidFill>
                    <a:srgbClr val="B2B2B2"/>
                  </a:solidFill>
                  <a:ln w="9525" cap="flat" cmpd="sng">
                    <a:noFill/>
                    <a:prstDash val="solid"/>
                    <a:round/>
                    <a:headEnd type="none" w="med" len="med"/>
                    <a:tailEnd type="none" w="med" len="med"/>
                  </a:ln>
                  <a:effectLst/>
                </p:spPr>
                <p:txBody>
                  <a:bodyPr/>
                  <a:lstStyle/>
                  <a:p>
                    <a:endParaRPr lang="es-ES"/>
                  </a:p>
                </p:txBody>
              </p:sp>
              <p:sp>
                <p:nvSpPr>
                  <p:cNvPr id="12544" name="Oval 256"/>
                  <p:cNvSpPr>
                    <a:spLocks noChangeAspect="1" noChangeArrowheads="1"/>
                  </p:cNvSpPr>
                  <p:nvPr/>
                </p:nvSpPr>
                <p:spPr bwMode="auto">
                  <a:xfrm rot="-248758">
                    <a:off x="4004" y="3958"/>
                    <a:ext cx="191" cy="95"/>
                  </a:xfrm>
                  <a:prstGeom prst="ellipse">
                    <a:avLst/>
                  </a:prstGeom>
                  <a:solidFill>
                    <a:srgbClr val="CECECE"/>
                  </a:solidFill>
                  <a:ln w="6350">
                    <a:solidFill>
                      <a:srgbClr val="000000"/>
                    </a:solidFill>
                    <a:round/>
                    <a:headEnd/>
                    <a:tailEnd/>
                  </a:ln>
                  <a:effectLst/>
                </p:spPr>
                <p:txBody>
                  <a:bodyPr/>
                  <a:lstStyle/>
                  <a:p>
                    <a:endParaRPr lang="es-ES"/>
                  </a:p>
                </p:txBody>
              </p:sp>
              <p:sp>
                <p:nvSpPr>
                  <p:cNvPr id="12545" name="Line 257"/>
                  <p:cNvSpPr>
                    <a:spLocks noChangeAspect="1" noChangeShapeType="1"/>
                  </p:cNvSpPr>
                  <p:nvPr/>
                </p:nvSpPr>
                <p:spPr bwMode="auto">
                  <a:xfrm>
                    <a:off x="3924" y="3818"/>
                    <a:ext cx="87" cy="210"/>
                  </a:xfrm>
                  <a:prstGeom prst="line">
                    <a:avLst/>
                  </a:prstGeom>
                  <a:noFill/>
                  <a:ln w="6350">
                    <a:solidFill>
                      <a:schemeClr val="tx2"/>
                    </a:solidFill>
                    <a:round/>
                    <a:headEnd/>
                    <a:tailEnd/>
                  </a:ln>
                  <a:effectLst/>
                </p:spPr>
                <p:txBody>
                  <a:bodyPr/>
                  <a:lstStyle/>
                  <a:p>
                    <a:endParaRPr lang="es-ES"/>
                  </a:p>
                </p:txBody>
              </p:sp>
              <p:sp>
                <p:nvSpPr>
                  <p:cNvPr id="12546" name="Line 258"/>
                  <p:cNvSpPr>
                    <a:spLocks noChangeAspect="1" noChangeShapeType="1"/>
                  </p:cNvSpPr>
                  <p:nvPr/>
                </p:nvSpPr>
                <p:spPr bwMode="auto">
                  <a:xfrm>
                    <a:off x="4110" y="3790"/>
                    <a:ext cx="87" cy="210"/>
                  </a:xfrm>
                  <a:prstGeom prst="line">
                    <a:avLst/>
                  </a:prstGeom>
                  <a:noFill/>
                  <a:ln w="6350">
                    <a:solidFill>
                      <a:schemeClr val="tx2"/>
                    </a:solidFill>
                    <a:round/>
                    <a:headEnd/>
                    <a:tailEnd/>
                  </a:ln>
                  <a:effectLst/>
                </p:spPr>
                <p:txBody>
                  <a:bodyPr/>
                  <a:lstStyle/>
                  <a:p>
                    <a:endParaRPr lang="es-ES"/>
                  </a:p>
                </p:txBody>
              </p:sp>
            </p:grpSp>
            <p:grpSp>
              <p:nvGrpSpPr>
                <p:cNvPr id="12541" name="Group 259"/>
                <p:cNvGrpSpPr>
                  <a:grpSpLocks noChangeAspect="1"/>
                </p:cNvGrpSpPr>
                <p:nvPr/>
              </p:nvGrpSpPr>
              <p:grpSpPr bwMode="auto">
                <a:xfrm>
                  <a:off x="2227" y="2898"/>
                  <a:ext cx="442" cy="552"/>
                  <a:chOff x="2071" y="2644"/>
                  <a:chExt cx="1466" cy="844"/>
                </a:xfrm>
              </p:grpSpPr>
              <p:sp>
                <p:nvSpPr>
                  <p:cNvPr id="12548" name="Freeform 260"/>
                  <p:cNvSpPr>
                    <a:spLocks noChangeAspect="1"/>
                  </p:cNvSpPr>
                  <p:nvPr/>
                </p:nvSpPr>
                <p:spPr bwMode="auto">
                  <a:xfrm>
                    <a:off x="2108" y="2644"/>
                    <a:ext cx="1351" cy="52"/>
                  </a:xfrm>
                  <a:custGeom>
                    <a:avLst/>
                    <a:gdLst/>
                    <a:ahLst/>
                    <a:cxnLst>
                      <a:cxn ang="0">
                        <a:pos x="3" y="105"/>
                      </a:cxn>
                      <a:cxn ang="0">
                        <a:pos x="0" y="0"/>
                      </a:cxn>
                      <a:cxn ang="0">
                        <a:pos x="2697" y="0"/>
                      </a:cxn>
                      <a:cxn ang="0">
                        <a:pos x="2700" y="105"/>
                      </a:cxn>
                      <a:cxn ang="0">
                        <a:pos x="3" y="105"/>
                      </a:cxn>
                    </a:cxnLst>
                    <a:rect l="0" t="0" r="r" b="b"/>
                    <a:pathLst>
                      <a:path w="2700" h="105">
                        <a:moveTo>
                          <a:pt x="3" y="105"/>
                        </a:moveTo>
                        <a:lnTo>
                          <a:pt x="0" y="0"/>
                        </a:lnTo>
                        <a:lnTo>
                          <a:pt x="2697" y="0"/>
                        </a:lnTo>
                        <a:lnTo>
                          <a:pt x="2700" y="105"/>
                        </a:lnTo>
                        <a:lnTo>
                          <a:pt x="3" y="105"/>
                        </a:lnTo>
                        <a:close/>
                      </a:path>
                    </a:pathLst>
                  </a:custGeom>
                  <a:solidFill>
                    <a:srgbClr val="B4E1B4"/>
                  </a:solidFill>
                  <a:ln w="6350" cmpd="sng">
                    <a:solidFill>
                      <a:srgbClr val="000000"/>
                    </a:solidFill>
                    <a:round/>
                    <a:headEnd/>
                    <a:tailEnd/>
                  </a:ln>
                  <a:effectLst/>
                </p:spPr>
                <p:txBody>
                  <a:bodyPr/>
                  <a:lstStyle/>
                  <a:p>
                    <a:endParaRPr lang="es-ES"/>
                  </a:p>
                </p:txBody>
              </p:sp>
              <p:grpSp>
                <p:nvGrpSpPr>
                  <p:cNvPr id="12547" name="Group 261"/>
                  <p:cNvGrpSpPr>
                    <a:grpSpLocks noChangeAspect="1"/>
                  </p:cNvGrpSpPr>
                  <p:nvPr/>
                </p:nvGrpSpPr>
                <p:grpSpPr bwMode="auto">
                  <a:xfrm>
                    <a:off x="2071" y="2700"/>
                    <a:ext cx="1466" cy="600"/>
                    <a:chOff x="2212" y="2339"/>
                    <a:chExt cx="1466" cy="600"/>
                  </a:xfrm>
                </p:grpSpPr>
                <p:sp>
                  <p:nvSpPr>
                    <p:cNvPr id="12550" name="Freeform 262"/>
                    <p:cNvSpPr>
                      <a:spLocks noChangeAspect="1"/>
                    </p:cNvSpPr>
                    <p:nvPr/>
                  </p:nvSpPr>
                  <p:spPr bwMode="auto">
                    <a:xfrm>
                      <a:off x="2296" y="2679"/>
                      <a:ext cx="1281" cy="260"/>
                    </a:xfrm>
                    <a:custGeom>
                      <a:avLst/>
                      <a:gdLst/>
                      <a:ahLst/>
                      <a:cxnLst>
                        <a:cxn ang="0">
                          <a:pos x="2298" y="295"/>
                        </a:cxn>
                        <a:cxn ang="0">
                          <a:pos x="2255" y="356"/>
                        </a:cxn>
                        <a:cxn ang="0">
                          <a:pos x="2255" y="518"/>
                        </a:cxn>
                        <a:cxn ang="0">
                          <a:pos x="263" y="518"/>
                        </a:cxn>
                        <a:cxn ang="0">
                          <a:pos x="273" y="356"/>
                        </a:cxn>
                        <a:cxn ang="0">
                          <a:pos x="196" y="284"/>
                        </a:cxn>
                        <a:cxn ang="0">
                          <a:pos x="0" y="273"/>
                        </a:cxn>
                        <a:cxn ang="0">
                          <a:pos x="11" y="173"/>
                        </a:cxn>
                        <a:cxn ang="0">
                          <a:pos x="54" y="102"/>
                        </a:cxn>
                        <a:cxn ang="0">
                          <a:pos x="108" y="50"/>
                        </a:cxn>
                        <a:cxn ang="0">
                          <a:pos x="207" y="10"/>
                        </a:cxn>
                        <a:cxn ang="0">
                          <a:pos x="338" y="0"/>
                        </a:cxn>
                        <a:cxn ang="0">
                          <a:pos x="493" y="0"/>
                        </a:cxn>
                        <a:cxn ang="0">
                          <a:pos x="694" y="5"/>
                        </a:cxn>
                        <a:cxn ang="0">
                          <a:pos x="886" y="5"/>
                        </a:cxn>
                        <a:cxn ang="0">
                          <a:pos x="1090" y="5"/>
                        </a:cxn>
                        <a:cxn ang="0">
                          <a:pos x="1118" y="5"/>
                        </a:cxn>
                        <a:cxn ang="0">
                          <a:pos x="1154" y="7"/>
                        </a:cxn>
                        <a:cxn ang="0">
                          <a:pos x="1203" y="7"/>
                        </a:cxn>
                        <a:cxn ang="0">
                          <a:pos x="1246" y="7"/>
                        </a:cxn>
                        <a:cxn ang="0">
                          <a:pos x="1293" y="5"/>
                        </a:cxn>
                        <a:cxn ang="0">
                          <a:pos x="1331" y="10"/>
                        </a:cxn>
                        <a:cxn ang="0">
                          <a:pos x="1367" y="7"/>
                        </a:cxn>
                        <a:cxn ang="0">
                          <a:pos x="1404" y="7"/>
                        </a:cxn>
                        <a:cxn ang="0">
                          <a:pos x="1433" y="5"/>
                        </a:cxn>
                        <a:cxn ang="0">
                          <a:pos x="1476" y="7"/>
                        </a:cxn>
                        <a:cxn ang="0">
                          <a:pos x="1518" y="14"/>
                        </a:cxn>
                        <a:cxn ang="0">
                          <a:pos x="1561" y="10"/>
                        </a:cxn>
                        <a:cxn ang="0">
                          <a:pos x="1598" y="7"/>
                        </a:cxn>
                        <a:cxn ang="0">
                          <a:pos x="1634" y="14"/>
                        </a:cxn>
                        <a:cxn ang="0">
                          <a:pos x="1678" y="19"/>
                        </a:cxn>
                        <a:cxn ang="0">
                          <a:pos x="1717" y="16"/>
                        </a:cxn>
                        <a:cxn ang="0">
                          <a:pos x="1739" y="5"/>
                        </a:cxn>
                        <a:cxn ang="0">
                          <a:pos x="1762" y="7"/>
                        </a:cxn>
                        <a:cxn ang="0">
                          <a:pos x="1791" y="18"/>
                        </a:cxn>
                        <a:cxn ang="0">
                          <a:pos x="1812" y="12"/>
                        </a:cxn>
                        <a:cxn ang="0">
                          <a:pos x="1841" y="12"/>
                        </a:cxn>
                        <a:cxn ang="0">
                          <a:pos x="1877" y="16"/>
                        </a:cxn>
                        <a:cxn ang="0">
                          <a:pos x="1901" y="19"/>
                        </a:cxn>
                        <a:cxn ang="0">
                          <a:pos x="1936" y="16"/>
                        </a:cxn>
                        <a:cxn ang="0">
                          <a:pos x="1976" y="10"/>
                        </a:cxn>
                        <a:cxn ang="0">
                          <a:pos x="2003" y="10"/>
                        </a:cxn>
                        <a:cxn ang="0">
                          <a:pos x="2026" y="12"/>
                        </a:cxn>
                        <a:cxn ang="0">
                          <a:pos x="2050" y="14"/>
                        </a:cxn>
                        <a:cxn ang="0">
                          <a:pos x="2082" y="16"/>
                        </a:cxn>
                        <a:cxn ang="0">
                          <a:pos x="2116" y="14"/>
                        </a:cxn>
                        <a:cxn ang="0">
                          <a:pos x="2152" y="5"/>
                        </a:cxn>
                        <a:cxn ang="0">
                          <a:pos x="2194" y="7"/>
                        </a:cxn>
                        <a:cxn ang="0">
                          <a:pos x="2240" y="12"/>
                        </a:cxn>
                        <a:cxn ang="0">
                          <a:pos x="2282" y="16"/>
                        </a:cxn>
                        <a:cxn ang="0">
                          <a:pos x="2319" y="12"/>
                        </a:cxn>
                        <a:cxn ang="0">
                          <a:pos x="2350" y="5"/>
                        </a:cxn>
                        <a:cxn ang="0">
                          <a:pos x="2382" y="3"/>
                        </a:cxn>
                        <a:cxn ang="0">
                          <a:pos x="2422" y="14"/>
                        </a:cxn>
                        <a:cxn ang="0">
                          <a:pos x="2453" y="19"/>
                        </a:cxn>
                        <a:cxn ang="0">
                          <a:pos x="2485" y="10"/>
                        </a:cxn>
                        <a:cxn ang="0">
                          <a:pos x="2523" y="12"/>
                        </a:cxn>
                        <a:cxn ang="0">
                          <a:pos x="2542" y="28"/>
                        </a:cxn>
                        <a:cxn ang="0">
                          <a:pos x="2557" y="50"/>
                        </a:cxn>
                        <a:cxn ang="0">
                          <a:pos x="2562" y="133"/>
                        </a:cxn>
                        <a:cxn ang="0">
                          <a:pos x="2557" y="295"/>
                        </a:cxn>
                        <a:cxn ang="0">
                          <a:pos x="2298" y="295"/>
                        </a:cxn>
                      </a:cxnLst>
                      <a:rect l="0" t="0" r="r" b="b"/>
                      <a:pathLst>
                        <a:path w="2562" h="518">
                          <a:moveTo>
                            <a:pt x="2298" y="295"/>
                          </a:moveTo>
                          <a:lnTo>
                            <a:pt x="2255" y="356"/>
                          </a:lnTo>
                          <a:lnTo>
                            <a:pt x="2255" y="518"/>
                          </a:lnTo>
                          <a:lnTo>
                            <a:pt x="263" y="518"/>
                          </a:lnTo>
                          <a:lnTo>
                            <a:pt x="273" y="356"/>
                          </a:lnTo>
                          <a:lnTo>
                            <a:pt x="196" y="284"/>
                          </a:lnTo>
                          <a:lnTo>
                            <a:pt x="0" y="273"/>
                          </a:lnTo>
                          <a:lnTo>
                            <a:pt x="11" y="173"/>
                          </a:lnTo>
                          <a:lnTo>
                            <a:pt x="54" y="102"/>
                          </a:lnTo>
                          <a:lnTo>
                            <a:pt x="108" y="50"/>
                          </a:lnTo>
                          <a:lnTo>
                            <a:pt x="207" y="10"/>
                          </a:lnTo>
                          <a:lnTo>
                            <a:pt x="338" y="0"/>
                          </a:lnTo>
                          <a:lnTo>
                            <a:pt x="493" y="0"/>
                          </a:lnTo>
                          <a:lnTo>
                            <a:pt x="694" y="5"/>
                          </a:lnTo>
                          <a:lnTo>
                            <a:pt x="886" y="5"/>
                          </a:lnTo>
                          <a:lnTo>
                            <a:pt x="1090" y="5"/>
                          </a:lnTo>
                          <a:lnTo>
                            <a:pt x="1118" y="5"/>
                          </a:lnTo>
                          <a:lnTo>
                            <a:pt x="1154" y="7"/>
                          </a:lnTo>
                          <a:lnTo>
                            <a:pt x="1203" y="7"/>
                          </a:lnTo>
                          <a:lnTo>
                            <a:pt x="1246" y="7"/>
                          </a:lnTo>
                          <a:lnTo>
                            <a:pt x="1293" y="5"/>
                          </a:lnTo>
                          <a:lnTo>
                            <a:pt x="1331" y="10"/>
                          </a:lnTo>
                          <a:lnTo>
                            <a:pt x="1367" y="7"/>
                          </a:lnTo>
                          <a:lnTo>
                            <a:pt x="1404" y="7"/>
                          </a:lnTo>
                          <a:lnTo>
                            <a:pt x="1433" y="5"/>
                          </a:lnTo>
                          <a:lnTo>
                            <a:pt x="1476" y="7"/>
                          </a:lnTo>
                          <a:lnTo>
                            <a:pt x="1518" y="14"/>
                          </a:lnTo>
                          <a:lnTo>
                            <a:pt x="1561" y="10"/>
                          </a:lnTo>
                          <a:lnTo>
                            <a:pt x="1598" y="7"/>
                          </a:lnTo>
                          <a:lnTo>
                            <a:pt x="1634" y="14"/>
                          </a:lnTo>
                          <a:lnTo>
                            <a:pt x="1678" y="19"/>
                          </a:lnTo>
                          <a:lnTo>
                            <a:pt x="1717" y="16"/>
                          </a:lnTo>
                          <a:lnTo>
                            <a:pt x="1739" y="5"/>
                          </a:lnTo>
                          <a:lnTo>
                            <a:pt x="1762" y="7"/>
                          </a:lnTo>
                          <a:lnTo>
                            <a:pt x="1791" y="18"/>
                          </a:lnTo>
                          <a:lnTo>
                            <a:pt x="1812" y="12"/>
                          </a:lnTo>
                          <a:lnTo>
                            <a:pt x="1841" y="12"/>
                          </a:lnTo>
                          <a:lnTo>
                            <a:pt x="1877" y="16"/>
                          </a:lnTo>
                          <a:lnTo>
                            <a:pt x="1901" y="19"/>
                          </a:lnTo>
                          <a:lnTo>
                            <a:pt x="1936" y="16"/>
                          </a:lnTo>
                          <a:lnTo>
                            <a:pt x="1976" y="10"/>
                          </a:lnTo>
                          <a:lnTo>
                            <a:pt x="2003" y="10"/>
                          </a:lnTo>
                          <a:lnTo>
                            <a:pt x="2026" y="12"/>
                          </a:lnTo>
                          <a:lnTo>
                            <a:pt x="2050" y="14"/>
                          </a:lnTo>
                          <a:lnTo>
                            <a:pt x="2082" y="16"/>
                          </a:lnTo>
                          <a:lnTo>
                            <a:pt x="2116" y="14"/>
                          </a:lnTo>
                          <a:lnTo>
                            <a:pt x="2152" y="5"/>
                          </a:lnTo>
                          <a:lnTo>
                            <a:pt x="2194" y="7"/>
                          </a:lnTo>
                          <a:lnTo>
                            <a:pt x="2240" y="12"/>
                          </a:lnTo>
                          <a:lnTo>
                            <a:pt x="2282" y="16"/>
                          </a:lnTo>
                          <a:lnTo>
                            <a:pt x="2319" y="12"/>
                          </a:lnTo>
                          <a:lnTo>
                            <a:pt x="2350" y="5"/>
                          </a:lnTo>
                          <a:lnTo>
                            <a:pt x="2382" y="3"/>
                          </a:lnTo>
                          <a:lnTo>
                            <a:pt x="2422" y="14"/>
                          </a:lnTo>
                          <a:lnTo>
                            <a:pt x="2453" y="19"/>
                          </a:lnTo>
                          <a:lnTo>
                            <a:pt x="2485" y="10"/>
                          </a:lnTo>
                          <a:lnTo>
                            <a:pt x="2523" y="12"/>
                          </a:lnTo>
                          <a:lnTo>
                            <a:pt x="2542" y="28"/>
                          </a:lnTo>
                          <a:lnTo>
                            <a:pt x="2557" y="50"/>
                          </a:lnTo>
                          <a:lnTo>
                            <a:pt x="2562" y="133"/>
                          </a:lnTo>
                          <a:lnTo>
                            <a:pt x="2557" y="295"/>
                          </a:lnTo>
                          <a:lnTo>
                            <a:pt x="2298" y="295"/>
                          </a:lnTo>
                          <a:close/>
                        </a:path>
                      </a:pathLst>
                    </a:custGeom>
                    <a:solidFill>
                      <a:srgbClr val="BE0000"/>
                    </a:solidFill>
                    <a:ln w="7938">
                      <a:solidFill>
                        <a:srgbClr val="000000"/>
                      </a:solidFill>
                      <a:prstDash val="solid"/>
                      <a:round/>
                      <a:headEnd/>
                      <a:tailEnd/>
                    </a:ln>
                    <a:effectLst/>
                  </p:spPr>
                  <p:txBody>
                    <a:bodyPr/>
                    <a:lstStyle/>
                    <a:p>
                      <a:endParaRPr lang="es-ES"/>
                    </a:p>
                  </p:txBody>
                </p:sp>
                <p:grpSp>
                  <p:nvGrpSpPr>
                    <p:cNvPr id="12549" name="Group 263"/>
                    <p:cNvGrpSpPr>
                      <a:grpSpLocks noChangeAspect="1"/>
                    </p:cNvGrpSpPr>
                    <p:nvPr/>
                  </p:nvGrpSpPr>
                  <p:grpSpPr bwMode="auto">
                    <a:xfrm>
                      <a:off x="2212" y="2562"/>
                      <a:ext cx="1343" cy="90"/>
                      <a:chOff x="2093" y="2121"/>
                      <a:chExt cx="1343" cy="90"/>
                    </a:xfrm>
                  </p:grpSpPr>
                  <p:sp>
                    <p:nvSpPr>
                      <p:cNvPr id="12552" name="Freeform 264"/>
                      <p:cNvSpPr>
                        <a:spLocks noChangeAspect="1"/>
                      </p:cNvSpPr>
                      <p:nvPr/>
                    </p:nvSpPr>
                    <p:spPr bwMode="auto">
                      <a:xfrm>
                        <a:off x="2165" y="2121"/>
                        <a:ext cx="48" cy="43"/>
                      </a:xfrm>
                      <a:custGeom>
                        <a:avLst/>
                        <a:gdLst/>
                        <a:ahLst/>
                        <a:cxnLst>
                          <a:cxn ang="0">
                            <a:pos x="5" y="0"/>
                          </a:cxn>
                          <a:cxn ang="0">
                            <a:pos x="97" y="43"/>
                          </a:cxn>
                          <a:cxn ang="0">
                            <a:pos x="90" y="86"/>
                          </a:cxn>
                          <a:cxn ang="0">
                            <a:pos x="0" y="45"/>
                          </a:cxn>
                          <a:cxn ang="0">
                            <a:pos x="5" y="0"/>
                          </a:cxn>
                        </a:cxnLst>
                        <a:rect l="0" t="0" r="r" b="b"/>
                        <a:pathLst>
                          <a:path w="97" h="86">
                            <a:moveTo>
                              <a:pt x="5" y="0"/>
                            </a:moveTo>
                            <a:lnTo>
                              <a:pt x="97" y="43"/>
                            </a:lnTo>
                            <a:lnTo>
                              <a:pt x="90" y="86"/>
                            </a:lnTo>
                            <a:lnTo>
                              <a:pt x="0" y="45"/>
                            </a:lnTo>
                            <a:lnTo>
                              <a:pt x="5" y="0"/>
                            </a:lnTo>
                            <a:close/>
                          </a:path>
                        </a:pathLst>
                      </a:custGeom>
                      <a:solidFill>
                        <a:srgbClr val="967800"/>
                      </a:solidFill>
                      <a:ln w="6350" cmpd="sng">
                        <a:solidFill>
                          <a:srgbClr val="000000"/>
                        </a:solidFill>
                        <a:round/>
                        <a:headEnd/>
                        <a:tailEnd/>
                      </a:ln>
                      <a:effectLst/>
                    </p:spPr>
                    <p:txBody>
                      <a:bodyPr/>
                      <a:lstStyle/>
                      <a:p>
                        <a:endParaRPr lang="es-ES"/>
                      </a:p>
                    </p:txBody>
                  </p:sp>
                  <p:sp>
                    <p:nvSpPr>
                      <p:cNvPr id="12553" name="Freeform 265"/>
                      <p:cNvSpPr>
                        <a:spLocks noChangeAspect="1"/>
                      </p:cNvSpPr>
                      <p:nvPr/>
                    </p:nvSpPr>
                    <p:spPr bwMode="auto">
                      <a:xfrm>
                        <a:off x="2093" y="2154"/>
                        <a:ext cx="33" cy="35"/>
                      </a:xfrm>
                      <a:custGeom>
                        <a:avLst/>
                        <a:gdLst/>
                        <a:ahLst/>
                        <a:cxnLst>
                          <a:cxn ang="0">
                            <a:pos x="5" y="0"/>
                          </a:cxn>
                          <a:cxn ang="0">
                            <a:pos x="66" y="27"/>
                          </a:cxn>
                          <a:cxn ang="0">
                            <a:pos x="59" y="71"/>
                          </a:cxn>
                          <a:cxn ang="0">
                            <a:pos x="0" y="44"/>
                          </a:cxn>
                          <a:cxn ang="0">
                            <a:pos x="5" y="0"/>
                          </a:cxn>
                        </a:cxnLst>
                        <a:rect l="0" t="0" r="r" b="b"/>
                        <a:pathLst>
                          <a:path w="66" h="71">
                            <a:moveTo>
                              <a:pt x="5" y="0"/>
                            </a:moveTo>
                            <a:lnTo>
                              <a:pt x="66" y="27"/>
                            </a:lnTo>
                            <a:lnTo>
                              <a:pt x="59" y="71"/>
                            </a:lnTo>
                            <a:lnTo>
                              <a:pt x="0" y="44"/>
                            </a:lnTo>
                            <a:lnTo>
                              <a:pt x="5" y="0"/>
                            </a:lnTo>
                            <a:close/>
                          </a:path>
                        </a:pathLst>
                      </a:custGeom>
                      <a:solidFill>
                        <a:srgbClr val="967800"/>
                      </a:solidFill>
                      <a:ln w="6350" cmpd="sng">
                        <a:solidFill>
                          <a:srgbClr val="000000"/>
                        </a:solidFill>
                        <a:round/>
                        <a:headEnd/>
                        <a:tailEnd/>
                      </a:ln>
                      <a:effectLst/>
                    </p:spPr>
                    <p:txBody>
                      <a:bodyPr/>
                      <a:lstStyle/>
                      <a:p>
                        <a:endParaRPr lang="es-ES"/>
                      </a:p>
                    </p:txBody>
                  </p:sp>
                  <p:sp>
                    <p:nvSpPr>
                      <p:cNvPr id="12554" name="Freeform 266"/>
                      <p:cNvSpPr>
                        <a:spLocks noChangeAspect="1"/>
                      </p:cNvSpPr>
                      <p:nvPr/>
                    </p:nvSpPr>
                    <p:spPr bwMode="auto">
                      <a:xfrm>
                        <a:off x="2123" y="2167"/>
                        <a:ext cx="42" cy="31"/>
                      </a:xfrm>
                      <a:custGeom>
                        <a:avLst/>
                        <a:gdLst/>
                        <a:ahLst/>
                        <a:cxnLst>
                          <a:cxn ang="0">
                            <a:pos x="7" y="0"/>
                          </a:cxn>
                          <a:cxn ang="0">
                            <a:pos x="85" y="18"/>
                          </a:cxn>
                          <a:cxn ang="0">
                            <a:pos x="79" y="62"/>
                          </a:cxn>
                          <a:cxn ang="0">
                            <a:pos x="0" y="44"/>
                          </a:cxn>
                          <a:cxn ang="0">
                            <a:pos x="7" y="0"/>
                          </a:cxn>
                        </a:cxnLst>
                        <a:rect l="0" t="0" r="r" b="b"/>
                        <a:pathLst>
                          <a:path w="85" h="62">
                            <a:moveTo>
                              <a:pt x="7" y="0"/>
                            </a:moveTo>
                            <a:lnTo>
                              <a:pt x="85" y="18"/>
                            </a:lnTo>
                            <a:lnTo>
                              <a:pt x="79" y="62"/>
                            </a:lnTo>
                            <a:lnTo>
                              <a:pt x="0" y="44"/>
                            </a:lnTo>
                            <a:lnTo>
                              <a:pt x="7" y="0"/>
                            </a:lnTo>
                            <a:close/>
                          </a:path>
                        </a:pathLst>
                      </a:custGeom>
                      <a:solidFill>
                        <a:srgbClr val="937600"/>
                      </a:solidFill>
                      <a:ln w="6350" cmpd="sng">
                        <a:solidFill>
                          <a:srgbClr val="000000"/>
                        </a:solidFill>
                        <a:round/>
                        <a:headEnd/>
                        <a:tailEnd/>
                      </a:ln>
                      <a:effectLst/>
                    </p:spPr>
                    <p:txBody>
                      <a:bodyPr/>
                      <a:lstStyle/>
                      <a:p>
                        <a:endParaRPr lang="es-ES"/>
                      </a:p>
                    </p:txBody>
                  </p:sp>
                  <p:sp>
                    <p:nvSpPr>
                      <p:cNvPr id="12555" name="Freeform 267"/>
                      <p:cNvSpPr>
                        <a:spLocks noChangeAspect="1"/>
                      </p:cNvSpPr>
                      <p:nvPr/>
                    </p:nvSpPr>
                    <p:spPr bwMode="auto">
                      <a:xfrm>
                        <a:off x="2162" y="2176"/>
                        <a:ext cx="43" cy="29"/>
                      </a:xfrm>
                      <a:custGeom>
                        <a:avLst/>
                        <a:gdLst/>
                        <a:ahLst/>
                        <a:cxnLst>
                          <a:cxn ang="0">
                            <a:pos x="6" y="0"/>
                          </a:cxn>
                          <a:cxn ang="0">
                            <a:pos x="87" y="13"/>
                          </a:cxn>
                          <a:cxn ang="0">
                            <a:pos x="81" y="58"/>
                          </a:cxn>
                          <a:cxn ang="0">
                            <a:pos x="0" y="44"/>
                          </a:cxn>
                          <a:cxn ang="0">
                            <a:pos x="6" y="0"/>
                          </a:cxn>
                        </a:cxnLst>
                        <a:rect l="0" t="0" r="r" b="b"/>
                        <a:pathLst>
                          <a:path w="87" h="58">
                            <a:moveTo>
                              <a:pt x="6" y="0"/>
                            </a:moveTo>
                            <a:lnTo>
                              <a:pt x="87" y="13"/>
                            </a:lnTo>
                            <a:lnTo>
                              <a:pt x="81" y="58"/>
                            </a:lnTo>
                            <a:lnTo>
                              <a:pt x="0" y="44"/>
                            </a:lnTo>
                            <a:lnTo>
                              <a:pt x="6" y="0"/>
                            </a:lnTo>
                            <a:close/>
                          </a:path>
                        </a:pathLst>
                      </a:custGeom>
                      <a:solidFill>
                        <a:srgbClr val="8D7100"/>
                      </a:solidFill>
                      <a:ln w="6350" cmpd="sng">
                        <a:solidFill>
                          <a:srgbClr val="000000"/>
                        </a:solidFill>
                        <a:round/>
                        <a:headEnd/>
                        <a:tailEnd/>
                      </a:ln>
                      <a:effectLst/>
                    </p:spPr>
                    <p:txBody>
                      <a:bodyPr/>
                      <a:lstStyle/>
                      <a:p>
                        <a:endParaRPr lang="es-ES"/>
                      </a:p>
                    </p:txBody>
                  </p:sp>
                  <p:sp>
                    <p:nvSpPr>
                      <p:cNvPr id="12556" name="Freeform 268"/>
                      <p:cNvSpPr>
                        <a:spLocks noChangeAspect="1"/>
                      </p:cNvSpPr>
                      <p:nvPr/>
                    </p:nvSpPr>
                    <p:spPr bwMode="auto">
                      <a:xfrm>
                        <a:off x="2203" y="2182"/>
                        <a:ext cx="62" cy="28"/>
                      </a:xfrm>
                      <a:custGeom>
                        <a:avLst/>
                        <a:gdLst/>
                        <a:ahLst/>
                        <a:cxnLst>
                          <a:cxn ang="0">
                            <a:pos x="6" y="0"/>
                          </a:cxn>
                          <a:cxn ang="0">
                            <a:pos x="124" y="11"/>
                          </a:cxn>
                          <a:cxn ang="0">
                            <a:pos x="119" y="54"/>
                          </a:cxn>
                          <a:cxn ang="0">
                            <a:pos x="0" y="45"/>
                          </a:cxn>
                          <a:cxn ang="0">
                            <a:pos x="6" y="0"/>
                          </a:cxn>
                        </a:cxnLst>
                        <a:rect l="0" t="0" r="r" b="b"/>
                        <a:pathLst>
                          <a:path w="124" h="54">
                            <a:moveTo>
                              <a:pt x="6" y="0"/>
                            </a:moveTo>
                            <a:lnTo>
                              <a:pt x="124" y="11"/>
                            </a:lnTo>
                            <a:lnTo>
                              <a:pt x="119" y="54"/>
                            </a:lnTo>
                            <a:lnTo>
                              <a:pt x="0" y="45"/>
                            </a:lnTo>
                            <a:lnTo>
                              <a:pt x="6" y="0"/>
                            </a:lnTo>
                            <a:close/>
                          </a:path>
                        </a:pathLst>
                      </a:custGeom>
                      <a:solidFill>
                        <a:srgbClr val="806700"/>
                      </a:solidFill>
                      <a:ln w="6350" cmpd="sng">
                        <a:solidFill>
                          <a:srgbClr val="000000"/>
                        </a:solidFill>
                        <a:round/>
                        <a:headEnd/>
                        <a:tailEnd/>
                      </a:ln>
                      <a:effectLst/>
                    </p:spPr>
                    <p:txBody>
                      <a:bodyPr/>
                      <a:lstStyle/>
                      <a:p>
                        <a:endParaRPr lang="es-ES"/>
                      </a:p>
                    </p:txBody>
                  </p:sp>
                  <p:sp>
                    <p:nvSpPr>
                      <p:cNvPr id="12557" name="Freeform 269"/>
                      <p:cNvSpPr>
                        <a:spLocks noChangeAspect="1"/>
                      </p:cNvSpPr>
                      <p:nvPr/>
                    </p:nvSpPr>
                    <p:spPr bwMode="auto">
                      <a:xfrm>
                        <a:off x="2262" y="2188"/>
                        <a:ext cx="71" cy="23"/>
                      </a:xfrm>
                      <a:custGeom>
                        <a:avLst/>
                        <a:gdLst/>
                        <a:ahLst/>
                        <a:cxnLst>
                          <a:cxn ang="0">
                            <a:pos x="5" y="0"/>
                          </a:cxn>
                          <a:cxn ang="0">
                            <a:pos x="142" y="3"/>
                          </a:cxn>
                          <a:cxn ang="0">
                            <a:pos x="137" y="47"/>
                          </a:cxn>
                          <a:cxn ang="0">
                            <a:pos x="0" y="43"/>
                          </a:cxn>
                          <a:cxn ang="0">
                            <a:pos x="5" y="0"/>
                          </a:cxn>
                        </a:cxnLst>
                        <a:rect l="0" t="0" r="r" b="b"/>
                        <a:pathLst>
                          <a:path w="142" h="47">
                            <a:moveTo>
                              <a:pt x="5" y="0"/>
                            </a:moveTo>
                            <a:lnTo>
                              <a:pt x="142" y="3"/>
                            </a:lnTo>
                            <a:lnTo>
                              <a:pt x="137" y="47"/>
                            </a:lnTo>
                            <a:lnTo>
                              <a:pt x="0" y="43"/>
                            </a:lnTo>
                            <a:lnTo>
                              <a:pt x="5" y="0"/>
                            </a:lnTo>
                            <a:close/>
                          </a:path>
                        </a:pathLst>
                      </a:custGeom>
                      <a:solidFill>
                        <a:srgbClr val="725B00"/>
                      </a:solidFill>
                      <a:ln w="6350" cmpd="sng">
                        <a:solidFill>
                          <a:srgbClr val="000000"/>
                        </a:solidFill>
                        <a:round/>
                        <a:headEnd/>
                        <a:tailEnd/>
                      </a:ln>
                      <a:effectLst/>
                    </p:spPr>
                    <p:txBody>
                      <a:bodyPr/>
                      <a:lstStyle/>
                      <a:p>
                        <a:endParaRPr lang="es-ES"/>
                      </a:p>
                    </p:txBody>
                  </p:sp>
                  <p:sp>
                    <p:nvSpPr>
                      <p:cNvPr id="12558" name="Freeform 270"/>
                      <p:cNvSpPr>
                        <a:spLocks noChangeAspect="1"/>
                      </p:cNvSpPr>
                      <p:nvPr/>
                    </p:nvSpPr>
                    <p:spPr bwMode="auto">
                      <a:xfrm>
                        <a:off x="2330" y="2190"/>
                        <a:ext cx="79" cy="21"/>
                      </a:xfrm>
                      <a:custGeom>
                        <a:avLst/>
                        <a:gdLst/>
                        <a:ahLst/>
                        <a:cxnLst>
                          <a:cxn ang="0">
                            <a:pos x="5" y="0"/>
                          </a:cxn>
                          <a:cxn ang="0">
                            <a:pos x="158" y="0"/>
                          </a:cxn>
                          <a:cxn ang="0">
                            <a:pos x="152" y="44"/>
                          </a:cxn>
                          <a:cxn ang="0">
                            <a:pos x="0" y="44"/>
                          </a:cxn>
                          <a:cxn ang="0">
                            <a:pos x="5" y="0"/>
                          </a:cxn>
                        </a:cxnLst>
                        <a:rect l="0" t="0" r="r" b="b"/>
                        <a:pathLst>
                          <a:path w="158" h="44">
                            <a:moveTo>
                              <a:pt x="5" y="0"/>
                            </a:moveTo>
                            <a:lnTo>
                              <a:pt x="158" y="0"/>
                            </a:lnTo>
                            <a:lnTo>
                              <a:pt x="152" y="44"/>
                            </a:lnTo>
                            <a:lnTo>
                              <a:pt x="0" y="44"/>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559" name="Freeform 271"/>
                      <p:cNvSpPr>
                        <a:spLocks noChangeAspect="1"/>
                      </p:cNvSpPr>
                      <p:nvPr/>
                    </p:nvSpPr>
                    <p:spPr bwMode="auto">
                      <a:xfrm>
                        <a:off x="2407" y="2189"/>
                        <a:ext cx="103" cy="22"/>
                      </a:xfrm>
                      <a:custGeom>
                        <a:avLst/>
                        <a:gdLst/>
                        <a:ahLst/>
                        <a:cxnLst>
                          <a:cxn ang="0">
                            <a:pos x="6" y="1"/>
                          </a:cxn>
                          <a:cxn ang="0">
                            <a:pos x="207" y="0"/>
                          </a:cxn>
                          <a:cxn ang="0">
                            <a:pos x="202" y="43"/>
                          </a:cxn>
                          <a:cxn ang="0">
                            <a:pos x="0" y="45"/>
                          </a:cxn>
                          <a:cxn ang="0">
                            <a:pos x="6" y="1"/>
                          </a:cxn>
                        </a:cxnLst>
                        <a:rect l="0" t="0" r="r" b="b"/>
                        <a:pathLst>
                          <a:path w="207" h="45">
                            <a:moveTo>
                              <a:pt x="6" y="1"/>
                            </a:moveTo>
                            <a:lnTo>
                              <a:pt x="207" y="0"/>
                            </a:lnTo>
                            <a:lnTo>
                              <a:pt x="202" y="43"/>
                            </a:lnTo>
                            <a:lnTo>
                              <a:pt x="0" y="45"/>
                            </a:lnTo>
                            <a:lnTo>
                              <a:pt x="6" y="1"/>
                            </a:lnTo>
                            <a:close/>
                          </a:path>
                        </a:pathLst>
                      </a:custGeom>
                      <a:solidFill>
                        <a:srgbClr val="6D5700"/>
                      </a:solidFill>
                      <a:ln w="6350" cmpd="sng">
                        <a:solidFill>
                          <a:srgbClr val="000000"/>
                        </a:solidFill>
                        <a:round/>
                        <a:headEnd/>
                        <a:tailEnd/>
                      </a:ln>
                      <a:effectLst/>
                    </p:spPr>
                    <p:txBody>
                      <a:bodyPr/>
                      <a:lstStyle/>
                      <a:p>
                        <a:endParaRPr lang="es-ES"/>
                      </a:p>
                    </p:txBody>
                  </p:sp>
                  <p:sp>
                    <p:nvSpPr>
                      <p:cNvPr id="12560" name="Freeform 272"/>
                      <p:cNvSpPr>
                        <a:spLocks noChangeAspect="1"/>
                      </p:cNvSpPr>
                      <p:nvPr/>
                    </p:nvSpPr>
                    <p:spPr bwMode="auto">
                      <a:xfrm>
                        <a:off x="2507" y="2189"/>
                        <a:ext cx="99" cy="21"/>
                      </a:xfrm>
                      <a:custGeom>
                        <a:avLst/>
                        <a:gdLst/>
                        <a:ahLst/>
                        <a:cxnLst>
                          <a:cxn ang="0">
                            <a:pos x="5" y="0"/>
                          </a:cxn>
                          <a:cxn ang="0">
                            <a:pos x="198" y="0"/>
                          </a:cxn>
                          <a:cxn ang="0">
                            <a:pos x="192" y="43"/>
                          </a:cxn>
                          <a:cxn ang="0">
                            <a:pos x="0" y="43"/>
                          </a:cxn>
                          <a:cxn ang="0">
                            <a:pos x="5" y="0"/>
                          </a:cxn>
                        </a:cxnLst>
                        <a:rect l="0" t="0" r="r" b="b"/>
                        <a:pathLst>
                          <a:path w="198" h="43">
                            <a:moveTo>
                              <a:pt x="5" y="0"/>
                            </a:moveTo>
                            <a:lnTo>
                              <a:pt x="198" y="0"/>
                            </a:lnTo>
                            <a:lnTo>
                              <a:pt x="192"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561" name="Freeform 273"/>
                      <p:cNvSpPr>
                        <a:spLocks noChangeAspect="1"/>
                      </p:cNvSpPr>
                      <p:nvPr/>
                    </p:nvSpPr>
                    <p:spPr bwMode="auto">
                      <a:xfrm>
                        <a:off x="2604" y="2189"/>
                        <a:ext cx="105" cy="21"/>
                      </a:xfrm>
                      <a:custGeom>
                        <a:avLst/>
                        <a:gdLst/>
                        <a:ahLst/>
                        <a:cxnLst>
                          <a:cxn ang="0">
                            <a:pos x="6" y="0"/>
                          </a:cxn>
                          <a:cxn ang="0">
                            <a:pos x="210" y="0"/>
                          </a:cxn>
                          <a:cxn ang="0">
                            <a:pos x="203" y="43"/>
                          </a:cxn>
                          <a:cxn ang="0">
                            <a:pos x="0" y="43"/>
                          </a:cxn>
                          <a:cxn ang="0">
                            <a:pos x="6" y="0"/>
                          </a:cxn>
                        </a:cxnLst>
                        <a:rect l="0" t="0" r="r" b="b"/>
                        <a:pathLst>
                          <a:path w="210" h="43">
                            <a:moveTo>
                              <a:pt x="6" y="0"/>
                            </a:moveTo>
                            <a:lnTo>
                              <a:pt x="210" y="0"/>
                            </a:lnTo>
                            <a:lnTo>
                              <a:pt x="203" y="43"/>
                            </a:lnTo>
                            <a:lnTo>
                              <a:pt x="0" y="43"/>
                            </a:lnTo>
                            <a:lnTo>
                              <a:pt x="6" y="0"/>
                            </a:lnTo>
                            <a:close/>
                          </a:path>
                        </a:pathLst>
                      </a:custGeom>
                      <a:solidFill>
                        <a:srgbClr val="6E5800"/>
                      </a:solidFill>
                      <a:ln w="6350" cmpd="sng">
                        <a:solidFill>
                          <a:srgbClr val="000000"/>
                        </a:solidFill>
                        <a:round/>
                        <a:headEnd/>
                        <a:tailEnd/>
                      </a:ln>
                      <a:effectLst/>
                    </p:spPr>
                    <p:txBody>
                      <a:bodyPr/>
                      <a:lstStyle/>
                      <a:p>
                        <a:endParaRPr lang="es-ES"/>
                      </a:p>
                    </p:txBody>
                  </p:sp>
                  <p:sp>
                    <p:nvSpPr>
                      <p:cNvPr id="12562" name="Freeform 274"/>
                      <p:cNvSpPr>
                        <a:spLocks noChangeAspect="1"/>
                      </p:cNvSpPr>
                      <p:nvPr/>
                    </p:nvSpPr>
                    <p:spPr bwMode="auto">
                      <a:xfrm>
                        <a:off x="2705" y="2188"/>
                        <a:ext cx="123" cy="22"/>
                      </a:xfrm>
                      <a:custGeom>
                        <a:avLst/>
                        <a:gdLst/>
                        <a:ahLst/>
                        <a:cxnLst>
                          <a:cxn ang="0">
                            <a:pos x="7" y="2"/>
                          </a:cxn>
                          <a:cxn ang="0">
                            <a:pos x="247" y="0"/>
                          </a:cxn>
                          <a:cxn ang="0">
                            <a:pos x="239" y="43"/>
                          </a:cxn>
                          <a:cxn ang="0">
                            <a:pos x="0" y="45"/>
                          </a:cxn>
                          <a:cxn ang="0">
                            <a:pos x="7" y="2"/>
                          </a:cxn>
                        </a:cxnLst>
                        <a:rect l="0" t="0" r="r" b="b"/>
                        <a:pathLst>
                          <a:path w="247" h="45">
                            <a:moveTo>
                              <a:pt x="7" y="2"/>
                            </a:moveTo>
                            <a:lnTo>
                              <a:pt x="247" y="0"/>
                            </a:lnTo>
                            <a:lnTo>
                              <a:pt x="239" y="43"/>
                            </a:lnTo>
                            <a:lnTo>
                              <a:pt x="0" y="45"/>
                            </a:lnTo>
                            <a:lnTo>
                              <a:pt x="7" y="2"/>
                            </a:lnTo>
                            <a:close/>
                          </a:path>
                        </a:pathLst>
                      </a:custGeom>
                      <a:solidFill>
                        <a:srgbClr val="6D5700"/>
                      </a:solidFill>
                      <a:ln w="6350" cmpd="sng">
                        <a:solidFill>
                          <a:srgbClr val="000000"/>
                        </a:solidFill>
                        <a:round/>
                        <a:headEnd/>
                        <a:tailEnd/>
                      </a:ln>
                      <a:effectLst/>
                    </p:spPr>
                    <p:txBody>
                      <a:bodyPr/>
                      <a:lstStyle/>
                      <a:p>
                        <a:endParaRPr lang="es-ES"/>
                      </a:p>
                    </p:txBody>
                  </p:sp>
                  <p:sp>
                    <p:nvSpPr>
                      <p:cNvPr id="12563" name="Freeform 275"/>
                      <p:cNvSpPr>
                        <a:spLocks noChangeAspect="1"/>
                      </p:cNvSpPr>
                      <p:nvPr/>
                    </p:nvSpPr>
                    <p:spPr bwMode="auto">
                      <a:xfrm>
                        <a:off x="2825" y="2188"/>
                        <a:ext cx="118" cy="22"/>
                      </a:xfrm>
                      <a:custGeom>
                        <a:avLst/>
                        <a:gdLst/>
                        <a:ahLst/>
                        <a:cxnLst>
                          <a:cxn ang="0">
                            <a:pos x="8" y="0"/>
                          </a:cxn>
                          <a:cxn ang="0">
                            <a:pos x="238" y="0"/>
                          </a:cxn>
                          <a:cxn ang="0">
                            <a:pos x="232" y="43"/>
                          </a:cxn>
                          <a:cxn ang="0">
                            <a:pos x="0" y="43"/>
                          </a:cxn>
                          <a:cxn ang="0">
                            <a:pos x="8" y="0"/>
                          </a:cxn>
                        </a:cxnLst>
                        <a:rect l="0" t="0" r="r" b="b"/>
                        <a:pathLst>
                          <a:path w="238" h="43">
                            <a:moveTo>
                              <a:pt x="8" y="0"/>
                            </a:moveTo>
                            <a:lnTo>
                              <a:pt x="238" y="0"/>
                            </a:lnTo>
                            <a:lnTo>
                              <a:pt x="232" y="43"/>
                            </a:lnTo>
                            <a:lnTo>
                              <a:pt x="0" y="43"/>
                            </a:lnTo>
                            <a:lnTo>
                              <a:pt x="8" y="0"/>
                            </a:lnTo>
                            <a:close/>
                          </a:path>
                        </a:pathLst>
                      </a:custGeom>
                      <a:solidFill>
                        <a:srgbClr val="6E5800"/>
                      </a:solidFill>
                      <a:ln w="6350" cmpd="sng">
                        <a:solidFill>
                          <a:srgbClr val="000000"/>
                        </a:solidFill>
                        <a:round/>
                        <a:headEnd/>
                        <a:tailEnd/>
                      </a:ln>
                      <a:effectLst/>
                    </p:spPr>
                    <p:txBody>
                      <a:bodyPr/>
                      <a:lstStyle/>
                      <a:p>
                        <a:endParaRPr lang="es-ES"/>
                      </a:p>
                    </p:txBody>
                  </p:sp>
                  <p:sp>
                    <p:nvSpPr>
                      <p:cNvPr id="12564" name="Freeform 276"/>
                      <p:cNvSpPr>
                        <a:spLocks noChangeAspect="1"/>
                      </p:cNvSpPr>
                      <p:nvPr/>
                    </p:nvSpPr>
                    <p:spPr bwMode="auto">
                      <a:xfrm>
                        <a:off x="2941" y="2188"/>
                        <a:ext cx="85" cy="22"/>
                      </a:xfrm>
                      <a:custGeom>
                        <a:avLst/>
                        <a:gdLst/>
                        <a:ahLst/>
                        <a:cxnLst>
                          <a:cxn ang="0">
                            <a:pos x="6" y="0"/>
                          </a:cxn>
                          <a:cxn ang="0">
                            <a:pos x="171" y="0"/>
                          </a:cxn>
                          <a:cxn ang="0">
                            <a:pos x="164" y="43"/>
                          </a:cxn>
                          <a:cxn ang="0">
                            <a:pos x="0" y="43"/>
                          </a:cxn>
                          <a:cxn ang="0">
                            <a:pos x="6" y="0"/>
                          </a:cxn>
                        </a:cxnLst>
                        <a:rect l="0" t="0" r="r" b="b"/>
                        <a:pathLst>
                          <a:path w="171" h="43">
                            <a:moveTo>
                              <a:pt x="6" y="0"/>
                            </a:moveTo>
                            <a:lnTo>
                              <a:pt x="171" y="0"/>
                            </a:lnTo>
                            <a:lnTo>
                              <a:pt x="164" y="43"/>
                            </a:lnTo>
                            <a:lnTo>
                              <a:pt x="0" y="43"/>
                            </a:lnTo>
                            <a:lnTo>
                              <a:pt x="6" y="0"/>
                            </a:lnTo>
                            <a:close/>
                          </a:path>
                        </a:pathLst>
                      </a:custGeom>
                      <a:solidFill>
                        <a:srgbClr val="6E5800"/>
                      </a:solidFill>
                      <a:ln w="6350" cmpd="sng">
                        <a:solidFill>
                          <a:srgbClr val="000000"/>
                        </a:solidFill>
                        <a:round/>
                        <a:headEnd/>
                        <a:tailEnd/>
                      </a:ln>
                      <a:effectLst/>
                    </p:spPr>
                    <p:txBody>
                      <a:bodyPr/>
                      <a:lstStyle/>
                      <a:p>
                        <a:endParaRPr lang="es-ES"/>
                      </a:p>
                    </p:txBody>
                  </p:sp>
                  <p:sp>
                    <p:nvSpPr>
                      <p:cNvPr id="12565" name="Freeform 277"/>
                      <p:cNvSpPr>
                        <a:spLocks noChangeAspect="1"/>
                      </p:cNvSpPr>
                      <p:nvPr/>
                    </p:nvSpPr>
                    <p:spPr bwMode="auto">
                      <a:xfrm>
                        <a:off x="3022" y="2188"/>
                        <a:ext cx="80" cy="22"/>
                      </a:xfrm>
                      <a:custGeom>
                        <a:avLst/>
                        <a:gdLst/>
                        <a:ahLst/>
                        <a:cxnLst>
                          <a:cxn ang="0">
                            <a:pos x="7" y="0"/>
                          </a:cxn>
                          <a:cxn ang="0">
                            <a:pos x="158" y="0"/>
                          </a:cxn>
                          <a:cxn ang="0">
                            <a:pos x="153" y="43"/>
                          </a:cxn>
                          <a:cxn ang="0">
                            <a:pos x="0" y="43"/>
                          </a:cxn>
                          <a:cxn ang="0">
                            <a:pos x="7" y="0"/>
                          </a:cxn>
                        </a:cxnLst>
                        <a:rect l="0" t="0" r="r" b="b"/>
                        <a:pathLst>
                          <a:path w="158" h="43">
                            <a:moveTo>
                              <a:pt x="7" y="0"/>
                            </a:moveTo>
                            <a:lnTo>
                              <a:pt x="158" y="0"/>
                            </a:lnTo>
                            <a:lnTo>
                              <a:pt x="153" y="43"/>
                            </a:lnTo>
                            <a:lnTo>
                              <a:pt x="0" y="43"/>
                            </a:lnTo>
                            <a:lnTo>
                              <a:pt x="7" y="0"/>
                            </a:lnTo>
                            <a:close/>
                          </a:path>
                        </a:pathLst>
                      </a:custGeom>
                      <a:solidFill>
                        <a:srgbClr val="6D5700"/>
                      </a:solidFill>
                      <a:ln w="6350" cmpd="sng">
                        <a:solidFill>
                          <a:srgbClr val="000000"/>
                        </a:solidFill>
                        <a:round/>
                        <a:headEnd/>
                        <a:tailEnd/>
                      </a:ln>
                      <a:effectLst/>
                    </p:spPr>
                    <p:txBody>
                      <a:bodyPr/>
                      <a:lstStyle/>
                      <a:p>
                        <a:endParaRPr lang="es-ES"/>
                      </a:p>
                    </p:txBody>
                  </p:sp>
                  <p:sp>
                    <p:nvSpPr>
                      <p:cNvPr id="12566" name="Freeform 278"/>
                      <p:cNvSpPr>
                        <a:spLocks noChangeAspect="1"/>
                      </p:cNvSpPr>
                      <p:nvPr/>
                    </p:nvSpPr>
                    <p:spPr bwMode="auto">
                      <a:xfrm>
                        <a:off x="3099" y="2188"/>
                        <a:ext cx="66" cy="22"/>
                      </a:xfrm>
                      <a:custGeom>
                        <a:avLst/>
                        <a:gdLst/>
                        <a:ahLst/>
                        <a:cxnLst>
                          <a:cxn ang="0">
                            <a:pos x="5" y="0"/>
                          </a:cxn>
                          <a:cxn ang="0">
                            <a:pos x="133" y="0"/>
                          </a:cxn>
                          <a:cxn ang="0">
                            <a:pos x="127" y="43"/>
                          </a:cxn>
                          <a:cxn ang="0">
                            <a:pos x="0" y="43"/>
                          </a:cxn>
                          <a:cxn ang="0">
                            <a:pos x="5" y="0"/>
                          </a:cxn>
                        </a:cxnLst>
                        <a:rect l="0" t="0" r="r" b="b"/>
                        <a:pathLst>
                          <a:path w="133" h="43">
                            <a:moveTo>
                              <a:pt x="5" y="0"/>
                            </a:moveTo>
                            <a:lnTo>
                              <a:pt x="133" y="0"/>
                            </a:lnTo>
                            <a:lnTo>
                              <a:pt x="127" y="43"/>
                            </a:lnTo>
                            <a:lnTo>
                              <a:pt x="0" y="43"/>
                            </a:lnTo>
                            <a:lnTo>
                              <a:pt x="5" y="0"/>
                            </a:lnTo>
                            <a:close/>
                          </a:path>
                        </a:pathLst>
                      </a:custGeom>
                      <a:solidFill>
                        <a:srgbClr val="705A00"/>
                      </a:solidFill>
                      <a:ln w="6350" cmpd="sng">
                        <a:solidFill>
                          <a:srgbClr val="000000"/>
                        </a:solidFill>
                        <a:round/>
                        <a:headEnd/>
                        <a:tailEnd/>
                      </a:ln>
                      <a:effectLst/>
                    </p:spPr>
                    <p:txBody>
                      <a:bodyPr/>
                      <a:lstStyle/>
                      <a:p>
                        <a:endParaRPr lang="es-ES"/>
                      </a:p>
                    </p:txBody>
                  </p:sp>
                  <p:sp>
                    <p:nvSpPr>
                      <p:cNvPr id="12567" name="Freeform 279"/>
                      <p:cNvSpPr>
                        <a:spLocks noChangeAspect="1"/>
                      </p:cNvSpPr>
                      <p:nvPr/>
                    </p:nvSpPr>
                    <p:spPr bwMode="auto">
                      <a:xfrm>
                        <a:off x="3163" y="2188"/>
                        <a:ext cx="59" cy="22"/>
                      </a:xfrm>
                      <a:custGeom>
                        <a:avLst/>
                        <a:gdLst/>
                        <a:ahLst/>
                        <a:cxnLst>
                          <a:cxn ang="0">
                            <a:pos x="6" y="0"/>
                          </a:cxn>
                          <a:cxn ang="0">
                            <a:pos x="119" y="0"/>
                          </a:cxn>
                          <a:cxn ang="0">
                            <a:pos x="114" y="43"/>
                          </a:cxn>
                          <a:cxn ang="0">
                            <a:pos x="0" y="43"/>
                          </a:cxn>
                          <a:cxn ang="0">
                            <a:pos x="6" y="0"/>
                          </a:cxn>
                        </a:cxnLst>
                        <a:rect l="0" t="0" r="r" b="b"/>
                        <a:pathLst>
                          <a:path w="119" h="43">
                            <a:moveTo>
                              <a:pt x="6" y="0"/>
                            </a:moveTo>
                            <a:lnTo>
                              <a:pt x="119" y="0"/>
                            </a:lnTo>
                            <a:lnTo>
                              <a:pt x="114" y="43"/>
                            </a:lnTo>
                            <a:lnTo>
                              <a:pt x="0" y="43"/>
                            </a:lnTo>
                            <a:lnTo>
                              <a:pt x="6" y="0"/>
                            </a:lnTo>
                            <a:close/>
                          </a:path>
                        </a:pathLst>
                      </a:custGeom>
                      <a:solidFill>
                        <a:srgbClr val="6C5700"/>
                      </a:solidFill>
                      <a:ln w="6350" cmpd="sng">
                        <a:solidFill>
                          <a:srgbClr val="000000"/>
                        </a:solidFill>
                        <a:round/>
                        <a:headEnd/>
                        <a:tailEnd/>
                      </a:ln>
                      <a:effectLst/>
                    </p:spPr>
                    <p:txBody>
                      <a:bodyPr/>
                      <a:lstStyle/>
                      <a:p>
                        <a:endParaRPr lang="es-ES"/>
                      </a:p>
                    </p:txBody>
                  </p:sp>
                  <p:sp>
                    <p:nvSpPr>
                      <p:cNvPr id="12568" name="Freeform 280"/>
                      <p:cNvSpPr>
                        <a:spLocks noChangeAspect="1"/>
                      </p:cNvSpPr>
                      <p:nvPr/>
                    </p:nvSpPr>
                    <p:spPr bwMode="auto">
                      <a:xfrm>
                        <a:off x="3219" y="2188"/>
                        <a:ext cx="60" cy="22"/>
                      </a:xfrm>
                      <a:custGeom>
                        <a:avLst/>
                        <a:gdLst/>
                        <a:ahLst/>
                        <a:cxnLst>
                          <a:cxn ang="0">
                            <a:pos x="5" y="0"/>
                          </a:cxn>
                          <a:cxn ang="0">
                            <a:pos x="118" y="0"/>
                          </a:cxn>
                          <a:cxn ang="0">
                            <a:pos x="113" y="43"/>
                          </a:cxn>
                          <a:cxn ang="0">
                            <a:pos x="0" y="43"/>
                          </a:cxn>
                          <a:cxn ang="0">
                            <a:pos x="5" y="0"/>
                          </a:cxn>
                        </a:cxnLst>
                        <a:rect l="0" t="0" r="r" b="b"/>
                        <a:pathLst>
                          <a:path w="118" h="43">
                            <a:moveTo>
                              <a:pt x="5" y="0"/>
                            </a:moveTo>
                            <a:lnTo>
                              <a:pt x="118" y="0"/>
                            </a:lnTo>
                            <a:lnTo>
                              <a:pt x="113" y="43"/>
                            </a:lnTo>
                            <a:lnTo>
                              <a:pt x="0" y="43"/>
                            </a:lnTo>
                            <a:lnTo>
                              <a:pt x="5" y="0"/>
                            </a:lnTo>
                            <a:close/>
                          </a:path>
                        </a:pathLst>
                      </a:custGeom>
                      <a:solidFill>
                        <a:srgbClr val="715A00"/>
                      </a:solidFill>
                      <a:ln w="6350" cmpd="sng">
                        <a:solidFill>
                          <a:srgbClr val="000000"/>
                        </a:solidFill>
                        <a:round/>
                        <a:headEnd/>
                        <a:tailEnd/>
                      </a:ln>
                      <a:effectLst/>
                    </p:spPr>
                    <p:txBody>
                      <a:bodyPr/>
                      <a:lstStyle/>
                      <a:p>
                        <a:endParaRPr lang="es-ES"/>
                      </a:p>
                    </p:txBody>
                  </p:sp>
                  <p:sp>
                    <p:nvSpPr>
                      <p:cNvPr id="12569" name="Freeform 281"/>
                      <p:cNvSpPr>
                        <a:spLocks noChangeAspect="1"/>
                      </p:cNvSpPr>
                      <p:nvPr/>
                    </p:nvSpPr>
                    <p:spPr bwMode="auto">
                      <a:xfrm>
                        <a:off x="3276" y="2188"/>
                        <a:ext cx="52" cy="22"/>
                      </a:xfrm>
                      <a:custGeom>
                        <a:avLst/>
                        <a:gdLst/>
                        <a:ahLst/>
                        <a:cxnLst>
                          <a:cxn ang="0">
                            <a:pos x="5" y="0"/>
                          </a:cxn>
                          <a:cxn ang="0">
                            <a:pos x="104" y="0"/>
                          </a:cxn>
                          <a:cxn ang="0">
                            <a:pos x="99" y="43"/>
                          </a:cxn>
                          <a:cxn ang="0">
                            <a:pos x="0" y="43"/>
                          </a:cxn>
                          <a:cxn ang="0">
                            <a:pos x="5" y="0"/>
                          </a:cxn>
                        </a:cxnLst>
                        <a:rect l="0" t="0" r="r" b="b"/>
                        <a:pathLst>
                          <a:path w="104" h="43">
                            <a:moveTo>
                              <a:pt x="5" y="0"/>
                            </a:moveTo>
                            <a:lnTo>
                              <a:pt x="104" y="0"/>
                            </a:lnTo>
                            <a:lnTo>
                              <a:pt x="99"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570" name="Freeform 282"/>
                      <p:cNvSpPr>
                        <a:spLocks noChangeAspect="1"/>
                      </p:cNvSpPr>
                      <p:nvPr/>
                    </p:nvSpPr>
                    <p:spPr bwMode="auto">
                      <a:xfrm>
                        <a:off x="3325" y="2188"/>
                        <a:ext cx="53" cy="22"/>
                      </a:xfrm>
                      <a:custGeom>
                        <a:avLst/>
                        <a:gdLst/>
                        <a:ahLst/>
                        <a:cxnLst>
                          <a:cxn ang="0">
                            <a:pos x="5" y="0"/>
                          </a:cxn>
                          <a:cxn ang="0">
                            <a:pos x="104" y="0"/>
                          </a:cxn>
                          <a:cxn ang="0">
                            <a:pos x="99" y="43"/>
                          </a:cxn>
                          <a:cxn ang="0">
                            <a:pos x="0" y="43"/>
                          </a:cxn>
                          <a:cxn ang="0">
                            <a:pos x="5" y="0"/>
                          </a:cxn>
                        </a:cxnLst>
                        <a:rect l="0" t="0" r="r" b="b"/>
                        <a:pathLst>
                          <a:path w="104" h="43">
                            <a:moveTo>
                              <a:pt x="5" y="0"/>
                            </a:moveTo>
                            <a:lnTo>
                              <a:pt x="104" y="0"/>
                            </a:lnTo>
                            <a:lnTo>
                              <a:pt x="99"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571" name="Freeform 283"/>
                      <p:cNvSpPr>
                        <a:spLocks noChangeAspect="1"/>
                      </p:cNvSpPr>
                      <p:nvPr/>
                    </p:nvSpPr>
                    <p:spPr bwMode="auto">
                      <a:xfrm>
                        <a:off x="3375" y="2188"/>
                        <a:ext cx="42" cy="22"/>
                      </a:xfrm>
                      <a:custGeom>
                        <a:avLst/>
                        <a:gdLst/>
                        <a:ahLst/>
                        <a:cxnLst>
                          <a:cxn ang="0">
                            <a:pos x="5" y="0"/>
                          </a:cxn>
                          <a:cxn ang="0">
                            <a:pos x="84" y="0"/>
                          </a:cxn>
                          <a:cxn ang="0">
                            <a:pos x="79" y="43"/>
                          </a:cxn>
                          <a:cxn ang="0">
                            <a:pos x="0" y="43"/>
                          </a:cxn>
                          <a:cxn ang="0">
                            <a:pos x="5" y="0"/>
                          </a:cxn>
                        </a:cxnLst>
                        <a:rect l="0" t="0" r="r" b="b"/>
                        <a:pathLst>
                          <a:path w="84" h="43">
                            <a:moveTo>
                              <a:pt x="5" y="0"/>
                            </a:moveTo>
                            <a:lnTo>
                              <a:pt x="84" y="0"/>
                            </a:lnTo>
                            <a:lnTo>
                              <a:pt x="79" y="43"/>
                            </a:lnTo>
                            <a:lnTo>
                              <a:pt x="0" y="43"/>
                            </a:lnTo>
                            <a:lnTo>
                              <a:pt x="5" y="0"/>
                            </a:lnTo>
                            <a:close/>
                          </a:path>
                        </a:pathLst>
                      </a:custGeom>
                      <a:solidFill>
                        <a:srgbClr val="6C5600"/>
                      </a:solidFill>
                      <a:ln w="6350" cmpd="sng">
                        <a:solidFill>
                          <a:srgbClr val="000000"/>
                        </a:solidFill>
                        <a:round/>
                        <a:headEnd/>
                        <a:tailEnd/>
                      </a:ln>
                      <a:effectLst/>
                    </p:spPr>
                    <p:txBody>
                      <a:bodyPr/>
                      <a:lstStyle/>
                      <a:p>
                        <a:endParaRPr lang="es-ES"/>
                      </a:p>
                    </p:txBody>
                  </p:sp>
                  <p:sp>
                    <p:nvSpPr>
                      <p:cNvPr id="12572" name="Freeform 284"/>
                      <p:cNvSpPr>
                        <a:spLocks noChangeAspect="1"/>
                      </p:cNvSpPr>
                      <p:nvPr/>
                    </p:nvSpPr>
                    <p:spPr bwMode="auto">
                      <a:xfrm>
                        <a:off x="3414" y="2186"/>
                        <a:ext cx="14" cy="24"/>
                      </a:xfrm>
                      <a:custGeom>
                        <a:avLst/>
                        <a:gdLst/>
                        <a:ahLst/>
                        <a:cxnLst>
                          <a:cxn ang="0">
                            <a:pos x="5" y="4"/>
                          </a:cxn>
                          <a:cxn ang="0">
                            <a:pos x="27" y="0"/>
                          </a:cxn>
                          <a:cxn ang="0">
                            <a:pos x="21" y="43"/>
                          </a:cxn>
                          <a:cxn ang="0">
                            <a:pos x="0" y="47"/>
                          </a:cxn>
                          <a:cxn ang="0">
                            <a:pos x="5" y="4"/>
                          </a:cxn>
                        </a:cxnLst>
                        <a:rect l="0" t="0" r="r" b="b"/>
                        <a:pathLst>
                          <a:path w="27" h="47">
                            <a:moveTo>
                              <a:pt x="5" y="4"/>
                            </a:moveTo>
                            <a:lnTo>
                              <a:pt x="27" y="0"/>
                            </a:lnTo>
                            <a:lnTo>
                              <a:pt x="21" y="43"/>
                            </a:lnTo>
                            <a:lnTo>
                              <a:pt x="0" y="47"/>
                            </a:lnTo>
                            <a:lnTo>
                              <a:pt x="5" y="4"/>
                            </a:lnTo>
                            <a:close/>
                          </a:path>
                        </a:pathLst>
                      </a:custGeom>
                      <a:solidFill>
                        <a:srgbClr val="725B00"/>
                      </a:solidFill>
                      <a:ln w="6350" cmpd="sng">
                        <a:solidFill>
                          <a:srgbClr val="000000"/>
                        </a:solidFill>
                        <a:round/>
                        <a:headEnd/>
                        <a:tailEnd/>
                      </a:ln>
                      <a:effectLst/>
                    </p:spPr>
                    <p:txBody>
                      <a:bodyPr/>
                      <a:lstStyle/>
                      <a:p>
                        <a:endParaRPr lang="es-ES"/>
                      </a:p>
                    </p:txBody>
                  </p:sp>
                  <p:sp>
                    <p:nvSpPr>
                      <p:cNvPr id="12573" name="Freeform 285"/>
                      <p:cNvSpPr>
                        <a:spLocks noChangeAspect="1"/>
                      </p:cNvSpPr>
                      <p:nvPr/>
                    </p:nvSpPr>
                    <p:spPr bwMode="auto">
                      <a:xfrm>
                        <a:off x="3425" y="2183"/>
                        <a:ext cx="11" cy="25"/>
                      </a:xfrm>
                      <a:custGeom>
                        <a:avLst/>
                        <a:gdLst/>
                        <a:ahLst/>
                        <a:cxnLst>
                          <a:cxn ang="0">
                            <a:pos x="6" y="5"/>
                          </a:cxn>
                          <a:cxn ang="0">
                            <a:pos x="22" y="0"/>
                          </a:cxn>
                          <a:cxn ang="0">
                            <a:pos x="15" y="43"/>
                          </a:cxn>
                          <a:cxn ang="0">
                            <a:pos x="0" y="48"/>
                          </a:cxn>
                          <a:cxn ang="0">
                            <a:pos x="6" y="5"/>
                          </a:cxn>
                        </a:cxnLst>
                        <a:rect l="0" t="0" r="r" b="b"/>
                        <a:pathLst>
                          <a:path w="22" h="48">
                            <a:moveTo>
                              <a:pt x="6" y="5"/>
                            </a:moveTo>
                            <a:lnTo>
                              <a:pt x="22" y="0"/>
                            </a:lnTo>
                            <a:lnTo>
                              <a:pt x="15" y="43"/>
                            </a:lnTo>
                            <a:lnTo>
                              <a:pt x="0" y="48"/>
                            </a:lnTo>
                            <a:lnTo>
                              <a:pt x="6" y="5"/>
                            </a:lnTo>
                            <a:close/>
                          </a:path>
                        </a:pathLst>
                      </a:custGeom>
                      <a:solidFill>
                        <a:srgbClr val="765E00"/>
                      </a:solidFill>
                      <a:ln w="6350" cmpd="sng">
                        <a:solidFill>
                          <a:srgbClr val="000000"/>
                        </a:solidFill>
                        <a:round/>
                        <a:headEnd/>
                        <a:tailEnd/>
                      </a:ln>
                      <a:effectLst/>
                    </p:spPr>
                    <p:txBody>
                      <a:bodyPr/>
                      <a:lstStyle/>
                      <a:p>
                        <a:endParaRPr lang="es-ES"/>
                      </a:p>
                    </p:txBody>
                  </p:sp>
                  <p:sp>
                    <p:nvSpPr>
                      <p:cNvPr id="12574" name="Freeform 286"/>
                      <p:cNvSpPr>
                        <a:spLocks noChangeAspect="1"/>
                      </p:cNvSpPr>
                      <p:nvPr/>
                    </p:nvSpPr>
                    <p:spPr bwMode="auto">
                      <a:xfrm>
                        <a:off x="2096" y="2121"/>
                        <a:ext cx="1340" cy="69"/>
                      </a:xfrm>
                      <a:custGeom>
                        <a:avLst/>
                        <a:gdLst/>
                        <a:ahLst/>
                        <a:cxnLst>
                          <a:cxn ang="0">
                            <a:pos x="2298" y="59"/>
                          </a:cxn>
                          <a:cxn ang="0">
                            <a:pos x="2224" y="43"/>
                          </a:cxn>
                          <a:cxn ang="0">
                            <a:pos x="2145" y="0"/>
                          </a:cxn>
                          <a:cxn ang="0">
                            <a:pos x="144" y="0"/>
                          </a:cxn>
                          <a:cxn ang="0">
                            <a:pos x="236" y="43"/>
                          </a:cxn>
                          <a:cxn ang="0">
                            <a:pos x="193" y="61"/>
                          </a:cxn>
                          <a:cxn ang="0">
                            <a:pos x="0" y="64"/>
                          </a:cxn>
                          <a:cxn ang="0">
                            <a:pos x="61" y="91"/>
                          </a:cxn>
                          <a:cxn ang="0">
                            <a:pos x="139" y="109"/>
                          </a:cxn>
                          <a:cxn ang="0">
                            <a:pos x="220" y="122"/>
                          </a:cxn>
                          <a:cxn ang="0">
                            <a:pos x="338" y="133"/>
                          </a:cxn>
                          <a:cxn ang="0">
                            <a:pos x="475" y="136"/>
                          </a:cxn>
                          <a:cxn ang="0">
                            <a:pos x="628" y="136"/>
                          </a:cxn>
                          <a:cxn ang="0">
                            <a:pos x="829" y="135"/>
                          </a:cxn>
                          <a:cxn ang="0">
                            <a:pos x="1022" y="135"/>
                          </a:cxn>
                          <a:cxn ang="0">
                            <a:pos x="1226" y="135"/>
                          </a:cxn>
                          <a:cxn ang="0">
                            <a:pos x="1466" y="133"/>
                          </a:cxn>
                          <a:cxn ang="0">
                            <a:pos x="1696" y="133"/>
                          </a:cxn>
                          <a:cxn ang="0">
                            <a:pos x="1861" y="133"/>
                          </a:cxn>
                          <a:cxn ang="0">
                            <a:pos x="2012" y="133"/>
                          </a:cxn>
                          <a:cxn ang="0">
                            <a:pos x="2140" y="133"/>
                          </a:cxn>
                          <a:cxn ang="0">
                            <a:pos x="2253" y="133"/>
                          </a:cxn>
                          <a:cxn ang="0">
                            <a:pos x="2366" y="133"/>
                          </a:cxn>
                          <a:cxn ang="0">
                            <a:pos x="2465" y="133"/>
                          </a:cxn>
                          <a:cxn ang="0">
                            <a:pos x="2564" y="133"/>
                          </a:cxn>
                          <a:cxn ang="0">
                            <a:pos x="2643" y="133"/>
                          </a:cxn>
                          <a:cxn ang="0">
                            <a:pos x="2665" y="129"/>
                          </a:cxn>
                          <a:cxn ang="0">
                            <a:pos x="2681" y="124"/>
                          </a:cxn>
                          <a:cxn ang="0">
                            <a:pos x="2670" y="117"/>
                          </a:cxn>
                          <a:cxn ang="0">
                            <a:pos x="2641" y="102"/>
                          </a:cxn>
                          <a:cxn ang="0">
                            <a:pos x="2557" y="59"/>
                          </a:cxn>
                          <a:cxn ang="0">
                            <a:pos x="2298" y="59"/>
                          </a:cxn>
                        </a:cxnLst>
                        <a:rect l="0" t="0" r="r" b="b"/>
                        <a:pathLst>
                          <a:path w="2681" h="136">
                            <a:moveTo>
                              <a:pt x="2298" y="59"/>
                            </a:moveTo>
                            <a:lnTo>
                              <a:pt x="2224" y="43"/>
                            </a:lnTo>
                            <a:lnTo>
                              <a:pt x="2145" y="0"/>
                            </a:lnTo>
                            <a:lnTo>
                              <a:pt x="144" y="0"/>
                            </a:lnTo>
                            <a:lnTo>
                              <a:pt x="236" y="43"/>
                            </a:lnTo>
                            <a:lnTo>
                              <a:pt x="193" y="61"/>
                            </a:lnTo>
                            <a:lnTo>
                              <a:pt x="0" y="64"/>
                            </a:lnTo>
                            <a:lnTo>
                              <a:pt x="61" y="91"/>
                            </a:lnTo>
                            <a:lnTo>
                              <a:pt x="139" y="109"/>
                            </a:lnTo>
                            <a:lnTo>
                              <a:pt x="220" y="122"/>
                            </a:lnTo>
                            <a:lnTo>
                              <a:pt x="338" y="133"/>
                            </a:lnTo>
                            <a:lnTo>
                              <a:pt x="475" y="136"/>
                            </a:lnTo>
                            <a:lnTo>
                              <a:pt x="628" y="136"/>
                            </a:lnTo>
                            <a:lnTo>
                              <a:pt x="829" y="135"/>
                            </a:lnTo>
                            <a:lnTo>
                              <a:pt x="1022" y="135"/>
                            </a:lnTo>
                            <a:lnTo>
                              <a:pt x="1226" y="135"/>
                            </a:lnTo>
                            <a:lnTo>
                              <a:pt x="1466" y="133"/>
                            </a:lnTo>
                            <a:lnTo>
                              <a:pt x="1696" y="133"/>
                            </a:lnTo>
                            <a:lnTo>
                              <a:pt x="1861" y="133"/>
                            </a:lnTo>
                            <a:lnTo>
                              <a:pt x="2012" y="133"/>
                            </a:lnTo>
                            <a:lnTo>
                              <a:pt x="2140" y="133"/>
                            </a:lnTo>
                            <a:lnTo>
                              <a:pt x="2253" y="133"/>
                            </a:lnTo>
                            <a:lnTo>
                              <a:pt x="2366" y="133"/>
                            </a:lnTo>
                            <a:lnTo>
                              <a:pt x="2465" y="133"/>
                            </a:lnTo>
                            <a:lnTo>
                              <a:pt x="2564" y="133"/>
                            </a:lnTo>
                            <a:lnTo>
                              <a:pt x="2643" y="133"/>
                            </a:lnTo>
                            <a:lnTo>
                              <a:pt x="2665" y="129"/>
                            </a:lnTo>
                            <a:lnTo>
                              <a:pt x="2681" y="124"/>
                            </a:lnTo>
                            <a:lnTo>
                              <a:pt x="2670" y="117"/>
                            </a:lnTo>
                            <a:lnTo>
                              <a:pt x="2641" y="102"/>
                            </a:lnTo>
                            <a:lnTo>
                              <a:pt x="2557" y="59"/>
                            </a:lnTo>
                            <a:lnTo>
                              <a:pt x="2298" y="59"/>
                            </a:lnTo>
                            <a:close/>
                          </a:path>
                        </a:pathLst>
                      </a:custGeom>
                      <a:solidFill>
                        <a:srgbClr val="AE8B00"/>
                      </a:solidFill>
                      <a:ln w="6350" cmpd="sng">
                        <a:solidFill>
                          <a:srgbClr val="000000"/>
                        </a:solidFill>
                        <a:round/>
                        <a:headEnd/>
                        <a:tailEnd/>
                      </a:ln>
                      <a:effectLst/>
                    </p:spPr>
                    <p:txBody>
                      <a:bodyPr/>
                      <a:lstStyle/>
                      <a:p>
                        <a:endParaRPr lang="es-ES"/>
                      </a:p>
                    </p:txBody>
                  </p:sp>
                </p:grpSp>
                <p:sp>
                  <p:nvSpPr>
                    <p:cNvPr id="12575" name="Freeform 287"/>
                    <p:cNvSpPr>
                      <a:spLocks noChangeAspect="1"/>
                    </p:cNvSpPr>
                    <p:nvPr/>
                  </p:nvSpPr>
                  <p:spPr bwMode="auto">
                    <a:xfrm>
                      <a:off x="2315" y="2677"/>
                      <a:ext cx="1281" cy="258"/>
                    </a:xfrm>
                    <a:custGeom>
                      <a:avLst/>
                      <a:gdLst/>
                      <a:ahLst/>
                      <a:cxnLst>
                        <a:cxn ang="0">
                          <a:pos x="2299" y="294"/>
                        </a:cxn>
                        <a:cxn ang="0">
                          <a:pos x="2254" y="355"/>
                        </a:cxn>
                        <a:cxn ang="0">
                          <a:pos x="2254" y="517"/>
                        </a:cxn>
                        <a:cxn ang="0">
                          <a:pos x="262" y="517"/>
                        </a:cxn>
                        <a:cxn ang="0">
                          <a:pos x="273" y="355"/>
                        </a:cxn>
                        <a:cxn ang="0">
                          <a:pos x="196" y="285"/>
                        </a:cxn>
                        <a:cxn ang="0">
                          <a:pos x="0" y="274"/>
                        </a:cxn>
                        <a:cxn ang="0">
                          <a:pos x="10" y="173"/>
                        </a:cxn>
                        <a:cxn ang="0">
                          <a:pos x="54" y="101"/>
                        </a:cxn>
                        <a:cxn ang="0">
                          <a:pos x="109" y="51"/>
                        </a:cxn>
                        <a:cxn ang="0">
                          <a:pos x="206" y="11"/>
                        </a:cxn>
                        <a:cxn ang="0">
                          <a:pos x="338" y="0"/>
                        </a:cxn>
                        <a:cxn ang="0">
                          <a:pos x="492" y="0"/>
                        </a:cxn>
                        <a:cxn ang="0">
                          <a:pos x="695" y="6"/>
                        </a:cxn>
                        <a:cxn ang="0">
                          <a:pos x="886" y="6"/>
                        </a:cxn>
                        <a:cxn ang="0">
                          <a:pos x="1089" y="6"/>
                        </a:cxn>
                        <a:cxn ang="0">
                          <a:pos x="1118" y="6"/>
                        </a:cxn>
                        <a:cxn ang="0">
                          <a:pos x="1154" y="7"/>
                        </a:cxn>
                        <a:cxn ang="0">
                          <a:pos x="1202" y="7"/>
                        </a:cxn>
                        <a:cxn ang="0">
                          <a:pos x="1246" y="7"/>
                        </a:cxn>
                        <a:cxn ang="0">
                          <a:pos x="1292" y="6"/>
                        </a:cxn>
                        <a:cxn ang="0">
                          <a:pos x="1330" y="11"/>
                        </a:cxn>
                        <a:cxn ang="0">
                          <a:pos x="1366" y="7"/>
                        </a:cxn>
                        <a:cxn ang="0">
                          <a:pos x="1404" y="7"/>
                        </a:cxn>
                        <a:cxn ang="0">
                          <a:pos x="1433" y="6"/>
                        </a:cxn>
                        <a:cxn ang="0">
                          <a:pos x="1476" y="7"/>
                        </a:cxn>
                        <a:cxn ang="0">
                          <a:pos x="1517" y="13"/>
                        </a:cxn>
                        <a:cxn ang="0">
                          <a:pos x="1560" y="11"/>
                        </a:cxn>
                        <a:cxn ang="0">
                          <a:pos x="1598" y="7"/>
                        </a:cxn>
                        <a:cxn ang="0">
                          <a:pos x="1634" y="13"/>
                        </a:cxn>
                        <a:cxn ang="0">
                          <a:pos x="1677" y="20"/>
                        </a:cxn>
                        <a:cxn ang="0">
                          <a:pos x="1717" y="16"/>
                        </a:cxn>
                        <a:cxn ang="0">
                          <a:pos x="1738" y="6"/>
                        </a:cxn>
                        <a:cxn ang="0">
                          <a:pos x="1763" y="7"/>
                        </a:cxn>
                        <a:cxn ang="0">
                          <a:pos x="1790" y="18"/>
                        </a:cxn>
                        <a:cxn ang="0">
                          <a:pos x="1814" y="11"/>
                        </a:cxn>
                        <a:cxn ang="0">
                          <a:pos x="1841" y="11"/>
                        </a:cxn>
                        <a:cxn ang="0">
                          <a:pos x="1877" y="15"/>
                        </a:cxn>
                        <a:cxn ang="0">
                          <a:pos x="1900" y="20"/>
                        </a:cxn>
                        <a:cxn ang="0">
                          <a:pos x="1936" y="16"/>
                        </a:cxn>
                        <a:cxn ang="0">
                          <a:pos x="1976" y="9"/>
                        </a:cxn>
                        <a:cxn ang="0">
                          <a:pos x="2003" y="11"/>
                        </a:cxn>
                        <a:cxn ang="0">
                          <a:pos x="2026" y="11"/>
                        </a:cxn>
                        <a:cxn ang="0">
                          <a:pos x="2049" y="13"/>
                        </a:cxn>
                        <a:cxn ang="0">
                          <a:pos x="2082" y="16"/>
                        </a:cxn>
                        <a:cxn ang="0">
                          <a:pos x="2116" y="13"/>
                        </a:cxn>
                        <a:cxn ang="0">
                          <a:pos x="2152" y="6"/>
                        </a:cxn>
                        <a:cxn ang="0">
                          <a:pos x="2193" y="7"/>
                        </a:cxn>
                        <a:cxn ang="0">
                          <a:pos x="2240" y="11"/>
                        </a:cxn>
                        <a:cxn ang="0">
                          <a:pos x="2281" y="16"/>
                        </a:cxn>
                        <a:cxn ang="0">
                          <a:pos x="2319" y="11"/>
                        </a:cxn>
                        <a:cxn ang="0">
                          <a:pos x="2350" y="6"/>
                        </a:cxn>
                        <a:cxn ang="0">
                          <a:pos x="2382" y="4"/>
                        </a:cxn>
                        <a:cxn ang="0">
                          <a:pos x="2421" y="13"/>
                        </a:cxn>
                        <a:cxn ang="0">
                          <a:pos x="2452" y="20"/>
                        </a:cxn>
                        <a:cxn ang="0">
                          <a:pos x="2484" y="9"/>
                        </a:cxn>
                        <a:cxn ang="0">
                          <a:pos x="2522" y="11"/>
                        </a:cxn>
                        <a:cxn ang="0">
                          <a:pos x="2542" y="27"/>
                        </a:cxn>
                        <a:cxn ang="0">
                          <a:pos x="2556" y="51"/>
                        </a:cxn>
                        <a:cxn ang="0">
                          <a:pos x="2562" y="132"/>
                        </a:cxn>
                        <a:cxn ang="0">
                          <a:pos x="2556" y="294"/>
                        </a:cxn>
                        <a:cxn ang="0">
                          <a:pos x="2299" y="294"/>
                        </a:cxn>
                      </a:cxnLst>
                      <a:rect l="0" t="0" r="r" b="b"/>
                      <a:pathLst>
                        <a:path w="2562" h="517">
                          <a:moveTo>
                            <a:pt x="2299" y="294"/>
                          </a:moveTo>
                          <a:lnTo>
                            <a:pt x="2254" y="355"/>
                          </a:lnTo>
                          <a:lnTo>
                            <a:pt x="2254" y="517"/>
                          </a:lnTo>
                          <a:lnTo>
                            <a:pt x="262" y="517"/>
                          </a:lnTo>
                          <a:lnTo>
                            <a:pt x="273" y="355"/>
                          </a:lnTo>
                          <a:lnTo>
                            <a:pt x="196" y="285"/>
                          </a:lnTo>
                          <a:lnTo>
                            <a:pt x="0" y="274"/>
                          </a:lnTo>
                          <a:lnTo>
                            <a:pt x="10" y="173"/>
                          </a:lnTo>
                          <a:lnTo>
                            <a:pt x="54" y="101"/>
                          </a:lnTo>
                          <a:lnTo>
                            <a:pt x="109" y="51"/>
                          </a:lnTo>
                          <a:lnTo>
                            <a:pt x="206" y="11"/>
                          </a:lnTo>
                          <a:lnTo>
                            <a:pt x="338" y="0"/>
                          </a:lnTo>
                          <a:lnTo>
                            <a:pt x="492" y="0"/>
                          </a:lnTo>
                          <a:lnTo>
                            <a:pt x="695" y="6"/>
                          </a:lnTo>
                          <a:lnTo>
                            <a:pt x="886" y="6"/>
                          </a:lnTo>
                          <a:lnTo>
                            <a:pt x="1089" y="6"/>
                          </a:lnTo>
                          <a:lnTo>
                            <a:pt x="1118" y="6"/>
                          </a:lnTo>
                          <a:lnTo>
                            <a:pt x="1154" y="7"/>
                          </a:lnTo>
                          <a:lnTo>
                            <a:pt x="1202" y="7"/>
                          </a:lnTo>
                          <a:lnTo>
                            <a:pt x="1246" y="7"/>
                          </a:lnTo>
                          <a:lnTo>
                            <a:pt x="1292" y="6"/>
                          </a:lnTo>
                          <a:lnTo>
                            <a:pt x="1330" y="11"/>
                          </a:lnTo>
                          <a:lnTo>
                            <a:pt x="1366" y="7"/>
                          </a:lnTo>
                          <a:lnTo>
                            <a:pt x="1404" y="7"/>
                          </a:lnTo>
                          <a:lnTo>
                            <a:pt x="1433" y="6"/>
                          </a:lnTo>
                          <a:lnTo>
                            <a:pt x="1476" y="7"/>
                          </a:lnTo>
                          <a:lnTo>
                            <a:pt x="1517" y="13"/>
                          </a:lnTo>
                          <a:lnTo>
                            <a:pt x="1560" y="11"/>
                          </a:lnTo>
                          <a:lnTo>
                            <a:pt x="1598" y="7"/>
                          </a:lnTo>
                          <a:lnTo>
                            <a:pt x="1634" y="13"/>
                          </a:lnTo>
                          <a:lnTo>
                            <a:pt x="1677" y="20"/>
                          </a:lnTo>
                          <a:lnTo>
                            <a:pt x="1717" y="16"/>
                          </a:lnTo>
                          <a:lnTo>
                            <a:pt x="1738" y="6"/>
                          </a:lnTo>
                          <a:lnTo>
                            <a:pt x="1763" y="7"/>
                          </a:lnTo>
                          <a:lnTo>
                            <a:pt x="1790" y="18"/>
                          </a:lnTo>
                          <a:lnTo>
                            <a:pt x="1814" y="11"/>
                          </a:lnTo>
                          <a:lnTo>
                            <a:pt x="1841" y="11"/>
                          </a:lnTo>
                          <a:lnTo>
                            <a:pt x="1877" y="15"/>
                          </a:lnTo>
                          <a:lnTo>
                            <a:pt x="1900" y="20"/>
                          </a:lnTo>
                          <a:lnTo>
                            <a:pt x="1936" y="16"/>
                          </a:lnTo>
                          <a:lnTo>
                            <a:pt x="1976" y="9"/>
                          </a:lnTo>
                          <a:lnTo>
                            <a:pt x="2003" y="11"/>
                          </a:lnTo>
                          <a:lnTo>
                            <a:pt x="2026" y="11"/>
                          </a:lnTo>
                          <a:lnTo>
                            <a:pt x="2049" y="13"/>
                          </a:lnTo>
                          <a:lnTo>
                            <a:pt x="2082" y="16"/>
                          </a:lnTo>
                          <a:lnTo>
                            <a:pt x="2116" y="13"/>
                          </a:lnTo>
                          <a:lnTo>
                            <a:pt x="2152" y="6"/>
                          </a:lnTo>
                          <a:lnTo>
                            <a:pt x="2193" y="7"/>
                          </a:lnTo>
                          <a:lnTo>
                            <a:pt x="2240" y="11"/>
                          </a:lnTo>
                          <a:lnTo>
                            <a:pt x="2281" y="16"/>
                          </a:lnTo>
                          <a:lnTo>
                            <a:pt x="2319" y="11"/>
                          </a:lnTo>
                          <a:lnTo>
                            <a:pt x="2350" y="6"/>
                          </a:lnTo>
                          <a:lnTo>
                            <a:pt x="2382" y="4"/>
                          </a:lnTo>
                          <a:lnTo>
                            <a:pt x="2421" y="13"/>
                          </a:lnTo>
                          <a:lnTo>
                            <a:pt x="2452" y="20"/>
                          </a:lnTo>
                          <a:lnTo>
                            <a:pt x="2484" y="9"/>
                          </a:lnTo>
                          <a:lnTo>
                            <a:pt x="2522" y="11"/>
                          </a:lnTo>
                          <a:lnTo>
                            <a:pt x="2542" y="27"/>
                          </a:lnTo>
                          <a:lnTo>
                            <a:pt x="2556" y="51"/>
                          </a:lnTo>
                          <a:lnTo>
                            <a:pt x="2562" y="132"/>
                          </a:lnTo>
                          <a:lnTo>
                            <a:pt x="2556" y="294"/>
                          </a:lnTo>
                          <a:lnTo>
                            <a:pt x="2299" y="294"/>
                          </a:lnTo>
                          <a:close/>
                        </a:path>
                      </a:pathLst>
                    </a:custGeom>
                    <a:solidFill>
                      <a:srgbClr val="D4AE24"/>
                    </a:solidFill>
                    <a:ln w="6350" cmpd="sng">
                      <a:solidFill>
                        <a:srgbClr val="000000"/>
                      </a:solidFill>
                      <a:prstDash val="solid"/>
                      <a:round/>
                      <a:headEnd/>
                      <a:tailEnd/>
                    </a:ln>
                    <a:effectLst/>
                  </p:spPr>
                  <p:txBody>
                    <a:bodyPr/>
                    <a:lstStyle/>
                    <a:p>
                      <a:endParaRPr lang="es-ES"/>
                    </a:p>
                  </p:txBody>
                </p:sp>
                <p:grpSp>
                  <p:nvGrpSpPr>
                    <p:cNvPr id="12551" name="Group 288"/>
                    <p:cNvGrpSpPr>
                      <a:grpSpLocks noChangeAspect="1"/>
                    </p:cNvGrpSpPr>
                    <p:nvPr/>
                  </p:nvGrpSpPr>
                  <p:grpSpPr bwMode="auto">
                    <a:xfrm>
                      <a:off x="2368" y="2691"/>
                      <a:ext cx="1308" cy="142"/>
                      <a:chOff x="2249" y="2250"/>
                      <a:chExt cx="1308" cy="142"/>
                    </a:xfrm>
                  </p:grpSpPr>
                  <p:sp>
                    <p:nvSpPr>
                      <p:cNvPr id="12577" name="Freeform 289"/>
                      <p:cNvSpPr>
                        <a:spLocks noChangeAspect="1"/>
                      </p:cNvSpPr>
                      <p:nvPr/>
                    </p:nvSpPr>
                    <p:spPr bwMode="auto">
                      <a:xfrm>
                        <a:off x="3423" y="2319"/>
                        <a:ext cx="134" cy="21"/>
                      </a:xfrm>
                      <a:custGeom>
                        <a:avLst/>
                        <a:gdLst/>
                        <a:ahLst/>
                        <a:cxnLst>
                          <a:cxn ang="0">
                            <a:pos x="11" y="0"/>
                          </a:cxn>
                          <a:cxn ang="0">
                            <a:pos x="268" y="0"/>
                          </a:cxn>
                          <a:cxn ang="0">
                            <a:pos x="259" y="41"/>
                          </a:cxn>
                          <a:cxn ang="0">
                            <a:pos x="0" y="41"/>
                          </a:cxn>
                          <a:cxn ang="0">
                            <a:pos x="11" y="0"/>
                          </a:cxn>
                        </a:cxnLst>
                        <a:rect l="0" t="0" r="r" b="b"/>
                        <a:pathLst>
                          <a:path w="268" h="41">
                            <a:moveTo>
                              <a:pt x="11" y="0"/>
                            </a:moveTo>
                            <a:lnTo>
                              <a:pt x="268" y="0"/>
                            </a:lnTo>
                            <a:lnTo>
                              <a:pt x="259" y="41"/>
                            </a:lnTo>
                            <a:lnTo>
                              <a:pt x="0" y="41"/>
                            </a:lnTo>
                            <a:lnTo>
                              <a:pt x="11" y="0"/>
                            </a:lnTo>
                            <a:close/>
                          </a:path>
                        </a:pathLst>
                      </a:custGeom>
                      <a:solidFill>
                        <a:srgbClr val="6E5800"/>
                      </a:solidFill>
                      <a:ln w="9525">
                        <a:noFill/>
                        <a:round/>
                        <a:headEnd/>
                        <a:tailEnd/>
                      </a:ln>
                      <a:effectLst/>
                    </p:spPr>
                    <p:txBody>
                      <a:bodyPr/>
                      <a:lstStyle/>
                      <a:p>
                        <a:endParaRPr lang="es-ES"/>
                      </a:p>
                    </p:txBody>
                  </p:sp>
                  <p:sp>
                    <p:nvSpPr>
                      <p:cNvPr id="12578" name="Freeform 290"/>
                      <p:cNvSpPr>
                        <a:spLocks noChangeAspect="1"/>
                      </p:cNvSpPr>
                      <p:nvPr/>
                    </p:nvSpPr>
                    <p:spPr bwMode="auto">
                      <a:xfrm>
                        <a:off x="3417" y="2319"/>
                        <a:ext cx="12" cy="35"/>
                      </a:xfrm>
                      <a:custGeom>
                        <a:avLst/>
                        <a:gdLst/>
                        <a:ahLst/>
                        <a:cxnLst>
                          <a:cxn ang="0">
                            <a:pos x="9" y="29"/>
                          </a:cxn>
                          <a:cxn ang="0">
                            <a:pos x="24" y="0"/>
                          </a:cxn>
                          <a:cxn ang="0">
                            <a:pos x="13" y="41"/>
                          </a:cxn>
                          <a:cxn ang="0">
                            <a:pos x="0" y="70"/>
                          </a:cxn>
                          <a:cxn ang="0">
                            <a:pos x="9" y="29"/>
                          </a:cxn>
                        </a:cxnLst>
                        <a:rect l="0" t="0" r="r" b="b"/>
                        <a:pathLst>
                          <a:path w="24" h="70">
                            <a:moveTo>
                              <a:pt x="9" y="29"/>
                            </a:moveTo>
                            <a:lnTo>
                              <a:pt x="24" y="0"/>
                            </a:lnTo>
                            <a:lnTo>
                              <a:pt x="13" y="41"/>
                            </a:lnTo>
                            <a:lnTo>
                              <a:pt x="0" y="70"/>
                            </a:lnTo>
                            <a:lnTo>
                              <a:pt x="9" y="29"/>
                            </a:lnTo>
                            <a:close/>
                          </a:path>
                        </a:pathLst>
                      </a:custGeom>
                      <a:solidFill>
                        <a:srgbClr val="725B00"/>
                      </a:solidFill>
                      <a:ln w="9525">
                        <a:noFill/>
                        <a:round/>
                        <a:headEnd/>
                        <a:tailEnd/>
                      </a:ln>
                      <a:effectLst/>
                    </p:spPr>
                    <p:txBody>
                      <a:bodyPr/>
                      <a:lstStyle/>
                      <a:p>
                        <a:endParaRPr lang="es-ES"/>
                      </a:p>
                    </p:txBody>
                  </p:sp>
                  <p:sp>
                    <p:nvSpPr>
                      <p:cNvPr id="12579" name="Freeform 291"/>
                      <p:cNvSpPr>
                        <a:spLocks noChangeAspect="1"/>
                      </p:cNvSpPr>
                      <p:nvPr/>
                    </p:nvSpPr>
                    <p:spPr bwMode="auto">
                      <a:xfrm>
                        <a:off x="2249" y="2291"/>
                        <a:ext cx="25" cy="44"/>
                      </a:xfrm>
                      <a:custGeom>
                        <a:avLst/>
                        <a:gdLst/>
                        <a:ahLst/>
                        <a:cxnLst>
                          <a:cxn ang="0">
                            <a:pos x="9" y="0"/>
                          </a:cxn>
                          <a:cxn ang="0">
                            <a:pos x="48" y="49"/>
                          </a:cxn>
                          <a:cxn ang="0">
                            <a:pos x="39" y="88"/>
                          </a:cxn>
                          <a:cxn ang="0">
                            <a:pos x="0" y="42"/>
                          </a:cxn>
                          <a:cxn ang="0">
                            <a:pos x="9" y="0"/>
                          </a:cxn>
                        </a:cxnLst>
                        <a:rect l="0" t="0" r="r" b="b"/>
                        <a:pathLst>
                          <a:path w="48" h="88">
                            <a:moveTo>
                              <a:pt x="9" y="0"/>
                            </a:moveTo>
                            <a:lnTo>
                              <a:pt x="48" y="49"/>
                            </a:lnTo>
                            <a:lnTo>
                              <a:pt x="39" y="88"/>
                            </a:lnTo>
                            <a:lnTo>
                              <a:pt x="0" y="42"/>
                            </a:lnTo>
                            <a:lnTo>
                              <a:pt x="9" y="0"/>
                            </a:lnTo>
                            <a:close/>
                          </a:path>
                        </a:pathLst>
                      </a:custGeom>
                      <a:solidFill>
                        <a:srgbClr val="957700"/>
                      </a:solidFill>
                      <a:ln w="9525">
                        <a:noFill/>
                        <a:round/>
                        <a:headEnd/>
                        <a:tailEnd/>
                      </a:ln>
                      <a:effectLst/>
                    </p:spPr>
                    <p:txBody>
                      <a:bodyPr/>
                      <a:lstStyle/>
                      <a:p>
                        <a:endParaRPr lang="es-ES"/>
                      </a:p>
                    </p:txBody>
                  </p:sp>
                  <p:sp>
                    <p:nvSpPr>
                      <p:cNvPr id="12580" name="Freeform 292"/>
                      <p:cNvSpPr>
                        <a:spLocks noChangeAspect="1"/>
                      </p:cNvSpPr>
                      <p:nvPr/>
                    </p:nvSpPr>
                    <p:spPr bwMode="auto">
                      <a:xfrm>
                        <a:off x="2269" y="2315"/>
                        <a:ext cx="106" cy="22"/>
                      </a:xfrm>
                      <a:custGeom>
                        <a:avLst/>
                        <a:gdLst/>
                        <a:ahLst/>
                        <a:cxnLst>
                          <a:cxn ang="0">
                            <a:pos x="9" y="0"/>
                          </a:cxn>
                          <a:cxn ang="0">
                            <a:pos x="212" y="3"/>
                          </a:cxn>
                          <a:cxn ang="0">
                            <a:pos x="202" y="45"/>
                          </a:cxn>
                          <a:cxn ang="0">
                            <a:pos x="0" y="39"/>
                          </a:cxn>
                          <a:cxn ang="0">
                            <a:pos x="9" y="0"/>
                          </a:cxn>
                        </a:cxnLst>
                        <a:rect l="0" t="0" r="r" b="b"/>
                        <a:pathLst>
                          <a:path w="212" h="45">
                            <a:moveTo>
                              <a:pt x="9" y="0"/>
                            </a:moveTo>
                            <a:lnTo>
                              <a:pt x="212" y="3"/>
                            </a:lnTo>
                            <a:lnTo>
                              <a:pt x="202" y="45"/>
                            </a:lnTo>
                            <a:lnTo>
                              <a:pt x="0" y="39"/>
                            </a:lnTo>
                            <a:lnTo>
                              <a:pt x="9" y="0"/>
                            </a:lnTo>
                            <a:close/>
                          </a:path>
                        </a:pathLst>
                      </a:custGeom>
                      <a:solidFill>
                        <a:srgbClr val="715A00"/>
                      </a:solidFill>
                      <a:ln w="9525">
                        <a:noFill/>
                        <a:round/>
                        <a:headEnd/>
                        <a:tailEnd/>
                      </a:ln>
                      <a:effectLst/>
                    </p:spPr>
                    <p:txBody>
                      <a:bodyPr/>
                      <a:lstStyle/>
                      <a:p>
                        <a:endParaRPr lang="es-ES"/>
                      </a:p>
                    </p:txBody>
                  </p:sp>
                  <p:sp>
                    <p:nvSpPr>
                      <p:cNvPr id="12581" name="Freeform 293"/>
                      <p:cNvSpPr>
                        <a:spLocks noChangeAspect="1"/>
                      </p:cNvSpPr>
                      <p:nvPr/>
                    </p:nvSpPr>
                    <p:spPr bwMode="auto">
                      <a:xfrm>
                        <a:off x="2370" y="2317"/>
                        <a:ext cx="61" cy="37"/>
                      </a:xfrm>
                      <a:custGeom>
                        <a:avLst/>
                        <a:gdLst/>
                        <a:ahLst/>
                        <a:cxnLst>
                          <a:cxn ang="0">
                            <a:pos x="10" y="0"/>
                          </a:cxn>
                          <a:cxn ang="0">
                            <a:pos x="122" y="35"/>
                          </a:cxn>
                          <a:cxn ang="0">
                            <a:pos x="113" y="76"/>
                          </a:cxn>
                          <a:cxn ang="0">
                            <a:pos x="0" y="42"/>
                          </a:cxn>
                          <a:cxn ang="0">
                            <a:pos x="10" y="0"/>
                          </a:cxn>
                        </a:cxnLst>
                        <a:rect l="0" t="0" r="r" b="b"/>
                        <a:pathLst>
                          <a:path w="122" h="76">
                            <a:moveTo>
                              <a:pt x="10" y="0"/>
                            </a:moveTo>
                            <a:lnTo>
                              <a:pt x="122" y="35"/>
                            </a:lnTo>
                            <a:lnTo>
                              <a:pt x="113" y="76"/>
                            </a:lnTo>
                            <a:lnTo>
                              <a:pt x="0" y="42"/>
                            </a:lnTo>
                            <a:lnTo>
                              <a:pt x="10" y="0"/>
                            </a:lnTo>
                            <a:close/>
                          </a:path>
                        </a:pathLst>
                      </a:custGeom>
                      <a:solidFill>
                        <a:srgbClr val="8E7200"/>
                      </a:solidFill>
                      <a:ln w="9525">
                        <a:noFill/>
                        <a:round/>
                        <a:headEnd/>
                        <a:tailEnd/>
                      </a:ln>
                      <a:effectLst/>
                    </p:spPr>
                    <p:txBody>
                      <a:bodyPr/>
                      <a:lstStyle/>
                      <a:p>
                        <a:endParaRPr lang="es-ES"/>
                      </a:p>
                    </p:txBody>
                  </p:sp>
                  <p:sp>
                    <p:nvSpPr>
                      <p:cNvPr id="12582" name="Freeform 294"/>
                      <p:cNvSpPr>
                        <a:spLocks noChangeAspect="1"/>
                      </p:cNvSpPr>
                      <p:nvPr/>
                    </p:nvSpPr>
                    <p:spPr bwMode="auto">
                      <a:xfrm>
                        <a:off x="2426" y="2334"/>
                        <a:ext cx="40" cy="58"/>
                      </a:xfrm>
                      <a:custGeom>
                        <a:avLst/>
                        <a:gdLst/>
                        <a:ahLst/>
                        <a:cxnLst>
                          <a:cxn ang="0">
                            <a:pos x="9" y="0"/>
                          </a:cxn>
                          <a:cxn ang="0">
                            <a:pos x="79" y="75"/>
                          </a:cxn>
                          <a:cxn ang="0">
                            <a:pos x="70" y="117"/>
                          </a:cxn>
                          <a:cxn ang="0">
                            <a:pos x="0" y="41"/>
                          </a:cxn>
                          <a:cxn ang="0">
                            <a:pos x="9" y="0"/>
                          </a:cxn>
                        </a:cxnLst>
                        <a:rect l="0" t="0" r="r" b="b"/>
                        <a:pathLst>
                          <a:path w="79" h="117">
                            <a:moveTo>
                              <a:pt x="9" y="0"/>
                            </a:moveTo>
                            <a:lnTo>
                              <a:pt x="79" y="75"/>
                            </a:lnTo>
                            <a:lnTo>
                              <a:pt x="70" y="117"/>
                            </a:lnTo>
                            <a:lnTo>
                              <a:pt x="0" y="41"/>
                            </a:lnTo>
                            <a:lnTo>
                              <a:pt x="9" y="0"/>
                            </a:lnTo>
                            <a:close/>
                          </a:path>
                        </a:pathLst>
                      </a:custGeom>
                      <a:solidFill>
                        <a:srgbClr val="957700"/>
                      </a:solidFill>
                      <a:ln w="9525">
                        <a:noFill/>
                        <a:round/>
                        <a:headEnd/>
                        <a:tailEnd/>
                      </a:ln>
                      <a:effectLst/>
                    </p:spPr>
                    <p:txBody>
                      <a:bodyPr/>
                      <a:lstStyle/>
                      <a:p>
                        <a:endParaRPr lang="es-ES"/>
                      </a:p>
                    </p:txBody>
                  </p:sp>
                  <p:sp>
                    <p:nvSpPr>
                      <p:cNvPr id="12583" name="Freeform 295"/>
                      <p:cNvSpPr>
                        <a:spLocks noChangeAspect="1"/>
                      </p:cNvSpPr>
                      <p:nvPr/>
                    </p:nvSpPr>
                    <p:spPr bwMode="auto">
                      <a:xfrm>
                        <a:off x="2462" y="2372"/>
                        <a:ext cx="1001" cy="20"/>
                      </a:xfrm>
                      <a:custGeom>
                        <a:avLst/>
                        <a:gdLst/>
                        <a:ahLst/>
                        <a:cxnLst>
                          <a:cxn ang="0">
                            <a:pos x="9" y="0"/>
                          </a:cxn>
                          <a:cxn ang="0">
                            <a:pos x="2003" y="0"/>
                          </a:cxn>
                          <a:cxn ang="0">
                            <a:pos x="1992" y="42"/>
                          </a:cxn>
                          <a:cxn ang="0">
                            <a:pos x="0" y="42"/>
                          </a:cxn>
                          <a:cxn ang="0">
                            <a:pos x="9" y="0"/>
                          </a:cxn>
                        </a:cxnLst>
                        <a:rect l="0" t="0" r="r" b="b"/>
                        <a:pathLst>
                          <a:path w="2003" h="42">
                            <a:moveTo>
                              <a:pt x="9" y="0"/>
                            </a:moveTo>
                            <a:lnTo>
                              <a:pt x="2003" y="0"/>
                            </a:lnTo>
                            <a:lnTo>
                              <a:pt x="1992" y="42"/>
                            </a:lnTo>
                            <a:lnTo>
                              <a:pt x="0" y="42"/>
                            </a:lnTo>
                            <a:lnTo>
                              <a:pt x="9" y="0"/>
                            </a:lnTo>
                            <a:close/>
                          </a:path>
                        </a:pathLst>
                      </a:custGeom>
                      <a:solidFill>
                        <a:srgbClr val="6E5800"/>
                      </a:solidFill>
                      <a:ln w="9525">
                        <a:noFill/>
                        <a:round/>
                        <a:headEnd/>
                        <a:tailEnd/>
                      </a:ln>
                      <a:effectLst/>
                    </p:spPr>
                    <p:txBody>
                      <a:bodyPr/>
                      <a:lstStyle/>
                      <a:p>
                        <a:endParaRPr lang="es-ES"/>
                      </a:p>
                    </p:txBody>
                  </p:sp>
                  <p:sp>
                    <p:nvSpPr>
                      <p:cNvPr id="12584" name="Freeform 296"/>
                      <p:cNvSpPr>
                        <a:spLocks noChangeAspect="1"/>
                      </p:cNvSpPr>
                      <p:nvPr/>
                    </p:nvSpPr>
                    <p:spPr bwMode="auto">
                      <a:xfrm>
                        <a:off x="2254" y="2250"/>
                        <a:ext cx="1303" cy="122"/>
                      </a:xfrm>
                      <a:custGeom>
                        <a:avLst/>
                        <a:gdLst/>
                        <a:ahLst/>
                        <a:cxnLst>
                          <a:cxn ang="0">
                            <a:pos x="2350" y="139"/>
                          </a:cxn>
                          <a:cxn ang="0">
                            <a:pos x="2607" y="139"/>
                          </a:cxn>
                          <a:cxn ang="0">
                            <a:pos x="2529" y="63"/>
                          </a:cxn>
                          <a:cxn ang="0">
                            <a:pos x="2504" y="36"/>
                          </a:cxn>
                          <a:cxn ang="0">
                            <a:pos x="2484" y="22"/>
                          </a:cxn>
                          <a:cxn ang="0">
                            <a:pos x="2450" y="14"/>
                          </a:cxn>
                          <a:cxn ang="0">
                            <a:pos x="2416" y="7"/>
                          </a:cxn>
                          <a:cxn ang="0">
                            <a:pos x="2333" y="5"/>
                          </a:cxn>
                          <a:cxn ang="0">
                            <a:pos x="2235" y="5"/>
                          </a:cxn>
                          <a:cxn ang="0">
                            <a:pos x="2136" y="5"/>
                          </a:cxn>
                          <a:cxn ang="0">
                            <a:pos x="2028" y="7"/>
                          </a:cxn>
                          <a:cxn ang="0">
                            <a:pos x="1911" y="5"/>
                          </a:cxn>
                          <a:cxn ang="0">
                            <a:pos x="1787" y="7"/>
                          </a:cxn>
                          <a:cxn ang="0">
                            <a:pos x="1632" y="5"/>
                          </a:cxn>
                          <a:cxn ang="0">
                            <a:pos x="1467" y="5"/>
                          </a:cxn>
                          <a:cxn ang="0">
                            <a:pos x="1239" y="5"/>
                          </a:cxn>
                          <a:cxn ang="0">
                            <a:pos x="994" y="4"/>
                          </a:cxn>
                          <a:cxn ang="0">
                            <a:pos x="791" y="4"/>
                          </a:cxn>
                          <a:cxn ang="0">
                            <a:pos x="600" y="4"/>
                          </a:cxn>
                          <a:cxn ang="0">
                            <a:pos x="395" y="0"/>
                          </a:cxn>
                          <a:cxn ang="0">
                            <a:pos x="241" y="0"/>
                          </a:cxn>
                          <a:cxn ang="0">
                            <a:pos x="115" y="5"/>
                          </a:cxn>
                          <a:cxn ang="0">
                            <a:pos x="37" y="25"/>
                          </a:cxn>
                          <a:cxn ang="0">
                            <a:pos x="7" y="49"/>
                          </a:cxn>
                          <a:cxn ang="0">
                            <a:pos x="0" y="81"/>
                          </a:cxn>
                          <a:cxn ang="0">
                            <a:pos x="39" y="130"/>
                          </a:cxn>
                          <a:cxn ang="0">
                            <a:pos x="242" y="133"/>
                          </a:cxn>
                          <a:cxn ang="0">
                            <a:pos x="354" y="168"/>
                          </a:cxn>
                          <a:cxn ang="0">
                            <a:pos x="424" y="243"/>
                          </a:cxn>
                          <a:cxn ang="0">
                            <a:pos x="2418" y="243"/>
                          </a:cxn>
                          <a:cxn ang="0">
                            <a:pos x="2335" y="168"/>
                          </a:cxn>
                          <a:cxn ang="0">
                            <a:pos x="2350" y="139"/>
                          </a:cxn>
                        </a:cxnLst>
                        <a:rect l="0" t="0" r="r" b="b"/>
                        <a:pathLst>
                          <a:path w="2607" h="243">
                            <a:moveTo>
                              <a:pt x="2350" y="139"/>
                            </a:moveTo>
                            <a:lnTo>
                              <a:pt x="2607" y="139"/>
                            </a:lnTo>
                            <a:lnTo>
                              <a:pt x="2529" y="63"/>
                            </a:lnTo>
                            <a:lnTo>
                              <a:pt x="2504" y="36"/>
                            </a:lnTo>
                            <a:lnTo>
                              <a:pt x="2484" y="22"/>
                            </a:lnTo>
                            <a:lnTo>
                              <a:pt x="2450" y="14"/>
                            </a:lnTo>
                            <a:lnTo>
                              <a:pt x="2416" y="7"/>
                            </a:lnTo>
                            <a:lnTo>
                              <a:pt x="2333" y="5"/>
                            </a:lnTo>
                            <a:lnTo>
                              <a:pt x="2235" y="5"/>
                            </a:lnTo>
                            <a:lnTo>
                              <a:pt x="2136" y="5"/>
                            </a:lnTo>
                            <a:lnTo>
                              <a:pt x="2028" y="7"/>
                            </a:lnTo>
                            <a:lnTo>
                              <a:pt x="1911" y="5"/>
                            </a:lnTo>
                            <a:lnTo>
                              <a:pt x="1787" y="7"/>
                            </a:lnTo>
                            <a:lnTo>
                              <a:pt x="1632" y="5"/>
                            </a:lnTo>
                            <a:lnTo>
                              <a:pt x="1467" y="5"/>
                            </a:lnTo>
                            <a:lnTo>
                              <a:pt x="1239" y="5"/>
                            </a:lnTo>
                            <a:lnTo>
                              <a:pt x="994" y="4"/>
                            </a:lnTo>
                            <a:lnTo>
                              <a:pt x="791" y="4"/>
                            </a:lnTo>
                            <a:lnTo>
                              <a:pt x="600" y="4"/>
                            </a:lnTo>
                            <a:lnTo>
                              <a:pt x="395" y="0"/>
                            </a:lnTo>
                            <a:lnTo>
                              <a:pt x="241" y="0"/>
                            </a:lnTo>
                            <a:lnTo>
                              <a:pt x="115" y="5"/>
                            </a:lnTo>
                            <a:lnTo>
                              <a:pt x="37" y="25"/>
                            </a:lnTo>
                            <a:lnTo>
                              <a:pt x="7" y="49"/>
                            </a:lnTo>
                            <a:lnTo>
                              <a:pt x="0" y="81"/>
                            </a:lnTo>
                            <a:lnTo>
                              <a:pt x="39" y="130"/>
                            </a:lnTo>
                            <a:lnTo>
                              <a:pt x="242" y="133"/>
                            </a:lnTo>
                            <a:lnTo>
                              <a:pt x="354" y="168"/>
                            </a:lnTo>
                            <a:lnTo>
                              <a:pt x="424" y="243"/>
                            </a:lnTo>
                            <a:lnTo>
                              <a:pt x="2418" y="243"/>
                            </a:lnTo>
                            <a:lnTo>
                              <a:pt x="2335" y="168"/>
                            </a:lnTo>
                            <a:lnTo>
                              <a:pt x="2350" y="139"/>
                            </a:lnTo>
                            <a:close/>
                          </a:path>
                        </a:pathLst>
                      </a:custGeom>
                      <a:solidFill>
                        <a:srgbClr val="AE8B00"/>
                      </a:solidFill>
                      <a:ln w="9525">
                        <a:noFill/>
                        <a:round/>
                        <a:headEnd/>
                        <a:tailEnd/>
                      </a:ln>
                      <a:effectLst/>
                    </p:spPr>
                    <p:txBody>
                      <a:bodyPr/>
                      <a:lstStyle/>
                      <a:p>
                        <a:endParaRPr lang="es-ES"/>
                      </a:p>
                    </p:txBody>
                  </p:sp>
                </p:grpSp>
                <p:sp>
                  <p:nvSpPr>
                    <p:cNvPr id="12585" name="Freeform 297"/>
                    <p:cNvSpPr>
                      <a:spLocks noChangeAspect="1"/>
                    </p:cNvSpPr>
                    <p:nvPr/>
                  </p:nvSpPr>
                  <p:spPr bwMode="auto">
                    <a:xfrm>
                      <a:off x="2298" y="2339"/>
                      <a:ext cx="1281" cy="275"/>
                    </a:xfrm>
                    <a:custGeom>
                      <a:avLst/>
                      <a:gdLst/>
                      <a:ahLst/>
                      <a:cxnLst>
                        <a:cxn ang="0">
                          <a:pos x="2300" y="238"/>
                        </a:cxn>
                        <a:cxn ang="0">
                          <a:pos x="2255" y="173"/>
                        </a:cxn>
                        <a:cxn ang="0">
                          <a:pos x="2255" y="0"/>
                        </a:cxn>
                        <a:cxn ang="0">
                          <a:pos x="263" y="0"/>
                        </a:cxn>
                        <a:cxn ang="0">
                          <a:pos x="274" y="173"/>
                        </a:cxn>
                        <a:cxn ang="0">
                          <a:pos x="198" y="248"/>
                        </a:cxn>
                        <a:cxn ang="0">
                          <a:pos x="0" y="259"/>
                        </a:cxn>
                        <a:cxn ang="0">
                          <a:pos x="11" y="367"/>
                        </a:cxn>
                        <a:cxn ang="0">
                          <a:pos x="54" y="443"/>
                        </a:cxn>
                        <a:cxn ang="0">
                          <a:pos x="110" y="497"/>
                        </a:cxn>
                        <a:cxn ang="0">
                          <a:pos x="209" y="540"/>
                        </a:cxn>
                        <a:cxn ang="0">
                          <a:pos x="340" y="551"/>
                        </a:cxn>
                        <a:cxn ang="0">
                          <a:pos x="493" y="551"/>
                        </a:cxn>
                        <a:cxn ang="0">
                          <a:pos x="696" y="546"/>
                        </a:cxn>
                        <a:cxn ang="0">
                          <a:pos x="887" y="546"/>
                        </a:cxn>
                        <a:cxn ang="0">
                          <a:pos x="1090" y="546"/>
                        </a:cxn>
                        <a:cxn ang="0">
                          <a:pos x="1121" y="546"/>
                        </a:cxn>
                        <a:cxn ang="0">
                          <a:pos x="1155" y="544"/>
                        </a:cxn>
                        <a:cxn ang="0">
                          <a:pos x="1203" y="544"/>
                        </a:cxn>
                        <a:cxn ang="0">
                          <a:pos x="1246" y="544"/>
                        </a:cxn>
                        <a:cxn ang="0">
                          <a:pos x="1293" y="546"/>
                        </a:cxn>
                        <a:cxn ang="0">
                          <a:pos x="1331" y="540"/>
                        </a:cxn>
                        <a:cxn ang="0">
                          <a:pos x="1367" y="544"/>
                        </a:cxn>
                        <a:cxn ang="0">
                          <a:pos x="1405" y="544"/>
                        </a:cxn>
                        <a:cxn ang="0">
                          <a:pos x="1433" y="546"/>
                        </a:cxn>
                        <a:cxn ang="0">
                          <a:pos x="1477" y="544"/>
                        </a:cxn>
                        <a:cxn ang="0">
                          <a:pos x="1518" y="537"/>
                        </a:cxn>
                        <a:cxn ang="0">
                          <a:pos x="1561" y="540"/>
                        </a:cxn>
                        <a:cxn ang="0">
                          <a:pos x="1599" y="544"/>
                        </a:cxn>
                        <a:cxn ang="0">
                          <a:pos x="1635" y="537"/>
                        </a:cxn>
                        <a:cxn ang="0">
                          <a:pos x="1678" y="531"/>
                        </a:cxn>
                        <a:cxn ang="0">
                          <a:pos x="1718" y="535"/>
                        </a:cxn>
                        <a:cxn ang="0">
                          <a:pos x="1739" y="546"/>
                        </a:cxn>
                        <a:cxn ang="0">
                          <a:pos x="1764" y="544"/>
                        </a:cxn>
                        <a:cxn ang="0">
                          <a:pos x="1793" y="533"/>
                        </a:cxn>
                        <a:cxn ang="0">
                          <a:pos x="1815" y="538"/>
                        </a:cxn>
                        <a:cxn ang="0">
                          <a:pos x="1843" y="538"/>
                        </a:cxn>
                        <a:cxn ang="0">
                          <a:pos x="1879" y="535"/>
                        </a:cxn>
                        <a:cxn ang="0">
                          <a:pos x="1903" y="531"/>
                        </a:cxn>
                        <a:cxn ang="0">
                          <a:pos x="1937" y="535"/>
                        </a:cxn>
                        <a:cxn ang="0">
                          <a:pos x="1976" y="542"/>
                        </a:cxn>
                        <a:cxn ang="0">
                          <a:pos x="2003" y="540"/>
                        </a:cxn>
                        <a:cxn ang="0">
                          <a:pos x="2029" y="538"/>
                        </a:cxn>
                        <a:cxn ang="0">
                          <a:pos x="2050" y="537"/>
                        </a:cxn>
                        <a:cxn ang="0">
                          <a:pos x="2084" y="535"/>
                        </a:cxn>
                        <a:cxn ang="0">
                          <a:pos x="2117" y="537"/>
                        </a:cxn>
                        <a:cxn ang="0">
                          <a:pos x="2154" y="546"/>
                        </a:cxn>
                        <a:cxn ang="0">
                          <a:pos x="2196" y="544"/>
                        </a:cxn>
                        <a:cxn ang="0">
                          <a:pos x="2241" y="538"/>
                        </a:cxn>
                        <a:cxn ang="0">
                          <a:pos x="2282" y="535"/>
                        </a:cxn>
                        <a:cxn ang="0">
                          <a:pos x="2320" y="538"/>
                        </a:cxn>
                        <a:cxn ang="0">
                          <a:pos x="2350" y="546"/>
                        </a:cxn>
                        <a:cxn ang="0">
                          <a:pos x="2383" y="547"/>
                        </a:cxn>
                        <a:cxn ang="0">
                          <a:pos x="2422" y="537"/>
                        </a:cxn>
                        <a:cxn ang="0">
                          <a:pos x="2453" y="531"/>
                        </a:cxn>
                        <a:cxn ang="0">
                          <a:pos x="2487" y="542"/>
                        </a:cxn>
                        <a:cxn ang="0">
                          <a:pos x="2523" y="538"/>
                        </a:cxn>
                        <a:cxn ang="0">
                          <a:pos x="2543" y="522"/>
                        </a:cxn>
                        <a:cxn ang="0">
                          <a:pos x="2557" y="497"/>
                        </a:cxn>
                        <a:cxn ang="0">
                          <a:pos x="2563" y="411"/>
                        </a:cxn>
                        <a:cxn ang="0">
                          <a:pos x="2557" y="238"/>
                        </a:cxn>
                        <a:cxn ang="0">
                          <a:pos x="2300" y="238"/>
                        </a:cxn>
                      </a:cxnLst>
                      <a:rect l="0" t="0" r="r" b="b"/>
                      <a:pathLst>
                        <a:path w="2563" h="551">
                          <a:moveTo>
                            <a:pt x="2300" y="238"/>
                          </a:moveTo>
                          <a:lnTo>
                            <a:pt x="2255" y="173"/>
                          </a:lnTo>
                          <a:lnTo>
                            <a:pt x="2255" y="0"/>
                          </a:lnTo>
                          <a:lnTo>
                            <a:pt x="263" y="0"/>
                          </a:lnTo>
                          <a:lnTo>
                            <a:pt x="274" y="173"/>
                          </a:lnTo>
                          <a:lnTo>
                            <a:pt x="198" y="248"/>
                          </a:lnTo>
                          <a:lnTo>
                            <a:pt x="0" y="259"/>
                          </a:lnTo>
                          <a:lnTo>
                            <a:pt x="11" y="367"/>
                          </a:lnTo>
                          <a:lnTo>
                            <a:pt x="54" y="443"/>
                          </a:lnTo>
                          <a:lnTo>
                            <a:pt x="110" y="497"/>
                          </a:lnTo>
                          <a:lnTo>
                            <a:pt x="209" y="540"/>
                          </a:lnTo>
                          <a:lnTo>
                            <a:pt x="340" y="551"/>
                          </a:lnTo>
                          <a:lnTo>
                            <a:pt x="493" y="551"/>
                          </a:lnTo>
                          <a:lnTo>
                            <a:pt x="696" y="546"/>
                          </a:lnTo>
                          <a:lnTo>
                            <a:pt x="887" y="546"/>
                          </a:lnTo>
                          <a:lnTo>
                            <a:pt x="1090" y="546"/>
                          </a:lnTo>
                          <a:lnTo>
                            <a:pt x="1121" y="546"/>
                          </a:lnTo>
                          <a:lnTo>
                            <a:pt x="1155" y="544"/>
                          </a:lnTo>
                          <a:lnTo>
                            <a:pt x="1203" y="544"/>
                          </a:lnTo>
                          <a:lnTo>
                            <a:pt x="1246" y="544"/>
                          </a:lnTo>
                          <a:lnTo>
                            <a:pt x="1293" y="546"/>
                          </a:lnTo>
                          <a:lnTo>
                            <a:pt x="1331" y="540"/>
                          </a:lnTo>
                          <a:lnTo>
                            <a:pt x="1367" y="544"/>
                          </a:lnTo>
                          <a:lnTo>
                            <a:pt x="1405" y="544"/>
                          </a:lnTo>
                          <a:lnTo>
                            <a:pt x="1433" y="546"/>
                          </a:lnTo>
                          <a:lnTo>
                            <a:pt x="1477" y="544"/>
                          </a:lnTo>
                          <a:lnTo>
                            <a:pt x="1518" y="537"/>
                          </a:lnTo>
                          <a:lnTo>
                            <a:pt x="1561" y="540"/>
                          </a:lnTo>
                          <a:lnTo>
                            <a:pt x="1599" y="544"/>
                          </a:lnTo>
                          <a:lnTo>
                            <a:pt x="1635" y="537"/>
                          </a:lnTo>
                          <a:lnTo>
                            <a:pt x="1678" y="531"/>
                          </a:lnTo>
                          <a:lnTo>
                            <a:pt x="1718" y="535"/>
                          </a:lnTo>
                          <a:lnTo>
                            <a:pt x="1739" y="546"/>
                          </a:lnTo>
                          <a:lnTo>
                            <a:pt x="1764" y="544"/>
                          </a:lnTo>
                          <a:lnTo>
                            <a:pt x="1793" y="533"/>
                          </a:lnTo>
                          <a:lnTo>
                            <a:pt x="1815" y="538"/>
                          </a:lnTo>
                          <a:lnTo>
                            <a:pt x="1843" y="538"/>
                          </a:lnTo>
                          <a:lnTo>
                            <a:pt x="1879" y="535"/>
                          </a:lnTo>
                          <a:lnTo>
                            <a:pt x="1903" y="531"/>
                          </a:lnTo>
                          <a:lnTo>
                            <a:pt x="1937" y="535"/>
                          </a:lnTo>
                          <a:lnTo>
                            <a:pt x="1976" y="542"/>
                          </a:lnTo>
                          <a:lnTo>
                            <a:pt x="2003" y="540"/>
                          </a:lnTo>
                          <a:lnTo>
                            <a:pt x="2029" y="538"/>
                          </a:lnTo>
                          <a:lnTo>
                            <a:pt x="2050" y="537"/>
                          </a:lnTo>
                          <a:lnTo>
                            <a:pt x="2084" y="535"/>
                          </a:lnTo>
                          <a:lnTo>
                            <a:pt x="2117" y="537"/>
                          </a:lnTo>
                          <a:lnTo>
                            <a:pt x="2154" y="546"/>
                          </a:lnTo>
                          <a:lnTo>
                            <a:pt x="2196" y="544"/>
                          </a:lnTo>
                          <a:lnTo>
                            <a:pt x="2241" y="538"/>
                          </a:lnTo>
                          <a:lnTo>
                            <a:pt x="2282" y="535"/>
                          </a:lnTo>
                          <a:lnTo>
                            <a:pt x="2320" y="538"/>
                          </a:lnTo>
                          <a:lnTo>
                            <a:pt x="2350" y="546"/>
                          </a:lnTo>
                          <a:lnTo>
                            <a:pt x="2383" y="547"/>
                          </a:lnTo>
                          <a:lnTo>
                            <a:pt x="2422" y="537"/>
                          </a:lnTo>
                          <a:lnTo>
                            <a:pt x="2453" y="531"/>
                          </a:lnTo>
                          <a:lnTo>
                            <a:pt x="2487" y="542"/>
                          </a:lnTo>
                          <a:lnTo>
                            <a:pt x="2523" y="538"/>
                          </a:lnTo>
                          <a:lnTo>
                            <a:pt x="2543" y="522"/>
                          </a:lnTo>
                          <a:lnTo>
                            <a:pt x="2557" y="497"/>
                          </a:lnTo>
                          <a:lnTo>
                            <a:pt x="2563" y="411"/>
                          </a:lnTo>
                          <a:lnTo>
                            <a:pt x="2557" y="238"/>
                          </a:lnTo>
                          <a:lnTo>
                            <a:pt x="2300" y="238"/>
                          </a:lnTo>
                          <a:close/>
                        </a:path>
                      </a:pathLst>
                    </a:custGeom>
                    <a:solidFill>
                      <a:srgbClr val="BE0000"/>
                    </a:solidFill>
                    <a:ln w="7938">
                      <a:solidFill>
                        <a:srgbClr val="000000"/>
                      </a:solidFill>
                      <a:prstDash val="solid"/>
                      <a:round/>
                      <a:headEnd/>
                      <a:tailEnd/>
                    </a:ln>
                    <a:effectLst/>
                  </p:spPr>
                  <p:txBody>
                    <a:bodyPr/>
                    <a:lstStyle/>
                    <a:p>
                      <a:endParaRPr lang="es-ES"/>
                    </a:p>
                  </p:txBody>
                </p:sp>
                <p:sp>
                  <p:nvSpPr>
                    <p:cNvPr id="12586" name="Freeform 298"/>
                    <p:cNvSpPr>
                      <a:spLocks noChangeAspect="1"/>
                    </p:cNvSpPr>
                    <p:nvPr/>
                  </p:nvSpPr>
                  <p:spPr bwMode="auto">
                    <a:xfrm>
                      <a:off x="2315" y="2339"/>
                      <a:ext cx="1281" cy="275"/>
                    </a:xfrm>
                    <a:custGeom>
                      <a:avLst/>
                      <a:gdLst/>
                      <a:ahLst/>
                      <a:cxnLst>
                        <a:cxn ang="0">
                          <a:pos x="2299" y="238"/>
                        </a:cxn>
                        <a:cxn ang="0">
                          <a:pos x="2254" y="173"/>
                        </a:cxn>
                        <a:cxn ang="0">
                          <a:pos x="2254" y="0"/>
                        </a:cxn>
                        <a:cxn ang="0">
                          <a:pos x="262" y="0"/>
                        </a:cxn>
                        <a:cxn ang="0">
                          <a:pos x="273" y="173"/>
                        </a:cxn>
                        <a:cxn ang="0">
                          <a:pos x="196" y="248"/>
                        </a:cxn>
                        <a:cxn ang="0">
                          <a:pos x="0" y="259"/>
                        </a:cxn>
                        <a:cxn ang="0">
                          <a:pos x="10" y="367"/>
                        </a:cxn>
                        <a:cxn ang="0">
                          <a:pos x="54" y="443"/>
                        </a:cxn>
                        <a:cxn ang="0">
                          <a:pos x="109" y="497"/>
                        </a:cxn>
                        <a:cxn ang="0">
                          <a:pos x="206" y="540"/>
                        </a:cxn>
                        <a:cxn ang="0">
                          <a:pos x="338" y="551"/>
                        </a:cxn>
                        <a:cxn ang="0">
                          <a:pos x="492" y="551"/>
                        </a:cxn>
                        <a:cxn ang="0">
                          <a:pos x="695" y="546"/>
                        </a:cxn>
                        <a:cxn ang="0">
                          <a:pos x="886" y="546"/>
                        </a:cxn>
                        <a:cxn ang="0">
                          <a:pos x="1089" y="546"/>
                        </a:cxn>
                        <a:cxn ang="0">
                          <a:pos x="1118" y="546"/>
                        </a:cxn>
                        <a:cxn ang="0">
                          <a:pos x="1154" y="544"/>
                        </a:cxn>
                        <a:cxn ang="0">
                          <a:pos x="1202" y="544"/>
                        </a:cxn>
                        <a:cxn ang="0">
                          <a:pos x="1246" y="544"/>
                        </a:cxn>
                        <a:cxn ang="0">
                          <a:pos x="1292" y="546"/>
                        </a:cxn>
                        <a:cxn ang="0">
                          <a:pos x="1330" y="540"/>
                        </a:cxn>
                        <a:cxn ang="0">
                          <a:pos x="1366" y="544"/>
                        </a:cxn>
                        <a:cxn ang="0">
                          <a:pos x="1404" y="544"/>
                        </a:cxn>
                        <a:cxn ang="0">
                          <a:pos x="1433" y="546"/>
                        </a:cxn>
                        <a:cxn ang="0">
                          <a:pos x="1476" y="544"/>
                        </a:cxn>
                        <a:cxn ang="0">
                          <a:pos x="1517" y="537"/>
                        </a:cxn>
                        <a:cxn ang="0">
                          <a:pos x="1560" y="540"/>
                        </a:cxn>
                        <a:cxn ang="0">
                          <a:pos x="1598" y="544"/>
                        </a:cxn>
                        <a:cxn ang="0">
                          <a:pos x="1634" y="537"/>
                        </a:cxn>
                        <a:cxn ang="0">
                          <a:pos x="1677" y="531"/>
                        </a:cxn>
                        <a:cxn ang="0">
                          <a:pos x="1717" y="535"/>
                        </a:cxn>
                        <a:cxn ang="0">
                          <a:pos x="1738" y="546"/>
                        </a:cxn>
                        <a:cxn ang="0">
                          <a:pos x="1763" y="544"/>
                        </a:cxn>
                        <a:cxn ang="0">
                          <a:pos x="1790" y="533"/>
                        </a:cxn>
                        <a:cxn ang="0">
                          <a:pos x="1814" y="538"/>
                        </a:cxn>
                        <a:cxn ang="0">
                          <a:pos x="1841" y="538"/>
                        </a:cxn>
                        <a:cxn ang="0">
                          <a:pos x="1877" y="535"/>
                        </a:cxn>
                        <a:cxn ang="0">
                          <a:pos x="1900" y="531"/>
                        </a:cxn>
                        <a:cxn ang="0">
                          <a:pos x="1936" y="535"/>
                        </a:cxn>
                        <a:cxn ang="0">
                          <a:pos x="1976" y="542"/>
                        </a:cxn>
                        <a:cxn ang="0">
                          <a:pos x="2003" y="540"/>
                        </a:cxn>
                        <a:cxn ang="0">
                          <a:pos x="2026" y="538"/>
                        </a:cxn>
                        <a:cxn ang="0">
                          <a:pos x="2049" y="537"/>
                        </a:cxn>
                        <a:cxn ang="0">
                          <a:pos x="2082" y="535"/>
                        </a:cxn>
                        <a:cxn ang="0">
                          <a:pos x="2116" y="537"/>
                        </a:cxn>
                        <a:cxn ang="0">
                          <a:pos x="2152" y="546"/>
                        </a:cxn>
                        <a:cxn ang="0">
                          <a:pos x="2193" y="544"/>
                        </a:cxn>
                        <a:cxn ang="0">
                          <a:pos x="2240" y="538"/>
                        </a:cxn>
                        <a:cxn ang="0">
                          <a:pos x="2281" y="535"/>
                        </a:cxn>
                        <a:cxn ang="0">
                          <a:pos x="2319" y="538"/>
                        </a:cxn>
                        <a:cxn ang="0">
                          <a:pos x="2350" y="546"/>
                        </a:cxn>
                        <a:cxn ang="0">
                          <a:pos x="2382" y="547"/>
                        </a:cxn>
                        <a:cxn ang="0">
                          <a:pos x="2421" y="537"/>
                        </a:cxn>
                        <a:cxn ang="0">
                          <a:pos x="2452" y="531"/>
                        </a:cxn>
                        <a:cxn ang="0">
                          <a:pos x="2484" y="542"/>
                        </a:cxn>
                        <a:cxn ang="0">
                          <a:pos x="2522" y="538"/>
                        </a:cxn>
                        <a:cxn ang="0">
                          <a:pos x="2542" y="522"/>
                        </a:cxn>
                        <a:cxn ang="0">
                          <a:pos x="2556" y="497"/>
                        </a:cxn>
                        <a:cxn ang="0">
                          <a:pos x="2562" y="411"/>
                        </a:cxn>
                        <a:cxn ang="0">
                          <a:pos x="2556" y="238"/>
                        </a:cxn>
                        <a:cxn ang="0">
                          <a:pos x="2299" y="238"/>
                        </a:cxn>
                      </a:cxnLst>
                      <a:rect l="0" t="0" r="r" b="b"/>
                      <a:pathLst>
                        <a:path w="2562" h="551">
                          <a:moveTo>
                            <a:pt x="2299" y="238"/>
                          </a:moveTo>
                          <a:lnTo>
                            <a:pt x="2254" y="173"/>
                          </a:lnTo>
                          <a:lnTo>
                            <a:pt x="2254" y="0"/>
                          </a:lnTo>
                          <a:lnTo>
                            <a:pt x="262" y="0"/>
                          </a:lnTo>
                          <a:lnTo>
                            <a:pt x="273" y="173"/>
                          </a:lnTo>
                          <a:lnTo>
                            <a:pt x="196" y="248"/>
                          </a:lnTo>
                          <a:lnTo>
                            <a:pt x="0" y="259"/>
                          </a:lnTo>
                          <a:lnTo>
                            <a:pt x="10" y="367"/>
                          </a:lnTo>
                          <a:lnTo>
                            <a:pt x="54" y="443"/>
                          </a:lnTo>
                          <a:lnTo>
                            <a:pt x="109" y="497"/>
                          </a:lnTo>
                          <a:lnTo>
                            <a:pt x="206" y="540"/>
                          </a:lnTo>
                          <a:lnTo>
                            <a:pt x="338" y="551"/>
                          </a:lnTo>
                          <a:lnTo>
                            <a:pt x="492" y="551"/>
                          </a:lnTo>
                          <a:lnTo>
                            <a:pt x="695" y="546"/>
                          </a:lnTo>
                          <a:lnTo>
                            <a:pt x="886" y="546"/>
                          </a:lnTo>
                          <a:lnTo>
                            <a:pt x="1089" y="546"/>
                          </a:lnTo>
                          <a:lnTo>
                            <a:pt x="1118" y="546"/>
                          </a:lnTo>
                          <a:lnTo>
                            <a:pt x="1154" y="544"/>
                          </a:lnTo>
                          <a:lnTo>
                            <a:pt x="1202" y="544"/>
                          </a:lnTo>
                          <a:lnTo>
                            <a:pt x="1246" y="544"/>
                          </a:lnTo>
                          <a:lnTo>
                            <a:pt x="1292" y="546"/>
                          </a:lnTo>
                          <a:lnTo>
                            <a:pt x="1330" y="540"/>
                          </a:lnTo>
                          <a:lnTo>
                            <a:pt x="1366" y="544"/>
                          </a:lnTo>
                          <a:lnTo>
                            <a:pt x="1404" y="544"/>
                          </a:lnTo>
                          <a:lnTo>
                            <a:pt x="1433" y="546"/>
                          </a:lnTo>
                          <a:lnTo>
                            <a:pt x="1476" y="544"/>
                          </a:lnTo>
                          <a:lnTo>
                            <a:pt x="1517" y="537"/>
                          </a:lnTo>
                          <a:lnTo>
                            <a:pt x="1560" y="540"/>
                          </a:lnTo>
                          <a:lnTo>
                            <a:pt x="1598" y="544"/>
                          </a:lnTo>
                          <a:lnTo>
                            <a:pt x="1634" y="537"/>
                          </a:lnTo>
                          <a:lnTo>
                            <a:pt x="1677" y="531"/>
                          </a:lnTo>
                          <a:lnTo>
                            <a:pt x="1717" y="535"/>
                          </a:lnTo>
                          <a:lnTo>
                            <a:pt x="1738" y="546"/>
                          </a:lnTo>
                          <a:lnTo>
                            <a:pt x="1763" y="544"/>
                          </a:lnTo>
                          <a:lnTo>
                            <a:pt x="1790" y="533"/>
                          </a:lnTo>
                          <a:lnTo>
                            <a:pt x="1814" y="538"/>
                          </a:lnTo>
                          <a:lnTo>
                            <a:pt x="1841" y="538"/>
                          </a:lnTo>
                          <a:lnTo>
                            <a:pt x="1877" y="535"/>
                          </a:lnTo>
                          <a:lnTo>
                            <a:pt x="1900" y="531"/>
                          </a:lnTo>
                          <a:lnTo>
                            <a:pt x="1936" y="535"/>
                          </a:lnTo>
                          <a:lnTo>
                            <a:pt x="1976" y="542"/>
                          </a:lnTo>
                          <a:lnTo>
                            <a:pt x="2003" y="540"/>
                          </a:lnTo>
                          <a:lnTo>
                            <a:pt x="2026" y="538"/>
                          </a:lnTo>
                          <a:lnTo>
                            <a:pt x="2049" y="537"/>
                          </a:lnTo>
                          <a:lnTo>
                            <a:pt x="2082" y="535"/>
                          </a:lnTo>
                          <a:lnTo>
                            <a:pt x="2116" y="537"/>
                          </a:lnTo>
                          <a:lnTo>
                            <a:pt x="2152" y="546"/>
                          </a:lnTo>
                          <a:lnTo>
                            <a:pt x="2193" y="544"/>
                          </a:lnTo>
                          <a:lnTo>
                            <a:pt x="2240" y="538"/>
                          </a:lnTo>
                          <a:lnTo>
                            <a:pt x="2281" y="535"/>
                          </a:lnTo>
                          <a:lnTo>
                            <a:pt x="2319" y="538"/>
                          </a:lnTo>
                          <a:lnTo>
                            <a:pt x="2350" y="546"/>
                          </a:lnTo>
                          <a:lnTo>
                            <a:pt x="2382" y="547"/>
                          </a:lnTo>
                          <a:lnTo>
                            <a:pt x="2421" y="537"/>
                          </a:lnTo>
                          <a:lnTo>
                            <a:pt x="2452" y="531"/>
                          </a:lnTo>
                          <a:lnTo>
                            <a:pt x="2484" y="542"/>
                          </a:lnTo>
                          <a:lnTo>
                            <a:pt x="2522" y="538"/>
                          </a:lnTo>
                          <a:lnTo>
                            <a:pt x="2542" y="522"/>
                          </a:lnTo>
                          <a:lnTo>
                            <a:pt x="2556" y="497"/>
                          </a:lnTo>
                          <a:lnTo>
                            <a:pt x="2562" y="411"/>
                          </a:lnTo>
                          <a:lnTo>
                            <a:pt x="2556" y="238"/>
                          </a:lnTo>
                          <a:lnTo>
                            <a:pt x="2299" y="238"/>
                          </a:lnTo>
                          <a:close/>
                        </a:path>
                      </a:pathLst>
                    </a:custGeom>
                    <a:solidFill>
                      <a:srgbClr val="D4AE24"/>
                    </a:solidFill>
                    <a:ln w="6350" cmpd="sng">
                      <a:solidFill>
                        <a:srgbClr val="000000"/>
                      </a:solidFill>
                      <a:prstDash val="solid"/>
                      <a:round/>
                      <a:headEnd/>
                      <a:tailEnd/>
                    </a:ln>
                    <a:effectLst/>
                  </p:spPr>
                  <p:txBody>
                    <a:bodyPr/>
                    <a:lstStyle/>
                    <a:p>
                      <a:endParaRPr lang="es-ES"/>
                    </a:p>
                  </p:txBody>
                </p:sp>
                <p:sp>
                  <p:nvSpPr>
                    <p:cNvPr id="12587" name="Freeform 299"/>
                    <p:cNvSpPr>
                      <a:spLocks noChangeAspect="1"/>
                    </p:cNvSpPr>
                    <p:nvPr/>
                  </p:nvSpPr>
                  <p:spPr bwMode="auto">
                    <a:xfrm>
                      <a:off x="2372" y="2687"/>
                      <a:ext cx="1306" cy="127"/>
                    </a:xfrm>
                    <a:custGeom>
                      <a:avLst/>
                      <a:gdLst/>
                      <a:ahLst/>
                      <a:cxnLst>
                        <a:cxn ang="0">
                          <a:pos x="167" y="144"/>
                        </a:cxn>
                        <a:cxn ang="0">
                          <a:pos x="84" y="140"/>
                        </a:cxn>
                        <a:cxn ang="0">
                          <a:pos x="30" y="131"/>
                        </a:cxn>
                        <a:cxn ang="0">
                          <a:pos x="5" y="115"/>
                        </a:cxn>
                        <a:cxn ang="0">
                          <a:pos x="0" y="90"/>
                        </a:cxn>
                        <a:cxn ang="0">
                          <a:pos x="11" y="54"/>
                        </a:cxn>
                        <a:cxn ang="0">
                          <a:pos x="41" y="29"/>
                        </a:cxn>
                        <a:cxn ang="0">
                          <a:pos x="95" y="14"/>
                        </a:cxn>
                        <a:cxn ang="0">
                          <a:pos x="173" y="7"/>
                        </a:cxn>
                        <a:cxn ang="0">
                          <a:pos x="293" y="5"/>
                        </a:cxn>
                        <a:cxn ang="0">
                          <a:pos x="372" y="12"/>
                        </a:cxn>
                        <a:cxn ang="0">
                          <a:pos x="442" y="16"/>
                        </a:cxn>
                        <a:cxn ang="0">
                          <a:pos x="516" y="18"/>
                        </a:cxn>
                        <a:cxn ang="0">
                          <a:pos x="617" y="18"/>
                        </a:cxn>
                        <a:cxn ang="0">
                          <a:pos x="755" y="16"/>
                        </a:cxn>
                        <a:cxn ang="0">
                          <a:pos x="964" y="11"/>
                        </a:cxn>
                        <a:cxn ang="0">
                          <a:pos x="1111" y="9"/>
                        </a:cxn>
                        <a:cxn ang="0">
                          <a:pos x="1230" y="5"/>
                        </a:cxn>
                        <a:cxn ang="0">
                          <a:pos x="1302" y="5"/>
                        </a:cxn>
                        <a:cxn ang="0">
                          <a:pos x="1338" y="7"/>
                        </a:cxn>
                        <a:cxn ang="0">
                          <a:pos x="1350" y="9"/>
                        </a:cxn>
                        <a:cxn ang="0">
                          <a:pos x="1359" y="11"/>
                        </a:cxn>
                        <a:cxn ang="0">
                          <a:pos x="1401" y="11"/>
                        </a:cxn>
                        <a:cxn ang="0">
                          <a:pos x="1494" y="5"/>
                        </a:cxn>
                        <a:cxn ang="0">
                          <a:pos x="1584" y="18"/>
                        </a:cxn>
                        <a:cxn ang="0">
                          <a:pos x="1692" y="14"/>
                        </a:cxn>
                        <a:cxn ang="0">
                          <a:pos x="1742" y="12"/>
                        </a:cxn>
                        <a:cxn ang="0">
                          <a:pos x="1798" y="18"/>
                        </a:cxn>
                        <a:cxn ang="0">
                          <a:pos x="1868" y="2"/>
                        </a:cxn>
                        <a:cxn ang="0">
                          <a:pos x="1944" y="5"/>
                        </a:cxn>
                        <a:cxn ang="0">
                          <a:pos x="2017" y="9"/>
                        </a:cxn>
                        <a:cxn ang="0">
                          <a:pos x="2084" y="0"/>
                        </a:cxn>
                        <a:cxn ang="0">
                          <a:pos x="2156" y="14"/>
                        </a:cxn>
                        <a:cxn ang="0">
                          <a:pos x="2228" y="9"/>
                        </a:cxn>
                        <a:cxn ang="0">
                          <a:pos x="2301" y="2"/>
                        </a:cxn>
                        <a:cxn ang="0">
                          <a:pos x="2382" y="18"/>
                        </a:cxn>
                        <a:cxn ang="0">
                          <a:pos x="2461" y="18"/>
                        </a:cxn>
                        <a:cxn ang="0">
                          <a:pos x="2517" y="43"/>
                        </a:cxn>
                        <a:cxn ang="0">
                          <a:pos x="2555" y="83"/>
                        </a:cxn>
                        <a:cxn ang="0">
                          <a:pos x="2594" y="113"/>
                        </a:cxn>
                        <a:cxn ang="0">
                          <a:pos x="2612" y="137"/>
                        </a:cxn>
                        <a:cxn ang="0">
                          <a:pos x="2607" y="146"/>
                        </a:cxn>
                        <a:cxn ang="0">
                          <a:pos x="2580" y="149"/>
                        </a:cxn>
                        <a:cxn ang="0">
                          <a:pos x="2501" y="146"/>
                        </a:cxn>
                        <a:cxn ang="0">
                          <a:pos x="2416" y="140"/>
                        </a:cxn>
                        <a:cxn ang="0">
                          <a:pos x="2382" y="140"/>
                        </a:cxn>
                        <a:cxn ang="0">
                          <a:pos x="2352" y="151"/>
                        </a:cxn>
                        <a:cxn ang="0">
                          <a:pos x="2344" y="167"/>
                        </a:cxn>
                        <a:cxn ang="0">
                          <a:pos x="2353" y="187"/>
                        </a:cxn>
                        <a:cxn ang="0">
                          <a:pos x="2402" y="216"/>
                        </a:cxn>
                        <a:cxn ang="0">
                          <a:pos x="2425" y="234"/>
                        </a:cxn>
                        <a:cxn ang="0">
                          <a:pos x="2418" y="245"/>
                        </a:cxn>
                        <a:cxn ang="0">
                          <a:pos x="2379" y="250"/>
                        </a:cxn>
                        <a:cxn ang="0">
                          <a:pos x="2308" y="254"/>
                        </a:cxn>
                        <a:cxn ang="0">
                          <a:pos x="2156" y="254"/>
                        </a:cxn>
                        <a:cxn ang="0">
                          <a:pos x="2069" y="254"/>
                        </a:cxn>
                        <a:cxn ang="0">
                          <a:pos x="2005" y="254"/>
                        </a:cxn>
                      </a:cxnLst>
                      <a:rect l="0" t="0" r="r" b="b"/>
                      <a:pathLst>
                        <a:path w="2612" h="254">
                          <a:moveTo>
                            <a:pt x="264" y="146"/>
                          </a:moveTo>
                          <a:lnTo>
                            <a:pt x="200" y="144"/>
                          </a:lnTo>
                          <a:lnTo>
                            <a:pt x="167" y="144"/>
                          </a:lnTo>
                          <a:lnTo>
                            <a:pt x="138" y="144"/>
                          </a:lnTo>
                          <a:lnTo>
                            <a:pt x="110" y="142"/>
                          </a:lnTo>
                          <a:lnTo>
                            <a:pt x="84" y="140"/>
                          </a:lnTo>
                          <a:lnTo>
                            <a:pt x="63" y="139"/>
                          </a:lnTo>
                          <a:lnTo>
                            <a:pt x="45" y="135"/>
                          </a:lnTo>
                          <a:lnTo>
                            <a:pt x="30" y="131"/>
                          </a:lnTo>
                          <a:lnTo>
                            <a:pt x="18" y="126"/>
                          </a:lnTo>
                          <a:lnTo>
                            <a:pt x="11" y="122"/>
                          </a:lnTo>
                          <a:lnTo>
                            <a:pt x="5" y="115"/>
                          </a:lnTo>
                          <a:lnTo>
                            <a:pt x="2" y="110"/>
                          </a:lnTo>
                          <a:lnTo>
                            <a:pt x="0" y="102"/>
                          </a:lnTo>
                          <a:lnTo>
                            <a:pt x="0" y="90"/>
                          </a:lnTo>
                          <a:lnTo>
                            <a:pt x="2" y="74"/>
                          </a:lnTo>
                          <a:lnTo>
                            <a:pt x="5" y="65"/>
                          </a:lnTo>
                          <a:lnTo>
                            <a:pt x="11" y="54"/>
                          </a:lnTo>
                          <a:lnTo>
                            <a:pt x="18" y="45"/>
                          </a:lnTo>
                          <a:lnTo>
                            <a:pt x="29" y="36"/>
                          </a:lnTo>
                          <a:lnTo>
                            <a:pt x="41" y="29"/>
                          </a:lnTo>
                          <a:lnTo>
                            <a:pt x="56" y="21"/>
                          </a:lnTo>
                          <a:lnTo>
                            <a:pt x="74" y="18"/>
                          </a:lnTo>
                          <a:lnTo>
                            <a:pt x="95" y="14"/>
                          </a:lnTo>
                          <a:lnTo>
                            <a:pt x="119" y="11"/>
                          </a:lnTo>
                          <a:lnTo>
                            <a:pt x="146" y="9"/>
                          </a:lnTo>
                          <a:lnTo>
                            <a:pt x="173" y="7"/>
                          </a:lnTo>
                          <a:lnTo>
                            <a:pt x="203" y="7"/>
                          </a:lnTo>
                          <a:lnTo>
                            <a:pt x="264" y="5"/>
                          </a:lnTo>
                          <a:lnTo>
                            <a:pt x="293" y="5"/>
                          </a:lnTo>
                          <a:lnTo>
                            <a:pt x="318" y="7"/>
                          </a:lnTo>
                          <a:lnTo>
                            <a:pt x="345" y="9"/>
                          </a:lnTo>
                          <a:lnTo>
                            <a:pt x="372" y="12"/>
                          </a:lnTo>
                          <a:lnTo>
                            <a:pt x="404" y="14"/>
                          </a:lnTo>
                          <a:lnTo>
                            <a:pt x="422" y="14"/>
                          </a:lnTo>
                          <a:lnTo>
                            <a:pt x="442" y="16"/>
                          </a:lnTo>
                          <a:lnTo>
                            <a:pt x="464" y="16"/>
                          </a:lnTo>
                          <a:lnTo>
                            <a:pt x="489" y="18"/>
                          </a:lnTo>
                          <a:lnTo>
                            <a:pt x="516" y="18"/>
                          </a:lnTo>
                          <a:lnTo>
                            <a:pt x="545" y="18"/>
                          </a:lnTo>
                          <a:lnTo>
                            <a:pt x="579" y="18"/>
                          </a:lnTo>
                          <a:lnTo>
                            <a:pt x="617" y="18"/>
                          </a:lnTo>
                          <a:lnTo>
                            <a:pt x="660" y="16"/>
                          </a:lnTo>
                          <a:lnTo>
                            <a:pt x="707" y="16"/>
                          </a:lnTo>
                          <a:lnTo>
                            <a:pt x="755" y="16"/>
                          </a:lnTo>
                          <a:lnTo>
                            <a:pt x="807" y="14"/>
                          </a:lnTo>
                          <a:lnTo>
                            <a:pt x="911" y="12"/>
                          </a:lnTo>
                          <a:lnTo>
                            <a:pt x="964" y="11"/>
                          </a:lnTo>
                          <a:lnTo>
                            <a:pt x="1016" y="11"/>
                          </a:lnTo>
                          <a:lnTo>
                            <a:pt x="1064" y="9"/>
                          </a:lnTo>
                          <a:lnTo>
                            <a:pt x="1111" y="9"/>
                          </a:lnTo>
                          <a:lnTo>
                            <a:pt x="1156" y="7"/>
                          </a:lnTo>
                          <a:lnTo>
                            <a:pt x="1196" y="7"/>
                          </a:lnTo>
                          <a:lnTo>
                            <a:pt x="1230" y="5"/>
                          </a:lnTo>
                          <a:lnTo>
                            <a:pt x="1258" y="5"/>
                          </a:lnTo>
                          <a:lnTo>
                            <a:pt x="1282" y="5"/>
                          </a:lnTo>
                          <a:lnTo>
                            <a:pt x="1302" y="5"/>
                          </a:lnTo>
                          <a:lnTo>
                            <a:pt x="1316" y="5"/>
                          </a:lnTo>
                          <a:lnTo>
                            <a:pt x="1329" y="7"/>
                          </a:lnTo>
                          <a:lnTo>
                            <a:pt x="1338" y="7"/>
                          </a:lnTo>
                          <a:lnTo>
                            <a:pt x="1343" y="7"/>
                          </a:lnTo>
                          <a:lnTo>
                            <a:pt x="1348" y="7"/>
                          </a:lnTo>
                          <a:lnTo>
                            <a:pt x="1350" y="9"/>
                          </a:lnTo>
                          <a:lnTo>
                            <a:pt x="1354" y="9"/>
                          </a:lnTo>
                          <a:lnTo>
                            <a:pt x="1356" y="11"/>
                          </a:lnTo>
                          <a:lnTo>
                            <a:pt x="1359" y="11"/>
                          </a:lnTo>
                          <a:lnTo>
                            <a:pt x="1365" y="11"/>
                          </a:lnTo>
                          <a:lnTo>
                            <a:pt x="1370" y="11"/>
                          </a:lnTo>
                          <a:lnTo>
                            <a:pt x="1401" y="11"/>
                          </a:lnTo>
                          <a:lnTo>
                            <a:pt x="1433" y="9"/>
                          </a:lnTo>
                          <a:lnTo>
                            <a:pt x="1465" y="7"/>
                          </a:lnTo>
                          <a:lnTo>
                            <a:pt x="1494" y="5"/>
                          </a:lnTo>
                          <a:lnTo>
                            <a:pt x="1519" y="7"/>
                          </a:lnTo>
                          <a:lnTo>
                            <a:pt x="1543" y="11"/>
                          </a:lnTo>
                          <a:lnTo>
                            <a:pt x="1584" y="18"/>
                          </a:lnTo>
                          <a:lnTo>
                            <a:pt x="1622" y="18"/>
                          </a:lnTo>
                          <a:lnTo>
                            <a:pt x="1658" y="18"/>
                          </a:lnTo>
                          <a:lnTo>
                            <a:pt x="1692" y="14"/>
                          </a:lnTo>
                          <a:lnTo>
                            <a:pt x="1708" y="12"/>
                          </a:lnTo>
                          <a:lnTo>
                            <a:pt x="1724" y="11"/>
                          </a:lnTo>
                          <a:lnTo>
                            <a:pt x="1742" y="12"/>
                          </a:lnTo>
                          <a:lnTo>
                            <a:pt x="1758" y="14"/>
                          </a:lnTo>
                          <a:lnTo>
                            <a:pt x="1778" y="16"/>
                          </a:lnTo>
                          <a:lnTo>
                            <a:pt x="1798" y="18"/>
                          </a:lnTo>
                          <a:lnTo>
                            <a:pt x="1819" y="14"/>
                          </a:lnTo>
                          <a:lnTo>
                            <a:pt x="1843" y="9"/>
                          </a:lnTo>
                          <a:lnTo>
                            <a:pt x="1868" y="2"/>
                          </a:lnTo>
                          <a:lnTo>
                            <a:pt x="1893" y="0"/>
                          </a:lnTo>
                          <a:lnTo>
                            <a:pt x="1918" y="2"/>
                          </a:lnTo>
                          <a:lnTo>
                            <a:pt x="1944" y="5"/>
                          </a:lnTo>
                          <a:lnTo>
                            <a:pt x="1970" y="9"/>
                          </a:lnTo>
                          <a:lnTo>
                            <a:pt x="1994" y="11"/>
                          </a:lnTo>
                          <a:lnTo>
                            <a:pt x="2017" y="9"/>
                          </a:lnTo>
                          <a:lnTo>
                            <a:pt x="2039" y="5"/>
                          </a:lnTo>
                          <a:lnTo>
                            <a:pt x="2062" y="2"/>
                          </a:lnTo>
                          <a:lnTo>
                            <a:pt x="2084" y="0"/>
                          </a:lnTo>
                          <a:lnTo>
                            <a:pt x="2107" y="3"/>
                          </a:lnTo>
                          <a:lnTo>
                            <a:pt x="2132" y="9"/>
                          </a:lnTo>
                          <a:lnTo>
                            <a:pt x="2156" y="14"/>
                          </a:lnTo>
                          <a:lnTo>
                            <a:pt x="2179" y="18"/>
                          </a:lnTo>
                          <a:lnTo>
                            <a:pt x="2202" y="14"/>
                          </a:lnTo>
                          <a:lnTo>
                            <a:pt x="2228" y="9"/>
                          </a:lnTo>
                          <a:lnTo>
                            <a:pt x="2251" y="3"/>
                          </a:lnTo>
                          <a:lnTo>
                            <a:pt x="2274" y="0"/>
                          </a:lnTo>
                          <a:lnTo>
                            <a:pt x="2301" y="2"/>
                          </a:lnTo>
                          <a:lnTo>
                            <a:pt x="2328" y="7"/>
                          </a:lnTo>
                          <a:lnTo>
                            <a:pt x="2355" y="12"/>
                          </a:lnTo>
                          <a:lnTo>
                            <a:pt x="2382" y="18"/>
                          </a:lnTo>
                          <a:lnTo>
                            <a:pt x="2409" y="18"/>
                          </a:lnTo>
                          <a:lnTo>
                            <a:pt x="2436" y="18"/>
                          </a:lnTo>
                          <a:lnTo>
                            <a:pt x="2461" y="18"/>
                          </a:lnTo>
                          <a:lnTo>
                            <a:pt x="2483" y="21"/>
                          </a:lnTo>
                          <a:lnTo>
                            <a:pt x="2501" y="30"/>
                          </a:lnTo>
                          <a:lnTo>
                            <a:pt x="2517" y="43"/>
                          </a:lnTo>
                          <a:lnTo>
                            <a:pt x="2530" y="59"/>
                          </a:lnTo>
                          <a:lnTo>
                            <a:pt x="2544" y="74"/>
                          </a:lnTo>
                          <a:lnTo>
                            <a:pt x="2555" y="83"/>
                          </a:lnTo>
                          <a:lnTo>
                            <a:pt x="2567" y="92"/>
                          </a:lnTo>
                          <a:lnTo>
                            <a:pt x="2580" y="102"/>
                          </a:lnTo>
                          <a:lnTo>
                            <a:pt x="2594" y="113"/>
                          </a:lnTo>
                          <a:lnTo>
                            <a:pt x="2605" y="124"/>
                          </a:lnTo>
                          <a:lnTo>
                            <a:pt x="2612" y="133"/>
                          </a:lnTo>
                          <a:lnTo>
                            <a:pt x="2612" y="137"/>
                          </a:lnTo>
                          <a:lnTo>
                            <a:pt x="2612" y="140"/>
                          </a:lnTo>
                          <a:lnTo>
                            <a:pt x="2611" y="144"/>
                          </a:lnTo>
                          <a:lnTo>
                            <a:pt x="2607" y="146"/>
                          </a:lnTo>
                          <a:lnTo>
                            <a:pt x="2600" y="148"/>
                          </a:lnTo>
                          <a:lnTo>
                            <a:pt x="2591" y="149"/>
                          </a:lnTo>
                          <a:lnTo>
                            <a:pt x="2580" y="149"/>
                          </a:lnTo>
                          <a:lnTo>
                            <a:pt x="2566" y="149"/>
                          </a:lnTo>
                          <a:lnTo>
                            <a:pt x="2535" y="148"/>
                          </a:lnTo>
                          <a:lnTo>
                            <a:pt x="2501" y="146"/>
                          </a:lnTo>
                          <a:lnTo>
                            <a:pt x="2465" y="142"/>
                          </a:lnTo>
                          <a:lnTo>
                            <a:pt x="2431" y="140"/>
                          </a:lnTo>
                          <a:lnTo>
                            <a:pt x="2416" y="140"/>
                          </a:lnTo>
                          <a:lnTo>
                            <a:pt x="2402" y="140"/>
                          </a:lnTo>
                          <a:lnTo>
                            <a:pt x="2391" y="140"/>
                          </a:lnTo>
                          <a:lnTo>
                            <a:pt x="2382" y="140"/>
                          </a:lnTo>
                          <a:lnTo>
                            <a:pt x="2368" y="142"/>
                          </a:lnTo>
                          <a:lnTo>
                            <a:pt x="2359" y="146"/>
                          </a:lnTo>
                          <a:lnTo>
                            <a:pt x="2352" y="151"/>
                          </a:lnTo>
                          <a:lnTo>
                            <a:pt x="2346" y="155"/>
                          </a:lnTo>
                          <a:lnTo>
                            <a:pt x="2344" y="160"/>
                          </a:lnTo>
                          <a:lnTo>
                            <a:pt x="2344" y="167"/>
                          </a:lnTo>
                          <a:lnTo>
                            <a:pt x="2348" y="180"/>
                          </a:lnTo>
                          <a:lnTo>
                            <a:pt x="2350" y="184"/>
                          </a:lnTo>
                          <a:lnTo>
                            <a:pt x="2353" y="187"/>
                          </a:lnTo>
                          <a:lnTo>
                            <a:pt x="2368" y="196"/>
                          </a:lnTo>
                          <a:lnTo>
                            <a:pt x="2384" y="207"/>
                          </a:lnTo>
                          <a:lnTo>
                            <a:pt x="2402" y="216"/>
                          </a:lnTo>
                          <a:lnTo>
                            <a:pt x="2416" y="225"/>
                          </a:lnTo>
                          <a:lnTo>
                            <a:pt x="2422" y="230"/>
                          </a:lnTo>
                          <a:lnTo>
                            <a:pt x="2425" y="234"/>
                          </a:lnTo>
                          <a:lnTo>
                            <a:pt x="2425" y="238"/>
                          </a:lnTo>
                          <a:lnTo>
                            <a:pt x="2424" y="241"/>
                          </a:lnTo>
                          <a:lnTo>
                            <a:pt x="2418" y="245"/>
                          </a:lnTo>
                          <a:lnTo>
                            <a:pt x="2409" y="247"/>
                          </a:lnTo>
                          <a:lnTo>
                            <a:pt x="2397" y="248"/>
                          </a:lnTo>
                          <a:lnTo>
                            <a:pt x="2379" y="250"/>
                          </a:lnTo>
                          <a:lnTo>
                            <a:pt x="2359" y="252"/>
                          </a:lnTo>
                          <a:lnTo>
                            <a:pt x="2334" y="252"/>
                          </a:lnTo>
                          <a:lnTo>
                            <a:pt x="2308" y="254"/>
                          </a:lnTo>
                          <a:lnTo>
                            <a:pt x="2280" y="254"/>
                          </a:lnTo>
                          <a:lnTo>
                            <a:pt x="2219" y="254"/>
                          </a:lnTo>
                          <a:lnTo>
                            <a:pt x="2156" y="254"/>
                          </a:lnTo>
                          <a:lnTo>
                            <a:pt x="2125" y="254"/>
                          </a:lnTo>
                          <a:lnTo>
                            <a:pt x="2096" y="254"/>
                          </a:lnTo>
                          <a:lnTo>
                            <a:pt x="2069" y="254"/>
                          </a:lnTo>
                          <a:lnTo>
                            <a:pt x="2044" y="254"/>
                          </a:lnTo>
                          <a:lnTo>
                            <a:pt x="2023" y="254"/>
                          </a:lnTo>
                          <a:lnTo>
                            <a:pt x="2005" y="254"/>
                          </a:lnTo>
                        </a:path>
                      </a:pathLst>
                    </a:custGeom>
                    <a:noFill/>
                    <a:ln w="6350" cmpd="sng">
                      <a:solidFill>
                        <a:srgbClr val="000000"/>
                      </a:solidFill>
                      <a:prstDash val="solid"/>
                      <a:round/>
                      <a:headEnd/>
                      <a:tailEnd/>
                    </a:ln>
                    <a:effectLst/>
                  </p:spPr>
                  <p:txBody>
                    <a:bodyPr/>
                    <a:lstStyle/>
                    <a:p>
                      <a:endParaRPr lang="es-ES"/>
                    </a:p>
                  </p:txBody>
                </p:sp>
                <p:sp>
                  <p:nvSpPr>
                    <p:cNvPr id="12588" name="Freeform 300"/>
                    <p:cNvSpPr>
                      <a:spLocks noChangeAspect="1"/>
                    </p:cNvSpPr>
                    <p:nvPr/>
                  </p:nvSpPr>
                  <p:spPr bwMode="auto">
                    <a:xfrm>
                      <a:off x="3376" y="2810"/>
                      <a:ext cx="204" cy="23"/>
                    </a:xfrm>
                    <a:custGeom>
                      <a:avLst/>
                      <a:gdLst/>
                      <a:ahLst/>
                      <a:cxnLst>
                        <a:cxn ang="0">
                          <a:pos x="0" y="23"/>
                        </a:cxn>
                        <a:cxn ang="0">
                          <a:pos x="201" y="23"/>
                        </a:cxn>
                        <a:cxn ang="0">
                          <a:pos x="204" y="0"/>
                        </a:cxn>
                      </a:cxnLst>
                      <a:rect l="0" t="0" r="r" b="b"/>
                      <a:pathLst>
                        <a:path w="204" h="23">
                          <a:moveTo>
                            <a:pt x="0" y="23"/>
                          </a:moveTo>
                          <a:lnTo>
                            <a:pt x="201" y="23"/>
                          </a:lnTo>
                          <a:lnTo>
                            <a:pt x="204" y="0"/>
                          </a:lnTo>
                        </a:path>
                      </a:pathLst>
                    </a:custGeom>
                    <a:noFill/>
                    <a:ln w="6350" cmpd="sng">
                      <a:solidFill>
                        <a:schemeClr val="tx1"/>
                      </a:solidFill>
                      <a:round/>
                      <a:headEnd/>
                      <a:tailEnd/>
                    </a:ln>
                    <a:effectLst/>
                  </p:spPr>
                  <p:txBody>
                    <a:bodyPr/>
                    <a:lstStyle/>
                    <a:p>
                      <a:endParaRPr lang="es-ES"/>
                    </a:p>
                  </p:txBody>
                </p:sp>
              </p:grpSp>
              <p:sp>
                <p:nvSpPr>
                  <p:cNvPr id="12589" name="Freeform 301"/>
                  <p:cNvSpPr>
                    <a:spLocks noChangeAspect="1"/>
                  </p:cNvSpPr>
                  <p:nvPr/>
                </p:nvSpPr>
                <p:spPr bwMode="auto">
                  <a:xfrm>
                    <a:off x="2189" y="3097"/>
                    <a:ext cx="1124" cy="247"/>
                  </a:xfrm>
                  <a:custGeom>
                    <a:avLst/>
                    <a:gdLst/>
                    <a:ahLst/>
                    <a:cxnLst>
                      <a:cxn ang="0">
                        <a:pos x="0" y="383"/>
                      </a:cxn>
                      <a:cxn ang="0">
                        <a:pos x="0" y="495"/>
                      </a:cxn>
                      <a:cxn ang="0">
                        <a:pos x="2247" y="495"/>
                      </a:cxn>
                      <a:cxn ang="0">
                        <a:pos x="2157" y="416"/>
                      </a:cxn>
                      <a:cxn ang="0">
                        <a:pos x="2089" y="304"/>
                      </a:cxn>
                      <a:cxn ang="0">
                        <a:pos x="2044" y="180"/>
                      </a:cxn>
                      <a:cxn ang="0">
                        <a:pos x="1988" y="0"/>
                      </a:cxn>
                      <a:cxn ang="0">
                        <a:pos x="471" y="0"/>
                      </a:cxn>
                      <a:cxn ang="0">
                        <a:pos x="259" y="113"/>
                      </a:cxn>
                      <a:cxn ang="0">
                        <a:pos x="135" y="259"/>
                      </a:cxn>
                      <a:cxn ang="0">
                        <a:pos x="0" y="383"/>
                      </a:cxn>
                    </a:cxnLst>
                    <a:rect l="0" t="0" r="r" b="b"/>
                    <a:pathLst>
                      <a:path w="2247" h="495">
                        <a:moveTo>
                          <a:pt x="0" y="383"/>
                        </a:moveTo>
                        <a:lnTo>
                          <a:pt x="0" y="495"/>
                        </a:lnTo>
                        <a:lnTo>
                          <a:pt x="2247" y="495"/>
                        </a:lnTo>
                        <a:lnTo>
                          <a:pt x="2157" y="416"/>
                        </a:lnTo>
                        <a:lnTo>
                          <a:pt x="2089" y="304"/>
                        </a:lnTo>
                        <a:lnTo>
                          <a:pt x="2044" y="180"/>
                        </a:lnTo>
                        <a:lnTo>
                          <a:pt x="1988" y="0"/>
                        </a:lnTo>
                        <a:lnTo>
                          <a:pt x="471" y="0"/>
                        </a:lnTo>
                        <a:lnTo>
                          <a:pt x="259" y="113"/>
                        </a:lnTo>
                        <a:lnTo>
                          <a:pt x="135" y="259"/>
                        </a:lnTo>
                        <a:lnTo>
                          <a:pt x="0" y="383"/>
                        </a:lnTo>
                        <a:close/>
                      </a:path>
                    </a:pathLst>
                  </a:custGeom>
                  <a:solidFill>
                    <a:srgbClr val="9CC49C"/>
                  </a:solidFill>
                  <a:ln w="6350" cmpd="sng">
                    <a:solidFill>
                      <a:srgbClr val="000000"/>
                    </a:solidFill>
                    <a:round/>
                    <a:headEnd/>
                    <a:tailEnd/>
                  </a:ln>
                  <a:effectLst/>
                </p:spPr>
                <p:txBody>
                  <a:bodyPr/>
                  <a:lstStyle/>
                  <a:p>
                    <a:endParaRPr lang="es-ES"/>
                  </a:p>
                </p:txBody>
              </p:sp>
              <p:grpSp>
                <p:nvGrpSpPr>
                  <p:cNvPr id="12576" name="Group 302"/>
                  <p:cNvGrpSpPr>
                    <a:grpSpLocks noChangeAspect="1"/>
                  </p:cNvGrpSpPr>
                  <p:nvPr/>
                </p:nvGrpSpPr>
                <p:grpSpPr bwMode="auto">
                  <a:xfrm>
                    <a:off x="2655" y="3199"/>
                    <a:ext cx="273" cy="289"/>
                    <a:chOff x="3924" y="3764"/>
                    <a:chExt cx="273" cy="289"/>
                  </a:xfrm>
                </p:grpSpPr>
                <p:sp>
                  <p:nvSpPr>
                    <p:cNvPr id="12591" name="Oval 303"/>
                    <p:cNvSpPr>
                      <a:spLocks noChangeAspect="1" noChangeArrowheads="1"/>
                    </p:cNvSpPr>
                    <p:nvPr/>
                  </p:nvSpPr>
                  <p:spPr bwMode="auto">
                    <a:xfrm rot="-248758">
                      <a:off x="3924" y="3764"/>
                      <a:ext cx="191" cy="95"/>
                    </a:xfrm>
                    <a:prstGeom prst="ellipse">
                      <a:avLst/>
                    </a:prstGeom>
                    <a:solidFill>
                      <a:srgbClr val="B2B2B2"/>
                    </a:solidFill>
                    <a:ln w="6350">
                      <a:solidFill>
                        <a:schemeClr val="tx2"/>
                      </a:solidFill>
                      <a:round/>
                      <a:headEnd/>
                      <a:tailEnd/>
                    </a:ln>
                    <a:effectLst/>
                  </p:spPr>
                  <p:txBody>
                    <a:bodyPr/>
                    <a:lstStyle/>
                    <a:p>
                      <a:endParaRPr lang="es-ES"/>
                    </a:p>
                  </p:txBody>
                </p:sp>
                <p:sp>
                  <p:nvSpPr>
                    <p:cNvPr id="12592" name="Freeform 304"/>
                    <p:cNvSpPr>
                      <a:spLocks noChangeAspect="1"/>
                    </p:cNvSpPr>
                    <p:nvPr/>
                  </p:nvSpPr>
                  <p:spPr bwMode="auto">
                    <a:xfrm>
                      <a:off x="3926" y="3795"/>
                      <a:ext cx="266" cy="230"/>
                    </a:xfrm>
                    <a:custGeom>
                      <a:avLst/>
                      <a:gdLst/>
                      <a:ahLst/>
                      <a:cxnLst>
                        <a:cxn ang="0">
                          <a:pos x="187" y="0"/>
                        </a:cxn>
                        <a:cxn ang="0">
                          <a:pos x="0" y="30"/>
                        </a:cxn>
                        <a:cxn ang="0">
                          <a:pos x="84" y="230"/>
                        </a:cxn>
                        <a:cxn ang="0">
                          <a:pos x="266" y="197"/>
                        </a:cxn>
                        <a:cxn ang="0">
                          <a:pos x="187" y="0"/>
                        </a:cxn>
                      </a:cxnLst>
                      <a:rect l="0" t="0" r="r" b="b"/>
                      <a:pathLst>
                        <a:path w="266" h="230">
                          <a:moveTo>
                            <a:pt x="187" y="0"/>
                          </a:moveTo>
                          <a:lnTo>
                            <a:pt x="0" y="30"/>
                          </a:lnTo>
                          <a:lnTo>
                            <a:pt x="84" y="230"/>
                          </a:lnTo>
                          <a:lnTo>
                            <a:pt x="266" y="197"/>
                          </a:lnTo>
                          <a:lnTo>
                            <a:pt x="187" y="0"/>
                          </a:lnTo>
                          <a:close/>
                        </a:path>
                      </a:pathLst>
                    </a:custGeom>
                    <a:solidFill>
                      <a:srgbClr val="B2B2B2"/>
                    </a:solidFill>
                    <a:ln w="9525" cap="flat" cmpd="sng">
                      <a:noFill/>
                      <a:prstDash val="solid"/>
                      <a:round/>
                      <a:headEnd type="none" w="med" len="med"/>
                      <a:tailEnd type="none" w="med" len="med"/>
                    </a:ln>
                    <a:effectLst/>
                  </p:spPr>
                  <p:txBody>
                    <a:bodyPr/>
                    <a:lstStyle/>
                    <a:p>
                      <a:endParaRPr lang="es-ES"/>
                    </a:p>
                  </p:txBody>
                </p:sp>
                <p:sp>
                  <p:nvSpPr>
                    <p:cNvPr id="12593" name="Oval 305"/>
                    <p:cNvSpPr>
                      <a:spLocks noChangeAspect="1" noChangeArrowheads="1"/>
                    </p:cNvSpPr>
                    <p:nvPr/>
                  </p:nvSpPr>
                  <p:spPr bwMode="auto">
                    <a:xfrm rot="-248758">
                      <a:off x="4004" y="3958"/>
                      <a:ext cx="191" cy="95"/>
                    </a:xfrm>
                    <a:prstGeom prst="ellipse">
                      <a:avLst/>
                    </a:prstGeom>
                    <a:solidFill>
                      <a:srgbClr val="CECECE"/>
                    </a:solidFill>
                    <a:ln w="6350">
                      <a:solidFill>
                        <a:srgbClr val="000000"/>
                      </a:solidFill>
                      <a:round/>
                      <a:headEnd/>
                      <a:tailEnd/>
                    </a:ln>
                    <a:effectLst/>
                  </p:spPr>
                  <p:txBody>
                    <a:bodyPr/>
                    <a:lstStyle/>
                    <a:p>
                      <a:endParaRPr lang="es-ES"/>
                    </a:p>
                  </p:txBody>
                </p:sp>
                <p:sp>
                  <p:nvSpPr>
                    <p:cNvPr id="12594" name="Line 306"/>
                    <p:cNvSpPr>
                      <a:spLocks noChangeAspect="1" noChangeShapeType="1"/>
                    </p:cNvSpPr>
                    <p:nvPr/>
                  </p:nvSpPr>
                  <p:spPr bwMode="auto">
                    <a:xfrm>
                      <a:off x="3924" y="3818"/>
                      <a:ext cx="87" cy="210"/>
                    </a:xfrm>
                    <a:prstGeom prst="line">
                      <a:avLst/>
                    </a:prstGeom>
                    <a:noFill/>
                    <a:ln w="6350">
                      <a:solidFill>
                        <a:schemeClr val="tx2"/>
                      </a:solidFill>
                      <a:round/>
                      <a:headEnd/>
                      <a:tailEnd/>
                    </a:ln>
                    <a:effectLst/>
                  </p:spPr>
                  <p:txBody>
                    <a:bodyPr/>
                    <a:lstStyle/>
                    <a:p>
                      <a:endParaRPr lang="es-ES"/>
                    </a:p>
                  </p:txBody>
                </p:sp>
                <p:sp>
                  <p:nvSpPr>
                    <p:cNvPr id="12595" name="Line 307"/>
                    <p:cNvSpPr>
                      <a:spLocks noChangeAspect="1" noChangeShapeType="1"/>
                    </p:cNvSpPr>
                    <p:nvPr/>
                  </p:nvSpPr>
                  <p:spPr bwMode="auto">
                    <a:xfrm>
                      <a:off x="4110" y="3790"/>
                      <a:ext cx="87" cy="210"/>
                    </a:xfrm>
                    <a:prstGeom prst="line">
                      <a:avLst/>
                    </a:prstGeom>
                    <a:noFill/>
                    <a:ln w="6350">
                      <a:solidFill>
                        <a:schemeClr val="tx2"/>
                      </a:solidFill>
                      <a:round/>
                      <a:headEnd/>
                      <a:tailEnd/>
                    </a:ln>
                    <a:effectLst/>
                  </p:spPr>
                  <p:txBody>
                    <a:bodyPr/>
                    <a:lstStyle/>
                    <a:p>
                      <a:endParaRPr lang="es-ES"/>
                    </a:p>
                  </p:txBody>
                </p:sp>
              </p:grpSp>
            </p:grpSp>
            <p:sp>
              <p:nvSpPr>
                <p:cNvPr id="12596" name="Freeform 308"/>
                <p:cNvSpPr>
                  <a:spLocks noChangeAspect="1"/>
                </p:cNvSpPr>
                <p:nvPr/>
              </p:nvSpPr>
              <p:spPr bwMode="auto">
                <a:xfrm>
                  <a:off x="1911" y="3072"/>
                  <a:ext cx="485" cy="126"/>
                </a:xfrm>
                <a:custGeom>
                  <a:avLst/>
                  <a:gdLst/>
                  <a:ahLst/>
                  <a:cxnLst>
                    <a:cxn ang="0">
                      <a:pos x="485" y="87"/>
                    </a:cxn>
                    <a:cxn ang="0">
                      <a:pos x="485" y="50"/>
                    </a:cxn>
                    <a:cxn ang="0">
                      <a:pos x="342" y="43"/>
                    </a:cxn>
                    <a:cxn ang="0">
                      <a:pos x="280" y="34"/>
                    </a:cxn>
                    <a:cxn ang="0">
                      <a:pos x="123" y="0"/>
                    </a:cxn>
                    <a:cxn ang="0">
                      <a:pos x="95" y="1"/>
                    </a:cxn>
                    <a:cxn ang="0">
                      <a:pos x="0" y="49"/>
                    </a:cxn>
                    <a:cxn ang="0">
                      <a:pos x="0" y="78"/>
                    </a:cxn>
                    <a:cxn ang="0">
                      <a:pos x="96" y="124"/>
                    </a:cxn>
                    <a:cxn ang="0">
                      <a:pos x="123" y="126"/>
                    </a:cxn>
                    <a:cxn ang="0">
                      <a:pos x="280" y="100"/>
                    </a:cxn>
                    <a:cxn ang="0">
                      <a:pos x="342" y="94"/>
                    </a:cxn>
                    <a:cxn ang="0">
                      <a:pos x="485" y="87"/>
                    </a:cxn>
                  </a:cxnLst>
                  <a:rect l="0" t="0" r="r" b="b"/>
                  <a:pathLst>
                    <a:path w="485" h="126">
                      <a:moveTo>
                        <a:pt x="485" y="87"/>
                      </a:moveTo>
                      <a:lnTo>
                        <a:pt x="485" y="50"/>
                      </a:lnTo>
                      <a:lnTo>
                        <a:pt x="342" y="43"/>
                      </a:lnTo>
                      <a:lnTo>
                        <a:pt x="280" y="34"/>
                      </a:lnTo>
                      <a:lnTo>
                        <a:pt x="123" y="0"/>
                      </a:lnTo>
                      <a:lnTo>
                        <a:pt x="95" y="1"/>
                      </a:lnTo>
                      <a:lnTo>
                        <a:pt x="0" y="49"/>
                      </a:lnTo>
                      <a:lnTo>
                        <a:pt x="0" y="78"/>
                      </a:lnTo>
                      <a:lnTo>
                        <a:pt x="96" y="124"/>
                      </a:lnTo>
                      <a:lnTo>
                        <a:pt x="123" y="126"/>
                      </a:lnTo>
                      <a:lnTo>
                        <a:pt x="280" y="100"/>
                      </a:lnTo>
                      <a:lnTo>
                        <a:pt x="342" y="94"/>
                      </a:lnTo>
                      <a:lnTo>
                        <a:pt x="485" y="87"/>
                      </a:lnTo>
                      <a:close/>
                    </a:path>
                  </a:pathLst>
                </a:custGeom>
                <a:gradFill rotWithShape="0">
                  <a:gsLst>
                    <a:gs pos="0">
                      <a:srgbClr val="FFFFFF"/>
                    </a:gs>
                    <a:gs pos="50000">
                      <a:srgbClr val="FF0000"/>
                    </a:gs>
                    <a:gs pos="100000">
                      <a:srgbClr val="FFFFFF"/>
                    </a:gs>
                  </a:gsLst>
                  <a:lin ang="5400000" scaled="1"/>
                </a:gradFill>
                <a:ln w="9525" cap="flat" cmpd="sng">
                  <a:noFill/>
                  <a:prstDash val="solid"/>
                  <a:round/>
                  <a:headEnd type="none" w="med" len="med"/>
                  <a:tailEnd type="none" w="med" len="med"/>
                </a:ln>
                <a:effectLst/>
              </p:spPr>
              <p:txBody>
                <a:bodyPr/>
                <a:lstStyle/>
                <a:p>
                  <a:endParaRPr lang="es-ES"/>
                </a:p>
              </p:txBody>
            </p:sp>
          </p:grpSp>
          <p:grpSp>
            <p:nvGrpSpPr>
              <p:cNvPr id="12590" name="Group 309"/>
              <p:cNvGrpSpPr>
                <a:grpSpLocks noChangeAspect="1"/>
              </p:cNvGrpSpPr>
              <p:nvPr/>
            </p:nvGrpSpPr>
            <p:grpSpPr bwMode="auto">
              <a:xfrm>
                <a:off x="1067" y="1919"/>
                <a:ext cx="657" cy="34"/>
                <a:chOff x="2295" y="2267"/>
                <a:chExt cx="657" cy="34"/>
              </a:xfrm>
            </p:grpSpPr>
            <p:sp>
              <p:nvSpPr>
                <p:cNvPr id="12598" name="Oval 310"/>
                <p:cNvSpPr>
                  <a:spLocks noChangeAspect="1" noChangeArrowheads="1"/>
                </p:cNvSpPr>
                <p:nvPr/>
              </p:nvSpPr>
              <p:spPr bwMode="auto">
                <a:xfrm>
                  <a:off x="2295"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599" name="Oval 311"/>
                <p:cNvSpPr>
                  <a:spLocks noChangeAspect="1" noChangeArrowheads="1"/>
                </p:cNvSpPr>
                <p:nvPr/>
              </p:nvSpPr>
              <p:spPr bwMode="auto">
                <a:xfrm>
                  <a:off x="2340"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0" name="Oval 312"/>
                <p:cNvSpPr>
                  <a:spLocks noChangeAspect="1" noChangeArrowheads="1"/>
                </p:cNvSpPr>
                <p:nvPr/>
              </p:nvSpPr>
              <p:spPr bwMode="auto">
                <a:xfrm>
                  <a:off x="2387"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1" name="Oval 313"/>
                <p:cNvSpPr>
                  <a:spLocks noChangeAspect="1" noChangeArrowheads="1"/>
                </p:cNvSpPr>
                <p:nvPr/>
              </p:nvSpPr>
              <p:spPr bwMode="auto">
                <a:xfrm>
                  <a:off x="2433"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2" name="Oval 314"/>
                <p:cNvSpPr>
                  <a:spLocks noChangeAspect="1" noChangeArrowheads="1"/>
                </p:cNvSpPr>
                <p:nvPr/>
              </p:nvSpPr>
              <p:spPr bwMode="auto">
                <a:xfrm>
                  <a:off x="2479"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3" name="Oval 315"/>
                <p:cNvSpPr>
                  <a:spLocks noChangeAspect="1" noChangeArrowheads="1"/>
                </p:cNvSpPr>
                <p:nvPr/>
              </p:nvSpPr>
              <p:spPr bwMode="auto">
                <a:xfrm>
                  <a:off x="253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4" name="Oval 316"/>
                <p:cNvSpPr>
                  <a:spLocks noChangeAspect="1" noChangeArrowheads="1"/>
                </p:cNvSpPr>
                <p:nvPr/>
              </p:nvSpPr>
              <p:spPr bwMode="auto">
                <a:xfrm>
                  <a:off x="259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5" name="Oval 317"/>
                <p:cNvSpPr>
                  <a:spLocks noChangeAspect="1" noChangeArrowheads="1"/>
                </p:cNvSpPr>
                <p:nvPr/>
              </p:nvSpPr>
              <p:spPr bwMode="auto">
                <a:xfrm>
                  <a:off x="2654"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6" name="Oval 318"/>
                <p:cNvSpPr>
                  <a:spLocks noChangeAspect="1" noChangeArrowheads="1"/>
                </p:cNvSpPr>
                <p:nvPr/>
              </p:nvSpPr>
              <p:spPr bwMode="auto">
                <a:xfrm>
                  <a:off x="2735"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7" name="Oval 319"/>
                <p:cNvSpPr>
                  <a:spLocks noChangeAspect="1" noChangeArrowheads="1"/>
                </p:cNvSpPr>
                <p:nvPr/>
              </p:nvSpPr>
              <p:spPr bwMode="auto">
                <a:xfrm>
                  <a:off x="282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608" name="Oval 320"/>
                <p:cNvSpPr>
                  <a:spLocks noChangeAspect="1" noChangeArrowheads="1"/>
                </p:cNvSpPr>
                <p:nvPr/>
              </p:nvSpPr>
              <p:spPr bwMode="auto">
                <a:xfrm>
                  <a:off x="2918"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grpSp>
          <p:grpSp>
            <p:nvGrpSpPr>
              <p:cNvPr id="12597" name="Group 321"/>
              <p:cNvGrpSpPr>
                <a:grpSpLocks noChangeAspect="1"/>
              </p:cNvGrpSpPr>
              <p:nvPr/>
            </p:nvGrpSpPr>
            <p:grpSpPr bwMode="auto">
              <a:xfrm>
                <a:off x="1789" y="1859"/>
                <a:ext cx="1506" cy="127"/>
                <a:chOff x="3495" y="2425"/>
                <a:chExt cx="1425" cy="127"/>
              </a:xfrm>
            </p:grpSpPr>
            <p:sp>
              <p:nvSpPr>
                <p:cNvPr id="12610" name="AutoShape 322"/>
                <p:cNvSpPr>
                  <a:spLocks noChangeAspect="1" noChangeArrowheads="1"/>
                </p:cNvSpPr>
                <p:nvPr/>
              </p:nvSpPr>
              <p:spPr bwMode="auto">
                <a:xfrm rot="5340000">
                  <a:off x="4081" y="1851"/>
                  <a:ext cx="97" cy="1268"/>
                </a:xfrm>
                <a:custGeom>
                  <a:avLst/>
                  <a:gdLst>
                    <a:gd name="G0" fmla="+- 7125 0 0"/>
                    <a:gd name="G1" fmla="+- 21600 0 7125"/>
                    <a:gd name="G2" fmla="*/ 7125 1 2"/>
                    <a:gd name="G3" fmla="+- 21600 0 G2"/>
                    <a:gd name="G4" fmla="+/ 7125 21600 2"/>
                    <a:gd name="G5" fmla="+/ G1 0 2"/>
                    <a:gd name="G6" fmla="*/ 21600 21600 7125"/>
                    <a:gd name="G7" fmla="*/ G6 1 2"/>
                    <a:gd name="G8" fmla="+- 21600 0 G7"/>
                    <a:gd name="G9" fmla="*/ 21600 1 2"/>
                    <a:gd name="G10" fmla="+- 7125 0 G9"/>
                    <a:gd name="G11" fmla="?: G10 G8 0"/>
                    <a:gd name="G12" fmla="?: G10 G7 21600"/>
                    <a:gd name="T0" fmla="*/ 18037 w 21600"/>
                    <a:gd name="T1" fmla="*/ 10800 h 21600"/>
                    <a:gd name="T2" fmla="*/ 10800 w 21600"/>
                    <a:gd name="T3" fmla="*/ 21600 h 21600"/>
                    <a:gd name="T4" fmla="*/ 3563 w 21600"/>
                    <a:gd name="T5" fmla="*/ 10800 h 21600"/>
                    <a:gd name="T6" fmla="*/ 10800 w 21600"/>
                    <a:gd name="T7" fmla="*/ 0 h 21600"/>
                    <a:gd name="T8" fmla="*/ 5363 w 21600"/>
                    <a:gd name="T9" fmla="*/ 5363 h 21600"/>
                    <a:gd name="T10" fmla="*/ 16237 w 21600"/>
                    <a:gd name="T11" fmla="*/ 16237 h 21600"/>
                  </a:gdLst>
                  <a:ahLst/>
                  <a:cxnLst>
                    <a:cxn ang="0">
                      <a:pos x="T0" y="T1"/>
                    </a:cxn>
                    <a:cxn ang="0">
                      <a:pos x="T2" y="T3"/>
                    </a:cxn>
                    <a:cxn ang="0">
                      <a:pos x="T4" y="T5"/>
                    </a:cxn>
                    <a:cxn ang="0">
                      <a:pos x="T6" y="T7"/>
                    </a:cxn>
                  </a:cxnLst>
                  <a:rect l="T8" t="T9" r="T10" b="T11"/>
                  <a:pathLst>
                    <a:path w="21600" h="21600">
                      <a:moveTo>
                        <a:pt x="0" y="0"/>
                      </a:moveTo>
                      <a:lnTo>
                        <a:pt x="7125" y="21600"/>
                      </a:lnTo>
                      <a:lnTo>
                        <a:pt x="14475" y="21600"/>
                      </a:lnTo>
                      <a:lnTo>
                        <a:pt x="21600" y="0"/>
                      </a:lnTo>
                      <a:close/>
                    </a:path>
                  </a:pathLst>
                </a:custGeom>
                <a:noFill/>
                <a:ln w="9525">
                  <a:noFill/>
                  <a:miter lim="800000"/>
                  <a:headEnd/>
                  <a:tailEnd/>
                </a:ln>
                <a:effectLst/>
              </p:spPr>
              <p:txBody>
                <a:bodyPr/>
                <a:lstStyle/>
                <a:p>
                  <a:endParaRPr lang="es-ES"/>
                </a:p>
              </p:txBody>
            </p:sp>
            <p:sp>
              <p:nvSpPr>
                <p:cNvPr id="12611" name="Freeform 323"/>
                <p:cNvSpPr>
                  <a:spLocks noChangeAspect="1"/>
                </p:cNvSpPr>
                <p:nvPr/>
              </p:nvSpPr>
              <p:spPr bwMode="auto">
                <a:xfrm>
                  <a:off x="3495" y="2425"/>
                  <a:ext cx="1424" cy="64"/>
                </a:xfrm>
                <a:custGeom>
                  <a:avLst/>
                  <a:gdLst/>
                  <a:ahLst/>
                  <a:cxnLst>
                    <a:cxn ang="0">
                      <a:pos x="1424" y="30"/>
                    </a:cxn>
                    <a:cxn ang="0">
                      <a:pos x="1268" y="0"/>
                    </a:cxn>
                    <a:cxn ang="0">
                      <a:pos x="0" y="54"/>
                    </a:cxn>
                    <a:cxn ang="0">
                      <a:pos x="26" y="64"/>
                    </a:cxn>
                    <a:cxn ang="0">
                      <a:pos x="1424" y="30"/>
                    </a:cxn>
                  </a:cxnLst>
                  <a:rect l="0" t="0" r="r" b="b"/>
                  <a:pathLst>
                    <a:path w="1424" h="64">
                      <a:moveTo>
                        <a:pt x="1424" y="30"/>
                      </a:moveTo>
                      <a:lnTo>
                        <a:pt x="1268" y="0"/>
                      </a:lnTo>
                      <a:lnTo>
                        <a:pt x="0" y="54"/>
                      </a:lnTo>
                      <a:lnTo>
                        <a:pt x="26" y="64"/>
                      </a:lnTo>
                      <a:lnTo>
                        <a:pt x="1424" y="30"/>
                      </a:lnTo>
                      <a:close/>
                    </a:path>
                  </a:pathLst>
                </a:custGeom>
                <a:gradFill rotWithShape="0">
                  <a:gsLst>
                    <a:gs pos="0">
                      <a:srgbClr val="FF7C80"/>
                    </a:gs>
                    <a:gs pos="100000">
                      <a:srgbClr val="FFFFFF"/>
                    </a:gs>
                  </a:gsLst>
                  <a:lin ang="5400000" scaled="1"/>
                </a:gradFill>
                <a:ln w="9525">
                  <a:noFill/>
                  <a:round/>
                  <a:headEnd/>
                  <a:tailEnd/>
                </a:ln>
                <a:effectLst/>
              </p:spPr>
              <p:txBody>
                <a:bodyPr/>
                <a:lstStyle/>
                <a:p>
                  <a:endParaRPr lang="es-ES"/>
                </a:p>
              </p:txBody>
            </p:sp>
            <p:sp>
              <p:nvSpPr>
                <p:cNvPr id="12612" name="Line 324"/>
                <p:cNvSpPr>
                  <a:spLocks noChangeAspect="1" noChangeShapeType="1"/>
                </p:cNvSpPr>
                <p:nvPr/>
              </p:nvSpPr>
              <p:spPr bwMode="auto">
                <a:xfrm flipH="1" flipV="1">
                  <a:off x="3497" y="2513"/>
                  <a:ext cx="1269" cy="9"/>
                </a:xfrm>
                <a:prstGeom prst="line">
                  <a:avLst/>
                </a:prstGeom>
                <a:noFill/>
                <a:ln w="3175">
                  <a:solidFill>
                    <a:srgbClr val="FF7C80"/>
                  </a:solidFill>
                  <a:prstDash val="sysDot"/>
                  <a:round/>
                  <a:headEnd/>
                  <a:tailEnd/>
                </a:ln>
                <a:effectLst/>
              </p:spPr>
              <p:txBody>
                <a:bodyPr/>
                <a:lstStyle/>
                <a:p>
                  <a:endParaRPr lang="es-ES"/>
                </a:p>
              </p:txBody>
            </p:sp>
            <p:sp>
              <p:nvSpPr>
                <p:cNvPr id="12613" name="AutoShape 325"/>
                <p:cNvSpPr>
                  <a:spLocks noChangeAspect="1" noChangeArrowheads="1"/>
                </p:cNvSpPr>
                <p:nvPr/>
              </p:nvSpPr>
              <p:spPr bwMode="auto">
                <a:xfrm rot="5400000">
                  <a:off x="4171" y="1803"/>
                  <a:ext cx="97" cy="1401"/>
                </a:xfrm>
                <a:custGeom>
                  <a:avLst/>
                  <a:gdLst>
                    <a:gd name="G0" fmla="+- 7125 0 0"/>
                    <a:gd name="G1" fmla="+- 21600 0 7125"/>
                    <a:gd name="G2" fmla="*/ 7125 1 2"/>
                    <a:gd name="G3" fmla="+- 21600 0 G2"/>
                    <a:gd name="G4" fmla="+/ 7125 21600 2"/>
                    <a:gd name="G5" fmla="+/ G1 0 2"/>
                    <a:gd name="G6" fmla="*/ 21600 21600 7125"/>
                    <a:gd name="G7" fmla="*/ G6 1 2"/>
                    <a:gd name="G8" fmla="+- 21600 0 G7"/>
                    <a:gd name="G9" fmla="*/ 21600 1 2"/>
                    <a:gd name="G10" fmla="+- 7125 0 G9"/>
                    <a:gd name="G11" fmla="?: G10 G8 0"/>
                    <a:gd name="G12" fmla="?: G10 G7 21600"/>
                    <a:gd name="T0" fmla="*/ 18037 w 21600"/>
                    <a:gd name="T1" fmla="*/ 10800 h 21600"/>
                    <a:gd name="T2" fmla="*/ 10800 w 21600"/>
                    <a:gd name="T3" fmla="*/ 21600 h 21600"/>
                    <a:gd name="T4" fmla="*/ 3563 w 21600"/>
                    <a:gd name="T5" fmla="*/ 10800 h 21600"/>
                    <a:gd name="T6" fmla="*/ 10800 w 21600"/>
                    <a:gd name="T7" fmla="*/ 0 h 21600"/>
                    <a:gd name="T8" fmla="*/ 5363 w 21600"/>
                    <a:gd name="T9" fmla="*/ 5363 h 21600"/>
                    <a:gd name="T10" fmla="*/ 16237 w 21600"/>
                    <a:gd name="T11" fmla="*/ 16237 h 21600"/>
                  </a:gdLst>
                  <a:ahLst/>
                  <a:cxnLst>
                    <a:cxn ang="0">
                      <a:pos x="T0" y="T1"/>
                    </a:cxn>
                    <a:cxn ang="0">
                      <a:pos x="T2" y="T3"/>
                    </a:cxn>
                    <a:cxn ang="0">
                      <a:pos x="T4" y="T5"/>
                    </a:cxn>
                    <a:cxn ang="0">
                      <a:pos x="T6" y="T7"/>
                    </a:cxn>
                  </a:cxnLst>
                  <a:rect l="T8" t="T9" r="T10" b="T11"/>
                  <a:pathLst>
                    <a:path w="21600" h="21600">
                      <a:moveTo>
                        <a:pt x="0" y="0"/>
                      </a:moveTo>
                      <a:lnTo>
                        <a:pt x="7125" y="21600"/>
                      </a:lnTo>
                      <a:lnTo>
                        <a:pt x="14475" y="21600"/>
                      </a:lnTo>
                      <a:lnTo>
                        <a:pt x="21600" y="0"/>
                      </a:lnTo>
                      <a:close/>
                    </a:path>
                  </a:pathLst>
                </a:custGeom>
                <a:gradFill rotWithShape="0">
                  <a:gsLst>
                    <a:gs pos="0">
                      <a:srgbClr val="FF7C80"/>
                    </a:gs>
                    <a:gs pos="50000">
                      <a:srgbClr val="FFFFFF"/>
                    </a:gs>
                    <a:gs pos="100000">
                      <a:srgbClr val="FF7C80"/>
                    </a:gs>
                  </a:gsLst>
                  <a:lin ang="5400000" scaled="1"/>
                </a:gradFill>
                <a:ln w="9525">
                  <a:noFill/>
                  <a:miter lim="800000"/>
                  <a:headEnd/>
                  <a:tailEnd/>
                </a:ln>
                <a:effectLst/>
              </p:spPr>
              <p:txBody>
                <a:bodyPr/>
                <a:lstStyle/>
                <a:p>
                  <a:endParaRPr lang="es-ES"/>
                </a:p>
              </p:txBody>
            </p:sp>
            <p:sp>
              <p:nvSpPr>
                <p:cNvPr id="12614" name="Freeform 326"/>
                <p:cNvSpPr>
                  <a:spLocks noChangeAspect="1"/>
                </p:cNvSpPr>
                <p:nvPr/>
              </p:nvSpPr>
              <p:spPr bwMode="auto">
                <a:xfrm>
                  <a:off x="3496" y="2479"/>
                  <a:ext cx="24" cy="41"/>
                </a:xfrm>
                <a:custGeom>
                  <a:avLst/>
                  <a:gdLst/>
                  <a:ahLst/>
                  <a:cxnLst>
                    <a:cxn ang="0">
                      <a:pos x="24" y="7"/>
                    </a:cxn>
                    <a:cxn ang="0">
                      <a:pos x="0" y="0"/>
                    </a:cxn>
                    <a:cxn ang="0">
                      <a:pos x="0" y="33"/>
                    </a:cxn>
                    <a:cxn ang="0">
                      <a:pos x="24" y="41"/>
                    </a:cxn>
                    <a:cxn ang="0">
                      <a:pos x="24" y="7"/>
                    </a:cxn>
                  </a:cxnLst>
                  <a:rect l="0" t="0" r="r" b="b"/>
                  <a:pathLst>
                    <a:path w="24" h="41">
                      <a:moveTo>
                        <a:pt x="24" y="7"/>
                      </a:moveTo>
                      <a:lnTo>
                        <a:pt x="0" y="0"/>
                      </a:lnTo>
                      <a:lnTo>
                        <a:pt x="0" y="33"/>
                      </a:lnTo>
                      <a:lnTo>
                        <a:pt x="24" y="41"/>
                      </a:lnTo>
                      <a:lnTo>
                        <a:pt x="24" y="7"/>
                      </a:lnTo>
                      <a:close/>
                    </a:path>
                  </a:pathLst>
                </a:custGeom>
                <a:gradFill rotWithShape="0">
                  <a:gsLst>
                    <a:gs pos="0">
                      <a:srgbClr val="FFFFFF"/>
                    </a:gs>
                    <a:gs pos="100000">
                      <a:srgbClr val="FF7C80"/>
                    </a:gs>
                  </a:gsLst>
                  <a:lin ang="0" scaled="1"/>
                </a:gradFill>
                <a:ln w="9525" cap="flat" cmpd="sng">
                  <a:noFill/>
                  <a:prstDash val="solid"/>
                  <a:round/>
                  <a:headEnd/>
                  <a:tailEnd/>
                </a:ln>
                <a:effectLst/>
              </p:spPr>
              <p:txBody>
                <a:bodyPr/>
                <a:lstStyle/>
                <a:p>
                  <a:endParaRPr lang="es-ES"/>
                </a:p>
              </p:txBody>
            </p:sp>
          </p:grpSp>
          <p:grpSp>
            <p:nvGrpSpPr>
              <p:cNvPr id="12609" name="Group 327"/>
              <p:cNvGrpSpPr>
                <a:grpSpLocks noChangeAspect="1"/>
              </p:cNvGrpSpPr>
              <p:nvPr/>
            </p:nvGrpSpPr>
            <p:grpSpPr bwMode="auto">
              <a:xfrm>
                <a:off x="1826" y="1889"/>
                <a:ext cx="1389" cy="89"/>
                <a:chOff x="1814" y="1890"/>
                <a:chExt cx="1389" cy="89"/>
              </a:xfrm>
            </p:grpSpPr>
            <p:sp>
              <p:nvSpPr>
                <p:cNvPr id="12616" name="Oval 328"/>
                <p:cNvSpPr>
                  <a:spLocks noChangeAspect="1" noChangeArrowheads="1"/>
                </p:cNvSpPr>
                <p:nvPr/>
              </p:nvSpPr>
              <p:spPr bwMode="auto">
                <a:xfrm>
                  <a:off x="3114" y="1890"/>
                  <a:ext cx="89" cy="89"/>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379400" prstMaterial="legacyMatte">
                  <a:bevelT w="13500" h="13500" prst="angle"/>
                  <a:bevelB w="13500" h="13500" prst="angle"/>
                  <a:extrusionClr>
                    <a:srgbClr val="FF3300"/>
                  </a:extrusionClr>
                </a:sp3d>
              </p:spPr>
              <p:txBody>
                <a:bodyPr wrap="none" anchor="ctr">
                  <a:flatTx/>
                </a:bodyPr>
                <a:lstStyle/>
                <a:p>
                  <a:endParaRPr lang="es-ES"/>
                </a:p>
              </p:txBody>
            </p:sp>
            <p:sp>
              <p:nvSpPr>
                <p:cNvPr id="12617" name="Oval 329"/>
                <p:cNvSpPr>
                  <a:spLocks noChangeAspect="1" noChangeArrowheads="1"/>
                </p:cNvSpPr>
                <p:nvPr/>
              </p:nvSpPr>
              <p:spPr bwMode="auto">
                <a:xfrm>
                  <a:off x="2837" y="1894"/>
                  <a:ext cx="79" cy="79"/>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328600" prstMaterial="legacyMatte">
                  <a:bevelT w="13500" h="13500" prst="angle"/>
                  <a:bevelB w="13500" h="13500" prst="angle"/>
                  <a:extrusionClr>
                    <a:srgbClr val="FF3300"/>
                  </a:extrusionClr>
                </a:sp3d>
              </p:spPr>
              <p:txBody>
                <a:bodyPr wrap="none" anchor="ctr">
                  <a:flatTx/>
                </a:bodyPr>
                <a:lstStyle/>
                <a:p>
                  <a:endParaRPr lang="es-ES"/>
                </a:p>
              </p:txBody>
            </p:sp>
            <p:sp>
              <p:nvSpPr>
                <p:cNvPr id="12618" name="Oval 330"/>
                <p:cNvSpPr>
                  <a:spLocks noChangeAspect="1" noChangeArrowheads="1"/>
                </p:cNvSpPr>
                <p:nvPr/>
              </p:nvSpPr>
              <p:spPr bwMode="auto">
                <a:xfrm>
                  <a:off x="2582" y="1900"/>
                  <a:ext cx="70" cy="70"/>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252400" prstMaterial="legacyMatte">
                  <a:bevelT w="13500" h="13500" prst="angle"/>
                  <a:bevelB w="13500" h="13500" prst="angle"/>
                  <a:extrusionClr>
                    <a:srgbClr val="FF3300"/>
                  </a:extrusionClr>
                </a:sp3d>
              </p:spPr>
              <p:txBody>
                <a:bodyPr wrap="none" anchor="ctr">
                  <a:flatTx/>
                </a:bodyPr>
                <a:lstStyle/>
                <a:p>
                  <a:endParaRPr lang="es-ES"/>
                </a:p>
              </p:txBody>
            </p:sp>
            <p:sp>
              <p:nvSpPr>
                <p:cNvPr id="12619" name="Oval 331"/>
                <p:cNvSpPr>
                  <a:spLocks noChangeAspect="1" noChangeArrowheads="1"/>
                </p:cNvSpPr>
                <p:nvPr/>
              </p:nvSpPr>
              <p:spPr bwMode="auto">
                <a:xfrm>
                  <a:off x="2357" y="1904"/>
                  <a:ext cx="61" cy="61"/>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201600" prstMaterial="legacyMatte">
                  <a:bevelT w="13500" h="13500" prst="angle"/>
                  <a:bevelB w="13500" h="13500" prst="angle"/>
                  <a:extrusionClr>
                    <a:srgbClr val="FF3300"/>
                  </a:extrusionClr>
                </a:sp3d>
              </p:spPr>
              <p:txBody>
                <a:bodyPr wrap="none" anchor="ctr">
                  <a:flatTx/>
                </a:bodyPr>
                <a:lstStyle/>
                <a:p>
                  <a:endParaRPr lang="es-ES"/>
                </a:p>
              </p:txBody>
            </p:sp>
            <p:sp>
              <p:nvSpPr>
                <p:cNvPr id="12620" name="Oval 332"/>
                <p:cNvSpPr>
                  <a:spLocks noChangeAspect="1" noChangeArrowheads="1"/>
                </p:cNvSpPr>
                <p:nvPr/>
              </p:nvSpPr>
              <p:spPr bwMode="auto">
                <a:xfrm>
                  <a:off x="1974" y="1913"/>
                  <a:ext cx="43" cy="43"/>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100000" prstMaterial="legacyMatte">
                  <a:bevelT w="13500" h="13500" prst="angle"/>
                  <a:bevelB w="13500" h="13500" prst="angle"/>
                  <a:extrusionClr>
                    <a:srgbClr val="FF3300"/>
                  </a:extrusionClr>
                </a:sp3d>
              </p:spPr>
              <p:txBody>
                <a:bodyPr wrap="none" anchor="ctr">
                  <a:flatTx/>
                </a:bodyPr>
                <a:lstStyle/>
                <a:p>
                  <a:endParaRPr lang="es-ES"/>
                </a:p>
              </p:txBody>
            </p:sp>
            <p:sp>
              <p:nvSpPr>
                <p:cNvPr id="12621" name="Oval 333"/>
                <p:cNvSpPr>
                  <a:spLocks noChangeAspect="1" noChangeArrowheads="1"/>
                </p:cNvSpPr>
                <p:nvPr/>
              </p:nvSpPr>
              <p:spPr bwMode="auto">
                <a:xfrm>
                  <a:off x="2154" y="1909"/>
                  <a:ext cx="52" cy="52"/>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150800" prstMaterial="legacyMatte">
                  <a:bevelT w="13500" h="13500" prst="angle"/>
                  <a:bevelB w="13500" h="13500" prst="angle"/>
                  <a:extrusionClr>
                    <a:srgbClr val="FF3300"/>
                  </a:extrusionClr>
                </a:sp3d>
              </p:spPr>
              <p:txBody>
                <a:bodyPr wrap="none" anchor="ctr">
                  <a:flatTx/>
                </a:bodyPr>
                <a:lstStyle/>
                <a:p>
                  <a:endParaRPr lang="es-ES"/>
                </a:p>
              </p:txBody>
            </p:sp>
            <p:sp>
              <p:nvSpPr>
                <p:cNvPr id="12622" name="Oval 334"/>
                <p:cNvSpPr>
                  <a:spLocks noChangeAspect="1" noChangeArrowheads="1"/>
                </p:cNvSpPr>
                <p:nvPr/>
              </p:nvSpPr>
              <p:spPr bwMode="auto">
                <a:xfrm>
                  <a:off x="1814" y="1918"/>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grpSp>
        </p:grpSp>
        <p:grpSp>
          <p:nvGrpSpPr>
            <p:cNvPr id="12615" name="Group 335"/>
            <p:cNvGrpSpPr>
              <a:grpSpLocks noChangeAspect="1"/>
            </p:cNvGrpSpPr>
            <p:nvPr/>
          </p:nvGrpSpPr>
          <p:grpSpPr bwMode="auto">
            <a:xfrm rot="679763">
              <a:off x="3072" y="2928"/>
              <a:ext cx="1350" cy="271"/>
              <a:chOff x="523" y="1545"/>
              <a:chExt cx="2772" cy="786"/>
            </a:xfrm>
          </p:grpSpPr>
          <p:grpSp>
            <p:nvGrpSpPr>
              <p:cNvPr id="12623" name="Group 336"/>
              <p:cNvGrpSpPr>
                <a:grpSpLocks noChangeAspect="1"/>
              </p:cNvGrpSpPr>
              <p:nvPr/>
            </p:nvGrpSpPr>
            <p:grpSpPr bwMode="auto">
              <a:xfrm>
                <a:off x="523" y="1545"/>
                <a:ext cx="1331" cy="786"/>
                <a:chOff x="1775" y="2752"/>
                <a:chExt cx="1331" cy="786"/>
              </a:xfrm>
            </p:grpSpPr>
            <p:grpSp>
              <p:nvGrpSpPr>
                <p:cNvPr id="12624" name="Group 337"/>
                <p:cNvGrpSpPr>
                  <a:grpSpLocks noChangeAspect="1"/>
                </p:cNvGrpSpPr>
                <p:nvPr/>
              </p:nvGrpSpPr>
              <p:grpSpPr bwMode="auto">
                <a:xfrm>
                  <a:off x="2602" y="2769"/>
                  <a:ext cx="504" cy="746"/>
                  <a:chOff x="3414" y="2034"/>
                  <a:chExt cx="1669" cy="1141"/>
                </a:xfrm>
              </p:grpSpPr>
              <p:sp>
                <p:nvSpPr>
                  <p:cNvPr id="12626" name="Freeform 338"/>
                  <p:cNvSpPr>
                    <a:spLocks noChangeAspect="1"/>
                  </p:cNvSpPr>
                  <p:nvPr/>
                </p:nvSpPr>
                <p:spPr bwMode="auto">
                  <a:xfrm>
                    <a:off x="3432" y="2063"/>
                    <a:ext cx="1649" cy="1080"/>
                  </a:xfrm>
                  <a:custGeom>
                    <a:avLst/>
                    <a:gdLst/>
                    <a:ahLst/>
                    <a:cxnLst>
                      <a:cxn ang="0">
                        <a:pos x="1649" y="0"/>
                      </a:cxn>
                      <a:cxn ang="0">
                        <a:pos x="307" y="0"/>
                      </a:cxn>
                      <a:cxn ang="0">
                        <a:pos x="261" y="10"/>
                      </a:cxn>
                      <a:cxn ang="0">
                        <a:pos x="223" y="29"/>
                      </a:cxn>
                      <a:cxn ang="0">
                        <a:pos x="192" y="51"/>
                      </a:cxn>
                      <a:cxn ang="0">
                        <a:pos x="163" y="77"/>
                      </a:cxn>
                      <a:cxn ang="0">
                        <a:pos x="127" y="113"/>
                      </a:cxn>
                      <a:cxn ang="0">
                        <a:pos x="101" y="154"/>
                      </a:cxn>
                      <a:cxn ang="0">
                        <a:pos x="74" y="199"/>
                      </a:cxn>
                      <a:cxn ang="0">
                        <a:pos x="57" y="233"/>
                      </a:cxn>
                      <a:cxn ang="0">
                        <a:pos x="41" y="281"/>
                      </a:cxn>
                      <a:cxn ang="0">
                        <a:pos x="26" y="324"/>
                      </a:cxn>
                      <a:cxn ang="0">
                        <a:pos x="19" y="367"/>
                      </a:cxn>
                      <a:cxn ang="0">
                        <a:pos x="9" y="415"/>
                      </a:cxn>
                      <a:cxn ang="0">
                        <a:pos x="5" y="463"/>
                      </a:cxn>
                      <a:cxn ang="0">
                        <a:pos x="0" y="516"/>
                      </a:cxn>
                      <a:cxn ang="0">
                        <a:pos x="2" y="576"/>
                      </a:cxn>
                      <a:cxn ang="0">
                        <a:pos x="5" y="624"/>
                      </a:cxn>
                      <a:cxn ang="0">
                        <a:pos x="9" y="663"/>
                      </a:cxn>
                      <a:cxn ang="0">
                        <a:pos x="17" y="701"/>
                      </a:cxn>
                      <a:cxn ang="0">
                        <a:pos x="26" y="751"/>
                      </a:cxn>
                      <a:cxn ang="0">
                        <a:pos x="45" y="811"/>
                      </a:cxn>
                      <a:cxn ang="0">
                        <a:pos x="57" y="852"/>
                      </a:cxn>
                      <a:cxn ang="0">
                        <a:pos x="74" y="886"/>
                      </a:cxn>
                      <a:cxn ang="0">
                        <a:pos x="91" y="915"/>
                      </a:cxn>
                      <a:cxn ang="0">
                        <a:pos x="113" y="951"/>
                      </a:cxn>
                      <a:cxn ang="0">
                        <a:pos x="132" y="977"/>
                      </a:cxn>
                      <a:cxn ang="0">
                        <a:pos x="158" y="1003"/>
                      </a:cxn>
                      <a:cxn ang="0">
                        <a:pos x="187" y="1030"/>
                      </a:cxn>
                      <a:cxn ang="0">
                        <a:pos x="216" y="1049"/>
                      </a:cxn>
                      <a:cxn ang="0">
                        <a:pos x="245" y="1063"/>
                      </a:cxn>
                      <a:cxn ang="0">
                        <a:pos x="293" y="1080"/>
                      </a:cxn>
                      <a:cxn ang="0">
                        <a:pos x="1649" y="1080"/>
                      </a:cxn>
                      <a:cxn ang="0">
                        <a:pos x="1610" y="1068"/>
                      </a:cxn>
                      <a:cxn ang="0">
                        <a:pos x="1567" y="1049"/>
                      </a:cxn>
                      <a:cxn ang="0">
                        <a:pos x="1543" y="1032"/>
                      </a:cxn>
                      <a:cxn ang="0">
                        <a:pos x="1517" y="1015"/>
                      </a:cxn>
                      <a:cxn ang="0">
                        <a:pos x="1488" y="984"/>
                      </a:cxn>
                      <a:cxn ang="0">
                        <a:pos x="1471" y="958"/>
                      </a:cxn>
                      <a:cxn ang="0">
                        <a:pos x="1449" y="927"/>
                      </a:cxn>
                      <a:cxn ang="0">
                        <a:pos x="1433" y="898"/>
                      </a:cxn>
                      <a:cxn ang="0">
                        <a:pos x="1418" y="871"/>
                      </a:cxn>
                      <a:cxn ang="0">
                        <a:pos x="1401" y="831"/>
                      </a:cxn>
                      <a:cxn ang="0">
                        <a:pos x="1385" y="783"/>
                      </a:cxn>
                      <a:cxn ang="0">
                        <a:pos x="1373" y="744"/>
                      </a:cxn>
                      <a:cxn ang="0">
                        <a:pos x="1361" y="687"/>
                      </a:cxn>
                      <a:cxn ang="0">
                        <a:pos x="1353" y="641"/>
                      </a:cxn>
                      <a:cxn ang="0">
                        <a:pos x="1349" y="598"/>
                      </a:cxn>
                      <a:cxn ang="0">
                        <a:pos x="1346" y="555"/>
                      </a:cxn>
                      <a:cxn ang="0">
                        <a:pos x="1349" y="495"/>
                      </a:cxn>
                      <a:cxn ang="0">
                        <a:pos x="1356" y="432"/>
                      </a:cxn>
                      <a:cxn ang="0">
                        <a:pos x="1361" y="389"/>
                      </a:cxn>
                      <a:cxn ang="0">
                        <a:pos x="1375" y="336"/>
                      </a:cxn>
                      <a:cxn ang="0">
                        <a:pos x="1389" y="279"/>
                      </a:cxn>
                      <a:cxn ang="0">
                        <a:pos x="1409" y="228"/>
                      </a:cxn>
                      <a:cxn ang="0">
                        <a:pos x="1433" y="173"/>
                      </a:cxn>
                      <a:cxn ang="0">
                        <a:pos x="1466" y="130"/>
                      </a:cxn>
                      <a:cxn ang="0">
                        <a:pos x="1493" y="91"/>
                      </a:cxn>
                      <a:cxn ang="0">
                        <a:pos x="1524" y="63"/>
                      </a:cxn>
                      <a:cxn ang="0">
                        <a:pos x="1548" y="43"/>
                      </a:cxn>
                      <a:cxn ang="0">
                        <a:pos x="1591" y="22"/>
                      </a:cxn>
                      <a:cxn ang="0">
                        <a:pos x="1625" y="5"/>
                      </a:cxn>
                      <a:cxn ang="0">
                        <a:pos x="1649" y="0"/>
                      </a:cxn>
                    </a:cxnLst>
                    <a:rect l="0" t="0" r="r" b="b"/>
                    <a:pathLst>
                      <a:path w="1649" h="1080">
                        <a:moveTo>
                          <a:pt x="1649" y="0"/>
                        </a:moveTo>
                        <a:lnTo>
                          <a:pt x="307" y="0"/>
                        </a:lnTo>
                        <a:lnTo>
                          <a:pt x="261" y="10"/>
                        </a:lnTo>
                        <a:lnTo>
                          <a:pt x="223" y="29"/>
                        </a:lnTo>
                        <a:lnTo>
                          <a:pt x="192" y="51"/>
                        </a:lnTo>
                        <a:lnTo>
                          <a:pt x="163" y="77"/>
                        </a:lnTo>
                        <a:lnTo>
                          <a:pt x="127" y="113"/>
                        </a:lnTo>
                        <a:lnTo>
                          <a:pt x="101" y="154"/>
                        </a:lnTo>
                        <a:lnTo>
                          <a:pt x="74" y="199"/>
                        </a:lnTo>
                        <a:lnTo>
                          <a:pt x="57" y="233"/>
                        </a:lnTo>
                        <a:lnTo>
                          <a:pt x="41" y="281"/>
                        </a:lnTo>
                        <a:lnTo>
                          <a:pt x="26" y="324"/>
                        </a:lnTo>
                        <a:lnTo>
                          <a:pt x="19" y="367"/>
                        </a:lnTo>
                        <a:lnTo>
                          <a:pt x="9" y="415"/>
                        </a:lnTo>
                        <a:lnTo>
                          <a:pt x="5" y="463"/>
                        </a:lnTo>
                        <a:lnTo>
                          <a:pt x="0" y="516"/>
                        </a:lnTo>
                        <a:lnTo>
                          <a:pt x="2" y="576"/>
                        </a:lnTo>
                        <a:lnTo>
                          <a:pt x="5" y="624"/>
                        </a:lnTo>
                        <a:lnTo>
                          <a:pt x="9" y="663"/>
                        </a:lnTo>
                        <a:lnTo>
                          <a:pt x="17" y="701"/>
                        </a:lnTo>
                        <a:lnTo>
                          <a:pt x="26" y="751"/>
                        </a:lnTo>
                        <a:lnTo>
                          <a:pt x="45" y="811"/>
                        </a:lnTo>
                        <a:lnTo>
                          <a:pt x="57" y="852"/>
                        </a:lnTo>
                        <a:lnTo>
                          <a:pt x="74" y="886"/>
                        </a:lnTo>
                        <a:lnTo>
                          <a:pt x="91" y="915"/>
                        </a:lnTo>
                        <a:lnTo>
                          <a:pt x="113" y="951"/>
                        </a:lnTo>
                        <a:lnTo>
                          <a:pt x="132" y="977"/>
                        </a:lnTo>
                        <a:lnTo>
                          <a:pt x="158" y="1003"/>
                        </a:lnTo>
                        <a:lnTo>
                          <a:pt x="187" y="1030"/>
                        </a:lnTo>
                        <a:lnTo>
                          <a:pt x="216" y="1049"/>
                        </a:lnTo>
                        <a:lnTo>
                          <a:pt x="245" y="1063"/>
                        </a:lnTo>
                        <a:lnTo>
                          <a:pt x="293" y="1080"/>
                        </a:lnTo>
                        <a:lnTo>
                          <a:pt x="1649" y="1080"/>
                        </a:lnTo>
                        <a:lnTo>
                          <a:pt x="1610" y="1068"/>
                        </a:lnTo>
                        <a:lnTo>
                          <a:pt x="1567" y="1049"/>
                        </a:lnTo>
                        <a:lnTo>
                          <a:pt x="1543" y="1032"/>
                        </a:lnTo>
                        <a:lnTo>
                          <a:pt x="1517" y="1015"/>
                        </a:lnTo>
                        <a:lnTo>
                          <a:pt x="1488" y="984"/>
                        </a:lnTo>
                        <a:lnTo>
                          <a:pt x="1471" y="958"/>
                        </a:lnTo>
                        <a:lnTo>
                          <a:pt x="1449" y="927"/>
                        </a:lnTo>
                        <a:lnTo>
                          <a:pt x="1433" y="898"/>
                        </a:lnTo>
                        <a:lnTo>
                          <a:pt x="1418" y="871"/>
                        </a:lnTo>
                        <a:lnTo>
                          <a:pt x="1401" y="831"/>
                        </a:lnTo>
                        <a:lnTo>
                          <a:pt x="1385" y="783"/>
                        </a:lnTo>
                        <a:lnTo>
                          <a:pt x="1373" y="744"/>
                        </a:lnTo>
                        <a:lnTo>
                          <a:pt x="1361" y="687"/>
                        </a:lnTo>
                        <a:lnTo>
                          <a:pt x="1353" y="641"/>
                        </a:lnTo>
                        <a:lnTo>
                          <a:pt x="1349" y="598"/>
                        </a:lnTo>
                        <a:lnTo>
                          <a:pt x="1346" y="555"/>
                        </a:lnTo>
                        <a:lnTo>
                          <a:pt x="1349" y="495"/>
                        </a:lnTo>
                        <a:lnTo>
                          <a:pt x="1356" y="432"/>
                        </a:lnTo>
                        <a:lnTo>
                          <a:pt x="1361" y="389"/>
                        </a:lnTo>
                        <a:lnTo>
                          <a:pt x="1375" y="336"/>
                        </a:lnTo>
                        <a:lnTo>
                          <a:pt x="1389" y="279"/>
                        </a:lnTo>
                        <a:lnTo>
                          <a:pt x="1409" y="228"/>
                        </a:lnTo>
                        <a:lnTo>
                          <a:pt x="1433" y="173"/>
                        </a:lnTo>
                        <a:lnTo>
                          <a:pt x="1466" y="130"/>
                        </a:lnTo>
                        <a:lnTo>
                          <a:pt x="1493" y="91"/>
                        </a:lnTo>
                        <a:lnTo>
                          <a:pt x="1524" y="63"/>
                        </a:lnTo>
                        <a:lnTo>
                          <a:pt x="1548" y="43"/>
                        </a:lnTo>
                        <a:lnTo>
                          <a:pt x="1591" y="22"/>
                        </a:lnTo>
                        <a:lnTo>
                          <a:pt x="1625" y="5"/>
                        </a:lnTo>
                        <a:lnTo>
                          <a:pt x="1649" y="0"/>
                        </a:lnTo>
                        <a:close/>
                      </a:path>
                    </a:pathLst>
                  </a:custGeom>
                  <a:gradFill rotWithShape="0">
                    <a:gsLst>
                      <a:gs pos="0">
                        <a:srgbClr val="E1B487">
                          <a:gamma/>
                          <a:shade val="82745"/>
                          <a:invGamma/>
                        </a:srgbClr>
                      </a:gs>
                      <a:gs pos="50000">
                        <a:srgbClr val="E1B487"/>
                      </a:gs>
                      <a:gs pos="100000">
                        <a:srgbClr val="E1B487">
                          <a:gamma/>
                          <a:shade val="82745"/>
                          <a:invGamma/>
                        </a:srgbClr>
                      </a:gs>
                    </a:gsLst>
                    <a:lin ang="5400000" scaled="1"/>
                  </a:gradFill>
                  <a:ln w="6350" cap="flat" cmpd="sng">
                    <a:solidFill>
                      <a:schemeClr val="tx1"/>
                    </a:solidFill>
                    <a:prstDash val="solid"/>
                    <a:round/>
                    <a:headEnd/>
                    <a:tailEnd/>
                  </a:ln>
                  <a:effectLst/>
                </p:spPr>
                <p:txBody>
                  <a:bodyPr/>
                  <a:lstStyle/>
                  <a:p>
                    <a:endParaRPr lang="es-ES"/>
                  </a:p>
                </p:txBody>
              </p:sp>
              <p:sp>
                <p:nvSpPr>
                  <p:cNvPr id="12627" name="Freeform 339"/>
                  <p:cNvSpPr>
                    <a:spLocks noChangeAspect="1"/>
                  </p:cNvSpPr>
                  <p:nvPr/>
                </p:nvSpPr>
                <p:spPr bwMode="auto">
                  <a:xfrm>
                    <a:off x="3414" y="2035"/>
                    <a:ext cx="324" cy="1139"/>
                  </a:xfrm>
                  <a:custGeom>
                    <a:avLst/>
                    <a:gdLst/>
                    <a:ahLst/>
                    <a:cxnLst>
                      <a:cxn ang="0">
                        <a:pos x="612" y="5"/>
                      </a:cxn>
                      <a:cxn ang="0">
                        <a:pos x="513" y="38"/>
                      </a:cxn>
                      <a:cxn ang="0">
                        <a:pos x="421" y="90"/>
                      </a:cxn>
                      <a:cxn ang="0">
                        <a:pos x="335" y="164"/>
                      </a:cxn>
                      <a:cxn ang="0">
                        <a:pos x="256" y="256"/>
                      </a:cxn>
                      <a:cxn ang="0">
                        <a:pos x="187" y="362"/>
                      </a:cxn>
                      <a:cxn ang="0">
                        <a:pos x="126" y="484"/>
                      </a:cxn>
                      <a:cxn ang="0">
                        <a:pos x="78" y="619"/>
                      </a:cxn>
                      <a:cxn ang="0">
                        <a:pos x="40" y="765"/>
                      </a:cxn>
                      <a:cxn ang="0">
                        <a:pos x="13" y="920"/>
                      </a:cxn>
                      <a:cxn ang="0">
                        <a:pos x="2" y="1082"/>
                      </a:cxn>
                      <a:cxn ang="0">
                        <a:pos x="4" y="1250"/>
                      </a:cxn>
                      <a:cxn ang="0">
                        <a:pos x="20" y="1410"/>
                      </a:cxn>
                      <a:cxn ang="0">
                        <a:pos x="51" y="1561"/>
                      </a:cxn>
                      <a:cxn ang="0">
                        <a:pos x="92" y="1703"/>
                      </a:cxn>
                      <a:cxn ang="0">
                        <a:pos x="146" y="1835"/>
                      </a:cxn>
                      <a:cxn ang="0">
                        <a:pos x="209" y="1952"/>
                      </a:cxn>
                      <a:cxn ang="0">
                        <a:pos x="281" y="2055"/>
                      </a:cxn>
                      <a:cxn ang="0">
                        <a:pos x="362" y="2139"/>
                      </a:cxn>
                      <a:cxn ang="0">
                        <a:pos x="452" y="2208"/>
                      </a:cxn>
                      <a:cxn ang="0">
                        <a:pos x="545" y="2253"/>
                      </a:cxn>
                      <a:cxn ang="0">
                        <a:pos x="646" y="2278"/>
                      </a:cxn>
                      <a:cxn ang="0">
                        <a:pos x="585" y="2204"/>
                      </a:cxn>
                      <a:cxn ang="0">
                        <a:pos x="493" y="2166"/>
                      </a:cxn>
                      <a:cxn ang="0">
                        <a:pos x="408" y="2110"/>
                      </a:cxn>
                      <a:cxn ang="0">
                        <a:pos x="329" y="2035"/>
                      </a:cxn>
                      <a:cxn ang="0">
                        <a:pos x="257" y="1943"/>
                      </a:cxn>
                      <a:cxn ang="0">
                        <a:pos x="194" y="1837"/>
                      </a:cxn>
                      <a:cxn ang="0">
                        <a:pos x="140" y="1716"/>
                      </a:cxn>
                      <a:cxn ang="0">
                        <a:pos x="97" y="1585"/>
                      </a:cxn>
                      <a:cxn ang="0">
                        <a:pos x="65" y="1444"/>
                      </a:cxn>
                      <a:cxn ang="0">
                        <a:pos x="45" y="1295"/>
                      </a:cxn>
                      <a:cxn ang="0">
                        <a:pos x="38" y="1138"/>
                      </a:cxn>
                      <a:cxn ang="0">
                        <a:pos x="45" y="983"/>
                      </a:cxn>
                      <a:cxn ang="0">
                        <a:pos x="65" y="834"/>
                      </a:cxn>
                      <a:cxn ang="0">
                        <a:pos x="97" y="691"/>
                      </a:cxn>
                      <a:cxn ang="0">
                        <a:pos x="140" y="560"/>
                      </a:cxn>
                      <a:cxn ang="0">
                        <a:pos x="194" y="441"/>
                      </a:cxn>
                      <a:cxn ang="0">
                        <a:pos x="257" y="335"/>
                      </a:cxn>
                      <a:cxn ang="0">
                        <a:pos x="329" y="243"/>
                      </a:cxn>
                      <a:cxn ang="0">
                        <a:pos x="408" y="167"/>
                      </a:cxn>
                      <a:cxn ang="0">
                        <a:pos x="493" y="110"/>
                      </a:cxn>
                      <a:cxn ang="0">
                        <a:pos x="585" y="74"/>
                      </a:cxn>
                    </a:cxnLst>
                    <a:rect l="0" t="0" r="r" b="b"/>
                    <a:pathLst>
                      <a:path w="648" h="2278">
                        <a:moveTo>
                          <a:pt x="648" y="59"/>
                        </a:moveTo>
                        <a:lnTo>
                          <a:pt x="646" y="0"/>
                        </a:lnTo>
                        <a:lnTo>
                          <a:pt x="612" y="5"/>
                        </a:lnTo>
                        <a:lnTo>
                          <a:pt x="577" y="13"/>
                        </a:lnTo>
                        <a:lnTo>
                          <a:pt x="545" y="23"/>
                        </a:lnTo>
                        <a:lnTo>
                          <a:pt x="513" y="38"/>
                        </a:lnTo>
                        <a:lnTo>
                          <a:pt x="482" y="52"/>
                        </a:lnTo>
                        <a:lnTo>
                          <a:pt x="452" y="70"/>
                        </a:lnTo>
                        <a:lnTo>
                          <a:pt x="421" y="90"/>
                        </a:lnTo>
                        <a:lnTo>
                          <a:pt x="390" y="113"/>
                        </a:lnTo>
                        <a:lnTo>
                          <a:pt x="362" y="137"/>
                        </a:lnTo>
                        <a:lnTo>
                          <a:pt x="335" y="164"/>
                        </a:lnTo>
                        <a:lnTo>
                          <a:pt x="308" y="193"/>
                        </a:lnTo>
                        <a:lnTo>
                          <a:pt x="281" y="223"/>
                        </a:lnTo>
                        <a:lnTo>
                          <a:pt x="256" y="256"/>
                        </a:lnTo>
                        <a:lnTo>
                          <a:pt x="232" y="290"/>
                        </a:lnTo>
                        <a:lnTo>
                          <a:pt x="209" y="326"/>
                        </a:lnTo>
                        <a:lnTo>
                          <a:pt x="187" y="362"/>
                        </a:lnTo>
                        <a:lnTo>
                          <a:pt x="166" y="402"/>
                        </a:lnTo>
                        <a:lnTo>
                          <a:pt x="146" y="443"/>
                        </a:lnTo>
                        <a:lnTo>
                          <a:pt x="126" y="484"/>
                        </a:lnTo>
                        <a:lnTo>
                          <a:pt x="108" y="528"/>
                        </a:lnTo>
                        <a:lnTo>
                          <a:pt x="92" y="573"/>
                        </a:lnTo>
                        <a:lnTo>
                          <a:pt x="78" y="619"/>
                        </a:lnTo>
                        <a:lnTo>
                          <a:pt x="63" y="666"/>
                        </a:lnTo>
                        <a:lnTo>
                          <a:pt x="51" y="715"/>
                        </a:lnTo>
                        <a:lnTo>
                          <a:pt x="40" y="765"/>
                        </a:lnTo>
                        <a:lnTo>
                          <a:pt x="29" y="816"/>
                        </a:lnTo>
                        <a:lnTo>
                          <a:pt x="20" y="868"/>
                        </a:lnTo>
                        <a:lnTo>
                          <a:pt x="13" y="920"/>
                        </a:lnTo>
                        <a:lnTo>
                          <a:pt x="7" y="974"/>
                        </a:lnTo>
                        <a:lnTo>
                          <a:pt x="4" y="1028"/>
                        </a:lnTo>
                        <a:lnTo>
                          <a:pt x="2" y="1082"/>
                        </a:lnTo>
                        <a:lnTo>
                          <a:pt x="0" y="1138"/>
                        </a:lnTo>
                        <a:lnTo>
                          <a:pt x="2" y="1194"/>
                        </a:lnTo>
                        <a:lnTo>
                          <a:pt x="4" y="1250"/>
                        </a:lnTo>
                        <a:lnTo>
                          <a:pt x="7" y="1304"/>
                        </a:lnTo>
                        <a:lnTo>
                          <a:pt x="13" y="1358"/>
                        </a:lnTo>
                        <a:lnTo>
                          <a:pt x="20" y="1410"/>
                        </a:lnTo>
                        <a:lnTo>
                          <a:pt x="29" y="1462"/>
                        </a:lnTo>
                        <a:lnTo>
                          <a:pt x="38" y="1513"/>
                        </a:lnTo>
                        <a:lnTo>
                          <a:pt x="51" y="1561"/>
                        </a:lnTo>
                        <a:lnTo>
                          <a:pt x="63" y="1610"/>
                        </a:lnTo>
                        <a:lnTo>
                          <a:pt x="78" y="1658"/>
                        </a:lnTo>
                        <a:lnTo>
                          <a:pt x="92" y="1703"/>
                        </a:lnTo>
                        <a:lnTo>
                          <a:pt x="108" y="1748"/>
                        </a:lnTo>
                        <a:lnTo>
                          <a:pt x="126" y="1794"/>
                        </a:lnTo>
                        <a:lnTo>
                          <a:pt x="146" y="1835"/>
                        </a:lnTo>
                        <a:lnTo>
                          <a:pt x="166" y="1876"/>
                        </a:lnTo>
                        <a:lnTo>
                          <a:pt x="187" y="1914"/>
                        </a:lnTo>
                        <a:lnTo>
                          <a:pt x="209" y="1952"/>
                        </a:lnTo>
                        <a:lnTo>
                          <a:pt x="232" y="1988"/>
                        </a:lnTo>
                        <a:lnTo>
                          <a:pt x="256" y="2022"/>
                        </a:lnTo>
                        <a:lnTo>
                          <a:pt x="281" y="2055"/>
                        </a:lnTo>
                        <a:lnTo>
                          <a:pt x="308" y="2085"/>
                        </a:lnTo>
                        <a:lnTo>
                          <a:pt x="335" y="2114"/>
                        </a:lnTo>
                        <a:lnTo>
                          <a:pt x="362" y="2139"/>
                        </a:lnTo>
                        <a:lnTo>
                          <a:pt x="390" y="2164"/>
                        </a:lnTo>
                        <a:lnTo>
                          <a:pt x="421" y="2186"/>
                        </a:lnTo>
                        <a:lnTo>
                          <a:pt x="452" y="2208"/>
                        </a:lnTo>
                        <a:lnTo>
                          <a:pt x="482" y="2224"/>
                        </a:lnTo>
                        <a:lnTo>
                          <a:pt x="513" y="2240"/>
                        </a:lnTo>
                        <a:lnTo>
                          <a:pt x="545" y="2253"/>
                        </a:lnTo>
                        <a:lnTo>
                          <a:pt x="577" y="2264"/>
                        </a:lnTo>
                        <a:lnTo>
                          <a:pt x="612" y="2273"/>
                        </a:lnTo>
                        <a:lnTo>
                          <a:pt x="646" y="2278"/>
                        </a:lnTo>
                        <a:lnTo>
                          <a:pt x="648" y="2217"/>
                        </a:lnTo>
                        <a:lnTo>
                          <a:pt x="617" y="2213"/>
                        </a:lnTo>
                        <a:lnTo>
                          <a:pt x="585" y="2204"/>
                        </a:lnTo>
                        <a:lnTo>
                          <a:pt x="554" y="2195"/>
                        </a:lnTo>
                        <a:lnTo>
                          <a:pt x="523" y="2182"/>
                        </a:lnTo>
                        <a:lnTo>
                          <a:pt x="493" y="2166"/>
                        </a:lnTo>
                        <a:lnTo>
                          <a:pt x="464" y="2150"/>
                        </a:lnTo>
                        <a:lnTo>
                          <a:pt x="435" y="2130"/>
                        </a:lnTo>
                        <a:lnTo>
                          <a:pt x="408" y="2110"/>
                        </a:lnTo>
                        <a:lnTo>
                          <a:pt x="380" y="2087"/>
                        </a:lnTo>
                        <a:lnTo>
                          <a:pt x="354" y="2062"/>
                        </a:lnTo>
                        <a:lnTo>
                          <a:pt x="329" y="2035"/>
                        </a:lnTo>
                        <a:lnTo>
                          <a:pt x="304" y="2006"/>
                        </a:lnTo>
                        <a:lnTo>
                          <a:pt x="281" y="1975"/>
                        </a:lnTo>
                        <a:lnTo>
                          <a:pt x="257" y="1943"/>
                        </a:lnTo>
                        <a:lnTo>
                          <a:pt x="236" y="1909"/>
                        </a:lnTo>
                        <a:lnTo>
                          <a:pt x="214" y="1873"/>
                        </a:lnTo>
                        <a:lnTo>
                          <a:pt x="194" y="1837"/>
                        </a:lnTo>
                        <a:lnTo>
                          <a:pt x="175" y="1797"/>
                        </a:lnTo>
                        <a:lnTo>
                          <a:pt x="157" y="1757"/>
                        </a:lnTo>
                        <a:lnTo>
                          <a:pt x="140" y="1716"/>
                        </a:lnTo>
                        <a:lnTo>
                          <a:pt x="124" y="1675"/>
                        </a:lnTo>
                        <a:lnTo>
                          <a:pt x="110" y="1630"/>
                        </a:lnTo>
                        <a:lnTo>
                          <a:pt x="97" y="1585"/>
                        </a:lnTo>
                        <a:lnTo>
                          <a:pt x="85" y="1540"/>
                        </a:lnTo>
                        <a:lnTo>
                          <a:pt x="74" y="1493"/>
                        </a:lnTo>
                        <a:lnTo>
                          <a:pt x="65" y="1444"/>
                        </a:lnTo>
                        <a:lnTo>
                          <a:pt x="56" y="1396"/>
                        </a:lnTo>
                        <a:lnTo>
                          <a:pt x="51" y="1345"/>
                        </a:lnTo>
                        <a:lnTo>
                          <a:pt x="45" y="1295"/>
                        </a:lnTo>
                        <a:lnTo>
                          <a:pt x="42" y="1244"/>
                        </a:lnTo>
                        <a:lnTo>
                          <a:pt x="38" y="1192"/>
                        </a:lnTo>
                        <a:lnTo>
                          <a:pt x="38" y="1138"/>
                        </a:lnTo>
                        <a:lnTo>
                          <a:pt x="38" y="1086"/>
                        </a:lnTo>
                        <a:lnTo>
                          <a:pt x="42" y="1034"/>
                        </a:lnTo>
                        <a:lnTo>
                          <a:pt x="45" y="983"/>
                        </a:lnTo>
                        <a:lnTo>
                          <a:pt x="51" y="933"/>
                        </a:lnTo>
                        <a:lnTo>
                          <a:pt x="56" y="882"/>
                        </a:lnTo>
                        <a:lnTo>
                          <a:pt x="65" y="834"/>
                        </a:lnTo>
                        <a:lnTo>
                          <a:pt x="74" y="785"/>
                        </a:lnTo>
                        <a:lnTo>
                          <a:pt x="85" y="738"/>
                        </a:lnTo>
                        <a:lnTo>
                          <a:pt x="97" y="691"/>
                        </a:lnTo>
                        <a:lnTo>
                          <a:pt x="110" y="646"/>
                        </a:lnTo>
                        <a:lnTo>
                          <a:pt x="124" y="603"/>
                        </a:lnTo>
                        <a:lnTo>
                          <a:pt x="140" y="560"/>
                        </a:lnTo>
                        <a:lnTo>
                          <a:pt x="157" y="519"/>
                        </a:lnTo>
                        <a:lnTo>
                          <a:pt x="175" y="479"/>
                        </a:lnTo>
                        <a:lnTo>
                          <a:pt x="194" y="441"/>
                        </a:lnTo>
                        <a:lnTo>
                          <a:pt x="214" y="403"/>
                        </a:lnTo>
                        <a:lnTo>
                          <a:pt x="234" y="369"/>
                        </a:lnTo>
                        <a:lnTo>
                          <a:pt x="257" y="335"/>
                        </a:lnTo>
                        <a:lnTo>
                          <a:pt x="281" y="302"/>
                        </a:lnTo>
                        <a:lnTo>
                          <a:pt x="304" y="272"/>
                        </a:lnTo>
                        <a:lnTo>
                          <a:pt x="329" y="243"/>
                        </a:lnTo>
                        <a:lnTo>
                          <a:pt x="354" y="216"/>
                        </a:lnTo>
                        <a:lnTo>
                          <a:pt x="380" y="191"/>
                        </a:lnTo>
                        <a:lnTo>
                          <a:pt x="408" y="167"/>
                        </a:lnTo>
                        <a:lnTo>
                          <a:pt x="435" y="146"/>
                        </a:lnTo>
                        <a:lnTo>
                          <a:pt x="464" y="128"/>
                        </a:lnTo>
                        <a:lnTo>
                          <a:pt x="493" y="110"/>
                        </a:lnTo>
                        <a:lnTo>
                          <a:pt x="523" y="95"/>
                        </a:lnTo>
                        <a:lnTo>
                          <a:pt x="554" y="83"/>
                        </a:lnTo>
                        <a:lnTo>
                          <a:pt x="585" y="74"/>
                        </a:lnTo>
                        <a:lnTo>
                          <a:pt x="617" y="65"/>
                        </a:lnTo>
                        <a:lnTo>
                          <a:pt x="648" y="59"/>
                        </a:lnTo>
                        <a:close/>
                      </a:path>
                    </a:pathLst>
                  </a:custGeom>
                  <a:solidFill>
                    <a:srgbClr val="C49C75"/>
                  </a:solidFill>
                  <a:ln w="6350" cmpd="sng">
                    <a:solidFill>
                      <a:schemeClr val="tx1"/>
                    </a:solidFill>
                    <a:round/>
                    <a:headEnd/>
                    <a:tailEnd/>
                  </a:ln>
                  <a:effectLst/>
                </p:spPr>
                <p:txBody>
                  <a:bodyPr/>
                  <a:lstStyle/>
                  <a:p>
                    <a:endParaRPr lang="es-ES"/>
                  </a:p>
                </p:txBody>
              </p:sp>
              <p:sp>
                <p:nvSpPr>
                  <p:cNvPr id="12628" name="Rectangle 340"/>
                  <p:cNvSpPr>
                    <a:spLocks noChangeAspect="1" noChangeArrowheads="1"/>
                  </p:cNvSpPr>
                  <p:nvPr/>
                </p:nvSpPr>
                <p:spPr bwMode="auto">
                  <a:xfrm>
                    <a:off x="3737" y="3143"/>
                    <a:ext cx="1346" cy="32"/>
                  </a:xfrm>
                  <a:prstGeom prst="rect">
                    <a:avLst/>
                  </a:prstGeom>
                  <a:solidFill>
                    <a:srgbClr val="E1B487"/>
                  </a:solidFill>
                  <a:ln w="6350">
                    <a:solidFill>
                      <a:schemeClr val="tx1"/>
                    </a:solidFill>
                    <a:miter lim="800000"/>
                    <a:headEnd/>
                    <a:tailEnd/>
                  </a:ln>
                  <a:effectLst/>
                </p:spPr>
                <p:txBody>
                  <a:bodyPr/>
                  <a:lstStyle/>
                  <a:p>
                    <a:endParaRPr lang="es-ES"/>
                  </a:p>
                </p:txBody>
              </p:sp>
              <p:sp>
                <p:nvSpPr>
                  <p:cNvPr id="12629" name="Rectangle 341"/>
                  <p:cNvSpPr>
                    <a:spLocks noChangeAspect="1" noChangeArrowheads="1"/>
                  </p:cNvSpPr>
                  <p:nvPr/>
                </p:nvSpPr>
                <p:spPr bwMode="auto">
                  <a:xfrm>
                    <a:off x="3737" y="2034"/>
                    <a:ext cx="1346" cy="32"/>
                  </a:xfrm>
                  <a:prstGeom prst="rect">
                    <a:avLst/>
                  </a:prstGeom>
                  <a:solidFill>
                    <a:srgbClr val="E1B487"/>
                  </a:solidFill>
                  <a:ln w="6350">
                    <a:solidFill>
                      <a:schemeClr val="tx1"/>
                    </a:solidFill>
                    <a:miter lim="800000"/>
                    <a:headEnd/>
                    <a:tailEnd/>
                  </a:ln>
                  <a:effectLst/>
                </p:spPr>
                <p:txBody>
                  <a:bodyPr/>
                  <a:lstStyle/>
                  <a:p>
                    <a:endParaRPr lang="es-ES"/>
                  </a:p>
                </p:txBody>
              </p:sp>
            </p:grpSp>
            <p:grpSp>
              <p:nvGrpSpPr>
                <p:cNvPr id="12625" name="Group 342"/>
                <p:cNvGrpSpPr>
                  <a:grpSpLocks noChangeAspect="1"/>
                </p:cNvGrpSpPr>
                <p:nvPr/>
              </p:nvGrpSpPr>
              <p:grpSpPr bwMode="auto">
                <a:xfrm>
                  <a:off x="2953" y="2755"/>
                  <a:ext cx="88" cy="470"/>
                  <a:chOff x="4817" y="2418"/>
                  <a:chExt cx="294" cy="718"/>
                </a:xfrm>
              </p:grpSpPr>
              <p:sp>
                <p:nvSpPr>
                  <p:cNvPr id="12631" name="Freeform 343"/>
                  <p:cNvSpPr>
                    <a:spLocks noChangeAspect="1"/>
                  </p:cNvSpPr>
                  <p:nvPr/>
                </p:nvSpPr>
                <p:spPr bwMode="auto">
                  <a:xfrm>
                    <a:off x="4971" y="2418"/>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12630" name="Group 344"/>
                  <p:cNvGrpSpPr>
                    <a:grpSpLocks noChangeAspect="1"/>
                  </p:cNvGrpSpPr>
                  <p:nvPr/>
                </p:nvGrpSpPr>
                <p:grpSpPr bwMode="auto">
                  <a:xfrm>
                    <a:off x="4817" y="2894"/>
                    <a:ext cx="294" cy="242"/>
                    <a:chOff x="4469" y="2899"/>
                    <a:chExt cx="294" cy="242"/>
                  </a:xfrm>
                </p:grpSpPr>
                <p:sp>
                  <p:nvSpPr>
                    <p:cNvPr id="12633" name="Freeform 345"/>
                    <p:cNvSpPr>
                      <a:spLocks noChangeAspect="1"/>
                    </p:cNvSpPr>
                    <p:nvPr/>
                  </p:nvSpPr>
                  <p:spPr bwMode="auto">
                    <a:xfrm>
                      <a:off x="4512" y="2960"/>
                      <a:ext cx="251" cy="121"/>
                    </a:xfrm>
                    <a:custGeom>
                      <a:avLst/>
                      <a:gdLst/>
                      <a:ahLst/>
                      <a:cxnLst>
                        <a:cxn ang="0">
                          <a:pos x="250" y="0"/>
                        </a:cxn>
                        <a:cxn ang="0">
                          <a:pos x="44" y="0"/>
                        </a:cxn>
                        <a:cxn ang="0">
                          <a:pos x="32" y="5"/>
                        </a:cxn>
                        <a:cxn ang="0">
                          <a:pos x="20" y="11"/>
                        </a:cxn>
                        <a:cxn ang="0">
                          <a:pos x="14" y="19"/>
                        </a:cxn>
                        <a:cxn ang="0">
                          <a:pos x="6" y="31"/>
                        </a:cxn>
                        <a:cxn ang="0">
                          <a:pos x="4" y="43"/>
                        </a:cxn>
                        <a:cxn ang="0">
                          <a:pos x="0" y="53"/>
                        </a:cxn>
                        <a:cxn ang="0">
                          <a:pos x="1" y="67"/>
                        </a:cxn>
                        <a:cxn ang="0">
                          <a:pos x="6" y="85"/>
                        </a:cxn>
                        <a:cxn ang="0">
                          <a:pos x="13" y="99"/>
                        </a:cxn>
                        <a:cxn ang="0">
                          <a:pos x="25" y="110"/>
                        </a:cxn>
                        <a:cxn ang="0">
                          <a:pos x="36" y="116"/>
                        </a:cxn>
                        <a:cxn ang="0">
                          <a:pos x="47" y="121"/>
                        </a:cxn>
                        <a:cxn ang="0">
                          <a:pos x="251" y="121"/>
                        </a:cxn>
                        <a:cxn ang="0">
                          <a:pos x="238" y="115"/>
                        </a:cxn>
                        <a:cxn ang="0">
                          <a:pos x="222" y="105"/>
                        </a:cxn>
                        <a:cxn ang="0">
                          <a:pos x="212" y="95"/>
                        </a:cxn>
                        <a:cxn ang="0">
                          <a:pos x="205" y="81"/>
                        </a:cxn>
                        <a:cxn ang="0">
                          <a:pos x="203" y="62"/>
                        </a:cxn>
                        <a:cxn ang="0">
                          <a:pos x="203" y="50"/>
                        </a:cxn>
                        <a:cxn ang="0">
                          <a:pos x="206" y="37"/>
                        </a:cxn>
                        <a:cxn ang="0">
                          <a:pos x="212" y="25"/>
                        </a:cxn>
                        <a:cxn ang="0">
                          <a:pos x="221" y="15"/>
                        </a:cxn>
                        <a:cxn ang="0">
                          <a:pos x="232" y="8"/>
                        </a:cxn>
                        <a:cxn ang="0">
                          <a:pos x="250" y="0"/>
                        </a:cxn>
                      </a:cxnLst>
                      <a:rect l="0" t="0" r="r" b="b"/>
                      <a:pathLst>
                        <a:path w="251" h="121">
                          <a:moveTo>
                            <a:pt x="250" y="0"/>
                          </a:moveTo>
                          <a:lnTo>
                            <a:pt x="44" y="0"/>
                          </a:lnTo>
                          <a:lnTo>
                            <a:pt x="32" y="5"/>
                          </a:lnTo>
                          <a:lnTo>
                            <a:pt x="20" y="11"/>
                          </a:lnTo>
                          <a:lnTo>
                            <a:pt x="14" y="19"/>
                          </a:lnTo>
                          <a:lnTo>
                            <a:pt x="6" y="31"/>
                          </a:lnTo>
                          <a:lnTo>
                            <a:pt x="4" y="43"/>
                          </a:lnTo>
                          <a:lnTo>
                            <a:pt x="0" y="53"/>
                          </a:lnTo>
                          <a:lnTo>
                            <a:pt x="1" y="67"/>
                          </a:lnTo>
                          <a:lnTo>
                            <a:pt x="6" y="85"/>
                          </a:lnTo>
                          <a:lnTo>
                            <a:pt x="13" y="99"/>
                          </a:lnTo>
                          <a:lnTo>
                            <a:pt x="25" y="110"/>
                          </a:lnTo>
                          <a:lnTo>
                            <a:pt x="36" y="116"/>
                          </a:lnTo>
                          <a:lnTo>
                            <a:pt x="47" y="121"/>
                          </a:lnTo>
                          <a:lnTo>
                            <a:pt x="251" y="121"/>
                          </a:lnTo>
                          <a:lnTo>
                            <a:pt x="238" y="115"/>
                          </a:lnTo>
                          <a:lnTo>
                            <a:pt x="222" y="105"/>
                          </a:lnTo>
                          <a:lnTo>
                            <a:pt x="212" y="95"/>
                          </a:lnTo>
                          <a:lnTo>
                            <a:pt x="205" y="81"/>
                          </a:lnTo>
                          <a:lnTo>
                            <a:pt x="203" y="62"/>
                          </a:lnTo>
                          <a:lnTo>
                            <a:pt x="203" y="50"/>
                          </a:lnTo>
                          <a:lnTo>
                            <a:pt x="206" y="37"/>
                          </a:lnTo>
                          <a:lnTo>
                            <a:pt x="212" y="25"/>
                          </a:lnTo>
                          <a:lnTo>
                            <a:pt x="221" y="15"/>
                          </a:lnTo>
                          <a:lnTo>
                            <a:pt x="232" y="8"/>
                          </a:lnTo>
                          <a:lnTo>
                            <a:pt x="250"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34" name="AutoShape 346"/>
                    <p:cNvSpPr>
                      <a:spLocks noChangeAspect="1" noChangeArrowheads="1"/>
                    </p:cNvSpPr>
                    <p:nvPr/>
                  </p:nvSpPr>
                  <p:spPr bwMode="auto">
                    <a:xfrm rot="-5400000">
                      <a:off x="4445" y="2923"/>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vert="eaVert"/>
                    <a:lstStyle/>
                    <a:p>
                      <a:endParaRPr kumimoji="1" lang="ja-JP" altLang="en-US" sz="1200">
                        <a:ea typeface="MS PGothic" pitchFamily="34" charset="-128"/>
                        <a:cs typeface="Arial" pitchFamily="34" charset="0"/>
                      </a:endParaRPr>
                    </a:p>
                  </p:txBody>
                </p:sp>
                <p:sp>
                  <p:nvSpPr>
                    <p:cNvPr id="12635" name="Rectangle 347"/>
                    <p:cNvSpPr>
                      <a:spLocks noChangeAspect="1" noChangeArrowheads="1"/>
                    </p:cNvSpPr>
                    <p:nvPr/>
                  </p:nvSpPr>
                  <p:spPr bwMode="auto">
                    <a:xfrm>
                      <a:off x="4567" y="3075"/>
                      <a:ext cx="194" cy="66"/>
                    </a:xfrm>
                    <a:prstGeom prst="rect">
                      <a:avLst/>
                    </a:prstGeom>
                    <a:solidFill>
                      <a:srgbClr val="B4B4B4"/>
                    </a:solidFill>
                    <a:ln w="6350">
                      <a:solidFill>
                        <a:schemeClr val="tx1"/>
                      </a:solidFill>
                      <a:miter lim="800000"/>
                      <a:headEnd/>
                      <a:tailEnd/>
                    </a:ln>
                    <a:effectLst/>
                  </p:spPr>
                  <p:txBody>
                    <a:bodyPr/>
                    <a:lstStyle/>
                    <a:p>
                      <a:endParaRPr lang="es-ES"/>
                    </a:p>
                  </p:txBody>
                </p:sp>
                <p:sp>
                  <p:nvSpPr>
                    <p:cNvPr id="12636" name="Rectangle 348"/>
                    <p:cNvSpPr>
                      <a:spLocks noChangeAspect="1" noChangeArrowheads="1"/>
                    </p:cNvSpPr>
                    <p:nvPr/>
                  </p:nvSpPr>
                  <p:spPr bwMode="auto">
                    <a:xfrm>
                      <a:off x="4567" y="2899"/>
                      <a:ext cx="194" cy="66"/>
                    </a:xfrm>
                    <a:prstGeom prst="rect">
                      <a:avLst/>
                    </a:prstGeom>
                    <a:solidFill>
                      <a:srgbClr val="B4B4B4"/>
                    </a:solidFill>
                    <a:ln w="6350">
                      <a:solidFill>
                        <a:schemeClr val="tx1"/>
                      </a:solidFill>
                      <a:miter lim="800000"/>
                      <a:headEnd/>
                      <a:tailEnd/>
                    </a:ln>
                    <a:effectLst/>
                  </p:spPr>
                  <p:txBody>
                    <a:bodyPr/>
                    <a:lstStyle/>
                    <a:p>
                      <a:endParaRPr lang="es-ES"/>
                    </a:p>
                  </p:txBody>
                </p:sp>
                <p:sp>
                  <p:nvSpPr>
                    <p:cNvPr id="12637" name="Rectangle 349"/>
                    <p:cNvSpPr>
                      <a:spLocks noChangeAspect="1" noChangeArrowheads="1"/>
                    </p:cNvSpPr>
                    <p:nvPr/>
                  </p:nvSpPr>
                  <p:spPr bwMode="auto">
                    <a:xfrm>
                      <a:off x="4615" y="2906"/>
                      <a:ext cx="103" cy="54"/>
                    </a:xfrm>
                    <a:prstGeom prst="rect">
                      <a:avLst/>
                    </a:prstGeom>
                    <a:solidFill>
                      <a:srgbClr val="FFFF00"/>
                    </a:solidFill>
                    <a:ln w="9525">
                      <a:noFill/>
                      <a:miter lim="800000"/>
                      <a:headEnd/>
                      <a:tailEnd/>
                    </a:ln>
                    <a:effectLst/>
                  </p:spPr>
                  <p:txBody>
                    <a:bodyPr/>
                    <a:lstStyle/>
                    <a:p>
                      <a:endParaRPr lang="es-ES"/>
                    </a:p>
                  </p:txBody>
                </p:sp>
                <p:sp>
                  <p:nvSpPr>
                    <p:cNvPr id="12638" name="Rectangle 350"/>
                    <p:cNvSpPr>
                      <a:spLocks noChangeAspect="1" noChangeArrowheads="1"/>
                    </p:cNvSpPr>
                    <p:nvPr/>
                  </p:nvSpPr>
                  <p:spPr bwMode="auto">
                    <a:xfrm>
                      <a:off x="4609" y="3081"/>
                      <a:ext cx="103" cy="53"/>
                    </a:xfrm>
                    <a:prstGeom prst="rect">
                      <a:avLst/>
                    </a:prstGeom>
                    <a:solidFill>
                      <a:srgbClr val="FFFF00"/>
                    </a:solidFill>
                    <a:ln w="9525">
                      <a:noFill/>
                      <a:miter lim="800000"/>
                      <a:headEnd/>
                      <a:tailEnd/>
                    </a:ln>
                    <a:effectLst/>
                  </p:spPr>
                  <p:txBody>
                    <a:bodyPr/>
                    <a:lstStyle/>
                    <a:p>
                      <a:endParaRPr lang="es-ES"/>
                    </a:p>
                  </p:txBody>
                </p:sp>
              </p:grpSp>
            </p:grpSp>
            <p:grpSp>
              <p:nvGrpSpPr>
                <p:cNvPr id="12632" name="Group 351"/>
                <p:cNvGrpSpPr>
                  <a:grpSpLocks noChangeAspect="1"/>
                </p:cNvGrpSpPr>
                <p:nvPr/>
              </p:nvGrpSpPr>
              <p:grpSpPr bwMode="auto">
                <a:xfrm>
                  <a:off x="2855" y="2757"/>
                  <a:ext cx="79" cy="470"/>
                  <a:chOff x="4152" y="2429"/>
                  <a:chExt cx="261" cy="719"/>
                </a:xfrm>
              </p:grpSpPr>
              <p:sp>
                <p:nvSpPr>
                  <p:cNvPr id="12640" name="Freeform 352"/>
                  <p:cNvSpPr>
                    <a:spLocks noChangeAspect="1"/>
                  </p:cNvSpPr>
                  <p:nvPr/>
                </p:nvSpPr>
                <p:spPr bwMode="auto">
                  <a:xfrm>
                    <a:off x="4306" y="2429"/>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12639" name="Group 353"/>
                  <p:cNvGrpSpPr>
                    <a:grpSpLocks noChangeAspect="1"/>
                  </p:cNvGrpSpPr>
                  <p:nvPr/>
                </p:nvGrpSpPr>
                <p:grpSpPr bwMode="auto">
                  <a:xfrm>
                    <a:off x="4152" y="2906"/>
                    <a:ext cx="261" cy="242"/>
                    <a:chOff x="4152" y="2906"/>
                    <a:chExt cx="261" cy="242"/>
                  </a:xfrm>
                </p:grpSpPr>
                <p:sp>
                  <p:nvSpPr>
                    <p:cNvPr id="12642" name="Freeform 354"/>
                    <p:cNvSpPr>
                      <a:spLocks noChangeAspect="1"/>
                    </p:cNvSpPr>
                    <p:nvPr/>
                  </p:nvSpPr>
                  <p:spPr bwMode="auto">
                    <a:xfrm>
                      <a:off x="4203" y="2972"/>
                      <a:ext cx="209" cy="113"/>
                    </a:xfrm>
                    <a:custGeom>
                      <a:avLst/>
                      <a:gdLst/>
                      <a:ahLst/>
                      <a:cxnLst>
                        <a:cxn ang="0">
                          <a:pos x="209" y="0"/>
                        </a:cxn>
                        <a:cxn ang="0">
                          <a:pos x="38" y="0"/>
                        </a:cxn>
                        <a:cxn ang="0">
                          <a:pos x="27" y="4"/>
                        </a:cxn>
                        <a:cxn ang="0">
                          <a:pos x="18" y="11"/>
                        </a:cxn>
                        <a:cxn ang="0">
                          <a:pos x="11" y="18"/>
                        </a:cxn>
                        <a:cxn ang="0">
                          <a:pos x="8" y="29"/>
                        </a:cxn>
                        <a:cxn ang="0">
                          <a:pos x="3" y="41"/>
                        </a:cxn>
                        <a:cxn ang="0">
                          <a:pos x="2" y="52"/>
                        </a:cxn>
                        <a:cxn ang="0">
                          <a:pos x="0" y="64"/>
                        </a:cxn>
                        <a:cxn ang="0">
                          <a:pos x="3" y="72"/>
                        </a:cxn>
                        <a:cxn ang="0">
                          <a:pos x="5" y="83"/>
                        </a:cxn>
                        <a:cxn ang="0">
                          <a:pos x="14" y="95"/>
                        </a:cxn>
                        <a:cxn ang="0">
                          <a:pos x="20" y="102"/>
                        </a:cxn>
                        <a:cxn ang="0">
                          <a:pos x="33" y="110"/>
                        </a:cxn>
                        <a:cxn ang="0">
                          <a:pos x="46" y="113"/>
                        </a:cxn>
                        <a:cxn ang="0">
                          <a:pos x="209" y="113"/>
                        </a:cxn>
                        <a:cxn ang="0">
                          <a:pos x="202" y="108"/>
                        </a:cxn>
                        <a:cxn ang="0">
                          <a:pos x="189" y="104"/>
                        </a:cxn>
                        <a:cxn ang="0">
                          <a:pos x="183" y="98"/>
                        </a:cxn>
                        <a:cxn ang="0">
                          <a:pos x="177" y="92"/>
                        </a:cxn>
                        <a:cxn ang="0">
                          <a:pos x="171" y="84"/>
                        </a:cxn>
                        <a:cxn ang="0">
                          <a:pos x="167" y="74"/>
                        </a:cxn>
                        <a:cxn ang="0">
                          <a:pos x="164" y="62"/>
                        </a:cxn>
                        <a:cxn ang="0">
                          <a:pos x="164" y="50"/>
                        </a:cxn>
                        <a:cxn ang="0">
                          <a:pos x="168" y="35"/>
                        </a:cxn>
                        <a:cxn ang="0">
                          <a:pos x="174" y="25"/>
                        </a:cxn>
                        <a:cxn ang="0">
                          <a:pos x="183" y="16"/>
                        </a:cxn>
                        <a:cxn ang="0">
                          <a:pos x="194" y="7"/>
                        </a:cxn>
                        <a:cxn ang="0">
                          <a:pos x="209" y="0"/>
                        </a:cxn>
                      </a:cxnLst>
                      <a:rect l="0" t="0" r="r" b="b"/>
                      <a:pathLst>
                        <a:path w="209" h="113">
                          <a:moveTo>
                            <a:pt x="209" y="0"/>
                          </a:moveTo>
                          <a:lnTo>
                            <a:pt x="38" y="0"/>
                          </a:lnTo>
                          <a:lnTo>
                            <a:pt x="27" y="4"/>
                          </a:lnTo>
                          <a:lnTo>
                            <a:pt x="18" y="11"/>
                          </a:lnTo>
                          <a:lnTo>
                            <a:pt x="11" y="18"/>
                          </a:lnTo>
                          <a:lnTo>
                            <a:pt x="8" y="29"/>
                          </a:lnTo>
                          <a:lnTo>
                            <a:pt x="3" y="41"/>
                          </a:lnTo>
                          <a:lnTo>
                            <a:pt x="2" y="52"/>
                          </a:lnTo>
                          <a:lnTo>
                            <a:pt x="0" y="64"/>
                          </a:lnTo>
                          <a:lnTo>
                            <a:pt x="3" y="72"/>
                          </a:lnTo>
                          <a:lnTo>
                            <a:pt x="5" y="83"/>
                          </a:lnTo>
                          <a:lnTo>
                            <a:pt x="14" y="95"/>
                          </a:lnTo>
                          <a:lnTo>
                            <a:pt x="20" y="102"/>
                          </a:lnTo>
                          <a:lnTo>
                            <a:pt x="33" y="110"/>
                          </a:lnTo>
                          <a:lnTo>
                            <a:pt x="46" y="113"/>
                          </a:lnTo>
                          <a:lnTo>
                            <a:pt x="209" y="113"/>
                          </a:lnTo>
                          <a:lnTo>
                            <a:pt x="202" y="108"/>
                          </a:lnTo>
                          <a:lnTo>
                            <a:pt x="189" y="104"/>
                          </a:lnTo>
                          <a:lnTo>
                            <a:pt x="183" y="98"/>
                          </a:lnTo>
                          <a:lnTo>
                            <a:pt x="177" y="92"/>
                          </a:lnTo>
                          <a:lnTo>
                            <a:pt x="171" y="84"/>
                          </a:lnTo>
                          <a:lnTo>
                            <a:pt x="167" y="74"/>
                          </a:lnTo>
                          <a:lnTo>
                            <a:pt x="164" y="62"/>
                          </a:lnTo>
                          <a:lnTo>
                            <a:pt x="164" y="50"/>
                          </a:lnTo>
                          <a:lnTo>
                            <a:pt x="168" y="35"/>
                          </a:lnTo>
                          <a:lnTo>
                            <a:pt x="174" y="25"/>
                          </a:lnTo>
                          <a:lnTo>
                            <a:pt x="183" y="16"/>
                          </a:lnTo>
                          <a:lnTo>
                            <a:pt x="194" y="7"/>
                          </a:lnTo>
                          <a:lnTo>
                            <a:pt x="209"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43" name="AutoShape 355"/>
                    <p:cNvSpPr>
                      <a:spLocks noChangeAspect="1" noChangeArrowheads="1"/>
                    </p:cNvSpPr>
                    <p:nvPr/>
                  </p:nvSpPr>
                  <p:spPr bwMode="auto">
                    <a:xfrm rot="-5400000">
                      <a:off x="4128" y="2930"/>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sp>
                  <p:nvSpPr>
                    <p:cNvPr id="12644" name="Rectangle 356"/>
                    <p:cNvSpPr>
                      <a:spLocks noChangeAspect="1" noChangeArrowheads="1"/>
                    </p:cNvSpPr>
                    <p:nvPr/>
                  </p:nvSpPr>
                  <p:spPr bwMode="auto">
                    <a:xfrm>
                      <a:off x="4250" y="2906"/>
                      <a:ext cx="161"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645" name="Rectangle 357"/>
                    <p:cNvSpPr>
                      <a:spLocks noChangeAspect="1" noChangeArrowheads="1"/>
                    </p:cNvSpPr>
                    <p:nvPr/>
                  </p:nvSpPr>
                  <p:spPr bwMode="auto">
                    <a:xfrm>
                      <a:off x="4250" y="3082"/>
                      <a:ext cx="163"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646" name="Rectangle 358"/>
                    <p:cNvSpPr>
                      <a:spLocks noChangeAspect="1" noChangeArrowheads="1"/>
                    </p:cNvSpPr>
                    <p:nvPr/>
                  </p:nvSpPr>
                  <p:spPr bwMode="auto">
                    <a:xfrm>
                      <a:off x="4279" y="2912"/>
                      <a:ext cx="105" cy="54"/>
                    </a:xfrm>
                    <a:prstGeom prst="rect">
                      <a:avLst/>
                    </a:prstGeom>
                    <a:solidFill>
                      <a:srgbClr val="FFFF00"/>
                    </a:solidFill>
                    <a:ln w="9525">
                      <a:noFill/>
                      <a:miter lim="800000"/>
                      <a:headEnd/>
                      <a:tailEnd/>
                    </a:ln>
                    <a:effectLst/>
                  </p:spPr>
                  <p:txBody>
                    <a:bodyPr/>
                    <a:lstStyle/>
                    <a:p>
                      <a:endParaRPr lang="es-ES"/>
                    </a:p>
                  </p:txBody>
                </p:sp>
                <p:sp>
                  <p:nvSpPr>
                    <p:cNvPr id="12647" name="Rectangle 359"/>
                    <p:cNvSpPr>
                      <a:spLocks noChangeAspect="1" noChangeArrowheads="1"/>
                    </p:cNvSpPr>
                    <p:nvPr/>
                  </p:nvSpPr>
                  <p:spPr bwMode="auto">
                    <a:xfrm>
                      <a:off x="4280" y="3089"/>
                      <a:ext cx="105" cy="53"/>
                    </a:xfrm>
                    <a:prstGeom prst="rect">
                      <a:avLst/>
                    </a:prstGeom>
                    <a:solidFill>
                      <a:srgbClr val="FFFF00"/>
                    </a:solidFill>
                    <a:ln w="9525">
                      <a:noFill/>
                      <a:miter lim="800000"/>
                      <a:headEnd/>
                      <a:tailEnd/>
                    </a:ln>
                    <a:effectLst/>
                  </p:spPr>
                  <p:txBody>
                    <a:bodyPr/>
                    <a:lstStyle/>
                    <a:p>
                      <a:endParaRPr lang="es-ES"/>
                    </a:p>
                  </p:txBody>
                </p:sp>
              </p:grpSp>
            </p:grpSp>
            <p:grpSp>
              <p:nvGrpSpPr>
                <p:cNvPr id="12641" name="Group 360"/>
                <p:cNvGrpSpPr>
                  <a:grpSpLocks noChangeAspect="1"/>
                </p:cNvGrpSpPr>
                <p:nvPr/>
              </p:nvGrpSpPr>
              <p:grpSpPr bwMode="auto">
                <a:xfrm>
                  <a:off x="2768" y="2755"/>
                  <a:ext cx="74" cy="470"/>
                  <a:chOff x="2382" y="2670"/>
                  <a:chExt cx="247" cy="719"/>
                </a:xfrm>
              </p:grpSpPr>
              <p:sp>
                <p:nvSpPr>
                  <p:cNvPr id="12649" name="AutoShape 361"/>
                  <p:cNvSpPr>
                    <a:spLocks noChangeAspect="1" noChangeArrowheads="1"/>
                  </p:cNvSpPr>
                  <p:nvPr/>
                </p:nvSpPr>
                <p:spPr bwMode="auto">
                  <a:xfrm rot="-5400000">
                    <a:off x="2358" y="3171"/>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grpSp>
                <p:nvGrpSpPr>
                  <p:cNvPr id="12648" name="Group 362"/>
                  <p:cNvGrpSpPr>
                    <a:grpSpLocks noChangeAspect="1"/>
                  </p:cNvGrpSpPr>
                  <p:nvPr/>
                </p:nvGrpSpPr>
                <p:grpSpPr bwMode="auto">
                  <a:xfrm>
                    <a:off x="2426" y="2670"/>
                    <a:ext cx="203" cy="719"/>
                    <a:chOff x="2426" y="2670"/>
                    <a:chExt cx="203" cy="719"/>
                  </a:xfrm>
                </p:grpSpPr>
                <p:sp>
                  <p:nvSpPr>
                    <p:cNvPr id="12651" name="Freeform 363"/>
                    <p:cNvSpPr>
                      <a:spLocks noChangeAspect="1"/>
                    </p:cNvSpPr>
                    <p:nvPr/>
                  </p:nvSpPr>
                  <p:spPr bwMode="auto">
                    <a:xfrm>
                      <a:off x="2426" y="3210"/>
                      <a:ext cx="203" cy="114"/>
                    </a:xfrm>
                    <a:custGeom>
                      <a:avLst/>
                      <a:gdLst/>
                      <a:ahLst/>
                      <a:cxnLst>
                        <a:cxn ang="0">
                          <a:pos x="203" y="0"/>
                        </a:cxn>
                        <a:cxn ang="0">
                          <a:pos x="43" y="0"/>
                        </a:cxn>
                        <a:cxn ang="0">
                          <a:pos x="29" y="4"/>
                        </a:cxn>
                        <a:cxn ang="0">
                          <a:pos x="18" y="12"/>
                        </a:cxn>
                        <a:cxn ang="0">
                          <a:pos x="10" y="22"/>
                        </a:cxn>
                        <a:cxn ang="0">
                          <a:pos x="4" y="35"/>
                        </a:cxn>
                        <a:cxn ang="0">
                          <a:pos x="0" y="51"/>
                        </a:cxn>
                        <a:cxn ang="0">
                          <a:pos x="0" y="64"/>
                        </a:cxn>
                        <a:cxn ang="0">
                          <a:pos x="4" y="78"/>
                        </a:cxn>
                        <a:cxn ang="0">
                          <a:pos x="10" y="92"/>
                        </a:cxn>
                        <a:cxn ang="0">
                          <a:pos x="18" y="101"/>
                        </a:cxn>
                        <a:cxn ang="0">
                          <a:pos x="29" y="110"/>
                        </a:cxn>
                        <a:cxn ang="0">
                          <a:pos x="45" y="114"/>
                        </a:cxn>
                        <a:cxn ang="0">
                          <a:pos x="202" y="114"/>
                        </a:cxn>
                        <a:cxn ang="0">
                          <a:pos x="189" y="110"/>
                        </a:cxn>
                        <a:cxn ang="0">
                          <a:pos x="177" y="100"/>
                        </a:cxn>
                        <a:cxn ang="0">
                          <a:pos x="168" y="92"/>
                        </a:cxn>
                        <a:cxn ang="0">
                          <a:pos x="162" y="80"/>
                        </a:cxn>
                        <a:cxn ang="0">
                          <a:pos x="156" y="68"/>
                        </a:cxn>
                        <a:cxn ang="0">
                          <a:pos x="156" y="57"/>
                        </a:cxn>
                        <a:cxn ang="0">
                          <a:pos x="156" y="45"/>
                        </a:cxn>
                        <a:cxn ang="0">
                          <a:pos x="160" y="33"/>
                        </a:cxn>
                        <a:cxn ang="0">
                          <a:pos x="166" y="26"/>
                        </a:cxn>
                        <a:cxn ang="0">
                          <a:pos x="174" y="15"/>
                        </a:cxn>
                        <a:cxn ang="0">
                          <a:pos x="183" y="10"/>
                        </a:cxn>
                        <a:cxn ang="0">
                          <a:pos x="190" y="5"/>
                        </a:cxn>
                        <a:cxn ang="0">
                          <a:pos x="203" y="0"/>
                        </a:cxn>
                      </a:cxnLst>
                      <a:rect l="0" t="0" r="r" b="b"/>
                      <a:pathLst>
                        <a:path w="203" h="114">
                          <a:moveTo>
                            <a:pt x="203" y="0"/>
                          </a:moveTo>
                          <a:lnTo>
                            <a:pt x="43" y="0"/>
                          </a:lnTo>
                          <a:lnTo>
                            <a:pt x="29" y="4"/>
                          </a:lnTo>
                          <a:lnTo>
                            <a:pt x="18" y="12"/>
                          </a:lnTo>
                          <a:lnTo>
                            <a:pt x="10" y="22"/>
                          </a:lnTo>
                          <a:lnTo>
                            <a:pt x="4" y="35"/>
                          </a:lnTo>
                          <a:lnTo>
                            <a:pt x="0" y="51"/>
                          </a:lnTo>
                          <a:lnTo>
                            <a:pt x="0" y="64"/>
                          </a:lnTo>
                          <a:lnTo>
                            <a:pt x="4" y="78"/>
                          </a:lnTo>
                          <a:lnTo>
                            <a:pt x="10" y="92"/>
                          </a:lnTo>
                          <a:lnTo>
                            <a:pt x="18" y="101"/>
                          </a:lnTo>
                          <a:lnTo>
                            <a:pt x="29" y="110"/>
                          </a:lnTo>
                          <a:lnTo>
                            <a:pt x="45" y="114"/>
                          </a:lnTo>
                          <a:lnTo>
                            <a:pt x="202" y="114"/>
                          </a:lnTo>
                          <a:lnTo>
                            <a:pt x="189" y="110"/>
                          </a:lnTo>
                          <a:lnTo>
                            <a:pt x="177" y="100"/>
                          </a:lnTo>
                          <a:lnTo>
                            <a:pt x="168" y="92"/>
                          </a:lnTo>
                          <a:lnTo>
                            <a:pt x="162" y="80"/>
                          </a:lnTo>
                          <a:lnTo>
                            <a:pt x="156" y="68"/>
                          </a:lnTo>
                          <a:lnTo>
                            <a:pt x="156" y="57"/>
                          </a:lnTo>
                          <a:lnTo>
                            <a:pt x="156" y="45"/>
                          </a:lnTo>
                          <a:lnTo>
                            <a:pt x="160" y="33"/>
                          </a:lnTo>
                          <a:lnTo>
                            <a:pt x="166" y="26"/>
                          </a:lnTo>
                          <a:lnTo>
                            <a:pt x="174" y="15"/>
                          </a:lnTo>
                          <a:lnTo>
                            <a:pt x="183" y="10"/>
                          </a:lnTo>
                          <a:lnTo>
                            <a:pt x="190" y="5"/>
                          </a:lnTo>
                          <a:lnTo>
                            <a:pt x="203"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52" name="Freeform 364"/>
                    <p:cNvSpPr>
                      <a:spLocks noChangeAspect="1"/>
                    </p:cNvSpPr>
                    <p:nvPr/>
                  </p:nvSpPr>
                  <p:spPr bwMode="auto">
                    <a:xfrm>
                      <a:off x="2526" y="2670"/>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53" name="Rectangle 365"/>
                    <p:cNvSpPr>
                      <a:spLocks noChangeAspect="1" noChangeArrowheads="1"/>
                    </p:cNvSpPr>
                    <p:nvPr/>
                  </p:nvSpPr>
                  <p:spPr bwMode="auto">
                    <a:xfrm>
                      <a:off x="2480" y="3323"/>
                      <a:ext cx="148"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654" name="Rectangle 366"/>
                    <p:cNvSpPr>
                      <a:spLocks noChangeAspect="1" noChangeArrowheads="1"/>
                    </p:cNvSpPr>
                    <p:nvPr/>
                  </p:nvSpPr>
                  <p:spPr bwMode="auto">
                    <a:xfrm>
                      <a:off x="2480" y="3146"/>
                      <a:ext cx="148" cy="66"/>
                    </a:xfrm>
                    <a:prstGeom prst="rect">
                      <a:avLst/>
                    </a:prstGeom>
                    <a:solidFill>
                      <a:srgbClr val="B3B3B3"/>
                    </a:solidFill>
                    <a:ln w="6350">
                      <a:solidFill>
                        <a:schemeClr val="tx1"/>
                      </a:solidFill>
                      <a:miter lim="800000"/>
                      <a:headEnd/>
                      <a:tailEnd/>
                    </a:ln>
                    <a:effectLst/>
                  </p:spPr>
                  <p:txBody>
                    <a:bodyPr/>
                    <a:lstStyle/>
                    <a:p>
                      <a:endParaRPr lang="es-ES"/>
                    </a:p>
                  </p:txBody>
                </p:sp>
                <p:sp>
                  <p:nvSpPr>
                    <p:cNvPr id="12655" name="Rectangle 367"/>
                    <p:cNvSpPr>
                      <a:spLocks noChangeAspect="1" noChangeArrowheads="1"/>
                    </p:cNvSpPr>
                    <p:nvPr/>
                  </p:nvSpPr>
                  <p:spPr bwMode="auto">
                    <a:xfrm>
                      <a:off x="2503" y="3155"/>
                      <a:ext cx="104" cy="53"/>
                    </a:xfrm>
                    <a:prstGeom prst="rect">
                      <a:avLst/>
                    </a:prstGeom>
                    <a:solidFill>
                      <a:srgbClr val="FFFF00"/>
                    </a:solidFill>
                    <a:ln w="9525">
                      <a:noFill/>
                      <a:miter lim="800000"/>
                      <a:headEnd/>
                      <a:tailEnd/>
                    </a:ln>
                    <a:effectLst/>
                  </p:spPr>
                  <p:txBody>
                    <a:bodyPr/>
                    <a:lstStyle/>
                    <a:p>
                      <a:endParaRPr lang="es-ES"/>
                    </a:p>
                  </p:txBody>
                </p:sp>
                <p:sp>
                  <p:nvSpPr>
                    <p:cNvPr id="12656" name="Rectangle 368"/>
                    <p:cNvSpPr>
                      <a:spLocks noChangeAspect="1" noChangeArrowheads="1"/>
                    </p:cNvSpPr>
                    <p:nvPr/>
                  </p:nvSpPr>
                  <p:spPr bwMode="auto">
                    <a:xfrm>
                      <a:off x="2505" y="3329"/>
                      <a:ext cx="104" cy="54"/>
                    </a:xfrm>
                    <a:prstGeom prst="rect">
                      <a:avLst/>
                    </a:prstGeom>
                    <a:solidFill>
                      <a:srgbClr val="FFFF00"/>
                    </a:solidFill>
                    <a:ln w="9525">
                      <a:noFill/>
                      <a:miter lim="800000"/>
                      <a:headEnd/>
                      <a:tailEnd/>
                    </a:ln>
                    <a:effectLst/>
                  </p:spPr>
                  <p:txBody>
                    <a:bodyPr/>
                    <a:lstStyle/>
                    <a:p>
                      <a:endParaRPr lang="es-ES"/>
                    </a:p>
                  </p:txBody>
                </p:sp>
              </p:grpSp>
            </p:grpSp>
            <p:grpSp>
              <p:nvGrpSpPr>
                <p:cNvPr id="12650" name="Group 369"/>
                <p:cNvGrpSpPr>
                  <a:grpSpLocks noChangeAspect="1"/>
                </p:cNvGrpSpPr>
                <p:nvPr/>
              </p:nvGrpSpPr>
              <p:grpSpPr bwMode="auto">
                <a:xfrm>
                  <a:off x="2688" y="2752"/>
                  <a:ext cx="71" cy="470"/>
                  <a:chOff x="3622" y="2385"/>
                  <a:chExt cx="236" cy="718"/>
                </a:xfrm>
              </p:grpSpPr>
              <p:sp>
                <p:nvSpPr>
                  <p:cNvPr id="12658" name="Freeform 370"/>
                  <p:cNvSpPr>
                    <a:spLocks noChangeAspect="1"/>
                  </p:cNvSpPr>
                  <p:nvPr/>
                </p:nvSpPr>
                <p:spPr bwMode="auto">
                  <a:xfrm>
                    <a:off x="3758" y="2385"/>
                    <a:ext cx="46" cy="476"/>
                  </a:xfrm>
                  <a:custGeom>
                    <a:avLst/>
                    <a:gdLst/>
                    <a:ahLst/>
                    <a:cxnLst>
                      <a:cxn ang="0">
                        <a:pos x="46" y="0"/>
                      </a:cxn>
                      <a:cxn ang="0">
                        <a:pos x="0" y="5"/>
                      </a:cxn>
                      <a:cxn ang="0">
                        <a:pos x="0" y="476"/>
                      </a:cxn>
                      <a:cxn ang="0">
                        <a:pos x="46" y="476"/>
                      </a:cxn>
                      <a:cxn ang="0">
                        <a:pos x="46" y="0"/>
                      </a:cxn>
                    </a:cxnLst>
                    <a:rect l="0" t="0" r="r" b="b"/>
                    <a:pathLst>
                      <a:path w="46" h="476">
                        <a:moveTo>
                          <a:pt x="46" y="0"/>
                        </a:moveTo>
                        <a:lnTo>
                          <a:pt x="0" y="5"/>
                        </a:lnTo>
                        <a:lnTo>
                          <a:pt x="0" y="476"/>
                        </a:lnTo>
                        <a:lnTo>
                          <a:pt x="46" y="476"/>
                        </a:lnTo>
                        <a:lnTo>
                          <a:pt x="46" y="0"/>
                        </a:lnTo>
                        <a:close/>
                      </a:path>
                    </a:pathLst>
                  </a:custGeom>
                  <a:gradFill rotWithShape="0">
                    <a:gsLst>
                      <a:gs pos="0">
                        <a:srgbClr val="979797"/>
                      </a:gs>
                      <a:gs pos="100000">
                        <a:srgbClr val="E4E4E4"/>
                      </a:gs>
                    </a:gsLst>
                    <a:lin ang="0" scaled="1"/>
                  </a:gradFill>
                  <a:ln w="6350" cap="flat" cmpd="sng">
                    <a:solidFill>
                      <a:schemeClr val="tx1"/>
                    </a:solidFill>
                    <a:prstDash val="solid"/>
                    <a:round/>
                    <a:headEnd type="none" w="med" len="med"/>
                    <a:tailEnd type="none" w="med" len="med"/>
                  </a:ln>
                  <a:effectLst/>
                </p:spPr>
                <p:txBody>
                  <a:bodyPr/>
                  <a:lstStyle/>
                  <a:p>
                    <a:endParaRPr lang="es-ES"/>
                  </a:p>
                </p:txBody>
              </p:sp>
              <p:grpSp>
                <p:nvGrpSpPr>
                  <p:cNvPr id="12657" name="Group 371"/>
                  <p:cNvGrpSpPr>
                    <a:grpSpLocks noChangeAspect="1"/>
                  </p:cNvGrpSpPr>
                  <p:nvPr/>
                </p:nvGrpSpPr>
                <p:grpSpPr bwMode="auto">
                  <a:xfrm>
                    <a:off x="3622" y="2861"/>
                    <a:ext cx="236" cy="242"/>
                    <a:chOff x="3622" y="2861"/>
                    <a:chExt cx="236" cy="242"/>
                  </a:xfrm>
                </p:grpSpPr>
                <p:sp>
                  <p:nvSpPr>
                    <p:cNvPr id="12660" name="Freeform 372"/>
                    <p:cNvSpPr>
                      <a:spLocks noChangeAspect="1"/>
                    </p:cNvSpPr>
                    <p:nvPr/>
                  </p:nvSpPr>
                  <p:spPr bwMode="auto">
                    <a:xfrm>
                      <a:off x="3668" y="2923"/>
                      <a:ext cx="189" cy="116"/>
                    </a:xfrm>
                    <a:custGeom>
                      <a:avLst/>
                      <a:gdLst/>
                      <a:ahLst/>
                      <a:cxnLst>
                        <a:cxn ang="0">
                          <a:pos x="189" y="0"/>
                        </a:cxn>
                        <a:cxn ang="0">
                          <a:pos x="43" y="0"/>
                        </a:cxn>
                        <a:cxn ang="0">
                          <a:pos x="33" y="4"/>
                        </a:cxn>
                        <a:cxn ang="0">
                          <a:pos x="21" y="11"/>
                        </a:cxn>
                        <a:cxn ang="0">
                          <a:pos x="13" y="18"/>
                        </a:cxn>
                        <a:cxn ang="0">
                          <a:pos x="5" y="30"/>
                        </a:cxn>
                        <a:cxn ang="0">
                          <a:pos x="1" y="44"/>
                        </a:cxn>
                        <a:cxn ang="0">
                          <a:pos x="0" y="61"/>
                        </a:cxn>
                        <a:cxn ang="0">
                          <a:pos x="4" y="79"/>
                        </a:cxn>
                        <a:cxn ang="0">
                          <a:pos x="7" y="89"/>
                        </a:cxn>
                        <a:cxn ang="0">
                          <a:pos x="17" y="103"/>
                        </a:cxn>
                        <a:cxn ang="0">
                          <a:pos x="30" y="112"/>
                        </a:cxn>
                        <a:cxn ang="0">
                          <a:pos x="43" y="116"/>
                        </a:cxn>
                        <a:cxn ang="0">
                          <a:pos x="189" y="116"/>
                        </a:cxn>
                        <a:cxn ang="0">
                          <a:pos x="175" y="112"/>
                        </a:cxn>
                        <a:cxn ang="0">
                          <a:pos x="162" y="103"/>
                        </a:cxn>
                        <a:cxn ang="0">
                          <a:pos x="153" y="92"/>
                        </a:cxn>
                        <a:cxn ang="0">
                          <a:pos x="145" y="79"/>
                        </a:cxn>
                        <a:cxn ang="0">
                          <a:pos x="143" y="64"/>
                        </a:cxn>
                        <a:cxn ang="0">
                          <a:pos x="143" y="46"/>
                        </a:cxn>
                        <a:cxn ang="0">
                          <a:pos x="149" y="32"/>
                        </a:cxn>
                        <a:cxn ang="0">
                          <a:pos x="155" y="20"/>
                        </a:cxn>
                        <a:cxn ang="0">
                          <a:pos x="165" y="11"/>
                        </a:cxn>
                        <a:cxn ang="0">
                          <a:pos x="179" y="5"/>
                        </a:cxn>
                        <a:cxn ang="0">
                          <a:pos x="189" y="0"/>
                        </a:cxn>
                      </a:cxnLst>
                      <a:rect l="0" t="0" r="r" b="b"/>
                      <a:pathLst>
                        <a:path w="189" h="116">
                          <a:moveTo>
                            <a:pt x="189" y="0"/>
                          </a:moveTo>
                          <a:lnTo>
                            <a:pt x="43" y="0"/>
                          </a:lnTo>
                          <a:lnTo>
                            <a:pt x="33" y="4"/>
                          </a:lnTo>
                          <a:lnTo>
                            <a:pt x="21" y="11"/>
                          </a:lnTo>
                          <a:lnTo>
                            <a:pt x="13" y="18"/>
                          </a:lnTo>
                          <a:lnTo>
                            <a:pt x="5" y="30"/>
                          </a:lnTo>
                          <a:lnTo>
                            <a:pt x="1" y="44"/>
                          </a:lnTo>
                          <a:lnTo>
                            <a:pt x="0" y="61"/>
                          </a:lnTo>
                          <a:lnTo>
                            <a:pt x="4" y="79"/>
                          </a:lnTo>
                          <a:lnTo>
                            <a:pt x="7" y="89"/>
                          </a:lnTo>
                          <a:lnTo>
                            <a:pt x="17" y="103"/>
                          </a:lnTo>
                          <a:lnTo>
                            <a:pt x="30" y="112"/>
                          </a:lnTo>
                          <a:lnTo>
                            <a:pt x="43" y="116"/>
                          </a:lnTo>
                          <a:lnTo>
                            <a:pt x="189" y="116"/>
                          </a:lnTo>
                          <a:lnTo>
                            <a:pt x="175" y="112"/>
                          </a:lnTo>
                          <a:lnTo>
                            <a:pt x="162" y="103"/>
                          </a:lnTo>
                          <a:lnTo>
                            <a:pt x="153" y="92"/>
                          </a:lnTo>
                          <a:lnTo>
                            <a:pt x="145" y="79"/>
                          </a:lnTo>
                          <a:lnTo>
                            <a:pt x="143" y="64"/>
                          </a:lnTo>
                          <a:lnTo>
                            <a:pt x="143" y="46"/>
                          </a:lnTo>
                          <a:lnTo>
                            <a:pt x="149" y="32"/>
                          </a:lnTo>
                          <a:lnTo>
                            <a:pt x="155" y="20"/>
                          </a:lnTo>
                          <a:lnTo>
                            <a:pt x="165" y="11"/>
                          </a:lnTo>
                          <a:lnTo>
                            <a:pt x="179" y="5"/>
                          </a:lnTo>
                          <a:lnTo>
                            <a:pt x="189" y="0"/>
                          </a:lnTo>
                          <a:close/>
                        </a:path>
                      </a:pathLst>
                    </a:custGeom>
                    <a:gradFill rotWithShape="0">
                      <a:gsLst>
                        <a:gs pos="0">
                          <a:srgbClr val="A6A6A6"/>
                        </a:gs>
                        <a:gs pos="100000">
                          <a:srgbClr val="EDEDED"/>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61" name="AutoShape 373"/>
                    <p:cNvSpPr>
                      <a:spLocks noChangeAspect="1" noChangeArrowheads="1"/>
                    </p:cNvSpPr>
                    <p:nvPr/>
                  </p:nvSpPr>
                  <p:spPr bwMode="auto">
                    <a:xfrm rot="-5400000">
                      <a:off x="3598" y="2885"/>
                      <a:ext cx="242" cy="193"/>
                    </a:xfrm>
                    <a:custGeom>
                      <a:avLst/>
                      <a:gdLst>
                        <a:gd name="G0" fmla="+- 4819 0 0"/>
                        <a:gd name="G1" fmla="+- 11636709 0 0"/>
                        <a:gd name="G2" fmla="+- 0 0 11636709"/>
                        <a:gd name="T0" fmla="*/ 0 256 1"/>
                        <a:gd name="T1" fmla="*/ 180 256 1"/>
                        <a:gd name="G3" fmla="+- 11636709 T0 T1"/>
                        <a:gd name="T2" fmla="*/ 0 256 1"/>
                        <a:gd name="T3" fmla="*/ 90 256 1"/>
                        <a:gd name="G4" fmla="+- 11636709 T2 T3"/>
                        <a:gd name="G5" fmla="*/ G4 2 1"/>
                        <a:gd name="T4" fmla="*/ 90 256 1"/>
                        <a:gd name="T5" fmla="*/ 0 256 1"/>
                        <a:gd name="G6" fmla="+- 11636709 T4 T5"/>
                        <a:gd name="G7" fmla="*/ G6 2 1"/>
                        <a:gd name="G8" fmla="abs 116367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819"/>
                        <a:gd name="G18" fmla="*/ 4819 1 2"/>
                        <a:gd name="G19" fmla="+- G18 5400 0"/>
                        <a:gd name="G20" fmla="cos G19 11636709"/>
                        <a:gd name="G21" fmla="sin G19 11636709"/>
                        <a:gd name="G22" fmla="+- G20 10800 0"/>
                        <a:gd name="G23" fmla="+- G21 10800 0"/>
                        <a:gd name="G24" fmla="+- 10800 0 G20"/>
                        <a:gd name="G25" fmla="+- 4819 10800 0"/>
                        <a:gd name="G26" fmla="?: G9 G17 G25"/>
                        <a:gd name="G27" fmla="?: G9 0 21600"/>
                        <a:gd name="G28" fmla="cos 10800 11636709"/>
                        <a:gd name="G29" fmla="sin 10800 11636709"/>
                        <a:gd name="G30" fmla="sin 4819 11636709"/>
                        <a:gd name="G31" fmla="+- G28 10800 0"/>
                        <a:gd name="G32" fmla="+- G29 10800 0"/>
                        <a:gd name="G33" fmla="+- G30 10800 0"/>
                        <a:gd name="G34" fmla="?: G4 0 G31"/>
                        <a:gd name="G35" fmla="?: 11636709 G34 0"/>
                        <a:gd name="G36" fmla="?: G6 G35 G31"/>
                        <a:gd name="G37" fmla="+- 21600 0 G36"/>
                        <a:gd name="G38" fmla="?: G4 0 G33"/>
                        <a:gd name="G39" fmla="?: 11636709 G38 G32"/>
                        <a:gd name="G40" fmla="?: G6 G39 0"/>
                        <a:gd name="G41" fmla="?: G4 G32 21600"/>
                        <a:gd name="G42" fmla="?: G6 G41 G33"/>
                        <a:gd name="T12" fmla="*/ 10800 w 21600"/>
                        <a:gd name="T13" fmla="*/ 0 h 21600"/>
                        <a:gd name="T14" fmla="*/ 2997 w 21600"/>
                        <a:gd name="T15" fmla="*/ 11132 h 21600"/>
                        <a:gd name="T16" fmla="*/ 10800 w 21600"/>
                        <a:gd name="T17" fmla="*/ 5981 h 21600"/>
                        <a:gd name="T18" fmla="*/ 18603 w 21600"/>
                        <a:gd name="T19" fmla="*/ 1113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85" y="11004"/>
                          </a:moveTo>
                          <a:cubicBezTo>
                            <a:pt x="5982" y="10936"/>
                            <a:pt x="5981" y="10868"/>
                            <a:pt x="5981" y="10800"/>
                          </a:cubicBezTo>
                          <a:cubicBezTo>
                            <a:pt x="5981" y="8138"/>
                            <a:pt x="8138" y="5981"/>
                            <a:pt x="10800" y="5981"/>
                          </a:cubicBezTo>
                          <a:cubicBezTo>
                            <a:pt x="13461" y="5981"/>
                            <a:pt x="15619" y="8138"/>
                            <a:pt x="15619" y="10800"/>
                          </a:cubicBezTo>
                          <a:cubicBezTo>
                            <a:pt x="15619" y="10868"/>
                            <a:pt x="15617" y="10936"/>
                            <a:pt x="15614" y="11004"/>
                          </a:cubicBezTo>
                          <a:lnTo>
                            <a:pt x="21590" y="11259"/>
                          </a:lnTo>
                          <a:cubicBezTo>
                            <a:pt x="21596" y="11106"/>
                            <a:pt x="21600" y="10953"/>
                            <a:pt x="21600" y="10800"/>
                          </a:cubicBezTo>
                          <a:cubicBezTo>
                            <a:pt x="21600" y="4835"/>
                            <a:pt x="16764" y="0"/>
                            <a:pt x="10800" y="0"/>
                          </a:cubicBezTo>
                          <a:cubicBezTo>
                            <a:pt x="4835" y="0"/>
                            <a:pt x="0" y="4835"/>
                            <a:pt x="0" y="10800"/>
                          </a:cubicBezTo>
                          <a:cubicBezTo>
                            <a:pt x="-1" y="10953"/>
                            <a:pt x="3" y="11106"/>
                            <a:pt x="9" y="11259"/>
                          </a:cubicBezTo>
                          <a:close/>
                        </a:path>
                      </a:pathLst>
                    </a:custGeom>
                    <a:solidFill>
                      <a:srgbClr val="BBBBBB"/>
                    </a:solidFill>
                    <a:ln w="6350">
                      <a:solidFill>
                        <a:schemeClr val="tx1"/>
                      </a:solidFill>
                      <a:miter lim="800000"/>
                      <a:headEnd/>
                      <a:tailEnd/>
                    </a:ln>
                    <a:effectLst/>
                  </p:spPr>
                  <p:txBody>
                    <a:bodyPr/>
                    <a:lstStyle/>
                    <a:p>
                      <a:endParaRPr lang="es-ES"/>
                    </a:p>
                  </p:txBody>
                </p:sp>
                <p:sp>
                  <p:nvSpPr>
                    <p:cNvPr id="12662" name="Rectangle 374"/>
                    <p:cNvSpPr>
                      <a:spLocks noChangeAspect="1" noChangeArrowheads="1"/>
                    </p:cNvSpPr>
                    <p:nvPr/>
                  </p:nvSpPr>
                  <p:spPr bwMode="auto">
                    <a:xfrm>
                      <a:off x="3719" y="2861"/>
                      <a:ext cx="139" cy="66"/>
                    </a:xfrm>
                    <a:prstGeom prst="rect">
                      <a:avLst/>
                    </a:prstGeom>
                    <a:solidFill>
                      <a:srgbClr val="BABABA"/>
                    </a:solidFill>
                    <a:ln w="6350">
                      <a:solidFill>
                        <a:schemeClr val="tx1"/>
                      </a:solidFill>
                      <a:miter lim="800000"/>
                      <a:headEnd/>
                      <a:tailEnd/>
                    </a:ln>
                    <a:effectLst/>
                  </p:spPr>
                  <p:txBody>
                    <a:bodyPr/>
                    <a:lstStyle/>
                    <a:p>
                      <a:endParaRPr lang="es-ES"/>
                    </a:p>
                  </p:txBody>
                </p:sp>
                <p:sp>
                  <p:nvSpPr>
                    <p:cNvPr id="12663" name="Rectangle 375"/>
                    <p:cNvSpPr>
                      <a:spLocks noChangeAspect="1" noChangeArrowheads="1"/>
                    </p:cNvSpPr>
                    <p:nvPr/>
                  </p:nvSpPr>
                  <p:spPr bwMode="auto">
                    <a:xfrm>
                      <a:off x="3719" y="3037"/>
                      <a:ext cx="139" cy="66"/>
                    </a:xfrm>
                    <a:prstGeom prst="rect">
                      <a:avLst/>
                    </a:prstGeom>
                    <a:solidFill>
                      <a:srgbClr val="BABABA"/>
                    </a:solidFill>
                    <a:ln w="6350">
                      <a:solidFill>
                        <a:schemeClr val="tx1"/>
                      </a:solidFill>
                      <a:miter lim="800000"/>
                      <a:headEnd/>
                      <a:tailEnd/>
                    </a:ln>
                    <a:effectLst/>
                  </p:spPr>
                  <p:txBody>
                    <a:bodyPr/>
                    <a:lstStyle/>
                    <a:p>
                      <a:endParaRPr lang="es-ES"/>
                    </a:p>
                  </p:txBody>
                </p:sp>
                <p:sp>
                  <p:nvSpPr>
                    <p:cNvPr id="12664" name="Rectangle 376"/>
                    <p:cNvSpPr>
                      <a:spLocks noChangeAspect="1" noChangeArrowheads="1"/>
                    </p:cNvSpPr>
                    <p:nvPr/>
                  </p:nvSpPr>
                  <p:spPr bwMode="auto">
                    <a:xfrm>
                      <a:off x="3739" y="2867"/>
                      <a:ext cx="105" cy="54"/>
                    </a:xfrm>
                    <a:prstGeom prst="rect">
                      <a:avLst/>
                    </a:prstGeom>
                    <a:solidFill>
                      <a:srgbClr val="FFFF00"/>
                    </a:solidFill>
                    <a:ln w="9525">
                      <a:noFill/>
                      <a:miter lim="800000"/>
                      <a:headEnd/>
                      <a:tailEnd/>
                    </a:ln>
                    <a:effectLst/>
                  </p:spPr>
                  <p:txBody>
                    <a:bodyPr/>
                    <a:lstStyle/>
                    <a:p>
                      <a:endParaRPr lang="es-ES"/>
                    </a:p>
                  </p:txBody>
                </p:sp>
                <p:sp>
                  <p:nvSpPr>
                    <p:cNvPr id="12665" name="Rectangle 377"/>
                    <p:cNvSpPr>
                      <a:spLocks noChangeAspect="1" noChangeArrowheads="1"/>
                    </p:cNvSpPr>
                    <p:nvPr/>
                  </p:nvSpPr>
                  <p:spPr bwMode="auto">
                    <a:xfrm>
                      <a:off x="3737" y="3043"/>
                      <a:ext cx="105" cy="54"/>
                    </a:xfrm>
                    <a:prstGeom prst="rect">
                      <a:avLst/>
                    </a:prstGeom>
                    <a:solidFill>
                      <a:srgbClr val="FFFF00"/>
                    </a:solidFill>
                    <a:ln w="9525">
                      <a:noFill/>
                      <a:miter lim="800000"/>
                      <a:headEnd/>
                      <a:tailEnd/>
                    </a:ln>
                    <a:effectLst/>
                  </p:spPr>
                  <p:txBody>
                    <a:bodyPr/>
                    <a:lstStyle/>
                    <a:p>
                      <a:endParaRPr lang="es-ES"/>
                    </a:p>
                  </p:txBody>
                </p:sp>
              </p:grpSp>
            </p:grpSp>
            <p:grpSp>
              <p:nvGrpSpPr>
                <p:cNvPr id="12659" name="Group 378"/>
                <p:cNvGrpSpPr>
                  <a:grpSpLocks noChangeAspect="1"/>
                </p:cNvGrpSpPr>
                <p:nvPr/>
              </p:nvGrpSpPr>
              <p:grpSpPr bwMode="auto">
                <a:xfrm>
                  <a:off x="2710" y="3261"/>
                  <a:ext cx="345" cy="250"/>
                  <a:chOff x="3816" y="3568"/>
                  <a:chExt cx="1140" cy="382"/>
                </a:xfrm>
              </p:grpSpPr>
              <p:sp>
                <p:nvSpPr>
                  <p:cNvPr id="12667" name="Freeform 379"/>
                  <p:cNvSpPr>
                    <a:spLocks noChangeAspect="1"/>
                  </p:cNvSpPr>
                  <p:nvPr/>
                </p:nvSpPr>
                <p:spPr bwMode="auto">
                  <a:xfrm>
                    <a:off x="4917" y="3923"/>
                    <a:ext cx="39" cy="27"/>
                  </a:xfrm>
                  <a:custGeom>
                    <a:avLst/>
                    <a:gdLst/>
                    <a:ahLst/>
                    <a:cxnLst>
                      <a:cxn ang="0">
                        <a:pos x="45" y="55"/>
                      </a:cxn>
                      <a:cxn ang="0">
                        <a:pos x="0" y="31"/>
                      </a:cxn>
                      <a:cxn ang="0">
                        <a:pos x="32" y="0"/>
                      </a:cxn>
                      <a:cxn ang="0">
                        <a:pos x="77" y="22"/>
                      </a:cxn>
                      <a:cxn ang="0">
                        <a:pos x="45" y="55"/>
                      </a:cxn>
                    </a:cxnLst>
                    <a:rect l="0" t="0" r="r" b="b"/>
                    <a:pathLst>
                      <a:path w="77" h="55">
                        <a:moveTo>
                          <a:pt x="45" y="55"/>
                        </a:moveTo>
                        <a:lnTo>
                          <a:pt x="0" y="31"/>
                        </a:lnTo>
                        <a:lnTo>
                          <a:pt x="32" y="0"/>
                        </a:lnTo>
                        <a:lnTo>
                          <a:pt x="77" y="22"/>
                        </a:lnTo>
                        <a:lnTo>
                          <a:pt x="45" y="55"/>
                        </a:lnTo>
                        <a:close/>
                      </a:path>
                    </a:pathLst>
                  </a:custGeom>
                  <a:solidFill>
                    <a:srgbClr val="B8936E"/>
                  </a:solidFill>
                  <a:ln w="6350" cmpd="sng">
                    <a:solidFill>
                      <a:srgbClr val="000000"/>
                    </a:solidFill>
                    <a:round/>
                    <a:headEnd/>
                    <a:tailEnd/>
                  </a:ln>
                  <a:effectLst/>
                </p:spPr>
                <p:txBody>
                  <a:bodyPr/>
                  <a:lstStyle/>
                  <a:p>
                    <a:endParaRPr lang="es-ES"/>
                  </a:p>
                </p:txBody>
              </p:sp>
              <p:sp>
                <p:nvSpPr>
                  <p:cNvPr id="12668" name="Freeform 380"/>
                  <p:cNvSpPr>
                    <a:spLocks noChangeAspect="1"/>
                  </p:cNvSpPr>
                  <p:nvPr/>
                </p:nvSpPr>
                <p:spPr bwMode="auto">
                  <a:xfrm>
                    <a:off x="4889" y="3892"/>
                    <a:ext cx="44" cy="47"/>
                  </a:xfrm>
                  <a:custGeom>
                    <a:avLst/>
                    <a:gdLst/>
                    <a:ahLst/>
                    <a:cxnLst>
                      <a:cxn ang="0">
                        <a:pos x="56" y="94"/>
                      </a:cxn>
                      <a:cxn ang="0">
                        <a:pos x="0" y="33"/>
                      </a:cxn>
                      <a:cxn ang="0">
                        <a:pos x="31" y="0"/>
                      </a:cxn>
                      <a:cxn ang="0">
                        <a:pos x="88" y="63"/>
                      </a:cxn>
                      <a:cxn ang="0">
                        <a:pos x="56" y="94"/>
                      </a:cxn>
                    </a:cxnLst>
                    <a:rect l="0" t="0" r="r" b="b"/>
                    <a:pathLst>
                      <a:path w="88" h="94">
                        <a:moveTo>
                          <a:pt x="56" y="94"/>
                        </a:moveTo>
                        <a:lnTo>
                          <a:pt x="0" y="33"/>
                        </a:lnTo>
                        <a:lnTo>
                          <a:pt x="31" y="0"/>
                        </a:lnTo>
                        <a:lnTo>
                          <a:pt x="88" y="63"/>
                        </a:lnTo>
                        <a:lnTo>
                          <a:pt x="56" y="94"/>
                        </a:lnTo>
                        <a:close/>
                      </a:path>
                    </a:pathLst>
                  </a:custGeom>
                  <a:solidFill>
                    <a:srgbClr val="CEA47B"/>
                  </a:solidFill>
                  <a:ln w="6350" cmpd="sng">
                    <a:solidFill>
                      <a:srgbClr val="000000"/>
                    </a:solidFill>
                    <a:round/>
                    <a:headEnd/>
                    <a:tailEnd/>
                  </a:ln>
                  <a:effectLst/>
                </p:spPr>
                <p:txBody>
                  <a:bodyPr/>
                  <a:lstStyle/>
                  <a:p>
                    <a:endParaRPr lang="es-ES"/>
                  </a:p>
                </p:txBody>
              </p:sp>
              <p:sp>
                <p:nvSpPr>
                  <p:cNvPr id="12669" name="Freeform 381"/>
                  <p:cNvSpPr>
                    <a:spLocks noChangeAspect="1"/>
                  </p:cNvSpPr>
                  <p:nvPr/>
                </p:nvSpPr>
                <p:spPr bwMode="auto">
                  <a:xfrm>
                    <a:off x="4864" y="3849"/>
                    <a:ext cx="40" cy="59"/>
                  </a:xfrm>
                  <a:custGeom>
                    <a:avLst/>
                    <a:gdLst/>
                    <a:ahLst/>
                    <a:cxnLst>
                      <a:cxn ang="0">
                        <a:pos x="50" y="117"/>
                      </a:cxn>
                      <a:cxn ang="0">
                        <a:pos x="0" y="32"/>
                      </a:cxn>
                      <a:cxn ang="0">
                        <a:pos x="30" y="0"/>
                      </a:cxn>
                      <a:cxn ang="0">
                        <a:pos x="81" y="84"/>
                      </a:cxn>
                      <a:cxn ang="0">
                        <a:pos x="50" y="117"/>
                      </a:cxn>
                    </a:cxnLst>
                    <a:rect l="0" t="0" r="r" b="b"/>
                    <a:pathLst>
                      <a:path w="81" h="117">
                        <a:moveTo>
                          <a:pt x="50" y="117"/>
                        </a:moveTo>
                        <a:lnTo>
                          <a:pt x="0" y="32"/>
                        </a:lnTo>
                        <a:lnTo>
                          <a:pt x="30" y="0"/>
                        </a:lnTo>
                        <a:lnTo>
                          <a:pt x="81" y="84"/>
                        </a:lnTo>
                        <a:lnTo>
                          <a:pt x="50" y="117"/>
                        </a:lnTo>
                        <a:close/>
                      </a:path>
                    </a:pathLst>
                  </a:custGeom>
                  <a:solidFill>
                    <a:srgbClr val="D6AB80"/>
                  </a:solidFill>
                  <a:ln w="6350" cmpd="sng">
                    <a:solidFill>
                      <a:srgbClr val="000000"/>
                    </a:solidFill>
                    <a:round/>
                    <a:headEnd/>
                    <a:tailEnd/>
                  </a:ln>
                  <a:effectLst/>
                </p:spPr>
                <p:txBody>
                  <a:bodyPr/>
                  <a:lstStyle/>
                  <a:p>
                    <a:endParaRPr lang="es-ES"/>
                  </a:p>
                </p:txBody>
              </p:sp>
              <p:sp>
                <p:nvSpPr>
                  <p:cNvPr id="12670" name="Freeform 382"/>
                  <p:cNvSpPr>
                    <a:spLocks noChangeAspect="1"/>
                  </p:cNvSpPr>
                  <p:nvPr/>
                </p:nvSpPr>
                <p:spPr bwMode="auto">
                  <a:xfrm>
                    <a:off x="4844" y="3799"/>
                    <a:ext cx="35" cy="67"/>
                  </a:xfrm>
                  <a:custGeom>
                    <a:avLst/>
                    <a:gdLst/>
                    <a:ahLst/>
                    <a:cxnLst>
                      <a:cxn ang="0">
                        <a:pos x="40" y="133"/>
                      </a:cxn>
                      <a:cxn ang="0">
                        <a:pos x="0" y="32"/>
                      </a:cxn>
                      <a:cxn ang="0">
                        <a:pos x="31" y="0"/>
                      </a:cxn>
                      <a:cxn ang="0">
                        <a:pos x="70" y="101"/>
                      </a:cxn>
                      <a:cxn ang="0">
                        <a:pos x="40" y="133"/>
                      </a:cxn>
                    </a:cxnLst>
                    <a:rect l="0" t="0" r="r" b="b"/>
                    <a:pathLst>
                      <a:path w="70" h="133">
                        <a:moveTo>
                          <a:pt x="40" y="133"/>
                        </a:moveTo>
                        <a:lnTo>
                          <a:pt x="0" y="32"/>
                        </a:lnTo>
                        <a:lnTo>
                          <a:pt x="31" y="0"/>
                        </a:lnTo>
                        <a:lnTo>
                          <a:pt x="70" y="101"/>
                        </a:lnTo>
                        <a:lnTo>
                          <a:pt x="40" y="133"/>
                        </a:lnTo>
                        <a:close/>
                      </a:path>
                    </a:pathLst>
                  </a:custGeom>
                  <a:solidFill>
                    <a:srgbClr val="DCB084"/>
                  </a:solidFill>
                  <a:ln w="6350" cmpd="sng">
                    <a:solidFill>
                      <a:srgbClr val="000000"/>
                    </a:solidFill>
                    <a:round/>
                    <a:headEnd/>
                    <a:tailEnd/>
                  </a:ln>
                  <a:effectLst/>
                </p:spPr>
                <p:txBody>
                  <a:bodyPr/>
                  <a:lstStyle/>
                  <a:p>
                    <a:endParaRPr lang="es-ES"/>
                  </a:p>
                </p:txBody>
              </p:sp>
              <p:sp>
                <p:nvSpPr>
                  <p:cNvPr id="12671" name="Freeform 383"/>
                  <p:cNvSpPr>
                    <a:spLocks noChangeAspect="1"/>
                  </p:cNvSpPr>
                  <p:nvPr/>
                </p:nvSpPr>
                <p:spPr bwMode="auto">
                  <a:xfrm>
                    <a:off x="4827" y="3743"/>
                    <a:ext cx="32" cy="72"/>
                  </a:xfrm>
                  <a:custGeom>
                    <a:avLst/>
                    <a:gdLst/>
                    <a:ahLst/>
                    <a:cxnLst>
                      <a:cxn ang="0">
                        <a:pos x="34" y="144"/>
                      </a:cxn>
                      <a:cxn ang="0">
                        <a:pos x="0" y="31"/>
                      </a:cxn>
                      <a:cxn ang="0">
                        <a:pos x="33" y="0"/>
                      </a:cxn>
                      <a:cxn ang="0">
                        <a:pos x="65" y="112"/>
                      </a:cxn>
                      <a:cxn ang="0">
                        <a:pos x="34" y="144"/>
                      </a:cxn>
                    </a:cxnLst>
                    <a:rect l="0" t="0" r="r" b="b"/>
                    <a:pathLst>
                      <a:path w="65" h="144">
                        <a:moveTo>
                          <a:pt x="34" y="144"/>
                        </a:moveTo>
                        <a:lnTo>
                          <a:pt x="0" y="31"/>
                        </a:lnTo>
                        <a:lnTo>
                          <a:pt x="33" y="0"/>
                        </a:lnTo>
                        <a:lnTo>
                          <a:pt x="65" y="112"/>
                        </a:lnTo>
                        <a:lnTo>
                          <a:pt x="34" y="144"/>
                        </a:lnTo>
                        <a:close/>
                      </a:path>
                    </a:pathLst>
                  </a:custGeom>
                  <a:solidFill>
                    <a:srgbClr val="DEB185"/>
                  </a:solidFill>
                  <a:ln w="6350" cmpd="sng">
                    <a:solidFill>
                      <a:srgbClr val="000000"/>
                    </a:solidFill>
                    <a:round/>
                    <a:headEnd/>
                    <a:tailEnd/>
                  </a:ln>
                  <a:effectLst/>
                </p:spPr>
                <p:txBody>
                  <a:bodyPr/>
                  <a:lstStyle/>
                  <a:p>
                    <a:endParaRPr lang="es-ES"/>
                  </a:p>
                </p:txBody>
              </p:sp>
              <p:sp>
                <p:nvSpPr>
                  <p:cNvPr id="12672" name="Freeform 384"/>
                  <p:cNvSpPr>
                    <a:spLocks noChangeAspect="1"/>
                  </p:cNvSpPr>
                  <p:nvPr/>
                </p:nvSpPr>
                <p:spPr bwMode="auto">
                  <a:xfrm>
                    <a:off x="4810" y="3568"/>
                    <a:ext cx="33" cy="190"/>
                  </a:xfrm>
                  <a:custGeom>
                    <a:avLst/>
                    <a:gdLst/>
                    <a:ahLst/>
                    <a:cxnLst>
                      <a:cxn ang="0">
                        <a:pos x="34" y="380"/>
                      </a:cxn>
                      <a:cxn ang="0">
                        <a:pos x="0" y="31"/>
                      </a:cxn>
                      <a:cxn ang="0">
                        <a:pos x="32" y="0"/>
                      </a:cxn>
                      <a:cxn ang="0">
                        <a:pos x="67" y="349"/>
                      </a:cxn>
                      <a:cxn ang="0">
                        <a:pos x="34" y="380"/>
                      </a:cxn>
                    </a:cxnLst>
                    <a:rect l="0" t="0" r="r" b="b"/>
                    <a:pathLst>
                      <a:path w="67" h="380">
                        <a:moveTo>
                          <a:pt x="34" y="380"/>
                        </a:moveTo>
                        <a:lnTo>
                          <a:pt x="0" y="31"/>
                        </a:lnTo>
                        <a:lnTo>
                          <a:pt x="32" y="0"/>
                        </a:lnTo>
                        <a:lnTo>
                          <a:pt x="67" y="349"/>
                        </a:lnTo>
                        <a:lnTo>
                          <a:pt x="34" y="380"/>
                        </a:lnTo>
                        <a:close/>
                      </a:path>
                    </a:pathLst>
                  </a:custGeom>
                  <a:solidFill>
                    <a:srgbClr val="E0B386"/>
                  </a:solidFill>
                  <a:ln w="6350" cmpd="sng">
                    <a:solidFill>
                      <a:srgbClr val="000000"/>
                    </a:solidFill>
                    <a:round/>
                    <a:headEnd/>
                    <a:tailEnd/>
                  </a:ln>
                  <a:effectLst/>
                </p:spPr>
                <p:txBody>
                  <a:bodyPr/>
                  <a:lstStyle/>
                  <a:p>
                    <a:endParaRPr lang="es-ES"/>
                  </a:p>
                </p:txBody>
              </p:sp>
              <p:sp>
                <p:nvSpPr>
                  <p:cNvPr id="12673" name="Freeform 385"/>
                  <p:cNvSpPr>
                    <a:spLocks noChangeAspect="1"/>
                  </p:cNvSpPr>
                  <p:nvPr/>
                </p:nvSpPr>
                <p:spPr bwMode="auto">
                  <a:xfrm>
                    <a:off x="4051" y="3568"/>
                    <a:ext cx="775" cy="16"/>
                  </a:xfrm>
                  <a:custGeom>
                    <a:avLst/>
                    <a:gdLst/>
                    <a:ahLst/>
                    <a:cxnLst>
                      <a:cxn ang="0">
                        <a:pos x="1517" y="31"/>
                      </a:cxn>
                      <a:cxn ang="0">
                        <a:pos x="0" y="31"/>
                      </a:cxn>
                      <a:cxn ang="0">
                        <a:pos x="32" y="0"/>
                      </a:cxn>
                      <a:cxn ang="0">
                        <a:pos x="1549" y="0"/>
                      </a:cxn>
                      <a:cxn ang="0">
                        <a:pos x="1517" y="31"/>
                      </a:cxn>
                    </a:cxnLst>
                    <a:rect l="0" t="0" r="r" b="b"/>
                    <a:pathLst>
                      <a:path w="1549" h="31">
                        <a:moveTo>
                          <a:pt x="1517" y="31"/>
                        </a:moveTo>
                        <a:lnTo>
                          <a:pt x="0" y="31"/>
                        </a:lnTo>
                        <a:lnTo>
                          <a:pt x="32" y="0"/>
                        </a:lnTo>
                        <a:lnTo>
                          <a:pt x="1549" y="0"/>
                        </a:lnTo>
                        <a:lnTo>
                          <a:pt x="1517" y="31"/>
                        </a:lnTo>
                        <a:close/>
                      </a:path>
                    </a:pathLst>
                  </a:custGeom>
                  <a:solidFill>
                    <a:srgbClr val="98795B"/>
                  </a:solidFill>
                  <a:ln w="6350" cmpd="sng">
                    <a:solidFill>
                      <a:srgbClr val="000000"/>
                    </a:solidFill>
                    <a:round/>
                    <a:headEnd/>
                    <a:tailEnd/>
                  </a:ln>
                  <a:effectLst/>
                </p:spPr>
                <p:txBody>
                  <a:bodyPr/>
                  <a:lstStyle/>
                  <a:p>
                    <a:endParaRPr lang="es-ES"/>
                  </a:p>
                </p:txBody>
              </p:sp>
              <p:sp>
                <p:nvSpPr>
                  <p:cNvPr id="12674" name="Freeform 386"/>
                  <p:cNvSpPr>
                    <a:spLocks noChangeAspect="1"/>
                  </p:cNvSpPr>
                  <p:nvPr/>
                </p:nvSpPr>
                <p:spPr bwMode="auto">
                  <a:xfrm>
                    <a:off x="3945" y="3568"/>
                    <a:ext cx="122" cy="100"/>
                  </a:xfrm>
                  <a:custGeom>
                    <a:avLst/>
                    <a:gdLst/>
                    <a:ahLst/>
                    <a:cxnLst>
                      <a:cxn ang="0">
                        <a:pos x="213" y="31"/>
                      </a:cxn>
                      <a:cxn ang="0">
                        <a:pos x="0" y="198"/>
                      </a:cxn>
                      <a:cxn ang="0">
                        <a:pos x="31" y="166"/>
                      </a:cxn>
                      <a:cxn ang="0">
                        <a:pos x="245" y="0"/>
                      </a:cxn>
                      <a:cxn ang="0">
                        <a:pos x="213" y="31"/>
                      </a:cxn>
                    </a:cxnLst>
                    <a:rect l="0" t="0" r="r" b="b"/>
                    <a:pathLst>
                      <a:path w="245" h="198">
                        <a:moveTo>
                          <a:pt x="213" y="31"/>
                        </a:moveTo>
                        <a:lnTo>
                          <a:pt x="0" y="198"/>
                        </a:lnTo>
                        <a:lnTo>
                          <a:pt x="31" y="166"/>
                        </a:lnTo>
                        <a:lnTo>
                          <a:pt x="245" y="0"/>
                        </a:lnTo>
                        <a:lnTo>
                          <a:pt x="213" y="31"/>
                        </a:lnTo>
                        <a:close/>
                      </a:path>
                    </a:pathLst>
                  </a:custGeom>
                  <a:solidFill>
                    <a:srgbClr val="C59D76"/>
                  </a:solidFill>
                  <a:ln w="6350" cmpd="sng">
                    <a:solidFill>
                      <a:srgbClr val="000000"/>
                    </a:solidFill>
                    <a:round/>
                    <a:headEnd/>
                    <a:tailEnd/>
                  </a:ln>
                  <a:effectLst/>
                </p:spPr>
                <p:txBody>
                  <a:bodyPr/>
                  <a:lstStyle/>
                  <a:p>
                    <a:endParaRPr lang="es-ES"/>
                  </a:p>
                </p:txBody>
              </p:sp>
              <p:sp>
                <p:nvSpPr>
                  <p:cNvPr id="12675" name="Freeform 387"/>
                  <p:cNvSpPr>
                    <a:spLocks noChangeAspect="1"/>
                  </p:cNvSpPr>
                  <p:nvPr/>
                </p:nvSpPr>
                <p:spPr bwMode="auto">
                  <a:xfrm>
                    <a:off x="3816" y="3584"/>
                    <a:ext cx="1123" cy="366"/>
                  </a:xfrm>
                  <a:custGeom>
                    <a:avLst/>
                    <a:gdLst/>
                    <a:ahLst/>
                    <a:cxnLst>
                      <a:cxn ang="0">
                        <a:pos x="0" y="565"/>
                      </a:cxn>
                      <a:cxn ang="0">
                        <a:pos x="0" y="733"/>
                      </a:cxn>
                      <a:cxn ang="0">
                        <a:pos x="2248" y="733"/>
                      </a:cxn>
                      <a:cxn ang="0">
                        <a:pos x="2203" y="709"/>
                      </a:cxn>
                      <a:cxn ang="0">
                        <a:pos x="2147" y="648"/>
                      </a:cxn>
                      <a:cxn ang="0">
                        <a:pos x="2097" y="563"/>
                      </a:cxn>
                      <a:cxn ang="0">
                        <a:pos x="2057" y="462"/>
                      </a:cxn>
                      <a:cxn ang="0">
                        <a:pos x="2023" y="349"/>
                      </a:cxn>
                      <a:cxn ang="0">
                        <a:pos x="1989" y="0"/>
                      </a:cxn>
                      <a:cxn ang="0">
                        <a:pos x="472" y="0"/>
                      </a:cxn>
                      <a:cxn ang="0">
                        <a:pos x="259" y="167"/>
                      </a:cxn>
                      <a:cxn ang="0">
                        <a:pos x="135" y="383"/>
                      </a:cxn>
                      <a:cxn ang="0">
                        <a:pos x="0" y="565"/>
                      </a:cxn>
                    </a:cxnLst>
                    <a:rect l="0" t="0" r="r" b="b"/>
                    <a:pathLst>
                      <a:path w="2248" h="733">
                        <a:moveTo>
                          <a:pt x="0" y="565"/>
                        </a:moveTo>
                        <a:lnTo>
                          <a:pt x="0" y="733"/>
                        </a:lnTo>
                        <a:lnTo>
                          <a:pt x="2248" y="733"/>
                        </a:lnTo>
                        <a:lnTo>
                          <a:pt x="2203" y="709"/>
                        </a:lnTo>
                        <a:lnTo>
                          <a:pt x="2147" y="648"/>
                        </a:lnTo>
                        <a:lnTo>
                          <a:pt x="2097" y="563"/>
                        </a:lnTo>
                        <a:lnTo>
                          <a:pt x="2057" y="462"/>
                        </a:lnTo>
                        <a:lnTo>
                          <a:pt x="2023" y="349"/>
                        </a:lnTo>
                        <a:lnTo>
                          <a:pt x="1989" y="0"/>
                        </a:lnTo>
                        <a:lnTo>
                          <a:pt x="472" y="0"/>
                        </a:lnTo>
                        <a:lnTo>
                          <a:pt x="259" y="167"/>
                        </a:lnTo>
                        <a:lnTo>
                          <a:pt x="135" y="383"/>
                        </a:lnTo>
                        <a:lnTo>
                          <a:pt x="0" y="565"/>
                        </a:lnTo>
                        <a:close/>
                      </a:path>
                    </a:pathLst>
                  </a:custGeom>
                  <a:solidFill>
                    <a:srgbClr val="C49C75"/>
                  </a:solidFill>
                  <a:ln w="6350" cmpd="sng">
                    <a:solidFill>
                      <a:srgbClr val="000000"/>
                    </a:solidFill>
                    <a:round/>
                    <a:headEnd/>
                    <a:tailEnd/>
                  </a:ln>
                  <a:effectLst/>
                </p:spPr>
                <p:txBody>
                  <a:bodyPr/>
                  <a:lstStyle/>
                  <a:p>
                    <a:endParaRPr lang="es-ES"/>
                  </a:p>
                </p:txBody>
              </p:sp>
            </p:grpSp>
            <p:sp>
              <p:nvSpPr>
                <p:cNvPr id="12676" name="Freeform 388"/>
                <p:cNvSpPr>
                  <a:spLocks noChangeAspect="1"/>
                </p:cNvSpPr>
                <p:nvPr/>
              </p:nvSpPr>
              <p:spPr bwMode="auto">
                <a:xfrm>
                  <a:off x="2205" y="2931"/>
                  <a:ext cx="440" cy="398"/>
                </a:xfrm>
                <a:custGeom>
                  <a:avLst/>
                  <a:gdLst/>
                  <a:ahLst/>
                  <a:cxnLst>
                    <a:cxn ang="0">
                      <a:pos x="1458" y="0"/>
                    </a:cxn>
                    <a:cxn ang="0">
                      <a:pos x="110" y="0"/>
                    </a:cxn>
                    <a:cxn ang="0">
                      <a:pos x="91" y="10"/>
                    </a:cxn>
                    <a:cxn ang="0">
                      <a:pos x="75" y="24"/>
                    </a:cxn>
                    <a:cxn ang="0">
                      <a:pos x="64" y="37"/>
                    </a:cxn>
                    <a:cxn ang="0">
                      <a:pos x="54" y="51"/>
                    </a:cxn>
                    <a:cxn ang="0">
                      <a:pos x="43" y="70"/>
                    </a:cxn>
                    <a:cxn ang="0">
                      <a:pos x="34" y="93"/>
                    </a:cxn>
                    <a:cxn ang="0">
                      <a:pos x="26" y="117"/>
                    </a:cxn>
                    <a:cxn ang="0">
                      <a:pos x="18" y="154"/>
                    </a:cxn>
                    <a:cxn ang="0">
                      <a:pos x="11" y="174"/>
                    </a:cxn>
                    <a:cxn ang="0">
                      <a:pos x="6" y="202"/>
                    </a:cxn>
                    <a:cxn ang="0">
                      <a:pos x="5" y="232"/>
                    </a:cxn>
                    <a:cxn ang="0">
                      <a:pos x="2" y="258"/>
                    </a:cxn>
                    <a:cxn ang="0">
                      <a:pos x="2" y="285"/>
                    </a:cxn>
                    <a:cxn ang="0">
                      <a:pos x="0" y="315"/>
                    </a:cxn>
                    <a:cxn ang="0">
                      <a:pos x="3" y="338"/>
                    </a:cxn>
                    <a:cxn ang="0">
                      <a:pos x="2" y="360"/>
                    </a:cxn>
                    <a:cxn ang="0">
                      <a:pos x="6" y="382"/>
                    </a:cxn>
                    <a:cxn ang="0">
                      <a:pos x="8" y="405"/>
                    </a:cxn>
                    <a:cxn ang="0">
                      <a:pos x="13" y="432"/>
                    </a:cxn>
                    <a:cxn ang="0">
                      <a:pos x="18" y="453"/>
                    </a:cxn>
                    <a:cxn ang="0">
                      <a:pos x="24" y="478"/>
                    </a:cxn>
                    <a:cxn ang="0">
                      <a:pos x="30" y="502"/>
                    </a:cxn>
                    <a:cxn ang="0">
                      <a:pos x="40" y="522"/>
                    </a:cxn>
                    <a:cxn ang="0">
                      <a:pos x="48" y="542"/>
                    </a:cxn>
                    <a:cxn ang="0">
                      <a:pos x="58" y="558"/>
                    </a:cxn>
                    <a:cxn ang="0">
                      <a:pos x="70" y="574"/>
                    </a:cxn>
                    <a:cxn ang="0">
                      <a:pos x="83" y="592"/>
                    </a:cxn>
                    <a:cxn ang="0">
                      <a:pos x="104" y="606"/>
                    </a:cxn>
                    <a:cxn ang="0">
                      <a:pos x="1454" y="606"/>
                    </a:cxn>
                    <a:cxn ang="0">
                      <a:pos x="1438" y="597"/>
                    </a:cxn>
                    <a:cxn ang="0">
                      <a:pos x="1427" y="586"/>
                    </a:cxn>
                    <a:cxn ang="0">
                      <a:pos x="1413" y="570"/>
                    </a:cxn>
                    <a:cxn ang="0">
                      <a:pos x="1402" y="552"/>
                    </a:cxn>
                    <a:cxn ang="0">
                      <a:pos x="1392" y="539"/>
                    </a:cxn>
                    <a:cxn ang="0">
                      <a:pos x="1386" y="522"/>
                    </a:cxn>
                    <a:cxn ang="0">
                      <a:pos x="1376" y="494"/>
                    </a:cxn>
                    <a:cxn ang="0">
                      <a:pos x="1368" y="469"/>
                    </a:cxn>
                    <a:cxn ang="0">
                      <a:pos x="1360" y="442"/>
                    </a:cxn>
                    <a:cxn ang="0">
                      <a:pos x="1355" y="406"/>
                    </a:cxn>
                    <a:cxn ang="0">
                      <a:pos x="1352" y="384"/>
                    </a:cxn>
                    <a:cxn ang="0">
                      <a:pos x="1352" y="355"/>
                    </a:cxn>
                    <a:cxn ang="0">
                      <a:pos x="1349" y="322"/>
                    </a:cxn>
                    <a:cxn ang="0">
                      <a:pos x="1349" y="278"/>
                    </a:cxn>
                    <a:cxn ang="0">
                      <a:pos x="1350" y="259"/>
                    </a:cxn>
                    <a:cxn ang="0">
                      <a:pos x="1350" y="227"/>
                    </a:cxn>
                    <a:cxn ang="0">
                      <a:pos x="1355" y="202"/>
                    </a:cxn>
                    <a:cxn ang="0">
                      <a:pos x="1360" y="170"/>
                    </a:cxn>
                    <a:cxn ang="0">
                      <a:pos x="1368" y="133"/>
                    </a:cxn>
                    <a:cxn ang="0">
                      <a:pos x="1378" y="106"/>
                    </a:cxn>
                    <a:cxn ang="0">
                      <a:pos x="1389" y="75"/>
                    </a:cxn>
                    <a:cxn ang="0">
                      <a:pos x="1402" y="50"/>
                    </a:cxn>
                    <a:cxn ang="0">
                      <a:pos x="1414" y="30"/>
                    </a:cxn>
                    <a:cxn ang="0">
                      <a:pos x="1427" y="16"/>
                    </a:cxn>
                    <a:cxn ang="0">
                      <a:pos x="1442" y="5"/>
                    </a:cxn>
                    <a:cxn ang="0">
                      <a:pos x="1458" y="0"/>
                    </a:cxn>
                  </a:cxnLst>
                  <a:rect l="0" t="0" r="r" b="b"/>
                  <a:pathLst>
                    <a:path w="1458" h="606">
                      <a:moveTo>
                        <a:pt x="1458" y="0"/>
                      </a:moveTo>
                      <a:lnTo>
                        <a:pt x="110" y="0"/>
                      </a:lnTo>
                      <a:lnTo>
                        <a:pt x="91" y="10"/>
                      </a:lnTo>
                      <a:lnTo>
                        <a:pt x="75" y="24"/>
                      </a:lnTo>
                      <a:lnTo>
                        <a:pt x="64" y="37"/>
                      </a:lnTo>
                      <a:lnTo>
                        <a:pt x="54" y="51"/>
                      </a:lnTo>
                      <a:lnTo>
                        <a:pt x="43" y="70"/>
                      </a:lnTo>
                      <a:lnTo>
                        <a:pt x="34" y="93"/>
                      </a:lnTo>
                      <a:lnTo>
                        <a:pt x="26" y="117"/>
                      </a:lnTo>
                      <a:lnTo>
                        <a:pt x="18" y="154"/>
                      </a:lnTo>
                      <a:lnTo>
                        <a:pt x="11" y="174"/>
                      </a:lnTo>
                      <a:lnTo>
                        <a:pt x="6" y="202"/>
                      </a:lnTo>
                      <a:lnTo>
                        <a:pt x="5" y="232"/>
                      </a:lnTo>
                      <a:lnTo>
                        <a:pt x="2" y="258"/>
                      </a:lnTo>
                      <a:lnTo>
                        <a:pt x="2" y="285"/>
                      </a:lnTo>
                      <a:lnTo>
                        <a:pt x="0" y="315"/>
                      </a:lnTo>
                      <a:lnTo>
                        <a:pt x="3" y="338"/>
                      </a:lnTo>
                      <a:lnTo>
                        <a:pt x="2" y="360"/>
                      </a:lnTo>
                      <a:lnTo>
                        <a:pt x="6" y="382"/>
                      </a:lnTo>
                      <a:lnTo>
                        <a:pt x="8" y="405"/>
                      </a:lnTo>
                      <a:lnTo>
                        <a:pt x="13" y="432"/>
                      </a:lnTo>
                      <a:lnTo>
                        <a:pt x="18" y="453"/>
                      </a:lnTo>
                      <a:lnTo>
                        <a:pt x="24" y="478"/>
                      </a:lnTo>
                      <a:lnTo>
                        <a:pt x="30" y="502"/>
                      </a:lnTo>
                      <a:lnTo>
                        <a:pt x="40" y="522"/>
                      </a:lnTo>
                      <a:lnTo>
                        <a:pt x="48" y="542"/>
                      </a:lnTo>
                      <a:lnTo>
                        <a:pt x="58" y="558"/>
                      </a:lnTo>
                      <a:lnTo>
                        <a:pt x="70" y="574"/>
                      </a:lnTo>
                      <a:lnTo>
                        <a:pt x="83" y="592"/>
                      </a:lnTo>
                      <a:lnTo>
                        <a:pt x="104" y="606"/>
                      </a:lnTo>
                      <a:lnTo>
                        <a:pt x="1454" y="606"/>
                      </a:lnTo>
                      <a:lnTo>
                        <a:pt x="1438" y="597"/>
                      </a:lnTo>
                      <a:lnTo>
                        <a:pt x="1427" y="586"/>
                      </a:lnTo>
                      <a:lnTo>
                        <a:pt x="1413" y="570"/>
                      </a:lnTo>
                      <a:lnTo>
                        <a:pt x="1402" y="552"/>
                      </a:lnTo>
                      <a:lnTo>
                        <a:pt x="1392" y="539"/>
                      </a:lnTo>
                      <a:lnTo>
                        <a:pt x="1386" y="522"/>
                      </a:lnTo>
                      <a:lnTo>
                        <a:pt x="1376" y="494"/>
                      </a:lnTo>
                      <a:lnTo>
                        <a:pt x="1368" y="469"/>
                      </a:lnTo>
                      <a:lnTo>
                        <a:pt x="1360" y="442"/>
                      </a:lnTo>
                      <a:lnTo>
                        <a:pt x="1355" y="406"/>
                      </a:lnTo>
                      <a:lnTo>
                        <a:pt x="1352" y="384"/>
                      </a:lnTo>
                      <a:lnTo>
                        <a:pt x="1352" y="355"/>
                      </a:lnTo>
                      <a:lnTo>
                        <a:pt x="1349" y="322"/>
                      </a:lnTo>
                      <a:lnTo>
                        <a:pt x="1349" y="278"/>
                      </a:lnTo>
                      <a:lnTo>
                        <a:pt x="1350" y="259"/>
                      </a:lnTo>
                      <a:lnTo>
                        <a:pt x="1350" y="227"/>
                      </a:lnTo>
                      <a:lnTo>
                        <a:pt x="1355" y="202"/>
                      </a:lnTo>
                      <a:lnTo>
                        <a:pt x="1360" y="170"/>
                      </a:lnTo>
                      <a:lnTo>
                        <a:pt x="1368" y="133"/>
                      </a:lnTo>
                      <a:lnTo>
                        <a:pt x="1378" y="106"/>
                      </a:lnTo>
                      <a:lnTo>
                        <a:pt x="1389" y="75"/>
                      </a:lnTo>
                      <a:lnTo>
                        <a:pt x="1402" y="50"/>
                      </a:lnTo>
                      <a:lnTo>
                        <a:pt x="1414" y="30"/>
                      </a:lnTo>
                      <a:lnTo>
                        <a:pt x="1427" y="16"/>
                      </a:lnTo>
                      <a:lnTo>
                        <a:pt x="1442" y="5"/>
                      </a:lnTo>
                      <a:lnTo>
                        <a:pt x="1458" y="0"/>
                      </a:lnTo>
                      <a:close/>
                    </a:path>
                  </a:pathLst>
                </a:custGeom>
                <a:solidFill>
                  <a:srgbClr val="B4E1B4"/>
                </a:solidFill>
                <a:ln w="6350" cap="flat" cmpd="sng">
                  <a:solidFill>
                    <a:schemeClr val="tx1"/>
                  </a:solidFill>
                  <a:prstDash val="solid"/>
                  <a:round/>
                  <a:headEnd type="none" w="med" len="med"/>
                  <a:tailEnd type="none" w="med" len="med"/>
                </a:ln>
                <a:effectLst/>
              </p:spPr>
              <p:txBody>
                <a:bodyPr/>
                <a:lstStyle/>
                <a:p>
                  <a:endParaRPr lang="es-ES"/>
                </a:p>
              </p:txBody>
            </p:sp>
            <p:sp>
              <p:nvSpPr>
                <p:cNvPr id="12677" name="Freeform 389"/>
                <p:cNvSpPr>
                  <a:spLocks noChangeAspect="1"/>
                </p:cNvSpPr>
                <p:nvPr/>
              </p:nvSpPr>
              <p:spPr bwMode="auto">
                <a:xfrm>
                  <a:off x="2200" y="2897"/>
                  <a:ext cx="38" cy="463"/>
                </a:xfrm>
                <a:custGeom>
                  <a:avLst/>
                  <a:gdLst/>
                  <a:ahLst/>
                  <a:cxnLst>
                    <a:cxn ang="0">
                      <a:pos x="256" y="0"/>
                    </a:cxn>
                    <a:cxn ang="0">
                      <a:pos x="229" y="11"/>
                    </a:cxn>
                    <a:cxn ang="0">
                      <a:pos x="202" y="27"/>
                    </a:cxn>
                    <a:cxn ang="0">
                      <a:pos x="153" y="76"/>
                    </a:cxn>
                    <a:cxn ang="0">
                      <a:pos x="110" y="146"/>
                    </a:cxn>
                    <a:cxn ang="0">
                      <a:pos x="72" y="232"/>
                    </a:cxn>
                    <a:cxn ang="0">
                      <a:pos x="42" y="335"/>
                    </a:cxn>
                    <a:cxn ang="0">
                      <a:pos x="18" y="450"/>
                    </a:cxn>
                    <a:cxn ang="0">
                      <a:pos x="4" y="575"/>
                    </a:cxn>
                    <a:cxn ang="0">
                      <a:pos x="0" y="708"/>
                    </a:cxn>
                    <a:cxn ang="0">
                      <a:pos x="4" y="841"/>
                    </a:cxn>
                    <a:cxn ang="0">
                      <a:pos x="18" y="967"/>
                    </a:cxn>
                    <a:cxn ang="0">
                      <a:pos x="42" y="1082"/>
                    </a:cxn>
                    <a:cxn ang="0">
                      <a:pos x="72" y="1185"/>
                    </a:cxn>
                    <a:cxn ang="0">
                      <a:pos x="110" y="1271"/>
                    </a:cxn>
                    <a:cxn ang="0">
                      <a:pos x="153" y="1342"/>
                    </a:cxn>
                    <a:cxn ang="0">
                      <a:pos x="202" y="1390"/>
                    </a:cxn>
                    <a:cxn ang="0">
                      <a:pos x="229" y="1407"/>
                    </a:cxn>
                    <a:cxn ang="0">
                      <a:pos x="256" y="1417"/>
                    </a:cxn>
                    <a:cxn ang="0">
                      <a:pos x="249" y="1307"/>
                    </a:cxn>
                    <a:cxn ang="0">
                      <a:pos x="214" y="1289"/>
                    </a:cxn>
                    <a:cxn ang="0">
                      <a:pos x="173" y="1246"/>
                    </a:cxn>
                    <a:cxn ang="0">
                      <a:pos x="137" y="1189"/>
                    </a:cxn>
                    <a:cxn ang="0">
                      <a:pos x="105" y="1113"/>
                    </a:cxn>
                    <a:cxn ang="0">
                      <a:pos x="78" y="1027"/>
                    </a:cxn>
                    <a:cxn ang="0">
                      <a:pos x="58" y="929"/>
                    </a:cxn>
                    <a:cxn ang="0">
                      <a:pos x="47" y="821"/>
                    </a:cxn>
                    <a:cxn ang="0">
                      <a:pos x="42" y="708"/>
                    </a:cxn>
                    <a:cxn ang="0">
                      <a:pos x="47" y="594"/>
                    </a:cxn>
                    <a:cxn ang="0">
                      <a:pos x="58" y="488"/>
                    </a:cxn>
                    <a:cxn ang="0">
                      <a:pos x="78" y="391"/>
                    </a:cxn>
                    <a:cxn ang="0">
                      <a:pos x="105" y="303"/>
                    </a:cxn>
                    <a:cxn ang="0">
                      <a:pos x="137" y="229"/>
                    </a:cxn>
                    <a:cxn ang="0">
                      <a:pos x="173" y="169"/>
                    </a:cxn>
                    <a:cxn ang="0">
                      <a:pos x="214" y="128"/>
                    </a:cxn>
                    <a:cxn ang="0">
                      <a:pos x="249" y="108"/>
                    </a:cxn>
                  </a:cxnLst>
                  <a:rect l="0" t="0" r="r" b="b"/>
                  <a:pathLst>
                    <a:path w="259" h="1417">
                      <a:moveTo>
                        <a:pt x="259" y="105"/>
                      </a:moveTo>
                      <a:lnTo>
                        <a:pt x="256" y="0"/>
                      </a:lnTo>
                      <a:lnTo>
                        <a:pt x="241" y="4"/>
                      </a:lnTo>
                      <a:lnTo>
                        <a:pt x="229" y="11"/>
                      </a:lnTo>
                      <a:lnTo>
                        <a:pt x="214" y="18"/>
                      </a:lnTo>
                      <a:lnTo>
                        <a:pt x="202" y="27"/>
                      </a:lnTo>
                      <a:lnTo>
                        <a:pt x="177" y="49"/>
                      </a:lnTo>
                      <a:lnTo>
                        <a:pt x="153" y="76"/>
                      </a:lnTo>
                      <a:lnTo>
                        <a:pt x="132" y="108"/>
                      </a:lnTo>
                      <a:lnTo>
                        <a:pt x="110" y="146"/>
                      </a:lnTo>
                      <a:lnTo>
                        <a:pt x="90" y="187"/>
                      </a:lnTo>
                      <a:lnTo>
                        <a:pt x="72" y="232"/>
                      </a:lnTo>
                      <a:lnTo>
                        <a:pt x="56" y="281"/>
                      </a:lnTo>
                      <a:lnTo>
                        <a:pt x="42" y="335"/>
                      </a:lnTo>
                      <a:lnTo>
                        <a:pt x="29" y="391"/>
                      </a:lnTo>
                      <a:lnTo>
                        <a:pt x="18" y="450"/>
                      </a:lnTo>
                      <a:lnTo>
                        <a:pt x="11" y="512"/>
                      </a:lnTo>
                      <a:lnTo>
                        <a:pt x="4" y="575"/>
                      </a:lnTo>
                      <a:lnTo>
                        <a:pt x="0" y="641"/>
                      </a:lnTo>
                      <a:lnTo>
                        <a:pt x="0" y="708"/>
                      </a:lnTo>
                      <a:lnTo>
                        <a:pt x="0" y="776"/>
                      </a:lnTo>
                      <a:lnTo>
                        <a:pt x="4" y="841"/>
                      </a:lnTo>
                      <a:lnTo>
                        <a:pt x="11" y="906"/>
                      </a:lnTo>
                      <a:lnTo>
                        <a:pt x="18" y="967"/>
                      </a:lnTo>
                      <a:lnTo>
                        <a:pt x="29" y="1027"/>
                      </a:lnTo>
                      <a:lnTo>
                        <a:pt x="42" y="1082"/>
                      </a:lnTo>
                      <a:lnTo>
                        <a:pt x="56" y="1135"/>
                      </a:lnTo>
                      <a:lnTo>
                        <a:pt x="72" y="1185"/>
                      </a:lnTo>
                      <a:lnTo>
                        <a:pt x="90" y="1230"/>
                      </a:lnTo>
                      <a:lnTo>
                        <a:pt x="110" y="1271"/>
                      </a:lnTo>
                      <a:lnTo>
                        <a:pt x="132" y="1309"/>
                      </a:lnTo>
                      <a:lnTo>
                        <a:pt x="153" y="1342"/>
                      </a:lnTo>
                      <a:lnTo>
                        <a:pt x="177" y="1369"/>
                      </a:lnTo>
                      <a:lnTo>
                        <a:pt x="202" y="1390"/>
                      </a:lnTo>
                      <a:lnTo>
                        <a:pt x="214" y="1399"/>
                      </a:lnTo>
                      <a:lnTo>
                        <a:pt x="229" y="1407"/>
                      </a:lnTo>
                      <a:lnTo>
                        <a:pt x="241" y="1412"/>
                      </a:lnTo>
                      <a:lnTo>
                        <a:pt x="256" y="1417"/>
                      </a:lnTo>
                      <a:lnTo>
                        <a:pt x="259" y="1311"/>
                      </a:lnTo>
                      <a:lnTo>
                        <a:pt x="249" y="1307"/>
                      </a:lnTo>
                      <a:lnTo>
                        <a:pt x="236" y="1304"/>
                      </a:lnTo>
                      <a:lnTo>
                        <a:pt x="214" y="1289"/>
                      </a:lnTo>
                      <a:lnTo>
                        <a:pt x="193" y="1270"/>
                      </a:lnTo>
                      <a:lnTo>
                        <a:pt x="173" y="1246"/>
                      </a:lnTo>
                      <a:lnTo>
                        <a:pt x="155" y="1219"/>
                      </a:lnTo>
                      <a:lnTo>
                        <a:pt x="137" y="1189"/>
                      </a:lnTo>
                      <a:lnTo>
                        <a:pt x="119" y="1153"/>
                      </a:lnTo>
                      <a:lnTo>
                        <a:pt x="105" y="1113"/>
                      </a:lnTo>
                      <a:lnTo>
                        <a:pt x="90" y="1072"/>
                      </a:lnTo>
                      <a:lnTo>
                        <a:pt x="78" y="1027"/>
                      </a:lnTo>
                      <a:lnTo>
                        <a:pt x="67" y="980"/>
                      </a:lnTo>
                      <a:lnTo>
                        <a:pt x="58" y="929"/>
                      </a:lnTo>
                      <a:lnTo>
                        <a:pt x="51" y="877"/>
                      </a:lnTo>
                      <a:lnTo>
                        <a:pt x="47" y="821"/>
                      </a:lnTo>
                      <a:lnTo>
                        <a:pt x="44" y="765"/>
                      </a:lnTo>
                      <a:lnTo>
                        <a:pt x="42" y="708"/>
                      </a:lnTo>
                      <a:lnTo>
                        <a:pt x="44" y="650"/>
                      </a:lnTo>
                      <a:lnTo>
                        <a:pt x="47" y="594"/>
                      </a:lnTo>
                      <a:lnTo>
                        <a:pt x="51" y="540"/>
                      </a:lnTo>
                      <a:lnTo>
                        <a:pt x="58" y="488"/>
                      </a:lnTo>
                      <a:lnTo>
                        <a:pt x="67" y="438"/>
                      </a:lnTo>
                      <a:lnTo>
                        <a:pt x="78" y="391"/>
                      </a:lnTo>
                      <a:lnTo>
                        <a:pt x="90" y="346"/>
                      </a:lnTo>
                      <a:lnTo>
                        <a:pt x="105" y="303"/>
                      </a:lnTo>
                      <a:lnTo>
                        <a:pt x="119" y="265"/>
                      </a:lnTo>
                      <a:lnTo>
                        <a:pt x="137" y="229"/>
                      </a:lnTo>
                      <a:lnTo>
                        <a:pt x="155" y="198"/>
                      </a:lnTo>
                      <a:lnTo>
                        <a:pt x="173" y="169"/>
                      </a:lnTo>
                      <a:lnTo>
                        <a:pt x="193" y="146"/>
                      </a:lnTo>
                      <a:lnTo>
                        <a:pt x="214" y="128"/>
                      </a:lnTo>
                      <a:lnTo>
                        <a:pt x="236" y="114"/>
                      </a:lnTo>
                      <a:lnTo>
                        <a:pt x="249" y="108"/>
                      </a:lnTo>
                      <a:lnTo>
                        <a:pt x="259" y="105"/>
                      </a:lnTo>
                      <a:close/>
                    </a:path>
                  </a:pathLst>
                </a:custGeom>
                <a:solidFill>
                  <a:srgbClr val="9CC49C"/>
                </a:solidFill>
                <a:ln w="6350" cmpd="sng">
                  <a:solidFill>
                    <a:srgbClr val="000000"/>
                  </a:solidFill>
                  <a:round/>
                  <a:headEnd/>
                  <a:tailEnd/>
                </a:ln>
                <a:effectLst/>
              </p:spPr>
              <p:txBody>
                <a:bodyPr/>
                <a:lstStyle/>
                <a:p>
                  <a:endParaRPr lang="es-ES"/>
                </a:p>
              </p:txBody>
            </p:sp>
            <p:grpSp>
              <p:nvGrpSpPr>
                <p:cNvPr id="12666" name="Group 390"/>
                <p:cNvGrpSpPr>
                  <a:grpSpLocks noChangeAspect="1"/>
                </p:cNvGrpSpPr>
                <p:nvPr/>
              </p:nvGrpSpPr>
              <p:grpSpPr bwMode="auto">
                <a:xfrm>
                  <a:off x="2563" y="3183"/>
                  <a:ext cx="44" cy="171"/>
                  <a:chOff x="3786" y="2763"/>
                  <a:chExt cx="145" cy="262"/>
                </a:xfrm>
              </p:grpSpPr>
              <p:sp>
                <p:nvSpPr>
                  <p:cNvPr id="12679" name="Freeform 391"/>
                  <p:cNvSpPr>
                    <a:spLocks noChangeAspect="1"/>
                  </p:cNvSpPr>
                  <p:nvPr/>
                </p:nvSpPr>
                <p:spPr bwMode="auto">
                  <a:xfrm>
                    <a:off x="3870" y="2971"/>
                    <a:ext cx="61" cy="54"/>
                  </a:xfrm>
                  <a:custGeom>
                    <a:avLst/>
                    <a:gdLst/>
                    <a:ahLst/>
                    <a:cxnLst>
                      <a:cxn ang="0">
                        <a:pos x="90" y="110"/>
                      </a:cxn>
                      <a:cxn ang="0">
                        <a:pos x="0" y="31"/>
                      </a:cxn>
                      <a:cxn ang="0">
                        <a:pos x="33" y="0"/>
                      </a:cxn>
                      <a:cxn ang="0">
                        <a:pos x="123" y="79"/>
                      </a:cxn>
                      <a:cxn ang="0">
                        <a:pos x="90" y="110"/>
                      </a:cxn>
                    </a:cxnLst>
                    <a:rect l="0" t="0" r="r" b="b"/>
                    <a:pathLst>
                      <a:path w="123" h="110">
                        <a:moveTo>
                          <a:pt x="90" y="110"/>
                        </a:moveTo>
                        <a:lnTo>
                          <a:pt x="0" y="31"/>
                        </a:lnTo>
                        <a:lnTo>
                          <a:pt x="33" y="0"/>
                        </a:lnTo>
                        <a:lnTo>
                          <a:pt x="123" y="79"/>
                        </a:lnTo>
                        <a:lnTo>
                          <a:pt x="90" y="110"/>
                        </a:lnTo>
                        <a:close/>
                      </a:path>
                    </a:pathLst>
                  </a:custGeom>
                  <a:solidFill>
                    <a:srgbClr val="A0C8A0"/>
                  </a:solidFill>
                  <a:ln w="9525">
                    <a:noFill/>
                    <a:round/>
                    <a:headEnd/>
                    <a:tailEnd/>
                  </a:ln>
                  <a:effectLst/>
                </p:spPr>
                <p:txBody>
                  <a:bodyPr/>
                  <a:lstStyle/>
                  <a:p>
                    <a:endParaRPr lang="es-ES"/>
                  </a:p>
                </p:txBody>
              </p:sp>
              <p:sp>
                <p:nvSpPr>
                  <p:cNvPr id="12680" name="Freeform 392"/>
                  <p:cNvSpPr>
                    <a:spLocks noChangeAspect="1"/>
                  </p:cNvSpPr>
                  <p:nvPr/>
                </p:nvSpPr>
                <p:spPr bwMode="auto">
                  <a:xfrm>
                    <a:off x="3836" y="2914"/>
                    <a:ext cx="50" cy="72"/>
                  </a:xfrm>
                  <a:custGeom>
                    <a:avLst/>
                    <a:gdLst/>
                    <a:ahLst/>
                    <a:cxnLst>
                      <a:cxn ang="0">
                        <a:pos x="68" y="144"/>
                      </a:cxn>
                      <a:cxn ang="0">
                        <a:pos x="0" y="32"/>
                      </a:cxn>
                      <a:cxn ang="0">
                        <a:pos x="32" y="0"/>
                      </a:cxn>
                      <a:cxn ang="0">
                        <a:pos x="101" y="113"/>
                      </a:cxn>
                      <a:cxn ang="0">
                        <a:pos x="68" y="144"/>
                      </a:cxn>
                    </a:cxnLst>
                    <a:rect l="0" t="0" r="r" b="b"/>
                    <a:pathLst>
                      <a:path w="101" h="144">
                        <a:moveTo>
                          <a:pt x="68" y="144"/>
                        </a:moveTo>
                        <a:lnTo>
                          <a:pt x="0" y="32"/>
                        </a:lnTo>
                        <a:lnTo>
                          <a:pt x="32" y="0"/>
                        </a:lnTo>
                        <a:lnTo>
                          <a:pt x="101" y="113"/>
                        </a:lnTo>
                        <a:lnTo>
                          <a:pt x="68" y="144"/>
                        </a:lnTo>
                        <a:close/>
                      </a:path>
                    </a:pathLst>
                  </a:custGeom>
                  <a:solidFill>
                    <a:srgbClr val="ABD6AB"/>
                  </a:solidFill>
                  <a:ln w="9525">
                    <a:noFill/>
                    <a:round/>
                    <a:headEnd/>
                    <a:tailEnd/>
                  </a:ln>
                  <a:effectLst/>
                </p:spPr>
                <p:txBody>
                  <a:bodyPr/>
                  <a:lstStyle/>
                  <a:p>
                    <a:endParaRPr lang="es-ES"/>
                  </a:p>
                </p:txBody>
              </p:sp>
              <p:sp>
                <p:nvSpPr>
                  <p:cNvPr id="12681" name="Freeform 393"/>
                  <p:cNvSpPr>
                    <a:spLocks noChangeAspect="1"/>
                  </p:cNvSpPr>
                  <p:nvPr/>
                </p:nvSpPr>
                <p:spPr bwMode="auto">
                  <a:xfrm>
                    <a:off x="3814" y="2853"/>
                    <a:ext cx="38" cy="77"/>
                  </a:xfrm>
                  <a:custGeom>
                    <a:avLst/>
                    <a:gdLst/>
                    <a:ahLst/>
                    <a:cxnLst>
                      <a:cxn ang="0">
                        <a:pos x="45" y="155"/>
                      </a:cxn>
                      <a:cxn ang="0">
                        <a:pos x="0" y="31"/>
                      </a:cxn>
                      <a:cxn ang="0">
                        <a:pos x="32" y="0"/>
                      </a:cxn>
                      <a:cxn ang="0">
                        <a:pos x="77" y="123"/>
                      </a:cxn>
                      <a:cxn ang="0">
                        <a:pos x="45" y="155"/>
                      </a:cxn>
                    </a:cxnLst>
                    <a:rect l="0" t="0" r="r" b="b"/>
                    <a:pathLst>
                      <a:path w="77" h="155">
                        <a:moveTo>
                          <a:pt x="45" y="155"/>
                        </a:moveTo>
                        <a:lnTo>
                          <a:pt x="0" y="31"/>
                        </a:lnTo>
                        <a:lnTo>
                          <a:pt x="32" y="0"/>
                        </a:lnTo>
                        <a:lnTo>
                          <a:pt x="77" y="123"/>
                        </a:lnTo>
                        <a:lnTo>
                          <a:pt x="45" y="155"/>
                        </a:lnTo>
                        <a:close/>
                      </a:path>
                    </a:pathLst>
                  </a:custGeom>
                  <a:solidFill>
                    <a:srgbClr val="B0DCB0"/>
                  </a:solidFill>
                  <a:ln w="9525">
                    <a:noFill/>
                    <a:round/>
                    <a:headEnd/>
                    <a:tailEnd/>
                  </a:ln>
                  <a:effectLst/>
                </p:spPr>
                <p:txBody>
                  <a:bodyPr/>
                  <a:lstStyle/>
                  <a:p>
                    <a:endParaRPr lang="es-ES"/>
                  </a:p>
                </p:txBody>
              </p:sp>
              <p:sp>
                <p:nvSpPr>
                  <p:cNvPr id="12682" name="Freeform 394"/>
                  <p:cNvSpPr>
                    <a:spLocks noChangeAspect="1"/>
                  </p:cNvSpPr>
                  <p:nvPr/>
                </p:nvSpPr>
                <p:spPr bwMode="auto">
                  <a:xfrm>
                    <a:off x="3786" y="2763"/>
                    <a:ext cx="44" cy="105"/>
                  </a:xfrm>
                  <a:custGeom>
                    <a:avLst/>
                    <a:gdLst/>
                    <a:ahLst/>
                    <a:cxnLst>
                      <a:cxn ang="0">
                        <a:pos x="56" y="211"/>
                      </a:cxn>
                      <a:cxn ang="0">
                        <a:pos x="0" y="31"/>
                      </a:cxn>
                      <a:cxn ang="0">
                        <a:pos x="33" y="0"/>
                      </a:cxn>
                      <a:cxn ang="0">
                        <a:pos x="88" y="180"/>
                      </a:cxn>
                      <a:cxn ang="0">
                        <a:pos x="56" y="211"/>
                      </a:cxn>
                    </a:cxnLst>
                    <a:rect l="0" t="0" r="r" b="b"/>
                    <a:pathLst>
                      <a:path w="88" h="211">
                        <a:moveTo>
                          <a:pt x="56" y="211"/>
                        </a:moveTo>
                        <a:lnTo>
                          <a:pt x="0" y="31"/>
                        </a:lnTo>
                        <a:lnTo>
                          <a:pt x="33" y="0"/>
                        </a:lnTo>
                        <a:lnTo>
                          <a:pt x="88" y="180"/>
                        </a:lnTo>
                        <a:lnTo>
                          <a:pt x="56" y="211"/>
                        </a:lnTo>
                        <a:close/>
                      </a:path>
                    </a:pathLst>
                  </a:custGeom>
                  <a:solidFill>
                    <a:srgbClr val="B1DDB1"/>
                  </a:solidFill>
                  <a:ln w="9525">
                    <a:noFill/>
                    <a:round/>
                    <a:headEnd/>
                    <a:tailEnd/>
                  </a:ln>
                  <a:effectLst/>
                </p:spPr>
                <p:txBody>
                  <a:bodyPr/>
                  <a:lstStyle/>
                  <a:p>
                    <a:endParaRPr lang="es-ES"/>
                  </a:p>
                </p:txBody>
              </p:sp>
            </p:grpSp>
            <p:sp>
              <p:nvSpPr>
                <p:cNvPr id="12683" name="Freeform 395"/>
                <p:cNvSpPr>
                  <a:spLocks noChangeAspect="1"/>
                </p:cNvSpPr>
                <p:nvPr/>
              </p:nvSpPr>
              <p:spPr bwMode="auto">
                <a:xfrm>
                  <a:off x="2302" y="3184"/>
                  <a:ext cx="36" cy="47"/>
                </a:xfrm>
                <a:custGeom>
                  <a:avLst/>
                  <a:gdLst/>
                  <a:ahLst/>
                  <a:cxnLst>
                    <a:cxn ang="0">
                      <a:pos x="212" y="31"/>
                    </a:cxn>
                    <a:cxn ang="0">
                      <a:pos x="0" y="144"/>
                    </a:cxn>
                    <a:cxn ang="0">
                      <a:pos x="30" y="112"/>
                    </a:cxn>
                    <a:cxn ang="0">
                      <a:pos x="244" y="0"/>
                    </a:cxn>
                    <a:cxn ang="0">
                      <a:pos x="212" y="31"/>
                    </a:cxn>
                  </a:cxnLst>
                  <a:rect l="0" t="0" r="r" b="b"/>
                  <a:pathLst>
                    <a:path w="244" h="144">
                      <a:moveTo>
                        <a:pt x="212" y="31"/>
                      </a:moveTo>
                      <a:lnTo>
                        <a:pt x="0" y="144"/>
                      </a:lnTo>
                      <a:lnTo>
                        <a:pt x="30" y="112"/>
                      </a:lnTo>
                      <a:lnTo>
                        <a:pt x="244" y="0"/>
                      </a:lnTo>
                      <a:lnTo>
                        <a:pt x="212" y="31"/>
                      </a:lnTo>
                      <a:close/>
                    </a:path>
                  </a:pathLst>
                </a:custGeom>
                <a:solidFill>
                  <a:srgbClr val="94BA94"/>
                </a:solidFill>
                <a:ln w="6350" cmpd="sng">
                  <a:solidFill>
                    <a:schemeClr val="tx1"/>
                  </a:solidFill>
                  <a:round/>
                  <a:headEnd/>
                  <a:tailEnd/>
                </a:ln>
                <a:effectLst/>
              </p:spPr>
              <p:txBody>
                <a:bodyPr/>
                <a:lstStyle/>
                <a:p>
                  <a:endParaRPr lang="es-ES"/>
                </a:p>
              </p:txBody>
            </p:sp>
            <p:sp>
              <p:nvSpPr>
                <p:cNvPr id="12684" name="Freeform 396"/>
                <p:cNvSpPr>
                  <a:spLocks noChangeAspect="1"/>
                </p:cNvSpPr>
                <p:nvPr/>
              </p:nvSpPr>
              <p:spPr bwMode="auto">
                <a:xfrm>
                  <a:off x="2334" y="3185"/>
                  <a:ext cx="234" cy="10"/>
                </a:xfrm>
                <a:custGeom>
                  <a:avLst/>
                  <a:gdLst/>
                  <a:ahLst/>
                  <a:cxnLst>
                    <a:cxn ang="0">
                      <a:pos x="1517" y="31"/>
                    </a:cxn>
                    <a:cxn ang="0">
                      <a:pos x="0" y="31"/>
                    </a:cxn>
                    <a:cxn ang="0">
                      <a:pos x="32" y="0"/>
                    </a:cxn>
                    <a:cxn ang="0">
                      <a:pos x="1550" y="0"/>
                    </a:cxn>
                    <a:cxn ang="0">
                      <a:pos x="1517" y="31"/>
                    </a:cxn>
                  </a:cxnLst>
                  <a:rect l="0" t="0" r="r" b="b"/>
                  <a:pathLst>
                    <a:path w="1550" h="31">
                      <a:moveTo>
                        <a:pt x="1517" y="31"/>
                      </a:moveTo>
                      <a:lnTo>
                        <a:pt x="0" y="31"/>
                      </a:lnTo>
                      <a:lnTo>
                        <a:pt x="32" y="0"/>
                      </a:lnTo>
                      <a:lnTo>
                        <a:pt x="1550" y="0"/>
                      </a:lnTo>
                      <a:lnTo>
                        <a:pt x="1517" y="31"/>
                      </a:lnTo>
                      <a:close/>
                    </a:path>
                  </a:pathLst>
                </a:custGeom>
                <a:solidFill>
                  <a:srgbClr val="799879"/>
                </a:solidFill>
                <a:ln w="6350" cmpd="sng">
                  <a:solidFill>
                    <a:srgbClr val="000000"/>
                  </a:solidFill>
                  <a:round/>
                  <a:headEnd/>
                  <a:tailEnd/>
                </a:ln>
                <a:effectLst/>
              </p:spPr>
              <p:txBody>
                <a:bodyPr/>
                <a:lstStyle/>
                <a:p>
                  <a:endParaRPr lang="es-ES"/>
                </a:p>
              </p:txBody>
            </p:sp>
            <p:sp>
              <p:nvSpPr>
                <p:cNvPr id="12685" name="Freeform 397"/>
                <p:cNvSpPr>
                  <a:spLocks noChangeAspect="1"/>
                </p:cNvSpPr>
                <p:nvPr/>
              </p:nvSpPr>
              <p:spPr bwMode="auto">
                <a:xfrm>
                  <a:off x="2569" y="3184"/>
                  <a:ext cx="27" cy="141"/>
                </a:xfrm>
                <a:custGeom>
                  <a:avLst/>
                  <a:gdLst/>
                  <a:ahLst/>
                  <a:cxnLst>
                    <a:cxn ang="0">
                      <a:pos x="0" y="0"/>
                    </a:cxn>
                    <a:cxn ang="0">
                      <a:pos x="30" y="96"/>
                    </a:cxn>
                    <a:cxn ang="0">
                      <a:pos x="48" y="146"/>
                    </a:cxn>
                    <a:cxn ang="0">
                      <a:pos x="72" y="187"/>
                    </a:cxn>
                    <a:cxn ang="0">
                      <a:pos x="90" y="216"/>
                    </a:cxn>
                  </a:cxnLst>
                  <a:rect l="0" t="0" r="r" b="b"/>
                  <a:pathLst>
                    <a:path w="90" h="216">
                      <a:moveTo>
                        <a:pt x="0" y="0"/>
                      </a:moveTo>
                      <a:cubicBezTo>
                        <a:pt x="11" y="36"/>
                        <a:pt x="22" y="72"/>
                        <a:pt x="30" y="96"/>
                      </a:cubicBezTo>
                      <a:cubicBezTo>
                        <a:pt x="38" y="120"/>
                        <a:pt x="41" y="131"/>
                        <a:pt x="48" y="146"/>
                      </a:cubicBezTo>
                      <a:cubicBezTo>
                        <a:pt x="55" y="161"/>
                        <a:pt x="65" y="175"/>
                        <a:pt x="72" y="187"/>
                      </a:cubicBezTo>
                      <a:cubicBezTo>
                        <a:pt x="79" y="199"/>
                        <a:pt x="84" y="207"/>
                        <a:pt x="90" y="216"/>
                      </a:cubicBezTo>
                    </a:path>
                  </a:pathLst>
                </a:custGeom>
                <a:noFill/>
                <a:ln w="6350" cmpd="sng">
                  <a:solidFill>
                    <a:schemeClr val="tx1"/>
                  </a:solidFill>
                  <a:round/>
                  <a:headEnd/>
                  <a:tailEnd/>
                </a:ln>
                <a:effectLst/>
              </p:spPr>
              <p:txBody>
                <a:bodyPr/>
                <a:lstStyle/>
                <a:p>
                  <a:endParaRPr lang="es-ES"/>
                </a:p>
              </p:txBody>
            </p:sp>
            <p:sp>
              <p:nvSpPr>
                <p:cNvPr id="12686" name="Freeform 398"/>
                <p:cNvSpPr>
                  <a:spLocks noChangeAspect="1"/>
                </p:cNvSpPr>
                <p:nvPr/>
              </p:nvSpPr>
              <p:spPr bwMode="auto">
                <a:xfrm>
                  <a:off x="2238" y="3326"/>
                  <a:ext cx="408" cy="35"/>
                </a:xfrm>
                <a:custGeom>
                  <a:avLst/>
                  <a:gdLst/>
                  <a:ahLst/>
                  <a:cxnLst>
                    <a:cxn ang="0">
                      <a:pos x="0" y="106"/>
                    </a:cxn>
                    <a:cxn ang="0">
                      <a:pos x="3" y="0"/>
                    </a:cxn>
                    <a:cxn ang="0">
                      <a:pos x="2700" y="0"/>
                    </a:cxn>
                    <a:cxn ang="0">
                      <a:pos x="2697" y="106"/>
                    </a:cxn>
                    <a:cxn ang="0">
                      <a:pos x="0" y="106"/>
                    </a:cxn>
                  </a:cxnLst>
                  <a:rect l="0" t="0" r="r" b="b"/>
                  <a:pathLst>
                    <a:path w="2700" h="106">
                      <a:moveTo>
                        <a:pt x="0" y="106"/>
                      </a:moveTo>
                      <a:lnTo>
                        <a:pt x="3" y="0"/>
                      </a:lnTo>
                      <a:lnTo>
                        <a:pt x="2700" y="0"/>
                      </a:lnTo>
                      <a:lnTo>
                        <a:pt x="2697" y="106"/>
                      </a:lnTo>
                      <a:lnTo>
                        <a:pt x="0" y="106"/>
                      </a:lnTo>
                      <a:close/>
                    </a:path>
                  </a:pathLst>
                </a:custGeom>
                <a:solidFill>
                  <a:srgbClr val="B4E1B4"/>
                </a:solidFill>
                <a:ln w="6350" cmpd="sng">
                  <a:solidFill>
                    <a:srgbClr val="000000"/>
                  </a:solidFill>
                  <a:round/>
                  <a:headEnd/>
                  <a:tailEnd/>
                </a:ln>
                <a:effectLst/>
              </p:spPr>
              <p:txBody>
                <a:bodyPr/>
                <a:lstStyle/>
                <a:p>
                  <a:endParaRPr lang="es-ES"/>
                </a:p>
              </p:txBody>
            </p:sp>
            <p:sp>
              <p:nvSpPr>
                <p:cNvPr id="12687" name="Freeform 399"/>
                <p:cNvSpPr>
                  <a:spLocks noChangeAspect="1"/>
                </p:cNvSpPr>
                <p:nvPr/>
              </p:nvSpPr>
              <p:spPr bwMode="auto">
                <a:xfrm>
                  <a:off x="2183" y="2944"/>
                  <a:ext cx="47" cy="383"/>
                </a:xfrm>
                <a:custGeom>
                  <a:avLst/>
                  <a:gdLst/>
                  <a:ahLst/>
                  <a:cxnLst>
                    <a:cxn ang="0">
                      <a:pos x="303" y="742"/>
                    </a:cxn>
                    <a:cxn ang="0">
                      <a:pos x="298" y="742"/>
                    </a:cxn>
                    <a:cxn ang="0">
                      <a:pos x="282" y="739"/>
                    </a:cxn>
                    <a:cxn ang="0">
                      <a:pos x="268" y="730"/>
                    </a:cxn>
                    <a:cxn ang="0">
                      <a:pos x="255" y="715"/>
                    </a:cxn>
                    <a:cxn ang="0">
                      <a:pos x="242" y="697"/>
                    </a:cxn>
                    <a:cxn ang="0">
                      <a:pos x="233" y="674"/>
                    </a:cxn>
                    <a:cxn ang="0">
                      <a:pos x="226" y="647"/>
                    </a:cxn>
                    <a:cxn ang="0">
                      <a:pos x="221" y="618"/>
                    </a:cxn>
                    <a:cxn ang="0">
                      <a:pos x="219" y="586"/>
                    </a:cxn>
                    <a:cxn ang="0">
                      <a:pos x="221" y="555"/>
                    </a:cxn>
                    <a:cxn ang="0">
                      <a:pos x="226" y="524"/>
                    </a:cxn>
                    <a:cxn ang="0">
                      <a:pos x="233" y="497"/>
                    </a:cxn>
                    <a:cxn ang="0">
                      <a:pos x="242" y="476"/>
                    </a:cxn>
                    <a:cxn ang="0">
                      <a:pos x="255" y="456"/>
                    </a:cxn>
                    <a:cxn ang="0">
                      <a:pos x="268" y="442"/>
                    </a:cxn>
                    <a:cxn ang="0">
                      <a:pos x="282" y="433"/>
                    </a:cxn>
                    <a:cxn ang="0">
                      <a:pos x="298" y="429"/>
                    </a:cxn>
                    <a:cxn ang="0">
                      <a:pos x="302" y="429"/>
                    </a:cxn>
                    <a:cxn ang="0">
                      <a:pos x="303" y="431"/>
                    </a:cxn>
                    <a:cxn ang="0">
                      <a:pos x="316" y="2"/>
                    </a:cxn>
                    <a:cxn ang="0">
                      <a:pos x="307" y="0"/>
                    </a:cxn>
                    <a:cxn ang="0">
                      <a:pos x="298" y="0"/>
                    </a:cxn>
                    <a:cxn ang="0">
                      <a:pos x="268" y="4"/>
                    </a:cxn>
                    <a:cxn ang="0">
                      <a:pos x="239" y="13"/>
                    </a:cxn>
                    <a:cxn ang="0">
                      <a:pos x="210" y="27"/>
                    </a:cxn>
                    <a:cxn ang="0">
                      <a:pos x="183" y="47"/>
                    </a:cxn>
                    <a:cxn ang="0">
                      <a:pos x="156" y="71"/>
                    </a:cxn>
                    <a:cxn ang="0">
                      <a:pos x="133" y="101"/>
                    </a:cxn>
                    <a:cxn ang="0">
                      <a:pos x="109" y="134"/>
                    </a:cxn>
                    <a:cxn ang="0">
                      <a:pos x="88" y="171"/>
                    </a:cxn>
                    <a:cxn ang="0">
                      <a:pos x="68" y="215"/>
                    </a:cxn>
                    <a:cxn ang="0">
                      <a:pos x="52" y="260"/>
                    </a:cxn>
                    <a:cxn ang="0">
                      <a:pos x="36" y="306"/>
                    </a:cxn>
                    <a:cxn ang="0">
                      <a:pos x="23" y="359"/>
                    </a:cxn>
                    <a:cxn ang="0">
                      <a:pos x="14" y="413"/>
                    </a:cxn>
                    <a:cxn ang="0">
                      <a:pos x="5" y="469"/>
                    </a:cxn>
                    <a:cxn ang="0">
                      <a:pos x="1" y="526"/>
                    </a:cxn>
                    <a:cxn ang="0">
                      <a:pos x="0" y="586"/>
                    </a:cxn>
                    <a:cxn ang="0">
                      <a:pos x="1" y="645"/>
                    </a:cxn>
                    <a:cxn ang="0">
                      <a:pos x="5" y="704"/>
                    </a:cxn>
                    <a:cxn ang="0">
                      <a:pos x="14" y="760"/>
                    </a:cxn>
                    <a:cxn ang="0">
                      <a:pos x="23" y="814"/>
                    </a:cxn>
                    <a:cxn ang="0">
                      <a:pos x="36" y="865"/>
                    </a:cxn>
                    <a:cxn ang="0">
                      <a:pos x="52" y="913"/>
                    </a:cxn>
                    <a:cxn ang="0">
                      <a:pos x="68" y="958"/>
                    </a:cxn>
                    <a:cxn ang="0">
                      <a:pos x="88" y="1000"/>
                    </a:cxn>
                    <a:cxn ang="0">
                      <a:pos x="109" y="1038"/>
                    </a:cxn>
                    <a:cxn ang="0">
                      <a:pos x="133" y="1072"/>
                    </a:cxn>
                    <a:cxn ang="0">
                      <a:pos x="156" y="1101"/>
                    </a:cxn>
                    <a:cxn ang="0">
                      <a:pos x="183" y="1126"/>
                    </a:cxn>
                    <a:cxn ang="0">
                      <a:pos x="210" y="1144"/>
                    </a:cxn>
                    <a:cxn ang="0">
                      <a:pos x="239" y="1158"/>
                    </a:cxn>
                    <a:cxn ang="0">
                      <a:pos x="268" y="1167"/>
                    </a:cxn>
                    <a:cxn ang="0">
                      <a:pos x="298" y="1171"/>
                    </a:cxn>
                    <a:cxn ang="0">
                      <a:pos x="307" y="1171"/>
                    </a:cxn>
                    <a:cxn ang="0">
                      <a:pos x="316" y="1171"/>
                    </a:cxn>
                    <a:cxn ang="0">
                      <a:pos x="303" y="742"/>
                    </a:cxn>
                  </a:cxnLst>
                  <a:rect l="0" t="0" r="r" b="b"/>
                  <a:pathLst>
                    <a:path w="316" h="1171">
                      <a:moveTo>
                        <a:pt x="303" y="742"/>
                      </a:moveTo>
                      <a:lnTo>
                        <a:pt x="298" y="742"/>
                      </a:lnTo>
                      <a:lnTo>
                        <a:pt x="282" y="739"/>
                      </a:lnTo>
                      <a:lnTo>
                        <a:pt x="268" y="730"/>
                      </a:lnTo>
                      <a:lnTo>
                        <a:pt x="255" y="715"/>
                      </a:lnTo>
                      <a:lnTo>
                        <a:pt x="242" y="697"/>
                      </a:lnTo>
                      <a:lnTo>
                        <a:pt x="233" y="674"/>
                      </a:lnTo>
                      <a:lnTo>
                        <a:pt x="226" y="647"/>
                      </a:lnTo>
                      <a:lnTo>
                        <a:pt x="221" y="618"/>
                      </a:lnTo>
                      <a:lnTo>
                        <a:pt x="219" y="586"/>
                      </a:lnTo>
                      <a:lnTo>
                        <a:pt x="221" y="555"/>
                      </a:lnTo>
                      <a:lnTo>
                        <a:pt x="226" y="524"/>
                      </a:lnTo>
                      <a:lnTo>
                        <a:pt x="233" y="497"/>
                      </a:lnTo>
                      <a:lnTo>
                        <a:pt x="242" y="476"/>
                      </a:lnTo>
                      <a:lnTo>
                        <a:pt x="255" y="456"/>
                      </a:lnTo>
                      <a:lnTo>
                        <a:pt x="268" y="442"/>
                      </a:lnTo>
                      <a:lnTo>
                        <a:pt x="282" y="433"/>
                      </a:lnTo>
                      <a:lnTo>
                        <a:pt x="298" y="429"/>
                      </a:lnTo>
                      <a:lnTo>
                        <a:pt x="302" y="429"/>
                      </a:lnTo>
                      <a:lnTo>
                        <a:pt x="303" y="431"/>
                      </a:lnTo>
                      <a:lnTo>
                        <a:pt x="316" y="2"/>
                      </a:lnTo>
                      <a:lnTo>
                        <a:pt x="307" y="0"/>
                      </a:lnTo>
                      <a:lnTo>
                        <a:pt x="298" y="0"/>
                      </a:lnTo>
                      <a:lnTo>
                        <a:pt x="268" y="4"/>
                      </a:lnTo>
                      <a:lnTo>
                        <a:pt x="239" y="13"/>
                      </a:lnTo>
                      <a:lnTo>
                        <a:pt x="210" y="27"/>
                      </a:lnTo>
                      <a:lnTo>
                        <a:pt x="183" y="47"/>
                      </a:lnTo>
                      <a:lnTo>
                        <a:pt x="156" y="71"/>
                      </a:lnTo>
                      <a:lnTo>
                        <a:pt x="133" y="101"/>
                      </a:lnTo>
                      <a:lnTo>
                        <a:pt x="109" y="134"/>
                      </a:lnTo>
                      <a:lnTo>
                        <a:pt x="88" y="171"/>
                      </a:lnTo>
                      <a:lnTo>
                        <a:pt x="68" y="215"/>
                      </a:lnTo>
                      <a:lnTo>
                        <a:pt x="52" y="260"/>
                      </a:lnTo>
                      <a:lnTo>
                        <a:pt x="36" y="306"/>
                      </a:lnTo>
                      <a:lnTo>
                        <a:pt x="23" y="359"/>
                      </a:lnTo>
                      <a:lnTo>
                        <a:pt x="14" y="413"/>
                      </a:lnTo>
                      <a:lnTo>
                        <a:pt x="5" y="469"/>
                      </a:lnTo>
                      <a:lnTo>
                        <a:pt x="1" y="526"/>
                      </a:lnTo>
                      <a:lnTo>
                        <a:pt x="0" y="586"/>
                      </a:lnTo>
                      <a:lnTo>
                        <a:pt x="1" y="645"/>
                      </a:lnTo>
                      <a:lnTo>
                        <a:pt x="5" y="704"/>
                      </a:lnTo>
                      <a:lnTo>
                        <a:pt x="14" y="760"/>
                      </a:lnTo>
                      <a:lnTo>
                        <a:pt x="23" y="814"/>
                      </a:lnTo>
                      <a:lnTo>
                        <a:pt x="36" y="865"/>
                      </a:lnTo>
                      <a:lnTo>
                        <a:pt x="52" y="913"/>
                      </a:lnTo>
                      <a:lnTo>
                        <a:pt x="68" y="958"/>
                      </a:lnTo>
                      <a:lnTo>
                        <a:pt x="88" y="1000"/>
                      </a:lnTo>
                      <a:lnTo>
                        <a:pt x="109" y="1038"/>
                      </a:lnTo>
                      <a:lnTo>
                        <a:pt x="133" y="1072"/>
                      </a:lnTo>
                      <a:lnTo>
                        <a:pt x="156" y="1101"/>
                      </a:lnTo>
                      <a:lnTo>
                        <a:pt x="183" y="1126"/>
                      </a:lnTo>
                      <a:lnTo>
                        <a:pt x="210" y="1144"/>
                      </a:lnTo>
                      <a:lnTo>
                        <a:pt x="239" y="1158"/>
                      </a:lnTo>
                      <a:lnTo>
                        <a:pt x="268" y="1167"/>
                      </a:lnTo>
                      <a:lnTo>
                        <a:pt x="298" y="1171"/>
                      </a:lnTo>
                      <a:lnTo>
                        <a:pt x="307" y="1171"/>
                      </a:lnTo>
                      <a:lnTo>
                        <a:pt x="316" y="1171"/>
                      </a:lnTo>
                      <a:lnTo>
                        <a:pt x="303" y="742"/>
                      </a:lnTo>
                      <a:close/>
                    </a:path>
                  </a:pathLst>
                </a:custGeom>
                <a:solidFill>
                  <a:srgbClr val="FFFFFF"/>
                </a:solidFill>
                <a:ln w="6350" cmpd="sng">
                  <a:solidFill>
                    <a:srgbClr val="000000"/>
                  </a:solidFill>
                  <a:prstDash val="solid"/>
                  <a:round/>
                  <a:headEnd/>
                  <a:tailEnd/>
                </a:ln>
                <a:effectLst/>
              </p:spPr>
              <p:txBody>
                <a:bodyPr/>
                <a:lstStyle/>
                <a:p>
                  <a:endParaRPr lang="es-ES"/>
                </a:p>
              </p:txBody>
            </p:sp>
            <p:grpSp>
              <p:nvGrpSpPr>
                <p:cNvPr id="12678" name="Group 400"/>
                <p:cNvGrpSpPr>
                  <a:grpSpLocks noChangeAspect="1"/>
                </p:cNvGrpSpPr>
                <p:nvPr/>
              </p:nvGrpSpPr>
              <p:grpSpPr bwMode="auto">
                <a:xfrm>
                  <a:off x="2078" y="2849"/>
                  <a:ext cx="134" cy="580"/>
                  <a:chOff x="2624" y="403"/>
                  <a:chExt cx="446" cy="887"/>
                </a:xfrm>
              </p:grpSpPr>
              <p:sp>
                <p:nvSpPr>
                  <p:cNvPr id="12689" name="Freeform 401"/>
                  <p:cNvSpPr>
                    <a:spLocks noChangeAspect="1"/>
                  </p:cNvSpPr>
                  <p:nvPr/>
                </p:nvSpPr>
                <p:spPr bwMode="auto">
                  <a:xfrm>
                    <a:off x="2740" y="583"/>
                    <a:ext cx="282" cy="528"/>
                  </a:xfrm>
                  <a:custGeom>
                    <a:avLst/>
                    <a:gdLst/>
                    <a:ahLst/>
                    <a:cxnLst>
                      <a:cxn ang="0">
                        <a:pos x="146" y="0"/>
                      </a:cxn>
                      <a:cxn ang="0">
                        <a:pos x="104" y="21"/>
                      </a:cxn>
                      <a:cxn ang="0">
                        <a:pos x="74" y="47"/>
                      </a:cxn>
                      <a:cxn ang="0">
                        <a:pos x="47" y="82"/>
                      </a:cxn>
                      <a:cxn ang="0">
                        <a:pos x="29" y="117"/>
                      </a:cxn>
                      <a:cxn ang="0">
                        <a:pos x="13" y="163"/>
                      </a:cxn>
                      <a:cxn ang="0">
                        <a:pos x="4" y="207"/>
                      </a:cxn>
                      <a:cxn ang="0">
                        <a:pos x="0" y="251"/>
                      </a:cxn>
                      <a:cxn ang="0">
                        <a:pos x="2" y="295"/>
                      </a:cxn>
                      <a:cxn ang="0">
                        <a:pos x="8" y="338"/>
                      </a:cxn>
                      <a:cxn ang="0">
                        <a:pos x="16" y="376"/>
                      </a:cxn>
                      <a:cxn ang="0">
                        <a:pos x="29" y="410"/>
                      </a:cxn>
                      <a:cxn ang="0">
                        <a:pos x="44" y="439"/>
                      </a:cxn>
                      <a:cxn ang="0">
                        <a:pos x="61" y="466"/>
                      </a:cxn>
                      <a:cxn ang="0">
                        <a:pos x="82" y="487"/>
                      </a:cxn>
                      <a:cxn ang="0">
                        <a:pos x="106" y="507"/>
                      </a:cxn>
                      <a:cxn ang="0">
                        <a:pos x="133" y="522"/>
                      </a:cxn>
                      <a:cxn ang="0">
                        <a:pos x="162" y="528"/>
                      </a:cxn>
                      <a:cxn ang="0">
                        <a:pos x="255" y="517"/>
                      </a:cxn>
                      <a:cxn ang="0">
                        <a:pos x="224" y="499"/>
                      </a:cxn>
                      <a:cxn ang="0">
                        <a:pos x="199" y="472"/>
                      </a:cxn>
                      <a:cxn ang="0">
                        <a:pos x="176" y="439"/>
                      </a:cxn>
                      <a:cxn ang="0">
                        <a:pos x="156" y="391"/>
                      </a:cxn>
                      <a:cxn ang="0">
                        <a:pos x="143" y="346"/>
                      </a:cxn>
                      <a:cxn ang="0">
                        <a:pos x="138" y="309"/>
                      </a:cxn>
                      <a:cxn ang="0">
                        <a:pos x="135" y="243"/>
                      </a:cxn>
                      <a:cxn ang="0">
                        <a:pos x="140" y="200"/>
                      </a:cxn>
                      <a:cxn ang="0">
                        <a:pos x="152" y="147"/>
                      </a:cxn>
                      <a:cxn ang="0">
                        <a:pos x="167" y="107"/>
                      </a:cxn>
                      <a:cxn ang="0">
                        <a:pos x="191" y="66"/>
                      </a:cxn>
                      <a:cxn ang="0">
                        <a:pos x="228" y="31"/>
                      </a:cxn>
                      <a:cxn ang="0">
                        <a:pos x="258" y="10"/>
                      </a:cxn>
                    </a:cxnLst>
                    <a:rect l="0" t="0" r="r" b="b"/>
                    <a:pathLst>
                      <a:path w="282" h="528">
                        <a:moveTo>
                          <a:pt x="280" y="0"/>
                        </a:moveTo>
                        <a:lnTo>
                          <a:pt x="146" y="0"/>
                        </a:lnTo>
                        <a:lnTo>
                          <a:pt x="128" y="7"/>
                        </a:lnTo>
                        <a:lnTo>
                          <a:pt x="104" y="21"/>
                        </a:lnTo>
                        <a:lnTo>
                          <a:pt x="88" y="32"/>
                        </a:lnTo>
                        <a:lnTo>
                          <a:pt x="74" y="47"/>
                        </a:lnTo>
                        <a:lnTo>
                          <a:pt x="60" y="63"/>
                        </a:lnTo>
                        <a:lnTo>
                          <a:pt x="47" y="82"/>
                        </a:lnTo>
                        <a:lnTo>
                          <a:pt x="37" y="99"/>
                        </a:lnTo>
                        <a:lnTo>
                          <a:pt x="29" y="117"/>
                        </a:lnTo>
                        <a:lnTo>
                          <a:pt x="20" y="144"/>
                        </a:lnTo>
                        <a:lnTo>
                          <a:pt x="13" y="163"/>
                        </a:lnTo>
                        <a:lnTo>
                          <a:pt x="8" y="184"/>
                        </a:lnTo>
                        <a:lnTo>
                          <a:pt x="4" y="207"/>
                        </a:lnTo>
                        <a:lnTo>
                          <a:pt x="2" y="226"/>
                        </a:lnTo>
                        <a:lnTo>
                          <a:pt x="0" y="251"/>
                        </a:lnTo>
                        <a:lnTo>
                          <a:pt x="0" y="272"/>
                        </a:lnTo>
                        <a:lnTo>
                          <a:pt x="2" y="295"/>
                        </a:lnTo>
                        <a:lnTo>
                          <a:pt x="4" y="317"/>
                        </a:lnTo>
                        <a:lnTo>
                          <a:pt x="8" y="338"/>
                        </a:lnTo>
                        <a:lnTo>
                          <a:pt x="12" y="355"/>
                        </a:lnTo>
                        <a:lnTo>
                          <a:pt x="16" y="376"/>
                        </a:lnTo>
                        <a:lnTo>
                          <a:pt x="23" y="394"/>
                        </a:lnTo>
                        <a:lnTo>
                          <a:pt x="29" y="410"/>
                        </a:lnTo>
                        <a:lnTo>
                          <a:pt x="37" y="426"/>
                        </a:lnTo>
                        <a:lnTo>
                          <a:pt x="44" y="439"/>
                        </a:lnTo>
                        <a:lnTo>
                          <a:pt x="53" y="451"/>
                        </a:lnTo>
                        <a:lnTo>
                          <a:pt x="61" y="466"/>
                        </a:lnTo>
                        <a:lnTo>
                          <a:pt x="72" y="477"/>
                        </a:lnTo>
                        <a:lnTo>
                          <a:pt x="82" y="487"/>
                        </a:lnTo>
                        <a:lnTo>
                          <a:pt x="92" y="498"/>
                        </a:lnTo>
                        <a:lnTo>
                          <a:pt x="106" y="507"/>
                        </a:lnTo>
                        <a:lnTo>
                          <a:pt x="117" y="512"/>
                        </a:lnTo>
                        <a:lnTo>
                          <a:pt x="133" y="522"/>
                        </a:lnTo>
                        <a:lnTo>
                          <a:pt x="146" y="523"/>
                        </a:lnTo>
                        <a:lnTo>
                          <a:pt x="162" y="528"/>
                        </a:lnTo>
                        <a:lnTo>
                          <a:pt x="282" y="528"/>
                        </a:lnTo>
                        <a:lnTo>
                          <a:pt x="255" y="517"/>
                        </a:lnTo>
                        <a:lnTo>
                          <a:pt x="239" y="509"/>
                        </a:lnTo>
                        <a:lnTo>
                          <a:pt x="224" y="499"/>
                        </a:lnTo>
                        <a:lnTo>
                          <a:pt x="208" y="483"/>
                        </a:lnTo>
                        <a:lnTo>
                          <a:pt x="199" y="472"/>
                        </a:lnTo>
                        <a:lnTo>
                          <a:pt x="188" y="458"/>
                        </a:lnTo>
                        <a:lnTo>
                          <a:pt x="176" y="439"/>
                        </a:lnTo>
                        <a:lnTo>
                          <a:pt x="165" y="418"/>
                        </a:lnTo>
                        <a:lnTo>
                          <a:pt x="156" y="391"/>
                        </a:lnTo>
                        <a:lnTo>
                          <a:pt x="148" y="370"/>
                        </a:lnTo>
                        <a:lnTo>
                          <a:pt x="143" y="346"/>
                        </a:lnTo>
                        <a:lnTo>
                          <a:pt x="140" y="327"/>
                        </a:lnTo>
                        <a:lnTo>
                          <a:pt x="138" y="309"/>
                        </a:lnTo>
                        <a:lnTo>
                          <a:pt x="135" y="287"/>
                        </a:lnTo>
                        <a:lnTo>
                          <a:pt x="135" y="243"/>
                        </a:lnTo>
                        <a:lnTo>
                          <a:pt x="136" y="224"/>
                        </a:lnTo>
                        <a:lnTo>
                          <a:pt x="140" y="200"/>
                        </a:lnTo>
                        <a:lnTo>
                          <a:pt x="146" y="171"/>
                        </a:lnTo>
                        <a:lnTo>
                          <a:pt x="152" y="147"/>
                        </a:lnTo>
                        <a:lnTo>
                          <a:pt x="160" y="123"/>
                        </a:lnTo>
                        <a:lnTo>
                          <a:pt x="167" y="107"/>
                        </a:lnTo>
                        <a:lnTo>
                          <a:pt x="176" y="90"/>
                        </a:lnTo>
                        <a:lnTo>
                          <a:pt x="191" y="66"/>
                        </a:lnTo>
                        <a:lnTo>
                          <a:pt x="208" y="47"/>
                        </a:lnTo>
                        <a:lnTo>
                          <a:pt x="228" y="31"/>
                        </a:lnTo>
                        <a:lnTo>
                          <a:pt x="240" y="19"/>
                        </a:lnTo>
                        <a:lnTo>
                          <a:pt x="258" y="10"/>
                        </a:lnTo>
                        <a:lnTo>
                          <a:pt x="280" y="0"/>
                        </a:lnTo>
                        <a:close/>
                      </a:path>
                    </a:pathLst>
                  </a:custGeom>
                  <a:gradFill rotWithShape="0">
                    <a:gsLst>
                      <a:gs pos="0">
                        <a:srgbClr val="E1E100">
                          <a:gamma/>
                          <a:shade val="78431"/>
                          <a:invGamma/>
                        </a:srgbClr>
                      </a:gs>
                      <a:gs pos="50000">
                        <a:srgbClr val="E1E100"/>
                      </a:gs>
                      <a:gs pos="100000">
                        <a:srgbClr val="E1E100">
                          <a:gamma/>
                          <a:shade val="78431"/>
                          <a:invGamma/>
                        </a:srgbClr>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90" name="Freeform 402"/>
                  <p:cNvSpPr>
                    <a:spLocks noChangeAspect="1"/>
                  </p:cNvSpPr>
                  <p:nvPr/>
                </p:nvSpPr>
                <p:spPr bwMode="auto">
                  <a:xfrm>
                    <a:off x="2927" y="403"/>
                    <a:ext cx="143" cy="178"/>
                  </a:xfrm>
                  <a:custGeom>
                    <a:avLst/>
                    <a:gdLst/>
                    <a:ahLst/>
                    <a:cxnLst>
                      <a:cxn ang="0">
                        <a:pos x="0" y="357"/>
                      </a:cxn>
                      <a:cxn ang="0">
                        <a:pos x="16" y="0"/>
                      </a:cxn>
                      <a:cxn ang="0">
                        <a:pos x="286" y="0"/>
                      </a:cxn>
                      <a:cxn ang="0">
                        <a:pos x="270" y="357"/>
                      </a:cxn>
                      <a:cxn ang="0">
                        <a:pos x="0" y="357"/>
                      </a:cxn>
                    </a:cxnLst>
                    <a:rect l="0" t="0" r="r" b="b"/>
                    <a:pathLst>
                      <a:path w="286" h="357">
                        <a:moveTo>
                          <a:pt x="0" y="357"/>
                        </a:moveTo>
                        <a:lnTo>
                          <a:pt x="16" y="0"/>
                        </a:lnTo>
                        <a:lnTo>
                          <a:pt x="286" y="0"/>
                        </a:lnTo>
                        <a:lnTo>
                          <a:pt x="270" y="357"/>
                        </a:lnTo>
                        <a:lnTo>
                          <a:pt x="0" y="357"/>
                        </a:lnTo>
                        <a:close/>
                      </a:path>
                    </a:pathLst>
                  </a:custGeom>
                  <a:solidFill>
                    <a:srgbClr val="E1E100"/>
                  </a:solidFill>
                  <a:ln w="6350" cmpd="sng">
                    <a:solidFill>
                      <a:srgbClr val="000000"/>
                    </a:solidFill>
                    <a:round/>
                    <a:headEnd/>
                    <a:tailEnd/>
                  </a:ln>
                  <a:effectLst/>
                </p:spPr>
                <p:txBody>
                  <a:bodyPr/>
                  <a:lstStyle/>
                  <a:p>
                    <a:endParaRPr lang="es-ES"/>
                  </a:p>
                </p:txBody>
              </p:sp>
              <p:sp>
                <p:nvSpPr>
                  <p:cNvPr id="12691" name="Freeform 403"/>
                  <p:cNvSpPr>
                    <a:spLocks noChangeAspect="1"/>
                  </p:cNvSpPr>
                  <p:nvPr/>
                </p:nvSpPr>
                <p:spPr bwMode="auto">
                  <a:xfrm>
                    <a:off x="2927" y="1111"/>
                    <a:ext cx="143" cy="179"/>
                  </a:xfrm>
                  <a:custGeom>
                    <a:avLst/>
                    <a:gdLst/>
                    <a:ahLst/>
                    <a:cxnLst>
                      <a:cxn ang="0">
                        <a:pos x="16" y="356"/>
                      </a:cxn>
                      <a:cxn ang="0">
                        <a:pos x="0" y="0"/>
                      </a:cxn>
                      <a:cxn ang="0">
                        <a:pos x="270" y="0"/>
                      </a:cxn>
                      <a:cxn ang="0">
                        <a:pos x="286" y="356"/>
                      </a:cxn>
                      <a:cxn ang="0">
                        <a:pos x="16" y="356"/>
                      </a:cxn>
                    </a:cxnLst>
                    <a:rect l="0" t="0" r="r" b="b"/>
                    <a:pathLst>
                      <a:path w="286" h="356">
                        <a:moveTo>
                          <a:pt x="16" y="356"/>
                        </a:moveTo>
                        <a:lnTo>
                          <a:pt x="0" y="0"/>
                        </a:lnTo>
                        <a:lnTo>
                          <a:pt x="270" y="0"/>
                        </a:lnTo>
                        <a:lnTo>
                          <a:pt x="286" y="356"/>
                        </a:lnTo>
                        <a:lnTo>
                          <a:pt x="16" y="356"/>
                        </a:lnTo>
                        <a:close/>
                      </a:path>
                    </a:pathLst>
                  </a:custGeom>
                  <a:solidFill>
                    <a:srgbClr val="E1E100"/>
                  </a:solidFill>
                  <a:ln w="6350" cmpd="sng">
                    <a:solidFill>
                      <a:srgbClr val="000000"/>
                    </a:solidFill>
                    <a:round/>
                    <a:headEnd/>
                    <a:tailEnd/>
                  </a:ln>
                  <a:effectLst/>
                </p:spPr>
                <p:txBody>
                  <a:bodyPr/>
                  <a:lstStyle/>
                  <a:p>
                    <a:endParaRPr lang="es-ES"/>
                  </a:p>
                </p:txBody>
              </p:sp>
              <p:sp>
                <p:nvSpPr>
                  <p:cNvPr id="12692" name="Freeform 404"/>
                  <p:cNvSpPr>
                    <a:spLocks noChangeAspect="1"/>
                  </p:cNvSpPr>
                  <p:nvPr/>
                </p:nvSpPr>
                <p:spPr bwMode="auto">
                  <a:xfrm>
                    <a:off x="2624" y="404"/>
                    <a:ext cx="311" cy="884"/>
                  </a:xfrm>
                  <a:custGeom>
                    <a:avLst/>
                    <a:gdLst/>
                    <a:ahLst/>
                    <a:cxnLst>
                      <a:cxn ang="0">
                        <a:pos x="579" y="1410"/>
                      </a:cxn>
                      <a:cxn ang="0">
                        <a:pos x="543" y="1406"/>
                      </a:cxn>
                      <a:cxn ang="0">
                        <a:pos x="509" y="1399"/>
                      </a:cxn>
                      <a:cxn ang="0">
                        <a:pos x="476" y="1386"/>
                      </a:cxn>
                      <a:cxn ang="0">
                        <a:pos x="413" y="1347"/>
                      </a:cxn>
                      <a:cxn ang="0">
                        <a:pos x="359" y="1289"/>
                      </a:cxn>
                      <a:cxn ang="0">
                        <a:pos x="313" y="1217"/>
                      </a:cxn>
                      <a:cxn ang="0">
                        <a:pos x="275" y="1134"/>
                      </a:cxn>
                      <a:cxn ang="0">
                        <a:pos x="250" y="1039"/>
                      </a:cxn>
                      <a:cxn ang="0">
                        <a:pos x="235" y="936"/>
                      </a:cxn>
                      <a:cxn ang="0">
                        <a:pos x="235" y="828"/>
                      </a:cxn>
                      <a:cxn ang="0">
                        <a:pos x="250" y="725"/>
                      </a:cxn>
                      <a:cxn ang="0">
                        <a:pos x="275" y="632"/>
                      </a:cxn>
                      <a:cxn ang="0">
                        <a:pos x="313" y="547"/>
                      </a:cxn>
                      <a:cxn ang="0">
                        <a:pos x="359" y="477"/>
                      </a:cxn>
                      <a:cxn ang="0">
                        <a:pos x="413" y="419"/>
                      </a:cxn>
                      <a:cxn ang="0">
                        <a:pos x="476" y="380"/>
                      </a:cxn>
                      <a:cxn ang="0">
                        <a:pos x="509" y="367"/>
                      </a:cxn>
                      <a:cxn ang="0">
                        <a:pos x="543" y="358"/>
                      </a:cxn>
                      <a:cxn ang="0">
                        <a:pos x="579" y="356"/>
                      </a:cxn>
                      <a:cxn ang="0">
                        <a:pos x="620" y="1"/>
                      </a:cxn>
                      <a:cxn ang="0">
                        <a:pos x="548" y="0"/>
                      </a:cxn>
                      <a:cxn ang="0">
                        <a:pos x="491" y="9"/>
                      </a:cxn>
                      <a:cxn ang="0">
                        <a:pos x="435" y="27"/>
                      </a:cxn>
                      <a:cxn ang="0">
                        <a:pos x="379" y="54"/>
                      </a:cxn>
                      <a:cxn ang="0">
                        <a:pos x="327" y="86"/>
                      </a:cxn>
                      <a:cxn ang="0">
                        <a:pos x="279" y="127"/>
                      </a:cxn>
                      <a:cxn ang="0">
                        <a:pos x="232" y="174"/>
                      </a:cxn>
                      <a:cxn ang="0">
                        <a:pos x="189" y="228"/>
                      </a:cxn>
                      <a:cxn ang="0">
                        <a:pos x="151" y="290"/>
                      </a:cxn>
                      <a:cxn ang="0">
                        <a:pos x="115" y="354"/>
                      </a:cxn>
                      <a:cxn ang="0">
                        <a:pos x="84" y="425"/>
                      </a:cxn>
                      <a:cxn ang="0">
                        <a:pos x="57" y="500"/>
                      </a:cxn>
                      <a:cxn ang="0">
                        <a:pos x="34" y="579"/>
                      </a:cxn>
                      <a:cxn ang="0">
                        <a:pos x="18" y="662"/>
                      </a:cxn>
                      <a:cxn ang="0">
                        <a:pos x="7" y="749"/>
                      </a:cxn>
                      <a:cxn ang="0">
                        <a:pos x="0" y="837"/>
                      </a:cxn>
                      <a:cxn ang="0">
                        <a:pos x="0" y="929"/>
                      </a:cxn>
                      <a:cxn ang="0">
                        <a:pos x="7" y="1017"/>
                      </a:cxn>
                      <a:cxn ang="0">
                        <a:pos x="18" y="1104"/>
                      </a:cxn>
                      <a:cxn ang="0">
                        <a:pos x="34" y="1186"/>
                      </a:cxn>
                      <a:cxn ang="0">
                        <a:pos x="57" y="1266"/>
                      </a:cxn>
                      <a:cxn ang="0">
                        <a:pos x="84" y="1341"/>
                      </a:cxn>
                      <a:cxn ang="0">
                        <a:pos x="115" y="1411"/>
                      </a:cxn>
                      <a:cxn ang="0">
                        <a:pos x="151" y="1476"/>
                      </a:cxn>
                      <a:cxn ang="0">
                        <a:pos x="189" y="1538"/>
                      </a:cxn>
                      <a:cxn ang="0">
                        <a:pos x="232" y="1592"/>
                      </a:cxn>
                      <a:cxn ang="0">
                        <a:pos x="279" y="1638"/>
                      </a:cxn>
                      <a:cxn ang="0">
                        <a:pos x="327" y="1680"/>
                      </a:cxn>
                      <a:cxn ang="0">
                        <a:pos x="379" y="1712"/>
                      </a:cxn>
                      <a:cxn ang="0">
                        <a:pos x="435" y="1739"/>
                      </a:cxn>
                      <a:cxn ang="0">
                        <a:pos x="491" y="1755"/>
                      </a:cxn>
                      <a:cxn ang="0">
                        <a:pos x="548" y="1764"/>
                      </a:cxn>
                      <a:cxn ang="0">
                        <a:pos x="620" y="1764"/>
                      </a:cxn>
                    </a:cxnLst>
                    <a:rect l="0" t="0" r="r" b="b"/>
                    <a:pathLst>
                      <a:path w="620" h="1766">
                        <a:moveTo>
                          <a:pt x="604" y="1408"/>
                        </a:moveTo>
                        <a:lnTo>
                          <a:pt x="579" y="1410"/>
                        </a:lnTo>
                        <a:lnTo>
                          <a:pt x="561" y="1410"/>
                        </a:lnTo>
                        <a:lnTo>
                          <a:pt x="543" y="1406"/>
                        </a:lnTo>
                        <a:lnTo>
                          <a:pt x="527" y="1404"/>
                        </a:lnTo>
                        <a:lnTo>
                          <a:pt x="509" y="1399"/>
                        </a:lnTo>
                        <a:lnTo>
                          <a:pt x="492" y="1393"/>
                        </a:lnTo>
                        <a:lnTo>
                          <a:pt x="476" y="1386"/>
                        </a:lnTo>
                        <a:lnTo>
                          <a:pt x="444" y="1368"/>
                        </a:lnTo>
                        <a:lnTo>
                          <a:pt x="413" y="1347"/>
                        </a:lnTo>
                        <a:lnTo>
                          <a:pt x="386" y="1320"/>
                        </a:lnTo>
                        <a:lnTo>
                          <a:pt x="359" y="1289"/>
                        </a:lnTo>
                        <a:lnTo>
                          <a:pt x="334" y="1255"/>
                        </a:lnTo>
                        <a:lnTo>
                          <a:pt x="313" y="1217"/>
                        </a:lnTo>
                        <a:lnTo>
                          <a:pt x="293" y="1177"/>
                        </a:lnTo>
                        <a:lnTo>
                          <a:pt x="275" y="1134"/>
                        </a:lnTo>
                        <a:lnTo>
                          <a:pt x="261" y="1087"/>
                        </a:lnTo>
                        <a:lnTo>
                          <a:pt x="250" y="1039"/>
                        </a:lnTo>
                        <a:lnTo>
                          <a:pt x="241" y="988"/>
                        </a:lnTo>
                        <a:lnTo>
                          <a:pt x="235" y="936"/>
                        </a:lnTo>
                        <a:lnTo>
                          <a:pt x="234" y="882"/>
                        </a:lnTo>
                        <a:lnTo>
                          <a:pt x="235" y="828"/>
                        </a:lnTo>
                        <a:lnTo>
                          <a:pt x="241" y="776"/>
                        </a:lnTo>
                        <a:lnTo>
                          <a:pt x="250" y="725"/>
                        </a:lnTo>
                        <a:lnTo>
                          <a:pt x="261" y="679"/>
                        </a:lnTo>
                        <a:lnTo>
                          <a:pt x="275" y="632"/>
                        </a:lnTo>
                        <a:lnTo>
                          <a:pt x="293" y="588"/>
                        </a:lnTo>
                        <a:lnTo>
                          <a:pt x="313" y="547"/>
                        </a:lnTo>
                        <a:lnTo>
                          <a:pt x="334" y="511"/>
                        </a:lnTo>
                        <a:lnTo>
                          <a:pt x="359" y="477"/>
                        </a:lnTo>
                        <a:lnTo>
                          <a:pt x="386" y="446"/>
                        </a:lnTo>
                        <a:lnTo>
                          <a:pt x="413" y="419"/>
                        </a:lnTo>
                        <a:lnTo>
                          <a:pt x="444" y="398"/>
                        </a:lnTo>
                        <a:lnTo>
                          <a:pt x="476" y="380"/>
                        </a:lnTo>
                        <a:lnTo>
                          <a:pt x="492" y="372"/>
                        </a:lnTo>
                        <a:lnTo>
                          <a:pt x="509" y="367"/>
                        </a:lnTo>
                        <a:lnTo>
                          <a:pt x="527" y="362"/>
                        </a:lnTo>
                        <a:lnTo>
                          <a:pt x="543" y="358"/>
                        </a:lnTo>
                        <a:lnTo>
                          <a:pt x="561" y="356"/>
                        </a:lnTo>
                        <a:lnTo>
                          <a:pt x="579" y="356"/>
                        </a:lnTo>
                        <a:lnTo>
                          <a:pt x="604" y="358"/>
                        </a:lnTo>
                        <a:lnTo>
                          <a:pt x="620" y="1"/>
                        </a:lnTo>
                        <a:lnTo>
                          <a:pt x="579" y="0"/>
                        </a:lnTo>
                        <a:lnTo>
                          <a:pt x="548" y="0"/>
                        </a:lnTo>
                        <a:lnTo>
                          <a:pt x="519" y="3"/>
                        </a:lnTo>
                        <a:lnTo>
                          <a:pt x="491" y="9"/>
                        </a:lnTo>
                        <a:lnTo>
                          <a:pt x="462" y="18"/>
                        </a:lnTo>
                        <a:lnTo>
                          <a:pt x="435" y="27"/>
                        </a:lnTo>
                        <a:lnTo>
                          <a:pt x="406" y="39"/>
                        </a:lnTo>
                        <a:lnTo>
                          <a:pt x="379" y="54"/>
                        </a:lnTo>
                        <a:lnTo>
                          <a:pt x="354" y="68"/>
                        </a:lnTo>
                        <a:lnTo>
                          <a:pt x="327" y="86"/>
                        </a:lnTo>
                        <a:lnTo>
                          <a:pt x="302" y="106"/>
                        </a:lnTo>
                        <a:lnTo>
                          <a:pt x="279" y="127"/>
                        </a:lnTo>
                        <a:lnTo>
                          <a:pt x="255" y="151"/>
                        </a:lnTo>
                        <a:lnTo>
                          <a:pt x="232" y="174"/>
                        </a:lnTo>
                        <a:lnTo>
                          <a:pt x="210" y="201"/>
                        </a:lnTo>
                        <a:lnTo>
                          <a:pt x="189" y="228"/>
                        </a:lnTo>
                        <a:lnTo>
                          <a:pt x="169" y="257"/>
                        </a:lnTo>
                        <a:lnTo>
                          <a:pt x="151" y="290"/>
                        </a:lnTo>
                        <a:lnTo>
                          <a:pt x="131" y="320"/>
                        </a:lnTo>
                        <a:lnTo>
                          <a:pt x="115" y="354"/>
                        </a:lnTo>
                        <a:lnTo>
                          <a:pt x="99" y="389"/>
                        </a:lnTo>
                        <a:lnTo>
                          <a:pt x="84" y="425"/>
                        </a:lnTo>
                        <a:lnTo>
                          <a:pt x="70" y="462"/>
                        </a:lnTo>
                        <a:lnTo>
                          <a:pt x="57" y="500"/>
                        </a:lnTo>
                        <a:lnTo>
                          <a:pt x="45" y="538"/>
                        </a:lnTo>
                        <a:lnTo>
                          <a:pt x="34" y="579"/>
                        </a:lnTo>
                        <a:lnTo>
                          <a:pt x="25" y="619"/>
                        </a:lnTo>
                        <a:lnTo>
                          <a:pt x="18" y="662"/>
                        </a:lnTo>
                        <a:lnTo>
                          <a:pt x="11" y="706"/>
                        </a:lnTo>
                        <a:lnTo>
                          <a:pt x="7" y="749"/>
                        </a:lnTo>
                        <a:lnTo>
                          <a:pt x="3" y="792"/>
                        </a:lnTo>
                        <a:lnTo>
                          <a:pt x="0" y="837"/>
                        </a:lnTo>
                        <a:lnTo>
                          <a:pt x="0" y="882"/>
                        </a:lnTo>
                        <a:lnTo>
                          <a:pt x="0" y="929"/>
                        </a:lnTo>
                        <a:lnTo>
                          <a:pt x="3" y="974"/>
                        </a:lnTo>
                        <a:lnTo>
                          <a:pt x="7" y="1017"/>
                        </a:lnTo>
                        <a:lnTo>
                          <a:pt x="11" y="1060"/>
                        </a:lnTo>
                        <a:lnTo>
                          <a:pt x="18" y="1104"/>
                        </a:lnTo>
                        <a:lnTo>
                          <a:pt x="25" y="1145"/>
                        </a:lnTo>
                        <a:lnTo>
                          <a:pt x="34" y="1186"/>
                        </a:lnTo>
                        <a:lnTo>
                          <a:pt x="45" y="1226"/>
                        </a:lnTo>
                        <a:lnTo>
                          <a:pt x="57" y="1266"/>
                        </a:lnTo>
                        <a:lnTo>
                          <a:pt x="70" y="1303"/>
                        </a:lnTo>
                        <a:lnTo>
                          <a:pt x="84" y="1341"/>
                        </a:lnTo>
                        <a:lnTo>
                          <a:pt x="99" y="1377"/>
                        </a:lnTo>
                        <a:lnTo>
                          <a:pt x="115" y="1411"/>
                        </a:lnTo>
                        <a:lnTo>
                          <a:pt x="131" y="1444"/>
                        </a:lnTo>
                        <a:lnTo>
                          <a:pt x="151" y="1476"/>
                        </a:lnTo>
                        <a:lnTo>
                          <a:pt x="169" y="1507"/>
                        </a:lnTo>
                        <a:lnTo>
                          <a:pt x="189" y="1538"/>
                        </a:lnTo>
                        <a:lnTo>
                          <a:pt x="210" y="1565"/>
                        </a:lnTo>
                        <a:lnTo>
                          <a:pt x="232" y="1592"/>
                        </a:lnTo>
                        <a:lnTo>
                          <a:pt x="255" y="1615"/>
                        </a:lnTo>
                        <a:lnTo>
                          <a:pt x="279" y="1638"/>
                        </a:lnTo>
                        <a:lnTo>
                          <a:pt x="302" y="1660"/>
                        </a:lnTo>
                        <a:lnTo>
                          <a:pt x="327" y="1680"/>
                        </a:lnTo>
                        <a:lnTo>
                          <a:pt x="354" y="1696"/>
                        </a:lnTo>
                        <a:lnTo>
                          <a:pt x="379" y="1712"/>
                        </a:lnTo>
                        <a:lnTo>
                          <a:pt x="406" y="1727"/>
                        </a:lnTo>
                        <a:lnTo>
                          <a:pt x="435" y="1739"/>
                        </a:lnTo>
                        <a:lnTo>
                          <a:pt x="462" y="1748"/>
                        </a:lnTo>
                        <a:lnTo>
                          <a:pt x="491" y="1755"/>
                        </a:lnTo>
                        <a:lnTo>
                          <a:pt x="519" y="1761"/>
                        </a:lnTo>
                        <a:lnTo>
                          <a:pt x="548" y="1764"/>
                        </a:lnTo>
                        <a:lnTo>
                          <a:pt x="579" y="1766"/>
                        </a:lnTo>
                        <a:lnTo>
                          <a:pt x="620" y="1764"/>
                        </a:lnTo>
                        <a:lnTo>
                          <a:pt x="604" y="1408"/>
                        </a:lnTo>
                        <a:close/>
                      </a:path>
                    </a:pathLst>
                  </a:custGeom>
                  <a:solidFill>
                    <a:srgbClr val="C4C400"/>
                  </a:solidFill>
                  <a:ln w="6350" cmpd="sng">
                    <a:solidFill>
                      <a:srgbClr val="000000"/>
                    </a:solidFill>
                    <a:round/>
                    <a:headEnd/>
                    <a:tailEnd/>
                  </a:ln>
                  <a:effectLst/>
                </p:spPr>
                <p:txBody>
                  <a:bodyPr/>
                  <a:lstStyle/>
                  <a:p>
                    <a:endParaRPr lang="es-ES"/>
                  </a:p>
                </p:txBody>
              </p:sp>
            </p:grpSp>
            <p:grpSp>
              <p:nvGrpSpPr>
                <p:cNvPr id="12688" name="Group 405"/>
                <p:cNvGrpSpPr>
                  <a:grpSpLocks noChangeAspect="1"/>
                </p:cNvGrpSpPr>
                <p:nvPr/>
              </p:nvGrpSpPr>
              <p:grpSpPr bwMode="auto">
                <a:xfrm>
                  <a:off x="1941" y="2849"/>
                  <a:ext cx="135" cy="580"/>
                  <a:chOff x="2624" y="403"/>
                  <a:chExt cx="446" cy="887"/>
                </a:xfrm>
              </p:grpSpPr>
              <p:sp>
                <p:nvSpPr>
                  <p:cNvPr id="12694" name="Freeform 406"/>
                  <p:cNvSpPr>
                    <a:spLocks noChangeAspect="1"/>
                  </p:cNvSpPr>
                  <p:nvPr/>
                </p:nvSpPr>
                <p:spPr bwMode="auto">
                  <a:xfrm>
                    <a:off x="2740" y="583"/>
                    <a:ext cx="282" cy="528"/>
                  </a:xfrm>
                  <a:custGeom>
                    <a:avLst/>
                    <a:gdLst/>
                    <a:ahLst/>
                    <a:cxnLst>
                      <a:cxn ang="0">
                        <a:pos x="146" y="0"/>
                      </a:cxn>
                      <a:cxn ang="0">
                        <a:pos x="104" y="21"/>
                      </a:cxn>
                      <a:cxn ang="0">
                        <a:pos x="74" y="47"/>
                      </a:cxn>
                      <a:cxn ang="0">
                        <a:pos x="47" y="82"/>
                      </a:cxn>
                      <a:cxn ang="0">
                        <a:pos x="29" y="117"/>
                      </a:cxn>
                      <a:cxn ang="0">
                        <a:pos x="13" y="163"/>
                      </a:cxn>
                      <a:cxn ang="0">
                        <a:pos x="4" y="207"/>
                      </a:cxn>
                      <a:cxn ang="0">
                        <a:pos x="0" y="251"/>
                      </a:cxn>
                      <a:cxn ang="0">
                        <a:pos x="2" y="295"/>
                      </a:cxn>
                      <a:cxn ang="0">
                        <a:pos x="8" y="338"/>
                      </a:cxn>
                      <a:cxn ang="0">
                        <a:pos x="16" y="376"/>
                      </a:cxn>
                      <a:cxn ang="0">
                        <a:pos x="29" y="410"/>
                      </a:cxn>
                      <a:cxn ang="0">
                        <a:pos x="44" y="439"/>
                      </a:cxn>
                      <a:cxn ang="0">
                        <a:pos x="61" y="466"/>
                      </a:cxn>
                      <a:cxn ang="0">
                        <a:pos x="82" y="487"/>
                      </a:cxn>
                      <a:cxn ang="0">
                        <a:pos x="106" y="507"/>
                      </a:cxn>
                      <a:cxn ang="0">
                        <a:pos x="133" y="522"/>
                      </a:cxn>
                      <a:cxn ang="0">
                        <a:pos x="162" y="528"/>
                      </a:cxn>
                      <a:cxn ang="0">
                        <a:pos x="255" y="517"/>
                      </a:cxn>
                      <a:cxn ang="0">
                        <a:pos x="224" y="499"/>
                      </a:cxn>
                      <a:cxn ang="0">
                        <a:pos x="199" y="472"/>
                      </a:cxn>
                      <a:cxn ang="0">
                        <a:pos x="176" y="439"/>
                      </a:cxn>
                      <a:cxn ang="0">
                        <a:pos x="156" y="391"/>
                      </a:cxn>
                      <a:cxn ang="0">
                        <a:pos x="143" y="346"/>
                      </a:cxn>
                      <a:cxn ang="0">
                        <a:pos x="138" y="309"/>
                      </a:cxn>
                      <a:cxn ang="0">
                        <a:pos x="135" y="243"/>
                      </a:cxn>
                      <a:cxn ang="0">
                        <a:pos x="140" y="200"/>
                      </a:cxn>
                      <a:cxn ang="0">
                        <a:pos x="152" y="147"/>
                      </a:cxn>
                      <a:cxn ang="0">
                        <a:pos x="167" y="107"/>
                      </a:cxn>
                      <a:cxn ang="0">
                        <a:pos x="191" y="66"/>
                      </a:cxn>
                      <a:cxn ang="0">
                        <a:pos x="228" y="31"/>
                      </a:cxn>
                      <a:cxn ang="0">
                        <a:pos x="258" y="10"/>
                      </a:cxn>
                    </a:cxnLst>
                    <a:rect l="0" t="0" r="r" b="b"/>
                    <a:pathLst>
                      <a:path w="282" h="528">
                        <a:moveTo>
                          <a:pt x="280" y="0"/>
                        </a:moveTo>
                        <a:lnTo>
                          <a:pt x="146" y="0"/>
                        </a:lnTo>
                        <a:lnTo>
                          <a:pt x="128" y="7"/>
                        </a:lnTo>
                        <a:lnTo>
                          <a:pt x="104" y="21"/>
                        </a:lnTo>
                        <a:lnTo>
                          <a:pt x="88" y="32"/>
                        </a:lnTo>
                        <a:lnTo>
                          <a:pt x="74" y="47"/>
                        </a:lnTo>
                        <a:lnTo>
                          <a:pt x="60" y="63"/>
                        </a:lnTo>
                        <a:lnTo>
                          <a:pt x="47" y="82"/>
                        </a:lnTo>
                        <a:lnTo>
                          <a:pt x="37" y="99"/>
                        </a:lnTo>
                        <a:lnTo>
                          <a:pt x="29" y="117"/>
                        </a:lnTo>
                        <a:lnTo>
                          <a:pt x="20" y="144"/>
                        </a:lnTo>
                        <a:lnTo>
                          <a:pt x="13" y="163"/>
                        </a:lnTo>
                        <a:lnTo>
                          <a:pt x="8" y="184"/>
                        </a:lnTo>
                        <a:lnTo>
                          <a:pt x="4" y="207"/>
                        </a:lnTo>
                        <a:lnTo>
                          <a:pt x="2" y="226"/>
                        </a:lnTo>
                        <a:lnTo>
                          <a:pt x="0" y="251"/>
                        </a:lnTo>
                        <a:lnTo>
                          <a:pt x="0" y="272"/>
                        </a:lnTo>
                        <a:lnTo>
                          <a:pt x="2" y="295"/>
                        </a:lnTo>
                        <a:lnTo>
                          <a:pt x="4" y="317"/>
                        </a:lnTo>
                        <a:lnTo>
                          <a:pt x="8" y="338"/>
                        </a:lnTo>
                        <a:lnTo>
                          <a:pt x="12" y="355"/>
                        </a:lnTo>
                        <a:lnTo>
                          <a:pt x="16" y="376"/>
                        </a:lnTo>
                        <a:lnTo>
                          <a:pt x="23" y="394"/>
                        </a:lnTo>
                        <a:lnTo>
                          <a:pt x="29" y="410"/>
                        </a:lnTo>
                        <a:lnTo>
                          <a:pt x="37" y="426"/>
                        </a:lnTo>
                        <a:lnTo>
                          <a:pt x="44" y="439"/>
                        </a:lnTo>
                        <a:lnTo>
                          <a:pt x="53" y="451"/>
                        </a:lnTo>
                        <a:lnTo>
                          <a:pt x="61" y="466"/>
                        </a:lnTo>
                        <a:lnTo>
                          <a:pt x="72" y="477"/>
                        </a:lnTo>
                        <a:lnTo>
                          <a:pt x="82" y="487"/>
                        </a:lnTo>
                        <a:lnTo>
                          <a:pt x="92" y="498"/>
                        </a:lnTo>
                        <a:lnTo>
                          <a:pt x="106" y="507"/>
                        </a:lnTo>
                        <a:lnTo>
                          <a:pt x="117" y="512"/>
                        </a:lnTo>
                        <a:lnTo>
                          <a:pt x="133" y="522"/>
                        </a:lnTo>
                        <a:lnTo>
                          <a:pt x="146" y="523"/>
                        </a:lnTo>
                        <a:lnTo>
                          <a:pt x="162" y="528"/>
                        </a:lnTo>
                        <a:lnTo>
                          <a:pt x="282" y="528"/>
                        </a:lnTo>
                        <a:lnTo>
                          <a:pt x="255" y="517"/>
                        </a:lnTo>
                        <a:lnTo>
                          <a:pt x="239" y="509"/>
                        </a:lnTo>
                        <a:lnTo>
                          <a:pt x="224" y="499"/>
                        </a:lnTo>
                        <a:lnTo>
                          <a:pt x="208" y="483"/>
                        </a:lnTo>
                        <a:lnTo>
                          <a:pt x="199" y="472"/>
                        </a:lnTo>
                        <a:lnTo>
                          <a:pt x="188" y="458"/>
                        </a:lnTo>
                        <a:lnTo>
                          <a:pt x="176" y="439"/>
                        </a:lnTo>
                        <a:lnTo>
                          <a:pt x="165" y="418"/>
                        </a:lnTo>
                        <a:lnTo>
                          <a:pt x="156" y="391"/>
                        </a:lnTo>
                        <a:lnTo>
                          <a:pt x="148" y="370"/>
                        </a:lnTo>
                        <a:lnTo>
                          <a:pt x="143" y="346"/>
                        </a:lnTo>
                        <a:lnTo>
                          <a:pt x="140" y="327"/>
                        </a:lnTo>
                        <a:lnTo>
                          <a:pt x="138" y="309"/>
                        </a:lnTo>
                        <a:lnTo>
                          <a:pt x="135" y="287"/>
                        </a:lnTo>
                        <a:lnTo>
                          <a:pt x="135" y="243"/>
                        </a:lnTo>
                        <a:lnTo>
                          <a:pt x="136" y="224"/>
                        </a:lnTo>
                        <a:lnTo>
                          <a:pt x="140" y="200"/>
                        </a:lnTo>
                        <a:lnTo>
                          <a:pt x="146" y="171"/>
                        </a:lnTo>
                        <a:lnTo>
                          <a:pt x="152" y="147"/>
                        </a:lnTo>
                        <a:lnTo>
                          <a:pt x="160" y="123"/>
                        </a:lnTo>
                        <a:lnTo>
                          <a:pt x="167" y="107"/>
                        </a:lnTo>
                        <a:lnTo>
                          <a:pt x="176" y="90"/>
                        </a:lnTo>
                        <a:lnTo>
                          <a:pt x="191" y="66"/>
                        </a:lnTo>
                        <a:lnTo>
                          <a:pt x="208" y="47"/>
                        </a:lnTo>
                        <a:lnTo>
                          <a:pt x="228" y="31"/>
                        </a:lnTo>
                        <a:lnTo>
                          <a:pt x="240" y="19"/>
                        </a:lnTo>
                        <a:lnTo>
                          <a:pt x="258" y="10"/>
                        </a:lnTo>
                        <a:lnTo>
                          <a:pt x="280" y="0"/>
                        </a:lnTo>
                        <a:close/>
                      </a:path>
                    </a:pathLst>
                  </a:custGeom>
                  <a:gradFill rotWithShape="0">
                    <a:gsLst>
                      <a:gs pos="0">
                        <a:srgbClr val="E1E100">
                          <a:gamma/>
                          <a:shade val="78431"/>
                          <a:invGamma/>
                        </a:srgbClr>
                      </a:gs>
                      <a:gs pos="50000">
                        <a:srgbClr val="E1E100"/>
                      </a:gs>
                      <a:gs pos="100000">
                        <a:srgbClr val="E1E100">
                          <a:gamma/>
                          <a:shade val="78431"/>
                          <a:invGamma/>
                        </a:srgbClr>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695" name="Freeform 407"/>
                  <p:cNvSpPr>
                    <a:spLocks noChangeAspect="1"/>
                  </p:cNvSpPr>
                  <p:nvPr/>
                </p:nvSpPr>
                <p:spPr bwMode="auto">
                  <a:xfrm>
                    <a:off x="2927" y="403"/>
                    <a:ext cx="143" cy="178"/>
                  </a:xfrm>
                  <a:custGeom>
                    <a:avLst/>
                    <a:gdLst/>
                    <a:ahLst/>
                    <a:cxnLst>
                      <a:cxn ang="0">
                        <a:pos x="0" y="357"/>
                      </a:cxn>
                      <a:cxn ang="0">
                        <a:pos x="16" y="0"/>
                      </a:cxn>
                      <a:cxn ang="0">
                        <a:pos x="286" y="0"/>
                      </a:cxn>
                      <a:cxn ang="0">
                        <a:pos x="270" y="357"/>
                      </a:cxn>
                      <a:cxn ang="0">
                        <a:pos x="0" y="357"/>
                      </a:cxn>
                    </a:cxnLst>
                    <a:rect l="0" t="0" r="r" b="b"/>
                    <a:pathLst>
                      <a:path w="286" h="357">
                        <a:moveTo>
                          <a:pt x="0" y="357"/>
                        </a:moveTo>
                        <a:lnTo>
                          <a:pt x="16" y="0"/>
                        </a:lnTo>
                        <a:lnTo>
                          <a:pt x="286" y="0"/>
                        </a:lnTo>
                        <a:lnTo>
                          <a:pt x="270" y="357"/>
                        </a:lnTo>
                        <a:lnTo>
                          <a:pt x="0" y="357"/>
                        </a:lnTo>
                        <a:close/>
                      </a:path>
                    </a:pathLst>
                  </a:custGeom>
                  <a:solidFill>
                    <a:srgbClr val="E1E100"/>
                  </a:solidFill>
                  <a:ln w="6350" cmpd="sng">
                    <a:solidFill>
                      <a:srgbClr val="000000"/>
                    </a:solidFill>
                    <a:round/>
                    <a:headEnd/>
                    <a:tailEnd/>
                  </a:ln>
                  <a:effectLst/>
                </p:spPr>
                <p:txBody>
                  <a:bodyPr/>
                  <a:lstStyle/>
                  <a:p>
                    <a:endParaRPr lang="es-ES"/>
                  </a:p>
                </p:txBody>
              </p:sp>
              <p:sp>
                <p:nvSpPr>
                  <p:cNvPr id="12696" name="Freeform 408"/>
                  <p:cNvSpPr>
                    <a:spLocks noChangeAspect="1"/>
                  </p:cNvSpPr>
                  <p:nvPr/>
                </p:nvSpPr>
                <p:spPr bwMode="auto">
                  <a:xfrm>
                    <a:off x="2927" y="1111"/>
                    <a:ext cx="143" cy="179"/>
                  </a:xfrm>
                  <a:custGeom>
                    <a:avLst/>
                    <a:gdLst/>
                    <a:ahLst/>
                    <a:cxnLst>
                      <a:cxn ang="0">
                        <a:pos x="16" y="356"/>
                      </a:cxn>
                      <a:cxn ang="0">
                        <a:pos x="0" y="0"/>
                      </a:cxn>
                      <a:cxn ang="0">
                        <a:pos x="270" y="0"/>
                      </a:cxn>
                      <a:cxn ang="0">
                        <a:pos x="286" y="356"/>
                      </a:cxn>
                      <a:cxn ang="0">
                        <a:pos x="16" y="356"/>
                      </a:cxn>
                    </a:cxnLst>
                    <a:rect l="0" t="0" r="r" b="b"/>
                    <a:pathLst>
                      <a:path w="286" h="356">
                        <a:moveTo>
                          <a:pt x="16" y="356"/>
                        </a:moveTo>
                        <a:lnTo>
                          <a:pt x="0" y="0"/>
                        </a:lnTo>
                        <a:lnTo>
                          <a:pt x="270" y="0"/>
                        </a:lnTo>
                        <a:lnTo>
                          <a:pt x="286" y="356"/>
                        </a:lnTo>
                        <a:lnTo>
                          <a:pt x="16" y="356"/>
                        </a:lnTo>
                        <a:close/>
                      </a:path>
                    </a:pathLst>
                  </a:custGeom>
                  <a:solidFill>
                    <a:srgbClr val="E1E100"/>
                  </a:solidFill>
                  <a:ln w="6350" cmpd="sng">
                    <a:solidFill>
                      <a:srgbClr val="000000"/>
                    </a:solidFill>
                    <a:round/>
                    <a:headEnd/>
                    <a:tailEnd/>
                  </a:ln>
                  <a:effectLst/>
                </p:spPr>
                <p:txBody>
                  <a:bodyPr/>
                  <a:lstStyle/>
                  <a:p>
                    <a:endParaRPr lang="es-ES"/>
                  </a:p>
                </p:txBody>
              </p:sp>
              <p:sp>
                <p:nvSpPr>
                  <p:cNvPr id="12697" name="Freeform 409"/>
                  <p:cNvSpPr>
                    <a:spLocks noChangeAspect="1"/>
                  </p:cNvSpPr>
                  <p:nvPr/>
                </p:nvSpPr>
                <p:spPr bwMode="auto">
                  <a:xfrm>
                    <a:off x="2624" y="404"/>
                    <a:ext cx="311" cy="884"/>
                  </a:xfrm>
                  <a:custGeom>
                    <a:avLst/>
                    <a:gdLst/>
                    <a:ahLst/>
                    <a:cxnLst>
                      <a:cxn ang="0">
                        <a:pos x="579" y="1410"/>
                      </a:cxn>
                      <a:cxn ang="0">
                        <a:pos x="543" y="1406"/>
                      </a:cxn>
                      <a:cxn ang="0">
                        <a:pos x="509" y="1399"/>
                      </a:cxn>
                      <a:cxn ang="0">
                        <a:pos x="476" y="1386"/>
                      </a:cxn>
                      <a:cxn ang="0">
                        <a:pos x="413" y="1347"/>
                      </a:cxn>
                      <a:cxn ang="0">
                        <a:pos x="359" y="1289"/>
                      </a:cxn>
                      <a:cxn ang="0">
                        <a:pos x="313" y="1217"/>
                      </a:cxn>
                      <a:cxn ang="0">
                        <a:pos x="275" y="1134"/>
                      </a:cxn>
                      <a:cxn ang="0">
                        <a:pos x="250" y="1039"/>
                      </a:cxn>
                      <a:cxn ang="0">
                        <a:pos x="235" y="936"/>
                      </a:cxn>
                      <a:cxn ang="0">
                        <a:pos x="235" y="828"/>
                      </a:cxn>
                      <a:cxn ang="0">
                        <a:pos x="250" y="725"/>
                      </a:cxn>
                      <a:cxn ang="0">
                        <a:pos x="275" y="632"/>
                      </a:cxn>
                      <a:cxn ang="0">
                        <a:pos x="313" y="547"/>
                      </a:cxn>
                      <a:cxn ang="0">
                        <a:pos x="359" y="477"/>
                      </a:cxn>
                      <a:cxn ang="0">
                        <a:pos x="413" y="419"/>
                      </a:cxn>
                      <a:cxn ang="0">
                        <a:pos x="476" y="380"/>
                      </a:cxn>
                      <a:cxn ang="0">
                        <a:pos x="509" y="367"/>
                      </a:cxn>
                      <a:cxn ang="0">
                        <a:pos x="543" y="358"/>
                      </a:cxn>
                      <a:cxn ang="0">
                        <a:pos x="579" y="356"/>
                      </a:cxn>
                      <a:cxn ang="0">
                        <a:pos x="620" y="1"/>
                      </a:cxn>
                      <a:cxn ang="0">
                        <a:pos x="548" y="0"/>
                      </a:cxn>
                      <a:cxn ang="0">
                        <a:pos x="491" y="9"/>
                      </a:cxn>
                      <a:cxn ang="0">
                        <a:pos x="435" y="27"/>
                      </a:cxn>
                      <a:cxn ang="0">
                        <a:pos x="379" y="54"/>
                      </a:cxn>
                      <a:cxn ang="0">
                        <a:pos x="327" y="86"/>
                      </a:cxn>
                      <a:cxn ang="0">
                        <a:pos x="279" y="127"/>
                      </a:cxn>
                      <a:cxn ang="0">
                        <a:pos x="232" y="174"/>
                      </a:cxn>
                      <a:cxn ang="0">
                        <a:pos x="189" y="228"/>
                      </a:cxn>
                      <a:cxn ang="0">
                        <a:pos x="151" y="290"/>
                      </a:cxn>
                      <a:cxn ang="0">
                        <a:pos x="115" y="354"/>
                      </a:cxn>
                      <a:cxn ang="0">
                        <a:pos x="84" y="425"/>
                      </a:cxn>
                      <a:cxn ang="0">
                        <a:pos x="57" y="500"/>
                      </a:cxn>
                      <a:cxn ang="0">
                        <a:pos x="34" y="579"/>
                      </a:cxn>
                      <a:cxn ang="0">
                        <a:pos x="18" y="662"/>
                      </a:cxn>
                      <a:cxn ang="0">
                        <a:pos x="7" y="749"/>
                      </a:cxn>
                      <a:cxn ang="0">
                        <a:pos x="0" y="837"/>
                      </a:cxn>
                      <a:cxn ang="0">
                        <a:pos x="0" y="929"/>
                      </a:cxn>
                      <a:cxn ang="0">
                        <a:pos x="7" y="1017"/>
                      </a:cxn>
                      <a:cxn ang="0">
                        <a:pos x="18" y="1104"/>
                      </a:cxn>
                      <a:cxn ang="0">
                        <a:pos x="34" y="1186"/>
                      </a:cxn>
                      <a:cxn ang="0">
                        <a:pos x="57" y="1266"/>
                      </a:cxn>
                      <a:cxn ang="0">
                        <a:pos x="84" y="1341"/>
                      </a:cxn>
                      <a:cxn ang="0">
                        <a:pos x="115" y="1411"/>
                      </a:cxn>
                      <a:cxn ang="0">
                        <a:pos x="151" y="1476"/>
                      </a:cxn>
                      <a:cxn ang="0">
                        <a:pos x="189" y="1538"/>
                      </a:cxn>
                      <a:cxn ang="0">
                        <a:pos x="232" y="1592"/>
                      </a:cxn>
                      <a:cxn ang="0">
                        <a:pos x="279" y="1638"/>
                      </a:cxn>
                      <a:cxn ang="0">
                        <a:pos x="327" y="1680"/>
                      </a:cxn>
                      <a:cxn ang="0">
                        <a:pos x="379" y="1712"/>
                      </a:cxn>
                      <a:cxn ang="0">
                        <a:pos x="435" y="1739"/>
                      </a:cxn>
                      <a:cxn ang="0">
                        <a:pos x="491" y="1755"/>
                      </a:cxn>
                      <a:cxn ang="0">
                        <a:pos x="548" y="1764"/>
                      </a:cxn>
                      <a:cxn ang="0">
                        <a:pos x="620" y="1764"/>
                      </a:cxn>
                    </a:cxnLst>
                    <a:rect l="0" t="0" r="r" b="b"/>
                    <a:pathLst>
                      <a:path w="620" h="1766">
                        <a:moveTo>
                          <a:pt x="604" y="1408"/>
                        </a:moveTo>
                        <a:lnTo>
                          <a:pt x="579" y="1410"/>
                        </a:lnTo>
                        <a:lnTo>
                          <a:pt x="561" y="1410"/>
                        </a:lnTo>
                        <a:lnTo>
                          <a:pt x="543" y="1406"/>
                        </a:lnTo>
                        <a:lnTo>
                          <a:pt x="527" y="1404"/>
                        </a:lnTo>
                        <a:lnTo>
                          <a:pt x="509" y="1399"/>
                        </a:lnTo>
                        <a:lnTo>
                          <a:pt x="492" y="1393"/>
                        </a:lnTo>
                        <a:lnTo>
                          <a:pt x="476" y="1386"/>
                        </a:lnTo>
                        <a:lnTo>
                          <a:pt x="444" y="1368"/>
                        </a:lnTo>
                        <a:lnTo>
                          <a:pt x="413" y="1347"/>
                        </a:lnTo>
                        <a:lnTo>
                          <a:pt x="386" y="1320"/>
                        </a:lnTo>
                        <a:lnTo>
                          <a:pt x="359" y="1289"/>
                        </a:lnTo>
                        <a:lnTo>
                          <a:pt x="334" y="1255"/>
                        </a:lnTo>
                        <a:lnTo>
                          <a:pt x="313" y="1217"/>
                        </a:lnTo>
                        <a:lnTo>
                          <a:pt x="293" y="1177"/>
                        </a:lnTo>
                        <a:lnTo>
                          <a:pt x="275" y="1134"/>
                        </a:lnTo>
                        <a:lnTo>
                          <a:pt x="261" y="1087"/>
                        </a:lnTo>
                        <a:lnTo>
                          <a:pt x="250" y="1039"/>
                        </a:lnTo>
                        <a:lnTo>
                          <a:pt x="241" y="988"/>
                        </a:lnTo>
                        <a:lnTo>
                          <a:pt x="235" y="936"/>
                        </a:lnTo>
                        <a:lnTo>
                          <a:pt x="234" y="882"/>
                        </a:lnTo>
                        <a:lnTo>
                          <a:pt x="235" y="828"/>
                        </a:lnTo>
                        <a:lnTo>
                          <a:pt x="241" y="776"/>
                        </a:lnTo>
                        <a:lnTo>
                          <a:pt x="250" y="725"/>
                        </a:lnTo>
                        <a:lnTo>
                          <a:pt x="261" y="679"/>
                        </a:lnTo>
                        <a:lnTo>
                          <a:pt x="275" y="632"/>
                        </a:lnTo>
                        <a:lnTo>
                          <a:pt x="293" y="588"/>
                        </a:lnTo>
                        <a:lnTo>
                          <a:pt x="313" y="547"/>
                        </a:lnTo>
                        <a:lnTo>
                          <a:pt x="334" y="511"/>
                        </a:lnTo>
                        <a:lnTo>
                          <a:pt x="359" y="477"/>
                        </a:lnTo>
                        <a:lnTo>
                          <a:pt x="386" y="446"/>
                        </a:lnTo>
                        <a:lnTo>
                          <a:pt x="413" y="419"/>
                        </a:lnTo>
                        <a:lnTo>
                          <a:pt x="444" y="398"/>
                        </a:lnTo>
                        <a:lnTo>
                          <a:pt x="476" y="380"/>
                        </a:lnTo>
                        <a:lnTo>
                          <a:pt x="492" y="372"/>
                        </a:lnTo>
                        <a:lnTo>
                          <a:pt x="509" y="367"/>
                        </a:lnTo>
                        <a:lnTo>
                          <a:pt x="527" y="362"/>
                        </a:lnTo>
                        <a:lnTo>
                          <a:pt x="543" y="358"/>
                        </a:lnTo>
                        <a:lnTo>
                          <a:pt x="561" y="356"/>
                        </a:lnTo>
                        <a:lnTo>
                          <a:pt x="579" y="356"/>
                        </a:lnTo>
                        <a:lnTo>
                          <a:pt x="604" y="358"/>
                        </a:lnTo>
                        <a:lnTo>
                          <a:pt x="620" y="1"/>
                        </a:lnTo>
                        <a:lnTo>
                          <a:pt x="579" y="0"/>
                        </a:lnTo>
                        <a:lnTo>
                          <a:pt x="548" y="0"/>
                        </a:lnTo>
                        <a:lnTo>
                          <a:pt x="519" y="3"/>
                        </a:lnTo>
                        <a:lnTo>
                          <a:pt x="491" y="9"/>
                        </a:lnTo>
                        <a:lnTo>
                          <a:pt x="462" y="18"/>
                        </a:lnTo>
                        <a:lnTo>
                          <a:pt x="435" y="27"/>
                        </a:lnTo>
                        <a:lnTo>
                          <a:pt x="406" y="39"/>
                        </a:lnTo>
                        <a:lnTo>
                          <a:pt x="379" y="54"/>
                        </a:lnTo>
                        <a:lnTo>
                          <a:pt x="354" y="68"/>
                        </a:lnTo>
                        <a:lnTo>
                          <a:pt x="327" y="86"/>
                        </a:lnTo>
                        <a:lnTo>
                          <a:pt x="302" y="106"/>
                        </a:lnTo>
                        <a:lnTo>
                          <a:pt x="279" y="127"/>
                        </a:lnTo>
                        <a:lnTo>
                          <a:pt x="255" y="151"/>
                        </a:lnTo>
                        <a:lnTo>
                          <a:pt x="232" y="174"/>
                        </a:lnTo>
                        <a:lnTo>
                          <a:pt x="210" y="201"/>
                        </a:lnTo>
                        <a:lnTo>
                          <a:pt x="189" y="228"/>
                        </a:lnTo>
                        <a:lnTo>
                          <a:pt x="169" y="257"/>
                        </a:lnTo>
                        <a:lnTo>
                          <a:pt x="151" y="290"/>
                        </a:lnTo>
                        <a:lnTo>
                          <a:pt x="131" y="320"/>
                        </a:lnTo>
                        <a:lnTo>
                          <a:pt x="115" y="354"/>
                        </a:lnTo>
                        <a:lnTo>
                          <a:pt x="99" y="389"/>
                        </a:lnTo>
                        <a:lnTo>
                          <a:pt x="84" y="425"/>
                        </a:lnTo>
                        <a:lnTo>
                          <a:pt x="70" y="462"/>
                        </a:lnTo>
                        <a:lnTo>
                          <a:pt x="57" y="500"/>
                        </a:lnTo>
                        <a:lnTo>
                          <a:pt x="45" y="538"/>
                        </a:lnTo>
                        <a:lnTo>
                          <a:pt x="34" y="579"/>
                        </a:lnTo>
                        <a:lnTo>
                          <a:pt x="25" y="619"/>
                        </a:lnTo>
                        <a:lnTo>
                          <a:pt x="18" y="662"/>
                        </a:lnTo>
                        <a:lnTo>
                          <a:pt x="11" y="706"/>
                        </a:lnTo>
                        <a:lnTo>
                          <a:pt x="7" y="749"/>
                        </a:lnTo>
                        <a:lnTo>
                          <a:pt x="3" y="792"/>
                        </a:lnTo>
                        <a:lnTo>
                          <a:pt x="0" y="837"/>
                        </a:lnTo>
                        <a:lnTo>
                          <a:pt x="0" y="882"/>
                        </a:lnTo>
                        <a:lnTo>
                          <a:pt x="0" y="929"/>
                        </a:lnTo>
                        <a:lnTo>
                          <a:pt x="3" y="974"/>
                        </a:lnTo>
                        <a:lnTo>
                          <a:pt x="7" y="1017"/>
                        </a:lnTo>
                        <a:lnTo>
                          <a:pt x="11" y="1060"/>
                        </a:lnTo>
                        <a:lnTo>
                          <a:pt x="18" y="1104"/>
                        </a:lnTo>
                        <a:lnTo>
                          <a:pt x="25" y="1145"/>
                        </a:lnTo>
                        <a:lnTo>
                          <a:pt x="34" y="1186"/>
                        </a:lnTo>
                        <a:lnTo>
                          <a:pt x="45" y="1226"/>
                        </a:lnTo>
                        <a:lnTo>
                          <a:pt x="57" y="1266"/>
                        </a:lnTo>
                        <a:lnTo>
                          <a:pt x="70" y="1303"/>
                        </a:lnTo>
                        <a:lnTo>
                          <a:pt x="84" y="1341"/>
                        </a:lnTo>
                        <a:lnTo>
                          <a:pt x="99" y="1377"/>
                        </a:lnTo>
                        <a:lnTo>
                          <a:pt x="115" y="1411"/>
                        </a:lnTo>
                        <a:lnTo>
                          <a:pt x="131" y="1444"/>
                        </a:lnTo>
                        <a:lnTo>
                          <a:pt x="151" y="1476"/>
                        </a:lnTo>
                        <a:lnTo>
                          <a:pt x="169" y="1507"/>
                        </a:lnTo>
                        <a:lnTo>
                          <a:pt x="189" y="1538"/>
                        </a:lnTo>
                        <a:lnTo>
                          <a:pt x="210" y="1565"/>
                        </a:lnTo>
                        <a:lnTo>
                          <a:pt x="232" y="1592"/>
                        </a:lnTo>
                        <a:lnTo>
                          <a:pt x="255" y="1615"/>
                        </a:lnTo>
                        <a:lnTo>
                          <a:pt x="279" y="1638"/>
                        </a:lnTo>
                        <a:lnTo>
                          <a:pt x="302" y="1660"/>
                        </a:lnTo>
                        <a:lnTo>
                          <a:pt x="327" y="1680"/>
                        </a:lnTo>
                        <a:lnTo>
                          <a:pt x="354" y="1696"/>
                        </a:lnTo>
                        <a:lnTo>
                          <a:pt x="379" y="1712"/>
                        </a:lnTo>
                        <a:lnTo>
                          <a:pt x="406" y="1727"/>
                        </a:lnTo>
                        <a:lnTo>
                          <a:pt x="435" y="1739"/>
                        </a:lnTo>
                        <a:lnTo>
                          <a:pt x="462" y="1748"/>
                        </a:lnTo>
                        <a:lnTo>
                          <a:pt x="491" y="1755"/>
                        </a:lnTo>
                        <a:lnTo>
                          <a:pt x="519" y="1761"/>
                        </a:lnTo>
                        <a:lnTo>
                          <a:pt x="548" y="1764"/>
                        </a:lnTo>
                        <a:lnTo>
                          <a:pt x="579" y="1766"/>
                        </a:lnTo>
                        <a:lnTo>
                          <a:pt x="620" y="1764"/>
                        </a:lnTo>
                        <a:lnTo>
                          <a:pt x="604" y="1408"/>
                        </a:lnTo>
                        <a:close/>
                      </a:path>
                    </a:pathLst>
                  </a:custGeom>
                  <a:solidFill>
                    <a:srgbClr val="C4C400"/>
                  </a:solidFill>
                  <a:ln w="6350" cmpd="sng">
                    <a:solidFill>
                      <a:srgbClr val="000000"/>
                    </a:solidFill>
                    <a:round/>
                    <a:headEnd/>
                    <a:tailEnd/>
                  </a:ln>
                  <a:effectLst/>
                </p:spPr>
                <p:txBody>
                  <a:bodyPr/>
                  <a:lstStyle/>
                  <a:p>
                    <a:endParaRPr lang="es-ES"/>
                  </a:p>
                </p:txBody>
              </p:sp>
            </p:grpSp>
            <p:grpSp>
              <p:nvGrpSpPr>
                <p:cNvPr id="12693" name="Group 410"/>
                <p:cNvGrpSpPr>
                  <a:grpSpLocks noChangeAspect="1"/>
                </p:cNvGrpSpPr>
                <p:nvPr/>
              </p:nvGrpSpPr>
              <p:grpSpPr bwMode="auto">
                <a:xfrm>
                  <a:off x="1964" y="2978"/>
                  <a:ext cx="262" cy="317"/>
                  <a:chOff x="2337" y="2421"/>
                  <a:chExt cx="868" cy="485"/>
                </a:xfrm>
              </p:grpSpPr>
              <p:sp>
                <p:nvSpPr>
                  <p:cNvPr id="12699" name="Freeform 411"/>
                  <p:cNvSpPr>
                    <a:spLocks noChangeAspect="1"/>
                  </p:cNvSpPr>
                  <p:nvPr/>
                </p:nvSpPr>
                <p:spPr bwMode="auto">
                  <a:xfrm>
                    <a:off x="2353" y="2454"/>
                    <a:ext cx="852" cy="419"/>
                  </a:xfrm>
                  <a:custGeom>
                    <a:avLst/>
                    <a:gdLst/>
                    <a:ahLst/>
                    <a:cxnLst>
                      <a:cxn ang="0">
                        <a:pos x="850" y="0"/>
                      </a:cxn>
                      <a:cxn ang="0">
                        <a:pos x="93" y="0"/>
                      </a:cxn>
                      <a:cxn ang="0">
                        <a:pos x="77" y="6"/>
                      </a:cxn>
                      <a:cxn ang="0">
                        <a:pos x="63" y="19"/>
                      </a:cxn>
                      <a:cxn ang="0">
                        <a:pos x="48" y="34"/>
                      </a:cxn>
                      <a:cxn ang="0">
                        <a:pos x="36" y="53"/>
                      </a:cxn>
                      <a:cxn ang="0">
                        <a:pos x="28" y="70"/>
                      </a:cxn>
                      <a:cxn ang="0">
                        <a:pos x="21" y="83"/>
                      </a:cxn>
                      <a:cxn ang="0">
                        <a:pos x="13" y="115"/>
                      </a:cxn>
                      <a:cxn ang="0">
                        <a:pos x="7" y="149"/>
                      </a:cxn>
                      <a:cxn ang="0">
                        <a:pos x="4" y="181"/>
                      </a:cxn>
                      <a:cxn ang="0">
                        <a:pos x="0" y="210"/>
                      </a:cxn>
                      <a:cxn ang="0">
                        <a:pos x="2" y="238"/>
                      </a:cxn>
                      <a:cxn ang="0">
                        <a:pos x="7" y="262"/>
                      </a:cxn>
                      <a:cxn ang="0">
                        <a:pos x="8" y="285"/>
                      </a:cxn>
                      <a:cxn ang="0">
                        <a:pos x="13" y="304"/>
                      </a:cxn>
                      <a:cxn ang="0">
                        <a:pos x="20" y="326"/>
                      </a:cxn>
                      <a:cxn ang="0">
                        <a:pos x="32" y="357"/>
                      </a:cxn>
                      <a:cxn ang="0">
                        <a:pos x="44" y="378"/>
                      </a:cxn>
                      <a:cxn ang="0">
                        <a:pos x="53" y="390"/>
                      </a:cxn>
                      <a:cxn ang="0">
                        <a:pos x="68" y="405"/>
                      </a:cxn>
                      <a:cxn ang="0">
                        <a:pos x="95" y="419"/>
                      </a:cxn>
                      <a:cxn ang="0">
                        <a:pos x="852" y="419"/>
                      </a:cxn>
                      <a:cxn ang="0">
                        <a:pos x="842" y="410"/>
                      </a:cxn>
                      <a:cxn ang="0">
                        <a:pos x="828" y="403"/>
                      </a:cxn>
                      <a:cxn ang="0">
                        <a:pos x="818" y="394"/>
                      </a:cxn>
                      <a:cxn ang="0">
                        <a:pos x="810" y="387"/>
                      </a:cxn>
                      <a:cxn ang="0">
                        <a:pos x="800" y="374"/>
                      </a:cxn>
                      <a:cxn ang="0">
                        <a:pos x="792" y="362"/>
                      </a:cxn>
                      <a:cxn ang="0">
                        <a:pos x="784" y="349"/>
                      </a:cxn>
                      <a:cxn ang="0">
                        <a:pos x="780" y="336"/>
                      </a:cxn>
                      <a:cxn ang="0">
                        <a:pos x="773" y="325"/>
                      </a:cxn>
                      <a:cxn ang="0">
                        <a:pos x="772" y="309"/>
                      </a:cxn>
                      <a:cxn ang="0">
                        <a:pos x="764" y="285"/>
                      </a:cxn>
                      <a:cxn ang="0">
                        <a:pos x="762" y="275"/>
                      </a:cxn>
                      <a:cxn ang="0">
                        <a:pos x="760" y="258"/>
                      </a:cxn>
                      <a:cxn ang="0">
                        <a:pos x="757" y="240"/>
                      </a:cxn>
                      <a:cxn ang="0">
                        <a:pos x="757" y="224"/>
                      </a:cxn>
                      <a:cxn ang="0">
                        <a:pos x="756" y="202"/>
                      </a:cxn>
                      <a:cxn ang="0">
                        <a:pos x="760" y="168"/>
                      </a:cxn>
                      <a:cxn ang="0">
                        <a:pos x="760" y="154"/>
                      </a:cxn>
                      <a:cxn ang="0">
                        <a:pos x="764" y="133"/>
                      </a:cxn>
                      <a:cxn ang="0">
                        <a:pos x="770" y="109"/>
                      </a:cxn>
                      <a:cxn ang="0">
                        <a:pos x="776" y="91"/>
                      </a:cxn>
                      <a:cxn ang="0">
                        <a:pos x="783" y="70"/>
                      </a:cxn>
                      <a:cxn ang="0">
                        <a:pos x="794" y="50"/>
                      </a:cxn>
                      <a:cxn ang="0">
                        <a:pos x="810" y="37"/>
                      </a:cxn>
                      <a:cxn ang="0">
                        <a:pos x="823" y="21"/>
                      </a:cxn>
                      <a:cxn ang="0">
                        <a:pos x="836" y="11"/>
                      </a:cxn>
                      <a:cxn ang="0">
                        <a:pos x="850" y="0"/>
                      </a:cxn>
                    </a:cxnLst>
                    <a:rect l="0" t="0" r="r" b="b"/>
                    <a:pathLst>
                      <a:path w="852" h="419">
                        <a:moveTo>
                          <a:pt x="850" y="0"/>
                        </a:moveTo>
                        <a:lnTo>
                          <a:pt x="93" y="0"/>
                        </a:lnTo>
                        <a:lnTo>
                          <a:pt x="77" y="6"/>
                        </a:lnTo>
                        <a:lnTo>
                          <a:pt x="63" y="19"/>
                        </a:lnTo>
                        <a:lnTo>
                          <a:pt x="48" y="34"/>
                        </a:lnTo>
                        <a:lnTo>
                          <a:pt x="36" y="53"/>
                        </a:lnTo>
                        <a:lnTo>
                          <a:pt x="28" y="70"/>
                        </a:lnTo>
                        <a:lnTo>
                          <a:pt x="21" y="83"/>
                        </a:lnTo>
                        <a:lnTo>
                          <a:pt x="13" y="115"/>
                        </a:lnTo>
                        <a:lnTo>
                          <a:pt x="7" y="149"/>
                        </a:lnTo>
                        <a:lnTo>
                          <a:pt x="4" y="181"/>
                        </a:lnTo>
                        <a:lnTo>
                          <a:pt x="0" y="210"/>
                        </a:lnTo>
                        <a:lnTo>
                          <a:pt x="2" y="238"/>
                        </a:lnTo>
                        <a:lnTo>
                          <a:pt x="7" y="262"/>
                        </a:lnTo>
                        <a:lnTo>
                          <a:pt x="8" y="285"/>
                        </a:lnTo>
                        <a:lnTo>
                          <a:pt x="13" y="304"/>
                        </a:lnTo>
                        <a:lnTo>
                          <a:pt x="20" y="326"/>
                        </a:lnTo>
                        <a:lnTo>
                          <a:pt x="32" y="357"/>
                        </a:lnTo>
                        <a:lnTo>
                          <a:pt x="44" y="378"/>
                        </a:lnTo>
                        <a:lnTo>
                          <a:pt x="53" y="390"/>
                        </a:lnTo>
                        <a:lnTo>
                          <a:pt x="68" y="405"/>
                        </a:lnTo>
                        <a:lnTo>
                          <a:pt x="95" y="419"/>
                        </a:lnTo>
                        <a:lnTo>
                          <a:pt x="852" y="419"/>
                        </a:lnTo>
                        <a:lnTo>
                          <a:pt x="842" y="410"/>
                        </a:lnTo>
                        <a:lnTo>
                          <a:pt x="828" y="403"/>
                        </a:lnTo>
                        <a:lnTo>
                          <a:pt x="818" y="394"/>
                        </a:lnTo>
                        <a:lnTo>
                          <a:pt x="810" y="387"/>
                        </a:lnTo>
                        <a:lnTo>
                          <a:pt x="800" y="374"/>
                        </a:lnTo>
                        <a:lnTo>
                          <a:pt x="792" y="362"/>
                        </a:lnTo>
                        <a:lnTo>
                          <a:pt x="784" y="349"/>
                        </a:lnTo>
                        <a:lnTo>
                          <a:pt x="780" y="336"/>
                        </a:lnTo>
                        <a:lnTo>
                          <a:pt x="773" y="325"/>
                        </a:lnTo>
                        <a:lnTo>
                          <a:pt x="772" y="309"/>
                        </a:lnTo>
                        <a:lnTo>
                          <a:pt x="764" y="285"/>
                        </a:lnTo>
                        <a:lnTo>
                          <a:pt x="762" y="275"/>
                        </a:lnTo>
                        <a:lnTo>
                          <a:pt x="760" y="258"/>
                        </a:lnTo>
                        <a:lnTo>
                          <a:pt x="757" y="240"/>
                        </a:lnTo>
                        <a:lnTo>
                          <a:pt x="757" y="224"/>
                        </a:lnTo>
                        <a:lnTo>
                          <a:pt x="756" y="202"/>
                        </a:lnTo>
                        <a:lnTo>
                          <a:pt x="760" y="168"/>
                        </a:lnTo>
                        <a:lnTo>
                          <a:pt x="760" y="154"/>
                        </a:lnTo>
                        <a:lnTo>
                          <a:pt x="764" y="133"/>
                        </a:lnTo>
                        <a:lnTo>
                          <a:pt x="770" y="109"/>
                        </a:lnTo>
                        <a:lnTo>
                          <a:pt x="776" y="91"/>
                        </a:lnTo>
                        <a:lnTo>
                          <a:pt x="783" y="70"/>
                        </a:lnTo>
                        <a:lnTo>
                          <a:pt x="794" y="50"/>
                        </a:lnTo>
                        <a:lnTo>
                          <a:pt x="810" y="37"/>
                        </a:lnTo>
                        <a:lnTo>
                          <a:pt x="823" y="21"/>
                        </a:lnTo>
                        <a:lnTo>
                          <a:pt x="836" y="11"/>
                        </a:lnTo>
                        <a:lnTo>
                          <a:pt x="850" y="0"/>
                        </a:lnTo>
                        <a:close/>
                      </a:path>
                    </a:pathLst>
                  </a:custGeom>
                  <a:gradFill rotWithShape="0">
                    <a:gsLst>
                      <a:gs pos="0">
                        <a:srgbClr val="858585"/>
                      </a:gs>
                      <a:gs pos="100000">
                        <a:srgbClr val="E8E8E8"/>
                      </a:gs>
                    </a:gsLst>
                    <a:lin ang="5400000" scaled="1"/>
                  </a:gradFill>
                  <a:ln w="9525" cap="flat" cmpd="sng">
                    <a:noFill/>
                    <a:prstDash val="solid"/>
                    <a:round/>
                    <a:headEnd type="none" w="med" len="med"/>
                    <a:tailEnd type="none" w="med" len="med"/>
                  </a:ln>
                  <a:effectLst/>
                </p:spPr>
                <p:txBody>
                  <a:bodyPr/>
                  <a:lstStyle/>
                  <a:p>
                    <a:endParaRPr lang="es-ES"/>
                  </a:p>
                </p:txBody>
              </p:sp>
              <p:sp>
                <p:nvSpPr>
                  <p:cNvPr id="12700" name="Freeform 412"/>
                  <p:cNvSpPr>
                    <a:spLocks noChangeAspect="1"/>
                  </p:cNvSpPr>
                  <p:nvPr/>
                </p:nvSpPr>
                <p:spPr bwMode="auto">
                  <a:xfrm>
                    <a:off x="2446" y="2422"/>
                    <a:ext cx="751" cy="36"/>
                  </a:xfrm>
                  <a:custGeom>
                    <a:avLst/>
                    <a:gdLst/>
                    <a:ahLst/>
                    <a:cxnLst>
                      <a:cxn ang="0">
                        <a:pos x="4" y="72"/>
                      </a:cxn>
                      <a:cxn ang="0">
                        <a:pos x="0" y="0"/>
                      </a:cxn>
                      <a:cxn ang="0">
                        <a:pos x="1498" y="0"/>
                      </a:cxn>
                      <a:cxn ang="0">
                        <a:pos x="1502" y="72"/>
                      </a:cxn>
                      <a:cxn ang="0">
                        <a:pos x="4" y="72"/>
                      </a:cxn>
                    </a:cxnLst>
                    <a:rect l="0" t="0" r="r" b="b"/>
                    <a:pathLst>
                      <a:path w="1502" h="72">
                        <a:moveTo>
                          <a:pt x="4" y="72"/>
                        </a:moveTo>
                        <a:lnTo>
                          <a:pt x="0" y="0"/>
                        </a:lnTo>
                        <a:lnTo>
                          <a:pt x="1498" y="0"/>
                        </a:lnTo>
                        <a:lnTo>
                          <a:pt x="1502" y="72"/>
                        </a:lnTo>
                        <a:lnTo>
                          <a:pt x="4" y="72"/>
                        </a:lnTo>
                        <a:close/>
                      </a:path>
                    </a:pathLst>
                  </a:custGeom>
                  <a:solidFill>
                    <a:srgbClr val="BDBDBD"/>
                  </a:solidFill>
                  <a:ln w="6350" cmpd="sng">
                    <a:solidFill>
                      <a:srgbClr val="000000"/>
                    </a:solidFill>
                    <a:round/>
                    <a:headEnd/>
                    <a:tailEnd/>
                  </a:ln>
                  <a:effectLst/>
                </p:spPr>
                <p:txBody>
                  <a:bodyPr/>
                  <a:lstStyle/>
                  <a:p>
                    <a:endParaRPr lang="es-ES"/>
                  </a:p>
                </p:txBody>
              </p:sp>
              <p:sp>
                <p:nvSpPr>
                  <p:cNvPr id="12701" name="Freeform 413"/>
                  <p:cNvSpPr>
                    <a:spLocks noChangeAspect="1"/>
                  </p:cNvSpPr>
                  <p:nvPr/>
                </p:nvSpPr>
                <p:spPr bwMode="auto">
                  <a:xfrm>
                    <a:off x="2446" y="2871"/>
                    <a:ext cx="751" cy="35"/>
                  </a:xfrm>
                  <a:custGeom>
                    <a:avLst/>
                    <a:gdLst/>
                    <a:ahLst/>
                    <a:cxnLst>
                      <a:cxn ang="0">
                        <a:pos x="0" y="70"/>
                      </a:cxn>
                      <a:cxn ang="0">
                        <a:pos x="4" y="0"/>
                      </a:cxn>
                      <a:cxn ang="0">
                        <a:pos x="1502" y="0"/>
                      </a:cxn>
                      <a:cxn ang="0">
                        <a:pos x="1498" y="70"/>
                      </a:cxn>
                      <a:cxn ang="0">
                        <a:pos x="0" y="70"/>
                      </a:cxn>
                    </a:cxnLst>
                    <a:rect l="0" t="0" r="r" b="b"/>
                    <a:pathLst>
                      <a:path w="1502" h="70">
                        <a:moveTo>
                          <a:pt x="0" y="70"/>
                        </a:moveTo>
                        <a:lnTo>
                          <a:pt x="4" y="0"/>
                        </a:lnTo>
                        <a:lnTo>
                          <a:pt x="1502" y="0"/>
                        </a:lnTo>
                        <a:lnTo>
                          <a:pt x="1498" y="70"/>
                        </a:lnTo>
                        <a:lnTo>
                          <a:pt x="0" y="70"/>
                        </a:lnTo>
                        <a:close/>
                      </a:path>
                    </a:pathLst>
                  </a:custGeom>
                  <a:solidFill>
                    <a:srgbClr val="B1B1B1"/>
                  </a:solidFill>
                  <a:ln w="6350" cmpd="sng">
                    <a:solidFill>
                      <a:srgbClr val="000000"/>
                    </a:solidFill>
                    <a:round/>
                    <a:headEnd/>
                    <a:tailEnd/>
                  </a:ln>
                  <a:effectLst/>
                </p:spPr>
                <p:txBody>
                  <a:bodyPr/>
                  <a:lstStyle/>
                  <a:p>
                    <a:endParaRPr lang="es-ES"/>
                  </a:p>
                </p:txBody>
              </p:sp>
              <p:sp>
                <p:nvSpPr>
                  <p:cNvPr id="12702" name="Freeform 414"/>
                  <p:cNvSpPr>
                    <a:spLocks noChangeAspect="1"/>
                  </p:cNvSpPr>
                  <p:nvPr/>
                </p:nvSpPr>
                <p:spPr bwMode="auto">
                  <a:xfrm>
                    <a:off x="3108" y="2453"/>
                    <a:ext cx="90" cy="415"/>
                  </a:xfrm>
                  <a:custGeom>
                    <a:avLst/>
                    <a:gdLst/>
                    <a:ahLst/>
                    <a:cxnLst>
                      <a:cxn ang="0">
                        <a:pos x="90" y="0"/>
                      </a:cxn>
                      <a:cxn ang="0">
                        <a:pos x="16" y="96"/>
                      </a:cxn>
                      <a:cxn ang="0">
                        <a:pos x="1" y="219"/>
                      </a:cxn>
                      <a:cxn ang="0">
                        <a:pos x="23" y="346"/>
                      </a:cxn>
                      <a:cxn ang="0">
                        <a:pos x="88" y="415"/>
                      </a:cxn>
                    </a:cxnLst>
                    <a:rect l="0" t="0" r="r" b="b"/>
                    <a:pathLst>
                      <a:path w="90" h="415">
                        <a:moveTo>
                          <a:pt x="90" y="0"/>
                        </a:moveTo>
                        <a:cubicBezTo>
                          <a:pt x="60" y="29"/>
                          <a:pt x="31" y="59"/>
                          <a:pt x="16" y="96"/>
                        </a:cubicBezTo>
                        <a:cubicBezTo>
                          <a:pt x="1" y="133"/>
                          <a:pt x="0" y="177"/>
                          <a:pt x="1" y="219"/>
                        </a:cubicBezTo>
                        <a:cubicBezTo>
                          <a:pt x="2" y="261"/>
                          <a:pt x="9" y="313"/>
                          <a:pt x="23" y="346"/>
                        </a:cubicBezTo>
                        <a:cubicBezTo>
                          <a:pt x="37" y="379"/>
                          <a:pt x="62" y="397"/>
                          <a:pt x="88" y="415"/>
                        </a:cubicBezTo>
                      </a:path>
                    </a:pathLst>
                  </a:custGeom>
                  <a:noFill/>
                  <a:ln w="6350" cmpd="sng">
                    <a:solidFill>
                      <a:schemeClr val="tx1"/>
                    </a:solidFill>
                    <a:round/>
                    <a:headEnd/>
                    <a:tailEnd/>
                  </a:ln>
                  <a:effectLst/>
                </p:spPr>
                <p:txBody>
                  <a:bodyPr/>
                  <a:lstStyle/>
                  <a:p>
                    <a:endParaRPr lang="es-ES"/>
                  </a:p>
                </p:txBody>
              </p:sp>
              <p:sp>
                <p:nvSpPr>
                  <p:cNvPr id="12703" name="Freeform 415"/>
                  <p:cNvSpPr>
                    <a:spLocks noChangeAspect="1"/>
                  </p:cNvSpPr>
                  <p:nvPr/>
                </p:nvSpPr>
                <p:spPr bwMode="auto">
                  <a:xfrm>
                    <a:off x="2337" y="2421"/>
                    <a:ext cx="111" cy="483"/>
                  </a:xfrm>
                  <a:custGeom>
                    <a:avLst/>
                    <a:gdLst/>
                    <a:ahLst/>
                    <a:cxnLst>
                      <a:cxn ang="0">
                        <a:pos x="217" y="0"/>
                      </a:cxn>
                      <a:cxn ang="0">
                        <a:pos x="172" y="18"/>
                      </a:cxn>
                      <a:cxn ang="0">
                        <a:pos x="131" y="50"/>
                      </a:cxn>
                      <a:cxn ang="0">
                        <a:pos x="93" y="99"/>
                      </a:cxn>
                      <a:cxn ang="0">
                        <a:pos x="63" y="158"/>
                      </a:cxn>
                      <a:cxn ang="0">
                        <a:pos x="36" y="227"/>
                      </a:cxn>
                      <a:cxn ang="0">
                        <a:pos x="16" y="306"/>
                      </a:cxn>
                      <a:cxn ang="0">
                        <a:pos x="3" y="392"/>
                      </a:cxn>
                      <a:cxn ang="0">
                        <a:pos x="0" y="482"/>
                      </a:cxn>
                      <a:cxn ang="0">
                        <a:pos x="3" y="574"/>
                      </a:cxn>
                      <a:cxn ang="0">
                        <a:pos x="16" y="659"/>
                      </a:cxn>
                      <a:cxn ang="0">
                        <a:pos x="36" y="738"/>
                      </a:cxn>
                      <a:cxn ang="0">
                        <a:pos x="63" y="807"/>
                      </a:cxn>
                      <a:cxn ang="0">
                        <a:pos x="93" y="866"/>
                      </a:cxn>
                      <a:cxn ang="0">
                        <a:pos x="131" y="915"/>
                      </a:cxn>
                      <a:cxn ang="0">
                        <a:pos x="172" y="947"/>
                      </a:cxn>
                      <a:cxn ang="0">
                        <a:pos x="217" y="965"/>
                      </a:cxn>
                      <a:cxn ang="0">
                        <a:pos x="201" y="888"/>
                      </a:cxn>
                      <a:cxn ang="0">
                        <a:pos x="165" y="866"/>
                      </a:cxn>
                      <a:cxn ang="0">
                        <a:pos x="131" y="832"/>
                      </a:cxn>
                      <a:cxn ang="0">
                        <a:pos x="102" y="785"/>
                      </a:cxn>
                      <a:cxn ang="0">
                        <a:pos x="77" y="731"/>
                      </a:cxn>
                      <a:cxn ang="0">
                        <a:pos x="57" y="668"/>
                      </a:cxn>
                      <a:cxn ang="0">
                        <a:pos x="45" y="598"/>
                      </a:cxn>
                      <a:cxn ang="0">
                        <a:pos x="37" y="522"/>
                      </a:cxn>
                      <a:cxn ang="0">
                        <a:pos x="37" y="443"/>
                      </a:cxn>
                      <a:cxn ang="0">
                        <a:pos x="45" y="367"/>
                      </a:cxn>
                      <a:cxn ang="0">
                        <a:pos x="57" y="299"/>
                      </a:cxn>
                      <a:cxn ang="0">
                        <a:pos x="77" y="234"/>
                      </a:cxn>
                      <a:cxn ang="0">
                        <a:pos x="102" y="180"/>
                      </a:cxn>
                      <a:cxn ang="0">
                        <a:pos x="131" y="133"/>
                      </a:cxn>
                      <a:cxn ang="0">
                        <a:pos x="165" y="99"/>
                      </a:cxn>
                      <a:cxn ang="0">
                        <a:pos x="201" y="77"/>
                      </a:cxn>
                    </a:cxnLst>
                    <a:rect l="0" t="0" r="r" b="b"/>
                    <a:pathLst>
                      <a:path w="221" h="965">
                        <a:moveTo>
                          <a:pt x="221" y="72"/>
                        </a:moveTo>
                        <a:lnTo>
                          <a:pt x="217" y="0"/>
                        </a:lnTo>
                        <a:lnTo>
                          <a:pt x="194" y="7"/>
                        </a:lnTo>
                        <a:lnTo>
                          <a:pt x="172" y="18"/>
                        </a:lnTo>
                        <a:lnTo>
                          <a:pt x="151" y="32"/>
                        </a:lnTo>
                        <a:lnTo>
                          <a:pt x="131" y="50"/>
                        </a:lnTo>
                        <a:lnTo>
                          <a:pt x="111" y="74"/>
                        </a:lnTo>
                        <a:lnTo>
                          <a:pt x="93" y="99"/>
                        </a:lnTo>
                        <a:lnTo>
                          <a:pt x="77" y="126"/>
                        </a:lnTo>
                        <a:lnTo>
                          <a:pt x="63" y="158"/>
                        </a:lnTo>
                        <a:lnTo>
                          <a:pt x="48" y="191"/>
                        </a:lnTo>
                        <a:lnTo>
                          <a:pt x="36" y="227"/>
                        </a:lnTo>
                        <a:lnTo>
                          <a:pt x="25" y="266"/>
                        </a:lnTo>
                        <a:lnTo>
                          <a:pt x="16" y="306"/>
                        </a:lnTo>
                        <a:lnTo>
                          <a:pt x="9" y="347"/>
                        </a:lnTo>
                        <a:lnTo>
                          <a:pt x="3" y="392"/>
                        </a:lnTo>
                        <a:lnTo>
                          <a:pt x="1" y="436"/>
                        </a:lnTo>
                        <a:lnTo>
                          <a:pt x="0" y="482"/>
                        </a:lnTo>
                        <a:lnTo>
                          <a:pt x="1" y="529"/>
                        </a:lnTo>
                        <a:lnTo>
                          <a:pt x="3" y="574"/>
                        </a:lnTo>
                        <a:lnTo>
                          <a:pt x="9" y="617"/>
                        </a:lnTo>
                        <a:lnTo>
                          <a:pt x="16" y="659"/>
                        </a:lnTo>
                        <a:lnTo>
                          <a:pt x="25" y="699"/>
                        </a:lnTo>
                        <a:lnTo>
                          <a:pt x="36" y="738"/>
                        </a:lnTo>
                        <a:lnTo>
                          <a:pt x="48" y="774"/>
                        </a:lnTo>
                        <a:lnTo>
                          <a:pt x="63" y="807"/>
                        </a:lnTo>
                        <a:lnTo>
                          <a:pt x="77" y="839"/>
                        </a:lnTo>
                        <a:lnTo>
                          <a:pt x="93" y="866"/>
                        </a:lnTo>
                        <a:lnTo>
                          <a:pt x="111" y="891"/>
                        </a:lnTo>
                        <a:lnTo>
                          <a:pt x="131" y="915"/>
                        </a:lnTo>
                        <a:lnTo>
                          <a:pt x="151" y="933"/>
                        </a:lnTo>
                        <a:lnTo>
                          <a:pt x="172" y="947"/>
                        </a:lnTo>
                        <a:lnTo>
                          <a:pt x="194" y="960"/>
                        </a:lnTo>
                        <a:lnTo>
                          <a:pt x="217" y="965"/>
                        </a:lnTo>
                        <a:lnTo>
                          <a:pt x="221" y="895"/>
                        </a:lnTo>
                        <a:lnTo>
                          <a:pt x="201" y="888"/>
                        </a:lnTo>
                        <a:lnTo>
                          <a:pt x="183" y="879"/>
                        </a:lnTo>
                        <a:lnTo>
                          <a:pt x="165" y="866"/>
                        </a:lnTo>
                        <a:lnTo>
                          <a:pt x="147" y="850"/>
                        </a:lnTo>
                        <a:lnTo>
                          <a:pt x="131" y="832"/>
                        </a:lnTo>
                        <a:lnTo>
                          <a:pt x="117" y="810"/>
                        </a:lnTo>
                        <a:lnTo>
                          <a:pt x="102" y="785"/>
                        </a:lnTo>
                        <a:lnTo>
                          <a:pt x="90" y="760"/>
                        </a:lnTo>
                        <a:lnTo>
                          <a:pt x="77" y="731"/>
                        </a:lnTo>
                        <a:lnTo>
                          <a:pt x="66" y="700"/>
                        </a:lnTo>
                        <a:lnTo>
                          <a:pt x="57" y="668"/>
                        </a:lnTo>
                        <a:lnTo>
                          <a:pt x="50" y="634"/>
                        </a:lnTo>
                        <a:lnTo>
                          <a:pt x="45" y="598"/>
                        </a:lnTo>
                        <a:lnTo>
                          <a:pt x="39" y="560"/>
                        </a:lnTo>
                        <a:lnTo>
                          <a:pt x="37" y="522"/>
                        </a:lnTo>
                        <a:lnTo>
                          <a:pt x="36" y="482"/>
                        </a:lnTo>
                        <a:lnTo>
                          <a:pt x="37" y="443"/>
                        </a:lnTo>
                        <a:lnTo>
                          <a:pt x="39" y="405"/>
                        </a:lnTo>
                        <a:lnTo>
                          <a:pt x="45" y="367"/>
                        </a:lnTo>
                        <a:lnTo>
                          <a:pt x="50" y="333"/>
                        </a:lnTo>
                        <a:lnTo>
                          <a:pt x="57" y="299"/>
                        </a:lnTo>
                        <a:lnTo>
                          <a:pt x="66" y="266"/>
                        </a:lnTo>
                        <a:lnTo>
                          <a:pt x="77" y="234"/>
                        </a:lnTo>
                        <a:lnTo>
                          <a:pt x="90" y="207"/>
                        </a:lnTo>
                        <a:lnTo>
                          <a:pt x="102" y="180"/>
                        </a:lnTo>
                        <a:lnTo>
                          <a:pt x="117" y="155"/>
                        </a:lnTo>
                        <a:lnTo>
                          <a:pt x="131" y="133"/>
                        </a:lnTo>
                        <a:lnTo>
                          <a:pt x="147" y="115"/>
                        </a:lnTo>
                        <a:lnTo>
                          <a:pt x="165" y="99"/>
                        </a:lnTo>
                        <a:lnTo>
                          <a:pt x="183" y="86"/>
                        </a:lnTo>
                        <a:lnTo>
                          <a:pt x="201" y="77"/>
                        </a:lnTo>
                        <a:lnTo>
                          <a:pt x="221" y="72"/>
                        </a:lnTo>
                        <a:close/>
                      </a:path>
                    </a:pathLst>
                  </a:custGeom>
                  <a:solidFill>
                    <a:srgbClr val="BBBBBB"/>
                  </a:solidFill>
                  <a:ln w="6350" cmpd="sng">
                    <a:solidFill>
                      <a:srgbClr val="000000"/>
                    </a:solidFill>
                    <a:round/>
                    <a:headEnd/>
                    <a:tailEnd/>
                  </a:ln>
                  <a:effectLst/>
                </p:spPr>
                <p:txBody>
                  <a:bodyPr/>
                  <a:lstStyle/>
                  <a:p>
                    <a:endParaRPr lang="es-ES"/>
                  </a:p>
                </p:txBody>
              </p:sp>
            </p:grpSp>
            <p:grpSp>
              <p:nvGrpSpPr>
                <p:cNvPr id="12698" name="Group 416"/>
                <p:cNvGrpSpPr>
                  <a:grpSpLocks noChangeAspect="1"/>
                </p:cNvGrpSpPr>
                <p:nvPr/>
              </p:nvGrpSpPr>
              <p:grpSpPr bwMode="auto">
                <a:xfrm>
                  <a:off x="1869" y="2940"/>
                  <a:ext cx="133" cy="399"/>
                  <a:chOff x="2009" y="607"/>
                  <a:chExt cx="443" cy="608"/>
                </a:xfrm>
              </p:grpSpPr>
              <p:sp>
                <p:nvSpPr>
                  <p:cNvPr id="12705" name="Freeform 417"/>
                  <p:cNvSpPr>
                    <a:spLocks noChangeAspect="1"/>
                  </p:cNvSpPr>
                  <p:nvPr/>
                </p:nvSpPr>
                <p:spPr bwMode="auto">
                  <a:xfrm>
                    <a:off x="2046" y="668"/>
                    <a:ext cx="388" cy="485"/>
                  </a:xfrm>
                  <a:custGeom>
                    <a:avLst/>
                    <a:gdLst/>
                    <a:ahLst/>
                    <a:cxnLst>
                      <a:cxn ang="0">
                        <a:pos x="377" y="0"/>
                      </a:cxn>
                      <a:cxn ang="0">
                        <a:pos x="107" y="0"/>
                      </a:cxn>
                      <a:cxn ang="0">
                        <a:pos x="83" y="14"/>
                      </a:cxn>
                      <a:cxn ang="0">
                        <a:pos x="60" y="33"/>
                      </a:cxn>
                      <a:cxn ang="0">
                        <a:pos x="44" y="54"/>
                      </a:cxn>
                      <a:cxn ang="0">
                        <a:pos x="33" y="78"/>
                      </a:cxn>
                      <a:cxn ang="0">
                        <a:pos x="20" y="101"/>
                      </a:cxn>
                      <a:cxn ang="0">
                        <a:pos x="11" y="134"/>
                      </a:cxn>
                      <a:cxn ang="0">
                        <a:pos x="4" y="161"/>
                      </a:cxn>
                      <a:cxn ang="0">
                        <a:pos x="0" y="201"/>
                      </a:cxn>
                      <a:cxn ang="0">
                        <a:pos x="0" y="257"/>
                      </a:cxn>
                      <a:cxn ang="0">
                        <a:pos x="4" y="297"/>
                      </a:cxn>
                      <a:cxn ang="0">
                        <a:pos x="11" y="331"/>
                      </a:cxn>
                      <a:cxn ang="0">
                        <a:pos x="20" y="361"/>
                      </a:cxn>
                      <a:cxn ang="0">
                        <a:pos x="30" y="385"/>
                      </a:cxn>
                      <a:cxn ang="0">
                        <a:pos x="43" y="409"/>
                      </a:cxn>
                      <a:cxn ang="0">
                        <a:pos x="57" y="430"/>
                      </a:cxn>
                      <a:cxn ang="0">
                        <a:pos x="75" y="446"/>
                      </a:cxn>
                      <a:cxn ang="0">
                        <a:pos x="91" y="457"/>
                      </a:cxn>
                      <a:cxn ang="0">
                        <a:pos x="104" y="465"/>
                      </a:cxn>
                      <a:cxn ang="0">
                        <a:pos x="120" y="470"/>
                      </a:cxn>
                      <a:cxn ang="0">
                        <a:pos x="388" y="470"/>
                      </a:cxn>
                      <a:cxn ang="0">
                        <a:pos x="371" y="464"/>
                      </a:cxn>
                      <a:cxn ang="0">
                        <a:pos x="348" y="449"/>
                      </a:cxn>
                      <a:cxn ang="0">
                        <a:pos x="336" y="435"/>
                      </a:cxn>
                      <a:cxn ang="0">
                        <a:pos x="321" y="421"/>
                      </a:cxn>
                      <a:cxn ang="0">
                        <a:pos x="310" y="406"/>
                      </a:cxn>
                      <a:cxn ang="0">
                        <a:pos x="297" y="382"/>
                      </a:cxn>
                      <a:cxn ang="0">
                        <a:pos x="288" y="358"/>
                      </a:cxn>
                      <a:cxn ang="0">
                        <a:pos x="280" y="329"/>
                      </a:cxn>
                      <a:cxn ang="0">
                        <a:pos x="273" y="302"/>
                      </a:cxn>
                      <a:cxn ang="0">
                        <a:pos x="270" y="278"/>
                      </a:cxn>
                      <a:cxn ang="0">
                        <a:pos x="268" y="245"/>
                      </a:cxn>
                      <a:cxn ang="0">
                        <a:pos x="270" y="200"/>
                      </a:cxn>
                      <a:cxn ang="0">
                        <a:pos x="275" y="160"/>
                      </a:cxn>
                      <a:cxn ang="0">
                        <a:pos x="278" y="137"/>
                      </a:cxn>
                      <a:cxn ang="0">
                        <a:pos x="286" y="115"/>
                      </a:cxn>
                      <a:cxn ang="0">
                        <a:pos x="294" y="89"/>
                      </a:cxn>
                      <a:cxn ang="0">
                        <a:pos x="305" y="67"/>
                      </a:cxn>
                      <a:cxn ang="0">
                        <a:pos x="318" y="46"/>
                      </a:cxn>
                      <a:cxn ang="0">
                        <a:pos x="332" y="30"/>
                      </a:cxn>
                      <a:cxn ang="0">
                        <a:pos x="347" y="17"/>
                      </a:cxn>
                      <a:cxn ang="0">
                        <a:pos x="364" y="5"/>
                      </a:cxn>
                      <a:cxn ang="0">
                        <a:pos x="377" y="0"/>
                      </a:cxn>
                    </a:cxnLst>
                    <a:rect l="0" t="0" r="r" b="b"/>
                    <a:pathLst>
                      <a:path w="388" h="470">
                        <a:moveTo>
                          <a:pt x="377" y="0"/>
                        </a:moveTo>
                        <a:lnTo>
                          <a:pt x="107" y="0"/>
                        </a:lnTo>
                        <a:lnTo>
                          <a:pt x="83" y="14"/>
                        </a:lnTo>
                        <a:lnTo>
                          <a:pt x="60" y="33"/>
                        </a:lnTo>
                        <a:lnTo>
                          <a:pt x="44" y="54"/>
                        </a:lnTo>
                        <a:lnTo>
                          <a:pt x="33" y="78"/>
                        </a:lnTo>
                        <a:lnTo>
                          <a:pt x="20" y="101"/>
                        </a:lnTo>
                        <a:lnTo>
                          <a:pt x="11" y="134"/>
                        </a:lnTo>
                        <a:lnTo>
                          <a:pt x="4" y="161"/>
                        </a:lnTo>
                        <a:lnTo>
                          <a:pt x="0" y="201"/>
                        </a:lnTo>
                        <a:lnTo>
                          <a:pt x="0" y="257"/>
                        </a:lnTo>
                        <a:lnTo>
                          <a:pt x="4" y="297"/>
                        </a:lnTo>
                        <a:lnTo>
                          <a:pt x="11" y="331"/>
                        </a:lnTo>
                        <a:lnTo>
                          <a:pt x="20" y="361"/>
                        </a:lnTo>
                        <a:lnTo>
                          <a:pt x="30" y="385"/>
                        </a:lnTo>
                        <a:lnTo>
                          <a:pt x="43" y="409"/>
                        </a:lnTo>
                        <a:lnTo>
                          <a:pt x="57" y="430"/>
                        </a:lnTo>
                        <a:lnTo>
                          <a:pt x="75" y="446"/>
                        </a:lnTo>
                        <a:lnTo>
                          <a:pt x="91" y="457"/>
                        </a:lnTo>
                        <a:lnTo>
                          <a:pt x="104" y="465"/>
                        </a:lnTo>
                        <a:lnTo>
                          <a:pt x="120" y="470"/>
                        </a:lnTo>
                        <a:lnTo>
                          <a:pt x="388" y="470"/>
                        </a:lnTo>
                        <a:lnTo>
                          <a:pt x="371" y="464"/>
                        </a:lnTo>
                        <a:lnTo>
                          <a:pt x="348" y="449"/>
                        </a:lnTo>
                        <a:lnTo>
                          <a:pt x="336" y="435"/>
                        </a:lnTo>
                        <a:lnTo>
                          <a:pt x="321" y="421"/>
                        </a:lnTo>
                        <a:lnTo>
                          <a:pt x="310" y="406"/>
                        </a:lnTo>
                        <a:lnTo>
                          <a:pt x="297" y="382"/>
                        </a:lnTo>
                        <a:lnTo>
                          <a:pt x="288" y="358"/>
                        </a:lnTo>
                        <a:lnTo>
                          <a:pt x="280" y="329"/>
                        </a:lnTo>
                        <a:lnTo>
                          <a:pt x="273" y="302"/>
                        </a:lnTo>
                        <a:lnTo>
                          <a:pt x="270" y="278"/>
                        </a:lnTo>
                        <a:lnTo>
                          <a:pt x="268" y="245"/>
                        </a:lnTo>
                        <a:lnTo>
                          <a:pt x="270" y="200"/>
                        </a:lnTo>
                        <a:lnTo>
                          <a:pt x="275" y="160"/>
                        </a:lnTo>
                        <a:lnTo>
                          <a:pt x="278" y="137"/>
                        </a:lnTo>
                        <a:lnTo>
                          <a:pt x="286" y="115"/>
                        </a:lnTo>
                        <a:lnTo>
                          <a:pt x="294" y="89"/>
                        </a:lnTo>
                        <a:lnTo>
                          <a:pt x="305" y="67"/>
                        </a:lnTo>
                        <a:lnTo>
                          <a:pt x="318" y="46"/>
                        </a:lnTo>
                        <a:lnTo>
                          <a:pt x="332" y="30"/>
                        </a:lnTo>
                        <a:lnTo>
                          <a:pt x="347" y="17"/>
                        </a:lnTo>
                        <a:lnTo>
                          <a:pt x="364" y="5"/>
                        </a:lnTo>
                        <a:lnTo>
                          <a:pt x="377" y="0"/>
                        </a:lnTo>
                        <a:close/>
                      </a:path>
                    </a:pathLst>
                  </a:custGeom>
                  <a:gradFill rotWithShape="0">
                    <a:gsLst>
                      <a:gs pos="0">
                        <a:srgbClr val="FBC5FB">
                          <a:gamma/>
                          <a:shade val="46275"/>
                          <a:invGamma/>
                        </a:srgbClr>
                      </a:gs>
                      <a:gs pos="100000">
                        <a:srgbClr val="FBC5FB"/>
                      </a:gs>
                    </a:gsLst>
                    <a:lin ang="5400000" scaled="1"/>
                  </a:gradFill>
                  <a:ln w="6350" cap="flat" cmpd="sng">
                    <a:solidFill>
                      <a:schemeClr val="tx1"/>
                    </a:solidFill>
                    <a:prstDash val="solid"/>
                    <a:round/>
                    <a:headEnd type="none" w="med" len="med"/>
                    <a:tailEnd type="none" w="med" len="med"/>
                  </a:ln>
                  <a:effectLst/>
                </p:spPr>
                <p:txBody>
                  <a:bodyPr/>
                  <a:lstStyle/>
                  <a:p>
                    <a:endParaRPr lang="es-ES"/>
                  </a:p>
                </p:txBody>
              </p:sp>
              <p:sp>
                <p:nvSpPr>
                  <p:cNvPr id="12706" name="Rectangle 418"/>
                  <p:cNvSpPr>
                    <a:spLocks noChangeAspect="1" noChangeArrowheads="1"/>
                  </p:cNvSpPr>
                  <p:nvPr/>
                </p:nvSpPr>
                <p:spPr bwMode="auto">
                  <a:xfrm>
                    <a:off x="2179" y="607"/>
                    <a:ext cx="269" cy="66"/>
                  </a:xfrm>
                  <a:prstGeom prst="rect">
                    <a:avLst/>
                  </a:prstGeom>
                  <a:solidFill>
                    <a:srgbClr val="B791B7"/>
                  </a:solidFill>
                  <a:ln w="6350">
                    <a:solidFill>
                      <a:srgbClr val="000000"/>
                    </a:solidFill>
                    <a:miter lim="800000"/>
                    <a:headEnd/>
                    <a:tailEnd/>
                  </a:ln>
                  <a:effectLst/>
                </p:spPr>
                <p:txBody>
                  <a:bodyPr/>
                  <a:lstStyle/>
                  <a:p>
                    <a:endParaRPr lang="es-ES"/>
                  </a:p>
                </p:txBody>
              </p:sp>
              <p:sp>
                <p:nvSpPr>
                  <p:cNvPr id="12707" name="Rectangle 419"/>
                  <p:cNvSpPr>
                    <a:spLocks noChangeAspect="1" noChangeArrowheads="1"/>
                  </p:cNvSpPr>
                  <p:nvPr/>
                </p:nvSpPr>
                <p:spPr bwMode="auto">
                  <a:xfrm>
                    <a:off x="2183" y="1148"/>
                    <a:ext cx="269" cy="67"/>
                  </a:xfrm>
                  <a:prstGeom prst="rect">
                    <a:avLst/>
                  </a:prstGeom>
                  <a:solidFill>
                    <a:srgbClr val="B690B6"/>
                  </a:solidFill>
                  <a:ln w="6350">
                    <a:solidFill>
                      <a:srgbClr val="000000"/>
                    </a:solidFill>
                    <a:miter lim="800000"/>
                    <a:headEnd/>
                    <a:tailEnd/>
                  </a:ln>
                  <a:effectLst/>
                </p:spPr>
                <p:txBody>
                  <a:bodyPr/>
                  <a:lstStyle/>
                  <a:p>
                    <a:endParaRPr lang="es-ES"/>
                  </a:p>
                </p:txBody>
              </p:sp>
              <p:sp>
                <p:nvSpPr>
                  <p:cNvPr id="12708" name="Freeform 420"/>
                  <p:cNvSpPr>
                    <a:spLocks noChangeAspect="1"/>
                  </p:cNvSpPr>
                  <p:nvPr/>
                </p:nvSpPr>
                <p:spPr bwMode="auto">
                  <a:xfrm>
                    <a:off x="2009" y="607"/>
                    <a:ext cx="173" cy="608"/>
                  </a:xfrm>
                  <a:custGeom>
                    <a:avLst/>
                    <a:gdLst/>
                    <a:ahLst/>
                    <a:cxnLst>
                      <a:cxn ang="0">
                        <a:pos x="319" y="1080"/>
                      </a:cxn>
                      <a:cxn ang="0">
                        <a:pos x="266" y="1060"/>
                      </a:cxn>
                      <a:cxn ang="0">
                        <a:pos x="218" y="1024"/>
                      </a:cxn>
                      <a:cxn ang="0">
                        <a:pos x="175" y="972"/>
                      </a:cxn>
                      <a:cxn ang="0">
                        <a:pos x="137" y="909"/>
                      </a:cxn>
                      <a:cxn ang="0">
                        <a:pos x="108" y="833"/>
                      </a:cxn>
                      <a:cxn ang="0">
                        <a:pos x="88" y="749"/>
                      </a:cxn>
                      <a:cxn ang="0">
                        <a:pos x="78" y="655"/>
                      </a:cxn>
                      <a:cxn ang="0">
                        <a:pos x="78" y="560"/>
                      </a:cxn>
                      <a:cxn ang="0">
                        <a:pos x="88" y="466"/>
                      </a:cxn>
                      <a:cxn ang="0">
                        <a:pos x="108" y="381"/>
                      </a:cxn>
                      <a:cxn ang="0">
                        <a:pos x="137" y="306"/>
                      </a:cxn>
                      <a:cxn ang="0">
                        <a:pos x="175" y="243"/>
                      </a:cxn>
                      <a:cxn ang="0">
                        <a:pos x="218" y="190"/>
                      </a:cxn>
                      <a:cxn ang="0">
                        <a:pos x="266" y="154"/>
                      </a:cxn>
                      <a:cxn ang="0">
                        <a:pos x="319" y="135"/>
                      </a:cxn>
                      <a:cxn ang="0">
                        <a:pos x="346" y="0"/>
                      </a:cxn>
                      <a:cxn ang="0">
                        <a:pos x="310" y="3"/>
                      </a:cxn>
                      <a:cxn ang="0">
                        <a:pos x="275" y="12"/>
                      </a:cxn>
                      <a:cxn ang="0">
                        <a:pos x="243" y="28"/>
                      </a:cxn>
                      <a:cxn ang="0">
                        <a:pos x="211" y="48"/>
                      </a:cxn>
                      <a:cxn ang="0">
                        <a:pos x="153" y="106"/>
                      </a:cxn>
                      <a:cxn ang="0">
                        <a:pos x="101" y="180"/>
                      </a:cxn>
                      <a:cxn ang="0">
                        <a:pos x="60" y="270"/>
                      </a:cxn>
                      <a:cxn ang="0">
                        <a:pos x="27" y="372"/>
                      </a:cxn>
                      <a:cxn ang="0">
                        <a:pos x="8" y="486"/>
                      </a:cxn>
                      <a:cxn ang="0">
                        <a:pos x="0" y="608"/>
                      </a:cxn>
                      <a:cxn ang="0">
                        <a:pos x="8" y="729"/>
                      </a:cxn>
                      <a:cxn ang="0">
                        <a:pos x="27" y="842"/>
                      </a:cxn>
                      <a:cxn ang="0">
                        <a:pos x="60" y="945"/>
                      </a:cxn>
                      <a:cxn ang="0">
                        <a:pos x="101" y="1035"/>
                      </a:cxn>
                      <a:cxn ang="0">
                        <a:pos x="153" y="1109"/>
                      </a:cxn>
                      <a:cxn ang="0">
                        <a:pos x="211" y="1166"/>
                      </a:cxn>
                      <a:cxn ang="0">
                        <a:pos x="243" y="1186"/>
                      </a:cxn>
                      <a:cxn ang="0">
                        <a:pos x="275" y="1202"/>
                      </a:cxn>
                      <a:cxn ang="0">
                        <a:pos x="310" y="1211"/>
                      </a:cxn>
                      <a:cxn ang="0">
                        <a:pos x="346" y="1215"/>
                      </a:cxn>
                    </a:cxnLst>
                    <a:rect l="0" t="0" r="r" b="b"/>
                    <a:pathLst>
                      <a:path w="346" h="1215">
                        <a:moveTo>
                          <a:pt x="346" y="1082"/>
                        </a:moveTo>
                        <a:lnTo>
                          <a:pt x="319" y="1080"/>
                        </a:lnTo>
                        <a:lnTo>
                          <a:pt x="292" y="1073"/>
                        </a:lnTo>
                        <a:lnTo>
                          <a:pt x="266" y="1060"/>
                        </a:lnTo>
                        <a:lnTo>
                          <a:pt x="241" y="1044"/>
                        </a:lnTo>
                        <a:lnTo>
                          <a:pt x="218" y="1024"/>
                        </a:lnTo>
                        <a:lnTo>
                          <a:pt x="195" y="1001"/>
                        </a:lnTo>
                        <a:lnTo>
                          <a:pt x="175" y="972"/>
                        </a:lnTo>
                        <a:lnTo>
                          <a:pt x="155" y="941"/>
                        </a:lnTo>
                        <a:lnTo>
                          <a:pt x="137" y="909"/>
                        </a:lnTo>
                        <a:lnTo>
                          <a:pt x="123" y="871"/>
                        </a:lnTo>
                        <a:lnTo>
                          <a:pt x="108" y="833"/>
                        </a:lnTo>
                        <a:lnTo>
                          <a:pt x="97" y="792"/>
                        </a:lnTo>
                        <a:lnTo>
                          <a:pt x="88" y="749"/>
                        </a:lnTo>
                        <a:lnTo>
                          <a:pt x="81" y="702"/>
                        </a:lnTo>
                        <a:lnTo>
                          <a:pt x="78" y="655"/>
                        </a:lnTo>
                        <a:lnTo>
                          <a:pt x="76" y="606"/>
                        </a:lnTo>
                        <a:lnTo>
                          <a:pt x="78" y="560"/>
                        </a:lnTo>
                        <a:lnTo>
                          <a:pt x="81" y="513"/>
                        </a:lnTo>
                        <a:lnTo>
                          <a:pt x="88" y="466"/>
                        </a:lnTo>
                        <a:lnTo>
                          <a:pt x="97" y="423"/>
                        </a:lnTo>
                        <a:lnTo>
                          <a:pt x="108" y="381"/>
                        </a:lnTo>
                        <a:lnTo>
                          <a:pt x="123" y="344"/>
                        </a:lnTo>
                        <a:lnTo>
                          <a:pt x="137" y="306"/>
                        </a:lnTo>
                        <a:lnTo>
                          <a:pt x="155" y="273"/>
                        </a:lnTo>
                        <a:lnTo>
                          <a:pt x="175" y="243"/>
                        </a:lnTo>
                        <a:lnTo>
                          <a:pt x="195" y="216"/>
                        </a:lnTo>
                        <a:lnTo>
                          <a:pt x="218" y="190"/>
                        </a:lnTo>
                        <a:lnTo>
                          <a:pt x="241" y="171"/>
                        </a:lnTo>
                        <a:lnTo>
                          <a:pt x="266" y="154"/>
                        </a:lnTo>
                        <a:lnTo>
                          <a:pt x="292" y="142"/>
                        </a:lnTo>
                        <a:lnTo>
                          <a:pt x="319" y="135"/>
                        </a:lnTo>
                        <a:lnTo>
                          <a:pt x="346" y="133"/>
                        </a:lnTo>
                        <a:lnTo>
                          <a:pt x="346" y="0"/>
                        </a:lnTo>
                        <a:lnTo>
                          <a:pt x="328" y="1"/>
                        </a:lnTo>
                        <a:lnTo>
                          <a:pt x="310" y="3"/>
                        </a:lnTo>
                        <a:lnTo>
                          <a:pt x="293" y="7"/>
                        </a:lnTo>
                        <a:lnTo>
                          <a:pt x="275" y="12"/>
                        </a:lnTo>
                        <a:lnTo>
                          <a:pt x="259" y="19"/>
                        </a:lnTo>
                        <a:lnTo>
                          <a:pt x="243" y="28"/>
                        </a:lnTo>
                        <a:lnTo>
                          <a:pt x="227" y="37"/>
                        </a:lnTo>
                        <a:lnTo>
                          <a:pt x="211" y="48"/>
                        </a:lnTo>
                        <a:lnTo>
                          <a:pt x="180" y="75"/>
                        </a:lnTo>
                        <a:lnTo>
                          <a:pt x="153" y="106"/>
                        </a:lnTo>
                        <a:lnTo>
                          <a:pt x="126" y="140"/>
                        </a:lnTo>
                        <a:lnTo>
                          <a:pt x="101" y="180"/>
                        </a:lnTo>
                        <a:lnTo>
                          <a:pt x="80" y="223"/>
                        </a:lnTo>
                        <a:lnTo>
                          <a:pt x="60" y="270"/>
                        </a:lnTo>
                        <a:lnTo>
                          <a:pt x="42" y="318"/>
                        </a:lnTo>
                        <a:lnTo>
                          <a:pt x="27" y="372"/>
                        </a:lnTo>
                        <a:lnTo>
                          <a:pt x="17" y="428"/>
                        </a:lnTo>
                        <a:lnTo>
                          <a:pt x="8" y="486"/>
                        </a:lnTo>
                        <a:lnTo>
                          <a:pt x="2" y="545"/>
                        </a:lnTo>
                        <a:lnTo>
                          <a:pt x="0" y="608"/>
                        </a:lnTo>
                        <a:lnTo>
                          <a:pt x="2" y="669"/>
                        </a:lnTo>
                        <a:lnTo>
                          <a:pt x="8" y="729"/>
                        </a:lnTo>
                        <a:lnTo>
                          <a:pt x="17" y="787"/>
                        </a:lnTo>
                        <a:lnTo>
                          <a:pt x="27" y="842"/>
                        </a:lnTo>
                        <a:lnTo>
                          <a:pt x="42" y="896"/>
                        </a:lnTo>
                        <a:lnTo>
                          <a:pt x="60" y="945"/>
                        </a:lnTo>
                        <a:lnTo>
                          <a:pt x="80" y="992"/>
                        </a:lnTo>
                        <a:lnTo>
                          <a:pt x="101" y="1035"/>
                        </a:lnTo>
                        <a:lnTo>
                          <a:pt x="126" y="1075"/>
                        </a:lnTo>
                        <a:lnTo>
                          <a:pt x="153" y="1109"/>
                        </a:lnTo>
                        <a:lnTo>
                          <a:pt x="180" y="1139"/>
                        </a:lnTo>
                        <a:lnTo>
                          <a:pt x="211" y="1166"/>
                        </a:lnTo>
                        <a:lnTo>
                          <a:pt x="227" y="1177"/>
                        </a:lnTo>
                        <a:lnTo>
                          <a:pt x="243" y="1186"/>
                        </a:lnTo>
                        <a:lnTo>
                          <a:pt x="259" y="1195"/>
                        </a:lnTo>
                        <a:lnTo>
                          <a:pt x="275" y="1202"/>
                        </a:lnTo>
                        <a:lnTo>
                          <a:pt x="293" y="1208"/>
                        </a:lnTo>
                        <a:lnTo>
                          <a:pt x="310" y="1211"/>
                        </a:lnTo>
                        <a:lnTo>
                          <a:pt x="328" y="1213"/>
                        </a:lnTo>
                        <a:lnTo>
                          <a:pt x="346" y="1215"/>
                        </a:lnTo>
                        <a:lnTo>
                          <a:pt x="346" y="1082"/>
                        </a:lnTo>
                        <a:close/>
                      </a:path>
                    </a:pathLst>
                  </a:custGeom>
                  <a:solidFill>
                    <a:srgbClr val="BB93BB"/>
                  </a:solidFill>
                  <a:ln w="6350" cmpd="sng">
                    <a:solidFill>
                      <a:srgbClr val="000000"/>
                    </a:solidFill>
                    <a:round/>
                    <a:headEnd/>
                    <a:tailEnd/>
                  </a:ln>
                  <a:effectLst/>
                </p:spPr>
                <p:txBody>
                  <a:bodyPr/>
                  <a:lstStyle/>
                  <a:p>
                    <a:endParaRPr lang="es-ES"/>
                  </a:p>
                </p:txBody>
              </p:sp>
            </p:grpSp>
            <p:sp>
              <p:nvSpPr>
                <p:cNvPr id="12709" name="Freeform 421"/>
                <p:cNvSpPr>
                  <a:spLocks noChangeAspect="1"/>
                </p:cNvSpPr>
                <p:nvPr/>
              </p:nvSpPr>
              <p:spPr bwMode="auto">
                <a:xfrm>
                  <a:off x="1910" y="2990"/>
                  <a:ext cx="49" cy="302"/>
                </a:xfrm>
                <a:custGeom>
                  <a:avLst/>
                  <a:gdLst/>
                  <a:ahLst/>
                  <a:cxnLst>
                    <a:cxn ang="0">
                      <a:pos x="329" y="577"/>
                    </a:cxn>
                    <a:cxn ang="0">
                      <a:pos x="313" y="573"/>
                    </a:cxn>
                    <a:cxn ang="0">
                      <a:pos x="298" y="568"/>
                    </a:cxn>
                    <a:cxn ang="0">
                      <a:pos x="286" y="557"/>
                    </a:cxn>
                    <a:cxn ang="0">
                      <a:pos x="273" y="542"/>
                    </a:cxn>
                    <a:cxn ang="0">
                      <a:pos x="264" y="524"/>
                    </a:cxn>
                    <a:cxn ang="0">
                      <a:pos x="257" y="506"/>
                    </a:cxn>
                    <a:cxn ang="0">
                      <a:pos x="252" y="485"/>
                    </a:cxn>
                    <a:cxn ang="0">
                      <a:pos x="250" y="461"/>
                    </a:cxn>
                    <a:cxn ang="0">
                      <a:pos x="252" y="440"/>
                    </a:cxn>
                    <a:cxn ang="0">
                      <a:pos x="257" y="418"/>
                    </a:cxn>
                    <a:cxn ang="0">
                      <a:pos x="264" y="398"/>
                    </a:cxn>
                    <a:cxn ang="0">
                      <a:pos x="273" y="382"/>
                    </a:cxn>
                    <a:cxn ang="0">
                      <a:pos x="286" y="368"/>
                    </a:cxn>
                    <a:cxn ang="0">
                      <a:pos x="298" y="359"/>
                    </a:cxn>
                    <a:cxn ang="0">
                      <a:pos x="313" y="352"/>
                    </a:cxn>
                    <a:cxn ang="0">
                      <a:pos x="329" y="348"/>
                    </a:cxn>
                    <a:cxn ang="0">
                      <a:pos x="324" y="0"/>
                    </a:cxn>
                    <a:cxn ang="0">
                      <a:pos x="291" y="4"/>
                    </a:cxn>
                    <a:cxn ang="0">
                      <a:pos x="259" y="11"/>
                    </a:cxn>
                    <a:cxn ang="0">
                      <a:pos x="226" y="24"/>
                    </a:cxn>
                    <a:cxn ang="0">
                      <a:pos x="198" y="40"/>
                    </a:cxn>
                    <a:cxn ang="0">
                      <a:pos x="169" y="60"/>
                    </a:cxn>
                    <a:cxn ang="0">
                      <a:pos x="142" y="83"/>
                    </a:cxn>
                    <a:cxn ang="0">
                      <a:pos x="117" y="110"/>
                    </a:cxn>
                    <a:cxn ang="0">
                      <a:pos x="95" y="141"/>
                    </a:cxn>
                    <a:cxn ang="0">
                      <a:pos x="74" y="173"/>
                    </a:cxn>
                    <a:cxn ang="0">
                      <a:pos x="56" y="208"/>
                    </a:cxn>
                    <a:cxn ang="0">
                      <a:pos x="39" y="245"/>
                    </a:cxn>
                    <a:cxn ang="0">
                      <a:pos x="25" y="285"/>
                    </a:cxn>
                    <a:cxn ang="0">
                      <a:pos x="14" y="328"/>
                    </a:cxn>
                    <a:cxn ang="0">
                      <a:pos x="7" y="371"/>
                    </a:cxn>
                    <a:cxn ang="0">
                      <a:pos x="2" y="416"/>
                    </a:cxn>
                    <a:cxn ang="0">
                      <a:pos x="0" y="463"/>
                    </a:cxn>
                    <a:cxn ang="0">
                      <a:pos x="2" y="510"/>
                    </a:cxn>
                    <a:cxn ang="0">
                      <a:pos x="7" y="555"/>
                    </a:cxn>
                    <a:cxn ang="0">
                      <a:pos x="14" y="598"/>
                    </a:cxn>
                    <a:cxn ang="0">
                      <a:pos x="25" y="640"/>
                    </a:cxn>
                    <a:cxn ang="0">
                      <a:pos x="39" y="679"/>
                    </a:cxn>
                    <a:cxn ang="0">
                      <a:pos x="56" y="717"/>
                    </a:cxn>
                    <a:cxn ang="0">
                      <a:pos x="74" y="753"/>
                    </a:cxn>
                    <a:cxn ang="0">
                      <a:pos x="95" y="786"/>
                    </a:cxn>
                    <a:cxn ang="0">
                      <a:pos x="117" y="814"/>
                    </a:cxn>
                    <a:cxn ang="0">
                      <a:pos x="142" y="841"/>
                    </a:cxn>
                    <a:cxn ang="0">
                      <a:pos x="169" y="865"/>
                    </a:cxn>
                    <a:cxn ang="0">
                      <a:pos x="198" y="885"/>
                    </a:cxn>
                    <a:cxn ang="0">
                      <a:pos x="226" y="901"/>
                    </a:cxn>
                    <a:cxn ang="0">
                      <a:pos x="259" y="913"/>
                    </a:cxn>
                    <a:cxn ang="0">
                      <a:pos x="291" y="921"/>
                    </a:cxn>
                    <a:cxn ang="0">
                      <a:pos x="324" y="924"/>
                    </a:cxn>
                    <a:cxn ang="0">
                      <a:pos x="329" y="577"/>
                    </a:cxn>
                  </a:cxnLst>
                  <a:rect l="0" t="0" r="r" b="b"/>
                  <a:pathLst>
                    <a:path w="329" h="924">
                      <a:moveTo>
                        <a:pt x="329" y="577"/>
                      </a:moveTo>
                      <a:lnTo>
                        <a:pt x="313" y="573"/>
                      </a:lnTo>
                      <a:lnTo>
                        <a:pt x="298" y="568"/>
                      </a:lnTo>
                      <a:lnTo>
                        <a:pt x="286" y="557"/>
                      </a:lnTo>
                      <a:lnTo>
                        <a:pt x="273" y="542"/>
                      </a:lnTo>
                      <a:lnTo>
                        <a:pt x="264" y="524"/>
                      </a:lnTo>
                      <a:lnTo>
                        <a:pt x="257" y="506"/>
                      </a:lnTo>
                      <a:lnTo>
                        <a:pt x="252" y="485"/>
                      </a:lnTo>
                      <a:lnTo>
                        <a:pt x="250" y="461"/>
                      </a:lnTo>
                      <a:lnTo>
                        <a:pt x="252" y="440"/>
                      </a:lnTo>
                      <a:lnTo>
                        <a:pt x="257" y="418"/>
                      </a:lnTo>
                      <a:lnTo>
                        <a:pt x="264" y="398"/>
                      </a:lnTo>
                      <a:lnTo>
                        <a:pt x="273" y="382"/>
                      </a:lnTo>
                      <a:lnTo>
                        <a:pt x="286" y="368"/>
                      </a:lnTo>
                      <a:lnTo>
                        <a:pt x="298" y="359"/>
                      </a:lnTo>
                      <a:lnTo>
                        <a:pt x="313" y="352"/>
                      </a:lnTo>
                      <a:lnTo>
                        <a:pt x="329" y="348"/>
                      </a:lnTo>
                      <a:lnTo>
                        <a:pt x="324" y="0"/>
                      </a:lnTo>
                      <a:lnTo>
                        <a:pt x="291" y="4"/>
                      </a:lnTo>
                      <a:lnTo>
                        <a:pt x="259" y="11"/>
                      </a:lnTo>
                      <a:lnTo>
                        <a:pt x="226" y="24"/>
                      </a:lnTo>
                      <a:lnTo>
                        <a:pt x="198" y="40"/>
                      </a:lnTo>
                      <a:lnTo>
                        <a:pt x="169" y="60"/>
                      </a:lnTo>
                      <a:lnTo>
                        <a:pt x="142" y="83"/>
                      </a:lnTo>
                      <a:lnTo>
                        <a:pt x="117" y="110"/>
                      </a:lnTo>
                      <a:lnTo>
                        <a:pt x="95" y="141"/>
                      </a:lnTo>
                      <a:lnTo>
                        <a:pt x="74" y="173"/>
                      </a:lnTo>
                      <a:lnTo>
                        <a:pt x="56" y="208"/>
                      </a:lnTo>
                      <a:lnTo>
                        <a:pt x="39" y="245"/>
                      </a:lnTo>
                      <a:lnTo>
                        <a:pt x="25" y="285"/>
                      </a:lnTo>
                      <a:lnTo>
                        <a:pt x="14" y="328"/>
                      </a:lnTo>
                      <a:lnTo>
                        <a:pt x="7" y="371"/>
                      </a:lnTo>
                      <a:lnTo>
                        <a:pt x="2" y="416"/>
                      </a:lnTo>
                      <a:lnTo>
                        <a:pt x="0" y="463"/>
                      </a:lnTo>
                      <a:lnTo>
                        <a:pt x="2" y="510"/>
                      </a:lnTo>
                      <a:lnTo>
                        <a:pt x="7" y="555"/>
                      </a:lnTo>
                      <a:lnTo>
                        <a:pt x="14" y="598"/>
                      </a:lnTo>
                      <a:lnTo>
                        <a:pt x="25" y="640"/>
                      </a:lnTo>
                      <a:lnTo>
                        <a:pt x="39" y="679"/>
                      </a:lnTo>
                      <a:lnTo>
                        <a:pt x="56" y="717"/>
                      </a:lnTo>
                      <a:lnTo>
                        <a:pt x="74" y="753"/>
                      </a:lnTo>
                      <a:lnTo>
                        <a:pt x="95" y="786"/>
                      </a:lnTo>
                      <a:lnTo>
                        <a:pt x="117" y="814"/>
                      </a:lnTo>
                      <a:lnTo>
                        <a:pt x="142" y="841"/>
                      </a:lnTo>
                      <a:lnTo>
                        <a:pt x="169" y="865"/>
                      </a:lnTo>
                      <a:lnTo>
                        <a:pt x="198" y="885"/>
                      </a:lnTo>
                      <a:lnTo>
                        <a:pt x="226" y="901"/>
                      </a:lnTo>
                      <a:lnTo>
                        <a:pt x="259" y="913"/>
                      </a:lnTo>
                      <a:lnTo>
                        <a:pt x="291" y="921"/>
                      </a:lnTo>
                      <a:lnTo>
                        <a:pt x="324" y="924"/>
                      </a:lnTo>
                      <a:lnTo>
                        <a:pt x="329" y="577"/>
                      </a:lnTo>
                      <a:close/>
                    </a:path>
                  </a:pathLst>
                </a:custGeom>
                <a:solidFill>
                  <a:srgbClr val="FFFFFF"/>
                </a:solidFill>
                <a:ln w="6350" cmpd="sng">
                  <a:solidFill>
                    <a:srgbClr val="000000"/>
                  </a:solidFill>
                  <a:prstDash val="solid"/>
                  <a:round/>
                  <a:headEnd/>
                  <a:tailEnd/>
                </a:ln>
                <a:effectLst/>
              </p:spPr>
              <p:txBody>
                <a:bodyPr/>
                <a:lstStyle/>
                <a:p>
                  <a:endParaRPr lang="es-ES"/>
                </a:p>
              </p:txBody>
            </p:sp>
            <p:sp>
              <p:nvSpPr>
                <p:cNvPr id="12710" name="Freeform 422"/>
                <p:cNvSpPr>
                  <a:spLocks noChangeAspect="1"/>
                </p:cNvSpPr>
                <p:nvPr/>
              </p:nvSpPr>
              <p:spPr bwMode="auto">
                <a:xfrm>
                  <a:off x="1879" y="2991"/>
                  <a:ext cx="49" cy="302"/>
                </a:xfrm>
                <a:custGeom>
                  <a:avLst/>
                  <a:gdLst/>
                  <a:ahLst/>
                  <a:cxnLst>
                    <a:cxn ang="0">
                      <a:pos x="329" y="577"/>
                    </a:cxn>
                    <a:cxn ang="0">
                      <a:pos x="312" y="573"/>
                    </a:cxn>
                    <a:cxn ang="0">
                      <a:pos x="296" y="568"/>
                    </a:cxn>
                    <a:cxn ang="0">
                      <a:pos x="284" y="557"/>
                    </a:cxn>
                    <a:cxn ang="0">
                      <a:pos x="271" y="542"/>
                    </a:cxn>
                    <a:cxn ang="0">
                      <a:pos x="262" y="524"/>
                    </a:cxn>
                    <a:cxn ang="0">
                      <a:pos x="255" y="506"/>
                    </a:cxn>
                    <a:cxn ang="0">
                      <a:pos x="249" y="485"/>
                    </a:cxn>
                    <a:cxn ang="0">
                      <a:pos x="248" y="461"/>
                    </a:cxn>
                    <a:cxn ang="0">
                      <a:pos x="249" y="440"/>
                    </a:cxn>
                    <a:cxn ang="0">
                      <a:pos x="255" y="418"/>
                    </a:cxn>
                    <a:cxn ang="0">
                      <a:pos x="262" y="398"/>
                    </a:cxn>
                    <a:cxn ang="0">
                      <a:pos x="271" y="382"/>
                    </a:cxn>
                    <a:cxn ang="0">
                      <a:pos x="284" y="368"/>
                    </a:cxn>
                    <a:cxn ang="0">
                      <a:pos x="296" y="359"/>
                    </a:cxn>
                    <a:cxn ang="0">
                      <a:pos x="312" y="352"/>
                    </a:cxn>
                    <a:cxn ang="0">
                      <a:pos x="329" y="348"/>
                    </a:cxn>
                    <a:cxn ang="0">
                      <a:pos x="323" y="0"/>
                    </a:cxn>
                    <a:cxn ang="0">
                      <a:pos x="291" y="4"/>
                    </a:cxn>
                    <a:cxn ang="0">
                      <a:pos x="258" y="11"/>
                    </a:cxn>
                    <a:cxn ang="0">
                      <a:pos x="226" y="24"/>
                    </a:cxn>
                    <a:cxn ang="0">
                      <a:pos x="197" y="40"/>
                    </a:cxn>
                    <a:cxn ang="0">
                      <a:pos x="169" y="60"/>
                    </a:cxn>
                    <a:cxn ang="0">
                      <a:pos x="142" y="83"/>
                    </a:cxn>
                    <a:cxn ang="0">
                      <a:pos x="116" y="110"/>
                    </a:cxn>
                    <a:cxn ang="0">
                      <a:pos x="95" y="141"/>
                    </a:cxn>
                    <a:cxn ang="0">
                      <a:pos x="73" y="173"/>
                    </a:cxn>
                    <a:cxn ang="0">
                      <a:pos x="55" y="208"/>
                    </a:cxn>
                    <a:cxn ang="0">
                      <a:pos x="39" y="245"/>
                    </a:cxn>
                    <a:cxn ang="0">
                      <a:pos x="25" y="285"/>
                    </a:cxn>
                    <a:cxn ang="0">
                      <a:pos x="14" y="328"/>
                    </a:cxn>
                    <a:cxn ang="0">
                      <a:pos x="7" y="371"/>
                    </a:cxn>
                    <a:cxn ang="0">
                      <a:pos x="1" y="416"/>
                    </a:cxn>
                    <a:cxn ang="0">
                      <a:pos x="0" y="463"/>
                    </a:cxn>
                    <a:cxn ang="0">
                      <a:pos x="1" y="510"/>
                    </a:cxn>
                    <a:cxn ang="0">
                      <a:pos x="7" y="555"/>
                    </a:cxn>
                    <a:cxn ang="0">
                      <a:pos x="14" y="598"/>
                    </a:cxn>
                    <a:cxn ang="0">
                      <a:pos x="25" y="640"/>
                    </a:cxn>
                    <a:cxn ang="0">
                      <a:pos x="39" y="679"/>
                    </a:cxn>
                    <a:cxn ang="0">
                      <a:pos x="55" y="717"/>
                    </a:cxn>
                    <a:cxn ang="0">
                      <a:pos x="73" y="753"/>
                    </a:cxn>
                    <a:cxn ang="0">
                      <a:pos x="95" y="786"/>
                    </a:cxn>
                    <a:cxn ang="0">
                      <a:pos x="116" y="814"/>
                    </a:cxn>
                    <a:cxn ang="0">
                      <a:pos x="142" y="841"/>
                    </a:cxn>
                    <a:cxn ang="0">
                      <a:pos x="169" y="865"/>
                    </a:cxn>
                    <a:cxn ang="0">
                      <a:pos x="197" y="885"/>
                    </a:cxn>
                    <a:cxn ang="0">
                      <a:pos x="226" y="901"/>
                    </a:cxn>
                    <a:cxn ang="0">
                      <a:pos x="258" y="913"/>
                    </a:cxn>
                    <a:cxn ang="0">
                      <a:pos x="291" y="921"/>
                    </a:cxn>
                    <a:cxn ang="0">
                      <a:pos x="323" y="924"/>
                    </a:cxn>
                    <a:cxn ang="0">
                      <a:pos x="329" y="577"/>
                    </a:cxn>
                  </a:cxnLst>
                  <a:rect l="0" t="0" r="r" b="b"/>
                  <a:pathLst>
                    <a:path w="329" h="924">
                      <a:moveTo>
                        <a:pt x="329" y="577"/>
                      </a:moveTo>
                      <a:lnTo>
                        <a:pt x="312" y="573"/>
                      </a:lnTo>
                      <a:lnTo>
                        <a:pt x="296" y="568"/>
                      </a:lnTo>
                      <a:lnTo>
                        <a:pt x="284" y="557"/>
                      </a:lnTo>
                      <a:lnTo>
                        <a:pt x="271" y="542"/>
                      </a:lnTo>
                      <a:lnTo>
                        <a:pt x="262" y="524"/>
                      </a:lnTo>
                      <a:lnTo>
                        <a:pt x="255" y="506"/>
                      </a:lnTo>
                      <a:lnTo>
                        <a:pt x="249" y="485"/>
                      </a:lnTo>
                      <a:lnTo>
                        <a:pt x="248" y="461"/>
                      </a:lnTo>
                      <a:lnTo>
                        <a:pt x="249" y="440"/>
                      </a:lnTo>
                      <a:lnTo>
                        <a:pt x="255" y="418"/>
                      </a:lnTo>
                      <a:lnTo>
                        <a:pt x="262" y="398"/>
                      </a:lnTo>
                      <a:lnTo>
                        <a:pt x="271" y="382"/>
                      </a:lnTo>
                      <a:lnTo>
                        <a:pt x="284" y="368"/>
                      </a:lnTo>
                      <a:lnTo>
                        <a:pt x="296" y="359"/>
                      </a:lnTo>
                      <a:lnTo>
                        <a:pt x="312" y="352"/>
                      </a:lnTo>
                      <a:lnTo>
                        <a:pt x="329" y="348"/>
                      </a:lnTo>
                      <a:lnTo>
                        <a:pt x="323" y="0"/>
                      </a:lnTo>
                      <a:lnTo>
                        <a:pt x="291" y="4"/>
                      </a:lnTo>
                      <a:lnTo>
                        <a:pt x="258" y="11"/>
                      </a:lnTo>
                      <a:lnTo>
                        <a:pt x="226" y="24"/>
                      </a:lnTo>
                      <a:lnTo>
                        <a:pt x="197" y="40"/>
                      </a:lnTo>
                      <a:lnTo>
                        <a:pt x="169" y="60"/>
                      </a:lnTo>
                      <a:lnTo>
                        <a:pt x="142" y="83"/>
                      </a:lnTo>
                      <a:lnTo>
                        <a:pt x="116" y="110"/>
                      </a:lnTo>
                      <a:lnTo>
                        <a:pt x="95" y="141"/>
                      </a:lnTo>
                      <a:lnTo>
                        <a:pt x="73" y="173"/>
                      </a:lnTo>
                      <a:lnTo>
                        <a:pt x="55" y="208"/>
                      </a:lnTo>
                      <a:lnTo>
                        <a:pt x="39" y="245"/>
                      </a:lnTo>
                      <a:lnTo>
                        <a:pt x="25" y="285"/>
                      </a:lnTo>
                      <a:lnTo>
                        <a:pt x="14" y="328"/>
                      </a:lnTo>
                      <a:lnTo>
                        <a:pt x="7" y="371"/>
                      </a:lnTo>
                      <a:lnTo>
                        <a:pt x="1" y="416"/>
                      </a:lnTo>
                      <a:lnTo>
                        <a:pt x="0" y="463"/>
                      </a:lnTo>
                      <a:lnTo>
                        <a:pt x="1" y="510"/>
                      </a:lnTo>
                      <a:lnTo>
                        <a:pt x="7" y="555"/>
                      </a:lnTo>
                      <a:lnTo>
                        <a:pt x="14" y="598"/>
                      </a:lnTo>
                      <a:lnTo>
                        <a:pt x="25" y="640"/>
                      </a:lnTo>
                      <a:lnTo>
                        <a:pt x="39" y="679"/>
                      </a:lnTo>
                      <a:lnTo>
                        <a:pt x="55" y="717"/>
                      </a:lnTo>
                      <a:lnTo>
                        <a:pt x="73" y="753"/>
                      </a:lnTo>
                      <a:lnTo>
                        <a:pt x="95" y="786"/>
                      </a:lnTo>
                      <a:lnTo>
                        <a:pt x="116" y="814"/>
                      </a:lnTo>
                      <a:lnTo>
                        <a:pt x="142" y="841"/>
                      </a:lnTo>
                      <a:lnTo>
                        <a:pt x="169" y="865"/>
                      </a:lnTo>
                      <a:lnTo>
                        <a:pt x="197" y="885"/>
                      </a:lnTo>
                      <a:lnTo>
                        <a:pt x="226" y="901"/>
                      </a:lnTo>
                      <a:lnTo>
                        <a:pt x="258" y="913"/>
                      </a:lnTo>
                      <a:lnTo>
                        <a:pt x="291" y="921"/>
                      </a:lnTo>
                      <a:lnTo>
                        <a:pt x="323" y="924"/>
                      </a:lnTo>
                      <a:lnTo>
                        <a:pt x="329" y="577"/>
                      </a:lnTo>
                      <a:close/>
                    </a:path>
                  </a:pathLst>
                </a:custGeom>
                <a:solidFill>
                  <a:srgbClr val="FFFFFF"/>
                </a:solidFill>
                <a:ln w="6350" cmpd="sng">
                  <a:solidFill>
                    <a:srgbClr val="000000"/>
                  </a:solidFill>
                  <a:prstDash val="solid"/>
                  <a:round/>
                  <a:headEnd/>
                  <a:tailEnd/>
                </a:ln>
                <a:effectLst/>
              </p:spPr>
              <p:txBody>
                <a:bodyPr/>
                <a:lstStyle/>
                <a:p>
                  <a:endParaRPr lang="es-ES"/>
                </a:p>
              </p:txBody>
            </p:sp>
            <p:grpSp>
              <p:nvGrpSpPr>
                <p:cNvPr id="12704" name="Group 423"/>
                <p:cNvGrpSpPr>
                  <a:grpSpLocks noChangeAspect="1"/>
                </p:cNvGrpSpPr>
                <p:nvPr/>
              </p:nvGrpSpPr>
              <p:grpSpPr bwMode="auto">
                <a:xfrm>
                  <a:off x="1823" y="2912"/>
                  <a:ext cx="121" cy="449"/>
                  <a:chOff x="1223" y="1178"/>
                  <a:chExt cx="402" cy="686"/>
                </a:xfrm>
              </p:grpSpPr>
              <p:sp>
                <p:nvSpPr>
                  <p:cNvPr id="12712" name="AutoShape 424"/>
                  <p:cNvSpPr>
                    <a:spLocks noChangeAspect="1" noChangeArrowheads="1"/>
                  </p:cNvSpPr>
                  <p:nvPr/>
                </p:nvSpPr>
                <p:spPr bwMode="auto">
                  <a:xfrm>
                    <a:off x="1276" y="1282"/>
                    <a:ext cx="166" cy="476"/>
                  </a:xfrm>
                  <a:prstGeom prst="moon">
                    <a:avLst>
                      <a:gd name="adj" fmla="val 31644"/>
                    </a:avLst>
                  </a:prstGeom>
                  <a:gradFill rotWithShape="0">
                    <a:gsLst>
                      <a:gs pos="0">
                        <a:srgbClr val="D5D000"/>
                      </a:gs>
                      <a:gs pos="50000">
                        <a:srgbClr val="E0E000"/>
                      </a:gs>
                      <a:gs pos="100000">
                        <a:srgbClr val="D5D000"/>
                      </a:gs>
                    </a:gsLst>
                    <a:lin ang="5400000" scaled="1"/>
                  </a:gradFill>
                  <a:ln w="6350">
                    <a:solidFill>
                      <a:schemeClr val="tx1"/>
                    </a:solidFill>
                    <a:miter lim="800000"/>
                    <a:headEnd/>
                    <a:tailEnd/>
                  </a:ln>
                  <a:effectLst/>
                </p:spPr>
                <p:txBody>
                  <a:bodyPr/>
                  <a:lstStyle/>
                  <a:p>
                    <a:endParaRPr lang="es-ES"/>
                  </a:p>
                </p:txBody>
              </p:sp>
              <p:sp>
                <p:nvSpPr>
                  <p:cNvPr id="12713" name="Freeform 425"/>
                  <p:cNvSpPr>
                    <a:spLocks noChangeAspect="1"/>
                  </p:cNvSpPr>
                  <p:nvPr/>
                </p:nvSpPr>
                <p:spPr bwMode="auto">
                  <a:xfrm>
                    <a:off x="1420" y="1180"/>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sp>
                <p:nvSpPr>
                  <p:cNvPr id="12714" name="AutoShape 426"/>
                  <p:cNvSpPr>
                    <a:spLocks noChangeAspect="1" noChangeArrowheads="1"/>
                  </p:cNvSpPr>
                  <p:nvPr/>
                </p:nvSpPr>
                <p:spPr bwMode="auto">
                  <a:xfrm rot="-5400000">
                    <a:off x="1081" y="1320"/>
                    <a:ext cx="685" cy="402"/>
                  </a:xfrm>
                  <a:custGeom>
                    <a:avLst/>
                    <a:gdLst>
                      <a:gd name="G0" fmla="+- 7398 0 0"/>
                      <a:gd name="G1" fmla="+- -11795973 0 0"/>
                      <a:gd name="G2" fmla="+- 0 0 -11795973"/>
                      <a:gd name="T0" fmla="*/ 0 256 1"/>
                      <a:gd name="T1" fmla="*/ 180 256 1"/>
                      <a:gd name="G3" fmla="+- -11795973 T0 T1"/>
                      <a:gd name="T2" fmla="*/ 0 256 1"/>
                      <a:gd name="T3" fmla="*/ 90 256 1"/>
                      <a:gd name="G4" fmla="+- -11795973 T2 T3"/>
                      <a:gd name="G5" fmla="*/ G4 2 1"/>
                      <a:gd name="T4" fmla="*/ 90 256 1"/>
                      <a:gd name="T5" fmla="*/ 0 256 1"/>
                      <a:gd name="G6" fmla="+- -11795973 T4 T5"/>
                      <a:gd name="G7" fmla="*/ G6 2 1"/>
                      <a:gd name="G8" fmla="abs -117959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398"/>
                      <a:gd name="G18" fmla="*/ 7398 1 2"/>
                      <a:gd name="G19" fmla="+- G18 5400 0"/>
                      <a:gd name="G20" fmla="cos G19 -11795973"/>
                      <a:gd name="G21" fmla="sin G19 -11795973"/>
                      <a:gd name="G22" fmla="+- G20 10800 0"/>
                      <a:gd name="G23" fmla="+- G21 10800 0"/>
                      <a:gd name="G24" fmla="+- 10800 0 G20"/>
                      <a:gd name="G25" fmla="+- 7398 10800 0"/>
                      <a:gd name="G26" fmla="?: G9 G17 G25"/>
                      <a:gd name="G27" fmla="?: G9 0 21600"/>
                      <a:gd name="G28" fmla="cos 10800 -11795973"/>
                      <a:gd name="G29" fmla="sin 10800 -11795973"/>
                      <a:gd name="G30" fmla="sin 7398 -11795973"/>
                      <a:gd name="G31" fmla="+- G28 10800 0"/>
                      <a:gd name="G32" fmla="+- G29 10800 0"/>
                      <a:gd name="G33" fmla="+- G30 10800 0"/>
                      <a:gd name="G34" fmla="?: G4 0 G31"/>
                      <a:gd name="G35" fmla="?: -11795973 G34 0"/>
                      <a:gd name="G36" fmla="?: G6 G35 G31"/>
                      <a:gd name="G37" fmla="+- 21600 0 G36"/>
                      <a:gd name="G38" fmla="?: G4 0 G33"/>
                      <a:gd name="G39" fmla="?: -11795973 G38 G32"/>
                      <a:gd name="G40" fmla="?: G6 G39 0"/>
                      <a:gd name="G41" fmla="?: G4 G32 21600"/>
                      <a:gd name="G42" fmla="?: G6 G41 G33"/>
                      <a:gd name="T12" fmla="*/ 10800 w 21600"/>
                      <a:gd name="T13" fmla="*/ 0 h 21600"/>
                      <a:gd name="T14" fmla="*/ 1701 w 21600"/>
                      <a:gd name="T15" fmla="*/ 10798 h 21600"/>
                      <a:gd name="T16" fmla="*/ 10800 w 21600"/>
                      <a:gd name="T17" fmla="*/ 3402 h 21600"/>
                      <a:gd name="T18" fmla="*/ 19899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402" y="10799"/>
                        </a:moveTo>
                        <a:cubicBezTo>
                          <a:pt x="3402" y="6713"/>
                          <a:pt x="6714" y="3401"/>
                          <a:pt x="10800" y="3402"/>
                        </a:cubicBezTo>
                        <a:cubicBezTo>
                          <a:pt x="14885" y="3402"/>
                          <a:pt x="18197" y="6713"/>
                          <a:pt x="18197" y="10799"/>
                        </a:cubicBezTo>
                        <a:lnTo>
                          <a:pt x="21599" y="10798"/>
                        </a:lnTo>
                        <a:cubicBezTo>
                          <a:pt x="21599" y="4834"/>
                          <a:pt x="16764" y="-1"/>
                          <a:pt x="10799" y="0"/>
                        </a:cubicBezTo>
                        <a:cubicBezTo>
                          <a:pt x="4835" y="0"/>
                          <a:pt x="0" y="4834"/>
                          <a:pt x="0" y="10798"/>
                        </a:cubicBezTo>
                        <a:close/>
                      </a:path>
                    </a:pathLst>
                  </a:custGeom>
                  <a:solidFill>
                    <a:srgbClr val="C4C400"/>
                  </a:solidFill>
                  <a:ln w="6350">
                    <a:solidFill>
                      <a:srgbClr val="000000"/>
                    </a:solidFill>
                    <a:miter lim="800000"/>
                    <a:headEnd/>
                    <a:tailEnd/>
                  </a:ln>
                  <a:effectLst/>
                </p:spPr>
                <p:txBody>
                  <a:bodyPr/>
                  <a:lstStyle/>
                  <a:p>
                    <a:endParaRPr lang="es-ES"/>
                  </a:p>
                </p:txBody>
              </p:sp>
              <p:sp>
                <p:nvSpPr>
                  <p:cNvPr id="12715" name="Freeform 427"/>
                  <p:cNvSpPr>
                    <a:spLocks noChangeAspect="1"/>
                  </p:cNvSpPr>
                  <p:nvPr/>
                </p:nvSpPr>
                <p:spPr bwMode="auto">
                  <a:xfrm>
                    <a:off x="1422" y="1756"/>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grpSp>
            <p:grpSp>
              <p:nvGrpSpPr>
                <p:cNvPr id="12711" name="Group 428"/>
                <p:cNvGrpSpPr>
                  <a:grpSpLocks noChangeAspect="1"/>
                </p:cNvGrpSpPr>
                <p:nvPr/>
              </p:nvGrpSpPr>
              <p:grpSpPr bwMode="auto">
                <a:xfrm>
                  <a:off x="1775" y="2912"/>
                  <a:ext cx="121" cy="449"/>
                  <a:chOff x="1223" y="1178"/>
                  <a:chExt cx="402" cy="686"/>
                </a:xfrm>
              </p:grpSpPr>
              <p:sp>
                <p:nvSpPr>
                  <p:cNvPr id="12717" name="AutoShape 429"/>
                  <p:cNvSpPr>
                    <a:spLocks noChangeAspect="1" noChangeArrowheads="1"/>
                  </p:cNvSpPr>
                  <p:nvPr/>
                </p:nvSpPr>
                <p:spPr bwMode="auto">
                  <a:xfrm>
                    <a:off x="1276" y="1282"/>
                    <a:ext cx="166" cy="476"/>
                  </a:xfrm>
                  <a:prstGeom prst="moon">
                    <a:avLst>
                      <a:gd name="adj" fmla="val 31644"/>
                    </a:avLst>
                  </a:prstGeom>
                  <a:gradFill rotWithShape="0">
                    <a:gsLst>
                      <a:gs pos="0">
                        <a:srgbClr val="D5D000"/>
                      </a:gs>
                      <a:gs pos="50000">
                        <a:srgbClr val="E0E000"/>
                      </a:gs>
                      <a:gs pos="100000">
                        <a:srgbClr val="D5D000"/>
                      </a:gs>
                    </a:gsLst>
                    <a:lin ang="5400000" scaled="1"/>
                  </a:gradFill>
                  <a:ln w="6350">
                    <a:solidFill>
                      <a:schemeClr val="tx1"/>
                    </a:solidFill>
                    <a:miter lim="800000"/>
                    <a:headEnd/>
                    <a:tailEnd/>
                  </a:ln>
                  <a:effectLst/>
                </p:spPr>
                <p:txBody>
                  <a:bodyPr/>
                  <a:lstStyle/>
                  <a:p>
                    <a:endParaRPr lang="es-ES"/>
                  </a:p>
                </p:txBody>
              </p:sp>
              <p:sp>
                <p:nvSpPr>
                  <p:cNvPr id="12718" name="Freeform 430"/>
                  <p:cNvSpPr>
                    <a:spLocks noChangeAspect="1"/>
                  </p:cNvSpPr>
                  <p:nvPr/>
                </p:nvSpPr>
                <p:spPr bwMode="auto">
                  <a:xfrm>
                    <a:off x="1420" y="1180"/>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sp>
                <p:nvSpPr>
                  <p:cNvPr id="12719" name="AutoShape 431"/>
                  <p:cNvSpPr>
                    <a:spLocks noChangeAspect="1" noChangeArrowheads="1"/>
                  </p:cNvSpPr>
                  <p:nvPr/>
                </p:nvSpPr>
                <p:spPr bwMode="auto">
                  <a:xfrm rot="-5400000">
                    <a:off x="1081" y="1320"/>
                    <a:ext cx="685" cy="402"/>
                  </a:xfrm>
                  <a:custGeom>
                    <a:avLst/>
                    <a:gdLst>
                      <a:gd name="G0" fmla="+- 7398 0 0"/>
                      <a:gd name="G1" fmla="+- -11795973 0 0"/>
                      <a:gd name="G2" fmla="+- 0 0 -11795973"/>
                      <a:gd name="T0" fmla="*/ 0 256 1"/>
                      <a:gd name="T1" fmla="*/ 180 256 1"/>
                      <a:gd name="G3" fmla="+- -11795973 T0 T1"/>
                      <a:gd name="T2" fmla="*/ 0 256 1"/>
                      <a:gd name="T3" fmla="*/ 90 256 1"/>
                      <a:gd name="G4" fmla="+- -11795973 T2 T3"/>
                      <a:gd name="G5" fmla="*/ G4 2 1"/>
                      <a:gd name="T4" fmla="*/ 90 256 1"/>
                      <a:gd name="T5" fmla="*/ 0 256 1"/>
                      <a:gd name="G6" fmla="+- -11795973 T4 T5"/>
                      <a:gd name="G7" fmla="*/ G6 2 1"/>
                      <a:gd name="G8" fmla="abs -117959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398"/>
                      <a:gd name="G18" fmla="*/ 7398 1 2"/>
                      <a:gd name="G19" fmla="+- G18 5400 0"/>
                      <a:gd name="G20" fmla="cos G19 -11795973"/>
                      <a:gd name="G21" fmla="sin G19 -11795973"/>
                      <a:gd name="G22" fmla="+- G20 10800 0"/>
                      <a:gd name="G23" fmla="+- G21 10800 0"/>
                      <a:gd name="G24" fmla="+- 10800 0 G20"/>
                      <a:gd name="G25" fmla="+- 7398 10800 0"/>
                      <a:gd name="G26" fmla="?: G9 G17 G25"/>
                      <a:gd name="G27" fmla="?: G9 0 21600"/>
                      <a:gd name="G28" fmla="cos 10800 -11795973"/>
                      <a:gd name="G29" fmla="sin 10800 -11795973"/>
                      <a:gd name="G30" fmla="sin 7398 -11795973"/>
                      <a:gd name="G31" fmla="+- G28 10800 0"/>
                      <a:gd name="G32" fmla="+- G29 10800 0"/>
                      <a:gd name="G33" fmla="+- G30 10800 0"/>
                      <a:gd name="G34" fmla="?: G4 0 G31"/>
                      <a:gd name="G35" fmla="?: -11795973 G34 0"/>
                      <a:gd name="G36" fmla="?: G6 G35 G31"/>
                      <a:gd name="G37" fmla="+- 21600 0 G36"/>
                      <a:gd name="G38" fmla="?: G4 0 G33"/>
                      <a:gd name="G39" fmla="?: -11795973 G38 G32"/>
                      <a:gd name="G40" fmla="?: G6 G39 0"/>
                      <a:gd name="G41" fmla="?: G4 G32 21600"/>
                      <a:gd name="G42" fmla="?: G6 G41 G33"/>
                      <a:gd name="T12" fmla="*/ 10800 w 21600"/>
                      <a:gd name="T13" fmla="*/ 0 h 21600"/>
                      <a:gd name="T14" fmla="*/ 1701 w 21600"/>
                      <a:gd name="T15" fmla="*/ 10798 h 21600"/>
                      <a:gd name="T16" fmla="*/ 10800 w 21600"/>
                      <a:gd name="T17" fmla="*/ 3402 h 21600"/>
                      <a:gd name="T18" fmla="*/ 19899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402" y="10799"/>
                        </a:moveTo>
                        <a:cubicBezTo>
                          <a:pt x="3402" y="6713"/>
                          <a:pt x="6714" y="3401"/>
                          <a:pt x="10800" y="3402"/>
                        </a:cubicBezTo>
                        <a:cubicBezTo>
                          <a:pt x="14885" y="3402"/>
                          <a:pt x="18197" y="6713"/>
                          <a:pt x="18197" y="10799"/>
                        </a:cubicBezTo>
                        <a:lnTo>
                          <a:pt x="21599" y="10798"/>
                        </a:lnTo>
                        <a:cubicBezTo>
                          <a:pt x="21599" y="4834"/>
                          <a:pt x="16764" y="-1"/>
                          <a:pt x="10799" y="0"/>
                        </a:cubicBezTo>
                        <a:cubicBezTo>
                          <a:pt x="4835" y="0"/>
                          <a:pt x="0" y="4834"/>
                          <a:pt x="0" y="10798"/>
                        </a:cubicBezTo>
                        <a:close/>
                      </a:path>
                    </a:pathLst>
                  </a:custGeom>
                  <a:solidFill>
                    <a:srgbClr val="C4C400"/>
                  </a:solidFill>
                  <a:ln w="6350">
                    <a:solidFill>
                      <a:srgbClr val="000000"/>
                    </a:solidFill>
                    <a:miter lim="800000"/>
                    <a:headEnd/>
                    <a:tailEnd/>
                  </a:ln>
                  <a:effectLst/>
                </p:spPr>
                <p:txBody>
                  <a:bodyPr/>
                  <a:lstStyle/>
                  <a:p>
                    <a:endParaRPr lang="es-ES"/>
                  </a:p>
                </p:txBody>
              </p:sp>
              <p:sp>
                <p:nvSpPr>
                  <p:cNvPr id="12720" name="Freeform 432"/>
                  <p:cNvSpPr>
                    <a:spLocks noChangeAspect="1"/>
                  </p:cNvSpPr>
                  <p:nvPr/>
                </p:nvSpPr>
                <p:spPr bwMode="auto">
                  <a:xfrm>
                    <a:off x="1422" y="1756"/>
                    <a:ext cx="47" cy="108"/>
                  </a:xfrm>
                  <a:custGeom>
                    <a:avLst/>
                    <a:gdLst/>
                    <a:ahLst/>
                    <a:cxnLst>
                      <a:cxn ang="0">
                        <a:pos x="4" y="214"/>
                      </a:cxn>
                      <a:cxn ang="0">
                        <a:pos x="0" y="0"/>
                      </a:cxn>
                      <a:cxn ang="0">
                        <a:pos x="90" y="0"/>
                      </a:cxn>
                      <a:cxn ang="0">
                        <a:pos x="94" y="214"/>
                      </a:cxn>
                      <a:cxn ang="0">
                        <a:pos x="4" y="214"/>
                      </a:cxn>
                    </a:cxnLst>
                    <a:rect l="0" t="0" r="r" b="b"/>
                    <a:pathLst>
                      <a:path w="94" h="214">
                        <a:moveTo>
                          <a:pt x="4" y="214"/>
                        </a:moveTo>
                        <a:lnTo>
                          <a:pt x="0" y="0"/>
                        </a:lnTo>
                        <a:lnTo>
                          <a:pt x="90" y="0"/>
                        </a:lnTo>
                        <a:lnTo>
                          <a:pt x="94" y="214"/>
                        </a:lnTo>
                        <a:lnTo>
                          <a:pt x="4" y="214"/>
                        </a:lnTo>
                        <a:close/>
                      </a:path>
                    </a:pathLst>
                  </a:custGeom>
                  <a:solidFill>
                    <a:srgbClr val="E1E100"/>
                  </a:solidFill>
                  <a:ln w="6350" cmpd="sng">
                    <a:solidFill>
                      <a:srgbClr val="000000"/>
                    </a:solidFill>
                    <a:round/>
                    <a:headEnd/>
                    <a:tailEnd/>
                  </a:ln>
                  <a:effectLst/>
                </p:spPr>
                <p:txBody>
                  <a:bodyPr/>
                  <a:lstStyle/>
                  <a:p>
                    <a:endParaRPr lang="es-ES"/>
                  </a:p>
                </p:txBody>
              </p:sp>
            </p:grpSp>
            <p:grpSp>
              <p:nvGrpSpPr>
                <p:cNvPr id="12716" name="Group 433"/>
                <p:cNvGrpSpPr>
                  <a:grpSpLocks noChangeAspect="1"/>
                </p:cNvGrpSpPr>
                <p:nvPr/>
              </p:nvGrpSpPr>
              <p:grpSpPr bwMode="auto">
                <a:xfrm>
                  <a:off x="1799" y="2995"/>
                  <a:ext cx="119" cy="284"/>
                  <a:chOff x="1003" y="2880"/>
                  <a:chExt cx="393" cy="434"/>
                </a:xfrm>
              </p:grpSpPr>
              <p:sp>
                <p:nvSpPr>
                  <p:cNvPr id="12722" name="Freeform 434"/>
                  <p:cNvSpPr>
                    <a:spLocks noChangeAspect="1"/>
                  </p:cNvSpPr>
                  <p:nvPr/>
                </p:nvSpPr>
                <p:spPr bwMode="auto">
                  <a:xfrm>
                    <a:off x="1003" y="2880"/>
                    <a:ext cx="124" cy="434"/>
                  </a:xfrm>
                  <a:custGeom>
                    <a:avLst/>
                    <a:gdLst/>
                    <a:ahLst/>
                    <a:cxnLst>
                      <a:cxn ang="0">
                        <a:pos x="246" y="0"/>
                      </a:cxn>
                      <a:cxn ang="0">
                        <a:pos x="221" y="2"/>
                      </a:cxn>
                      <a:cxn ang="0">
                        <a:pos x="198" y="9"/>
                      </a:cxn>
                      <a:cxn ang="0">
                        <a:pos x="174" y="20"/>
                      </a:cxn>
                      <a:cxn ang="0">
                        <a:pos x="151" y="34"/>
                      </a:cxn>
                      <a:cxn ang="0">
                        <a:pos x="129" y="52"/>
                      </a:cxn>
                      <a:cxn ang="0">
                        <a:pos x="110" y="74"/>
                      </a:cxn>
                      <a:cxn ang="0">
                        <a:pos x="90" y="99"/>
                      </a:cxn>
                      <a:cxn ang="0">
                        <a:pos x="72" y="126"/>
                      </a:cxn>
                      <a:cxn ang="0">
                        <a:pos x="56" y="157"/>
                      </a:cxn>
                      <a:cxn ang="0">
                        <a:pos x="41" y="191"/>
                      </a:cxn>
                      <a:cxn ang="0">
                        <a:pos x="30" y="227"/>
                      </a:cxn>
                      <a:cxn ang="0">
                        <a:pos x="20" y="265"/>
                      </a:cxn>
                      <a:cxn ang="0">
                        <a:pos x="11" y="304"/>
                      </a:cxn>
                      <a:cxn ang="0">
                        <a:pos x="5" y="346"/>
                      </a:cxn>
                      <a:cxn ang="0">
                        <a:pos x="2" y="389"/>
                      </a:cxn>
                      <a:cxn ang="0">
                        <a:pos x="0" y="432"/>
                      </a:cxn>
                      <a:cxn ang="0">
                        <a:pos x="2" y="477"/>
                      </a:cxn>
                      <a:cxn ang="0">
                        <a:pos x="5" y="520"/>
                      </a:cxn>
                      <a:cxn ang="0">
                        <a:pos x="11" y="562"/>
                      </a:cxn>
                      <a:cxn ang="0">
                        <a:pos x="20" y="601"/>
                      </a:cxn>
                      <a:cxn ang="0">
                        <a:pos x="30" y="639"/>
                      </a:cxn>
                      <a:cxn ang="0">
                        <a:pos x="41" y="675"/>
                      </a:cxn>
                      <a:cxn ang="0">
                        <a:pos x="56" y="708"/>
                      </a:cxn>
                      <a:cxn ang="0">
                        <a:pos x="72" y="740"/>
                      </a:cxn>
                      <a:cxn ang="0">
                        <a:pos x="90" y="767"/>
                      </a:cxn>
                      <a:cxn ang="0">
                        <a:pos x="110" y="792"/>
                      </a:cxn>
                      <a:cxn ang="0">
                        <a:pos x="129" y="814"/>
                      </a:cxn>
                      <a:cxn ang="0">
                        <a:pos x="151" y="832"/>
                      </a:cxn>
                      <a:cxn ang="0">
                        <a:pos x="174" y="846"/>
                      </a:cxn>
                      <a:cxn ang="0">
                        <a:pos x="198" y="857"/>
                      </a:cxn>
                      <a:cxn ang="0">
                        <a:pos x="221" y="864"/>
                      </a:cxn>
                      <a:cxn ang="0">
                        <a:pos x="246" y="866"/>
                      </a:cxn>
                      <a:cxn ang="0">
                        <a:pos x="234" y="760"/>
                      </a:cxn>
                      <a:cxn ang="0">
                        <a:pos x="225" y="652"/>
                      </a:cxn>
                      <a:cxn ang="0">
                        <a:pos x="217" y="542"/>
                      </a:cxn>
                      <a:cxn ang="0">
                        <a:pos x="216" y="432"/>
                      </a:cxn>
                      <a:cxn ang="0">
                        <a:pos x="217" y="324"/>
                      </a:cxn>
                      <a:cxn ang="0">
                        <a:pos x="225" y="214"/>
                      </a:cxn>
                      <a:cxn ang="0">
                        <a:pos x="234" y="106"/>
                      </a:cxn>
                      <a:cxn ang="0">
                        <a:pos x="246" y="0"/>
                      </a:cxn>
                      <a:cxn ang="0">
                        <a:pos x="246" y="0"/>
                      </a:cxn>
                    </a:cxnLst>
                    <a:rect l="0" t="0" r="r" b="b"/>
                    <a:pathLst>
                      <a:path w="246" h="866">
                        <a:moveTo>
                          <a:pt x="246" y="0"/>
                        </a:moveTo>
                        <a:lnTo>
                          <a:pt x="221" y="2"/>
                        </a:lnTo>
                        <a:lnTo>
                          <a:pt x="198" y="9"/>
                        </a:lnTo>
                        <a:lnTo>
                          <a:pt x="174" y="20"/>
                        </a:lnTo>
                        <a:lnTo>
                          <a:pt x="151" y="34"/>
                        </a:lnTo>
                        <a:lnTo>
                          <a:pt x="129" y="52"/>
                        </a:lnTo>
                        <a:lnTo>
                          <a:pt x="110" y="74"/>
                        </a:lnTo>
                        <a:lnTo>
                          <a:pt x="90" y="99"/>
                        </a:lnTo>
                        <a:lnTo>
                          <a:pt x="72" y="126"/>
                        </a:lnTo>
                        <a:lnTo>
                          <a:pt x="56" y="157"/>
                        </a:lnTo>
                        <a:lnTo>
                          <a:pt x="41" y="191"/>
                        </a:lnTo>
                        <a:lnTo>
                          <a:pt x="30" y="227"/>
                        </a:lnTo>
                        <a:lnTo>
                          <a:pt x="20" y="265"/>
                        </a:lnTo>
                        <a:lnTo>
                          <a:pt x="11" y="304"/>
                        </a:lnTo>
                        <a:lnTo>
                          <a:pt x="5" y="346"/>
                        </a:lnTo>
                        <a:lnTo>
                          <a:pt x="2" y="389"/>
                        </a:lnTo>
                        <a:lnTo>
                          <a:pt x="0" y="432"/>
                        </a:lnTo>
                        <a:lnTo>
                          <a:pt x="2" y="477"/>
                        </a:lnTo>
                        <a:lnTo>
                          <a:pt x="5" y="520"/>
                        </a:lnTo>
                        <a:lnTo>
                          <a:pt x="11" y="562"/>
                        </a:lnTo>
                        <a:lnTo>
                          <a:pt x="20" y="601"/>
                        </a:lnTo>
                        <a:lnTo>
                          <a:pt x="30" y="639"/>
                        </a:lnTo>
                        <a:lnTo>
                          <a:pt x="41" y="675"/>
                        </a:lnTo>
                        <a:lnTo>
                          <a:pt x="56" y="708"/>
                        </a:lnTo>
                        <a:lnTo>
                          <a:pt x="72" y="740"/>
                        </a:lnTo>
                        <a:lnTo>
                          <a:pt x="90" y="767"/>
                        </a:lnTo>
                        <a:lnTo>
                          <a:pt x="110" y="792"/>
                        </a:lnTo>
                        <a:lnTo>
                          <a:pt x="129" y="814"/>
                        </a:lnTo>
                        <a:lnTo>
                          <a:pt x="151" y="832"/>
                        </a:lnTo>
                        <a:lnTo>
                          <a:pt x="174" y="846"/>
                        </a:lnTo>
                        <a:lnTo>
                          <a:pt x="198" y="857"/>
                        </a:lnTo>
                        <a:lnTo>
                          <a:pt x="221" y="864"/>
                        </a:lnTo>
                        <a:lnTo>
                          <a:pt x="246" y="866"/>
                        </a:lnTo>
                        <a:lnTo>
                          <a:pt x="234" y="760"/>
                        </a:lnTo>
                        <a:lnTo>
                          <a:pt x="225" y="652"/>
                        </a:lnTo>
                        <a:lnTo>
                          <a:pt x="217" y="542"/>
                        </a:lnTo>
                        <a:lnTo>
                          <a:pt x="216" y="432"/>
                        </a:lnTo>
                        <a:lnTo>
                          <a:pt x="217" y="324"/>
                        </a:lnTo>
                        <a:lnTo>
                          <a:pt x="225" y="214"/>
                        </a:lnTo>
                        <a:lnTo>
                          <a:pt x="234" y="106"/>
                        </a:lnTo>
                        <a:lnTo>
                          <a:pt x="246" y="0"/>
                        </a:lnTo>
                        <a:lnTo>
                          <a:pt x="246" y="0"/>
                        </a:lnTo>
                        <a:close/>
                      </a:path>
                    </a:pathLst>
                  </a:custGeom>
                  <a:solidFill>
                    <a:srgbClr val="9CC4C4"/>
                  </a:solidFill>
                  <a:ln w="6350" cmpd="sng">
                    <a:solidFill>
                      <a:srgbClr val="000000"/>
                    </a:solidFill>
                    <a:round/>
                    <a:headEnd/>
                    <a:tailEnd/>
                  </a:ln>
                  <a:effectLst/>
                </p:spPr>
                <p:txBody>
                  <a:bodyPr/>
                  <a:lstStyle/>
                  <a:p>
                    <a:endParaRPr lang="es-ES"/>
                  </a:p>
                </p:txBody>
              </p:sp>
              <p:sp>
                <p:nvSpPr>
                  <p:cNvPr id="12723" name="Freeform 435"/>
                  <p:cNvSpPr>
                    <a:spLocks noChangeAspect="1"/>
                  </p:cNvSpPr>
                  <p:nvPr/>
                </p:nvSpPr>
                <p:spPr bwMode="auto">
                  <a:xfrm>
                    <a:off x="1111" y="2881"/>
                    <a:ext cx="285" cy="433"/>
                  </a:xfrm>
                  <a:custGeom>
                    <a:avLst/>
                    <a:gdLst/>
                    <a:ahLst/>
                    <a:cxnLst>
                      <a:cxn ang="0">
                        <a:pos x="283" y="0"/>
                      </a:cxn>
                      <a:cxn ang="0">
                        <a:pos x="16" y="0"/>
                      </a:cxn>
                      <a:cxn ang="0">
                        <a:pos x="8" y="46"/>
                      </a:cxn>
                      <a:cxn ang="0">
                        <a:pos x="3" y="92"/>
                      </a:cxn>
                      <a:cxn ang="0">
                        <a:pos x="0" y="140"/>
                      </a:cxn>
                      <a:cxn ang="0">
                        <a:pos x="0" y="196"/>
                      </a:cxn>
                      <a:cxn ang="0">
                        <a:pos x="0" y="264"/>
                      </a:cxn>
                      <a:cxn ang="0">
                        <a:pos x="3" y="331"/>
                      </a:cxn>
                      <a:cxn ang="0">
                        <a:pos x="5" y="361"/>
                      </a:cxn>
                      <a:cxn ang="0">
                        <a:pos x="10" y="388"/>
                      </a:cxn>
                      <a:cxn ang="0">
                        <a:pos x="13" y="433"/>
                      </a:cxn>
                      <a:cxn ang="0">
                        <a:pos x="285" y="433"/>
                      </a:cxn>
                      <a:cxn ang="0">
                        <a:pos x="277" y="385"/>
                      </a:cxn>
                      <a:cxn ang="0">
                        <a:pos x="272" y="321"/>
                      </a:cxn>
                      <a:cxn ang="0">
                        <a:pos x="269" y="272"/>
                      </a:cxn>
                      <a:cxn ang="0">
                        <a:pos x="267" y="244"/>
                      </a:cxn>
                      <a:cxn ang="0">
                        <a:pos x="267" y="195"/>
                      </a:cxn>
                      <a:cxn ang="0">
                        <a:pos x="270" y="142"/>
                      </a:cxn>
                      <a:cxn ang="0">
                        <a:pos x="274" y="80"/>
                      </a:cxn>
                      <a:cxn ang="0">
                        <a:pos x="280" y="30"/>
                      </a:cxn>
                      <a:cxn ang="0">
                        <a:pos x="283" y="0"/>
                      </a:cxn>
                    </a:cxnLst>
                    <a:rect l="0" t="0" r="r" b="b"/>
                    <a:pathLst>
                      <a:path w="285" h="433">
                        <a:moveTo>
                          <a:pt x="283" y="0"/>
                        </a:moveTo>
                        <a:lnTo>
                          <a:pt x="16" y="0"/>
                        </a:lnTo>
                        <a:lnTo>
                          <a:pt x="8" y="46"/>
                        </a:lnTo>
                        <a:lnTo>
                          <a:pt x="3" y="92"/>
                        </a:lnTo>
                        <a:lnTo>
                          <a:pt x="0" y="140"/>
                        </a:lnTo>
                        <a:lnTo>
                          <a:pt x="0" y="196"/>
                        </a:lnTo>
                        <a:lnTo>
                          <a:pt x="0" y="264"/>
                        </a:lnTo>
                        <a:lnTo>
                          <a:pt x="3" y="331"/>
                        </a:lnTo>
                        <a:lnTo>
                          <a:pt x="5" y="361"/>
                        </a:lnTo>
                        <a:lnTo>
                          <a:pt x="10" y="388"/>
                        </a:lnTo>
                        <a:lnTo>
                          <a:pt x="13" y="433"/>
                        </a:lnTo>
                        <a:lnTo>
                          <a:pt x="285" y="433"/>
                        </a:lnTo>
                        <a:lnTo>
                          <a:pt x="277" y="385"/>
                        </a:lnTo>
                        <a:lnTo>
                          <a:pt x="272" y="321"/>
                        </a:lnTo>
                        <a:lnTo>
                          <a:pt x="269" y="272"/>
                        </a:lnTo>
                        <a:lnTo>
                          <a:pt x="267" y="244"/>
                        </a:lnTo>
                        <a:lnTo>
                          <a:pt x="267" y="195"/>
                        </a:lnTo>
                        <a:lnTo>
                          <a:pt x="270" y="142"/>
                        </a:lnTo>
                        <a:lnTo>
                          <a:pt x="274" y="80"/>
                        </a:lnTo>
                        <a:lnTo>
                          <a:pt x="280" y="30"/>
                        </a:lnTo>
                        <a:lnTo>
                          <a:pt x="283" y="0"/>
                        </a:lnTo>
                        <a:close/>
                      </a:path>
                    </a:pathLst>
                  </a:custGeom>
                  <a:solidFill>
                    <a:srgbClr val="B4E1E1"/>
                  </a:solidFill>
                  <a:ln w="6350" cap="flat" cmpd="sng">
                    <a:solidFill>
                      <a:schemeClr val="tx1"/>
                    </a:solidFill>
                    <a:prstDash val="solid"/>
                    <a:round/>
                    <a:headEnd type="none" w="med" len="med"/>
                    <a:tailEnd type="none" w="med" len="med"/>
                  </a:ln>
                  <a:effectLst/>
                </p:spPr>
                <p:txBody>
                  <a:bodyPr/>
                  <a:lstStyle/>
                  <a:p>
                    <a:endParaRPr lang="es-ES"/>
                  </a:p>
                </p:txBody>
              </p:sp>
            </p:grpSp>
            <p:grpSp>
              <p:nvGrpSpPr>
                <p:cNvPr id="12721" name="Group 436"/>
                <p:cNvGrpSpPr>
                  <a:grpSpLocks noChangeAspect="1"/>
                </p:cNvGrpSpPr>
                <p:nvPr/>
              </p:nvGrpSpPr>
              <p:grpSpPr bwMode="auto">
                <a:xfrm>
                  <a:off x="1835" y="3075"/>
                  <a:ext cx="75" cy="124"/>
                  <a:chOff x="2604" y="582"/>
                  <a:chExt cx="249" cy="189"/>
                </a:xfrm>
              </p:grpSpPr>
              <p:sp>
                <p:nvSpPr>
                  <p:cNvPr id="12725" name="AutoShape 437"/>
                  <p:cNvSpPr>
                    <a:spLocks noChangeAspect="1" noChangeArrowheads="1"/>
                  </p:cNvSpPr>
                  <p:nvPr/>
                </p:nvSpPr>
                <p:spPr bwMode="auto">
                  <a:xfrm>
                    <a:off x="2604" y="585"/>
                    <a:ext cx="106" cy="186"/>
                  </a:xfrm>
                  <a:prstGeom prst="moon">
                    <a:avLst>
                      <a:gd name="adj" fmla="val 22644"/>
                    </a:avLst>
                  </a:prstGeom>
                  <a:gradFill rotWithShape="0">
                    <a:gsLst>
                      <a:gs pos="0">
                        <a:srgbClr val="E187B4">
                          <a:gamma/>
                          <a:shade val="73725"/>
                          <a:invGamma/>
                        </a:srgbClr>
                      </a:gs>
                      <a:gs pos="50000">
                        <a:srgbClr val="E187B4"/>
                      </a:gs>
                      <a:gs pos="100000">
                        <a:srgbClr val="E187B4">
                          <a:gamma/>
                          <a:shade val="73725"/>
                          <a:invGamma/>
                        </a:srgbClr>
                      </a:gs>
                    </a:gsLst>
                    <a:lin ang="5400000" scaled="1"/>
                  </a:gradFill>
                  <a:ln w="9525">
                    <a:noFill/>
                    <a:miter lim="800000"/>
                    <a:headEnd/>
                    <a:tailEnd/>
                  </a:ln>
                  <a:effectLst/>
                </p:spPr>
                <p:txBody>
                  <a:bodyPr/>
                  <a:lstStyle/>
                  <a:p>
                    <a:endParaRPr lang="es-ES"/>
                  </a:p>
                </p:txBody>
              </p:sp>
              <p:sp>
                <p:nvSpPr>
                  <p:cNvPr id="12726" name="Freeform 438"/>
                  <p:cNvSpPr>
                    <a:spLocks noChangeAspect="1"/>
                  </p:cNvSpPr>
                  <p:nvPr/>
                </p:nvSpPr>
                <p:spPr bwMode="auto">
                  <a:xfrm>
                    <a:off x="2628" y="582"/>
                    <a:ext cx="225" cy="188"/>
                  </a:xfrm>
                  <a:custGeom>
                    <a:avLst/>
                    <a:gdLst/>
                    <a:ahLst/>
                    <a:cxnLst>
                      <a:cxn ang="0">
                        <a:pos x="268" y="6"/>
                      </a:cxn>
                      <a:cxn ang="0">
                        <a:pos x="220" y="0"/>
                      </a:cxn>
                      <a:cxn ang="0">
                        <a:pos x="164" y="6"/>
                      </a:cxn>
                      <a:cxn ang="0">
                        <a:pos x="113" y="16"/>
                      </a:cxn>
                      <a:cxn ang="0">
                        <a:pos x="81" y="29"/>
                      </a:cxn>
                      <a:cxn ang="0">
                        <a:pos x="45" y="58"/>
                      </a:cxn>
                      <a:cxn ang="0">
                        <a:pos x="18" y="96"/>
                      </a:cxn>
                      <a:cxn ang="0">
                        <a:pos x="0" y="141"/>
                      </a:cxn>
                      <a:cxn ang="0">
                        <a:pos x="0" y="196"/>
                      </a:cxn>
                      <a:cxn ang="0">
                        <a:pos x="6" y="265"/>
                      </a:cxn>
                      <a:cxn ang="0">
                        <a:pos x="36" y="321"/>
                      </a:cxn>
                      <a:cxn ang="0">
                        <a:pos x="101" y="355"/>
                      </a:cxn>
                      <a:cxn ang="0">
                        <a:pos x="135" y="366"/>
                      </a:cxn>
                      <a:cxn ang="0">
                        <a:pos x="180" y="377"/>
                      </a:cxn>
                      <a:cxn ang="0">
                        <a:pos x="230" y="377"/>
                      </a:cxn>
                      <a:cxn ang="0">
                        <a:pos x="291" y="377"/>
                      </a:cxn>
                      <a:cxn ang="0">
                        <a:pos x="349" y="355"/>
                      </a:cxn>
                      <a:cxn ang="0">
                        <a:pos x="394" y="328"/>
                      </a:cxn>
                      <a:cxn ang="0">
                        <a:pos x="433" y="286"/>
                      </a:cxn>
                      <a:cxn ang="0">
                        <a:pos x="450" y="259"/>
                      </a:cxn>
                      <a:cxn ang="0">
                        <a:pos x="450" y="139"/>
                      </a:cxn>
                      <a:cxn ang="0">
                        <a:pos x="428" y="85"/>
                      </a:cxn>
                      <a:cxn ang="0">
                        <a:pos x="394" y="58"/>
                      </a:cxn>
                      <a:cxn ang="0">
                        <a:pos x="354" y="40"/>
                      </a:cxn>
                      <a:cxn ang="0">
                        <a:pos x="315" y="16"/>
                      </a:cxn>
                      <a:cxn ang="0">
                        <a:pos x="268" y="6"/>
                      </a:cxn>
                    </a:cxnLst>
                    <a:rect l="0" t="0" r="r" b="b"/>
                    <a:pathLst>
                      <a:path w="450" h="377">
                        <a:moveTo>
                          <a:pt x="268" y="6"/>
                        </a:moveTo>
                        <a:lnTo>
                          <a:pt x="220" y="0"/>
                        </a:lnTo>
                        <a:lnTo>
                          <a:pt x="164" y="6"/>
                        </a:lnTo>
                        <a:lnTo>
                          <a:pt x="113" y="16"/>
                        </a:lnTo>
                        <a:lnTo>
                          <a:pt x="81" y="29"/>
                        </a:lnTo>
                        <a:lnTo>
                          <a:pt x="45" y="58"/>
                        </a:lnTo>
                        <a:lnTo>
                          <a:pt x="18" y="96"/>
                        </a:lnTo>
                        <a:lnTo>
                          <a:pt x="0" y="141"/>
                        </a:lnTo>
                        <a:lnTo>
                          <a:pt x="0" y="196"/>
                        </a:lnTo>
                        <a:lnTo>
                          <a:pt x="6" y="265"/>
                        </a:lnTo>
                        <a:lnTo>
                          <a:pt x="36" y="321"/>
                        </a:lnTo>
                        <a:lnTo>
                          <a:pt x="101" y="355"/>
                        </a:lnTo>
                        <a:lnTo>
                          <a:pt x="135" y="366"/>
                        </a:lnTo>
                        <a:lnTo>
                          <a:pt x="180" y="377"/>
                        </a:lnTo>
                        <a:lnTo>
                          <a:pt x="230" y="377"/>
                        </a:lnTo>
                        <a:lnTo>
                          <a:pt x="291" y="377"/>
                        </a:lnTo>
                        <a:lnTo>
                          <a:pt x="349" y="355"/>
                        </a:lnTo>
                        <a:lnTo>
                          <a:pt x="394" y="328"/>
                        </a:lnTo>
                        <a:lnTo>
                          <a:pt x="433" y="286"/>
                        </a:lnTo>
                        <a:lnTo>
                          <a:pt x="450" y="259"/>
                        </a:lnTo>
                        <a:lnTo>
                          <a:pt x="450" y="139"/>
                        </a:lnTo>
                        <a:lnTo>
                          <a:pt x="428" y="85"/>
                        </a:lnTo>
                        <a:lnTo>
                          <a:pt x="394" y="58"/>
                        </a:lnTo>
                        <a:lnTo>
                          <a:pt x="354" y="40"/>
                        </a:lnTo>
                        <a:lnTo>
                          <a:pt x="315" y="16"/>
                        </a:lnTo>
                        <a:lnTo>
                          <a:pt x="268" y="6"/>
                        </a:lnTo>
                        <a:close/>
                      </a:path>
                    </a:pathLst>
                  </a:custGeom>
                  <a:blipFill dpi="0" rotWithShape="0">
                    <a:blip r:embed="rId3" cstate="print"/>
                    <a:srcRect/>
                    <a:tile tx="0" ty="0" sx="100000" sy="100000" flip="none" algn="tl"/>
                  </a:blipFill>
                  <a:ln w="9525">
                    <a:noFill/>
                    <a:round/>
                    <a:headEnd/>
                    <a:tailEnd/>
                  </a:ln>
                  <a:effectLst/>
                </p:spPr>
                <p:txBody>
                  <a:bodyPr/>
                  <a:lstStyle/>
                  <a:p>
                    <a:endParaRPr lang="es-ES"/>
                  </a:p>
                </p:txBody>
              </p:sp>
            </p:grpSp>
            <p:grpSp>
              <p:nvGrpSpPr>
                <p:cNvPr id="12724" name="Group 439"/>
                <p:cNvGrpSpPr>
                  <a:grpSpLocks noChangeAspect="1"/>
                </p:cNvGrpSpPr>
                <p:nvPr/>
              </p:nvGrpSpPr>
              <p:grpSpPr bwMode="auto">
                <a:xfrm>
                  <a:off x="2814" y="3349"/>
                  <a:ext cx="83" cy="189"/>
                  <a:chOff x="3924" y="3764"/>
                  <a:chExt cx="273" cy="289"/>
                </a:xfrm>
              </p:grpSpPr>
              <p:sp>
                <p:nvSpPr>
                  <p:cNvPr id="12728" name="Oval 440"/>
                  <p:cNvSpPr>
                    <a:spLocks noChangeAspect="1" noChangeArrowheads="1"/>
                  </p:cNvSpPr>
                  <p:nvPr/>
                </p:nvSpPr>
                <p:spPr bwMode="auto">
                  <a:xfrm rot="-248758">
                    <a:off x="3924" y="3764"/>
                    <a:ext cx="191" cy="95"/>
                  </a:xfrm>
                  <a:prstGeom prst="ellipse">
                    <a:avLst/>
                  </a:prstGeom>
                  <a:solidFill>
                    <a:srgbClr val="B2B2B2"/>
                  </a:solidFill>
                  <a:ln w="6350">
                    <a:solidFill>
                      <a:schemeClr val="tx2"/>
                    </a:solidFill>
                    <a:round/>
                    <a:headEnd/>
                    <a:tailEnd/>
                  </a:ln>
                  <a:effectLst/>
                </p:spPr>
                <p:txBody>
                  <a:bodyPr/>
                  <a:lstStyle/>
                  <a:p>
                    <a:endParaRPr lang="es-ES"/>
                  </a:p>
                </p:txBody>
              </p:sp>
              <p:sp>
                <p:nvSpPr>
                  <p:cNvPr id="12729" name="Freeform 441"/>
                  <p:cNvSpPr>
                    <a:spLocks noChangeAspect="1"/>
                  </p:cNvSpPr>
                  <p:nvPr/>
                </p:nvSpPr>
                <p:spPr bwMode="auto">
                  <a:xfrm>
                    <a:off x="3926" y="3795"/>
                    <a:ext cx="266" cy="230"/>
                  </a:xfrm>
                  <a:custGeom>
                    <a:avLst/>
                    <a:gdLst/>
                    <a:ahLst/>
                    <a:cxnLst>
                      <a:cxn ang="0">
                        <a:pos x="187" y="0"/>
                      </a:cxn>
                      <a:cxn ang="0">
                        <a:pos x="0" y="30"/>
                      </a:cxn>
                      <a:cxn ang="0">
                        <a:pos x="84" y="230"/>
                      </a:cxn>
                      <a:cxn ang="0">
                        <a:pos x="266" y="197"/>
                      </a:cxn>
                      <a:cxn ang="0">
                        <a:pos x="187" y="0"/>
                      </a:cxn>
                    </a:cxnLst>
                    <a:rect l="0" t="0" r="r" b="b"/>
                    <a:pathLst>
                      <a:path w="266" h="230">
                        <a:moveTo>
                          <a:pt x="187" y="0"/>
                        </a:moveTo>
                        <a:lnTo>
                          <a:pt x="0" y="30"/>
                        </a:lnTo>
                        <a:lnTo>
                          <a:pt x="84" y="230"/>
                        </a:lnTo>
                        <a:lnTo>
                          <a:pt x="266" y="197"/>
                        </a:lnTo>
                        <a:lnTo>
                          <a:pt x="187" y="0"/>
                        </a:lnTo>
                        <a:close/>
                      </a:path>
                    </a:pathLst>
                  </a:custGeom>
                  <a:solidFill>
                    <a:srgbClr val="B2B2B2"/>
                  </a:solidFill>
                  <a:ln w="9525" cap="flat" cmpd="sng">
                    <a:noFill/>
                    <a:prstDash val="solid"/>
                    <a:round/>
                    <a:headEnd type="none" w="med" len="med"/>
                    <a:tailEnd type="none" w="med" len="med"/>
                  </a:ln>
                  <a:effectLst/>
                </p:spPr>
                <p:txBody>
                  <a:bodyPr/>
                  <a:lstStyle/>
                  <a:p>
                    <a:endParaRPr lang="es-ES"/>
                  </a:p>
                </p:txBody>
              </p:sp>
              <p:sp>
                <p:nvSpPr>
                  <p:cNvPr id="12730" name="Oval 442"/>
                  <p:cNvSpPr>
                    <a:spLocks noChangeAspect="1" noChangeArrowheads="1"/>
                  </p:cNvSpPr>
                  <p:nvPr/>
                </p:nvSpPr>
                <p:spPr bwMode="auto">
                  <a:xfrm rot="-248758">
                    <a:off x="4004" y="3958"/>
                    <a:ext cx="191" cy="95"/>
                  </a:xfrm>
                  <a:prstGeom prst="ellipse">
                    <a:avLst/>
                  </a:prstGeom>
                  <a:solidFill>
                    <a:srgbClr val="CECECE"/>
                  </a:solidFill>
                  <a:ln w="6350">
                    <a:solidFill>
                      <a:srgbClr val="000000"/>
                    </a:solidFill>
                    <a:round/>
                    <a:headEnd/>
                    <a:tailEnd/>
                  </a:ln>
                  <a:effectLst/>
                </p:spPr>
                <p:txBody>
                  <a:bodyPr/>
                  <a:lstStyle/>
                  <a:p>
                    <a:endParaRPr lang="es-ES"/>
                  </a:p>
                </p:txBody>
              </p:sp>
              <p:sp>
                <p:nvSpPr>
                  <p:cNvPr id="12731" name="Line 443"/>
                  <p:cNvSpPr>
                    <a:spLocks noChangeAspect="1" noChangeShapeType="1"/>
                  </p:cNvSpPr>
                  <p:nvPr/>
                </p:nvSpPr>
                <p:spPr bwMode="auto">
                  <a:xfrm>
                    <a:off x="3924" y="3818"/>
                    <a:ext cx="87" cy="210"/>
                  </a:xfrm>
                  <a:prstGeom prst="line">
                    <a:avLst/>
                  </a:prstGeom>
                  <a:noFill/>
                  <a:ln w="6350">
                    <a:solidFill>
                      <a:schemeClr val="tx2"/>
                    </a:solidFill>
                    <a:round/>
                    <a:headEnd/>
                    <a:tailEnd/>
                  </a:ln>
                  <a:effectLst/>
                </p:spPr>
                <p:txBody>
                  <a:bodyPr/>
                  <a:lstStyle/>
                  <a:p>
                    <a:endParaRPr lang="es-ES"/>
                  </a:p>
                </p:txBody>
              </p:sp>
              <p:sp>
                <p:nvSpPr>
                  <p:cNvPr id="12732" name="Line 444"/>
                  <p:cNvSpPr>
                    <a:spLocks noChangeAspect="1" noChangeShapeType="1"/>
                  </p:cNvSpPr>
                  <p:nvPr/>
                </p:nvSpPr>
                <p:spPr bwMode="auto">
                  <a:xfrm>
                    <a:off x="4110" y="3790"/>
                    <a:ext cx="87" cy="210"/>
                  </a:xfrm>
                  <a:prstGeom prst="line">
                    <a:avLst/>
                  </a:prstGeom>
                  <a:noFill/>
                  <a:ln w="6350">
                    <a:solidFill>
                      <a:schemeClr val="tx2"/>
                    </a:solidFill>
                    <a:round/>
                    <a:headEnd/>
                    <a:tailEnd/>
                  </a:ln>
                  <a:effectLst/>
                </p:spPr>
                <p:txBody>
                  <a:bodyPr/>
                  <a:lstStyle/>
                  <a:p>
                    <a:endParaRPr lang="es-ES"/>
                  </a:p>
                </p:txBody>
              </p:sp>
            </p:grpSp>
            <p:grpSp>
              <p:nvGrpSpPr>
                <p:cNvPr id="12727" name="Group 445"/>
                <p:cNvGrpSpPr>
                  <a:grpSpLocks noChangeAspect="1"/>
                </p:cNvGrpSpPr>
                <p:nvPr/>
              </p:nvGrpSpPr>
              <p:grpSpPr bwMode="auto">
                <a:xfrm>
                  <a:off x="2227" y="2898"/>
                  <a:ext cx="442" cy="552"/>
                  <a:chOff x="2071" y="2644"/>
                  <a:chExt cx="1466" cy="844"/>
                </a:xfrm>
              </p:grpSpPr>
              <p:sp>
                <p:nvSpPr>
                  <p:cNvPr id="12734" name="Freeform 446"/>
                  <p:cNvSpPr>
                    <a:spLocks noChangeAspect="1"/>
                  </p:cNvSpPr>
                  <p:nvPr/>
                </p:nvSpPr>
                <p:spPr bwMode="auto">
                  <a:xfrm>
                    <a:off x="2108" y="2644"/>
                    <a:ext cx="1351" cy="52"/>
                  </a:xfrm>
                  <a:custGeom>
                    <a:avLst/>
                    <a:gdLst/>
                    <a:ahLst/>
                    <a:cxnLst>
                      <a:cxn ang="0">
                        <a:pos x="3" y="105"/>
                      </a:cxn>
                      <a:cxn ang="0">
                        <a:pos x="0" y="0"/>
                      </a:cxn>
                      <a:cxn ang="0">
                        <a:pos x="2697" y="0"/>
                      </a:cxn>
                      <a:cxn ang="0">
                        <a:pos x="2700" y="105"/>
                      </a:cxn>
                      <a:cxn ang="0">
                        <a:pos x="3" y="105"/>
                      </a:cxn>
                    </a:cxnLst>
                    <a:rect l="0" t="0" r="r" b="b"/>
                    <a:pathLst>
                      <a:path w="2700" h="105">
                        <a:moveTo>
                          <a:pt x="3" y="105"/>
                        </a:moveTo>
                        <a:lnTo>
                          <a:pt x="0" y="0"/>
                        </a:lnTo>
                        <a:lnTo>
                          <a:pt x="2697" y="0"/>
                        </a:lnTo>
                        <a:lnTo>
                          <a:pt x="2700" y="105"/>
                        </a:lnTo>
                        <a:lnTo>
                          <a:pt x="3" y="105"/>
                        </a:lnTo>
                        <a:close/>
                      </a:path>
                    </a:pathLst>
                  </a:custGeom>
                  <a:solidFill>
                    <a:srgbClr val="B4E1B4"/>
                  </a:solidFill>
                  <a:ln w="6350" cmpd="sng">
                    <a:solidFill>
                      <a:srgbClr val="000000"/>
                    </a:solidFill>
                    <a:round/>
                    <a:headEnd/>
                    <a:tailEnd/>
                  </a:ln>
                  <a:effectLst/>
                </p:spPr>
                <p:txBody>
                  <a:bodyPr/>
                  <a:lstStyle/>
                  <a:p>
                    <a:endParaRPr lang="es-ES"/>
                  </a:p>
                </p:txBody>
              </p:sp>
              <p:grpSp>
                <p:nvGrpSpPr>
                  <p:cNvPr id="12733" name="Group 447"/>
                  <p:cNvGrpSpPr>
                    <a:grpSpLocks noChangeAspect="1"/>
                  </p:cNvGrpSpPr>
                  <p:nvPr/>
                </p:nvGrpSpPr>
                <p:grpSpPr bwMode="auto">
                  <a:xfrm>
                    <a:off x="2071" y="2700"/>
                    <a:ext cx="1466" cy="600"/>
                    <a:chOff x="2212" y="2339"/>
                    <a:chExt cx="1466" cy="600"/>
                  </a:xfrm>
                </p:grpSpPr>
                <p:sp>
                  <p:nvSpPr>
                    <p:cNvPr id="12736" name="Freeform 448"/>
                    <p:cNvSpPr>
                      <a:spLocks noChangeAspect="1"/>
                    </p:cNvSpPr>
                    <p:nvPr/>
                  </p:nvSpPr>
                  <p:spPr bwMode="auto">
                    <a:xfrm>
                      <a:off x="2296" y="2679"/>
                      <a:ext cx="1281" cy="260"/>
                    </a:xfrm>
                    <a:custGeom>
                      <a:avLst/>
                      <a:gdLst/>
                      <a:ahLst/>
                      <a:cxnLst>
                        <a:cxn ang="0">
                          <a:pos x="2298" y="295"/>
                        </a:cxn>
                        <a:cxn ang="0">
                          <a:pos x="2255" y="356"/>
                        </a:cxn>
                        <a:cxn ang="0">
                          <a:pos x="2255" y="518"/>
                        </a:cxn>
                        <a:cxn ang="0">
                          <a:pos x="263" y="518"/>
                        </a:cxn>
                        <a:cxn ang="0">
                          <a:pos x="273" y="356"/>
                        </a:cxn>
                        <a:cxn ang="0">
                          <a:pos x="196" y="284"/>
                        </a:cxn>
                        <a:cxn ang="0">
                          <a:pos x="0" y="273"/>
                        </a:cxn>
                        <a:cxn ang="0">
                          <a:pos x="11" y="173"/>
                        </a:cxn>
                        <a:cxn ang="0">
                          <a:pos x="54" y="102"/>
                        </a:cxn>
                        <a:cxn ang="0">
                          <a:pos x="108" y="50"/>
                        </a:cxn>
                        <a:cxn ang="0">
                          <a:pos x="207" y="10"/>
                        </a:cxn>
                        <a:cxn ang="0">
                          <a:pos x="338" y="0"/>
                        </a:cxn>
                        <a:cxn ang="0">
                          <a:pos x="493" y="0"/>
                        </a:cxn>
                        <a:cxn ang="0">
                          <a:pos x="694" y="5"/>
                        </a:cxn>
                        <a:cxn ang="0">
                          <a:pos x="886" y="5"/>
                        </a:cxn>
                        <a:cxn ang="0">
                          <a:pos x="1090" y="5"/>
                        </a:cxn>
                        <a:cxn ang="0">
                          <a:pos x="1118" y="5"/>
                        </a:cxn>
                        <a:cxn ang="0">
                          <a:pos x="1154" y="7"/>
                        </a:cxn>
                        <a:cxn ang="0">
                          <a:pos x="1203" y="7"/>
                        </a:cxn>
                        <a:cxn ang="0">
                          <a:pos x="1246" y="7"/>
                        </a:cxn>
                        <a:cxn ang="0">
                          <a:pos x="1293" y="5"/>
                        </a:cxn>
                        <a:cxn ang="0">
                          <a:pos x="1331" y="10"/>
                        </a:cxn>
                        <a:cxn ang="0">
                          <a:pos x="1367" y="7"/>
                        </a:cxn>
                        <a:cxn ang="0">
                          <a:pos x="1404" y="7"/>
                        </a:cxn>
                        <a:cxn ang="0">
                          <a:pos x="1433" y="5"/>
                        </a:cxn>
                        <a:cxn ang="0">
                          <a:pos x="1476" y="7"/>
                        </a:cxn>
                        <a:cxn ang="0">
                          <a:pos x="1518" y="14"/>
                        </a:cxn>
                        <a:cxn ang="0">
                          <a:pos x="1561" y="10"/>
                        </a:cxn>
                        <a:cxn ang="0">
                          <a:pos x="1598" y="7"/>
                        </a:cxn>
                        <a:cxn ang="0">
                          <a:pos x="1634" y="14"/>
                        </a:cxn>
                        <a:cxn ang="0">
                          <a:pos x="1678" y="19"/>
                        </a:cxn>
                        <a:cxn ang="0">
                          <a:pos x="1717" y="16"/>
                        </a:cxn>
                        <a:cxn ang="0">
                          <a:pos x="1739" y="5"/>
                        </a:cxn>
                        <a:cxn ang="0">
                          <a:pos x="1762" y="7"/>
                        </a:cxn>
                        <a:cxn ang="0">
                          <a:pos x="1791" y="18"/>
                        </a:cxn>
                        <a:cxn ang="0">
                          <a:pos x="1812" y="12"/>
                        </a:cxn>
                        <a:cxn ang="0">
                          <a:pos x="1841" y="12"/>
                        </a:cxn>
                        <a:cxn ang="0">
                          <a:pos x="1877" y="16"/>
                        </a:cxn>
                        <a:cxn ang="0">
                          <a:pos x="1901" y="19"/>
                        </a:cxn>
                        <a:cxn ang="0">
                          <a:pos x="1936" y="16"/>
                        </a:cxn>
                        <a:cxn ang="0">
                          <a:pos x="1976" y="10"/>
                        </a:cxn>
                        <a:cxn ang="0">
                          <a:pos x="2003" y="10"/>
                        </a:cxn>
                        <a:cxn ang="0">
                          <a:pos x="2026" y="12"/>
                        </a:cxn>
                        <a:cxn ang="0">
                          <a:pos x="2050" y="14"/>
                        </a:cxn>
                        <a:cxn ang="0">
                          <a:pos x="2082" y="16"/>
                        </a:cxn>
                        <a:cxn ang="0">
                          <a:pos x="2116" y="14"/>
                        </a:cxn>
                        <a:cxn ang="0">
                          <a:pos x="2152" y="5"/>
                        </a:cxn>
                        <a:cxn ang="0">
                          <a:pos x="2194" y="7"/>
                        </a:cxn>
                        <a:cxn ang="0">
                          <a:pos x="2240" y="12"/>
                        </a:cxn>
                        <a:cxn ang="0">
                          <a:pos x="2282" y="16"/>
                        </a:cxn>
                        <a:cxn ang="0">
                          <a:pos x="2319" y="12"/>
                        </a:cxn>
                        <a:cxn ang="0">
                          <a:pos x="2350" y="5"/>
                        </a:cxn>
                        <a:cxn ang="0">
                          <a:pos x="2382" y="3"/>
                        </a:cxn>
                        <a:cxn ang="0">
                          <a:pos x="2422" y="14"/>
                        </a:cxn>
                        <a:cxn ang="0">
                          <a:pos x="2453" y="19"/>
                        </a:cxn>
                        <a:cxn ang="0">
                          <a:pos x="2485" y="10"/>
                        </a:cxn>
                        <a:cxn ang="0">
                          <a:pos x="2523" y="12"/>
                        </a:cxn>
                        <a:cxn ang="0">
                          <a:pos x="2542" y="28"/>
                        </a:cxn>
                        <a:cxn ang="0">
                          <a:pos x="2557" y="50"/>
                        </a:cxn>
                        <a:cxn ang="0">
                          <a:pos x="2562" y="133"/>
                        </a:cxn>
                        <a:cxn ang="0">
                          <a:pos x="2557" y="295"/>
                        </a:cxn>
                        <a:cxn ang="0">
                          <a:pos x="2298" y="295"/>
                        </a:cxn>
                      </a:cxnLst>
                      <a:rect l="0" t="0" r="r" b="b"/>
                      <a:pathLst>
                        <a:path w="2562" h="518">
                          <a:moveTo>
                            <a:pt x="2298" y="295"/>
                          </a:moveTo>
                          <a:lnTo>
                            <a:pt x="2255" y="356"/>
                          </a:lnTo>
                          <a:lnTo>
                            <a:pt x="2255" y="518"/>
                          </a:lnTo>
                          <a:lnTo>
                            <a:pt x="263" y="518"/>
                          </a:lnTo>
                          <a:lnTo>
                            <a:pt x="273" y="356"/>
                          </a:lnTo>
                          <a:lnTo>
                            <a:pt x="196" y="284"/>
                          </a:lnTo>
                          <a:lnTo>
                            <a:pt x="0" y="273"/>
                          </a:lnTo>
                          <a:lnTo>
                            <a:pt x="11" y="173"/>
                          </a:lnTo>
                          <a:lnTo>
                            <a:pt x="54" y="102"/>
                          </a:lnTo>
                          <a:lnTo>
                            <a:pt x="108" y="50"/>
                          </a:lnTo>
                          <a:lnTo>
                            <a:pt x="207" y="10"/>
                          </a:lnTo>
                          <a:lnTo>
                            <a:pt x="338" y="0"/>
                          </a:lnTo>
                          <a:lnTo>
                            <a:pt x="493" y="0"/>
                          </a:lnTo>
                          <a:lnTo>
                            <a:pt x="694" y="5"/>
                          </a:lnTo>
                          <a:lnTo>
                            <a:pt x="886" y="5"/>
                          </a:lnTo>
                          <a:lnTo>
                            <a:pt x="1090" y="5"/>
                          </a:lnTo>
                          <a:lnTo>
                            <a:pt x="1118" y="5"/>
                          </a:lnTo>
                          <a:lnTo>
                            <a:pt x="1154" y="7"/>
                          </a:lnTo>
                          <a:lnTo>
                            <a:pt x="1203" y="7"/>
                          </a:lnTo>
                          <a:lnTo>
                            <a:pt x="1246" y="7"/>
                          </a:lnTo>
                          <a:lnTo>
                            <a:pt x="1293" y="5"/>
                          </a:lnTo>
                          <a:lnTo>
                            <a:pt x="1331" y="10"/>
                          </a:lnTo>
                          <a:lnTo>
                            <a:pt x="1367" y="7"/>
                          </a:lnTo>
                          <a:lnTo>
                            <a:pt x="1404" y="7"/>
                          </a:lnTo>
                          <a:lnTo>
                            <a:pt x="1433" y="5"/>
                          </a:lnTo>
                          <a:lnTo>
                            <a:pt x="1476" y="7"/>
                          </a:lnTo>
                          <a:lnTo>
                            <a:pt x="1518" y="14"/>
                          </a:lnTo>
                          <a:lnTo>
                            <a:pt x="1561" y="10"/>
                          </a:lnTo>
                          <a:lnTo>
                            <a:pt x="1598" y="7"/>
                          </a:lnTo>
                          <a:lnTo>
                            <a:pt x="1634" y="14"/>
                          </a:lnTo>
                          <a:lnTo>
                            <a:pt x="1678" y="19"/>
                          </a:lnTo>
                          <a:lnTo>
                            <a:pt x="1717" y="16"/>
                          </a:lnTo>
                          <a:lnTo>
                            <a:pt x="1739" y="5"/>
                          </a:lnTo>
                          <a:lnTo>
                            <a:pt x="1762" y="7"/>
                          </a:lnTo>
                          <a:lnTo>
                            <a:pt x="1791" y="18"/>
                          </a:lnTo>
                          <a:lnTo>
                            <a:pt x="1812" y="12"/>
                          </a:lnTo>
                          <a:lnTo>
                            <a:pt x="1841" y="12"/>
                          </a:lnTo>
                          <a:lnTo>
                            <a:pt x="1877" y="16"/>
                          </a:lnTo>
                          <a:lnTo>
                            <a:pt x="1901" y="19"/>
                          </a:lnTo>
                          <a:lnTo>
                            <a:pt x="1936" y="16"/>
                          </a:lnTo>
                          <a:lnTo>
                            <a:pt x="1976" y="10"/>
                          </a:lnTo>
                          <a:lnTo>
                            <a:pt x="2003" y="10"/>
                          </a:lnTo>
                          <a:lnTo>
                            <a:pt x="2026" y="12"/>
                          </a:lnTo>
                          <a:lnTo>
                            <a:pt x="2050" y="14"/>
                          </a:lnTo>
                          <a:lnTo>
                            <a:pt x="2082" y="16"/>
                          </a:lnTo>
                          <a:lnTo>
                            <a:pt x="2116" y="14"/>
                          </a:lnTo>
                          <a:lnTo>
                            <a:pt x="2152" y="5"/>
                          </a:lnTo>
                          <a:lnTo>
                            <a:pt x="2194" y="7"/>
                          </a:lnTo>
                          <a:lnTo>
                            <a:pt x="2240" y="12"/>
                          </a:lnTo>
                          <a:lnTo>
                            <a:pt x="2282" y="16"/>
                          </a:lnTo>
                          <a:lnTo>
                            <a:pt x="2319" y="12"/>
                          </a:lnTo>
                          <a:lnTo>
                            <a:pt x="2350" y="5"/>
                          </a:lnTo>
                          <a:lnTo>
                            <a:pt x="2382" y="3"/>
                          </a:lnTo>
                          <a:lnTo>
                            <a:pt x="2422" y="14"/>
                          </a:lnTo>
                          <a:lnTo>
                            <a:pt x="2453" y="19"/>
                          </a:lnTo>
                          <a:lnTo>
                            <a:pt x="2485" y="10"/>
                          </a:lnTo>
                          <a:lnTo>
                            <a:pt x="2523" y="12"/>
                          </a:lnTo>
                          <a:lnTo>
                            <a:pt x="2542" y="28"/>
                          </a:lnTo>
                          <a:lnTo>
                            <a:pt x="2557" y="50"/>
                          </a:lnTo>
                          <a:lnTo>
                            <a:pt x="2562" y="133"/>
                          </a:lnTo>
                          <a:lnTo>
                            <a:pt x="2557" y="295"/>
                          </a:lnTo>
                          <a:lnTo>
                            <a:pt x="2298" y="295"/>
                          </a:lnTo>
                          <a:close/>
                        </a:path>
                      </a:pathLst>
                    </a:custGeom>
                    <a:solidFill>
                      <a:srgbClr val="BE0000"/>
                    </a:solidFill>
                    <a:ln w="7938">
                      <a:solidFill>
                        <a:srgbClr val="000000"/>
                      </a:solidFill>
                      <a:prstDash val="solid"/>
                      <a:round/>
                      <a:headEnd/>
                      <a:tailEnd/>
                    </a:ln>
                    <a:effectLst/>
                  </p:spPr>
                  <p:txBody>
                    <a:bodyPr/>
                    <a:lstStyle/>
                    <a:p>
                      <a:endParaRPr lang="es-ES"/>
                    </a:p>
                  </p:txBody>
                </p:sp>
                <p:grpSp>
                  <p:nvGrpSpPr>
                    <p:cNvPr id="12735" name="Group 449"/>
                    <p:cNvGrpSpPr>
                      <a:grpSpLocks noChangeAspect="1"/>
                    </p:cNvGrpSpPr>
                    <p:nvPr/>
                  </p:nvGrpSpPr>
                  <p:grpSpPr bwMode="auto">
                    <a:xfrm>
                      <a:off x="2212" y="2562"/>
                      <a:ext cx="1343" cy="90"/>
                      <a:chOff x="2093" y="2121"/>
                      <a:chExt cx="1343" cy="90"/>
                    </a:xfrm>
                  </p:grpSpPr>
                  <p:sp>
                    <p:nvSpPr>
                      <p:cNvPr id="12738" name="Freeform 450"/>
                      <p:cNvSpPr>
                        <a:spLocks noChangeAspect="1"/>
                      </p:cNvSpPr>
                      <p:nvPr/>
                    </p:nvSpPr>
                    <p:spPr bwMode="auto">
                      <a:xfrm>
                        <a:off x="2165" y="2121"/>
                        <a:ext cx="48" cy="43"/>
                      </a:xfrm>
                      <a:custGeom>
                        <a:avLst/>
                        <a:gdLst/>
                        <a:ahLst/>
                        <a:cxnLst>
                          <a:cxn ang="0">
                            <a:pos x="5" y="0"/>
                          </a:cxn>
                          <a:cxn ang="0">
                            <a:pos x="97" y="43"/>
                          </a:cxn>
                          <a:cxn ang="0">
                            <a:pos x="90" y="86"/>
                          </a:cxn>
                          <a:cxn ang="0">
                            <a:pos x="0" y="45"/>
                          </a:cxn>
                          <a:cxn ang="0">
                            <a:pos x="5" y="0"/>
                          </a:cxn>
                        </a:cxnLst>
                        <a:rect l="0" t="0" r="r" b="b"/>
                        <a:pathLst>
                          <a:path w="97" h="86">
                            <a:moveTo>
                              <a:pt x="5" y="0"/>
                            </a:moveTo>
                            <a:lnTo>
                              <a:pt x="97" y="43"/>
                            </a:lnTo>
                            <a:lnTo>
                              <a:pt x="90" y="86"/>
                            </a:lnTo>
                            <a:lnTo>
                              <a:pt x="0" y="45"/>
                            </a:lnTo>
                            <a:lnTo>
                              <a:pt x="5" y="0"/>
                            </a:lnTo>
                            <a:close/>
                          </a:path>
                        </a:pathLst>
                      </a:custGeom>
                      <a:solidFill>
                        <a:srgbClr val="967800"/>
                      </a:solidFill>
                      <a:ln w="6350" cmpd="sng">
                        <a:solidFill>
                          <a:srgbClr val="000000"/>
                        </a:solidFill>
                        <a:round/>
                        <a:headEnd/>
                        <a:tailEnd/>
                      </a:ln>
                      <a:effectLst/>
                    </p:spPr>
                    <p:txBody>
                      <a:bodyPr/>
                      <a:lstStyle/>
                      <a:p>
                        <a:endParaRPr lang="es-ES"/>
                      </a:p>
                    </p:txBody>
                  </p:sp>
                  <p:sp>
                    <p:nvSpPr>
                      <p:cNvPr id="12739" name="Freeform 451"/>
                      <p:cNvSpPr>
                        <a:spLocks noChangeAspect="1"/>
                      </p:cNvSpPr>
                      <p:nvPr/>
                    </p:nvSpPr>
                    <p:spPr bwMode="auto">
                      <a:xfrm>
                        <a:off x="2093" y="2154"/>
                        <a:ext cx="33" cy="35"/>
                      </a:xfrm>
                      <a:custGeom>
                        <a:avLst/>
                        <a:gdLst/>
                        <a:ahLst/>
                        <a:cxnLst>
                          <a:cxn ang="0">
                            <a:pos x="5" y="0"/>
                          </a:cxn>
                          <a:cxn ang="0">
                            <a:pos x="66" y="27"/>
                          </a:cxn>
                          <a:cxn ang="0">
                            <a:pos x="59" y="71"/>
                          </a:cxn>
                          <a:cxn ang="0">
                            <a:pos x="0" y="44"/>
                          </a:cxn>
                          <a:cxn ang="0">
                            <a:pos x="5" y="0"/>
                          </a:cxn>
                        </a:cxnLst>
                        <a:rect l="0" t="0" r="r" b="b"/>
                        <a:pathLst>
                          <a:path w="66" h="71">
                            <a:moveTo>
                              <a:pt x="5" y="0"/>
                            </a:moveTo>
                            <a:lnTo>
                              <a:pt x="66" y="27"/>
                            </a:lnTo>
                            <a:lnTo>
                              <a:pt x="59" y="71"/>
                            </a:lnTo>
                            <a:lnTo>
                              <a:pt x="0" y="44"/>
                            </a:lnTo>
                            <a:lnTo>
                              <a:pt x="5" y="0"/>
                            </a:lnTo>
                            <a:close/>
                          </a:path>
                        </a:pathLst>
                      </a:custGeom>
                      <a:solidFill>
                        <a:srgbClr val="967800"/>
                      </a:solidFill>
                      <a:ln w="6350" cmpd="sng">
                        <a:solidFill>
                          <a:srgbClr val="000000"/>
                        </a:solidFill>
                        <a:round/>
                        <a:headEnd/>
                        <a:tailEnd/>
                      </a:ln>
                      <a:effectLst/>
                    </p:spPr>
                    <p:txBody>
                      <a:bodyPr/>
                      <a:lstStyle/>
                      <a:p>
                        <a:endParaRPr lang="es-ES"/>
                      </a:p>
                    </p:txBody>
                  </p:sp>
                  <p:sp>
                    <p:nvSpPr>
                      <p:cNvPr id="12740" name="Freeform 452"/>
                      <p:cNvSpPr>
                        <a:spLocks noChangeAspect="1"/>
                      </p:cNvSpPr>
                      <p:nvPr/>
                    </p:nvSpPr>
                    <p:spPr bwMode="auto">
                      <a:xfrm>
                        <a:off x="2123" y="2167"/>
                        <a:ext cx="42" cy="31"/>
                      </a:xfrm>
                      <a:custGeom>
                        <a:avLst/>
                        <a:gdLst/>
                        <a:ahLst/>
                        <a:cxnLst>
                          <a:cxn ang="0">
                            <a:pos x="7" y="0"/>
                          </a:cxn>
                          <a:cxn ang="0">
                            <a:pos x="85" y="18"/>
                          </a:cxn>
                          <a:cxn ang="0">
                            <a:pos x="79" y="62"/>
                          </a:cxn>
                          <a:cxn ang="0">
                            <a:pos x="0" y="44"/>
                          </a:cxn>
                          <a:cxn ang="0">
                            <a:pos x="7" y="0"/>
                          </a:cxn>
                        </a:cxnLst>
                        <a:rect l="0" t="0" r="r" b="b"/>
                        <a:pathLst>
                          <a:path w="85" h="62">
                            <a:moveTo>
                              <a:pt x="7" y="0"/>
                            </a:moveTo>
                            <a:lnTo>
                              <a:pt x="85" y="18"/>
                            </a:lnTo>
                            <a:lnTo>
                              <a:pt x="79" y="62"/>
                            </a:lnTo>
                            <a:lnTo>
                              <a:pt x="0" y="44"/>
                            </a:lnTo>
                            <a:lnTo>
                              <a:pt x="7" y="0"/>
                            </a:lnTo>
                            <a:close/>
                          </a:path>
                        </a:pathLst>
                      </a:custGeom>
                      <a:solidFill>
                        <a:srgbClr val="937600"/>
                      </a:solidFill>
                      <a:ln w="6350" cmpd="sng">
                        <a:solidFill>
                          <a:srgbClr val="000000"/>
                        </a:solidFill>
                        <a:round/>
                        <a:headEnd/>
                        <a:tailEnd/>
                      </a:ln>
                      <a:effectLst/>
                    </p:spPr>
                    <p:txBody>
                      <a:bodyPr/>
                      <a:lstStyle/>
                      <a:p>
                        <a:endParaRPr lang="es-ES"/>
                      </a:p>
                    </p:txBody>
                  </p:sp>
                  <p:sp>
                    <p:nvSpPr>
                      <p:cNvPr id="12741" name="Freeform 453"/>
                      <p:cNvSpPr>
                        <a:spLocks noChangeAspect="1"/>
                      </p:cNvSpPr>
                      <p:nvPr/>
                    </p:nvSpPr>
                    <p:spPr bwMode="auto">
                      <a:xfrm>
                        <a:off x="2162" y="2176"/>
                        <a:ext cx="43" cy="29"/>
                      </a:xfrm>
                      <a:custGeom>
                        <a:avLst/>
                        <a:gdLst/>
                        <a:ahLst/>
                        <a:cxnLst>
                          <a:cxn ang="0">
                            <a:pos x="6" y="0"/>
                          </a:cxn>
                          <a:cxn ang="0">
                            <a:pos x="87" y="13"/>
                          </a:cxn>
                          <a:cxn ang="0">
                            <a:pos x="81" y="58"/>
                          </a:cxn>
                          <a:cxn ang="0">
                            <a:pos x="0" y="44"/>
                          </a:cxn>
                          <a:cxn ang="0">
                            <a:pos x="6" y="0"/>
                          </a:cxn>
                        </a:cxnLst>
                        <a:rect l="0" t="0" r="r" b="b"/>
                        <a:pathLst>
                          <a:path w="87" h="58">
                            <a:moveTo>
                              <a:pt x="6" y="0"/>
                            </a:moveTo>
                            <a:lnTo>
                              <a:pt x="87" y="13"/>
                            </a:lnTo>
                            <a:lnTo>
                              <a:pt x="81" y="58"/>
                            </a:lnTo>
                            <a:lnTo>
                              <a:pt x="0" y="44"/>
                            </a:lnTo>
                            <a:lnTo>
                              <a:pt x="6" y="0"/>
                            </a:lnTo>
                            <a:close/>
                          </a:path>
                        </a:pathLst>
                      </a:custGeom>
                      <a:solidFill>
                        <a:srgbClr val="8D7100"/>
                      </a:solidFill>
                      <a:ln w="6350" cmpd="sng">
                        <a:solidFill>
                          <a:srgbClr val="000000"/>
                        </a:solidFill>
                        <a:round/>
                        <a:headEnd/>
                        <a:tailEnd/>
                      </a:ln>
                      <a:effectLst/>
                    </p:spPr>
                    <p:txBody>
                      <a:bodyPr/>
                      <a:lstStyle/>
                      <a:p>
                        <a:endParaRPr lang="es-ES"/>
                      </a:p>
                    </p:txBody>
                  </p:sp>
                  <p:sp>
                    <p:nvSpPr>
                      <p:cNvPr id="12742" name="Freeform 454"/>
                      <p:cNvSpPr>
                        <a:spLocks noChangeAspect="1"/>
                      </p:cNvSpPr>
                      <p:nvPr/>
                    </p:nvSpPr>
                    <p:spPr bwMode="auto">
                      <a:xfrm>
                        <a:off x="2203" y="2182"/>
                        <a:ext cx="62" cy="28"/>
                      </a:xfrm>
                      <a:custGeom>
                        <a:avLst/>
                        <a:gdLst/>
                        <a:ahLst/>
                        <a:cxnLst>
                          <a:cxn ang="0">
                            <a:pos x="6" y="0"/>
                          </a:cxn>
                          <a:cxn ang="0">
                            <a:pos x="124" y="11"/>
                          </a:cxn>
                          <a:cxn ang="0">
                            <a:pos x="119" y="54"/>
                          </a:cxn>
                          <a:cxn ang="0">
                            <a:pos x="0" y="45"/>
                          </a:cxn>
                          <a:cxn ang="0">
                            <a:pos x="6" y="0"/>
                          </a:cxn>
                        </a:cxnLst>
                        <a:rect l="0" t="0" r="r" b="b"/>
                        <a:pathLst>
                          <a:path w="124" h="54">
                            <a:moveTo>
                              <a:pt x="6" y="0"/>
                            </a:moveTo>
                            <a:lnTo>
                              <a:pt x="124" y="11"/>
                            </a:lnTo>
                            <a:lnTo>
                              <a:pt x="119" y="54"/>
                            </a:lnTo>
                            <a:lnTo>
                              <a:pt x="0" y="45"/>
                            </a:lnTo>
                            <a:lnTo>
                              <a:pt x="6" y="0"/>
                            </a:lnTo>
                            <a:close/>
                          </a:path>
                        </a:pathLst>
                      </a:custGeom>
                      <a:solidFill>
                        <a:srgbClr val="806700"/>
                      </a:solidFill>
                      <a:ln w="6350" cmpd="sng">
                        <a:solidFill>
                          <a:srgbClr val="000000"/>
                        </a:solidFill>
                        <a:round/>
                        <a:headEnd/>
                        <a:tailEnd/>
                      </a:ln>
                      <a:effectLst/>
                    </p:spPr>
                    <p:txBody>
                      <a:bodyPr/>
                      <a:lstStyle/>
                      <a:p>
                        <a:endParaRPr lang="es-ES"/>
                      </a:p>
                    </p:txBody>
                  </p:sp>
                  <p:sp>
                    <p:nvSpPr>
                      <p:cNvPr id="12743" name="Freeform 455"/>
                      <p:cNvSpPr>
                        <a:spLocks noChangeAspect="1"/>
                      </p:cNvSpPr>
                      <p:nvPr/>
                    </p:nvSpPr>
                    <p:spPr bwMode="auto">
                      <a:xfrm>
                        <a:off x="2262" y="2188"/>
                        <a:ext cx="71" cy="23"/>
                      </a:xfrm>
                      <a:custGeom>
                        <a:avLst/>
                        <a:gdLst/>
                        <a:ahLst/>
                        <a:cxnLst>
                          <a:cxn ang="0">
                            <a:pos x="5" y="0"/>
                          </a:cxn>
                          <a:cxn ang="0">
                            <a:pos x="142" y="3"/>
                          </a:cxn>
                          <a:cxn ang="0">
                            <a:pos x="137" y="47"/>
                          </a:cxn>
                          <a:cxn ang="0">
                            <a:pos x="0" y="43"/>
                          </a:cxn>
                          <a:cxn ang="0">
                            <a:pos x="5" y="0"/>
                          </a:cxn>
                        </a:cxnLst>
                        <a:rect l="0" t="0" r="r" b="b"/>
                        <a:pathLst>
                          <a:path w="142" h="47">
                            <a:moveTo>
                              <a:pt x="5" y="0"/>
                            </a:moveTo>
                            <a:lnTo>
                              <a:pt x="142" y="3"/>
                            </a:lnTo>
                            <a:lnTo>
                              <a:pt x="137" y="47"/>
                            </a:lnTo>
                            <a:lnTo>
                              <a:pt x="0" y="43"/>
                            </a:lnTo>
                            <a:lnTo>
                              <a:pt x="5" y="0"/>
                            </a:lnTo>
                            <a:close/>
                          </a:path>
                        </a:pathLst>
                      </a:custGeom>
                      <a:solidFill>
                        <a:srgbClr val="725B00"/>
                      </a:solidFill>
                      <a:ln w="6350" cmpd="sng">
                        <a:solidFill>
                          <a:srgbClr val="000000"/>
                        </a:solidFill>
                        <a:round/>
                        <a:headEnd/>
                        <a:tailEnd/>
                      </a:ln>
                      <a:effectLst/>
                    </p:spPr>
                    <p:txBody>
                      <a:bodyPr/>
                      <a:lstStyle/>
                      <a:p>
                        <a:endParaRPr lang="es-ES"/>
                      </a:p>
                    </p:txBody>
                  </p:sp>
                  <p:sp>
                    <p:nvSpPr>
                      <p:cNvPr id="12744" name="Freeform 456"/>
                      <p:cNvSpPr>
                        <a:spLocks noChangeAspect="1"/>
                      </p:cNvSpPr>
                      <p:nvPr/>
                    </p:nvSpPr>
                    <p:spPr bwMode="auto">
                      <a:xfrm>
                        <a:off x="2330" y="2190"/>
                        <a:ext cx="79" cy="21"/>
                      </a:xfrm>
                      <a:custGeom>
                        <a:avLst/>
                        <a:gdLst/>
                        <a:ahLst/>
                        <a:cxnLst>
                          <a:cxn ang="0">
                            <a:pos x="5" y="0"/>
                          </a:cxn>
                          <a:cxn ang="0">
                            <a:pos x="158" y="0"/>
                          </a:cxn>
                          <a:cxn ang="0">
                            <a:pos x="152" y="44"/>
                          </a:cxn>
                          <a:cxn ang="0">
                            <a:pos x="0" y="44"/>
                          </a:cxn>
                          <a:cxn ang="0">
                            <a:pos x="5" y="0"/>
                          </a:cxn>
                        </a:cxnLst>
                        <a:rect l="0" t="0" r="r" b="b"/>
                        <a:pathLst>
                          <a:path w="158" h="44">
                            <a:moveTo>
                              <a:pt x="5" y="0"/>
                            </a:moveTo>
                            <a:lnTo>
                              <a:pt x="158" y="0"/>
                            </a:lnTo>
                            <a:lnTo>
                              <a:pt x="152" y="44"/>
                            </a:lnTo>
                            <a:lnTo>
                              <a:pt x="0" y="44"/>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745" name="Freeform 457"/>
                      <p:cNvSpPr>
                        <a:spLocks noChangeAspect="1"/>
                      </p:cNvSpPr>
                      <p:nvPr/>
                    </p:nvSpPr>
                    <p:spPr bwMode="auto">
                      <a:xfrm>
                        <a:off x="2407" y="2189"/>
                        <a:ext cx="103" cy="22"/>
                      </a:xfrm>
                      <a:custGeom>
                        <a:avLst/>
                        <a:gdLst/>
                        <a:ahLst/>
                        <a:cxnLst>
                          <a:cxn ang="0">
                            <a:pos x="6" y="1"/>
                          </a:cxn>
                          <a:cxn ang="0">
                            <a:pos x="207" y="0"/>
                          </a:cxn>
                          <a:cxn ang="0">
                            <a:pos x="202" y="43"/>
                          </a:cxn>
                          <a:cxn ang="0">
                            <a:pos x="0" y="45"/>
                          </a:cxn>
                          <a:cxn ang="0">
                            <a:pos x="6" y="1"/>
                          </a:cxn>
                        </a:cxnLst>
                        <a:rect l="0" t="0" r="r" b="b"/>
                        <a:pathLst>
                          <a:path w="207" h="45">
                            <a:moveTo>
                              <a:pt x="6" y="1"/>
                            </a:moveTo>
                            <a:lnTo>
                              <a:pt x="207" y="0"/>
                            </a:lnTo>
                            <a:lnTo>
                              <a:pt x="202" y="43"/>
                            </a:lnTo>
                            <a:lnTo>
                              <a:pt x="0" y="45"/>
                            </a:lnTo>
                            <a:lnTo>
                              <a:pt x="6" y="1"/>
                            </a:lnTo>
                            <a:close/>
                          </a:path>
                        </a:pathLst>
                      </a:custGeom>
                      <a:solidFill>
                        <a:srgbClr val="6D5700"/>
                      </a:solidFill>
                      <a:ln w="6350" cmpd="sng">
                        <a:solidFill>
                          <a:srgbClr val="000000"/>
                        </a:solidFill>
                        <a:round/>
                        <a:headEnd/>
                        <a:tailEnd/>
                      </a:ln>
                      <a:effectLst/>
                    </p:spPr>
                    <p:txBody>
                      <a:bodyPr/>
                      <a:lstStyle/>
                      <a:p>
                        <a:endParaRPr lang="es-ES"/>
                      </a:p>
                    </p:txBody>
                  </p:sp>
                  <p:sp>
                    <p:nvSpPr>
                      <p:cNvPr id="12746" name="Freeform 458"/>
                      <p:cNvSpPr>
                        <a:spLocks noChangeAspect="1"/>
                      </p:cNvSpPr>
                      <p:nvPr/>
                    </p:nvSpPr>
                    <p:spPr bwMode="auto">
                      <a:xfrm>
                        <a:off x="2507" y="2189"/>
                        <a:ext cx="99" cy="21"/>
                      </a:xfrm>
                      <a:custGeom>
                        <a:avLst/>
                        <a:gdLst/>
                        <a:ahLst/>
                        <a:cxnLst>
                          <a:cxn ang="0">
                            <a:pos x="5" y="0"/>
                          </a:cxn>
                          <a:cxn ang="0">
                            <a:pos x="198" y="0"/>
                          </a:cxn>
                          <a:cxn ang="0">
                            <a:pos x="192" y="43"/>
                          </a:cxn>
                          <a:cxn ang="0">
                            <a:pos x="0" y="43"/>
                          </a:cxn>
                          <a:cxn ang="0">
                            <a:pos x="5" y="0"/>
                          </a:cxn>
                        </a:cxnLst>
                        <a:rect l="0" t="0" r="r" b="b"/>
                        <a:pathLst>
                          <a:path w="198" h="43">
                            <a:moveTo>
                              <a:pt x="5" y="0"/>
                            </a:moveTo>
                            <a:lnTo>
                              <a:pt x="198" y="0"/>
                            </a:lnTo>
                            <a:lnTo>
                              <a:pt x="192"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747" name="Freeform 459"/>
                      <p:cNvSpPr>
                        <a:spLocks noChangeAspect="1"/>
                      </p:cNvSpPr>
                      <p:nvPr/>
                    </p:nvSpPr>
                    <p:spPr bwMode="auto">
                      <a:xfrm>
                        <a:off x="2604" y="2189"/>
                        <a:ext cx="105" cy="21"/>
                      </a:xfrm>
                      <a:custGeom>
                        <a:avLst/>
                        <a:gdLst/>
                        <a:ahLst/>
                        <a:cxnLst>
                          <a:cxn ang="0">
                            <a:pos x="6" y="0"/>
                          </a:cxn>
                          <a:cxn ang="0">
                            <a:pos x="210" y="0"/>
                          </a:cxn>
                          <a:cxn ang="0">
                            <a:pos x="203" y="43"/>
                          </a:cxn>
                          <a:cxn ang="0">
                            <a:pos x="0" y="43"/>
                          </a:cxn>
                          <a:cxn ang="0">
                            <a:pos x="6" y="0"/>
                          </a:cxn>
                        </a:cxnLst>
                        <a:rect l="0" t="0" r="r" b="b"/>
                        <a:pathLst>
                          <a:path w="210" h="43">
                            <a:moveTo>
                              <a:pt x="6" y="0"/>
                            </a:moveTo>
                            <a:lnTo>
                              <a:pt x="210" y="0"/>
                            </a:lnTo>
                            <a:lnTo>
                              <a:pt x="203" y="43"/>
                            </a:lnTo>
                            <a:lnTo>
                              <a:pt x="0" y="43"/>
                            </a:lnTo>
                            <a:lnTo>
                              <a:pt x="6" y="0"/>
                            </a:lnTo>
                            <a:close/>
                          </a:path>
                        </a:pathLst>
                      </a:custGeom>
                      <a:solidFill>
                        <a:srgbClr val="6E5800"/>
                      </a:solidFill>
                      <a:ln w="6350" cmpd="sng">
                        <a:solidFill>
                          <a:srgbClr val="000000"/>
                        </a:solidFill>
                        <a:round/>
                        <a:headEnd/>
                        <a:tailEnd/>
                      </a:ln>
                      <a:effectLst/>
                    </p:spPr>
                    <p:txBody>
                      <a:bodyPr/>
                      <a:lstStyle/>
                      <a:p>
                        <a:endParaRPr lang="es-ES"/>
                      </a:p>
                    </p:txBody>
                  </p:sp>
                  <p:sp>
                    <p:nvSpPr>
                      <p:cNvPr id="12748" name="Freeform 460"/>
                      <p:cNvSpPr>
                        <a:spLocks noChangeAspect="1"/>
                      </p:cNvSpPr>
                      <p:nvPr/>
                    </p:nvSpPr>
                    <p:spPr bwMode="auto">
                      <a:xfrm>
                        <a:off x="2705" y="2188"/>
                        <a:ext cx="123" cy="22"/>
                      </a:xfrm>
                      <a:custGeom>
                        <a:avLst/>
                        <a:gdLst/>
                        <a:ahLst/>
                        <a:cxnLst>
                          <a:cxn ang="0">
                            <a:pos x="7" y="2"/>
                          </a:cxn>
                          <a:cxn ang="0">
                            <a:pos x="247" y="0"/>
                          </a:cxn>
                          <a:cxn ang="0">
                            <a:pos x="239" y="43"/>
                          </a:cxn>
                          <a:cxn ang="0">
                            <a:pos x="0" y="45"/>
                          </a:cxn>
                          <a:cxn ang="0">
                            <a:pos x="7" y="2"/>
                          </a:cxn>
                        </a:cxnLst>
                        <a:rect l="0" t="0" r="r" b="b"/>
                        <a:pathLst>
                          <a:path w="247" h="45">
                            <a:moveTo>
                              <a:pt x="7" y="2"/>
                            </a:moveTo>
                            <a:lnTo>
                              <a:pt x="247" y="0"/>
                            </a:lnTo>
                            <a:lnTo>
                              <a:pt x="239" y="43"/>
                            </a:lnTo>
                            <a:lnTo>
                              <a:pt x="0" y="45"/>
                            </a:lnTo>
                            <a:lnTo>
                              <a:pt x="7" y="2"/>
                            </a:lnTo>
                            <a:close/>
                          </a:path>
                        </a:pathLst>
                      </a:custGeom>
                      <a:solidFill>
                        <a:srgbClr val="6D5700"/>
                      </a:solidFill>
                      <a:ln w="6350" cmpd="sng">
                        <a:solidFill>
                          <a:srgbClr val="000000"/>
                        </a:solidFill>
                        <a:round/>
                        <a:headEnd/>
                        <a:tailEnd/>
                      </a:ln>
                      <a:effectLst/>
                    </p:spPr>
                    <p:txBody>
                      <a:bodyPr/>
                      <a:lstStyle/>
                      <a:p>
                        <a:endParaRPr lang="es-ES"/>
                      </a:p>
                    </p:txBody>
                  </p:sp>
                  <p:sp>
                    <p:nvSpPr>
                      <p:cNvPr id="12749" name="Freeform 461"/>
                      <p:cNvSpPr>
                        <a:spLocks noChangeAspect="1"/>
                      </p:cNvSpPr>
                      <p:nvPr/>
                    </p:nvSpPr>
                    <p:spPr bwMode="auto">
                      <a:xfrm>
                        <a:off x="2825" y="2188"/>
                        <a:ext cx="118" cy="22"/>
                      </a:xfrm>
                      <a:custGeom>
                        <a:avLst/>
                        <a:gdLst/>
                        <a:ahLst/>
                        <a:cxnLst>
                          <a:cxn ang="0">
                            <a:pos x="8" y="0"/>
                          </a:cxn>
                          <a:cxn ang="0">
                            <a:pos x="238" y="0"/>
                          </a:cxn>
                          <a:cxn ang="0">
                            <a:pos x="232" y="43"/>
                          </a:cxn>
                          <a:cxn ang="0">
                            <a:pos x="0" y="43"/>
                          </a:cxn>
                          <a:cxn ang="0">
                            <a:pos x="8" y="0"/>
                          </a:cxn>
                        </a:cxnLst>
                        <a:rect l="0" t="0" r="r" b="b"/>
                        <a:pathLst>
                          <a:path w="238" h="43">
                            <a:moveTo>
                              <a:pt x="8" y="0"/>
                            </a:moveTo>
                            <a:lnTo>
                              <a:pt x="238" y="0"/>
                            </a:lnTo>
                            <a:lnTo>
                              <a:pt x="232" y="43"/>
                            </a:lnTo>
                            <a:lnTo>
                              <a:pt x="0" y="43"/>
                            </a:lnTo>
                            <a:lnTo>
                              <a:pt x="8" y="0"/>
                            </a:lnTo>
                            <a:close/>
                          </a:path>
                        </a:pathLst>
                      </a:custGeom>
                      <a:solidFill>
                        <a:srgbClr val="6E5800"/>
                      </a:solidFill>
                      <a:ln w="6350" cmpd="sng">
                        <a:solidFill>
                          <a:srgbClr val="000000"/>
                        </a:solidFill>
                        <a:round/>
                        <a:headEnd/>
                        <a:tailEnd/>
                      </a:ln>
                      <a:effectLst/>
                    </p:spPr>
                    <p:txBody>
                      <a:bodyPr/>
                      <a:lstStyle/>
                      <a:p>
                        <a:endParaRPr lang="es-ES"/>
                      </a:p>
                    </p:txBody>
                  </p:sp>
                  <p:sp>
                    <p:nvSpPr>
                      <p:cNvPr id="12750" name="Freeform 462"/>
                      <p:cNvSpPr>
                        <a:spLocks noChangeAspect="1"/>
                      </p:cNvSpPr>
                      <p:nvPr/>
                    </p:nvSpPr>
                    <p:spPr bwMode="auto">
                      <a:xfrm>
                        <a:off x="2941" y="2188"/>
                        <a:ext cx="85" cy="22"/>
                      </a:xfrm>
                      <a:custGeom>
                        <a:avLst/>
                        <a:gdLst/>
                        <a:ahLst/>
                        <a:cxnLst>
                          <a:cxn ang="0">
                            <a:pos x="6" y="0"/>
                          </a:cxn>
                          <a:cxn ang="0">
                            <a:pos x="171" y="0"/>
                          </a:cxn>
                          <a:cxn ang="0">
                            <a:pos x="164" y="43"/>
                          </a:cxn>
                          <a:cxn ang="0">
                            <a:pos x="0" y="43"/>
                          </a:cxn>
                          <a:cxn ang="0">
                            <a:pos x="6" y="0"/>
                          </a:cxn>
                        </a:cxnLst>
                        <a:rect l="0" t="0" r="r" b="b"/>
                        <a:pathLst>
                          <a:path w="171" h="43">
                            <a:moveTo>
                              <a:pt x="6" y="0"/>
                            </a:moveTo>
                            <a:lnTo>
                              <a:pt x="171" y="0"/>
                            </a:lnTo>
                            <a:lnTo>
                              <a:pt x="164" y="43"/>
                            </a:lnTo>
                            <a:lnTo>
                              <a:pt x="0" y="43"/>
                            </a:lnTo>
                            <a:lnTo>
                              <a:pt x="6" y="0"/>
                            </a:lnTo>
                            <a:close/>
                          </a:path>
                        </a:pathLst>
                      </a:custGeom>
                      <a:solidFill>
                        <a:srgbClr val="6E5800"/>
                      </a:solidFill>
                      <a:ln w="6350" cmpd="sng">
                        <a:solidFill>
                          <a:srgbClr val="000000"/>
                        </a:solidFill>
                        <a:round/>
                        <a:headEnd/>
                        <a:tailEnd/>
                      </a:ln>
                      <a:effectLst/>
                    </p:spPr>
                    <p:txBody>
                      <a:bodyPr/>
                      <a:lstStyle/>
                      <a:p>
                        <a:endParaRPr lang="es-ES"/>
                      </a:p>
                    </p:txBody>
                  </p:sp>
                  <p:sp>
                    <p:nvSpPr>
                      <p:cNvPr id="12751" name="Freeform 463"/>
                      <p:cNvSpPr>
                        <a:spLocks noChangeAspect="1"/>
                      </p:cNvSpPr>
                      <p:nvPr/>
                    </p:nvSpPr>
                    <p:spPr bwMode="auto">
                      <a:xfrm>
                        <a:off x="3022" y="2188"/>
                        <a:ext cx="80" cy="22"/>
                      </a:xfrm>
                      <a:custGeom>
                        <a:avLst/>
                        <a:gdLst/>
                        <a:ahLst/>
                        <a:cxnLst>
                          <a:cxn ang="0">
                            <a:pos x="7" y="0"/>
                          </a:cxn>
                          <a:cxn ang="0">
                            <a:pos x="158" y="0"/>
                          </a:cxn>
                          <a:cxn ang="0">
                            <a:pos x="153" y="43"/>
                          </a:cxn>
                          <a:cxn ang="0">
                            <a:pos x="0" y="43"/>
                          </a:cxn>
                          <a:cxn ang="0">
                            <a:pos x="7" y="0"/>
                          </a:cxn>
                        </a:cxnLst>
                        <a:rect l="0" t="0" r="r" b="b"/>
                        <a:pathLst>
                          <a:path w="158" h="43">
                            <a:moveTo>
                              <a:pt x="7" y="0"/>
                            </a:moveTo>
                            <a:lnTo>
                              <a:pt x="158" y="0"/>
                            </a:lnTo>
                            <a:lnTo>
                              <a:pt x="153" y="43"/>
                            </a:lnTo>
                            <a:lnTo>
                              <a:pt x="0" y="43"/>
                            </a:lnTo>
                            <a:lnTo>
                              <a:pt x="7" y="0"/>
                            </a:lnTo>
                            <a:close/>
                          </a:path>
                        </a:pathLst>
                      </a:custGeom>
                      <a:solidFill>
                        <a:srgbClr val="6D5700"/>
                      </a:solidFill>
                      <a:ln w="6350" cmpd="sng">
                        <a:solidFill>
                          <a:srgbClr val="000000"/>
                        </a:solidFill>
                        <a:round/>
                        <a:headEnd/>
                        <a:tailEnd/>
                      </a:ln>
                      <a:effectLst/>
                    </p:spPr>
                    <p:txBody>
                      <a:bodyPr/>
                      <a:lstStyle/>
                      <a:p>
                        <a:endParaRPr lang="es-ES"/>
                      </a:p>
                    </p:txBody>
                  </p:sp>
                  <p:sp>
                    <p:nvSpPr>
                      <p:cNvPr id="12752" name="Freeform 464"/>
                      <p:cNvSpPr>
                        <a:spLocks noChangeAspect="1"/>
                      </p:cNvSpPr>
                      <p:nvPr/>
                    </p:nvSpPr>
                    <p:spPr bwMode="auto">
                      <a:xfrm>
                        <a:off x="3099" y="2188"/>
                        <a:ext cx="66" cy="22"/>
                      </a:xfrm>
                      <a:custGeom>
                        <a:avLst/>
                        <a:gdLst/>
                        <a:ahLst/>
                        <a:cxnLst>
                          <a:cxn ang="0">
                            <a:pos x="5" y="0"/>
                          </a:cxn>
                          <a:cxn ang="0">
                            <a:pos x="133" y="0"/>
                          </a:cxn>
                          <a:cxn ang="0">
                            <a:pos x="127" y="43"/>
                          </a:cxn>
                          <a:cxn ang="0">
                            <a:pos x="0" y="43"/>
                          </a:cxn>
                          <a:cxn ang="0">
                            <a:pos x="5" y="0"/>
                          </a:cxn>
                        </a:cxnLst>
                        <a:rect l="0" t="0" r="r" b="b"/>
                        <a:pathLst>
                          <a:path w="133" h="43">
                            <a:moveTo>
                              <a:pt x="5" y="0"/>
                            </a:moveTo>
                            <a:lnTo>
                              <a:pt x="133" y="0"/>
                            </a:lnTo>
                            <a:lnTo>
                              <a:pt x="127" y="43"/>
                            </a:lnTo>
                            <a:lnTo>
                              <a:pt x="0" y="43"/>
                            </a:lnTo>
                            <a:lnTo>
                              <a:pt x="5" y="0"/>
                            </a:lnTo>
                            <a:close/>
                          </a:path>
                        </a:pathLst>
                      </a:custGeom>
                      <a:solidFill>
                        <a:srgbClr val="705A00"/>
                      </a:solidFill>
                      <a:ln w="6350" cmpd="sng">
                        <a:solidFill>
                          <a:srgbClr val="000000"/>
                        </a:solidFill>
                        <a:round/>
                        <a:headEnd/>
                        <a:tailEnd/>
                      </a:ln>
                      <a:effectLst/>
                    </p:spPr>
                    <p:txBody>
                      <a:bodyPr/>
                      <a:lstStyle/>
                      <a:p>
                        <a:endParaRPr lang="es-ES"/>
                      </a:p>
                    </p:txBody>
                  </p:sp>
                  <p:sp>
                    <p:nvSpPr>
                      <p:cNvPr id="12753" name="Freeform 465"/>
                      <p:cNvSpPr>
                        <a:spLocks noChangeAspect="1"/>
                      </p:cNvSpPr>
                      <p:nvPr/>
                    </p:nvSpPr>
                    <p:spPr bwMode="auto">
                      <a:xfrm>
                        <a:off x="3163" y="2188"/>
                        <a:ext cx="59" cy="22"/>
                      </a:xfrm>
                      <a:custGeom>
                        <a:avLst/>
                        <a:gdLst/>
                        <a:ahLst/>
                        <a:cxnLst>
                          <a:cxn ang="0">
                            <a:pos x="6" y="0"/>
                          </a:cxn>
                          <a:cxn ang="0">
                            <a:pos x="119" y="0"/>
                          </a:cxn>
                          <a:cxn ang="0">
                            <a:pos x="114" y="43"/>
                          </a:cxn>
                          <a:cxn ang="0">
                            <a:pos x="0" y="43"/>
                          </a:cxn>
                          <a:cxn ang="0">
                            <a:pos x="6" y="0"/>
                          </a:cxn>
                        </a:cxnLst>
                        <a:rect l="0" t="0" r="r" b="b"/>
                        <a:pathLst>
                          <a:path w="119" h="43">
                            <a:moveTo>
                              <a:pt x="6" y="0"/>
                            </a:moveTo>
                            <a:lnTo>
                              <a:pt x="119" y="0"/>
                            </a:lnTo>
                            <a:lnTo>
                              <a:pt x="114" y="43"/>
                            </a:lnTo>
                            <a:lnTo>
                              <a:pt x="0" y="43"/>
                            </a:lnTo>
                            <a:lnTo>
                              <a:pt x="6" y="0"/>
                            </a:lnTo>
                            <a:close/>
                          </a:path>
                        </a:pathLst>
                      </a:custGeom>
                      <a:solidFill>
                        <a:srgbClr val="6C5700"/>
                      </a:solidFill>
                      <a:ln w="6350" cmpd="sng">
                        <a:solidFill>
                          <a:srgbClr val="000000"/>
                        </a:solidFill>
                        <a:round/>
                        <a:headEnd/>
                        <a:tailEnd/>
                      </a:ln>
                      <a:effectLst/>
                    </p:spPr>
                    <p:txBody>
                      <a:bodyPr/>
                      <a:lstStyle/>
                      <a:p>
                        <a:endParaRPr lang="es-ES"/>
                      </a:p>
                    </p:txBody>
                  </p:sp>
                  <p:sp>
                    <p:nvSpPr>
                      <p:cNvPr id="12754" name="Freeform 466"/>
                      <p:cNvSpPr>
                        <a:spLocks noChangeAspect="1"/>
                      </p:cNvSpPr>
                      <p:nvPr/>
                    </p:nvSpPr>
                    <p:spPr bwMode="auto">
                      <a:xfrm>
                        <a:off x="3219" y="2188"/>
                        <a:ext cx="60" cy="22"/>
                      </a:xfrm>
                      <a:custGeom>
                        <a:avLst/>
                        <a:gdLst/>
                        <a:ahLst/>
                        <a:cxnLst>
                          <a:cxn ang="0">
                            <a:pos x="5" y="0"/>
                          </a:cxn>
                          <a:cxn ang="0">
                            <a:pos x="118" y="0"/>
                          </a:cxn>
                          <a:cxn ang="0">
                            <a:pos x="113" y="43"/>
                          </a:cxn>
                          <a:cxn ang="0">
                            <a:pos x="0" y="43"/>
                          </a:cxn>
                          <a:cxn ang="0">
                            <a:pos x="5" y="0"/>
                          </a:cxn>
                        </a:cxnLst>
                        <a:rect l="0" t="0" r="r" b="b"/>
                        <a:pathLst>
                          <a:path w="118" h="43">
                            <a:moveTo>
                              <a:pt x="5" y="0"/>
                            </a:moveTo>
                            <a:lnTo>
                              <a:pt x="118" y="0"/>
                            </a:lnTo>
                            <a:lnTo>
                              <a:pt x="113" y="43"/>
                            </a:lnTo>
                            <a:lnTo>
                              <a:pt x="0" y="43"/>
                            </a:lnTo>
                            <a:lnTo>
                              <a:pt x="5" y="0"/>
                            </a:lnTo>
                            <a:close/>
                          </a:path>
                        </a:pathLst>
                      </a:custGeom>
                      <a:solidFill>
                        <a:srgbClr val="715A00"/>
                      </a:solidFill>
                      <a:ln w="6350" cmpd="sng">
                        <a:solidFill>
                          <a:srgbClr val="000000"/>
                        </a:solidFill>
                        <a:round/>
                        <a:headEnd/>
                        <a:tailEnd/>
                      </a:ln>
                      <a:effectLst/>
                    </p:spPr>
                    <p:txBody>
                      <a:bodyPr/>
                      <a:lstStyle/>
                      <a:p>
                        <a:endParaRPr lang="es-ES"/>
                      </a:p>
                    </p:txBody>
                  </p:sp>
                  <p:sp>
                    <p:nvSpPr>
                      <p:cNvPr id="12755" name="Freeform 467"/>
                      <p:cNvSpPr>
                        <a:spLocks noChangeAspect="1"/>
                      </p:cNvSpPr>
                      <p:nvPr/>
                    </p:nvSpPr>
                    <p:spPr bwMode="auto">
                      <a:xfrm>
                        <a:off x="3276" y="2188"/>
                        <a:ext cx="52" cy="22"/>
                      </a:xfrm>
                      <a:custGeom>
                        <a:avLst/>
                        <a:gdLst/>
                        <a:ahLst/>
                        <a:cxnLst>
                          <a:cxn ang="0">
                            <a:pos x="5" y="0"/>
                          </a:cxn>
                          <a:cxn ang="0">
                            <a:pos x="104" y="0"/>
                          </a:cxn>
                          <a:cxn ang="0">
                            <a:pos x="99" y="43"/>
                          </a:cxn>
                          <a:cxn ang="0">
                            <a:pos x="0" y="43"/>
                          </a:cxn>
                          <a:cxn ang="0">
                            <a:pos x="5" y="0"/>
                          </a:cxn>
                        </a:cxnLst>
                        <a:rect l="0" t="0" r="r" b="b"/>
                        <a:pathLst>
                          <a:path w="104" h="43">
                            <a:moveTo>
                              <a:pt x="5" y="0"/>
                            </a:moveTo>
                            <a:lnTo>
                              <a:pt x="104" y="0"/>
                            </a:lnTo>
                            <a:lnTo>
                              <a:pt x="99"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756" name="Freeform 468"/>
                      <p:cNvSpPr>
                        <a:spLocks noChangeAspect="1"/>
                      </p:cNvSpPr>
                      <p:nvPr/>
                    </p:nvSpPr>
                    <p:spPr bwMode="auto">
                      <a:xfrm>
                        <a:off x="3325" y="2188"/>
                        <a:ext cx="53" cy="22"/>
                      </a:xfrm>
                      <a:custGeom>
                        <a:avLst/>
                        <a:gdLst/>
                        <a:ahLst/>
                        <a:cxnLst>
                          <a:cxn ang="0">
                            <a:pos x="5" y="0"/>
                          </a:cxn>
                          <a:cxn ang="0">
                            <a:pos x="104" y="0"/>
                          </a:cxn>
                          <a:cxn ang="0">
                            <a:pos x="99" y="43"/>
                          </a:cxn>
                          <a:cxn ang="0">
                            <a:pos x="0" y="43"/>
                          </a:cxn>
                          <a:cxn ang="0">
                            <a:pos x="5" y="0"/>
                          </a:cxn>
                        </a:cxnLst>
                        <a:rect l="0" t="0" r="r" b="b"/>
                        <a:pathLst>
                          <a:path w="104" h="43">
                            <a:moveTo>
                              <a:pt x="5" y="0"/>
                            </a:moveTo>
                            <a:lnTo>
                              <a:pt x="104" y="0"/>
                            </a:lnTo>
                            <a:lnTo>
                              <a:pt x="99" y="43"/>
                            </a:lnTo>
                            <a:lnTo>
                              <a:pt x="0" y="43"/>
                            </a:lnTo>
                            <a:lnTo>
                              <a:pt x="5" y="0"/>
                            </a:lnTo>
                            <a:close/>
                          </a:path>
                        </a:pathLst>
                      </a:custGeom>
                      <a:solidFill>
                        <a:srgbClr val="6E5800"/>
                      </a:solidFill>
                      <a:ln w="6350" cmpd="sng">
                        <a:solidFill>
                          <a:srgbClr val="000000"/>
                        </a:solidFill>
                        <a:round/>
                        <a:headEnd/>
                        <a:tailEnd/>
                      </a:ln>
                      <a:effectLst/>
                    </p:spPr>
                    <p:txBody>
                      <a:bodyPr/>
                      <a:lstStyle/>
                      <a:p>
                        <a:endParaRPr lang="es-ES"/>
                      </a:p>
                    </p:txBody>
                  </p:sp>
                  <p:sp>
                    <p:nvSpPr>
                      <p:cNvPr id="12757" name="Freeform 469"/>
                      <p:cNvSpPr>
                        <a:spLocks noChangeAspect="1"/>
                      </p:cNvSpPr>
                      <p:nvPr/>
                    </p:nvSpPr>
                    <p:spPr bwMode="auto">
                      <a:xfrm>
                        <a:off x="3375" y="2188"/>
                        <a:ext cx="42" cy="22"/>
                      </a:xfrm>
                      <a:custGeom>
                        <a:avLst/>
                        <a:gdLst/>
                        <a:ahLst/>
                        <a:cxnLst>
                          <a:cxn ang="0">
                            <a:pos x="5" y="0"/>
                          </a:cxn>
                          <a:cxn ang="0">
                            <a:pos x="84" y="0"/>
                          </a:cxn>
                          <a:cxn ang="0">
                            <a:pos x="79" y="43"/>
                          </a:cxn>
                          <a:cxn ang="0">
                            <a:pos x="0" y="43"/>
                          </a:cxn>
                          <a:cxn ang="0">
                            <a:pos x="5" y="0"/>
                          </a:cxn>
                        </a:cxnLst>
                        <a:rect l="0" t="0" r="r" b="b"/>
                        <a:pathLst>
                          <a:path w="84" h="43">
                            <a:moveTo>
                              <a:pt x="5" y="0"/>
                            </a:moveTo>
                            <a:lnTo>
                              <a:pt x="84" y="0"/>
                            </a:lnTo>
                            <a:lnTo>
                              <a:pt x="79" y="43"/>
                            </a:lnTo>
                            <a:lnTo>
                              <a:pt x="0" y="43"/>
                            </a:lnTo>
                            <a:lnTo>
                              <a:pt x="5" y="0"/>
                            </a:lnTo>
                            <a:close/>
                          </a:path>
                        </a:pathLst>
                      </a:custGeom>
                      <a:solidFill>
                        <a:srgbClr val="6C5600"/>
                      </a:solidFill>
                      <a:ln w="6350" cmpd="sng">
                        <a:solidFill>
                          <a:srgbClr val="000000"/>
                        </a:solidFill>
                        <a:round/>
                        <a:headEnd/>
                        <a:tailEnd/>
                      </a:ln>
                      <a:effectLst/>
                    </p:spPr>
                    <p:txBody>
                      <a:bodyPr/>
                      <a:lstStyle/>
                      <a:p>
                        <a:endParaRPr lang="es-ES"/>
                      </a:p>
                    </p:txBody>
                  </p:sp>
                  <p:sp>
                    <p:nvSpPr>
                      <p:cNvPr id="12758" name="Freeform 470"/>
                      <p:cNvSpPr>
                        <a:spLocks noChangeAspect="1"/>
                      </p:cNvSpPr>
                      <p:nvPr/>
                    </p:nvSpPr>
                    <p:spPr bwMode="auto">
                      <a:xfrm>
                        <a:off x="3414" y="2186"/>
                        <a:ext cx="14" cy="24"/>
                      </a:xfrm>
                      <a:custGeom>
                        <a:avLst/>
                        <a:gdLst/>
                        <a:ahLst/>
                        <a:cxnLst>
                          <a:cxn ang="0">
                            <a:pos x="5" y="4"/>
                          </a:cxn>
                          <a:cxn ang="0">
                            <a:pos x="27" y="0"/>
                          </a:cxn>
                          <a:cxn ang="0">
                            <a:pos x="21" y="43"/>
                          </a:cxn>
                          <a:cxn ang="0">
                            <a:pos x="0" y="47"/>
                          </a:cxn>
                          <a:cxn ang="0">
                            <a:pos x="5" y="4"/>
                          </a:cxn>
                        </a:cxnLst>
                        <a:rect l="0" t="0" r="r" b="b"/>
                        <a:pathLst>
                          <a:path w="27" h="47">
                            <a:moveTo>
                              <a:pt x="5" y="4"/>
                            </a:moveTo>
                            <a:lnTo>
                              <a:pt x="27" y="0"/>
                            </a:lnTo>
                            <a:lnTo>
                              <a:pt x="21" y="43"/>
                            </a:lnTo>
                            <a:lnTo>
                              <a:pt x="0" y="47"/>
                            </a:lnTo>
                            <a:lnTo>
                              <a:pt x="5" y="4"/>
                            </a:lnTo>
                            <a:close/>
                          </a:path>
                        </a:pathLst>
                      </a:custGeom>
                      <a:solidFill>
                        <a:srgbClr val="725B00"/>
                      </a:solidFill>
                      <a:ln w="6350" cmpd="sng">
                        <a:solidFill>
                          <a:srgbClr val="000000"/>
                        </a:solidFill>
                        <a:round/>
                        <a:headEnd/>
                        <a:tailEnd/>
                      </a:ln>
                      <a:effectLst/>
                    </p:spPr>
                    <p:txBody>
                      <a:bodyPr/>
                      <a:lstStyle/>
                      <a:p>
                        <a:endParaRPr lang="es-ES"/>
                      </a:p>
                    </p:txBody>
                  </p:sp>
                  <p:sp>
                    <p:nvSpPr>
                      <p:cNvPr id="12759" name="Freeform 471"/>
                      <p:cNvSpPr>
                        <a:spLocks noChangeAspect="1"/>
                      </p:cNvSpPr>
                      <p:nvPr/>
                    </p:nvSpPr>
                    <p:spPr bwMode="auto">
                      <a:xfrm>
                        <a:off x="3425" y="2183"/>
                        <a:ext cx="11" cy="25"/>
                      </a:xfrm>
                      <a:custGeom>
                        <a:avLst/>
                        <a:gdLst/>
                        <a:ahLst/>
                        <a:cxnLst>
                          <a:cxn ang="0">
                            <a:pos x="6" y="5"/>
                          </a:cxn>
                          <a:cxn ang="0">
                            <a:pos x="22" y="0"/>
                          </a:cxn>
                          <a:cxn ang="0">
                            <a:pos x="15" y="43"/>
                          </a:cxn>
                          <a:cxn ang="0">
                            <a:pos x="0" y="48"/>
                          </a:cxn>
                          <a:cxn ang="0">
                            <a:pos x="6" y="5"/>
                          </a:cxn>
                        </a:cxnLst>
                        <a:rect l="0" t="0" r="r" b="b"/>
                        <a:pathLst>
                          <a:path w="22" h="48">
                            <a:moveTo>
                              <a:pt x="6" y="5"/>
                            </a:moveTo>
                            <a:lnTo>
                              <a:pt x="22" y="0"/>
                            </a:lnTo>
                            <a:lnTo>
                              <a:pt x="15" y="43"/>
                            </a:lnTo>
                            <a:lnTo>
                              <a:pt x="0" y="48"/>
                            </a:lnTo>
                            <a:lnTo>
                              <a:pt x="6" y="5"/>
                            </a:lnTo>
                            <a:close/>
                          </a:path>
                        </a:pathLst>
                      </a:custGeom>
                      <a:solidFill>
                        <a:srgbClr val="765E00"/>
                      </a:solidFill>
                      <a:ln w="6350" cmpd="sng">
                        <a:solidFill>
                          <a:srgbClr val="000000"/>
                        </a:solidFill>
                        <a:round/>
                        <a:headEnd/>
                        <a:tailEnd/>
                      </a:ln>
                      <a:effectLst/>
                    </p:spPr>
                    <p:txBody>
                      <a:bodyPr/>
                      <a:lstStyle/>
                      <a:p>
                        <a:endParaRPr lang="es-ES"/>
                      </a:p>
                    </p:txBody>
                  </p:sp>
                  <p:sp>
                    <p:nvSpPr>
                      <p:cNvPr id="12760" name="Freeform 472"/>
                      <p:cNvSpPr>
                        <a:spLocks noChangeAspect="1"/>
                      </p:cNvSpPr>
                      <p:nvPr/>
                    </p:nvSpPr>
                    <p:spPr bwMode="auto">
                      <a:xfrm>
                        <a:off x="2096" y="2121"/>
                        <a:ext cx="1340" cy="69"/>
                      </a:xfrm>
                      <a:custGeom>
                        <a:avLst/>
                        <a:gdLst/>
                        <a:ahLst/>
                        <a:cxnLst>
                          <a:cxn ang="0">
                            <a:pos x="2298" y="59"/>
                          </a:cxn>
                          <a:cxn ang="0">
                            <a:pos x="2224" y="43"/>
                          </a:cxn>
                          <a:cxn ang="0">
                            <a:pos x="2145" y="0"/>
                          </a:cxn>
                          <a:cxn ang="0">
                            <a:pos x="144" y="0"/>
                          </a:cxn>
                          <a:cxn ang="0">
                            <a:pos x="236" y="43"/>
                          </a:cxn>
                          <a:cxn ang="0">
                            <a:pos x="193" y="61"/>
                          </a:cxn>
                          <a:cxn ang="0">
                            <a:pos x="0" y="64"/>
                          </a:cxn>
                          <a:cxn ang="0">
                            <a:pos x="61" y="91"/>
                          </a:cxn>
                          <a:cxn ang="0">
                            <a:pos x="139" y="109"/>
                          </a:cxn>
                          <a:cxn ang="0">
                            <a:pos x="220" y="122"/>
                          </a:cxn>
                          <a:cxn ang="0">
                            <a:pos x="338" y="133"/>
                          </a:cxn>
                          <a:cxn ang="0">
                            <a:pos x="475" y="136"/>
                          </a:cxn>
                          <a:cxn ang="0">
                            <a:pos x="628" y="136"/>
                          </a:cxn>
                          <a:cxn ang="0">
                            <a:pos x="829" y="135"/>
                          </a:cxn>
                          <a:cxn ang="0">
                            <a:pos x="1022" y="135"/>
                          </a:cxn>
                          <a:cxn ang="0">
                            <a:pos x="1226" y="135"/>
                          </a:cxn>
                          <a:cxn ang="0">
                            <a:pos x="1466" y="133"/>
                          </a:cxn>
                          <a:cxn ang="0">
                            <a:pos x="1696" y="133"/>
                          </a:cxn>
                          <a:cxn ang="0">
                            <a:pos x="1861" y="133"/>
                          </a:cxn>
                          <a:cxn ang="0">
                            <a:pos x="2012" y="133"/>
                          </a:cxn>
                          <a:cxn ang="0">
                            <a:pos x="2140" y="133"/>
                          </a:cxn>
                          <a:cxn ang="0">
                            <a:pos x="2253" y="133"/>
                          </a:cxn>
                          <a:cxn ang="0">
                            <a:pos x="2366" y="133"/>
                          </a:cxn>
                          <a:cxn ang="0">
                            <a:pos x="2465" y="133"/>
                          </a:cxn>
                          <a:cxn ang="0">
                            <a:pos x="2564" y="133"/>
                          </a:cxn>
                          <a:cxn ang="0">
                            <a:pos x="2643" y="133"/>
                          </a:cxn>
                          <a:cxn ang="0">
                            <a:pos x="2665" y="129"/>
                          </a:cxn>
                          <a:cxn ang="0">
                            <a:pos x="2681" y="124"/>
                          </a:cxn>
                          <a:cxn ang="0">
                            <a:pos x="2670" y="117"/>
                          </a:cxn>
                          <a:cxn ang="0">
                            <a:pos x="2641" y="102"/>
                          </a:cxn>
                          <a:cxn ang="0">
                            <a:pos x="2557" y="59"/>
                          </a:cxn>
                          <a:cxn ang="0">
                            <a:pos x="2298" y="59"/>
                          </a:cxn>
                        </a:cxnLst>
                        <a:rect l="0" t="0" r="r" b="b"/>
                        <a:pathLst>
                          <a:path w="2681" h="136">
                            <a:moveTo>
                              <a:pt x="2298" y="59"/>
                            </a:moveTo>
                            <a:lnTo>
                              <a:pt x="2224" y="43"/>
                            </a:lnTo>
                            <a:lnTo>
                              <a:pt x="2145" y="0"/>
                            </a:lnTo>
                            <a:lnTo>
                              <a:pt x="144" y="0"/>
                            </a:lnTo>
                            <a:lnTo>
                              <a:pt x="236" y="43"/>
                            </a:lnTo>
                            <a:lnTo>
                              <a:pt x="193" y="61"/>
                            </a:lnTo>
                            <a:lnTo>
                              <a:pt x="0" y="64"/>
                            </a:lnTo>
                            <a:lnTo>
                              <a:pt x="61" y="91"/>
                            </a:lnTo>
                            <a:lnTo>
                              <a:pt x="139" y="109"/>
                            </a:lnTo>
                            <a:lnTo>
                              <a:pt x="220" y="122"/>
                            </a:lnTo>
                            <a:lnTo>
                              <a:pt x="338" y="133"/>
                            </a:lnTo>
                            <a:lnTo>
                              <a:pt x="475" y="136"/>
                            </a:lnTo>
                            <a:lnTo>
                              <a:pt x="628" y="136"/>
                            </a:lnTo>
                            <a:lnTo>
                              <a:pt x="829" y="135"/>
                            </a:lnTo>
                            <a:lnTo>
                              <a:pt x="1022" y="135"/>
                            </a:lnTo>
                            <a:lnTo>
                              <a:pt x="1226" y="135"/>
                            </a:lnTo>
                            <a:lnTo>
                              <a:pt x="1466" y="133"/>
                            </a:lnTo>
                            <a:lnTo>
                              <a:pt x="1696" y="133"/>
                            </a:lnTo>
                            <a:lnTo>
                              <a:pt x="1861" y="133"/>
                            </a:lnTo>
                            <a:lnTo>
                              <a:pt x="2012" y="133"/>
                            </a:lnTo>
                            <a:lnTo>
                              <a:pt x="2140" y="133"/>
                            </a:lnTo>
                            <a:lnTo>
                              <a:pt x="2253" y="133"/>
                            </a:lnTo>
                            <a:lnTo>
                              <a:pt x="2366" y="133"/>
                            </a:lnTo>
                            <a:lnTo>
                              <a:pt x="2465" y="133"/>
                            </a:lnTo>
                            <a:lnTo>
                              <a:pt x="2564" y="133"/>
                            </a:lnTo>
                            <a:lnTo>
                              <a:pt x="2643" y="133"/>
                            </a:lnTo>
                            <a:lnTo>
                              <a:pt x="2665" y="129"/>
                            </a:lnTo>
                            <a:lnTo>
                              <a:pt x="2681" y="124"/>
                            </a:lnTo>
                            <a:lnTo>
                              <a:pt x="2670" y="117"/>
                            </a:lnTo>
                            <a:lnTo>
                              <a:pt x="2641" y="102"/>
                            </a:lnTo>
                            <a:lnTo>
                              <a:pt x="2557" y="59"/>
                            </a:lnTo>
                            <a:lnTo>
                              <a:pt x="2298" y="59"/>
                            </a:lnTo>
                            <a:close/>
                          </a:path>
                        </a:pathLst>
                      </a:custGeom>
                      <a:solidFill>
                        <a:srgbClr val="AE8B00"/>
                      </a:solidFill>
                      <a:ln w="6350" cmpd="sng">
                        <a:solidFill>
                          <a:srgbClr val="000000"/>
                        </a:solidFill>
                        <a:round/>
                        <a:headEnd/>
                        <a:tailEnd/>
                      </a:ln>
                      <a:effectLst/>
                    </p:spPr>
                    <p:txBody>
                      <a:bodyPr/>
                      <a:lstStyle/>
                      <a:p>
                        <a:endParaRPr lang="es-ES"/>
                      </a:p>
                    </p:txBody>
                  </p:sp>
                </p:grpSp>
                <p:sp>
                  <p:nvSpPr>
                    <p:cNvPr id="12761" name="Freeform 473"/>
                    <p:cNvSpPr>
                      <a:spLocks noChangeAspect="1"/>
                    </p:cNvSpPr>
                    <p:nvPr/>
                  </p:nvSpPr>
                  <p:spPr bwMode="auto">
                    <a:xfrm>
                      <a:off x="2315" y="2677"/>
                      <a:ext cx="1281" cy="258"/>
                    </a:xfrm>
                    <a:custGeom>
                      <a:avLst/>
                      <a:gdLst/>
                      <a:ahLst/>
                      <a:cxnLst>
                        <a:cxn ang="0">
                          <a:pos x="2299" y="294"/>
                        </a:cxn>
                        <a:cxn ang="0">
                          <a:pos x="2254" y="355"/>
                        </a:cxn>
                        <a:cxn ang="0">
                          <a:pos x="2254" y="517"/>
                        </a:cxn>
                        <a:cxn ang="0">
                          <a:pos x="262" y="517"/>
                        </a:cxn>
                        <a:cxn ang="0">
                          <a:pos x="273" y="355"/>
                        </a:cxn>
                        <a:cxn ang="0">
                          <a:pos x="196" y="285"/>
                        </a:cxn>
                        <a:cxn ang="0">
                          <a:pos x="0" y="274"/>
                        </a:cxn>
                        <a:cxn ang="0">
                          <a:pos x="10" y="173"/>
                        </a:cxn>
                        <a:cxn ang="0">
                          <a:pos x="54" y="101"/>
                        </a:cxn>
                        <a:cxn ang="0">
                          <a:pos x="109" y="51"/>
                        </a:cxn>
                        <a:cxn ang="0">
                          <a:pos x="206" y="11"/>
                        </a:cxn>
                        <a:cxn ang="0">
                          <a:pos x="338" y="0"/>
                        </a:cxn>
                        <a:cxn ang="0">
                          <a:pos x="492" y="0"/>
                        </a:cxn>
                        <a:cxn ang="0">
                          <a:pos x="695" y="6"/>
                        </a:cxn>
                        <a:cxn ang="0">
                          <a:pos x="886" y="6"/>
                        </a:cxn>
                        <a:cxn ang="0">
                          <a:pos x="1089" y="6"/>
                        </a:cxn>
                        <a:cxn ang="0">
                          <a:pos x="1118" y="6"/>
                        </a:cxn>
                        <a:cxn ang="0">
                          <a:pos x="1154" y="7"/>
                        </a:cxn>
                        <a:cxn ang="0">
                          <a:pos x="1202" y="7"/>
                        </a:cxn>
                        <a:cxn ang="0">
                          <a:pos x="1246" y="7"/>
                        </a:cxn>
                        <a:cxn ang="0">
                          <a:pos x="1292" y="6"/>
                        </a:cxn>
                        <a:cxn ang="0">
                          <a:pos x="1330" y="11"/>
                        </a:cxn>
                        <a:cxn ang="0">
                          <a:pos x="1366" y="7"/>
                        </a:cxn>
                        <a:cxn ang="0">
                          <a:pos x="1404" y="7"/>
                        </a:cxn>
                        <a:cxn ang="0">
                          <a:pos x="1433" y="6"/>
                        </a:cxn>
                        <a:cxn ang="0">
                          <a:pos x="1476" y="7"/>
                        </a:cxn>
                        <a:cxn ang="0">
                          <a:pos x="1517" y="13"/>
                        </a:cxn>
                        <a:cxn ang="0">
                          <a:pos x="1560" y="11"/>
                        </a:cxn>
                        <a:cxn ang="0">
                          <a:pos x="1598" y="7"/>
                        </a:cxn>
                        <a:cxn ang="0">
                          <a:pos x="1634" y="13"/>
                        </a:cxn>
                        <a:cxn ang="0">
                          <a:pos x="1677" y="20"/>
                        </a:cxn>
                        <a:cxn ang="0">
                          <a:pos x="1717" y="16"/>
                        </a:cxn>
                        <a:cxn ang="0">
                          <a:pos x="1738" y="6"/>
                        </a:cxn>
                        <a:cxn ang="0">
                          <a:pos x="1763" y="7"/>
                        </a:cxn>
                        <a:cxn ang="0">
                          <a:pos x="1790" y="18"/>
                        </a:cxn>
                        <a:cxn ang="0">
                          <a:pos x="1814" y="11"/>
                        </a:cxn>
                        <a:cxn ang="0">
                          <a:pos x="1841" y="11"/>
                        </a:cxn>
                        <a:cxn ang="0">
                          <a:pos x="1877" y="15"/>
                        </a:cxn>
                        <a:cxn ang="0">
                          <a:pos x="1900" y="20"/>
                        </a:cxn>
                        <a:cxn ang="0">
                          <a:pos x="1936" y="16"/>
                        </a:cxn>
                        <a:cxn ang="0">
                          <a:pos x="1976" y="9"/>
                        </a:cxn>
                        <a:cxn ang="0">
                          <a:pos x="2003" y="11"/>
                        </a:cxn>
                        <a:cxn ang="0">
                          <a:pos x="2026" y="11"/>
                        </a:cxn>
                        <a:cxn ang="0">
                          <a:pos x="2049" y="13"/>
                        </a:cxn>
                        <a:cxn ang="0">
                          <a:pos x="2082" y="16"/>
                        </a:cxn>
                        <a:cxn ang="0">
                          <a:pos x="2116" y="13"/>
                        </a:cxn>
                        <a:cxn ang="0">
                          <a:pos x="2152" y="6"/>
                        </a:cxn>
                        <a:cxn ang="0">
                          <a:pos x="2193" y="7"/>
                        </a:cxn>
                        <a:cxn ang="0">
                          <a:pos x="2240" y="11"/>
                        </a:cxn>
                        <a:cxn ang="0">
                          <a:pos x="2281" y="16"/>
                        </a:cxn>
                        <a:cxn ang="0">
                          <a:pos x="2319" y="11"/>
                        </a:cxn>
                        <a:cxn ang="0">
                          <a:pos x="2350" y="6"/>
                        </a:cxn>
                        <a:cxn ang="0">
                          <a:pos x="2382" y="4"/>
                        </a:cxn>
                        <a:cxn ang="0">
                          <a:pos x="2421" y="13"/>
                        </a:cxn>
                        <a:cxn ang="0">
                          <a:pos x="2452" y="20"/>
                        </a:cxn>
                        <a:cxn ang="0">
                          <a:pos x="2484" y="9"/>
                        </a:cxn>
                        <a:cxn ang="0">
                          <a:pos x="2522" y="11"/>
                        </a:cxn>
                        <a:cxn ang="0">
                          <a:pos x="2542" y="27"/>
                        </a:cxn>
                        <a:cxn ang="0">
                          <a:pos x="2556" y="51"/>
                        </a:cxn>
                        <a:cxn ang="0">
                          <a:pos x="2562" y="132"/>
                        </a:cxn>
                        <a:cxn ang="0">
                          <a:pos x="2556" y="294"/>
                        </a:cxn>
                        <a:cxn ang="0">
                          <a:pos x="2299" y="294"/>
                        </a:cxn>
                      </a:cxnLst>
                      <a:rect l="0" t="0" r="r" b="b"/>
                      <a:pathLst>
                        <a:path w="2562" h="517">
                          <a:moveTo>
                            <a:pt x="2299" y="294"/>
                          </a:moveTo>
                          <a:lnTo>
                            <a:pt x="2254" y="355"/>
                          </a:lnTo>
                          <a:lnTo>
                            <a:pt x="2254" y="517"/>
                          </a:lnTo>
                          <a:lnTo>
                            <a:pt x="262" y="517"/>
                          </a:lnTo>
                          <a:lnTo>
                            <a:pt x="273" y="355"/>
                          </a:lnTo>
                          <a:lnTo>
                            <a:pt x="196" y="285"/>
                          </a:lnTo>
                          <a:lnTo>
                            <a:pt x="0" y="274"/>
                          </a:lnTo>
                          <a:lnTo>
                            <a:pt x="10" y="173"/>
                          </a:lnTo>
                          <a:lnTo>
                            <a:pt x="54" y="101"/>
                          </a:lnTo>
                          <a:lnTo>
                            <a:pt x="109" y="51"/>
                          </a:lnTo>
                          <a:lnTo>
                            <a:pt x="206" y="11"/>
                          </a:lnTo>
                          <a:lnTo>
                            <a:pt x="338" y="0"/>
                          </a:lnTo>
                          <a:lnTo>
                            <a:pt x="492" y="0"/>
                          </a:lnTo>
                          <a:lnTo>
                            <a:pt x="695" y="6"/>
                          </a:lnTo>
                          <a:lnTo>
                            <a:pt x="886" y="6"/>
                          </a:lnTo>
                          <a:lnTo>
                            <a:pt x="1089" y="6"/>
                          </a:lnTo>
                          <a:lnTo>
                            <a:pt x="1118" y="6"/>
                          </a:lnTo>
                          <a:lnTo>
                            <a:pt x="1154" y="7"/>
                          </a:lnTo>
                          <a:lnTo>
                            <a:pt x="1202" y="7"/>
                          </a:lnTo>
                          <a:lnTo>
                            <a:pt x="1246" y="7"/>
                          </a:lnTo>
                          <a:lnTo>
                            <a:pt x="1292" y="6"/>
                          </a:lnTo>
                          <a:lnTo>
                            <a:pt x="1330" y="11"/>
                          </a:lnTo>
                          <a:lnTo>
                            <a:pt x="1366" y="7"/>
                          </a:lnTo>
                          <a:lnTo>
                            <a:pt x="1404" y="7"/>
                          </a:lnTo>
                          <a:lnTo>
                            <a:pt x="1433" y="6"/>
                          </a:lnTo>
                          <a:lnTo>
                            <a:pt x="1476" y="7"/>
                          </a:lnTo>
                          <a:lnTo>
                            <a:pt x="1517" y="13"/>
                          </a:lnTo>
                          <a:lnTo>
                            <a:pt x="1560" y="11"/>
                          </a:lnTo>
                          <a:lnTo>
                            <a:pt x="1598" y="7"/>
                          </a:lnTo>
                          <a:lnTo>
                            <a:pt x="1634" y="13"/>
                          </a:lnTo>
                          <a:lnTo>
                            <a:pt x="1677" y="20"/>
                          </a:lnTo>
                          <a:lnTo>
                            <a:pt x="1717" y="16"/>
                          </a:lnTo>
                          <a:lnTo>
                            <a:pt x="1738" y="6"/>
                          </a:lnTo>
                          <a:lnTo>
                            <a:pt x="1763" y="7"/>
                          </a:lnTo>
                          <a:lnTo>
                            <a:pt x="1790" y="18"/>
                          </a:lnTo>
                          <a:lnTo>
                            <a:pt x="1814" y="11"/>
                          </a:lnTo>
                          <a:lnTo>
                            <a:pt x="1841" y="11"/>
                          </a:lnTo>
                          <a:lnTo>
                            <a:pt x="1877" y="15"/>
                          </a:lnTo>
                          <a:lnTo>
                            <a:pt x="1900" y="20"/>
                          </a:lnTo>
                          <a:lnTo>
                            <a:pt x="1936" y="16"/>
                          </a:lnTo>
                          <a:lnTo>
                            <a:pt x="1976" y="9"/>
                          </a:lnTo>
                          <a:lnTo>
                            <a:pt x="2003" y="11"/>
                          </a:lnTo>
                          <a:lnTo>
                            <a:pt x="2026" y="11"/>
                          </a:lnTo>
                          <a:lnTo>
                            <a:pt x="2049" y="13"/>
                          </a:lnTo>
                          <a:lnTo>
                            <a:pt x="2082" y="16"/>
                          </a:lnTo>
                          <a:lnTo>
                            <a:pt x="2116" y="13"/>
                          </a:lnTo>
                          <a:lnTo>
                            <a:pt x="2152" y="6"/>
                          </a:lnTo>
                          <a:lnTo>
                            <a:pt x="2193" y="7"/>
                          </a:lnTo>
                          <a:lnTo>
                            <a:pt x="2240" y="11"/>
                          </a:lnTo>
                          <a:lnTo>
                            <a:pt x="2281" y="16"/>
                          </a:lnTo>
                          <a:lnTo>
                            <a:pt x="2319" y="11"/>
                          </a:lnTo>
                          <a:lnTo>
                            <a:pt x="2350" y="6"/>
                          </a:lnTo>
                          <a:lnTo>
                            <a:pt x="2382" y="4"/>
                          </a:lnTo>
                          <a:lnTo>
                            <a:pt x="2421" y="13"/>
                          </a:lnTo>
                          <a:lnTo>
                            <a:pt x="2452" y="20"/>
                          </a:lnTo>
                          <a:lnTo>
                            <a:pt x="2484" y="9"/>
                          </a:lnTo>
                          <a:lnTo>
                            <a:pt x="2522" y="11"/>
                          </a:lnTo>
                          <a:lnTo>
                            <a:pt x="2542" y="27"/>
                          </a:lnTo>
                          <a:lnTo>
                            <a:pt x="2556" y="51"/>
                          </a:lnTo>
                          <a:lnTo>
                            <a:pt x="2562" y="132"/>
                          </a:lnTo>
                          <a:lnTo>
                            <a:pt x="2556" y="294"/>
                          </a:lnTo>
                          <a:lnTo>
                            <a:pt x="2299" y="294"/>
                          </a:lnTo>
                          <a:close/>
                        </a:path>
                      </a:pathLst>
                    </a:custGeom>
                    <a:solidFill>
                      <a:srgbClr val="D4AE24"/>
                    </a:solidFill>
                    <a:ln w="6350" cmpd="sng">
                      <a:solidFill>
                        <a:srgbClr val="000000"/>
                      </a:solidFill>
                      <a:prstDash val="solid"/>
                      <a:round/>
                      <a:headEnd/>
                      <a:tailEnd/>
                    </a:ln>
                    <a:effectLst/>
                  </p:spPr>
                  <p:txBody>
                    <a:bodyPr/>
                    <a:lstStyle/>
                    <a:p>
                      <a:endParaRPr lang="es-ES"/>
                    </a:p>
                  </p:txBody>
                </p:sp>
                <p:grpSp>
                  <p:nvGrpSpPr>
                    <p:cNvPr id="12737" name="Group 474"/>
                    <p:cNvGrpSpPr>
                      <a:grpSpLocks noChangeAspect="1"/>
                    </p:cNvGrpSpPr>
                    <p:nvPr/>
                  </p:nvGrpSpPr>
                  <p:grpSpPr bwMode="auto">
                    <a:xfrm>
                      <a:off x="2368" y="2691"/>
                      <a:ext cx="1308" cy="142"/>
                      <a:chOff x="2249" y="2250"/>
                      <a:chExt cx="1308" cy="142"/>
                    </a:xfrm>
                  </p:grpSpPr>
                  <p:sp>
                    <p:nvSpPr>
                      <p:cNvPr id="12763" name="Freeform 475"/>
                      <p:cNvSpPr>
                        <a:spLocks noChangeAspect="1"/>
                      </p:cNvSpPr>
                      <p:nvPr/>
                    </p:nvSpPr>
                    <p:spPr bwMode="auto">
                      <a:xfrm>
                        <a:off x="3423" y="2319"/>
                        <a:ext cx="134" cy="21"/>
                      </a:xfrm>
                      <a:custGeom>
                        <a:avLst/>
                        <a:gdLst/>
                        <a:ahLst/>
                        <a:cxnLst>
                          <a:cxn ang="0">
                            <a:pos x="11" y="0"/>
                          </a:cxn>
                          <a:cxn ang="0">
                            <a:pos x="268" y="0"/>
                          </a:cxn>
                          <a:cxn ang="0">
                            <a:pos x="259" y="41"/>
                          </a:cxn>
                          <a:cxn ang="0">
                            <a:pos x="0" y="41"/>
                          </a:cxn>
                          <a:cxn ang="0">
                            <a:pos x="11" y="0"/>
                          </a:cxn>
                        </a:cxnLst>
                        <a:rect l="0" t="0" r="r" b="b"/>
                        <a:pathLst>
                          <a:path w="268" h="41">
                            <a:moveTo>
                              <a:pt x="11" y="0"/>
                            </a:moveTo>
                            <a:lnTo>
                              <a:pt x="268" y="0"/>
                            </a:lnTo>
                            <a:lnTo>
                              <a:pt x="259" y="41"/>
                            </a:lnTo>
                            <a:lnTo>
                              <a:pt x="0" y="41"/>
                            </a:lnTo>
                            <a:lnTo>
                              <a:pt x="11" y="0"/>
                            </a:lnTo>
                            <a:close/>
                          </a:path>
                        </a:pathLst>
                      </a:custGeom>
                      <a:solidFill>
                        <a:srgbClr val="6E5800"/>
                      </a:solidFill>
                      <a:ln w="9525">
                        <a:noFill/>
                        <a:round/>
                        <a:headEnd/>
                        <a:tailEnd/>
                      </a:ln>
                      <a:effectLst/>
                    </p:spPr>
                    <p:txBody>
                      <a:bodyPr/>
                      <a:lstStyle/>
                      <a:p>
                        <a:endParaRPr lang="es-ES"/>
                      </a:p>
                    </p:txBody>
                  </p:sp>
                  <p:sp>
                    <p:nvSpPr>
                      <p:cNvPr id="12764" name="Freeform 476"/>
                      <p:cNvSpPr>
                        <a:spLocks noChangeAspect="1"/>
                      </p:cNvSpPr>
                      <p:nvPr/>
                    </p:nvSpPr>
                    <p:spPr bwMode="auto">
                      <a:xfrm>
                        <a:off x="3417" y="2319"/>
                        <a:ext cx="12" cy="35"/>
                      </a:xfrm>
                      <a:custGeom>
                        <a:avLst/>
                        <a:gdLst/>
                        <a:ahLst/>
                        <a:cxnLst>
                          <a:cxn ang="0">
                            <a:pos x="9" y="29"/>
                          </a:cxn>
                          <a:cxn ang="0">
                            <a:pos x="24" y="0"/>
                          </a:cxn>
                          <a:cxn ang="0">
                            <a:pos x="13" y="41"/>
                          </a:cxn>
                          <a:cxn ang="0">
                            <a:pos x="0" y="70"/>
                          </a:cxn>
                          <a:cxn ang="0">
                            <a:pos x="9" y="29"/>
                          </a:cxn>
                        </a:cxnLst>
                        <a:rect l="0" t="0" r="r" b="b"/>
                        <a:pathLst>
                          <a:path w="24" h="70">
                            <a:moveTo>
                              <a:pt x="9" y="29"/>
                            </a:moveTo>
                            <a:lnTo>
                              <a:pt x="24" y="0"/>
                            </a:lnTo>
                            <a:lnTo>
                              <a:pt x="13" y="41"/>
                            </a:lnTo>
                            <a:lnTo>
                              <a:pt x="0" y="70"/>
                            </a:lnTo>
                            <a:lnTo>
                              <a:pt x="9" y="29"/>
                            </a:lnTo>
                            <a:close/>
                          </a:path>
                        </a:pathLst>
                      </a:custGeom>
                      <a:solidFill>
                        <a:srgbClr val="725B00"/>
                      </a:solidFill>
                      <a:ln w="9525">
                        <a:noFill/>
                        <a:round/>
                        <a:headEnd/>
                        <a:tailEnd/>
                      </a:ln>
                      <a:effectLst/>
                    </p:spPr>
                    <p:txBody>
                      <a:bodyPr/>
                      <a:lstStyle/>
                      <a:p>
                        <a:endParaRPr lang="es-ES"/>
                      </a:p>
                    </p:txBody>
                  </p:sp>
                  <p:sp>
                    <p:nvSpPr>
                      <p:cNvPr id="12765" name="Freeform 477"/>
                      <p:cNvSpPr>
                        <a:spLocks noChangeAspect="1"/>
                      </p:cNvSpPr>
                      <p:nvPr/>
                    </p:nvSpPr>
                    <p:spPr bwMode="auto">
                      <a:xfrm>
                        <a:off x="2249" y="2291"/>
                        <a:ext cx="25" cy="44"/>
                      </a:xfrm>
                      <a:custGeom>
                        <a:avLst/>
                        <a:gdLst/>
                        <a:ahLst/>
                        <a:cxnLst>
                          <a:cxn ang="0">
                            <a:pos x="9" y="0"/>
                          </a:cxn>
                          <a:cxn ang="0">
                            <a:pos x="48" y="49"/>
                          </a:cxn>
                          <a:cxn ang="0">
                            <a:pos x="39" y="88"/>
                          </a:cxn>
                          <a:cxn ang="0">
                            <a:pos x="0" y="42"/>
                          </a:cxn>
                          <a:cxn ang="0">
                            <a:pos x="9" y="0"/>
                          </a:cxn>
                        </a:cxnLst>
                        <a:rect l="0" t="0" r="r" b="b"/>
                        <a:pathLst>
                          <a:path w="48" h="88">
                            <a:moveTo>
                              <a:pt x="9" y="0"/>
                            </a:moveTo>
                            <a:lnTo>
                              <a:pt x="48" y="49"/>
                            </a:lnTo>
                            <a:lnTo>
                              <a:pt x="39" y="88"/>
                            </a:lnTo>
                            <a:lnTo>
                              <a:pt x="0" y="42"/>
                            </a:lnTo>
                            <a:lnTo>
                              <a:pt x="9" y="0"/>
                            </a:lnTo>
                            <a:close/>
                          </a:path>
                        </a:pathLst>
                      </a:custGeom>
                      <a:solidFill>
                        <a:srgbClr val="957700"/>
                      </a:solidFill>
                      <a:ln w="9525">
                        <a:noFill/>
                        <a:round/>
                        <a:headEnd/>
                        <a:tailEnd/>
                      </a:ln>
                      <a:effectLst/>
                    </p:spPr>
                    <p:txBody>
                      <a:bodyPr/>
                      <a:lstStyle/>
                      <a:p>
                        <a:endParaRPr lang="es-ES"/>
                      </a:p>
                    </p:txBody>
                  </p:sp>
                  <p:sp>
                    <p:nvSpPr>
                      <p:cNvPr id="12766" name="Freeform 478"/>
                      <p:cNvSpPr>
                        <a:spLocks noChangeAspect="1"/>
                      </p:cNvSpPr>
                      <p:nvPr/>
                    </p:nvSpPr>
                    <p:spPr bwMode="auto">
                      <a:xfrm>
                        <a:off x="2269" y="2315"/>
                        <a:ext cx="106" cy="22"/>
                      </a:xfrm>
                      <a:custGeom>
                        <a:avLst/>
                        <a:gdLst/>
                        <a:ahLst/>
                        <a:cxnLst>
                          <a:cxn ang="0">
                            <a:pos x="9" y="0"/>
                          </a:cxn>
                          <a:cxn ang="0">
                            <a:pos x="212" y="3"/>
                          </a:cxn>
                          <a:cxn ang="0">
                            <a:pos x="202" y="45"/>
                          </a:cxn>
                          <a:cxn ang="0">
                            <a:pos x="0" y="39"/>
                          </a:cxn>
                          <a:cxn ang="0">
                            <a:pos x="9" y="0"/>
                          </a:cxn>
                        </a:cxnLst>
                        <a:rect l="0" t="0" r="r" b="b"/>
                        <a:pathLst>
                          <a:path w="212" h="45">
                            <a:moveTo>
                              <a:pt x="9" y="0"/>
                            </a:moveTo>
                            <a:lnTo>
                              <a:pt x="212" y="3"/>
                            </a:lnTo>
                            <a:lnTo>
                              <a:pt x="202" y="45"/>
                            </a:lnTo>
                            <a:lnTo>
                              <a:pt x="0" y="39"/>
                            </a:lnTo>
                            <a:lnTo>
                              <a:pt x="9" y="0"/>
                            </a:lnTo>
                            <a:close/>
                          </a:path>
                        </a:pathLst>
                      </a:custGeom>
                      <a:solidFill>
                        <a:srgbClr val="715A00"/>
                      </a:solidFill>
                      <a:ln w="9525">
                        <a:noFill/>
                        <a:round/>
                        <a:headEnd/>
                        <a:tailEnd/>
                      </a:ln>
                      <a:effectLst/>
                    </p:spPr>
                    <p:txBody>
                      <a:bodyPr/>
                      <a:lstStyle/>
                      <a:p>
                        <a:endParaRPr lang="es-ES"/>
                      </a:p>
                    </p:txBody>
                  </p:sp>
                  <p:sp>
                    <p:nvSpPr>
                      <p:cNvPr id="12767" name="Freeform 479"/>
                      <p:cNvSpPr>
                        <a:spLocks noChangeAspect="1"/>
                      </p:cNvSpPr>
                      <p:nvPr/>
                    </p:nvSpPr>
                    <p:spPr bwMode="auto">
                      <a:xfrm>
                        <a:off x="2370" y="2317"/>
                        <a:ext cx="61" cy="37"/>
                      </a:xfrm>
                      <a:custGeom>
                        <a:avLst/>
                        <a:gdLst/>
                        <a:ahLst/>
                        <a:cxnLst>
                          <a:cxn ang="0">
                            <a:pos x="10" y="0"/>
                          </a:cxn>
                          <a:cxn ang="0">
                            <a:pos x="122" y="35"/>
                          </a:cxn>
                          <a:cxn ang="0">
                            <a:pos x="113" y="76"/>
                          </a:cxn>
                          <a:cxn ang="0">
                            <a:pos x="0" y="42"/>
                          </a:cxn>
                          <a:cxn ang="0">
                            <a:pos x="10" y="0"/>
                          </a:cxn>
                        </a:cxnLst>
                        <a:rect l="0" t="0" r="r" b="b"/>
                        <a:pathLst>
                          <a:path w="122" h="76">
                            <a:moveTo>
                              <a:pt x="10" y="0"/>
                            </a:moveTo>
                            <a:lnTo>
                              <a:pt x="122" y="35"/>
                            </a:lnTo>
                            <a:lnTo>
                              <a:pt x="113" y="76"/>
                            </a:lnTo>
                            <a:lnTo>
                              <a:pt x="0" y="42"/>
                            </a:lnTo>
                            <a:lnTo>
                              <a:pt x="10" y="0"/>
                            </a:lnTo>
                            <a:close/>
                          </a:path>
                        </a:pathLst>
                      </a:custGeom>
                      <a:solidFill>
                        <a:srgbClr val="8E7200"/>
                      </a:solidFill>
                      <a:ln w="9525">
                        <a:noFill/>
                        <a:round/>
                        <a:headEnd/>
                        <a:tailEnd/>
                      </a:ln>
                      <a:effectLst/>
                    </p:spPr>
                    <p:txBody>
                      <a:bodyPr/>
                      <a:lstStyle/>
                      <a:p>
                        <a:endParaRPr lang="es-ES"/>
                      </a:p>
                    </p:txBody>
                  </p:sp>
                  <p:sp>
                    <p:nvSpPr>
                      <p:cNvPr id="12768" name="Freeform 480"/>
                      <p:cNvSpPr>
                        <a:spLocks noChangeAspect="1"/>
                      </p:cNvSpPr>
                      <p:nvPr/>
                    </p:nvSpPr>
                    <p:spPr bwMode="auto">
                      <a:xfrm>
                        <a:off x="2426" y="2334"/>
                        <a:ext cx="40" cy="58"/>
                      </a:xfrm>
                      <a:custGeom>
                        <a:avLst/>
                        <a:gdLst/>
                        <a:ahLst/>
                        <a:cxnLst>
                          <a:cxn ang="0">
                            <a:pos x="9" y="0"/>
                          </a:cxn>
                          <a:cxn ang="0">
                            <a:pos x="79" y="75"/>
                          </a:cxn>
                          <a:cxn ang="0">
                            <a:pos x="70" y="117"/>
                          </a:cxn>
                          <a:cxn ang="0">
                            <a:pos x="0" y="41"/>
                          </a:cxn>
                          <a:cxn ang="0">
                            <a:pos x="9" y="0"/>
                          </a:cxn>
                        </a:cxnLst>
                        <a:rect l="0" t="0" r="r" b="b"/>
                        <a:pathLst>
                          <a:path w="79" h="117">
                            <a:moveTo>
                              <a:pt x="9" y="0"/>
                            </a:moveTo>
                            <a:lnTo>
                              <a:pt x="79" y="75"/>
                            </a:lnTo>
                            <a:lnTo>
                              <a:pt x="70" y="117"/>
                            </a:lnTo>
                            <a:lnTo>
                              <a:pt x="0" y="41"/>
                            </a:lnTo>
                            <a:lnTo>
                              <a:pt x="9" y="0"/>
                            </a:lnTo>
                            <a:close/>
                          </a:path>
                        </a:pathLst>
                      </a:custGeom>
                      <a:solidFill>
                        <a:srgbClr val="957700"/>
                      </a:solidFill>
                      <a:ln w="9525">
                        <a:noFill/>
                        <a:round/>
                        <a:headEnd/>
                        <a:tailEnd/>
                      </a:ln>
                      <a:effectLst/>
                    </p:spPr>
                    <p:txBody>
                      <a:bodyPr/>
                      <a:lstStyle/>
                      <a:p>
                        <a:endParaRPr lang="es-ES"/>
                      </a:p>
                    </p:txBody>
                  </p:sp>
                  <p:sp>
                    <p:nvSpPr>
                      <p:cNvPr id="12769" name="Freeform 481"/>
                      <p:cNvSpPr>
                        <a:spLocks noChangeAspect="1"/>
                      </p:cNvSpPr>
                      <p:nvPr/>
                    </p:nvSpPr>
                    <p:spPr bwMode="auto">
                      <a:xfrm>
                        <a:off x="2462" y="2372"/>
                        <a:ext cx="1001" cy="20"/>
                      </a:xfrm>
                      <a:custGeom>
                        <a:avLst/>
                        <a:gdLst/>
                        <a:ahLst/>
                        <a:cxnLst>
                          <a:cxn ang="0">
                            <a:pos x="9" y="0"/>
                          </a:cxn>
                          <a:cxn ang="0">
                            <a:pos x="2003" y="0"/>
                          </a:cxn>
                          <a:cxn ang="0">
                            <a:pos x="1992" y="42"/>
                          </a:cxn>
                          <a:cxn ang="0">
                            <a:pos x="0" y="42"/>
                          </a:cxn>
                          <a:cxn ang="0">
                            <a:pos x="9" y="0"/>
                          </a:cxn>
                        </a:cxnLst>
                        <a:rect l="0" t="0" r="r" b="b"/>
                        <a:pathLst>
                          <a:path w="2003" h="42">
                            <a:moveTo>
                              <a:pt x="9" y="0"/>
                            </a:moveTo>
                            <a:lnTo>
                              <a:pt x="2003" y="0"/>
                            </a:lnTo>
                            <a:lnTo>
                              <a:pt x="1992" y="42"/>
                            </a:lnTo>
                            <a:lnTo>
                              <a:pt x="0" y="42"/>
                            </a:lnTo>
                            <a:lnTo>
                              <a:pt x="9" y="0"/>
                            </a:lnTo>
                            <a:close/>
                          </a:path>
                        </a:pathLst>
                      </a:custGeom>
                      <a:solidFill>
                        <a:srgbClr val="6E5800"/>
                      </a:solidFill>
                      <a:ln w="9525">
                        <a:noFill/>
                        <a:round/>
                        <a:headEnd/>
                        <a:tailEnd/>
                      </a:ln>
                      <a:effectLst/>
                    </p:spPr>
                    <p:txBody>
                      <a:bodyPr/>
                      <a:lstStyle/>
                      <a:p>
                        <a:endParaRPr lang="es-ES"/>
                      </a:p>
                    </p:txBody>
                  </p:sp>
                  <p:sp>
                    <p:nvSpPr>
                      <p:cNvPr id="12770" name="Freeform 482"/>
                      <p:cNvSpPr>
                        <a:spLocks noChangeAspect="1"/>
                      </p:cNvSpPr>
                      <p:nvPr/>
                    </p:nvSpPr>
                    <p:spPr bwMode="auto">
                      <a:xfrm>
                        <a:off x="2254" y="2250"/>
                        <a:ext cx="1303" cy="122"/>
                      </a:xfrm>
                      <a:custGeom>
                        <a:avLst/>
                        <a:gdLst/>
                        <a:ahLst/>
                        <a:cxnLst>
                          <a:cxn ang="0">
                            <a:pos x="2350" y="139"/>
                          </a:cxn>
                          <a:cxn ang="0">
                            <a:pos x="2607" y="139"/>
                          </a:cxn>
                          <a:cxn ang="0">
                            <a:pos x="2529" y="63"/>
                          </a:cxn>
                          <a:cxn ang="0">
                            <a:pos x="2504" y="36"/>
                          </a:cxn>
                          <a:cxn ang="0">
                            <a:pos x="2484" y="22"/>
                          </a:cxn>
                          <a:cxn ang="0">
                            <a:pos x="2450" y="14"/>
                          </a:cxn>
                          <a:cxn ang="0">
                            <a:pos x="2416" y="7"/>
                          </a:cxn>
                          <a:cxn ang="0">
                            <a:pos x="2333" y="5"/>
                          </a:cxn>
                          <a:cxn ang="0">
                            <a:pos x="2235" y="5"/>
                          </a:cxn>
                          <a:cxn ang="0">
                            <a:pos x="2136" y="5"/>
                          </a:cxn>
                          <a:cxn ang="0">
                            <a:pos x="2028" y="7"/>
                          </a:cxn>
                          <a:cxn ang="0">
                            <a:pos x="1911" y="5"/>
                          </a:cxn>
                          <a:cxn ang="0">
                            <a:pos x="1787" y="7"/>
                          </a:cxn>
                          <a:cxn ang="0">
                            <a:pos x="1632" y="5"/>
                          </a:cxn>
                          <a:cxn ang="0">
                            <a:pos x="1467" y="5"/>
                          </a:cxn>
                          <a:cxn ang="0">
                            <a:pos x="1239" y="5"/>
                          </a:cxn>
                          <a:cxn ang="0">
                            <a:pos x="994" y="4"/>
                          </a:cxn>
                          <a:cxn ang="0">
                            <a:pos x="791" y="4"/>
                          </a:cxn>
                          <a:cxn ang="0">
                            <a:pos x="600" y="4"/>
                          </a:cxn>
                          <a:cxn ang="0">
                            <a:pos x="395" y="0"/>
                          </a:cxn>
                          <a:cxn ang="0">
                            <a:pos x="241" y="0"/>
                          </a:cxn>
                          <a:cxn ang="0">
                            <a:pos x="115" y="5"/>
                          </a:cxn>
                          <a:cxn ang="0">
                            <a:pos x="37" y="25"/>
                          </a:cxn>
                          <a:cxn ang="0">
                            <a:pos x="7" y="49"/>
                          </a:cxn>
                          <a:cxn ang="0">
                            <a:pos x="0" y="81"/>
                          </a:cxn>
                          <a:cxn ang="0">
                            <a:pos x="39" y="130"/>
                          </a:cxn>
                          <a:cxn ang="0">
                            <a:pos x="242" y="133"/>
                          </a:cxn>
                          <a:cxn ang="0">
                            <a:pos x="354" y="168"/>
                          </a:cxn>
                          <a:cxn ang="0">
                            <a:pos x="424" y="243"/>
                          </a:cxn>
                          <a:cxn ang="0">
                            <a:pos x="2418" y="243"/>
                          </a:cxn>
                          <a:cxn ang="0">
                            <a:pos x="2335" y="168"/>
                          </a:cxn>
                          <a:cxn ang="0">
                            <a:pos x="2350" y="139"/>
                          </a:cxn>
                        </a:cxnLst>
                        <a:rect l="0" t="0" r="r" b="b"/>
                        <a:pathLst>
                          <a:path w="2607" h="243">
                            <a:moveTo>
                              <a:pt x="2350" y="139"/>
                            </a:moveTo>
                            <a:lnTo>
                              <a:pt x="2607" y="139"/>
                            </a:lnTo>
                            <a:lnTo>
                              <a:pt x="2529" y="63"/>
                            </a:lnTo>
                            <a:lnTo>
                              <a:pt x="2504" y="36"/>
                            </a:lnTo>
                            <a:lnTo>
                              <a:pt x="2484" y="22"/>
                            </a:lnTo>
                            <a:lnTo>
                              <a:pt x="2450" y="14"/>
                            </a:lnTo>
                            <a:lnTo>
                              <a:pt x="2416" y="7"/>
                            </a:lnTo>
                            <a:lnTo>
                              <a:pt x="2333" y="5"/>
                            </a:lnTo>
                            <a:lnTo>
                              <a:pt x="2235" y="5"/>
                            </a:lnTo>
                            <a:lnTo>
                              <a:pt x="2136" y="5"/>
                            </a:lnTo>
                            <a:lnTo>
                              <a:pt x="2028" y="7"/>
                            </a:lnTo>
                            <a:lnTo>
                              <a:pt x="1911" y="5"/>
                            </a:lnTo>
                            <a:lnTo>
                              <a:pt x="1787" y="7"/>
                            </a:lnTo>
                            <a:lnTo>
                              <a:pt x="1632" y="5"/>
                            </a:lnTo>
                            <a:lnTo>
                              <a:pt x="1467" y="5"/>
                            </a:lnTo>
                            <a:lnTo>
                              <a:pt x="1239" y="5"/>
                            </a:lnTo>
                            <a:lnTo>
                              <a:pt x="994" y="4"/>
                            </a:lnTo>
                            <a:lnTo>
                              <a:pt x="791" y="4"/>
                            </a:lnTo>
                            <a:lnTo>
                              <a:pt x="600" y="4"/>
                            </a:lnTo>
                            <a:lnTo>
                              <a:pt x="395" y="0"/>
                            </a:lnTo>
                            <a:lnTo>
                              <a:pt x="241" y="0"/>
                            </a:lnTo>
                            <a:lnTo>
                              <a:pt x="115" y="5"/>
                            </a:lnTo>
                            <a:lnTo>
                              <a:pt x="37" y="25"/>
                            </a:lnTo>
                            <a:lnTo>
                              <a:pt x="7" y="49"/>
                            </a:lnTo>
                            <a:lnTo>
                              <a:pt x="0" y="81"/>
                            </a:lnTo>
                            <a:lnTo>
                              <a:pt x="39" y="130"/>
                            </a:lnTo>
                            <a:lnTo>
                              <a:pt x="242" y="133"/>
                            </a:lnTo>
                            <a:lnTo>
                              <a:pt x="354" y="168"/>
                            </a:lnTo>
                            <a:lnTo>
                              <a:pt x="424" y="243"/>
                            </a:lnTo>
                            <a:lnTo>
                              <a:pt x="2418" y="243"/>
                            </a:lnTo>
                            <a:lnTo>
                              <a:pt x="2335" y="168"/>
                            </a:lnTo>
                            <a:lnTo>
                              <a:pt x="2350" y="139"/>
                            </a:lnTo>
                            <a:close/>
                          </a:path>
                        </a:pathLst>
                      </a:custGeom>
                      <a:solidFill>
                        <a:srgbClr val="AE8B00"/>
                      </a:solidFill>
                      <a:ln w="9525">
                        <a:noFill/>
                        <a:round/>
                        <a:headEnd/>
                        <a:tailEnd/>
                      </a:ln>
                      <a:effectLst/>
                    </p:spPr>
                    <p:txBody>
                      <a:bodyPr/>
                      <a:lstStyle/>
                      <a:p>
                        <a:endParaRPr lang="es-ES"/>
                      </a:p>
                    </p:txBody>
                  </p:sp>
                </p:grpSp>
                <p:sp>
                  <p:nvSpPr>
                    <p:cNvPr id="12771" name="Freeform 483"/>
                    <p:cNvSpPr>
                      <a:spLocks noChangeAspect="1"/>
                    </p:cNvSpPr>
                    <p:nvPr/>
                  </p:nvSpPr>
                  <p:spPr bwMode="auto">
                    <a:xfrm>
                      <a:off x="2298" y="2339"/>
                      <a:ext cx="1281" cy="275"/>
                    </a:xfrm>
                    <a:custGeom>
                      <a:avLst/>
                      <a:gdLst/>
                      <a:ahLst/>
                      <a:cxnLst>
                        <a:cxn ang="0">
                          <a:pos x="2300" y="238"/>
                        </a:cxn>
                        <a:cxn ang="0">
                          <a:pos x="2255" y="173"/>
                        </a:cxn>
                        <a:cxn ang="0">
                          <a:pos x="2255" y="0"/>
                        </a:cxn>
                        <a:cxn ang="0">
                          <a:pos x="263" y="0"/>
                        </a:cxn>
                        <a:cxn ang="0">
                          <a:pos x="274" y="173"/>
                        </a:cxn>
                        <a:cxn ang="0">
                          <a:pos x="198" y="248"/>
                        </a:cxn>
                        <a:cxn ang="0">
                          <a:pos x="0" y="259"/>
                        </a:cxn>
                        <a:cxn ang="0">
                          <a:pos x="11" y="367"/>
                        </a:cxn>
                        <a:cxn ang="0">
                          <a:pos x="54" y="443"/>
                        </a:cxn>
                        <a:cxn ang="0">
                          <a:pos x="110" y="497"/>
                        </a:cxn>
                        <a:cxn ang="0">
                          <a:pos x="209" y="540"/>
                        </a:cxn>
                        <a:cxn ang="0">
                          <a:pos x="340" y="551"/>
                        </a:cxn>
                        <a:cxn ang="0">
                          <a:pos x="493" y="551"/>
                        </a:cxn>
                        <a:cxn ang="0">
                          <a:pos x="696" y="546"/>
                        </a:cxn>
                        <a:cxn ang="0">
                          <a:pos x="887" y="546"/>
                        </a:cxn>
                        <a:cxn ang="0">
                          <a:pos x="1090" y="546"/>
                        </a:cxn>
                        <a:cxn ang="0">
                          <a:pos x="1121" y="546"/>
                        </a:cxn>
                        <a:cxn ang="0">
                          <a:pos x="1155" y="544"/>
                        </a:cxn>
                        <a:cxn ang="0">
                          <a:pos x="1203" y="544"/>
                        </a:cxn>
                        <a:cxn ang="0">
                          <a:pos x="1246" y="544"/>
                        </a:cxn>
                        <a:cxn ang="0">
                          <a:pos x="1293" y="546"/>
                        </a:cxn>
                        <a:cxn ang="0">
                          <a:pos x="1331" y="540"/>
                        </a:cxn>
                        <a:cxn ang="0">
                          <a:pos x="1367" y="544"/>
                        </a:cxn>
                        <a:cxn ang="0">
                          <a:pos x="1405" y="544"/>
                        </a:cxn>
                        <a:cxn ang="0">
                          <a:pos x="1433" y="546"/>
                        </a:cxn>
                        <a:cxn ang="0">
                          <a:pos x="1477" y="544"/>
                        </a:cxn>
                        <a:cxn ang="0">
                          <a:pos x="1518" y="537"/>
                        </a:cxn>
                        <a:cxn ang="0">
                          <a:pos x="1561" y="540"/>
                        </a:cxn>
                        <a:cxn ang="0">
                          <a:pos x="1599" y="544"/>
                        </a:cxn>
                        <a:cxn ang="0">
                          <a:pos x="1635" y="537"/>
                        </a:cxn>
                        <a:cxn ang="0">
                          <a:pos x="1678" y="531"/>
                        </a:cxn>
                        <a:cxn ang="0">
                          <a:pos x="1718" y="535"/>
                        </a:cxn>
                        <a:cxn ang="0">
                          <a:pos x="1739" y="546"/>
                        </a:cxn>
                        <a:cxn ang="0">
                          <a:pos x="1764" y="544"/>
                        </a:cxn>
                        <a:cxn ang="0">
                          <a:pos x="1793" y="533"/>
                        </a:cxn>
                        <a:cxn ang="0">
                          <a:pos x="1815" y="538"/>
                        </a:cxn>
                        <a:cxn ang="0">
                          <a:pos x="1843" y="538"/>
                        </a:cxn>
                        <a:cxn ang="0">
                          <a:pos x="1879" y="535"/>
                        </a:cxn>
                        <a:cxn ang="0">
                          <a:pos x="1903" y="531"/>
                        </a:cxn>
                        <a:cxn ang="0">
                          <a:pos x="1937" y="535"/>
                        </a:cxn>
                        <a:cxn ang="0">
                          <a:pos x="1976" y="542"/>
                        </a:cxn>
                        <a:cxn ang="0">
                          <a:pos x="2003" y="540"/>
                        </a:cxn>
                        <a:cxn ang="0">
                          <a:pos x="2029" y="538"/>
                        </a:cxn>
                        <a:cxn ang="0">
                          <a:pos x="2050" y="537"/>
                        </a:cxn>
                        <a:cxn ang="0">
                          <a:pos x="2084" y="535"/>
                        </a:cxn>
                        <a:cxn ang="0">
                          <a:pos x="2117" y="537"/>
                        </a:cxn>
                        <a:cxn ang="0">
                          <a:pos x="2154" y="546"/>
                        </a:cxn>
                        <a:cxn ang="0">
                          <a:pos x="2196" y="544"/>
                        </a:cxn>
                        <a:cxn ang="0">
                          <a:pos x="2241" y="538"/>
                        </a:cxn>
                        <a:cxn ang="0">
                          <a:pos x="2282" y="535"/>
                        </a:cxn>
                        <a:cxn ang="0">
                          <a:pos x="2320" y="538"/>
                        </a:cxn>
                        <a:cxn ang="0">
                          <a:pos x="2350" y="546"/>
                        </a:cxn>
                        <a:cxn ang="0">
                          <a:pos x="2383" y="547"/>
                        </a:cxn>
                        <a:cxn ang="0">
                          <a:pos x="2422" y="537"/>
                        </a:cxn>
                        <a:cxn ang="0">
                          <a:pos x="2453" y="531"/>
                        </a:cxn>
                        <a:cxn ang="0">
                          <a:pos x="2487" y="542"/>
                        </a:cxn>
                        <a:cxn ang="0">
                          <a:pos x="2523" y="538"/>
                        </a:cxn>
                        <a:cxn ang="0">
                          <a:pos x="2543" y="522"/>
                        </a:cxn>
                        <a:cxn ang="0">
                          <a:pos x="2557" y="497"/>
                        </a:cxn>
                        <a:cxn ang="0">
                          <a:pos x="2563" y="411"/>
                        </a:cxn>
                        <a:cxn ang="0">
                          <a:pos x="2557" y="238"/>
                        </a:cxn>
                        <a:cxn ang="0">
                          <a:pos x="2300" y="238"/>
                        </a:cxn>
                      </a:cxnLst>
                      <a:rect l="0" t="0" r="r" b="b"/>
                      <a:pathLst>
                        <a:path w="2563" h="551">
                          <a:moveTo>
                            <a:pt x="2300" y="238"/>
                          </a:moveTo>
                          <a:lnTo>
                            <a:pt x="2255" y="173"/>
                          </a:lnTo>
                          <a:lnTo>
                            <a:pt x="2255" y="0"/>
                          </a:lnTo>
                          <a:lnTo>
                            <a:pt x="263" y="0"/>
                          </a:lnTo>
                          <a:lnTo>
                            <a:pt x="274" y="173"/>
                          </a:lnTo>
                          <a:lnTo>
                            <a:pt x="198" y="248"/>
                          </a:lnTo>
                          <a:lnTo>
                            <a:pt x="0" y="259"/>
                          </a:lnTo>
                          <a:lnTo>
                            <a:pt x="11" y="367"/>
                          </a:lnTo>
                          <a:lnTo>
                            <a:pt x="54" y="443"/>
                          </a:lnTo>
                          <a:lnTo>
                            <a:pt x="110" y="497"/>
                          </a:lnTo>
                          <a:lnTo>
                            <a:pt x="209" y="540"/>
                          </a:lnTo>
                          <a:lnTo>
                            <a:pt x="340" y="551"/>
                          </a:lnTo>
                          <a:lnTo>
                            <a:pt x="493" y="551"/>
                          </a:lnTo>
                          <a:lnTo>
                            <a:pt x="696" y="546"/>
                          </a:lnTo>
                          <a:lnTo>
                            <a:pt x="887" y="546"/>
                          </a:lnTo>
                          <a:lnTo>
                            <a:pt x="1090" y="546"/>
                          </a:lnTo>
                          <a:lnTo>
                            <a:pt x="1121" y="546"/>
                          </a:lnTo>
                          <a:lnTo>
                            <a:pt x="1155" y="544"/>
                          </a:lnTo>
                          <a:lnTo>
                            <a:pt x="1203" y="544"/>
                          </a:lnTo>
                          <a:lnTo>
                            <a:pt x="1246" y="544"/>
                          </a:lnTo>
                          <a:lnTo>
                            <a:pt x="1293" y="546"/>
                          </a:lnTo>
                          <a:lnTo>
                            <a:pt x="1331" y="540"/>
                          </a:lnTo>
                          <a:lnTo>
                            <a:pt x="1367" y="544"/>
                          </a:lnTo>
                          <a:lnTo>
                            <a:pt x="1405" y="544"/>
                          </a:lnTo>
                          <a:lnTo>
                            <a:pt x="1433" y="546"/>
                          </a:lnTo>
                          <a:lnTo>
                            <a:pt x="1477" y="544"/>
                          </a:lnTo>
                          <a:lnTo>
                            <a:pt x="1518" y="537"/>
                          </a:lnTo>
                          <a:lnTo>
                            <a:pt x="1561" y="540"/>
                          </a:lnTo>
                          <a:lnTo>
                            <a:pt x="1599" y="544"/>
                          </a:lnTo>
                          <a:lnTo>
                            <a:pt x="1635" y="537"/>
                          </a:lnTo>
                          <a:lnTo>
                            <a:pt x="1678" y="531"/>
                          </a:lnTo>
                          <a:lnTo>
                            <a:pt x="1718" y="535"/>
                          </a:lnTo>
                          <a:lnTo>
                            <a:pt x="1739" y="546"/>
                          </a:lnTo>
                          <a:lnTo>
                            <a:pt x="1764" y="544"/>
                          </a:lnTo>
                          <a:lnTo>
                            <a:pt x="1793" y="533"/>
                          </a:lnTo>
                          <a:lnTo>
                            <a:pt x="1815" y="538"/>
                          </a:lnTo>
                          <a:lnTo>
                            <a:pt x="1843" y="538"/>
                          </a:lnTo>
                          <a:lnTo>
                            <a:pt x="1879" y="535"/>
                          </a:lnTo>
                          <a:lnTo>
                            <a:pt x="1903" y="531"/>
                          </a:lnTo>
                          <a:lnTo>
                            <a:pt x="1937" y="535"/>
                          </a:lnTo>
                          <a:lnTo>
                            <a:pt x="1976" y="542"/>
                          </a:lnTo>
                          <a:lnTo>
                            <a:pt x="2003" y="540"/>
                          </a:lnTo>
                          <a:lnTo>
                            <a:pt x="2029" y="538"/>
                          </a:lnTo>
                          <a:lnTo>
                            <a:pt x="2050" y="537"/>
                          </a:lnTo>
                          <a:lnTo>
                            <a:pt x="2084" y="535"/>
                          </a:lnTo>
                          <a:lnTo>
                            <a:pt x="2117" y="537"/>
                          </a:lnTo>
                          <a:lnTo>
                            <a:pt x="2154" y="546"/>
                          </a:lnTo>
                          <a:lnTo>
                            <a:pt x="2196" y="544"/>
                          </a:lnTo>
                          <a:lnTo>
                            <a:pt x="2241" y="538"/>
                          </a:lnTo>
                          <a:lnTo>
                            <a:pt x="2282" y="535"/>
                          </a:lnTo>
                          <a:lnTo>
                            <a:pt x="2320" y="538"/>
                          </a:lnTo>
                          <a:lnTo>
                            <a:pt x="2350" y="546"/>
                          </a:lnTo>
                          <a:lnTo>
                            <a:pt x="2383" y="547"/>
                          </a:lnTo>
                          <a:lnTo>
                            <a:pt x="2422" y="537"/>
                          </a:lnTo>
                          <a:lnTo>
                            <a:pt x="2453" y="531"/>
                          </a:lnTo>
                          <a:lnTo>
                            <a:pt x="2487" y="542"/>
                          </a:lnTo>
                          <a:lnTo>
                            <a:pt x="2523" y="538"/>
                          </a:lnTo>
                          <a:lnTo>
                            <a:pt x="2543" y="522"/>
                          </a:lnTo>
                          <a:lnTo>
                            <a:pt x="2557" y="497"/>
                          </a:lnTo>
                          <a:lnTo>
                            <a:pt x="2563" y="411"/>
                          </a:lnTo>
                          <a:lnTo>
                            <a:pt x="2557" y="238"/>
                          </a:lnTo>
                          <a:lnTo>
                            <a:pt x="2300" y="238"/>
                          </a:lnTo>
                          <a:close/>
                        </a:path>
                      </a:pathLst>
                    </a:custGeom>
                    <a:solidFill>
                      <a:srgbClr val="BE0000"/>
                    </a:solidFill>
                    <a:ln w="7938">
                      <a:solidFill>
                        <a:srgbClr val="000000"/>
                      </a:solidFill>
                      <a:prstDash val="solid"/>
                      <a:round/>
                      <a:headEnd/>
                      <a:tailEnd/>
                    </a:ln>
                    <a:effectLst/>
                  </p:spPr>
                  <p:txBody>
                    <a:bodyPr/>
                    <a:lstStyle/>
                    <a:p>
                      <a:endParaRPr lang="es-ES"/>
                    </a:p>
                  </p:txBody>
                </p:sp>
                <p:sp>
                  <p:nvSpPr>
                    <p:cNvPr id="12772" name="Freeform 484"/>
                    <p:cNvSpPr>
                      <a:spLocks noChangeAspect="1"/>
                    </p:cNvSpPr>
                    <p:nvPr/>
                  </p:nvSpPr>
                  <p:spPr bwMode="auto">
                    <a:xfrm>
                      <a:off x="2315" y="2339"/>
                      <a:ext cx="1281" cy="275"/>
                    </a:xfrm>
                    <a:custGeom>
                      <a:avLst/>
                      <a:gdLst/>
                      <a:ahLst/>
                      <a:cxnLst>
                        <a:cxn ang="0">
                          <a:pos x="2299" y="238"/>
                        </a:cxn>
                        <a:cxn ang="0">
                          <a:pos x="2254" y="173"/>
                        </a:cxn>
                        <a:cxn ang="0">
                          <a:pos x="2254" y="0"/>
                        </a:cxn>
                        <a:cxn ang="0">
                          <a:pos x="262" y="0"/>
                        </a:cxn>
                        <a:cxn ang="0">
                          <a:pos x="273" y="173"/>
                        </a:cxn>
                        <a:cxn ang="0">
                          <a:pos x="196" y="248"/>
                        </a:cxn>
                        <a:cxn ang="0">
                          <a:pos x="0" y="259"/>
                        </a:cxn>
                        <a:cxn ang="0">
                          <a:pos x="10" y="367"/>
                        </a:cxn>
                        <a:cxn ang="0">
                          <a:pos x="54" y="443"/>
                        </a:cxn>
                        <a:cxn ang="0">
                          <a:pos x="109" y="497"/>
                        </a:cxn>
                        <a:cxn ang="0">
                          <a:pos x="206" y="540"/>
                        </a:cxn>
                        <a:cxn ang="0">
                          <a:pos x="338" y="551"/>
                        </a:cxn>
                        <a:cxn ang="0">
                          <a:pos x="492" y="551"/>
                        </a:cxn>
                        <a:cxn ang="0">
                          <a:pos x="695" y="546"/>
                        </a:cxn>
                        <a:cxn ang="0">
                          <a:pos x="886" y="546"/>
                        </a:cxn>
                        <a:cxn ang="0">
                          <a:pos x="1089" y="546"/>
                        </a:cxn>
                        <a:cxn ang="0">
                          <a:pos x="1118" y="546"/>
                        </a:cxn>
                        <a:cxn ang="0">
                          <a:pos x="1154" y="544"/>
                        </a:cxn>
                        <a:cxn ang="0">
                          <a:pos x="1202" y="544"/>
                        </a:cxn>
                        <a:cxn ang="0">
                          <a:pos x="1246" y="544"/>
                        </a:cxn>
                        <a:cxn ang="0">
                          <a:pos x="1292" y="546"/>
                        </a:cxn>
                        <a:cxn ang="0">
                          <a:pos x="1330" y="540"/>
                        </a:cxn>
                        <a:cxn ang="0">
                          <a:pos x="1366" y="544"/>
                        </a:cxn>
                        <a:cxn ang="0">
                          <a:pos x="1404" y="544"/>
                        </a:cxn>
                        <a:cxn ang="0">
                          <a:pos x="1433" y="546"/>
                        </a:cxn>
                        <a:cxn ang="0">
                          <a:pos x="1476" y="544"/>
                        </a:cxn>
                        <a:cxn ang="0">
                          <a:pos x="1517" y="537"/>
                        </a:cxn>
                        <a:cxn ang="0">
                          <a:pos x="1560" y="540"/>
                        </a:cxn>
                        <a:cxn ang="0">
                          <a:pos x="1598" y="544"/>
                        </a:cxn>
                        <a:cxn ang="0">
                          <a:pos x="1634" y="537"/>
                        </a:cxn>
                        <a:cxn ang="0">
                          <a:pos x="1677" y="531"/>
                        </a:cxn>
                        <a:cxn ang="0">
                          <a:pos x="1717" y="535"/>
                        </a:cxn>
                        <a:cxn ang="0">
                          <a:pos x="1738" y="546"/>
                        </a:cxn>
                        <a:cxn ang="0">
                          <a:pos x="1763" y="544"/>
                        </a:cxn>
                        <a:cxn ang="0">
                          <a:pos x="1790" y="533"/>
                        </a:cxn>
                        <a:cxn ang="0">
                          <a:pos x="1814" y="538"/>
                        </a:cxn>
                        <a:cxn ang="0">
                          <a:pos x="1841" y="538"/>
                        </a:cxn>
                        <a:cxn ang="0">
                          <a:pos x="1877" y="535"/>
                        </a:cxn>
                        <a:cxn ang="0">
                          <a:pos x="1900" y="531"/>
                        </a:cxn>
                        <a:cxn ang="0">
                          <a:pos x="1936" y="535"/>
                        </a:cxn>
                        <a:cxn ang="0">
                          <a:pos x="1976" y="542"/>
                        </a:cxn>
                        <a:cxn ang="0">
                          <a:pos x="2003" y="540"/>
                        </a:cxn>
                        <a:cxn ang="0">
                          <a:pos x="2026" y="538"/>
                        </a:cxn>
                        <a:cxn ang="0">
                          <a:pos x="2049" y="537"/>
                        </a:cxn>
                        <a:cxn ang="0">
                          <a:pos x="2082" y="535"/>
                        </a:cxn>
                        <a:cxn ang="0">
                          <a:pos x="2116" y="537"/>
                        </a:cxn>
                        <a:cxn ang="0">
                          <a:pos x="2152" y="546"/>
                        </a:cxn>
                        <a:cxn ang="0">
                          <a:pos x="2193" y="544"/>
                        </a:cxn>
                        <a:cxn ang="0">
                          <a:pos x="2240" y="538"/>
                        </a:cxn>
                        <a:cxn ang="0">
                          <a:pos x="2281" y="535"/>
                        </a:cxn>
                        <a:cxn ang="0">
                          <a:pos x="2319" y="538"/>
                        </a:cxn>
                        <a:cxn ang="0">
                          <a:pos x="2350" y="546"/>
                        </a:cxn>
                        <a:cxn ang="0">
                          <a:pos x="2382" y="547"/>
                        </a:cxn>
                        <a:cxn ang="0">
                          <a:pos x="2421" y="537"/>
                        </a:cxn>
                        <a:cxn ang="0">
                          <a:pos x="2452" y="531"/>
                        </a:cxn>
                        <a:cxn ang="0">
                          <a:pos x="2484" y="542"/>
                        </a:cxn>
                        <a:cxn ang="0">
                          <a:pos x="2522" y="538"/>
                        </a:cxn>
                        <a:cxn ang="0">
                          <a:pos x="2542" y="522"/>
                        </a:cxn>
                        <a:cxn ang="0">
                          <a:pos x="2556" y="497"/>
                        </a:cxn>
                        <a:cxn ang="0">
                          <a:pos x="2562" y="411"/>
                        </a:cxn>
                        <a:cxn ang="0">
                          <a:pos x="2556" y="238"/>
                        </a:cxn>
                        <a:cxn ang="0">
                          <a:pos x="2299" y="238"/>
                        </a:cxn>
                      </a:cxnLst>
                      <a:rect l="0" t="0" r="r" b="b"/>
                      <a:pathLst>
                        <a:path w="2562" h="551">
                          <a:moveTo>
                            <a:pt x="2299" y="238"/>
                          </a:moveTo>
                          <a:lnTo>
                            <a:pt x="2254" y="173"/>
                          </a:lnTo>
                          <a:lnTo>
                            <a:pt x="2254" y="0"/>
                          </a:lnTo>
                          <a:lnTo>
                            <a:pt x="262" y="0"/>
                          </a:lnTo>
                          <a:lnTo>
                            <a:pt x="273" y="173"/>
                          </a:lnTo>
                          <a:lnTo>
                            <a:pt x="196" y="248"/>
                          </a:lnTo>
                          <a:lnTo>
                            <a:pt x="0" y="259"/>
                          </a:lnTo>
                          <a:lnTo>
                            <a:pt x="10" y="367"/>
                          </a:lnTo>
                          <a:lnTo>
                            <a:pt x="54" y="443"/>
                          </a:lnTo>
                          <a:lnTo>
                            <a:pt x="109" y="497"/>
                          </a:lnTo>
                          <a:lnTo>
                            <a:pt x="206" y="540"/>
                          </a:lnTo>
                          <a:lnTo>
                            <a:pt x="338" y="551"/>
                          </a:lnTo>
                          <a:lnTo>
                            <a:pt x="492" y="551"/>
                          </a:lnTo>
                          <a:lnTo>
                            <a:pt x="695" y="546"/>
                          </a:lnTo>
                          <a:lnTo>
                            <a:pt x="886" y="546"/>
                          </a:lnTo>
                          <a:lnTo>
                            <a:pt x="1089" y="546"/>
                          </a:lnTo>
                          <a:lnTo>
                            <a:pt x="1118" y="546"/>
                          </a:lnTo>
                          <a:lnTo>
                            <a:pt x="1154" y="544"/>
                          </a:lnTo>
                          <a:lnTo>
                            <a:pt x="1202" y="544"/>
                          </a:lnTo>
                          <a:lnTo>
                            <a:pt x="1246" y="544"/>
                          </a:lnTo>
                          <a:lnTo>
                            <a:pt x="1292" y="546"/>
                          </a:lnTo>
                          <a:lnTo>
                            <a:pt x="1330" y="540"/>
                          </a:lnTo>
                          <a:lnTo>
                            <a:pt x="1366" y="544"/>
                          </a:lnTo>
                          <a:lnTo>
                            <a:pt x="1404" y="544"/>
                          </a:lnTo>
                          <a:lnTo>
                            <a:pt x="1433" y="546"/>
                          </a:lnTo>
                          <a:lnTo>
                            <a:pt x="1476" y="544"/>
                          </a:lnTo>
                          <a:lnTo>
                            <a:pt x="1517" y="537"/>
                          </a:lnTo>
                          <a:lnTo>
                            <a:pt x="1560" y="540"/>
                          </a:lnTo>
                          <a:lnTo>
                            <a:pt x="1598" y="544"/>
                          </a:lnTo>
                          <a:lnTo>
                            <a:pt x="1634" y="537"/>
                          </a:lnTo>
                          <a:lnTo>
                            <a:pt x="1677" y="531"/>
                          </a:lnTo>
                          <a:lnTo>
                            <a:pt x="1717" y="535"/>
                          </a:lnTo>
                          <a:lnTo>
                            <a:pt x="1738" y="546"/>
                          </a:lnTo>
                          <a:lnTo>
                            <a:pt x="1763" y="544"/>
                          </a:lnTo>
                          <a:lnTo>
                            <a:pt x="1790" y="533"/>
                          </a:lnTo>
                          <a:lnTo>
                            <a:pt x="1814" y="538"/>
                          </a:lnTo>
                          <a:lnTo>
                            <a:pt x="1841" y="538"/>
                          </a:lnTo>
                          <a:lnTo>
                            <a:pt x="1877" y="535"/>
                          </a:lnTo>
                          <a:lnTo>
                            <a:pt x="1900" y="531"/>
                          </a:lnTo>
                          <a:lnTo>
                            <a:pt x="1936" y="535"/>
                          </a:lnTo>
                          <a:lnTo>
                            <a:pt x="1976" y="542"/>
                          </a:lnTo>
                          <a:lnTo>
                            <a:pt x="2003" y="540"/>
                          </a:lnTo>
                          <a:lnTo>
                            <a:pt x="2026" y="538"/>
                          </a:lnTo>
                          <a:lnTo>
                            <a:pt x="2049" y="537"/>
                          </a:lnTo>
                          <a:lnTo>
                            <a:pt x="2082" y="535"/>
                          </a:lnTo>
                          <a:lnTo>
                            <a:pt x="2116" y="537"/>
                          </a:lnTo>
                          <a:lnTo>
                            <a:pt x="2152" y="546"/>
                          </a:lnTo>
                          <a:lnTo>
                            <a:pt x="2193" y="544"/>
                          </a:lnTo>
                          <a:lnTo>
                            <a:pt x="2240" y="538"/>
                          </a:lnTo>
                          <a:lnTo>
                            <a:pt x="2281" y="535"/>
                          </a:lnTo>
                          <a:lnTo>
                            <a:pt x="2319" y="538"/>
                          </a:lnTo>
                          <a:lnTo>
                            <a:pt x="2350" y="546"/>
                          </a:lnTo>
                          <a:lnTo>
                            <a:pt x="2382" y="547"/>
                          </a:lnTo>
                          <a:lnTo>
                            <a:pt x="2421" y="537"/>
                          </a:lnTo>
                          <a:lnTo>
                            <a:pt x="2452" y="531"/>
                          </a:lnTo>
                          <a:lnTo>
                            <a:pt x="2484" y="542"/>
                          </a:lnTo>
                          <a:lnTo>
                            <a:pt x="2522" y="538"/>
                          </a:lnTo>
                          <a:lnTo>
                            <a:pt x="2542" y="522"/>
                          </a:lnTo>
                          <a:lnTo>
                            <a:pt x="2556" y="497"/>
                          </a:lnTo>
                          <a:lnTo>
                            <a:pt x="2562" y="411"/>
                          </a:lnTo>
                          <a:lnTo>
                            <a:pt x="2556" y="238"/>
                          </a:lnTo>
                          <a:lnTo>
                            <a:pt x="2299" y="238"/>
                          </a:lnTo>
                          <a:close/>
                        </a:path>
                      </a:pathLst>
                    </a:custGeom>
                    <a:solidFill>
                      <a:srgbClr val="D4AE24"/>
                    </a:solidFill>
                    <a:ln w="6350" cmpd="sng">
                      <a:solidFill>
                        <a:srgbClr val="000000"/>
                      </a:solidFill>
                      <a:prstDash val="solid"/>
                      <a:round/>
                      <a:headEnd/>
                      <a:tailEnd/>
                    </a:ln>
                    <a:effectLst/>
                  </p:spPr>
                  <p:txBody>
                    <a:bodyPr/>
                    <a:lstStyle/>
                    <a:p>
                      <a:endParaRPr lang="es-ES"/>
                    </a:p>
                  </p:txBody>
                </p:sp>
                <p:sp>
                  <p:nvSpPr>
                    <p:cNvPr id="12773" name="Freeform 485"/>
                    <p:cNvSpPr>
                      <a:spLocks noChangeAspect="1"/>
                    </p:cNvSpPr>
                    <p:nvPr/>
                  </p:nvSpPr>
                  <p:spPr bwMode="auto">
                    <a:xfrm>
                      <a:off x="2372" y="2687"/>
                      <a:ext cx="1306" cy="127"/>
                    </a:xfrm>
                    <a:custGeom>
                      <a:avLst/>
                      <a:gdLst/>
                      <a:ahLst/>
                      <a:cxnLst>
                        <a:cxn ang="0">
                          <a:pos x="167" y="144"/>
                        </a:cxn>
                        <a:cxn ang="0">
                          <a:pos x="84" y="140"/>
                        </a:cxn>
                        <a:cxn ang="0">
                          <a:pos x="30" y="131"/>
                        </a:cxn>
                        <a:cxn ang="0">
                          <a:pos x="5" y="115"/>
                        </a:cxn>
                        <a:cxn ang="0">
                          <a:pos x="0" y="90"/>
                        </a:cxn>
                        <a:cxn ang="0">
                          <a:pos x="11" y="54"/>
                        </a:cxn>
                        <a:cxn ang="0">
                          <a:pos x="41" y="29"/>
                        </a:cxn>
                        <a:cxn ang="0">
                          <a:pos x="95" y="14"/>
                        </a:cxn>
                        <a:cxn ang="0">
                          <a:pos x="173" y="7"/>
                        </a:cxn>
                        <a:cxn ang="0">
                          <a:pos x="293" y="5"/>
                        </a:cxn>
                        <a:cxn ang="0">
                          <a:pos x="372" y="12"/>
                        </a:cxn>
                        <a:cxn ang="0">
                          <a:pos x="442" y="16"/>
                        </a:cxn>
                        <a:cxn ang="0">
                          <a:pos x="516" y="18"/>
                        </a:cxn>
                        <a:cxn ang="0">
                          <a:pos x="617" y="18"/>
                        </a:cxn>
                        <a:cxn ang="0">
                          <a:pos x="755" y="16"/>
                        </a:cxn>
                        <a:cxn ang="0">
                          <a:pos x="964" y="11"/>
                        </a:cxn>
                        <a:cxn ang="0">
                          <a:pos x="1111" y="9"/>
                        </a:cxn>
                        <a:cxn ang="0">
                          <a:pos x="1230" y="5"/>
                        </a:cxn>
                        <a:cxn ang="0">
                          <a:pos x="1302" y="5"/>
                        </a:cxn>
                        <a:cxn ang="0">
                          <a:pos x="1338" y="7"/>
                        </a:cxn>
                        <a:cxn ang="0">
                          <a:pos x="1350" y="9"/>
                        </a:cxn>
                        <a:cxn ang="0">
                          <a:pos x="1359" y="11"/>
                        </a:cxn>
                        <a:cxn ang="0">
                          <a:pos x="1401" y="11"/>
                        </a:cxn>
                        <a:cxn ang="0">
                          <a:pos x="1494" y="5"/>
                        </a:cxn>
                        <a:cxn ang="0">
                          <a:pos x="1584" y="18"/>
                        </a:cxn>
                        <a:cxn ang="0">
                          <a:pos x="1692" y="14"/>
                        </a:cxn>
                        <a:cxn ang="0">
                          <a:pos x="1742" y="12"/>
                        </a:cxn>
                        <a:cxn ang="0">
                          <a:pos x="1798" y="18"/>
                        </a:cxn>
                        <a:cxn ang="0">
                          <a:pos x="1868" y="2"/>
                        </a:cxn>
                        <a:cxn ang="0">
                          <a:pos x="1944" y="5"/>
                        </a:cxn>
                        <a:cxn ang="0">
                          <a:pos x="2017" y="9"/>
                        </a:cxn>
                        <a:cxn ang="0">
                          <a:pos x="2084" y="0"/>
                        </a:cxn>
                        <a:cxn ang="0">
                          <a:pos x="2156" y="14"/>
                        </a:cxn>
                        <a:cxn ang="0">
                          <a:pos x="2228" y="9"/>
                        </a:cxn>
                        <a:cxn ang="0">
                          <a:pos x="2301" y="2"/>
                        </a:cxn>
                        <a:cxn ang="0">
                          <a:pos x="2382" y="18"/>
                        </a:cxn>
                        <a:cxn ang="0">
                          <a:pos x="2461" y="18"/>
                        </a:cxn>
                        <a:cxn ang="0">
                          <a:pos x="2517" y="43"/>
                        </a:cxn>
                        <a:cxn ang="0">
                          <a:pos x="2555" y="83"/>
                        </a:cxn>
                        <a:cxn ang="0">
                          <a:pos x="2594" y="113"/>
                        </a:cxn>
                        <a:cxn ang="0">
                          <a:pos x="2612" y="137"/>
                        </a:cxn>
                        <a:cxn ang="0">
                          <a:pos x="2607" y="146"/>
                        </a:cxn>
                        <a:cxn ang="0">
                          <a:pos x="2580" y="149"/>
                        </a:cxn>
                        <a:cxn ang="0">
                          <a:pos x="2501" y="146"/>
                        </a:cxn>
                        <a:cxn ang="0">
                          <a:pos x="2416" y="140"/>
                        </a:cxn>
                        <a:cxn ang="0">
                          <a:pos x="2382" y="140"/>
                        </a:cxn>
                        <a:cxn ang="0">
                          <a:pos x="2352" y="151"/>
                        </a:cxn>
                        <a:cxn ang="0">
                          <a:pos x="2344" y="167"/>
                        </a:cxn>
                        <a:cxn ang="0">
                          <a:pos x="2353" y="187"/>
                        </a:cxn>
                        <a:cxn ang="0">
                          <a:pos x="2402" y="216"/>
                        </a:cxn>
                        <a:cxn ang="0">
                          <a:pos x="2425" y="234"/>
                        </a:cxn>
                        <a:cxn ang="0">
                          <a:pos x="2418" y="245"/>
                        </a:cxn>
                        <a:cxn ang="0">
                          <a:pos x="2379" y="250"/>
                        </a:cxn>
                        <a:cxn ang="0">
                          <a:pos x="2308" y="254"/>
                        </a:cxn>
                        <a:cxn ang="0">
                          <a:pos x="2156" y="254"/>
                        </a:cxn>
                        <a:cxn ang="0">
                          <a:pos x="2069" y="254"/>
                        </a:cxn>
                        <a:cxn ang="0">
                          <a:pos x="2005" y="254"/>
                        </a:cxn>
                      </a:cxnLst>
                      <a:rect l="0" t="0" r="r" b="b"/>
                      <a:pathLst>
                        <a:path w="2612" h="254">
                          <a:moveTo>
                            <a:pt x="264" y="146"/>
                          </a:moveTo>
                          <a:lnTo>
                            <a:pt x="200" y="144"/>
                          </a:lnTo>
                          <a:lnTo>
                            <a:pt x="167" y="144"/>
                          </a:lnTo>
                          <a:lnTo>
                            <a:pt x="138" y="144"/>
                          </a:lnTo>
                          <a:lnTo>
                            <a:pt x="110" y="142"/>
                          </a:lnTo>
                          <a:lnTo>
                            <a:pt x="84" y="140"/>
                          </a:lnTo>
                          <a:lnTo>
                            <a:pt x="63" y="139"/>
                          </a:lnTo>
                          <a:lnTo>
                            <a:pt x="45" y="135"/>
                          </a:lnTo>
                          <a:lnTo>
                            <a:pt x="30" y="131"/>
                          </a:lnTo>
                          <a:lnTo>
                            <a:pt x="18" y="126"/>
                          </a:lnTo>
                          <a:lnTo>
                            <a:pt x="11" y="122"/>
                          </a:lnTo>
                          <a:lnTo>
                            <a:pt x="5" y="115"/>
                          </a:lnTo>
                          <a:lnTo>
                            <a:pt x="2" y="110"/>
                          </a:lnTo>
                          <a:lnTo>
                            <a:pt x="0" y="102"/>
                          </a:lnTo>
                          <a:lnTo>
                            <a:pt x="0" y="90"/>
                          </a:lnTo>
                          <a:lnTo>
                            <a:pt x="2" y="74"/>
                          </a:lnTo>
                          <a:lnTo>
                            <a:pt x="5" y="65"/>
                          </a:lnTo>
                          <a:lnTo>
                            <a:pt x="11" y="54"/>
                          </a:lnTo>
                          <a:lnTo>
                            <a:pt x="18" y="45"/>
                          </a:lnTo>
                          <a:lnTo>
                            <a:pt x="29" y="36"/>
                          </a:lnTo>
                          <a:lnTo>
                            <a:pt x="41" y="29"/>
                          </a:lnTo>
                          <a:lnTo>
                            <a:pt x="56" y="21"/>
                          </a:lnTo>
                          <a:lnTo>
                            <a:pt x="74" y="18"/>
                          </a:lnTo>
                          <a:lnTo>
                            <a:pt x="95" y="14"/>
                          </a:lnTo>
                          <a:lnTo>
                            <a:pt x="119" y="11"/>
                          </a:lnTo>
                          <a:lnTo>
                            <a:pt x="146" y="9"/>
                          </a:lnTo>
                          <a:lnTo>
                            <a:pt x="173" y="7"/>
                          </a:lnTo>
                          <a:lnTo>
                            <a:pt x="203" y="7"/>
                          </a:lnTo>
                          <a:lnTo>
                            <a:pt x="264" y="5"/>
                          </a:lnTo>
                          <a:lnTo>
                            <a:pt x="293" y="5"/>
                          </a:lnTo>
                          <a:lnTo>
                            <a:pt x="318" y="7"/>
                          </a:lnTo>
                          <a:lnTo>
                            <a:pt x="345" y="9"/>
                          </a:lnTo>
                          <a:lnTo>
                            <a:pt x="372" y="12"/>
                          </a:lnTo>
                          <a:lnTo>
                            <a:pt x="404" y="14"/>
                          </a:lnTo>
                          <a:lnTo>
                            <a:pt x="422" y="14"/>
                          </a:lnTo>
                          <a:lnTo>
                            <a:pt x="442" y="16"/>
                          </a:lnTo>
                          <a:lnTo>
                            <a:pt x="464" y="16"/>
                          </a:lnTo>
                          <a:lnTo>
                            <a:pt x="489" y="18"/>
                          </a:lnTo>
                          <a:lnTo>
                            <a:pt x="516" y="18"/>
                          </a:lnTo>
                          <a:lnTo>
                            <a:pt x="545" y="18"/>
                          </a:lnTo>
                          <a:lnTo>
                            <a:pt x="579" y="18"/>
                          </a:lnTo>
                          <a:lnTo>
                            <a:pt x="617" y="18"/>
                          </a:lnTo>
                          <a:lnTo>
                            <a:pt x="660" y="16"/>
                          </a:lnTo>
                          <a:lnTo>
                            <a:pt x="707" y="16"/>
                          </a:lnTo>
                          <a:lnTo>
                            <a:pt x="755" y="16"/>
                          </a:lnTo>
                          <a:lnTo>
                            <a:pt x="807" y="14"/>
                          </a:lnTo>
                          <a:lnTo>
                            <a:pt x="911" y="12"/>
                          </a:lnTo>
                          <a:lnTo>
                            <a:pt x="964" y="11"/>
                          </a:lnTo>
                          <a:lnTo>
                            <a:pt x="1016" y="11"/>
                          </a:lnTo>
                          <a:lnTo>
                            <a:pt x="1064" y="9"/>
                          </a:lnTo>
                          <a:lnTo>
                            <a:pt x="1111" y="9"/>
                          </a:lnTo>
                          <a:lnTo>
                            <a:pt x="1156" y="7"/>
                          </a:lnTo>
                          <a:lnTo>
                            <a:pt x="1196" y="7"/>
                          </a:lnTo>
                          <a:lnTo>
                            <a:pt x="1230" y="5"/>
                          </a:lnTo>
                          <a:lnTo>
                            <a:pt x="1258" y="5"/>
                          </a:lnTo>
                          <a:lnTo>
                            <a:pt x="1282" y="5"/>
                          </a:lnTo>
                          <a:lnTo>
                            <a:pt x="1302" y="5"/>
                          </a:lnTo>
                          <a:lnTo>
                            <a:pt x="1316" y="5"/>
                          </a:lnTo>
                          <a:lnTo>
                            <a:pt x="1329" y="7"/>
                          </a:lnTo>
                          <a:lnTo>
                            <a:pt x="1338" y="7"/>
                          </a:lnTo>
                          <a:lnTo>
                            <a:pt x="1343" y="7"/>
                          </a:lnTo>
                          <a:lnTo>
                            <a:pt x="1348" y="7"/>
                          </a:lnTo>
                          <a:lnTo>
                            <a:pt x="1350" y="9"/>
                          </a:lnTo>
                          <a:lnTo>
                            <a:pt x="1354" y="9"/>
                          </a:lnTo>
                          <a:lnTo>
                            <a:pt x="1356" y="11"/>
                          </a:lnTo>
                          <a:lnTo>
                            <a:pt x="1359" y="11"/>
                          </a:lnTo>
                          <a:lnTo>
                            <a:pt x="1365" y="11"/>
                          </a:lnTo>
                          <a:lnTo>
                            <a:pt x="1370" y="11"/>
                          </a:lnTo>
                          <a:lnTo>
                            <a:pt x="1401" y="11"/>
                          </a:lnTo>
                          <a:lnTo>
                            <a:pt x="1433" y="9"/>
                          </a:lnTo>
                          <a:lnTo>
                            <a:pt x="1465" y="7"/>
                          </a:lnTo>
                          <a:lnTo>
                            <a:pt x="1494" y="5"/>
                          </a:lnTo>
                          <a:lnTo>
                            <a:pt x="1519" y="7"/>
                          </a:lnTo>
                          <a:lnTo>
                            <a:pt x="1543" y="11"/>
                          </a:lnTo>
                          <a:lnTo>
                            <a:pt x="1584" y="18"/>
                          </a:lnTo>
                          <a:lnTo>
                            <a:pt x="1622" y="18"/>
                          </a:lnTo>
                          <a:lnTo>
                            <a:pt x="1658" y="18"/>
                          </a:lnTo>
                          <a:lnTo>
                            <a:pt x="1692" y="14"/>
                          </a:lnTo>
                          <a:lnTo>
                            <a:pt x="1708" y="12"/>
                          </a:lnTo>
                          <a:lnTo>
                            <a:pt x="1724" y="11"/>
                          </a:lnTo>
                          <a:lnTo>
                            <a:pt x="1742" y="12"/>
                          </a:lnTo>
                          <a:lnTo>
                            <a:pt x="1758" y="14"/>
                          </a:lnTo>
                          <a:lnTo>
                            <a:pt x="1778" y="16"/>
                          </a:lnTo>
                          <a:lnTo>
                            <a:pt x="1798" y="18"/>
                          </a:lnTo>
                          <a:lnTo>
                            <a:pt x="1819" y="14"/>
                          </a:lnTo>
                          <a:lnTo>
                            <a:pt x="1843" y="9"/>
                          </a:lnTo>
                          <a:lnTo>
                            <a:pt x="1868" y="2"/>
                          </a:lnTo>
                          <a:lnTo>
                            <a:pt x="1893" y="0"/>
                          </a:lnTo>
                          <a:lnTo>
                            <a:pt x="1918" y="2"/>
                          </a:lnTo>
                          <a:lnTo>
                            <a:pt x="1944" y="5"/>
                          </a:lnTo>
                          <a:lnTo>
                            <a:pt x="1970" y="9"/>
                          </a:lnTo>
                          <a:lnTo>
                            <a:pt x="1994" y="11"/>
                          </a:lnTo>
                          <a:lnTo>
                            <a:pt x="2017" y="9"/>
                          </a:lnTo>
                          <a:lnTo>
                            <a:pt x="2039" y="5"/>
                          </a:lnTo>
                          <a:lnTo>
                            <a:pt x="2062" y="2"/>
                          </a:lnTo>
                          <a:lnTo>
                            <a:pt x="2084" y="0"/>
                          </a:lnTo>
                          <a:lnTo>
                            <a:pt x="2107" y="3"/>
                          </a:lnTo>
                          <a:lnTo>
                            <a:pt x="2132" y="9"/>
                          </a:lnTo>
                          <a:lnTo>
                            <a:pt x="2156" y="14"/>
                          </a:lnTo>
                          <a:lnTo>
                            <a:pt x="2179" y="18"/>
                          </a:lnTo>
                          <a:lnTo>
                            <a:pt x="2202" y="14"/>
                          </a:lnTo>
                          <a:lnTo>
                            <a:pt x="2228" y="9"/>
                          </a:lnTo>
                          <a:lnTo>
                            <a:pt x="2251" y="3"/>
                          </a:lnTo>
                          <a:lnTo>
                            <a:pt x="2274" y="0"/>
                          </a:lnTo>
                          <a:lnTo>
                            <a:pt x="2301" y="2"/>
                          </a:lnTo>
                          <a:lnTo>
                            <a:pt x="2328" y="7"/>
                          </a:lnTo>
                          <a:lnTo>
                            <a:pt x="2355" y="12"/>
                          </a:lnTo>
                          <a:lnTo>
                            <a:pt x="2382" y="18"/>
                          </a:lnTo>
                          <a:lnTo>
                            <a:pt x="2409" y="18"/>
                          </a:lnTo>
                          <a:lnTo>
                            <a:pt x="2436" y="18"/>
                          </a:lnTo>
                          <a:lnTo>
                            <a:pt x="2461" y="18"/>
                          </a:lnTo>
                          <a:lnTo>
                            <a:pt x="2483" y="21"/>
                          </a:lnTo>
                          <a:lnTo>
                            <a:pt x="2501" y="30"/>
                          </a:lnTo>
                          <a:lnTo>
                            <a:pt x="2517" y="43"/>
                          </a:lnTo>
                          <a:lnTo>
                            <a:pt x="2530" y="59"/>
                          </a:lnTo>
                          <a:lnTo>
                            <a:pt x="2544" y="74"/>
                          </a:lnTo>
                          <a:lnTo>
                            <a:pt x="2555" y="83"/>
                          </a:lnTo>
                          <a:lnTo>
                            <a:pt x="2567" y="92"/>
                          </a:lnTo>
                          <a:lnTo>
                            <a:pt x="2580" y="102"/>
                          </a:lnTo>
                          <a:lnTo>
                            <a:pt x="2594" y="113"/>
                          </a:lnTo>
                          <a:lnTo>
                            <a:pt x="2605" y="124"/>
                          </a:lnTo>
                          <a:lnTo>
                            <a:pt x="2612" y="133"/>
                          </a:lnTo>
                          <a:lnTo>
                            <a:pt x="2612" y="137"/>
                          </a:lnTo>
                          <a:lnTo>
                            <a:pt x="2612" y="140"/>
                          </a:lnTo>
                          <a:lnTo>
                            <a:pt x="2611" y="144"/>
                          </a:lnTo>
                          <a:lnTo>
                            <a:pt x="2607" y="146"/>
                          </a:lnTo>
                          <a:lnTo>
                            <a:pt x="2600" y="148"/>
                          </a:lnTo>
                          <a:lnTo>
                            <a:pt x="2591" y="149"/>
                          </a:lnTo>
                          <a:lnTo>
                            <a:pt x="2580" y="149"/>
                          </a:lnTo>
                          <a:lnTo>
                            <a:pt x="2566" y="149"/>
                          </a:lnTo>
                          <a:lnTo>
                            <a:pt x="2535" y="148"/>
                          </a:lnTo>
                          <a:lnTo>
                            <a:pt x="2501" y="146"/>
                          </a:lnTo>
                          <a:lnTo>
                            <a:pt x="2465" y="142"/>
                          </a:lnTo>
                          <a:lnTo>
                            <a:pt x="2431" y="140"/>
                          </a:lnTo>
                          <a:lnTo>
                            <a:pt x="2416" y="140"/>
                          </a:lnTo>
                          <a:lnTo>
                            <a:pt x="2402" y="140"/>
                          </a:lnTo>
                          <a:lnTo>
                            <a:pt x="2391" y="140"/>
                          </a:lnTo>
                          <a:lnTo>
                            <a:pt x="2382" y="140"/>
                          </a:lnTo>
                          <a:lnTo>
                            <a:pt x="2368" y="142"/>
                          </a:lnTo>
                          <a:lnTo>
                            <a:pt x="2359" y="146"/>
                          </a:lnTo>
                          <a:lnTo>
                            <a:pt x="2352" y="151"/>
                          </a:lnTo>
                          <a:lnTo>
                            <a:pt x="2346" y="155"/>
                          </a:lnTo>
                          <a:lnTo>
                            <a:pt x="2344" y="160"/>
                          </a:lnTo>
                          <a:lnTo>
                            <a:pt x="2344" y="167"/>
                          </a:lnTo>
                          <a:lnTo>
                            <a:pt x="2348" y="180"/>
                          </a:lnTo>
                          <a:lnTo>
                            <a:pt x="2350" y="184"/>
                          </a:lnTo>
                          <a:lnTo>
                            <a:pt x="2353" y="187"/>
                          </a:lnTo>
                          <a:lnTo>
                            <a:pt x="2368" y="196"/>
                          </a:lnTo>
                          <a:lnTo>
                            <a:pt x="2384" y="207"/>
                          </a:lnTo>
                          <a:lnTo>
                            <a:pt x="2402" y="216"/>
                          </a:lnTo>
                          <a:lnTo>
                            <a:pt x="2416" y="225"/>
                          </a:lnTo>
                          <a:lnTo>
                            <a:pt x="2422" y="230"/>
                          </a:lnTo>
                          <a:lnTo>
                            <a:pt x="2425" y="234"/>
                          </a:lnTo>
                          <a:lnTo>
                            <a:pt x="2425" y="238"/>
                          </a:lnTo>
                          <a:lnTo>
                            <a:pt x="2424" y="241"/>
                          </a:lnTo>
                          <a:lnTo>
                            <a:pt x="2418" y="245"/>
                          </a:lnTo>
                          <a:lnTo>
                            <a:pt x="2409" y="247"/>
                          </a:lnTo>
                          <a:lnTo>
                            <a:pt x="2397" y="248"/>
                          </a:lnTo>
                          <a:lnTo>
                            <a:pt x="2379" y="250"/>
                          </a:lnTo>
                          <a:lnTo>
                            <a:pt x="2359" y="252"/>
                          </a:lnTo>
                          <a:lnTo>
                            <a:pt x="2334" y="252"/>
                          </a:lnTo>
                          <a:lnTo>
                            <a:pt x="2308" y="254"/>
                          </a:lnTo>
                          <a:lnTo>
                            <a:pt x="2280" y="254"/>
                          </a:lnTo>
                          <a:lnTo>
                            <a:pt x="2219" y="254"/>
                          </a:lnTo>
                          <a:lnTo>
                            <a:pt x="2156" y="254"/>
                          </a:lnTo>
                          <a:lnTo>
                            <a:pt x="2125" y="254"/>
                          </a:lnTo>
                          <a:lnTo>
                            <a:pt x="2096" y="254"/>
                          </a:lnTo>
                          <a:lnTo>
                            <a:pt x="2069" y="254"/>
                          </a:lnTo>
                          <a:lnTo>
                            <a:pt x="2044" y="254"/>
                          </a:lnTo>
                          <a:lnTo>
                            <a:pt x="2023" y="254"/>
                          </a:lnTo>
                          <a:lnTo>
                            <a:pt x="2005" y="254"/>
                          </a:lnTo>
                        </a:path>
                      </a:pathLst>
                    </a:custGeom>
                    <a:noFill/>
                    <a:ln w="6350" cmpd="sng">
                      <a:solidFill>
                        <a:srgbClr val="000000"/>
                      </a:solidFill>
                      <a:prstDash val="solid"/>
                      <a:round/>
                      <a:headEnd/>
                      <a:tailEnd/>
                    </a:ln>
                    <a:effectLst/>
                  </p:spPr>
                  <p:txBody>
                    <a:bodyPr/>
                    <a:lstStyle/>
                    <a:p>
                      <a:endParaRPr lang="es-ES"/>
                    </a:p>
                  </p:txBody>
                </p:sp>
                <p:sp>
                  <p:nvSpPr>
                    <p:cNvPr id="12774" name="Freeform 486"/>
                    <p:cNvSpPr>
                      <a:spLocks noChangeAspect="1"/>
                    </p:cNvSpPr>
                    <p:nvPr/>
                  </p:nvSpPr>
                  <p:spPr bwMode="auto">
                    <a:xfrm>
                      <a:off x="3376" y="2810"/>
                      <a:ext cx="204" cy="23"/>
                    </a:xfrm>
                    <a:custGeom>
                      <a:avLst/>
                      <a:gdLst/>
                      <a:ahLst/>
                      <a:cxnLst>
                        <a:cxn ang="0">
                          <a:pos x="0" y="23"/>
                        </a:cxn>
                        <a:cxn ang="0">
                          <a:pos x="201" y="23"/>
                        </a:cxn>
                        <a:cxn ang="0">
                          <a:pos x="204" y="0"/>
                        </a:cxn>
                      </a:cxnLst>
                      <a:rect l="0" t="0" r="r" b="b"/>
                      <a:pathLst>
                        <a:path w="204" h="23">
                          <a:moveTo>
                            <a:pt x="0" y="23"/>
                          </a:moveTo>
                          <a:lnTo>
                            <a:pt x="201" y="23"/>
                          </a:lnTo>
                          <a:lnTo>
                            <a:pt x="204" y="0"/>
                          </a:lnTo>
                        </a:path>
                      </a:pathLst>
                    </a:custGeom>
                    <a:noFill/>
                    <a:ln w="6350" cmpd="sng">
                      <a:solidFill>
                        <a:schemeClr val="tx1"/>
                      </a:solidFill>
                      <a:round/>
                      <a:headEnd/>
                      <a:tailEnd/>
                    </a:ln>
                    <a:effectLst/>
                  </p:spPr>
                  <p:txBody>
                    <a:bodyPr/>
                    <a:lstStyle/>
                    <a:p>
                      <a:endParaRPr lang="es-ES"/>
                    </a:p>
                  </p:txBody>
                </p:sp>
              </p:grpSp>
              <p:sp>
                <p:nvSpPr>
                  <p:cNvPr id="12775" name="Freeform 487"/>
                  <p:cNvSpPr>
                    <a:spLocks noChangeAspect="1"/>
                  </p:cNvSpPr>
                  <p:nvPr/>
                </p:nvSpPr>
                <p:spPr bwMode="auto">
                  <a:xfrm>
                    <a:off x="2189" y="3097"/>
                    <a:ext cx="1124" cy="247"/>
                  </a:xfrm>
                  <a:custGeom>
                    <a:avLst/>
                    <a:gdLst/>
                    <a:ahLst/>
                    <a:cxnLst>
                      <a:cxn ang="0">
                        <a:pos x="0" y="383"/>
                      </a:cxn>
                      <a:cxn ang="0">
                        <a:pos x="0" y="495"/>
                      </a:cxn>
                      <a:cxn ang="0">
                        <a:pos x="2247" y="495"/>
                      </a:cxn>
                      <a:cxn ang="0">
                        <a:pos x="2157" y="416"/>
                      </a:cxn>
                      <a:cxn ang="0">
                        <a:pos x="2089" y="304"/>
                      </a:cxn>
                      <a:cxn ang="0">
                        <a:pos x="2044" y="180"/>
                      </a:cxn>
                      <a:cxn ang="0">
                        <a:pos x="1988" y="0"/>
                      </a:cxn>
                      <a:cxn ang="0">
                        <a:pos x="471" y="0"/>
                      </a:cxn>
                      <a:cxn ang="0">
                        <a:pos x="259" y="113"/>
                      </a:cxn>
                      <a:cxn ang="0">
                        <a:pos x="135" y="259"/>
                      </a:cxn>
                      <a:cxn ang="0">
                        <a:pos x="0" y="383"/>
                      </a:cxn>
                    </a:cxnLst>
                    <a:rect l="0" t="0" r="r" b="b"/>
                    <a:pathLst>
                      <a:path w="2247" h="495">
                        <a:moveTo>
                          <a:pt x="0" y="383"/>
                        </a:moveTo>
                        <a:lnTo>
                          <a:pt x="0" y="495"/>
                        </a:lnTo>
                        <a:lnTo>
                          <a:pt x="2247" y="495"/>
                        </a:lnTo>
                        <a:lnTo>
                          <a:pt x="2157" y="416"/>
                        </a:lnTo>
                        <a:lnTo>
                          <a:pt x="2089" y="304"/>
                        </a:lnTo>
                        <a:lnTo>
                          <a:pt x="2044" y="180"/>
                        </a:lnTo>
                        <a:lnTo>
                          <a:pt x="1988" y="0"/>
                        </a:lnTo>
                        <a:lnTo>
                          <a:pt x="471" y="0"/>
                        </a:lnTo>
                        <a:lnTo>
                          <a:pt x="259" y="113"/>
                        </a:lnTo>
                        <a:lnTo>
                          <a:pt x="135" y="259"/>
                        </a:lnTo>
                        <a:lnTo>
                          <a:pt x="0" y="383"/>
                        </a:lnTo>
                        <a:close/>
                      </a:path>
                    </a:pathLst>
                  </a:custGeom>
                  <a:solidFill>
                    <a:srgbClr val="9CC49C"/>
                  </a:solidFill>
                  <a:ln w="6350" cmpd="sng">
                    <a:solidFill>
                      <a:srgbClr val="000000"/>
                    </a:solidFill>
                    <a:round/>
                    <a:headEnd/>
                    <a:tailEnd/>
                  </a:ln>
                  <a:effectLst/>
                </p:spPr>
                <p:txBody>
                  <a:bodyPr/>
                  <a:lstStyle/>
                  <a:p>
                    <a:endParaRPr lang="es-ES"/>
                  </a:p>
                </p:txBody>
              </p:sp>
              <p:grpSp>
                <p:nvGrpSpPr>
                  <p:cNvPr id="12762" name="Group 488"/>
                  <p:cNvGrpSpPr>
                    <a:grpSpLocks noChangeAspect="1"/>
                  </p:cNvGrpSpPr>
                  <p:nvPr/>
                </p:nvGrpSpPr>
                <p:grpSpPr bwMode="auto">
                  <a:xfrm>
                    <a:off x="2655" y="3199"/>
                    <a:ext cx="273" cy="289"/>
                    <a:chOff x="3924" y="3764"/>
                    <a:chExt cx="273" cy="289"/>
                  </a:xfrm>
                </p:grpSpPr>
                <p:sp>
                  <p:nvSpPr>
                    <p:cNvPr id="12777" name="Oval 489"/>
                    <p:cNvSpPr>
                      <a:spLocks noChangeAspect="1" noChangeArrowheads="1"/>
                    </p:cNvSpPr>
                    <p:nvPr/>
                  </p:nvSpPr>
                  <p:spPr bwMode="auto">
                    <a:xfrm rot="-248758">
                      <a:off x="3924" y="3764"/>
                      <a:ext cx="191" cy="95"/>
                    </a:xfrm>
                    <a:prstGeom prst="ellipse">
                      <a:avLst/>
                    </a:prstGeom>
                    <a:solidFill>
                      <a:srgbClr val="B2B2B2"/>
                    </a:solidFill>
                    <a:ln w="6350">
                      <a:solidFill>
                        <a:schemeClr val="tx2"/>
                      </a:solidFill>
                      <a:round/>
                      <a:headEnd/>
                      <a:tailEnd/>
                    </a:ln>
                    <a:effectLst/>
                  </p:spPr>
                  <p:txBody>
                    <a:bodyPr/>
                    <a:lstStyle/>
                    <a:p>
                      <a:endParaRPr lang="es-ES"/>
                    </a:p>
                  </p:txBody>
                </p:sp>
                <p:sp>
                  <p:nvSpPr>
                    <p:cNvPr id="12778" name="Freeform 490"/>
                    <p:cNvSpPr>
                      <a:spLocks noChangeAspect="1"/>
                    </p:cNvSpPr>
                    <p:nvPr/>
                  </p:nvSpPr>
                  <p:spPr bwMode="auto">
                    <a:xfrm>
                      <a:off x="3926" y="3795"/>
                      <a:ext cx="266" cy="230"/>
                    </a:xfrm>
                    <a:custGeom>
                      <a:avLst/>
                      <a:gdLst/>
                      <a:ahLst/>
                      <a:cxnLst>
                        <a:cxn ang="0">
                          <a:pos x="187" y="0"/>
                        </a:cxn>
                        <a:cxn ang="0">
                          <a:pos x="0" y="30"/>
                        </a:cxn>
                        <a:cxn ang="0">
                          <a:pos x="84" y="230"/>
                        </a:cxn>
                        <a:cxn ang="0">
                          <a:pos x="266" y="197"/>
                        </a:cxn>
                        <a:cxn ang="0">
                          <a:pos x="187" y="0"/>
                        </a:cxn>
                      </a:cxnLst>
                      <a:rect l="0" t="0" r="r" b="b"/>
                      <a:pathLst>
                        <a:path w="266" h="230">
                          <a:moveTo>
                            <a:pt x="187" y="0"/>
                          </a:moveTo>
                          <a:lnTo>
                            <a:pt x="0" y="30"/>
                          </a:lnTo>
                          <a:lnTo>
                            <a:pt x="84" y="230"/>
                          </a:lnTo>
                          <a:lnTo>
                            <a:pt x="266" y="197"/>
                          </a:lnTo>
                          <a:lnTo>
                            <a:pt x="187" y="0"/>
                          </a:lnTo>
                          <a:close/>
                        </a:path>
                      </a:pathLst>
                    </a:custGeom>
                    <a:solidFill>
                      <a:srgbClr val="B2B2B2"/>
                    </a:solidFill>
                    <a:ln w="9525" cap="flat" cmpd="sng">
                      <a:noFill/>
                      <a:prstDash val="solid"/>
                      <a:round/>
                      <a:headEnd type="none" w="med" len="med"/>
                      <a:tailEnd type="none" w="med" len="med"/>
                    </a:ln>
                    <a:effectLst/>
                  </p:spPr>
                  <p:txBody>
                    <a:bodyPr/>
                    <a:lstStyle/>
                    <a:p>
                      <a:endParaRPr lang="es-ES"/>
                    </a:p>
                  </p:txBody>
                </p:sp>
                <p:sp>
                  <p:nvSpPr>
                    <p:cNvPr id="12779" name="Oval 491"/>
                    <p:cNvSpPr>
                      <a:spLocks noChangeAspect="1" noChangeArrowheads="1"/>
                    </p:cNvSpPr>
                    <p:nvPr/>
                  </p:nvSpPr>
                  <p:spPr bwMode="auto">
                    <a:xfrm rot="-248758">
                      <a:off x="4004" y="3958"/>
                      <a:ext cx="191" cy="95"/>
                    </a:xfrm>
                    <a:prstGeom prst="ellipse">
                      <a:avLst/>
                    </a:prstGeom>
                    <a:solidFill>
                      <a:srgbClr val="CECECE"/>
                    </a:solidFill>
                    <a:ln w="6350">
                      <a:solidFill>
                        <a:srgbClr val="000000"/>
                      </a:solidFill>
                      <a:round/>
                      <a:headEnd/>
                      <a:tailEnd/>
                    </a:ln>
                    <a:effectLst/>
                  </p:spPr>
                  <p:txBody>
                    <a:bodyPr/>
                    <a:lstStyle/>
                    <a:p>
                      <a:endParaRPr lang="es-ES"/>
                    </a:p>
                  </p:txBody>
                </p:sp>
                <p:sp>
                  <p:nvSpPr>
                    <p:cNvPr id="12780" name="Line 492"/>
                    <p:cNvSpPr>
                      <a:spLocks noChangeAspect="1" noChangeShapeType="1"/>
                    </p:cNvSpPr>
                    <p:nvPr/>
                  </p:nvSpPr>
                  <p:spPr bwMode="auto">
                    <a:xfrm>
                      <a:off x="3924" y="3818"/>
                      <a:ext cx="87" cy="210"/>
                    </a:xfrm>
                    <a:prstGeom prst="line">
                      <a:avLst/>
                    </a:prstGeom>
                    <a:noFill/>
                    <a:ln w="6350">
                      <a:solidFill>
                        <a:schemeClr val="tx2"/>
                      </a:solidFill>
                      <a:round/>
                      <a:headEnd/>
                      <a:tailEnd/>
                    </a:ln>
                    <a:effectLst/>
                  </p:spPr>
                  <p:txBody>
                    <a:bodyPr/>
                    <a:lstStyle/>
                    <a:p>
                      <a:endParaRPr lang="es-ES"/>
                    </a:p>
                  </p:txBody>
                </p:sp>
                <p:sp>
                  <p:nvSpPr>
                    <p:cNvPr id="12781" name="Line 493"/>
                    <p:cNvSpPr>
                      <a:spLocks noChangeAspect="1" noChangeShapeType="1"/>
                    </p:cNvSpPr>
                    <p:nvPr/>
                  </p:nvSpPr>
                  <p:spPr bwMode="auto">
                    <a:xfrm>
                      <a:off x="4110" y="3790"/>
                      <a:ext cx="87" cy="210"/>
                    </a:xfrm>
                    <a:prstGeom prst="line">
                      <a:avLst/>
                    </a:prstGeom>
                    <a:noFill/>
                    <a:ln w="6350">
                      <a:solidFill>
                        <a:schemeClr val="tx2"/>
                      </a:solidFill>
                      <a:round/>
                      <a:headEnd/>
                      <a:tailEnd/>
                    </a:ln>
                    <a:effectLst/>
                  </p:spPr>
                  <p:txBody>
                    <a:bodyPr/>
                    <a:lstStyle/>
                    <a:p>
                      <a:endParaRPr lang="es-ES"/>
                    </a:p>
                  </p:txBody>
                </p:sp>
              </p:grpSp>
            </p:grpSp>
            <p:sp>
              <p:nvSpPr>
                <p:cNvPr id="12782" name="Freeform 494"/>
                <p:cNvSpPr>
                  <a:spLocks noChangeAspect="1"/>
                </p:cNvSpPr>
                <p:nvPr/>
              </p:nvSpPr>
              <p:spPr bwMode="auto">
                <a:xfrm>
                  <a:off x="1911" y="3072"/>
                  <a:ext cx="485" cy="126"/>
                </a:xfrm>
                <a:custGeom>
                  <a:avLst/>
                  <a:gdLst/>
                  <a:ahLst/>
                  <a:cxnLst>
                    <a:cxn ang="0">
                      <a:pos x="485" y="87"/>
                    </a:cxn>
                    <a:cxn ang="0">
                      <a:pos x="485" y="50"/>
                    </a:cxn>
                    <a:cxn ang="0">
                      <a:pos x="342" y="43"/>
                    </a:cxn>
                    <a:cxn ang="0">
                      <a:pos x="280" y="34"/>
                    </a:cxn>
                    <a:cxn ang="0">
                      <a:pos x="123" y="0"/>
                    </a:cxn>
                    <a:cxn ang="0">
                      <a:pos x="95" y="1"/>
                    </a:cxn>
                    <a:cxn ang="0">
                      <a:pos x="0" y="49"/>
                    </a:cxn>
                    <a:cxn ang="0">
                      <a:pos x="0" y="78"/>
                    </a:cxn>
                    <a:cxn ang="0">
                      <a:pos x="96" y="124"/>
                    </a:cxn>
                    <a:cxn ang="0">
                      <a:pos x="123" y="126"/>
                    </a:cxn>
                    <a:cxn ang="0">
                      <a:pos x="280" y="100"/>
                    </a:cxn>
                    <a:cxn ang="0">
                      <a:pos x="342" y="94"/>
                    </a:cxn>
                    <a:cxn ang="0">
                      <a:pos x="485" y="87"/>
                    </a:cxn>
                  </a:cxnLst>
                  <a:rect l="0" t="0" r="r" b="b"/>
                  <a:pathLst>
                    <a:path w="485" h="126">
                      <a:moveTo>
                        <a:pt x="485" y="87"/>
                      </a:moveTo>
                      <a:lnTo>
                        <a:pt x="485" y="50"/>
                      </a:lnTo>
                      <a:lnTo>
                        <a:pt x="342" y="43"/>
                      </a:lnTo>
                      <a:lnTo>
                        <a:pt x="280" y="34"/>
                      </a:lnTo>
                      <a:lnTo>
                        <a:pt x="123" y="0"/>
                      </a:lnTo>
                      <a:lnTo>
                        <a:pt x="95" y="1"/>
                      </a:lnTo>
                      <a:lnTo>
                        <a:pt x="0" y="49"/>
                      </a:lnTo>
                      <a:lnTo>
                        <a:pt x="0" y="78"/>
                      </a:lnTo>
                      <a:lnTo>
                        <a:pt x="96" y="124"/>
                      </a:lnTo>
                      <a:lnTo>
                        <a:pt x="123" y="126"/>
                      </a:lnTo>
                      <a:lnTo>
                        <a:pt x="280" y="100"/>
                      </a:lnTo>
                      <a:lnTo>
                        <a:pt x="342" y="94"/>
                      </a:lnTo>
                      <a:lnTo>
                        <a:pt x="485" y="87"/>
                      </a:lnTo>
                      <a:close/>
                    </a:path>
                  </a:pathLst>
                </a:custGeom>
                <a:gradFill rotWithShape="0">
                  <a:gsLst>
                    <a:gs pos="0">
                      <a:srgbClr val="FFFFFF"/>
                    </a:gs>
                    <a:gs pos="50000">
                      <a:srgbClr val="FF0000"/>
                    </a:gs>
                    <a:gs pos="100000">
                      <a:srgbClr val="FFFFFF"/>
                    </a:gs>
                  </a:gsLst>
                  <a:lin ang="5400000" scaled="1"/>
                </a:gradFill>
                <a:ln w="9525" cap="flat" cmpd="sng">
                  <a:noFill/>
                  <a:prstDash val="solid"/>
                  <a:round/>
                  <a:headEnd type="none" w="med" len="med"/>
                  <a:tailEnd type="none" w="med" len="med"/>
                </a:ln>
                <a:effectLst/>
              </p:spPr>
              <p:txBody>
                <a:bodyPr/>
                <a:lstStyle/>
                <a:p>
                  <a:endParaRPr lang="es-ES"/>
                </a:p>
              </p:txBody>
            </p:sp>
          </p:grpSp>
          <p:grpSp>
            <p:nvGrpSpPr>
              <p:cNvPr id="12776" name="Group 495"/>
              <p:cNvGrpSpPr>
                <a:grpSpLocks noChangeAspect="1"/>
              </p:cNvGrpSpPr>
              <p:nvPr/>
            </p:nvGrpSpPr>
            <p:grpSpPr bwMode="auto">
              <a:xfrm>
                <a:off x="1067" y="1919"/>
                <a:ext cx="657" cy="34"/>
                <a:chOff x="2295" y="2267"/>
                <a:chExt cx="657" cy="34"/>
              </a:xfrm>
            </p:grpSpPr>
            <p:sp>
              <p:nvSpPr>
                <p:cNvPr id="12784" name="Oval 496"/>
                <p:cNvSpPr>
                  <a:spLocks noChangeAspect="1" noChangeArrowheads="1"/>
                </p:cNvSpPr>
                <p:nvPr/>
              </p:nvSpPr>
              <p:spPr bwMode="auto">
                <a:xfrm>
                  <a:off x="2295"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5" name="Oval 497"/>
                <p:cNvSpPr>
                  <a:spLocks noChangeAspect="1" noChangeArrowheads="1"/>
                </p:cNvSpPr>
                <p:nvPr/>
              </p:nvSpPr>
              <p:spPr bwMode="auto">
                <a:xfrm>
                  <a:off x="2340"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6" name="Oval 498"/>
                <p:cNvSpPr>
                  <a:spLocks noChangeAspect="1" noChangeArrowheads="1"/>
                </p:cNvSpPr>
                <p:nvPr/>
              </p:nvSpPr>
              <p:spPr bwMode="auto">
                <a:xfrm>
                  <a:off x="2387"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7" name="Oval 499"/>
                <p:cNvSpPr>
                  <a:spLocks noChangeAspect="1" noChangeArrowheads="1"/>
                </p:cNvSpPr>
                <p:nvPr/>
              </p:nvSpPr>
              <p:spPr bwMode="auto">
                <a:xfrm>
                  <a:off x="2433"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8" name="Oval 500"/>
                <p:cNvSpPr>
                  <a:spLocks noChangeAspect="1" noChangeArrowheads="1"/>
                </p:cNvSpPr>
                <p:nvPr/>
              </p:nvSpPr>
              <p:spPr bwMode="auto">
                <a:xfrm>
                  <a:off x="2479"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89" name="Oval 501"/>
                <p:cNvSpPr>
                  <a:spLocks noChangeAspect="1" noChangeArrowheads="1"/>
                </p:cNvSpPr>
                <p:nvPr/>
              </p:nvSpPr>
              <p:spPr bwMode="auto">
                <a:xfrm>
                  <a:off x="253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0" name="Oval 502"/>
                <p:cNvSpPr>
                  <a:spLocks noChangeAspect="1" noChangeArrowheads="1"/>
                </p:cNvSpPr>
                <p:nvPr/>
              </p:nvSpPr>
              <p:spPr bwMode="auto">
                <a:xfrm>
                  <a:off x="259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1" name="Oval 503"/>
                <p:cNvSpPr>
                  <a:spLocks noChangeAspect="1" noChangeArrowheads="1"/>
                </p:cNvSpPr>
                <p:nvPr/>
              </p:nvSpPr>
              <p:spPr bwMode="auto">
                <a:xfrm>
                  <a:off x="2654"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2" name="Oval 504"/>
                <p:cNvSpPr>
                  <a:spLocks noChangeAspect="1" noChangeArrowheads="1"/>
                </p:cNvSpPr>
                <p:nvPr/>
              </p:nvSpPr>
              <p:spPr bwMode="auto">
                <a:xfrm>
                  <a:off x="2735"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3" name="Oval 505"/>
                <p:cNvSpPr>
                  <a:spLocks noChangeAspect="1" noChangeArrowheads="1"/>
                </p:cNvSpPr>
                <p:nvPr/>
              </p:nvSpPr>
              <p:spPr bwMode="auto">
                <a:xfrm>
                  <a:off x="2822"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sp>
              <p:nvSpPr>
                <p:cNvPr id="12794" name="Oval 506"/>
                <p:cNvSpPr>
                  <a:spLocks noChangeAspect="1" noChangeArrowheads="1"/>
                </p:cNvSpPr>
                <p:nvPr/>
              </p:nvSpPr>
              <p:spPr bwMode="auto">
                <a:xfrm>
                  <a:off x="2918" y="2267"/>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grpSp>
          <p:grpSp>
            <p:nvGrpSpPr>
              <p:cNvPr id="12783" name="Group 507"/>
              <p:cNvGrpSpPr>
                <a:grpSpLocks noChangeAspect="1"/>
              </p:cNvGrpSpPr>
              <p:nvPr/>
            </p:nvGrpSpPr>
            <p:grpSpPr bwMode="auto">
              <a:xfrm>
                <a:off x="1789" y="1859"/>
                <a:ext cx="1506" cy="127"/>
                <a:chOff x="3495" y="2425"/>
                <a:chExt cx="1425" cy="127"/>
              </a:xfrm>
            </p:grpSpPr>
            <p:sp>
              <p:nvSpPr>
                <p:cNvPr id="12796" name="AutoShape 508"/>
                <p:cNvSpPr>
                  <a:spLocks noChangeAspect="1" noChangeArrowheads="1"/>
                </p:cNvSpPr>
                <p:nvPr/>
              </p:nvSpPr>
              <p:spPr bwMode="auto">
                <a:xfrm rot="5340000">
                  <a:off x="4081" y="1851"/>
                  <a:ext cx="97" cy="1268"/>
                </a:xfrm>
                <a:custGeom>
                  <a:avLst/>
                  <a:gdLst>
                    <a:gd name="G0" fmla="+- 7125 0 0"/>
                    <a:gd name="G1" fmla="+- 21600 0 7125"/>
                    <a:gd name="G2" fmla="*/ 7125 1 2"/>
                    <a:gd name="G3" fmla="+- 21600 0 G2"/>
                    <a:gd name="G4" fmla="+/ 7125 21600 2"/>
                    <a:gd name="G5" fmla="+/ G1 0 2"/>
                    <a:gd name="G6" fmla="*/ 21600 21600 7125"/>
                    <a:gd name="G7" fmla="*/ G6 1 2"/>
                    <a:gd name="G8" fmla="+- 21600 0 G7"/>
                    <a:gd name="G9" fmla="*/ 21600 1 2"/>
                    <a:gd name="G10" fmla="+- 7125 0 G9"/>
                    <a:gd name="G11" fmla="?: G10 G8 0"/>
                    <a:gd name="G12" fmla="?: G10 G7 21600"/>
                    <a:gd name="T0" fmla="*/ 18037 w 21600"/>
                    <a:gd name="T1" fmla="*/ 10800 h 21600"/>
                    <a:gd name="T2" fmla="*/ 10800 w 21600"/>
                    <a:gd name="T3" fmla="*/ 21600 h 21600"/>
                    <a:gd name="T4" fmla="*/ 3563 w 21600"/>
                    <a:gd name="T5" fmla="*/ 10800 h 21600"/>
                    <a:gd name="T6" fmla="*/ 10800 w 21600"/>
                    <a:gd name="T7" fmla="*/ 0 h 21600"/>
                    <a:gd name="T8" fmla="*/ 5363 w 21600"/>
                    <a:gd name="T9" fmla="*/ 5363 h 21600"/>
                    <a:gd name="T10" fmla="*/ 16237 w 21600"/>
                    <a:gd name="T11" fmla="*/ 16237 h 21600"/>
                  </a:gdLst>
                  <a:ahLst/>
                  <a:cxnLst>
                    <a:cxn ang="0">
                      <a:pos x="T0" y="T1"/>
                    </a:cxn>
                    <a:cxn ang="0">
                      <a:pos x="T2" y="T3"/>
                    </a:cxn>
                    <a:cxn ang="0">
                      <a:pos x="T4" y="T5"/>
                    </a:cxn>
                    <a:cxn ang="0">
                      <a:pos x="T6" y="T7"/>
                    </a:cxn>
                  </a:cxnLst>
                  <a:rect l="T8" t="T9" r="T10" b="T11"/>
                  <a:pathLst>
                    <a:path w="21600" h="21600">
                      <a:moveTo>
                        <a:pt x="0" y="0"/>
                      </a:moveTo>
                      <a:lnTo>
                        <a:pt x="7125" y="21600"/>
                      </a:lnTo>
                      <a:lnTo>
                        <a:pt x="14475" y="21600"/>
                      </a:lnTo>
                      <a:lnTo>
                        <a:pt x="21600" y="0"/>
                      </a:lnTo>
                      <a:close/>
                    </a:path>
                  </a:pathLst>
                </a:custGeom>
                <a:noFill/>
                <a:ln w="9525">
                  <a:noFill/>
                  <a:miter lim="800000"/>
                  <a:headEnd/>
                  <a:tailEnd/>
                </a:ln>
                <a:effectLst/>
              </p:spPr>
              <p:txBody>
                <a:bodyPr/>
                <a:lstStyle/>
                <a:p>
                  <a:endParaRPr lang="es-ES"/>
                </a:p>
              </p:txBody>
            </p:sp>
            <p:sp>
              <p:nvSpPr>
                <p:cNvPr id="12797" name="Freeform 509"/>
                <p:cNvSpPr>
                  <a:spLocks noChangeAspect="1"/>
                </p:cNvSpPr>
                <p:nvPr/>
              </p:nvSpPr>
              <p:spPr bwMode="auto">
                <a:xfrm>
                  <a:off x="3495" y="2425"/>
                  <a:ext cx="1424" cy="64"/>
                </a:xfrm>
                <a:custGeom>
                  <a:avLst/>
                  <a:gdLst/>
                  <a:ahLst/>
                  <a:cxnLst>
                    <a:cxn ang="0">
                      <a:pos x="1424" y="30"/>
                    </a:cxn>
                    <a:cxn ang="0">
                      <a:pos x="1268" y="0"/>
                    </a:cxn>
                    <a:cxn ang="0">
                      <a:pos x="0" y="54"/>
                    </a:cxn>
                    <a:cxn ang="0">
                      <a:pos x="26" y="64"/>
                    </a:cxn>
                    <a:cxn ang="0">
                      <a:pos x="1424" y="30"/>
                    </a:cxn>
                  </a:cxnLst>
                  <a:rect l="0" t="0" r="r" b="b"/>
                  <a:pathLst>
                    <a:path w="1424" h="64">
                      <a:moveTo>
                        <a:pt x="1424" y="30"/>
                      </a:moveTo>
                      <a:lnTo>
                        <a:pt x="1268" y="0"/>
                      </a:lnTo>
                      <a:lnTo>
                        <a:pt x="0" y="54"/>
                      </a:lnTo>
                      <a:lnTo>
                        <a:pt x="26" y="64"/>
                      </a:lnTo>
                      <a:lnTo>
                        <a:pt x="1424" y="30"/>
                      </a:lnTo>
                      <a:close/>
                    </a:path>
                  </a:pathLst>
                </a:custGeom>
                <a:gradFill rotWithShape="0">
                  <a:gsLst>
                    <a:gs pos="0">
                      <a:srgbClr val="FF7C80"/>
                    </a:gs>
                    <a:gs pos="100000">
                      <a:srgbClr val="FFFFFF"/>
                    </a:gs>
                  </a:gsLst>
                  <a:lin ang="5400000" scaled="1"/>
                </a:gradFill>
                <a:ln w="9525">
                  <a:noFill/>
                  <a:round/>
                  <a:headEnd/>
                  <a:tailEnd/>
                </a:ln>
                <a:effectLst/>
              </p:spPr>
              <p:txBody>
                <a:bodyPr/>
                <a:lstStyle/>
                <a:p>
                  <a:endParaRPr lang="es-ES"/>
                </a:p>
              </p:txBody>
            </p:sp>
            <p:sp>
              <p:nvSpPr>
                <p:cNvPr id="12798" name="Line 510"/>
                <p:cNvSpPr>
                  <a:spLocks noChangeAspect="1" noChangeShapeType="1"/>
                </p:cNvSpPr>
                <p:nvPr/>
              </p:nvSpPr>
              <p:spPr bwMode="auto">
                <a:xfrm flipH="1" flipV="1">
                  <a:off x="3497" y="2513"/>
                  <a:ext cx="1269" cy="9"/>
                </a:xfrm>
                <a:prstGeom prst="line">
                  <a:avLst/>
                </a:prstGeom>
                <a:noFill/>
                <a:ln w="3175">
                  <a:solidFill>
                    <a:srgbClr val="FF7C80"/>
                  </a:solidFill>
                  <a:prstDash val="sysDot"/>
                  <a:round/>
                  <a:headEnd/>
                  <a:tailEnd/>
                </a:ln>
                <a:effectLst/>
              </p:spPr>
              <p:txBody>
                <a:bodyPr/>
                <a:lstStyle/>
                <a:p>
                  <a:endParaRPr lang="es-ES"/>
                </a:p>
              </p:txBody>
            </p:sp>
            <p:sp>
              <p:nvSpPr>
                <p:cNvPr id="12799" name="AutoShape 511"/>
                <p:cNvSpPr>
                  <a:spLocks noChangeAspect="1" noChangeArrowheads="1"/>
                </p:cNvSpPr>
                <p:nvPr/>
              </p:nvSpPr>
              <p:spPr bwMode="auto">
                <a:xfrm rot="5400000">
                  <a:off x="4171" y="1803"/>
                  <a:ext cx="97" cy="1401"/>
                </a:xfrm>
                <a:custGeom>
                  <a:avLst/>
                  <a:gdLst>
                    <a:gd name="G0" fmla="+- 7125 0 0"/>
                    <a:gd name="G1" fmla="+- 21600 0 7125"/>
                    <a:gd name="G2" fmla="*/ 7125 1 2"/>
                    <a:gd name="G3" fmla="+- 21600 0 G2"/>
                    <a:gd name="G4" fmla="+/ 7125 21600 2"/>
                    <a:gd name="G5" fmla="+/ G1 0 2"/>
                    <a:gd name="G6" fmla="*/ 21600 21600 7125"/>
                    <a:gd name="G7" fmla="*/ G6 1 2"/>
                    <a:gd name="G8" fmla="+- 21600 0 G7"/>
                    <a:gd name="G9" fmla="*/ 21600 1 2"/>
                    <a:gd name="G10" fmla="+- 7125 0 G9"/>
                    <a:gd name="G11" fmla="?: G10 G8 0"/>
                    <a:gd name="G12" fmla="?: G10 G7 21600"/>
                    <a:gd name="T0" fmla="*/ 18037 w 21600"/>
                    <a:gd name="T1" fmla="*/ 10800 h 21600"/>
                    <a:gd name="T2" fmla="*/ 10800 w 21600"/>
                    <a:gd name="T3" fmla="*/ 21600 h 21600"/>
                    <a:gd name="T4" fmla="*/ 3563 w 21600"/>
                    <a:gd name="T5" fmla="*/ 10800 h 21600"/>
                    <a:gd name="T6" fmla="*/ 10800 w 21600"/>
                    <a:gd name="T7" fmla="*/ 0 h 21600"/>
                    <a:gd name="T8" fmla="*/ 5363 w 21600"/>
                    <a:gd name="T9" fmla="*/ 5363 h 21600"/>
                    <a:gd name="T10" fmla="*/ 16237 w 21600"/>
                    <a:gd name="T11" fmla="*/ 16237 h 21600"/>
                  </a:gdLst>
                  <a:ahLst/>
                  <a:cxnLst>
                    <a:cxn ang="0">
                      <a:pos x="T0" y="T1"/>
                    </a:cxn>
                    <a:cxn ang="0">
                      <a:pos x="T2" y="T3"/>
                    </a:cxn>
                    <a:cxn ang="0">
                      <a:pos x="T4" y="T5"/>
                    </a:cxn>
                    <a:cxn ang="0">
                      <a:pos x="T6" y="T7"/>
                    </a:cxn>
                  </a:cxnLst>
                  <a:rect l="T8" t="T9" r="T10" b="T11"/>
                  <a:pathLst>
                    <a:path w="21600" h="21600">
                      <a:moveTo>
                        <a:pt x="0" y="0"/>
                      </a:moveTo>
                      <a:lnTo>
                        <a:pt x="7125" y="21600"/>
                      </a:lnTo>
                      <a:lnTo>
                        <a:pt x="14475" y="21600"/>
                      </a:lnTo>
                      <a:lnTo>
                        <a:pt x="21600" y="0"/>
                      </a:lnTo>
                      <a:close/>
                    </a:path>
                  </a:pathLst>
                </a:custGeom>
                <a:gradFill rotWithShape="0">
                  <a:gsLst>
                    <a:gs pos="0">
                      <a:srgbClr val="FF7C80"/>
                    </a:gs>
                    <a:gs pos="50000">
                      <a:srgbClr val="FFFFFF"/>
                    </a:gs>
                    <a:gs pos="100000">
                      <a:srgbClr val="FF7C80"/>
                    </a:gs>
                  </a:gsLst>
                  <a:lin ang="5400000" scaled="1"/>
                </a:gradFill>
                <a:ln w="9525">
                  <a:noFill/>
                  <a:miter lim="800000"/>
                  <a:headEnd/>
                  <a:tailEnd/>
                </a:ln>
                <a:effectLst/>
              </p:spPr>
              <p:txBody>
                <a:bodyPr/>
                <a:lstStyle/>
                <a:p>
                  <a:endParaRPr lang="es-ES"/>
                </a:p>
              </p:txBody>
            </p:sp>
            <p:sp>
              <p:nvSpPr>
                <p:cNvPr id="12800" name="Freeform 512"/>
                <p:cNvSpPr>
                  <a:spLocks noChangeAspect="1"/>
                </p:cNvSpPr>
                <p:nvPr/>
              </p:nvSpPr>
              <p:spPr bwMode="auto">
                <a:xfrm>
                  <a:off x="3496" y="2479"/>
                  <a:ext cx="24" cy="41"/>
                </a:xfrm>
                <a:custGeom>
                  <a:avLst/>
                  <a:gdLst/>
                  <a:ahLst/>
                  <a:cxnLst>
                    <a:cxn ang="0">
                      <a:pos x="24" y="7"/>
                    </a:cxn>
                    <a:cxn ang="0">
                      <a:pos x="0" y="0"/>
                    </a:cxn>
                    <a:cxn ang="0">
                      <a:pos x="0" y="33"/>
                    </a:cxn>
                    <a:cxn ang="0">
                      <a:pos x="24" y="41"/>
                    </a:cxn>
                    <a:cxn ang="0">
                      <a:pos x="24" y="7"/>
                    </a:cxn>
                  </a:cxnLst>
                  <a:rect l="0" t="0" r="r" b="b"/>
                  <a:pathLst>
                    <a:path w="24" h="41">
                      <a:moveTo>
                        <a:pt x="24" y="7"/>
                      </a:moveTo>
                      <a:lnTo>
                        <a:pt x="0" y="0"/>
                      </a:lnTo>
                      <a:lnTo>
                        <a:pt x="0" y="33"/>
                      </a:lnTo>
                      <a:lnTo>
                        <a:pt x="24" y="41"/>
                      </a:lnTo>
                      <a:lnTo>
                        <a:pt x="24" y="7"/>
                      </a:lnTo>
                      <a:close/>
                    </a:path>
                  </a:pathLst>
                </a:custGeom>
                <a:gradFill rotWithShape="0">
                  <a:gsLst>
                    <a:gs pos="0">
                      <a:srgbClr val="FFFFFF"/>
                    </a:gs>
                    <a:gs pos="100000">
                      <a:srgbClr val="FF7C80"/>
                    </a:gs>
                  </a:gsLst>
                  <a:lin ang="0" scaled="1"/>
                </a:gradFill>
                <a:ln w="9525" cap="flat" cmpd="sng">
                  <a:noFill/>
                  <a:prstDash val="solid"/>
                  <a:round/>
                  <a:headEnd/>
                  <a:tailEnd/>
                </a:ln>
                <a:effectLst/>
              </p:spPr>
              <p:txBody>
                <a:bodyPr/>
                <a:lstStyle/>
                <a:p>
                  <a:endParaRPr lang="es-ES"/>
                </a:p>
              </p:txBody>
            </p:sp>
          </p:grpSp>
          <p:grpSp>
            <p:nvGrpSpPr>
              <p:cNvPr id="12795" name="Group 513"/>
              <p:cNvGrpSpPr>
                <a:grpSpLocks noChangeAspect="1"/>
              </p:cNvGrpSpPr>
              <p:nvPr/>
            </p:nvGrpSpPr>
            <p:grpSpPr bwMode="auto">
              <a:xfrm>
                <a:off x="1826" y="1889"/>
                <a:ext cx="1389" cy="89"/>
                <a:chOff x="1814" y="1890"/>
                <a:chExt cx="1389" cy="89"/>
              </a:xfrm>
            </p:grpSpPr>
            <p:sp>
              <p:nvSpPr>
                <p:cNvPr id="12802" name="Oval 514"/>
                <p:cNvSpPr>
                  <a:spLocks noChangeAspect="1" noChangeArrowheads="1"/>
                </p:cNvSpPr>
                <p:nvPr/>
              </p:nvSpPr>
              <p:spPr bwMode="auto">
                <a:xfrm>
                  <a:off x="3114" y="1890"/>
                  <a:ext cx="89" cy="89"/>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379400" prstMaterial="legacyMatte">
                  <a:bevelT w="13500" h="13500" prst="angle"/>
                  <a:bevelB w="13500" h="13500" prst="angle"/>
                  <a:extrusionClr>
                    <a:srgbClr val="FF3300"/>
                  </a:extrusionClr>
                </a:sp3d>
              </p:spPr>
              <p:txBody>
                <a:bodyPr wrap="none" anchor="ctr">
                  <a:flatTx/>
                </a:bodyPr>
                <a:lstStyle/>
                <a:p>
                  <a:endParaRPr lang="es-ES"/>
                </a:p>
              </p:txBody>
            </p:sp>
            <p:sp>
              <p:nvSpPr>
                <p:cNvPr id="12803" name="Oval 515"/>
                <p:cNvSpPr>
                  <a:spLocks noChangeAspect="1" noChangeArrowheads="1"/>
                </p:cNvSpPr>
                <p:nvPr/>
              </p:nvSpPr>
              <p:spPr bwMode="auto">
                <a:xfrm>
                  <a:off x="2837" y="1894"/>
                  <a:ext cx="79" cy="79"/>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328600" prstMaterial="legacyMatte">
                  <a:bevelT w="13500" h="13500" prst="angle"/>
                  <a:bevelB w="13500" h="13500" prst="angle"/>
                  <a:extrusionClr>
                    <a:srgbClr val="FF3300"/>
                  </a:extrusionClr>
                </a:sp3d>
              </p:spPr>
              <p:txBody>
                <a:bodyPr wrap="none" anchor="ctr">
                  <a:flatTx/>
                </a:bodyPr>
                <a:lstStyle/>
                <a:p>
                  <a:endParaRPr lang="es-ES"/>
                </a:p>
              </p:txBody>
            </p:sp>
            <p:sp>
              <p:nvSpPr>
                <p:cNvPr id="12804" name="Oval 516"/>
                <p:cNvSpPr>
                  <a:spLocks noChangeAspect="1" noChangeArrowheads="1"/>
                </p:cNvSpPr>
                <p:nvPr/>
              </p:nvSpPr>
              <p:spPr bwMode="auto">
                <a:xfrm>
                  <a:off x="2582" y="1900"/>
                  <a:ext cx="70" cy="70"/>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252400" prstMaterial="legacyMatte">
                  <a:bevelT w="13500" h="13500" prst="angle"/>
                  <a:bevelB w="13500" h="13500" prst="angle"/>
                  <a:extrusionClr>
                    <a:srgbClr val="FF3300"/>
                  </a:extrusionClr>
                </a:sp3d>
              </p:spPr>
              <p:txBody>
                <a:bodyPr wrap="none" anchor="ctr">
                  <a:flatTx/>
                </a:bodyPr>
                <a:lstStyle/>
                <a:p>
                  <a:endParaRPr lang="es-ES"/>
                </a:p>
              </p:txBody>
            </p:sp>
            <p:sp>
              <p:nvSpPr>
                <p:cNvPr id="12805" name="Oval 517"/>
                <p:cNvSpPr>
                  <a:spLocks noChangeAspect="1" noChangeArrowheads="1"/>
                </p:cNvSpPr>
                <p:nvPr/>
              </p:nvSpPr>
              <p:spPr bwMode="auto">
                <a:xfrm>
                  <a:off x="2357" y="1904"/>
                  <a:ext cx="61" cy="61"/>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201600" prstMaterial="legacyMatte">
                  <a:bevelT w="13500" h="13500" prst="angle"/>
                  <a:bevelB w="13500" h="13500" prst="angle"/>
                  <a:extrusionClr>
                    <a:srgbClr val="FF3300"/>
                  </a:extrusionClr>
                </a:sp3d>
              </p:spPr>
              <p:txBody>
                <a:bodyPr wrap="none" anchor="ctr">
                  <a:flatTx/>
                </a:bodyPr>
                <a:lstStyle/>
                <a:p>
                  <a:endParaRPr lang="es-ES"/>
                </a:p>
              </p:txBody>
            </p:sp>
            <p:sp>
              <p:nvSpPr>
                <p:cNvPr id="12806" name="Oval 518"/>
                <p:cNvSpPr>
                  <a:spLocks noChangeAspect="1" noChangeArrowheads="1"/>
                </p:cNvSpPr>
                <p:nvPr/>
              </p:nvSpPr>
              <p:spPr bwMode="auto">
                <a:xfrm>
                  <a:off x="1974" y="1913"/>
                  <a:ext cx="43" cy="43"/>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100000" prstMaterial="legacyMatte">
                  <a:bevelT w="13500" h="13500" prst="angle"/>
                  <a:bevelB w="13500" h="13500" prst="angle"/>
                  <a:extrusionClr>
                    <a:srgbClr val="FF3300"/>
                  </a:extrusionClr>
                </a:sp3d>
              </p:spPr>
              <p:txBody>
                <a:bodyPr wrap="none" anchor="ctr">
                  <a:flatTx/>
                </a:bodyPr>
                <a:lstStyle/>
                <a:p>
                  <a:endParaRPr lang="es-ES"/>
                </a:p>
              </p:txBody>
            </p:sp>
            <p:sp>
              <p:nvSpPr>
                <p:cNvPr id="12807" name="Oval 519"/>
                <p:cNvSpPr>
                  <a:spLocks noChangeAspect="1" noChangeArrowheads="1"/>
                </p:cNvSpPr>
                <p:nvPr/>
              </p:nvSpPr>
              <p:spPr bwMode="auto">
                <a:xfrm>
                  <a:off x="2154" y="1909"/>
                  <a:ext cx="52" cy="52"/>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150800" prstMaterial="legacyMatte">
                  <a:bevelT w="13500" h="13500" prst="angle"/>
                  <a:bevelB w="13500" h="13500" prst="angle"/>
                  <a:extrusionClr>
                    <a:srgbClr val="FF3300"/>
                  </a:extrusionClr>
                </a:sp3d>
              </p:spPr>
              <p:txBody>
                <a:bodyPr wrap="none" anchor="ctr">
                  <a:flatTx/>
                </a:bodyPr>
                <a:lstStyle/>
                <a:p>
                  <a:endParaRPr lang="es-ES"/>
                </a:p>
              </p:txBody>
            </p:sp>
            <p:sp>
              <p:nvSpPr>
                <p:cNvPr id="12808" name="Oval 520"/>
                <p:cNvSpPr>
                  <a:spLocks noChangeAspect="1" noChangeArrowheads="1"/>
                </p:cNvSpPr>
                <p:nvPr/>
              </p:nvSpPr>
              <p:spPr bwMode="auto">
                <a:xfrm>
                  <a:off x="1814" y="1918"/>
                  <a:ext cx="34" cy="34"/>
                </a:xfrm>
                <a:prstGeom prst="ellipse">
                  <a:avLst/>
                </a:prstGeom>
                <a:gradFill rotWithShape="0">
                  <a:gsLst>
                    <a:gs pos="0">
                      <a:srgbClr val="FFFFFF"/>
                    </a:gs>
                    <a:gs pos="100000">
                      <a:srgbClr val="FF3300"/>
                    </a:gs>
                  </a:gsLst>
                  <a:path path="shape">
                    <a:fillToRect l="50000" t="50000" r="50000" b="50000"/>
                  </a:path>
                </a:gradFill>
                <a:ln w="9525">
                  <a:noFill/>
                  <a:round/>
                  <a:headEnd/>
                  <a:tailEnd/>
                </a:ln>
                <a:effectLst/>
                <a:scene3d>
                  <a:camera prst="legacyObliqueTopLeft">
                    <a:rot lat="20699999" lon="21299999" rev="0"/>
                  </a:camera>
                  <a:lightRig rig="legacyFlat3" dir="t"/>
                </a:scene3d>
                <a:sp3d extrusionH="49200" prstMaterial="legacyMatte">
                  <a:bevelT w="13500" h="13500" prst="angle"/>
                  <a:bevelB w="13500" h="13500" prst="angle"/>
                  <a:extrusionClr>
                    <a:srgbClr val="FF3300"/>
                  </a:extrusionClr>
                </a:sp3d>
              </p:spPr>
              <p:txBody>
                <a:bodyPr wrap="none" anchor="ctr">
                  <a:flatTx/>
                </a:bodyPr>
                <a:lstStyle/>
                <a:p>
                  <a:endParaRPr lang="es-ES"/>
                </a:p>
              </p:txBody>
            </p:sp>
          </p:grpSp>
        </p:grpSp>
        <p:sp>
          <p:nvSpPr>
            <p:cNvPr id="12809" name="Text Box 521"/>
            <p:cNvSpPr txBox="1">
              <a:spLocks noChangeAspect="1" noChangeArrowheads="1"/>
            </p:cNvSpPr>
            <p:nvPr/>
          </p:nvSpPr>
          <p:spPr bwMode="auto">
            <a:xfrm>
              <a:off x="3712" y="3092"/>
              <a:ext cx="421" cy="123"/>
            </a:xfrm>
            <a:prstGeom prst="rect">
              <a:avLst/>
            </a:prstGeom>
            <a:noFill/>
            <a:ln w="9525">
              <a:noFill/>
              <a:miter lim="800000"/>
              <a:headEnd/>
              <a:tailEnd/>
            </a:ln>
            <a:effectLst/>
          </p:spPr>
          <p:txBody>
            <a:bodyPr>
              <a:spAutoFit/>
            </a:bodyPr>
            <a:lstStyle/>
            <a:p>
              <a:pPr>
                <a:spcBef>
                  <a:spcPct val="50000"/>
                </a:spcBef>
              </a:pPr>
              <a:endParaRPr kumimoji="1" lang="en-US" altLang="ja-JP" sz="1200" b="1">
                <a:solidFill>
                  <a:srgbClr val="FF5050"/>
                </a:solidFill>
                <a:ea typeface="平成角ゴシックW5" charset="-128"/>
                <a:cs typeface="Arial" pitchFamily="34" charset="0"/>
              </a:endParaRPr>
            </a:p>
          </p:txBody>
        </p:sp>
      </p:grpSp>
      <p:sp>
        <p:nvSpPr>
          <p:cNvPr id="12810" name="Text Box 522"/>
          <p:cNvSpPr txBox="1">
            <a:spLocks noChangeAspect="1" noChangeArrowheads="1"/>
          </p:cNvSpPr>
          <p:nvPr/>
        </p:nvSpPr>
        <p:spPr bwMode="auto">
          <a:xfrm>
            <a:off x="5565775" y="3344863"/>
            <a:ext cx="1292225" cy="274637"/>
          </a:xfrm>
          <a:prstGeom prst="rect">
            <a:avLst/>
          </a:prstGeom>
          <a:solidFill>
            <a:srgbClr val="CC0000"/>
          </a:solidFill>
          <a:ln w="9525">
            <a:noFill/>
            <a:miter lim="800000"/>
            <a:headEnd/>
            <a:tailEnd/>
          </a:ln>
          <a:effectLst/>
        </p:spPr>
        <p:txBody>
          <a:bodyPr>
            <a:spAutoFit/>
          </a:bodyPr>
          <a:lstStyle/>
          <a:p>
            <a:pPr eaLnBrk="0" hangingPunct="0">
              <a:spcBef>
                <a:spcPct val="50000"/>
              </a:spcBef>
            </a:pPr>
            <a:r>
              <a:rPr lang="de-DE" sz="1200" b="1" dirty="0" smtClean="0">
                <a:solidFill>
                  <a:srgbClr val="FFFF66"/>
                </a:solidFill>
                <a:cs typeface="Arial" pitchFamily="34" charset="0"/>
              </a:rPr>
              <a:t>neutrons</a:t>
            </a:r>
            <a:endParaRPr lang="en-GB" sz="1200" b="1" dirty="0">
              <a:solidFill>
                <a:srgbClr val="FFFF66"/>
              </a:solidFill>
              <a:cs typeface="Arial" pitchFamily="34" charset="0"/>
            </a:endParaRPr>
          </a:p>
        </p:txBody>
      </p:sp>
      <p:sp>
        <p:nvSpPr>
          <p:cNvPr id="12811" name="Text Box 523"/>
          <p:cNvSpPr txBox="1">
            <a:spLocks noChangeAspect="1" noChangeArrowheads="1"/>
          </p:cNvSpPr>
          <p:nvPr/>
        </p:nvSpPr>
        <p:spPr bwMode="auto">
          <a:xfrm>
            <a:off x="5580112" y="3638351"/>
            <a:ext cx="1231900" cy="366713"/>
          </a:xfrm>
          <a:prstGeom prst="rect">
            <a:avLst/>
          </a:prstGeom>
          <a:solidFill>
            <a:srgbClr val="FFC000"/>
          </a:solidFill>
          <a:ln w="9525">
            <a:noFill/>
            <a:miter lim="800000"/>
            <a:headEnd/>
            <a:tailEnd/>
          </a:ln>
          <a:effectLst/>
        </p:spPr>
        <p:txBody>
          <a:bodyPr lIns="91429" tIns="45714" rIns="91429" bIns="45714">
            <a:spAutoFit/>
          </a:bodyPr>
          <a:lstStyle/>
          <a:p>
            <a:pPr>
              <a:spcBef>
                <a:spcPct val="50000"/>
              </a:spcBef>
            </a:pPr>
            <a:r>
              <a:rPr kumimoji="1" lang="en-US" altLang="ja-JP" sz="1800" b="1" dirty="0">
                <a:ea typeface="MS PGothic" pitchFamily="34" charset="-128"/>
                <a:cs typeface="Arial" pitchFamily="34" charset="0"/>
              </a:rPr>
              <a:t>~10</a:t>
            </a:r>
            <a:r>
              <a:rPr kumimoji="1" lang="en-US" altLang="ja-JP" sz="1800" b="1" baseline="30000" dirty="0">
                <a:ea typeface="MS PGothic" pitchFamily="34" charset="-128"/>
                <a:cs typeface="Arial" pitchFamily="34" charset="0"/>
              </a:rPr>
              <a:t>17</a:t>
            </a:r>
            <a:r>
              <a:rPr kumimoji="1" lang="en-US" altLang="ja-JP" sz="1800" b="1" dirty="0">
                <a:ea typeface="MS PGothic" pitchFamily="34" charset="-128"/>
                <a:cs typeface="Arial" pitchFamily="34" charset="0"/>
              </a:rPr>
              <a:t> n/s</a:t>
            </a:r>
            <a:endParaRPr kumimoji="1" lang="en-US" altLang="ja-JP" sz="1800" b="1" dirty="0">
              <a:ea typeface="平成角ゴシックW5" charset="-128"/>
              <a:cs typeface="Arial" pitchFamily="34" charset="0"/>
            </a:endParaRPr>
          </a:p>
        </p:txBody>
      </p:sp>
      <p:sp>
        <p:nvSpPr>
          <p:cNvPr id="12813" name="Text Box 525"/>
          <p:cNvSpPr txBox="1">
            <a:spLocks noChangeAspect="1" noChangeArrowheads="1"/>
          </p:cNvSpPr>
          <p:nvPr/>
        </p:nvSpPr>
        <p:spPr bwMode="auto">
          <a:xfrm>
            <a:off x="4787900" y="5157788"/>
            <a:ext cx="1152525" cy="304800"/>
          </a:xfrm>
          <a:prstGeom prst="rect">
            <a:avLst/>
          </a:prstGeom>
          <a:noFill/>
          <a:ln w="9525">
            <a:noFill/>
            <a:miter lim="800000"/>
            <a:headEnd/>
            <a:tailEnd/>
          </a:ln>
          <a:effectLst/>
        </p:spPr>
        <p:txBody>
          <a:bodyPr lIns="91429" tIns="45714" rIns="91429" bIns="45714">
            <a:spAutoFit/>
          </a:bodyPr>
          <a:lstStyle/>
          <a:p>
            <a:pPr>
              <a:spcBef>
                <a:spcPct val="50000"/>
              </a:spcBef>
            </a:pPr>
            <a:r>
              <a:rPr kumimoji="1" lang="en-US" altLang="ja-JP" sz="1400" b="1" dirty="0" smtClean="0">
                <a:ea typeface="平成角ゴシックW5" charset="-128"/>
                <a:cs typeface="Arial" pitchFamily="34" charset="0"/>
              </a:rPr>
              <a:t>EM Pump</a:t>
            </a:r>
            <a:endParaRPr kumimoji="1" lang="en-US" altLang="ja-JP" sz="1400" b="1" dirty="0">
              <a:ea typeface="平成角ゴシックW5" charset="-128"/>
              <a:cs typeface="Arial" pitchFamily="34" charset="0"/>
            </a:endParaRPr>
          </a:p>
        </p:txBody>
      </p:sp>
      <p:sp>
        <p:nvSpPr>
          <p:cNvPr id="12814" name="Text Box 526"/>
          <p:cNvSpPr txBox="1">
            <a:spLocks noChangeAspect="1" noChangeArrowheads="1"/>
          </p:cNvSpPr>
          <p:nvPr/>
        </p:nvSpPr>
        <p:spPr bwMode="auto">
          <a:xfrm>
            <a:off x="2700338" y="4221163"/>
            <a:ext cx="1512887" cy="307764"/>
          </a:xfrm>
          <a:prstGeom prst="rect">
            <a:avLst/>
          </a:prstGeom>
          <a:noFill/>
          <a:ln w="9525">
            <a:noFill/>
            <a:miter lim="800000"/>
            <a:headEnd/>
            <a:tailEnd/>
          </a:ln>
          <a:effectLst/>
        </p:spPr>
        <p:txBody>
          <a:bodyPr lIns="91429" tIns="45714" rIns="91429" bIns="45714">
            <a:spAutoFit/>
          </a:bodyPr>
          <a:lstStyle/>
          <a:p>
            <a:pPr>
              <a:spcBef>
                <a:spcPct val="50000"/>
              </a:spcBef>
            </a:pPr>
            <a:r>
              <a:rPr kumimoji="1" lang="en-US" altLang="ja-JP" sz="1400" b="1" dirty="0" smtClean="0">
                <a:ea typeface="平成角ゴシックW5" charset="-128"/>
                <a:cs typeface="Arial" pitchFamily="34" charset="0"/>
              </a:rPr>
              <a:t>Heat exchanger</a:t>
            </a:r>
            <a:endParaRPr kumimoji="1" lang="en-US" altLang="ja-JP" sz="1400" b="1" dirty="0">
              <a:ea typeface="平成角ゴシックW5" charset="-128"/>
              <a:cs typeface="Arial" pitchFamily="34" charset="0"/>
            </a:endParaRPr>
          </a:p>
        </p:txBody>
      </p:sp>
      <p:sp>
        <p:nvSpPr>
          <p:cNvPr id="12815" name="Text Box 527"/>
          <p:cNvSpPr txBox="1">
            <a:spLocks noChangeAspect="1" noChangeArrowheads="1"/>
          </p:cNvSpPr>
          <p:nvPr/>
        </p:nvSpPr>
        <p:spPr bwMode="auto">
          <a:xfrm>
            <a:off x="395536" y="1700213"/>
            <a:ext cx="3384550" cy="304800"/>
          </a:xfrm>
          <a:prstGeom prst="rect">
            <a:avLst/>
          </a:prstGeom>
          <a:noFill/>
          <a:ln w="9525">
            <a:noFill/>
            <a:miter lim="800000"/>
            <a:headEnd/>
            <a:tailEnd/>
          </a:ln>
          <a:effectLst/>
        </p:spPr>
        <p:txBody>
          <a:bodyPr>
            <a:spAutoFit/>
          </a:bodyPr>
          <a:lstStyle/>
          <a:p>
            <a:pPr eaLnBrk="0" hangingPunct="0">
              <a:spcBef>
                <a:spcPct val="50000"/>
              </a:spcBef>
            </a:pPr>
            <a:r>
              <a:rPr kumimoji="1" lang="en-US" altLang="ja-JP" sz="1400" b="1" dirty="0" smtClean="0">
                <a:ea typeface="平成角ゴシックW5" charset="-128"/>
                <a:cs typeface="Arial" pitchFamily="34" charset="0"/>
              </a:rPr>
              <a:t>Deuterons: </a:t>
            </a:r>
            <a:r>
              <a:rPr kumimoji="1" lang="en-US" altLang="ja-JP" sz="1400" b="1" dirty="0">
                <a:ea typeface="平成角ゴシックW5" charset="-128"/>
                <a:cs typeface="Arial" pitchFamily="34" charset="0"/>
              </a:rPr>
              <a:t>40 </a:t>
            </a:r>
            <a:r>
              <a:rPr kumimoji="1" lang="en-US" altLang="ja-JP" sz="1400" b="1" dirty="0" err="1">
                <a:ea typeface="平成角ゴシックW5" charset="-128"/>
                <a:cs typeface="Arial" pitchFamily="34" charset="0"/>
              </a:rPr>
              <a:t>MeV</a:t>
            </a:r>
            <a:r>
              <a:rPr kumimoji="1" lang="en-US" altLang="ja-JP" sz="1400" b="1" dirty="0">
                <a:ea typeface="平成角ゴシックW5" charset="-128"/>
                <a:cs typeface="Arial" pitchFamily="34" charset="0"/>
              </a:rPr>
              <a:t> 250 </a:t>
            </a:r>
            <a:r>
              <a:rPr kumimoji="1" lang="en-US" altLang="ja-JP" sz="1400" b="1" dirty="0" err="1">
                <a:ea typeface="平成角ゴシックW5" charset="-128"/>
                <a:cs typeface="Arial" pitchFamily="34" charset="0"/>
              </a:rPr>
              <a:t>mA</a:t>
            </a:r>
            <a:r>
              <a:rPr kumimoji="1" lang="en-US" altLang="ja-JP" sz="1400" b="1" dirty="0">
                <a:ea typeface="平成角ゴシックW5" charset="-128"/>
                <a:cs typeface="Arial" pitchFamily="34" charset="0"/>
              </a:rPr>
              <a:t> (</a:t>
            </a:r>
            <a:r>
              <a:rPr kumimoji="1" lang="en-US" altLang="ja-JP" sz="1400" b="1" dirty="0">
                <a:solidFill>
                  <a:schemeClr val="hlink"/>
                </a:solidFill>
                <a:ea typeface="平成角ゴシックW5" charset="-128"/>
                <a:cs typeface="Arial" pitchFamily="34" charset="0"/>
              </a:rPr>
              <a:t>10 MW</a:t>
            </a:r>
            <a:r>
              <a:rPr kumimoji="1" lang="en-US" altLang="ja-JP" sz="1400" b="1" dirty="0">
                <a:ea typeface="平成角ゴシックW5" charset="-128"/>
                <a:cs typeface="Arial" pitchFamily="34" charset="0"/>
              </a:rPr>
              <a:t>)</a:t>
            </a:r>
            <a:endParaRPr kumimoji="1" lang="en-GB" sz="1400" b="1" dirty="0">
              <a:ea typeface="平成角ゴシックW5" charset="-128"/>
              <a:cs typeface="Arial" pitchFamily="34" charset="0"/>
            </a:endParaRPr>
          </a:p>
        </p:txBody>
      </p:sp>
      <p:sp>
        <p:nvSpPr>
          <p:cNvPr id="12816" name="Text Box 528"/>
          <p:cNvSpPr txBox="1">
            <a:spLocks noChangeAspect="1" noChangeArrowheads="1"/>
          </p:cNvSpPr>
          <p:nvPr/>
        </p:nvSpPr>
        <p:spPr bwMode="auto">
          <a:xfrm>
            <a:off x="6372225" y="4581525"/>
            <a:ext cx="2232025" cy="630930"/>
          </a:xfrm>
          <a:prstGeom prst="rect">
            <a:avLst/>
          </a:prstGeom>
          <a:solidFill>
            <a:schemeClr val="accent2"/>
          </a:solidFill>
          <a:ln w="9525">
            <a:noFill/>
            <a:miter lim="800000"/>
            <a:headEnd/>
            <a:tailEnd/>
          </a:ln>
          <a:effectLst/>
        </p:spPr>
        <p:txBody>
          <a:bodyPr lIns="91429" tIns="45714" rIns="91429" bIns="45714">
            <a:spAutoFit/>
          </a:bodyPr>
          <a:lstStyle/>
          <a:p>
            <a:pPr>
              <a:spcBef>
                <a:spcPct val="50000"/>
              </a:spcBef>
              <a:buFont typeface="Wingdings" pitchFamily="2" charset="2"/>
              <a:buNone/>
            </a:pPr>
            <a:r>
              <a:rPr kumimoji="1" lang="en-US" altLang="ja-JP" sz="1400" b="1" dirty="0">
                <a:solidFill>
                  <a:schemeClr val="bg1"/>
                </a:solidFill>
                <a:ea typeface="平成角ゴシックW5" charset="-128"/>
                <a:cs typeface="Arial" pitchFamily="34" charset="0"/>
              </a:rPr>
              <a:t>20-50 </a:t>
            </a:r>
            <a:r>
              <a:rPr kumimoji="1" lang="en-US" altLang="ja-JP" sz="1400" b="1" dirty="0" err="1" smtClean="0">
                <a:solidFill>
                  <a:schemeClr val="bg1"/>
                </a:solidFill>
                <a:ea typeface="平成角ゴシックW5" charset="-128"/>
                <a:cs typeface="Arial" pitchFamily="34" charset="0"/>
              </a:rPr>
              <a:t>dpa</a:t>
            </a:r>
            <a:r>
              <a:rPr kumimoji="1" lang="en-US" altLang="ja-JP" sz="1400" b="1" dirty="0" smtClean="0">
                <a:solidFill>
                  <a:schemeClr val="bg1"/>
                </a:solidFill>
                <a:ea typeface="平成角ゴシックW5" charset="-128"/>
                <a:cs typeface="Arial" pitchFamily="34" charset="0"/>
              </a:rPr>
              <a:t>/year in </a:t>
            </a:r>
            <a:r>
              <a:rPr kumimoji="1" lang="en-US" altLang="ja-JP" sz="1400" b="1" dirty="0">
                <a:solidFill>
                  <a:schemeClr val="bg1"/>
                </a:solidFill>
                <a:ea typeface="平成角ゴシックW5" charset="-128"/>
                <a:cs typeface="Arial" pitchFamily="34" charset="0"/>
              </a:rPr>
              <a:t>0.5L </a:t>
            </a:r>
          </a:p>
          <a:p>
            <a:pPr>
              <a:spcBef>
                <a:spcPct val="50000"/>
              </a:spcBef>
              <a:buFont typeface="Wingdings" pitchFamily="2" charset="2"/>
              <a:buNone/>
            </a:pPr>
            <a:r>
              <a:rPr kumimoji="1" lang="en-US" altLang="ja-JP" sz="1400" b="1" dirty="0">
                <a:solidFill>
                  <a:schemeClr val="bg1"/>
                </a:solidFill>
                <a:ea typeface="平成角ゴシックW5" charset="-128"/>
                <a:cs typeface="Arial" pitchFamily="34" charset="0"/>
              </a:rPr>
              <a:t>T: 250&lt;T&lt;1000℃</a:t>
            </a:r>
            <a:endParaRPr kumimoji="1" lang="en-US" altLang="ja-JP" sz="1400" b="1" dirty="0">
              <a:solidFill>
                <a:schemeClr val="bg1"/>
              </a:solidFill>
              <a:ea typeface="MS PGothic" pitchFamily="34" charset="-128"/>
              <a:cs typeface="Arial" pitchFamily="34" charset="0"/>
            </a:endParaRPr>
          </a:p>
        </p:txBody>
      </p:sp>
      <p:sp>
        <p:nvSpPr>
          <p:cNvPr id="529" name="TextBox 6"/>
          <p:cNvSpPr txBox="1"/>
          <p:nvPr/>
        </p:nvSpPr>
        <p:spPr>
          <a:xfrm>
            <a:off x="0" y="4653136"/>
            <a:ext cx="3015952" cy="1656183"/>
          </a:xfrm>
          <a:prstGeom prst="rect">
            <a:avLst/>
          </a:prstGeom>
        </p:spPr>
        <p:txBody>
          <a:bodyPr vert="horz" lIns="91440" tIns="45720" rIns="91440" bIns="45720" rtlCol="0">
            <a:noAutofit/>
          </a:bodyPr>
          <a:lstStyle>
            <a:lvl1pPr indent="0" algn="ctr">
              <a:spcBef>
                <a:spcPct val="20000"/>
              </a:spcBef>
              <a:buFontTx/>
              <a:buNone/>
              <a:defRPr sz="2000" b="1">
                <a:solidFill>
                  <a:srgbClr val="002060"/>
                </a:solidFill>
              </a:defRPr>
            </a:lvl1pPr>
            <a:lvl2pPr indent="0" algn="ctr">
              <a:spcBef>
                <a:spcPct val="20000"/>
              </a:spcBef>
              <a:buFontTx/>
              <a:buNone/>
              <a:defRPr sz="2800"/>
            </a:lvl2pPr>
            <a:lvl3pPr marL="1143000" indent="-228600">
              <a:spcBef>
                <a:spcPct val="20000"/>
              </a:spcBef>
              <a:buFontTx/>
              <a:buBlip>
                <a:blip r:embed="rId4"/>
              </a:buBlip>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2200" dirty="0"/>
              <a:t>Deuterons at </a:t>
            </a:r>
            <a:r>
              <a:rPr lang="en-GB" sz="2200" dirty="0">
                <a:solidFill>
                  <a:srgbClr val="0070C0"/>
                </a:solidFill>
              </a:rPr>
              <a:t>40 MeV </a:t>
            </a:r>
            <a:endParaRPr lang="en-GB" sz="2200" dirty="0" smtClean="0">
              <a:solidFill>
                <a:srgbClr val="0070C0"/>
              </a:solidFill>
            </a:endParaRPr>
          </a:p>
          <a:p>
            <a:r>
              <a:rPr lang="en-GB" sz="2200" dirty="0" smtClean="0"/>
              <a:t>collide </a:t>
            </a:r>
          </a:p>
          <a:p>
            <a:r>
              <a:rPr lang="en-GB" sz="2200" dirty="0" smtClean="0"/>
              <a:t>on </a:t>
            </a:r>
            <a:r>
              <a:rPr lang="en-GB" sz="2200" dirty="0"/>
              <a:t>a liquid </a:t>
            </a:r>
            <a:r>
              <a:rPr lang="en-GB" sz="2200" dirty="0">
                <a:solidFill>
                  <a:srgbClr val="0070C0"/>
                </a:solidFill>
              </a:rPr>
              <a:t>Li </a:t>
            </a:r>
            <a:r>
              <a:rPr lang="en-GB" sz="2200" dirty="0" smtClean="0">
                <a:solidFill>
                  <a:srgbClr val="0070C0"/>
                </a:solidFill>
              </a:rPr>
              <a:t>screen</a:t>
            </a:r>
          </a:p>
          <a:p>
            <a:r>
              <a:rPr lang="en-GB" sz="2200" dirty="0" smtClean="0"/>
              <a:t>flowing </a:t>
            </a:r>
            <a:r>
              <a:rPr lang="en-GB" sz="2200" dirty="0"/>
              <a:t>at </a:t>
            </a:r>
            <a:r>
              <a:rPr lang="en-GB" sz="2200" dirty="0">
                <a:solidFill>
                  <a:srgbClr val="0070C0"/>
                </a:solidFill>
              </a:rPr>
              <a:t>15 m/s</a:t>
            </a:r>
          </a:p>
        </p:txBody>
      </p:sp>
    </p:spTree>
    <p:extLst>
      <p:ext uri="{BB962C8B-B14F-4D97-AF65-F5344CB8AC3E}">
        <p14:creationId xmlns:p14="http://schemas.microsoft.com/office/powerpoint/2010/main" val="1821742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6923112" cy="562074"/>
          </a:xfrm>
          <a:solidFill>
            <a:schemeClr val="accent1">
              <a:lumMod val="75000"/>
            </a:schemeClr>
          </a:solidFill>
        </p:spPr>
        <p:txBody>
          <a:bodyPr vert="horz" lIns="91440" tIns="45720" rIns="91440" bIns="45720" rtlCol="0" anchor="ctr">
            <a:normAutofit/>
          </a:bodyPr>
          <a:lstStyle/>
          <a:p>
            <a:r>
              <a:rPr lang="es-ES" sz="2800" dirty="0" smtClean="0"/>
              <a:t>IFMIF target </a:t>
            </a:r>
            <a:r>
              <a:rPr lang="es-ES" sz="2800" dirty="0" err="1" smtClean="0"/>
              <a:t>description</a:t>
            </a:r>
            <a:r>
              <a:rPr lang="es-ES" sz="2800" dirty="0" smtClean="0"/>
              <a:t>-I</a:t>
            </a:r>
            <a:endParaRPr lang="es-ES" sz="2800" dirty="0"/>
          </a:p>
        </p:txBody>
      </p:sp>
      <p:pic>
        <p:nvPicPr>
          <p:cNvPr id="3074" name="Imagen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4796135" cy="347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descr="LF-1.jpg"/>
          <p:cNvPicPr/>
          <p:nvPr/>
        </p:nvPicPr>
        <p:blipFill>
          <a:blip r:embed="rId3" cstate="print"/>
          <a:srcRect l="4212" t="6241" r="8424" b="21570"/>
          <a:stretch>
            <a:fillRect/>
          </a:stretch>
        </p:blipFill>
        <p:spPr>
          <a:xfrm>
            <a:off x="5076056" y="1412776"/>
            <a:ext cx="3888432" cy="2232248"/>
          </a:xfrm>
          <a:prstGeom prst="rect">
            <a:avLst/>
          </a:prstGeom>
        </p:spPr>
      </p:pic>
      <p:sp>
        <p:nvSpPr>
          <p:cNvPr id="7" name="2 Marcador de contenido"/>
          <p:cNvSpPr>
            <a:spLocks noGrp="1"/>
          </p:cNvSpPr>
          <p:nvPr>
            <p:ph idx="1"/>
          </p:nvPr>
        </p:nvSpPr>
        <p:spPr>
          <a:xfrm>
            <a:off x="34131" y="4797152"/>
            <a:ext cx="4258816" cy="964703"/>
          </a:xfrm>
        </p:spPr>
        <p:txBody>
          <a:bodyPr>
            <a:noAutofit/>
          </a:bodyPr>
          <a:lstStyle/>
          <a:p>
            <a:r>
              <a:rPr lang="es-ES" sz="1800" dirty="0" err="1" smtClean="0"/>
              <a:t>Beam</a:t>
            </a:r>
            <a:r>
              <a:rPr lang="es-ES" sz="1800" dirty="0" smtClean="0"/>
              <a:t> </a:t>
            </a:r>
            <a:r>
              <a:rPr lang="es-ES" sz="1800" dirty="0" err="1" smtClean="0"/>
              <a:t>low</a:t>
            </a:r>
            <a:r>
              <a:rPr lang="es-ES" sz="1800" dirty="0" smtClean="0"/>
              <a:t> </a:t>
            </a:r>
            <a:r>
              <a:rPr lang="es-ES" sz="1800" dirty="0" err="1" smtClean="0"/>
              <a:t>energy</a:t>
            </a:r>
            <a:endParaRPr lang="es-ES" sz="1800" dirty="0" smtClean="0"/>
          </a:p>
          <a:p>
            <a:endParaRPr lang="es-ES" sz="1800" dirty="0" smtClean="0"/>
          </a:p>
          <a:p>
            <a:r>
              <a:rPr lang="es-ES" sz="1800" dirty="0" smtClean="0"/>
              <a:t>Li </a:t>
            </a:r>
            <a:r>
              <a:rPr lang="es-ES" sz="1800" dirty="0" err="1" smtClean="0"/>
              <a:t>thermal</a:t>
            </a:r>
            <a:r>
              <a:rPr lang="es-ES" sz="1800" dirty="0" smtClean="0"/>
              <a:t> </a:t>
            </a:r>
            <a:r>
              <a:rPr lang="es-ES" sz="1800" dirty="0" err="1" smtClean="0"/>
              <a:t>expansion</a:t>
            </a:r>
            <a:endParaRPr lang="es-ES" sz="1800" dirty="0"/>
          </a:p>
        </p:txBody>
      </p:sp>
      <p:sp>
        <p:nvSpPr>
          <p:cNvPr id="8" name="2 Marcador de contenido"/>
          <p:cNvSpPr txBox="1">
            <a:spLocks/>
          </p:cNvSpPr>
          <p:nvPr/>
        </p:nvSpPr>
        <p:spPr>
          <a:xfrm>
            <a:off x="3131840" y="4818856"/>
            <a:ext cx="4258816" cy="698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1600" dirty="0" err="1" smtClean="0"/>
              <a:t>Risk</a:t>
            </a:r>
            <a:r>
              <a:rPr lang="es-ES" sz="1600" dirty="0" smtClean="0"/>
              <a:t> of Li </a:t>
            </a:r>
            <a:r>
              <a:rPr lang="es-ES" sz="1600" dirty="0" err="1" smtClean="0"/>
              <a:t>evaporation</a:t>
            </a:r>
            <a:endParaRPr lang="es-ES" sz="1600" dirty="0" smtClean="0"/>
          </a:p>
        </p:txBody>
      </p:sp>
      <p:sp>
        <p:nvSpPr>
          <p:cNvPr id="6" name="5 Flecha derecha"/>
          <p:cNvSpPr/>
          <p:nvPr/>
        </p:nvSpPr>
        <p:spPr>
          <a:xfrm>
            <a:off x="2411760" y="4941168"/>
            <a:ext cx="554261" cy="154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2699792" y="5589240"/>
            <a:ext cx="554261" cy="154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5868144" y="5290356"/>
            <a:ext cx="554261" cy="154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2 Marcador de contenido"/>
          <p:cNvSpPr txBox="1">
            <a:spLocks/>
          </p:cNvSpPr>
          <p:nvPr/>
        </p:nvSpPr>
        <p:spPr>
          <a:xfrm>
            <a:off x="3275856" y="5301208"/>
            <a:ext cx="2880320" cy="698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1600" dirty="0" err="1" smtClean="0"/>
              <a:t>Risk</a:t>
            </a:r>
            <a:r>
              <a:rPr lang="es-ES" sz="1600" dirty="0" smtClean="0"/>
              <a:t> of </a:t>
            </a:r>
            <a:r>
              <a:rPr lang="es-ES" sz="1600" dirty="0" err="1" smtClean="0"/>
              <a:t>stationary</a:t>
            </a:r>
            <a:r>
              <a:rPr lang="es-ES" sz="1600" dirty="0" smtClean="0"/>
              <a:t> </a:t>
            </a:r>
            <a:r>
              <a:rPr lang="es-ES" sz="1600" dirty="0" err="1" smtClean="0"/>
              <a:t>waves</a:t>
            </a:r>
            <a:r>
              <a:rPr lang="es-ES" sz="1600" dirty="0" smtClean="0"/>
              <a:t> </a:t>
            </a:r>
          </a:p>
          <a:p>
            <a:pPr marL="0" indent="0" fontAlgn="auto">
              <a:spcAft>
                <a:spcPts val="0"/>
              </a:spcAft>
              <a:buNone/>
            </a:pPr>
            <a:r>
              <a:rPr lang="es-ES" sz="1600" dirty="0" err="1" smtClean="0"/>
              <a:t>Risk</a:t>
            </a:r>
            <a:r>
              <a:rPr lang="es-ES" sz="1600" dirty="0" smtClean="0"/>
              <a:t> of </a:t>
            </a:r>
            <a:r>
              <a:rPr lang="es-ES" sz="1600" dirty="0" err="1" smtClean="0"/>
              <a:t>pressure</a:t>
            </a:r>
            <a:r>
              <a:rPr lang="es-ES" sz="1600" dirty="0" smtClean="0"/>
              <a:t> </a:t>
            </a:r>
            <a:r>
              <a:rPr lang="es-ES" sz="1600" dirty="0" err="1" smtClean="0"/>
              <a:t>waves</a:t>
            </a:r>
            <a:endParaRPr lang="es-ES" sz="1600" dirty="0" smtClean="0"/>
          </a:p>
        </p:txBody>
      </p:sp>
      <p:sp>
        <p:nvSpPr>
          <p:cNvPr id="9" name="8 Cerrar llave"/>
          <p:cNvSpPr/>
          <p:nvPr/>
        </p:nvSpPr>
        <p:spPr>
          <a:xfrm>
            <a:off x="5652120" y="4818856"/>
            <a:ext cx="144016" cy="1130424"/>
          </a:xfrm>
          <a:prstGeom prst="rightBrac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2 Marcador de contenido"/>
          <p:cNvSpPr txBox="1">
            <a:spLocks/>
          </p:cNvSpPr>
          <p:nvPr/>
        </p:nvSpPr>
        <p:spPr>
          <a:xfrm>
            <a:off x="6228184" y="4552528"/>
            <a:ext cx="2504864" cy="388640"/>
          </a:xfrm>
          <a:prstGeom prst="rect">
            <a:avLst/>
          </a:prstGeom>
          <a:solidFill>
            <a:schemeClr val="accent6">
              <a:lumMod val="75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s-ES" sz="2400" dirty="0" smtClean="0"/>
              <a:t>Target </a:t>
            </a:r>
            <a:r>
              <a:rPr lang="es-ES" sz="2400" dirty="0" err="1" smtClean="0"/>
              <a:t>design</a:t>
            </a:r>
            <a:endParaRPr lang="es-ES" sz="2400" dirty="0" smtClean="0"/>
          </a:p>
        </p:txBody>
      </p:sp>
      <p:sp>
        <p:nvSpPr>
          <p:cNvPr id="17" name="2 Marcador de contenido"/>
          <p:cNvSpPr txBox="1">
            <a:spLocks/>
          </p:cNvSpPr>
          <p:nvPr/>
        </p:nvSpPr>
        <p:spPr>
          <a:xfrm>
            <a:off x="6516216" y="4941168"/>
            <a:ext cx="2448272" cy="698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2000" dirty="0" err="1" smtClean="0"/>
              <a:t>Concave</a:t>
            </a:r>
            <a:r>
              <a:rPr lang="es-ES" sz="2000" dirty="0" smtClean="0"/>
              <a:t> target</a:t>
            </a:r>
          </a:p>
          <a:p>
            <a:pPr marL="0" indent="0" fontAlgn="auto">
              <a:spcAft>
                <a:spcPts val="0"/>
              </a:spcAft>
              <a:buNone/>
            </a:pPr>
            <a:r>
              <a:rPr lang="es-ES" sz="2000" dirty="0" err="1" smtClean="0"/>
              <a:t>high</a:t>
            </a:r>
            <a:r>
              <a:rPr lang="es-ES" sz="2000" dirty="0" smtClean="0"/>
              <a:t> Li </a:t>
            </a:r>
            <a:r>
              <a:rPr lang="es-ES" sz="2000" dirty="0" err="1" smtClean="0"/>
              <a:t>velocity</a:t>
            </a:r>
            <a:endParaRPr lang="es-ES" sz="2000" dirty="0" smtClean="0"/>
          </a:p>
        </p:txBody>
      </p:sp>
    </p:spTree>
    <p:extLst>
      <p:ext uri="{BB962C8B-B14F-4D97-AF65-F5344CB8AC3E}">
        <p14:creationId xmlns:p14="http://schemas.microsoft.com/office/powerpoint/2010/main" val="72701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16632"/>
            <a:ext cx="6923112" cy="576064"/>
          </a:xfrm>
        </p:spPr>
        <p:txBody>
          <a:bodyPr>
            <a:normAutofit/>
          </a:bodyPr>
          <a:lstStyle/>
          <a:p>
            <a:r>
              <a:rPr lang="es-ES" sz="2800" dirty="0" smtClean="0"/>
              <a:t>IFMIF target </a:t>
            </a:r>
            <a:r>
              <a:rPr lang="es-ES" sz="2800" dirty="0" err="1" smtClean="0"/>
              <a:t>description</a:t>
            </a:r>
            <a:r>
              <a:rPr lang="es-ES" sz="2800" dirty="0" smtClean="0"/>
              <a:t>-II</a:t>
            </a:r>
            <a:endParaRPr lang="es-ES" sz="2800" dirty="0"/>
          </a:p>
        </p:txBody>
      </p:sp>
      <p:sp>
        <p:nvSpPr>
          <p:cNvPr id="7" name="2 Marcador de contenido"/>
          <p:cNvSpPr txBox="1">
            <a:spLocks/>
          </p:cNvSpPr>
          <p:nvPr/>
        </p:nvSpPr>
        <p:spPr>
          <a:xfrm>
            <a:off x="11934" y="1340768"/>
            <a:ext cx="4121286"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1600" b="1" dirty="0" err="1" smtClean="0"/>
              <a:t>Some</a:t>
            </a:r>
            <a:r>
              <a:rPr lang="es-ES" sz="1600" b="1" dirty="0" smtClean="0"/>
              <a:t> </a:t>
            </a:r>
            <a:r>
              <a:rPr lang="es-ES" sz="1600" b="1" dirty="0" err="1" smtClean="0"/>
              <a:t>numbers</a:t>
            </a:r>
            <a:endParaRPr lang="es-ES" sz="1600" b="1" dirty="0" smtClean="0"/>
          </a:p>
          <a:p>
            <a:pPr fontAlgn="auto">
              <a:spcAft>
                <a:spcPts val="0"/>
              </a:spcAft>
            </a:pPr>
            <a:r>
              <a:rPr lang="es-ES" sz="1400" dirty="0" err="1" smtClean="0"/>
              <a:t>Concave</a:t>
            </a:r>
            <a:r>
              <a:rPr lang="es-ES" sz="1400" dirty="0" smtClean="0"/>
              <a:t> Li jet </a:t>
            </a:r>
            <a:r>
              <a:rPr lang="es-ES" sz="1400" dirty="0" err="1" smtClean="0"/>
              <a:t>generates</a:t>
            </a:r>
            <a:r>
              <a:rPr lang="es-ES" sz="1400" dirty="0" smtClean="0"/>
              <a:t> </a:t>
            </a:r>
            <a:r>
              <a:rPr lang="es-ES" sz="1400" dirty="0" err="1" smtClean="0"/>
              <a:t>kPa</a:t>
            </a:r>
            <a:r>
              <a:rPr lang="es-ES" sz="1400" dirty="0" smtClean="0"/>
              <a:t> </a:t>
            </a:r>
            <a:r>
              <a:rPr lang="es-ES" sz="1400" dirty="0" err="1" smtClean="0"/>
              <a:t>centrifugal</a:t>
            </a:r>
            <a:r>
              <a:rPr lang="es-ES" sz="1400" dirty="0" smtClean="0"/>
              <a:t> </a:t>
            </a:r>
            <a:r>
              <a:rPr lang="es-ES" sz="1400" dirty="0" err="1" smtClean="0"/>
              <a:t>forces</a:t>
            </a:r>
            <a:r>
              <a:rPr lang="es-ES" sz="1400" dirty="0" smtClean="0"/>
              <a:t> (</a:t>
            </a:r>
            <a:r>
              <a:rPr lang="es-ES" sz="1400" dirty="0" err="1" smtClean="0"/>
              <a:t>pressure</a:t>
            </a:r>
            <a:r>
              <a:rPr lang="es-ES" sz="1400" dirty="0" smtClean="0"/>
              <a:t> </a:t>
            </a:r>
            <a:r>
              <a:rPr lang="es-ES" sz="1400" dirty="0" err="1" smtClean="0"/>
              <a:t>waves</a:t>
            </a:r>
            <a:r>
              <a:rPr lang="es-ES" sz="1400" dirty="0" smtClean="0"/>
              <a:t> </a:t>
            </a:r>
            <a:r>
              <a:rPr lang="es-ES" sz="1400" dirty="0" err="1" smtClean="0"/>
              <a:t>amplitude</a:t>
            </a:r>
            <a:r>
              <a:rPr lang="es-ES" sz="1400" dirty="0" smtClean="0"/>
              <a:t> 32Pa)</a:t>
            </a:r>
          </a:p>
          <a:p>
            <a:pPr fontAlgn="auto">
              <a:spcAft>
                <a:spcPts val="0"/>
              </a:spcAft>
            </a:pPr>
            <a:r>
              <a:rPr lang="es-ES" sz="1400" dirty="0" smtClean="0"/>
              <a:t>Li </a:t>
            </a:r>
            <a:r>
              <a:rPr lang="es-ES" sz="1400" dirty="0" err="1" smtClean="0"/>
              <a:t>speed</a:t>
            </a:r>
            <a:r>
              <a:rPr lang="es-ES" sz="1400" dirty="0" smtClean="0"/>
              <a:t> 15 m/s (</a:t>
            </a:r>
            <a:r>
              <a:rPr lang="es-ES" sz="1400" dirty="0" err="1" smtClean="0"/>
              <a:t>if</a:t>
            </a:r>
            <a:r>
              <a:rPr lang="es-ES" sz="1400" dirty="0" smtClean="0"/>
              <a:t> V&gt; 0,5 m/s no </a:t>
            </a:r>
            <a:r>
              <a:rPr lang="es-ES" sz="1400" dirty="0" err="1" smtClean="0"/>
              <a:t>pressure</a:t>
            </a:r>
            <a:r>
              <a:rPr lang="es-ES" sz="1400" dirty="0" smtClean="0"/>
              <a:t> </a:t>
            </a:r>
            <a:r>
              <a:rPr lang="es-ES" sz="1400" dirty="0" err="1" smtClean="0"/>
              <a:t>resonances</a:t>
            </a:r>
            <a:r>
              <a:rPr lang="es-ES" sz="1400" dirty="0" smtClean="0"/>
              <a:t> </a:t>
            </a:r>
            <a:r>
              <a:rPr lang="es-ES" sz="1400" dirty="0" err="1" smtClean="0"/>
              <a:t>foreseen</a:t>
            </a:r>
            <a:r>
              <a:rPr lang="es-ES" sz="1400" dirty="0" smtClean="0"/>
              <a:t>) mean 3.3 ms </a:t>
            </a:r>
            <a:r>
              <a:rPr lang="es-ES" sz="1400" dirty="0" err="1" smtClean="0"/>
              <a:t>exposure</a:t>
            </a:r>
            <a:r>
              <a:rPr lang="es-ES" sz="1400" dirty="0" smtClean="0"/>
              <a:t> to </a:t>
            </a:r>
            <a:r>
              <a:rPr lang="es-ES" sz="1400" dirty="0" err="1" smtClean="0"/>
              <a:t>the</a:t>
            </a:r>
            <a:r>
              <a:rPr lang="es-ES" sz="1400" dirty="0" smtClean="0"/>
              <a:t> </a:t>
            </a:r>
            <a:r>
              <a:rPr lang="es-ES" sz="1400" dirty="0" err="1" smtClean="0"/>
              <a:t>beam</a:t>
            </a:r>
            <a:endParaRPr lang="es-ES" sz="1400" dirty="0" smtClean="0"/>
          </a:p>
          <a:p>
            <a:pPr fontAlgn="auto">
              <a:spcAft>
                <a:spcPts val="0"/>
              </a:spcAft>
            </a:pPr>
            <a:r>
              <a:rPr lang="es-ES" sz="1400" dirty="0" err="1" smtClean="0"/>
              <a:t>Vacuum</a:t>
            </a:r>
            <a:r>
              <a:rPr lang="es-ES" sz="1400" dirty="0"/>
              <a:t> </a:t>
            </a:r>
            <a:r>
              <a:rPr lang="es-ES" sz="1400" dirty="0" err="1" smtClean="0"/>
              <a:t>near</a:t>
            </a:r>
            <a:r>
              <a:rPr lang="es-ES" sz="1400" dirty="0" smtClean="0"/>
              <a:t> </a:t>
            </a:r>
            <a:r>
              <a:rPr lang="es-ES" sz="1400" dirty="0" err="1" smtClean="0"/>
              <a:t>the</a:t>
            </a:r>
            <a:r>
              <a:rPr lang="es-ES" sz="1400" dirty="0" smtClean="0"/>
              <a:t> </a:t>
            </a:r>
            <a:r>
              <a:rPr lang="es-ES" sz="1400" dirty="0" err="1" smtClean="0"/>
              <a:t>surface</a:t>
            </a:r>
            <a:r>
              <a:rPr lang="es-ES" sz="1400" dirty="0" smtClean="0"/>
              <a:t>: 10-3 </a:t>
            </a:r>
            <a:r>
              <a:rPr lang="es-ES" sz="1400" dirty="0" err="1" smtClean="0"/>
              <a:t>Pa</a:t>
            </a:r>
            <a:endParaRPr lang="es-ES" sz="1400" dirty="0" smtClean="0"/>
          </a:p>
        </p:txBody>
      </p:sp>
      <p:sp>
        <p:nvSpPr>
          <p:cNvPr id="8" name="2 Marcador de contenido"/>
          <p:cNvSpPr txBox="1">
            <a:spLocks/>
          </p:cNvSpPr>
          <p:nvPr/>
        </p:nvSpPr>
        <p:spPr>
          <a:xfrm>
            <a:off x="179512" y="4437112"/>
            <a:ext cx="6264696"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2000" b="1" dirty="0" err="1" smtClean="0"/>
              <a:t>Main</a:t>
            </a:r>
            <a:r>
              <a:rPr lang="es-ES" sz="2000" b="1" dirty="0" smtClean="0"/>
              <a:t> </a:t>
            </a:r>
            <a:r>
              <a:rPr lang="es-ES" sz="2000" b="1" dirty="0" err="1" smtClean="0"/>
              <a:t>issues</a:t>
            </a:r>
            <a:r>
              <a:rPr lang="es-ES" sz="2000" b="1" dirty="0" smtClean="0"/>
              <a:t> (</a:t>
            </a:r>
            <a:r>
              <a:rPr lang="es-ES" sz="2000" b="1" dirty="0" err="1" smtClean="0"/>
              <a:t>concerns</a:t>
            </a:r>
            <a:r>
              <a:rPr lang="es-ES" sz="2000" b="1" dirty="0" smtClean="0"/>
              <a:t>):</a:t>
            </a:r>
          </a:p>
          <a:p>
            <a:pPr fontAlgn="auto">
              <a:spcAft>
                <a:spcPts val="0"/>
              </a:spcAft>
            </a:pPr>
            <a:r>
              <a:rPr lang="es-ES" sz="2000" dirty="0" err="1" smtClean="0"/>
              <a:t>Impurity</a:t>
            </a:r>
            <a:r>
              <a:rPr lang="es-ES" sz="2000" dirty="0" smtClean="0"/>
              <a:t> control </a:t>
            </a:r>
            <a:r>
              <a:rPr lang="es-ES" sz="2000" dirty="0" err="1" smtClean="0"/>
              <a:t>required</a:t>
            </a:r>
            <a:r>
              <a:rPr lang="es-ES" sz="2000" dirty="0" smtClean="0"/>
              <a:t> (to </a:t>
            </a:r>
            <a:r>
              <a:rPr lang="es-ES" sz="2000" dirty="0" err="1" smtClean="0"/>
              <a:t>avoid</a:t>
            </a:r>
            <a:r>
              <a:rPr lang="es-ES" sz="2000" dirty="0" smtClean="0"/>
              <a:t> </a:t>
            </a:r>
            <a:r>
              <a:rPr lang="es-ES" sz="2000" dirty="0" err="1" smtClean="0"/>
              <a:t>corrosion</a:t>
            </a:r>
            <a:r>
              <a:rPr lang="es-ES" sz="2000" dirty="0" smtClean="0"/>
              <a:t> and to reduce </a:t>
            </a:r>
            <a:r>
              <a:rPr lang="es-ES" sz="2000" dirty="0" err="1" smtClean="0"/>
              <a:t>evaporation</a:t>
            </a:r>
            <a:r>
              <a:rPr lang="es-ES" sz="2000" dirty="0" smtClean="0"/>
              <a:t>)</a:t>
            </a:r>
          </a:p>
          <a:p>
            <a:pPr fontAlgn="auto">
              <a:spcAft>
                <a:spcPts val="0"/>
              </a:spcAft>
            </a:pPr>
            <a:r>
              <a:rPr lang="es-ES" sz="2000" dirty="0" smtClean="0"/>
              <a:t>Real </a:t>
            </a:r>
            <a:r>
              <a:rPr lang="es-ES" sz="2000" dirty="0" err="1" smtClean="0"/>
              <a:t>vaporization</a:t>
            </a:r>
            <a:r>
              <a:rPr lang="es-ES" sz="2000" dirty="0" smtClean="0"/>
              <a:t> </a:t>
            </a:r>
            <a:r>
              <a:rPr lang="es-ES" sz="2000" dirty="0" err="1" smtClean="0"/>
              <a:t>rate</a:t>
            </a:r>
            <a:r>
              <a:rPr lang="es-ES" sz="2000" dirty="0" smtClean="0"/>
              <a:t> (</a:t>
            </a:r>
            <a:r>
              <a:rPr lang="es-ES" sz="2000" dirty="0" err="1" smtClean="0"/>
              <a:t>design</a:t>
            </a:r>
            <a:r>
              <a:rPr lang="es-ES" sz="2000" dirty="0" smtClean="0"/>
              <a:t> </a:t>
            </a:r>
            <a:r>
              <a:rPr lang="es-ES" sz="2000" dirty="0" err="1" smtClean="0"/>
              <a:t>margin</a:t>
            </a:r>
            <a:r>
              <a:rPr lang="es-ES" sz="2000" dirty="0" smtClean="0"/>
              <a:t> </a:t>
            </a:r>
            <a:r>
              <a:rPr lang="es-ES" sz="2000" dirty="0" err="1" smtClean="0"/>
              <a:t>for</a:t>
            </a:r>
            <a:r>
              <a:rPr lang="es-ES" sz="2000" dirty="0" smtClean="0"/>
              <a:t> </a:t>
            </a:r>
            <a:r>
              <a:rPr lang="es-ES" sz="2000" dirty="0" err="1" smtClean="0"/>
              <a:t>vaporization</a:t>
            </a:r>
            <a:r>
              <a:rPr lang="es-ES" sz="2000" dirty="0" smtClean="0"/>
              <a:t> </a:t>
            </a:r>
            <a:r>
              <a:rPr lang="es-ES" sz="2000" dirty="0" err="1" smtClean="0"/>
              <a:t>near</a:t>
            </a:r>
            <a:r>
              <a:rPr lang="es-ES" sz="2000" dirty="0" smtClean="0"/>
              <a:t> </a:t>
            </a:r>
            <a:r>
              <a:rPr lang="es-ES" sz="2000" dirty="0" err="1" smtClean="0"/>
              <a:t>the</a:t>
            </a:r>
            <a:r>
              <a:rPr lang="es-ES" sz="2000" dirty="0" smtClean="0"/>
              <a:t> </a:t>
            </a:r>
            <a:r>
              <a:rPr lang="es-ES" sz="2000" dirty="0" err="1" smtClean="0"/>
              <a:t>surface</a:t>
            </a:r>
            <a:r>
              <a:rPr lang="es-ES" sz="2000" dirty="0" smtClean="0"/>
              <a:t>)</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3220" y="836712"/>
            <a:ext cx="483126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54" descr="temperature-target"/>
          <p:cNvPicPr>
            <a:picLocks noChangeAspect="1" noChangeArrowheads="1"/>
          </p:cNvPicPr>
          <p:nvPr/>
        </p:nvPicPr>
        <p:blipFill rotWithShape="1">
          <a:blip r:embed="rId3" cstate="print"/>
          <a:srcRect r="41420" b="13234"/>
          <a:stretch/>
        </p:blipFill>
        <p:spPr bwMode="auto">
          <a:xfrm>
            <a:off x="6548855" y="4365104"/>
            <a:ext cx="2415634" cy="2142740"/>
          </a:xfrm>
          <a:prstGeom prst="rect">
            <a:avLst/>
          </a:prstGeom>
          <a:noFill/>
        </p:spPr>
      </p:pic>
    </p:spTree>
    <p:extLst>
      <p:ext uri="{BB962C8B-B14F-4D97-AF65-F5344CB8AC3E}">
        <p14:creationId xmlns:p14="http://schemas.microsoft.com/office/powerpoint/2010/main" val="164059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16632"/>
            <a:ext cx="6923112" cy="576064"/>
          </a:xfrm>
        </p:spPr>
        <p:txBody>
          <a:bodyPr>
            <a:normAutofit/>
          </a:bodyPr>
          <a:lstStyle/>
          <a:p>
            <a:r>
              <a:rPr lang="es-ES" sz="2800" dirty="0" smtClean="0"/>
              <a:t>IFMIF target </a:t>
            </a:r>
            <a:r>
              <a:rPr lang="es-ES" sz="2800" dirty="0" err="1" smtClean="0"/>
              <a:t>description</a:t>
            </a:r>
            <a:r>
              <a:rPr lang="es-ES" sz="2800" dirty="0" smtClean="0"/>
              <a:t>-II</a:t>
            </a:r>
            <a:endParaRPr lang="es-ES" sz="2800" dirty="0"/>
          </a:p>
        </p:txBody>
      </p:sp>
      <p:sp>
        <p:nvSpPr>
          <p:cNvPr id="7" name="2 Marcador de contenido"/>
          <p:cNvSpPr txBox="1">
            <a:spLocks/>
          </p:cNvSpPr>
          <p:nvPr/>
        </p:nvSpPr>
        <p:spPr>
          <a:xfrm>
            <a:off x="11934" y="1340768"/>
            <a:ext cx="4121286"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1600" b="1" dirty="0" err="1" smtClean="0"/>
              <a:t>Some</a:t>
            </a:r>
            <a:r>
              <a:rPr lang="es-ES" sz="1600" b="1" dirty="0" smtClean="0"/>
              <a:t> </a:t>
            </a:r>
            <a:r>
              <a:rPr lang="es-ES" sz="1600" b="1" dirty="0" err="1" smtClean="0"/>
              <a:t>numbers</a:t>
            </a:r>
            <a:endParaRPr lang="es-ES" sz="1600" b="1" dirty="0" smtClean="0"/>
          </a:p>
          <a:p>
            <a:pPr fontAlgn="auto">
              <a:spcAft>
                <a:spcPts val="0"/>
              </a:spcAft>
            </a:pPr>
            <a:r>
              <a:rPr lang="es-ES" sz="1400" dirty="0" err="1" smtClean="0"/>
              <a:t>Concave</a:t>
            </a:r>
            <a:r>
              <a:rPr lang="es-ES" sz="1400" dirty="0" smtClean="0"/>
              <a:t> Li jet </a:t>
            </a:r>
            <a:r>
              <a:rPr lang="es-ES" sz="1400" dirty="0" err="1" smtClean="0"/>
              <a:t>generates</a:t>
            </a:r>
            <a:r>
              <a:rPr lang="es-ES" sz="1400" dirty="0" smtClean="0"/>
              <a:t> </a:t>
            </a:r>
            <a:r>
              <a:rPr lang="es-ES" sz="1400" dirty="0" err="1" smtClean="0"/>
              <a:t>kPa</a:t>
            </a:r>
            <a:r>
              <a:rPr lang="es-ES" sz="1400" dirty="0" smtClean="0"/>
              <a:t> </a:t>
            </a:r>
            <a:r>
              <a:rPr lang="es-ES" sz="1400" dirty="0" err="1" smtClean="0"/>
              <a:t>centrifugal</a:t>
            </a:r>
            <a:r>
              <a:rPr lang="es-ES" sz="1400" dirty="0" smtClean="0"/>
              <a:t> </a:t>
            </a:r>
            <a:r>
              <a:rPr lang="es-ES" sz="1400" dirty="0" err="1" smtClean="0"/>
              <a:t>forces</a:t>
            </a:r>
            <a:r>
              <a:rPr lang="es-ES" sz="1400" dirty="0" smtClean="0"/>
              <a:t> (</a:t>
            </a:r>
            <a:r>
              <a:rPr lang="es-ES" sz="1400" dirty="0" err="1" smtClean="0"/>
              <a:t>pressure</a:t>
            </a:r>
            <a:r>
              <a:rPr lang="es-ES" sz="1400" dirty="0" smtClean="0"/>
              <a:t> </a:t>
            </a:r>
            <a:r>
              <a:rPr lang="es-ES" sz="1400" dirty="0" err="1" smtClean="0"/>
              <a:t>waves</a:t>
            </a:r>
            <a:r>
              <a:rPr lang="es-ES" sz="1400" dirty="0" smtClean="0"/>
              <a:t> </a:t>
            </a:r>
            <a:r>
              <a:rPr lang="es-ES" sz="1400" dirty="0" err="1" smtClean="0"/>
              <a:t>amplitude</a:t>
            </a:r>
            <a:r>
              <a:rPr lang="es-ES" sz="1400" dirty="0" smtClean="0"/>
              <a:t> 32Pa)</a:t>
            </a:r>
          </a:p>
          <a:p>
            <a:pPr fontAlgn="auto">
              <a:spcAft>
                <a:spcPts val="0"/>
              </a:spcAft>
            </a:pPr>
            <a:r>
              <a:rPr lang="es-ES" sz="1400" dirty="0" smtClean="0"/>
              <a:t>Li </a:t>
            </a:r>
            <a:r>
              <a:rPr lang="es-ES" sz="1400" dirty="0" err="1" smtClean="0"/>
              <a:t>speed</a:t>
            </a:r>
            <a:r>
              <a:rPr lang="es-ES" sz="1400" dirty="0" smtClean="0"/>
              <a:t> 15 m/s (</a:t>
            </a:r>
            <a:r>
              <a:rPr lang="es-ES" sz="1400" dirty="0" err="1" smtClean="0"/>
              <a:t>if</a:t>
            </a:r>
            <a:r>
              <a:rPr lang="es-ES" sz="1400" dirty="0" smtClean="0"/>
              <a:t> V&gt; 0,5 m/s no </a:t>
            </a:r>
            <a:r>
              <a:rPr lang="es-ES" sz="1400" dirty="0" err="1" smtClean="0"/>
              <a:t>pressure</a:t>
            </a:r>
            <a:r>
              <a:rPr lang="es-ES" sz="1400" dirty="0" smtClean="0"/>
              <a:t> </a:t>
            </a:r>
            <a:r>
              <a:rPr lang="es-ES" sz="1400" dirty="0" err="1" smtClean="0"/>
              <a:t>resonances</a:t>
            </a:r>
            <a:r>
              <a:rPr lang="es-ES" sz="1400" dirty="0" smtClean="0"/>
              <a:t> </a:t>
            </a:r>
            <a:r>
              <a:rPr lang="es-ES" sz="1400" dirty="0" err="1" smtClean="0"/>
              <a:t>foreseen</a:t>
            </a:r>
            <a:r>
              <a:rPr lang="es-ES" sz="1400" dirty="0" smtClean="0"/>
              <a:t>) mean 3.3 ms </a:t>
            </a:r>
            <a:r>
              <a:rPr lang="es-ES" sz="1400" dirty="0" err="1" smtClean="0"/>
              <a:t>exposure</a:t>
            </a:r>
            <a:r>
              <a:rPr lang="es-ES" sz="1400" dirty="0" smtClean="0"/>
              <a:t> to </a:t>
            </a:r>
            <a:r>
              <a:rPr lang="es-ES" sz="1400" dirty="0" err="1" smtClean="0"/>
              <a:t>the</a:t>
            </a:r>
            <a:r>
              <a:rPr lang="es-ES" sz="1400" dirty="0" smtClean="0"/>
              <a:t> </a:t>
            </a:r>
            <a:r>
              <a:rPr lang="es-ES" sz="1400" dirty="0" err="1" smtClean="0"/>
              <a:t>beam</a:t>
            </a:r>
            <a:endParaRPr lang="es-ES" sz="1400" dirty="0" smtClean="0"/>
          </a:p>
          <a:p>
            <a:pPr fontAlgn="auto">
              <a:spcAft>
                <a:spcPts val="0"/>
              </a:spcAft>
            </a:pPr>
            <a:r>
              <a:rPr lang="es-ES" sz="1400" dirty="0" err="1" smtClean="0"/>
              <a:t>Vacuum</a:t>
            </a:r>
            <a:r>
              <a:rPr lang="es-ES" sz="1400" dirty="0"/>
              <a:t> </a:t>
            </a:r>
            <a:r>
              <a:rPr lang="es-ES" sz="1400" dirty="0" err="1" smtClean="0"/>
              <a:t>near</a:t>
            </a:r>
            <a:r>
              <a:rPr lang="es-ES" sz="1400" dirty="0" smtClean="0"/>
              <a:t> </a:t>
            </a:r>
            <a:r>
              <a:rPr lang="es-ES" sz="1400" dirty="0" err="1" smtClean="0"/>
              <a:t>the</a:t>
            </a:r>
            <a:r>
              <a:rPr lang="es-ES" sz="1400" dirty="0" smtClean="0"/>
              <a:t> </a:t>
            </a:r>
            <a:r>
              <a:rPr lang="es-ES" sz="1400" dirty="0" err="1" smtClean="0"/>
              <a:t>surface</a:t>
            </a:r>
            <a:r>
              <a:rPr lang="es-ES" sz="1400" dirty="0" smtClean="0"/>
              <a:t>: 10-3 </a:t>
            </a:r>
            <a:r>
              <a:rPr lang="es-ES" sz="1400" dirty="0" err="1" smtClean="0"/>
              <a:t>Pa</a:t>
            </a:r>
            <a:endParaRPr lang="es-ES" sz="1400" dirty="0" smtClean="0"/>
          </a:p>
        </p:txBody>
      </p:sp>
      <p:sp>
        <p:nvSpPr>
          <p:cNvPr id="8" name="2 Marcador de contenido"/>
          <p:cNvSpPr txBox="1">
            <a:spLocks/>
          </p:cNvSpPr>
          <p:nvPr/>
        </p:nvSpPr>
        <p:spPr>
          <a:xfrm>
            <a:off x="179512" y="4437112"/>
            <a:ext cx="6264696"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2000" b="1" dirty="0" err="1" smtClean="0"/>
              <a:t>Main</a:t>
            </a:r>
            <a:r>
              <a:rPr lang="es-ES" sz="2000" b="1" dirty="0" smtClean="0"/>
              <a:t> </a:t>
            </a:r>
            <a:r>
              <a:rPr lang="es-ES" sz="2000" b="1" dirty="0" err="1" smtClean="0"/>
              <a:t>issues</a:t>
            </a:r>
            <a:r>
              <a:rPr lang="es-ES" sz="2000" b="1" dirty="0" smtClean="0"/>
              <a:t> (</a:t>
            </a:r>
            <a:r>
              <a:rPr lang="es-ES" sz="2000" b="1" dirty="0" err="1" smtClean="0"/>
              <a:t>concerns</a:t>
            </a:r>
            <a:r>
              <a:rPr lang="es-ES" sz="2000" b="1" dirty="0" smtClean="0"/>
              <a:t>):</a:t>
            </a:r>
          </a:p>
          <a:p>
            <a:pPr fontAlgn="auto">
              <a:spcAft>
                <a:spcPts val="0"/>
              </a:spcAft>
            </a:pPr>
            <a:r>
              <a:rPr lang="es-ES" sz="2000" dirty="0" err="1" smtClean="0"/>
              <a:t>Impurity</a:t>
            </a:r>
            <a:r>
              <a:rPr lang="es-ES" sz="2000" dirty="0" smtClean="0"/>
              <a:t> control </a:t>
            </a:r>
            <a:r>
              <a:rPr lang="es-ES" sz="2000" dirty="0" err="1" smtClean="0"/>
              <a:t>required</a:t>
            </a:r>
            <a:r>
              <a:rPr lang="es-ES" sz="2000" dirty="0" smtClean="0"/>
              <a:t> (to </a:t>
            </a:r>
            <a:r>
              <a:rPr lang="es-ES" sz="2000" dirty="0" err="1" smtClean="0"/>
              <a:t>avoid</a:t>
            </a:r>
            <a:r>
              <a:rPr lang="es-ES" sz="2000" dirty="0" smtClean="0"/>
              <a:t> </a:t>
            </a:r>
            <a:r>
              <a:rPr lang="es-ES" sz="2000" dirty="0" err="1" smtClean="0"/>
              <a:t>corrosion</a:t>
            </a:r>
            <a:r>
              <a:rPr lang="es-ES" sz="2000" dirty="0" smtClean="0"/>
              <a:t> and to reduce </a:t>
            </a:r>
            <a:r>
              <a:rPr lang="es-ES" sz="2000" dirty="0" err="1" smtClean="0"/>
              <a:t>evaporation</a:t>
            </a:r>
            <a:r>
              <a:rPr lang="es-ES" sz="2000" dirty="0" smtClean="0"/>
              <a:t>)</a:t>
            </a:r>
          </a:p>
          <a:p>
            <a:pPr fontAlgn="auto">
              <a:spcAft>
                <a:spcPts val="0"/>
              </a:spcAft>
            </a:pPr>
            <a:r>
              <a:rPr lang="es-ES" sz="2000" dirty="0" smtClean="0"/>
              <a:t>Real </a:t>
            </a:r>
            <a:r>
              <a:rPr lang="es-ES" sz="2000" dirty="0" err="1" smtClean="0"/>
              <a:t>vaporization</a:t>
            </a:r>
            <a:r>
              <a:rPr lang="es-ES" sz="2000" dirty="0" smtClean="0"/>
              <a:t> </a:t>
            </a:r>
            <a:r>
              <a:rPr lang="es-ES" sz="2000" dirty="0" err="1" smtClean="0"/>
              <a:t>rate</a:t>
            </a:r>
            <a:r>
              <a:rPr lang="es-ES" sz="2000" dirty="0" smtClean="0"/>
              <a:t> (</a:t>
            </a:r>
            <a:r>
              <a:rPr lang="es-ES" sz="2000" dirty="0" err="1" smtClean="0"/>
              <a:t>design</a:t>
            </a:r>
            <a:r>
              <a:rPr lang="es-ES" sz="2000" dirty="0" smtClean="0"/>
              <a:t> </a:t>
            </a:r>
            <a:r>
              <a:rPr lang="es-ES" sz="2000" dirty="0" err="1" smtClean="0"/>
              <a:t>margin</a:t>
            </a:r>
            <a:r>
              <a:rPr lang="es-ES" sz="2000" dirty="0" smtClean="0"/>
              <a:t> </a:t>
            </a:r>
            <a:r>
              <a:rPr lang="es-ES" sz="2000" dirty="0" err="1" smtClean="0"/>
              <a:t>for</a:t>
            </a:r>
            <a:r>
              <a:rPr lang="es-ES" sz="2000" dirty="0" smtClean="0"/>
              <a:t> </a:t>
            </a:r>
            <a:r>
              <a:rPr lang="es-ES" sz="2000" dirty="0" err="1" smtClean="0"/>
              <a:t>vaporization</a:t>
            </a:r>
            <a:r>
              <a:rPr lang="es-ES" sz="2000" dirty="0" smtClean="0"/>
              <a:t> </a:t>
            </a:r>
            <a:r>
              <a:rPr lang="es-ES" sz="2000" dirty="0" err="1" smtClean="0"/>
              <a:t>near</a:t>
            </a:r>
            <a:r>
              <a:rPr lang="es-ES" sz="2000" dirty="0" smtClean="0"/>
              <a:t> </a:t>
            </a:r>
            <a:r>
              <a:rPr lang="es-ES" sz="2000" dirty="0" err="1" smtClean="0"/>
              <a:t>the</a:t>
            </a:r>
            <a:r>
              <a:rPr lang="es-ES" sz="2000" dirty="0" smtClean="0"/>
              <a:t> </a:t>
            </a:r>
            <a:r>
              <a:rPr lang="es-ES" sz="2000" dirty="0" err="1" smtClean="0"/>
              <a:t>surface</a:t>
            </a:r>
            <a:r>
              <a:rPr lang="es-ES" sz="2000" dirty="0" smtClean="0"/>
              <a:t>)</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3220" y="836712"/>
            <a:ext cx="483126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54" descr="temperature-target"/>
          <p:cNvPicPr>
            <a:picLocks noChangeAspect="1" noChangeArrowheads="1"/>
          </p:cNvPicPr>
          <p:nvPr/>
        </p:nvPicPr>
        <p:blipFill rotWithShape="1">
          <a:blip r:embed="rId3" cstate="print"/>
          <a:srcRect r="41420" b="13234"/>
          <a:stretch/>
        </p:blipFill>
        <p:spPr bwMode="auto">
          <a:xfrm>
            <a:off x="6548855" y="4365104"/>
            <a:ext cx="2415634" cy="2142740"/>
          </a:xfrm>
          <a:prstGeom prst="rect">
            <a:avLst/>
          </a:prstGeom>
          <a:noFill/>
        </p:spPr>
      </p:pic>
      <p:sp>
        <p:nvSpPr>
          <p:cNvPr id="3" name="2 CuadroTexto"/>
          <p:cNvSpPr txBox="1"/>
          <p:nvPr/>
        </p:nvSpPr>
        <p:spPr>
          <a:xfrm rot="20438723">
            <a:off x="1820445" y="2844774"/>
            <a:ext cx="5008960" cy="1631216"/>
          </a:xfrm>
          <a:prstGeom prst="rect">
            <a:avLst/>
          </a:prstGeom>
          <a:solidFill>
            <a:schemeClr val="tx2">
              <a:lumMod val="40000"/>
              <a:lumOff val="60000"/>
            </a:schemeClr>
          </a:solidFill>
        </p:spPr>
        <p:txBody>
          <a:bodyPr wrap="square" rtlCol="0">
            <a:spAutoFit/>
          </a:bodyPr>
          <a:lstStyle/>
          <a:p>
            <a:r>
              <a:rPr lang="es-ES" sz="2000" b="1" dirty="0" smtClean="0"/>
              <a:t>More </a:t>
            </a:r>
            <a:r>
              <a:rPr lang="es-ES" sz="2000" b="1" dirty="0" err="1" smtClean="0"/>
              <a:t>details</a:t>
            </a:r>
            <a:r>
              <a:rPr lang="es-ES" sz="2000" b="1" dirty="0" smtClean="0"/>
              <a:t> </a:t>
            </a:r>
            <a:r>
              <a:rPr lang="es-ES" sz="2000" b="1" dirty="0" err="1" smtClean="0"/>
              <a:t>during</a:t>
            </a:r>
            <a:r>
              <a:rPr lang="es-ES" sz="2000" b="1" dirty="0" smtClean="0"/>
              <a:t> </a:t>
            </a:r>
            <a:r>
              <a:rPr lang="es-ES" sz="2000" b="1" dirty="0" err="1" smtClean="0"/>
              <a:t>this</a:t>
            </a:r>
            <a:r>
              <a:rPr lang="es-ES" sz="2000" b="1" dirty="0" smtClean="0"/>
              <a:t> Workshop </a:t>
            </a:r>
            <a:r>
              <a:rPr lang="es-ES" sz="2000" b="1" dirty="0" err="1" smtClean="0"/>
              <a:t>by</a:t>
            </a:r>
            <a:r>
              <a:rPr lang="es-ES" sz="2000" b="1" dirty="0" smtClean="0"/>
              <a:t>:</a:t>
            </a:r>
          </a:p>
          <a:p>
            <a:r>
              <a:rPr lang="es-ES" sz="2000" b="1" dirty="0" smtClean="0"/>
              <a:t>	F. </a:t>
            </a:r>
            <a:r>
              <a:rPr lang="es-ES" sz="2000" b="1" dirty="0" err="1" smtClean="0"/>
              <a:t>Groeschel</a:t>
            </a:r>
            <a:r>
              <a:rPr lang="es-ES" sz="2000" b="1" dirty="0" smtClean="0"/>
              <a:t>, Friday </a:t>
            </a:r>
            <a:r>
              <a:rPr lang="es-ES" sz="2000" b="1" dirty="0" err="1" smtClean="0"/>
              <a:t>morning</a:t>
            </a:r>
            <a:endParaRPr lang="es-ES" sz="2000" b="1" dirty="0" smtClean="0"/>
          </a:p>
          <a:p>
            <a:r>
              <a:rPr lang="es-ES" sz="2000" b="1" dirty="0" smtClean="0"/>
              <a:t>	</a:t>
            </a:r>
            <a:r>
              <a:rPr lang="es-ES" sz="2000" b="1" dirty="0" err="1" smtClean="0"/>
              <a:t>G.Micchice</a:t>
            </a:r>
            <a:r>
              <a:rPr lang="es-ES" sz="2000" b="1" dirty="0" smtClean="0"/>
              <a:t>, Friday </a:t>
            </a:r>
            <a:r>
              <a:rPr lang="es-ES" sz="2000" b="1" dirty="0" err="1" smtClean="0"/>
              <a:t>morning</a:t>
            </a:r>
            <a:endParaRPr lang="es-ES" sz="2000" b="1" dirty="0" smtClean="0"/>
          </a:p>
          <a:p>
            <a:r>
              <a:rPr lang="es-ES" sz="2000" b="1" dirty="0" smtClean="0"/>
              <a:t>	D. </a:t>
            </a:r>
            <a:r>
              <a:rPr lang="es-ES" sz="2000" b="1" dirty="0" err="1" smtClean="0"/>
              <a:t>Bernardi</a:t>
            </a:r>
            <a:r>
              <a:rPr lang="es-ES" sz="2000" b="1" dirty="0" smtClean="0"/>
              <a:t>, poster 103</a:t>
            </a:r>
          </a:p>
          <a:p>
            <a:r>
              <a:rPr lang="es-ES" sz="2000" b="1" dirty="0" smtClean="0"/>
              <a:t>	F. Nitti, poster 133</a:t>
            </a:r>
            <a:endParaRPr lang="es-ES" sz="2000" b="1" dirty="0"/>
          </a:p>
        </p:txBody>
      </p:sp>
    </p:spTree>
    <p:extLst>
      <p:ext uri="{BB962C8B-B14F-4D97-AF65-F5344CB8AC3E}">
        <p14:creationId xmlns:p14="http://schemas.microsoft.com/office/powerpoint/2010/main" val="305898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t>Materials</a:t>
            </a:r>
            <a:r>
              <a:rPr lang="es-ES_tradnl" sz="2800" dirty="0" smtClean="0"/>
              <a:t> </a:t>
            </a:r>
            <a:r>
              <a:rPr lang="es-ES_tradnl" sz="2800" dirty="0" err="1" smtClean="0"/>
              <a:t>irradiation</a:t>
            </a:r>
            <a:r>
              <a:rPr lang="es-ES_tradnl" sz="2800" dirty="0" smtClean="0"/>
              <a:t> </a:t>
            </a:r>
            <a:r>
              <a:rPr lang="es-ES_tradnl" sz="2800" dirty="0" err="1" smtClean="0"/>
              <a:t>needs</a:t>
            </a:r>
            <a:endParaRPr lang="es-ES_tradnl" sz="2800" dirty="0" smtClean="0"/>
          </a:p>
          <a:p>
            <a:pPr marL="0" indent="0">
              <a:buNone/>
            </a:pPr>
            <a:endParaRPr lang="es-ES_tradnl" sz="2800" dirty="0" smtClean="0"/>
          </a:p>
          <a:p>
            <a:r>
              <a:rPr lang="es-ES_tradnl" sz="2800" dirty="0" smtClean="0">
                <a:solidFill>
                  <a:schemeClr val="bg1">
                    <a:lumMod val="75000"/>
                  </a:schemeClr>
                </a:solidFill>
              </a:rPr>
              <a:t>Ion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endParaRPr lang="es-ES_tradnl" sz="2800" dirty="0" smtClean="0">
              <a:solidFill>
                <a:schemeClr val="bg1">
                  <a:lumMod val="75000"/>
                </a:schemeClr>
              </a:solidFill>
            </a:endParaRPr>
          </a:p>
          <a:p>
            <a:r>
              <a:rPr lang="es-ES_tradnl" sz="2800" dirty="0" err="1" smtClean="0">
                <a:solidFill>
                  <a:schemeClr val="bg1">
                    <a:lumMod val="75000"/>
                  </a:schemeClr>
                </a:solidFill>
              </a:rPr>
              <a:t>Accelerator-based</a:t>
            </a:r>
            <a:r>
              <a:rPr lang="es-ES_tradnl" sz="2800" dirty="0" smtClean="0">
                <a:solidFill>
                  <a:schemeClr val="bg1">
                    <a:lumMod val="75000"/>
                  </a:schemeClr>
                </a:solidFill>
              </a:rPr>
              <a:t> </a:t>
            </a:r>
            <a:r>
              <a:rPr lang="es-ES_tradnl" sz="2800" dirty="0" err="1" smtClean="0">
                <a:solidFill>
                  <a:schemeClr val="bg1">
                    <a:lumMod val="75000"/>
                  </a:schemeClr>
                </a:solidFill>
              </a:rPr>
              <a:t>neutron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pPr marL="0" indent="0">
              <a:buNone/>
            </a:pPr>
            <a:endParaRPr lang="es-ES_tradnl" sz="2800" dirty="0" smtClean="0">
              <a:solidFill>
                <a:schemeClr val="bg1">
                  <a:lumMod val="75000"/>
                </a:schemeClr>
              </a:solidFill>
            </a:endParaRPr>
          </a:p>
          <a:p>
            <a:r>
              <a:rPr lang="es-ES_tradnl" sz="2800" dirty="0" err="1" smtClean="0">
                <a:solidFill>
                  <a:schemeClr val="bg1">
                    <a:lumMod val="75000"/>
                  </a:schemeClr>
                </a:solidFill>
              </a:rPr>
              <a:t>Summary</a:t>
            </a:r>
            <a:endParaRPr lang="es-ES_tradnl" sz="2800" dirty="0" smtClean="0">
              <a:solidFill>
                <a:schemeClr val="bg1">
                  <a:lumMod val="75000"/>
                </a:schemeClr>
              </a:solidFill>
            </a:endParaRPr>
          </a:p>
          <a:p>
            <a:endParaRPr lang="es-ES_tradnl" sz="2800" dirty="0" smtClean="0"/>
          </a:p>
        </p:txBody>
      </p:sp>
    </p:spTree>
    <p:extLst>
      <p:ext uri="{BB962C8B-B14F-4D97-AF65-F5344CB8AC3E}">
        <p14:creationId xmlns:p14="http://schemas.microsoft.com/office/powerpoint/2010/main" val="4239890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olume"/>
          <p:cNvPicPr>
            <a:picLocks noChangeAspect="1" noChangeArrowheads="1"/>
          </p:cNvPicPr>
          <p:nvPr/>
        </p:nvPicPr>
        <p:blipFill>
          <a:blip r:embed="rId2" cstate="print">
            <a:extLst>
              <a:ext uri="{28A0092B-C50C-407E-A947-70E740481C1C}">
                <a14:useLocalDpi xmlns:a14="http://schemas.microsoft.com/office/drawing/2010/main" val="0"/>
              </a:ext>
            </a:extLst>
          </a:blip>
          <a:srcRect t="34236" r="12625"/>
          <a:stretch>
            <a:fillRect/>
          </a:stretch>
        </p:blipFill>
        <p:spPr bwMode="auto">
          <a:xfrm>
            <a:off x="6948264" y="979516"/>
            <a:ext cx="2029119" cy="216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dirty="0" smtClean="0"/>
              <a:t>FAFNIR</a:t>
            </a:r>
            <a:endParaRPr lang="es-ES" dirty="0"/>
          </a:p>
        </p:txBody>
      </p:sp>
      <p:sp>
        <p:nvSpPr>
          <p:cNvPr id="3" name="2 Marcador de contenido"/>
          <p:cNvSpPr>
            <a:spLocks noGrp="1"/>
          </p:cNvSpPr>
          <p:nvPr>
            <p:ph idx="1"/>
          </p:nvPr>
        </p:nvSpPr>
        <p:spPr>
          <a:xfrm>
            <a:off x="518864" y="3115072"/>
            <a:ext cx="8229600" cy="4525963"/>
          </a:xfrm>
        </p:spPr>
        <p:txBody>
          <a:bodyPr>
            <a:normAutofit/>
          </a:bodyPr>
          <a:lstStyle/>
          <a:p>
            <a:pPr marL="0" indent="0">
              <a:buNone/>
            </a:pPr>
            <a:r>
              <a:rPr lang="es-ES" sz="2400" dirty="0" smtClean="0"/>
              <a:t>40 </a:t>
            </a:r>
            <a:r>
              <a:rPr lang="es-ES" sz="2400" dirty="0" err="1" smtClean="0"/>
              <a:t>MeV</a:t>
            </a:r>
            <a:r>
              <a:rPr lang="es-ES" sz="2400" dirty="0" smtClean="0"/>
              <a:t>, 5/30 </a:t>
            </a:r>
            <a:r>
              <a:rPr lang="es-ES" sz="2400" dirty="0" err="1" smtClean="0"/>
              <a:t>mA</a:t>
            </a:r>
            <a:r>
              <a:rPr lang="es-ES" sz="2400" dirty="0" smtClean="0"/>
              <a:t> D </a:t>
            </a:r>
            <a:r>
              <a:rPr lang="es-ES" sz="2400" dirty="0" err="1" smtClean="0"/>
              <a:t>accelerator</a:t>
            </a:r>
            <a:r>
              <a:rPr lang="es-ES" sz="2400" dirty="0" smtClean="0"/>
              <a:t> </a:t>
            </a:r>
            <a:r>
              <a:rPr lang="es-ES" sz="2400" dirty="0" err="1" smtClean="0"/>
              <a:t>on</a:t>
            </a:r>
            <a:r>
              <a:rPr lang="es-ES" sz="2400" dirty="0" smtClean="0"/>
              <a:t> C </a:t>
            </a:r>
            <a:r>
              <a:rPr lang="es-ES" sz="2400" dirty="0" err="1" smtClean="0"/>
              <a:t>solid</a:t>
            </a:r>
            <a:r>
              <a:rPr lang="es-ES" sz="2400" dirty="0" smtClean="0"/>
              <a:t> </a:t>
            </a:r>
            <a:r>
              <a:rPr lang="es-ES" sz="2400" dirty="0" err="1" smtClean="0"/>
              <a:t>rotating</a:t>
            </a:r>
            <a:r>
              <a:rPr lang="es-ES" sz="2400" dirty="0" smtClean="0"/>
              <a:t> target</a:t>
            </a:r>
          </a:p>
          <a:p>
            <a:pPr marL="0" indent="0">
              <a:buNone/>
            </a:pPr>
            <a:endParaRPr lang="es-ES" sz="2400" dirty="0" smtClean="0"/>
          </a:p>
          <a:p>
            <a:pPr marL="0" indent="0">
              <a:buNone/>
            </a:pPr>
            <a:endParaRPr lang="es-ES" sz="2400" dirty="0" smtClean="0"/>
          </a:p>
          <a:p>
            <a:pPr marL="0" indent="0">
              <a:buNone/>
            </a:pPr>
            <a:endParaRPr lang="es-ES" sz="2400" dirty="0"/>
          </a:p>
          <a:p>
            <a:pPr marL="0" indent="0">
              <a:buNone/>
            </a:pPr>
            <a:r>
              <a:rPr lang="es-ES" sz="2400" dirty="0" err="1" smtClean="0"/>
              <a:t>Main</a:t>
            </a:r>
            <a:r>
              <a:rPr lang="es-ES" sz="2400" dirty="0" smtClean="0"/>
              <a:t> target </a:t>
            </a:r>
            <a:r>
              <a:rPr lang="es-ES" sz="2400" dirty="0" err="1" smtClean="0"/>
              <a:t>issues</a:t>
            </a:r>
            <a:r>
              <a:rPr lang="es-ES" sz="2400" dirty="0" smtClean="0"/>
              <a:t>:</a:t>
            </a:r>
          </a:p>
          <a:p>
            <a:r>
              <a:rPr lang="es-ES" sz="2400" dirty="0" err="1" smtClean="0"/>
              <a:t>Radiation</a:t>
            </a:r>
            <a:r>
              <a:rPr lang="es-ES" sz="2400" dirty="0" smtClean="0"/>
              <a:t> </a:t>
            </a:r>
            <a:r>
              <a:rPr lang="es-ES" sz="2400" dirty="0" err="1" smtClean="0"/>
              <a:t>damage</a:t>
            </a:r>
            <a:r>
              <a:rPr lang="es-ES" sz="2400" dirty="0" smtClean="0"/>
              <a:t> (</a:t>
            </a:r>
            <a:r>
              <a:rPr lang="es-ES" sz="2400" dirty="0" err="1" smtClean="0"/>
              <a:t>lifetime</a:t>
            </a:r>
            <a:r>
              <a:rPr lang="es-ES" sz="2400" dirty="0" smtClean="0"/>
              <a:t> 6 </a:t>
            </a:r>
            <a:r>
              <a:rPr lang="es-ES" sz="2400" dirty="0" err="1" smtClean="0"/>
              <a:t>months</a:t>
            </a:r>
            <a:r>
              <a:rPr lang="es-ES" sz="2400" dirty="0" smtClean="0"/>
              <a:t>, 2 </a:t>
            </a:r>
            <a:r>
              <a:rPr lang="es-ES" sz="2400" dirty="0" err="1" smtClean="0"/>
              <a:t>dpa</a:t>
            </a:r>
            <a:r>
              <a:rPr lang="es-ES" sz="2400" dirty="0" smtClean="0"/>
              <a:t>)</a:t>
            </a:r>
          </a:p>
          <a:p>
            <a:r>
              <a:rPr lang="es-ES" sz="2400" dirty="0" err="1" smtClean="0"/>
              <a:t>Heat</a:t>
            </a:r>
            <a:r>
              <a:rPr lang="es-ES" sz="2400" dirty="0" smtClean="0"/>
              <a:t> </a:t>
            </a:r>
            <a:r>
              <a:rPr lang="es-ES" sz="2400" dirty="0" err="1" smtClean="0"/>
              <a:t>removal</a:t>
            </a:r>
            <a:endParaRPr lang="es-ES" sz="2400" dirty="0"/>
          </a:p>
        </p:txBody>
      </p:sp>
      <p:grpSp>
        <p:nvGrpSpPr>
          <p:cNvPr id="5" name="Group 17"/>
          <p:cNvGrpSpPr>
            <a:grpSpLocks/>
          </p:cNvGrpSpPr>
          <p:nvPr/>
        </p:nvGrpSpPr>
        <p:grpSpPr bwMode="auto">
          <a:xfrm>
            <a:off x="5341763" y="1056135"/>
            <a:ext cx="2017712" cy="1779587"/>
            <a:chOff x="160" y="1660"/>
            <a:chExt cx="2482" cy="2204"/>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 y="1660"/>
              <a:ext cx="2482" cy="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lgn="ctr">
                  <a:solidFill>
                    <a:srgbClr val="000000"/>
                  </a:solidFill>
                  <a:miter lim="800000"/>
                  <a:headEnd/>
                  <a:tailEnd/>
                </a14:hiddenLine>
              </a:ext>
            </a:extLst>
          </p:spPr>
        </p:pic>
        <p:cxnSp>
          <p:nvCxnSpPr>
            <p:cNvPr id="7" name="Straight Arrow Connector 13"/>
            <p:cNvCxnSpPr>
              <a:cxnSpLocks noChangeShapeType="1"/>
            </p:cNvCxnSpPr>
            <p:nvPr/>
          </p:nvCxnSpPr>
          <p:spPr bwMode="auto">
            <a:xfrm flipV="1">
              <a:off x="1088" y="2478"/>
              <a:ext cx="283" cy="265"/>
            </a:xfrm>
            <a:prstGeom prst="straightConnector1">
              <a:avLst/>
            </a:prstGeom>
            <a:noFill/>
            <a:ln w="9525" algn="ctr">
              <a:solidFill>
                <a:srgbClr val="FFFF00"/>
              </a:solidFill>
              <a:round/>
              <a:headEnd type="arrow" w="med" len="med"/>
              <a:tailEnd type="arrow" w="med" len="med"/>
            </a:ln>
          </p:spPr>
        </p:cxnSp>
        <p:sp>
          <p:nvSpPr>
            <p:cNvPr id="8" name="TextBox 15"/>
            <p:cNvSpPr txBox="1">
              <a:spLocks noChangeArrowheads="1"/>
            </p:cNvSpPr>
            <p:nvPr/>
          </p:nvSpPr>
          <p:spPr bwMode="auto">
            <a:xfrm>
              <a:off x="1143" y="2606"/>
              <a:ext cx="3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GB" altLang="es-ES" dirty="0">
                  <a:solidFill>
                    <a:srgbClr val="FFFF00"/>
                  </a:solidFill>
                </a:rPr>
                <a:t>R</a:t>
              </a:r>
            </a:p>
          </p:txBody>
        </p:sp>
      </p:grpSp>
      <p:grpSp>
        <p:nvGrpSpPr>
          <p:cNvPr id="9" name="8 Grupo"/>
          <p:cNvGrpSpPr/>
          <p:nvPr/>
        </p:nvGrpSpPr>
        <p:grpSpPr>
          <a:xfrm>
            <a:off x="152400" y="1538288"/>
            <a:ext cx="5275963" cy="793750"/>
            <a:chOff x="152400" y="728663"/>
            <a:chExt cx="8455025" cy="1603375"/>
          </a:xfrm>
        </p:grpSpPr>
        <p:sp>
          <p:nvSpPr>
            <p:cNvPr id="10" name="Rectangle 36"/>
            <p:cNvSpPr>
              <a:spLocks noChangeArrowheads="1"/>
            </p:cNvSpPr>
            <p:nvPr/>
          </p:nvSpPr>
          <p:spPr bwMode="auto">
            <a:xfrm>
              <a:off x="152400" y="742950"/>
              <a:ext cx="1906588" cy="1562100"/>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CC99">
                      <a:alpha val="33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1" name="Rectangle 6"/>
            <p:cNvSpPr>
              <a:spLocks noChangeArrowheads="1"/>
            </p:cNvSpPr>
            <p:nvPr/>
          </p:nvSpPr>
          <p:spPr bwMode="auto">
            <a:xfrm>
              <a:off x="508000" y="1416050"/>
              <a:ext cx="787400" cy="609600"/>
            </a:xfrm>
            <a:prstGeom prst="rect">
              <a:avLst/>
            </a:prstGeom>
            <a:solidFill>
              <a:srgbClr val="FFCC99">
                <a:alpha val="75000"/>
              </a:srgbClr>
            </a:solidFill>
            <a:ln w="22225" algn="ctr">
              <a:solidFill>
                <a:srgbClr val="FF99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2" name="AutoShape 10"/>
            <p:cNvSpPr>
              <a:spLocks noChangeArrowheads="1"/>
            </p:cNvSpPr>
            <p:nvPr/>
          </p:nvSpPr>
          <p:spPr bwMode="auto">
            <a:xfrm>
              <a:off x="2444750" y="1392238"/>
              <a:ext cx="1117600" cy="715962"/>
            </a:xfrm>
            <a:prstGeom prst="roundRect">
              <a:avLst>
                <a:gd name="adj" fmla="val 16667"/>
              </a:avLst>
            </a:prstGeom>
            <a:solidFill>
              <a:schemeClr val="hlink">
                <a:alpha val="33000"/>
              </a:schemeClr>
            </a:solidFill>
            <a:ln w="22225" algn="ctr">
              <a:solidFill>
                <a:schemeClr va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3" name="AutoShape 24"/>
            <p:cNvSpPr>
              <a:spLocks noChangeArrowheads="1"/>
            </p:cNvSpPr>
            <p:nvPr/>
          </p:nvSpPr>
          <p:spPr bwMode="auto">
            <a:xfrm>
              <a:off x="4624388" y="1365250"/>
              <a:ext cx="698500" cy="711200"/>
            </a:xfrm>
            <a:prstGeom prst="flowChartPreparation">
              <a:avLst/>
            </a:prstGeom>
            <a:solidFill>
              <a:srgbClr val="A50021">
                <a:alpha val="80000"/>
              </a:srgbClr>
            </a:solidFill>
            <a:ln w="22225"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4" name="AutoShape 25"/>
            <p:cNvSpPr>
              <a:spLocks noChangeArrowheads="1"/>
            </p:cNvSpPr>
            <p:nvPr/>
          </p:nvSpPr>
          <p:spPr bwMode="auto">
            <a:xfrm>
              <a:off x="5335588" y="1358900"/>
              <a:ext cx="698500" cy="723900"/>
            </a:xfrm>
            <a:prstGeom prst="flowChartPreparation">
              <a:avLst/>
            </a:prstGeom>
            <a:solidFill>
              <a:srgbClr val="A50021">
                <a:alpha val="80000"/>
              </a:srgbClr>
            </a:solidFill>
            <a:ln w="22225"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5" name="AutoShape 26"/>
            <p:cNvSpPr>
              <a:spLocks noChangeArrowheads="1"/>
            </p:cNvSpPr>
            <p:nvPr/>
          </p:nvSpPr>
          <p:spPr bwMode="auto">
            <a:xfrm>
              <a:off x="6059488" y="1352550"/>
              <a:ext cx="736600" cy="736600"/>
            </a:xfrm>
            <a:prstGeom prst="flowChartPreparation">
              <a:avLst/>
            </a:prstGeom>
            <a:solidFill>
              <a:srgbClr val="A50021">
                <a:alpha val="80000"/>
              </a:srgbClr>
            </a:solidFill>
            <a:ln w="22225"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6" name="AutoShape 28"/>
            <p:cNvSpPr>
              <a:spLocks noChangeArrowheads="1"/>
            </p:cNvSpPr>
            <p:nvPr/>
          </p:nvSpPr>
          <p:spPr bwMode="auto">
            <a:xfrm>
              <a:off x="7527925" y="1365250"/>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7" name="AutoShape 29"/>
            <p:cNvSpPr>
              <a:spLocks noChangeArrowheads="1"/>
            </p:cNvSpPr>
            <p:nvPr/>
          </p:nvSpPr>
          <p:spPr bwMode="auto">
            <a:xfrm>
              <a:off x="3856038" y="1393825"/>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8" name="AutoShape 30"/>
            <p:cNvSpPr>
              <a:spLocks noChangeArrowheads="1"/>
            </p:cNvSpPr>
            <p:nvPr/>
          </p:nvSpPr>
          <p:spPr bwMode="auto">
            <a:xfrm>
              <a:off x="1485900" y="1365250"/>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19" name="Text Box 31"/>
            <p:cNvSpPr txBox="1">
              <a:spLocks noChangeArrowheads="1"/>
            </p:cNvSpPr>
            <p:nvPr/>
          </p:nvSpPr>
          <p:spPr bwMode="auto">
            <a:xfrm>
              <a:off x="190501" y="742950"/>
              <a:ext cx="1905000" cy="746051"/>
            </a:xfrm>
            <a:prstGeom prst="rect">
              <a:avLst/>
            </a:prstGeom>
            <a:noFill/>
            <a:ln>
              <a:noFill/>
            </a:ln>
            <a:effectLst/>
            <a:extLst>
              <a:ext uri="{909E8E84-426E-40DD-AFC4-6F175D3DCCD1}">
                <a14:hiddenFill xmlns:a14="http://schemas.microsoft.com/office/drawing/2010/main">
                  <a:solidFill>
                    <a:srgbClr val="FFCC99">
                      <a:alpha val="33000"/>
                    </a:srgbClr>
                  </a:solidFill>
                </a14:hiddenFill>
              </a:ext>
              <a:ext uri="{91240B29-F687-4F45-9708-019B960494DF}">
                <a14:hiddenLine xmlns:a14="http://schemas.microsoft.com/office/drawing/2010/main" w="222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266700">
                <a:defRPr b="1">
                  <a:solidFill>
                    <a:schemeClr val="tx1"/>
                  </a:solidFill>
                  <a:latin typeface="Tahoma" pitchFamily="34" charset="0"/>
                </a:defRPr>
              </a:lvl1pPr>
              <a:lvl2pPr defTabSz="266700">
                <a:defRPr b="1">
                  <a:solidFill>
                    <a:schemeClr val="tx1"/>
                  </a:solidFill>
                  <a:latin typeface="Tahoma" pitchFamily="34" charset="0"/>
                </a:defRPr>
              </a:lvl2pPr>
              <a:lvl3pPr defTabSz="266700">
                <a:defRPr b="1">
                  <a:solidFill>
                    <a:schemeClr val="tx1"/>
                  </a:solidFill>
                  <a:latin typeface="Tahoma" pitchFamily="34" charset="0"/>
                </a:defRPr>
              </a:lvl3pPr>
              <a:lvl4pPr defTabSz="266700">
                <a:defRPr b="1">
                  <a:solidFill>
                    <a:schemeClr val="tx1"/>
                  </a:solidFill>
                  <a:latin typeface="Tahoma" pitchFamily="34" charset="0"/>
                </a:defRPr>
              </a:lvl4pPr>
              <a:lvl5pPr defTabSz="266700">
                <a:defRPr b="1">
                  <a:solidFill>
                    <a:schemeClr val="tx1"/>
                  </a:solidFill>
                  <a:latin typeface="Tahoma" pitchFamily="34" charset="0"/>
                </a:defRPr>
              </a:lvl5pPr>
              <a:lvl6pPr defTabSz="266700" eaLnBrk="0" fontAlgn="base" hangingPunct="0">
                <a:spcBef>
                  <a:spcPct val="0"/>
                </a:spcBef>
                <a:spcAft>
                  <a:spcPct val="0"/>
                </a:spcAft>
                <a:defRPr b="1">
                  <a:solidFill>
                    <a:schemeClr val="tx1"/>
                  </a:solidFill>
                  <a:latin typeface="Tahoma" pitchFamily="34" charset="0"/>
                </a:defRPr>
              </a:lvl6pPr>
              <a:lvl7pPr defTabSz="266700" eaLnBrk="0" fontAlgn="base" hangingPunct="0">
                <a:spcBef>
                  <a:spcPct val="0"/>
                </a:spcBef>
                <a:spcAft>
                  <a:spcPct val="0"/>
                </a:spcAft>
                <a:defRPr b="1">
                  <a:solidFill>
                    <a:schemeClr val="tx1"/>
                  </a:solidFill>
                  <a:latin typeface="Tahoma" pitchFamily="34" charset="0"/>
                </a:defRPr>
              </a:lvl7pPr>
              <a:lvl8pPr defTabSz="266700" eaLnBrk="0" fontAlgn="base" hangingPunct="0">
                <a:spcBef>
                  <a:spcPct val="0"/>
                </a:spcBef>
                <a:spcAft>
                  <a:spcPct val="0"/>
                </a:spcAft>
                <a:defRPr b="1">
                  <a:solidFill>
                    <a:schemeClr val="tx1"/>
                  </a:solidFill>
                  <a:latin typeface="Tahoma" pitchFamily="34" charset="0"/>
                </a:defRPr>
              </a:lvl8pPr>
              <a:lvl9pPr defTabSz="266700" eaLnBrk="0" fontAlgn="base" hangingPunct="0">
                <a:spcBef>
                  <a:spcPct val="0"/>
                </a:spcBef>
                <a:spcAft>
                  <a:spcPct val="0"/>
                </a:spcAft>
                <a:defRPr b="1">
                  <a:solidFill>
                    <a:schemeClr val="tx1"/>
                  </a:solidFill>
                  <a:latin typeface="Tahoma" pitchFamily="34" charset="0"/>
                </a:defRPr>
              </a:lvl9pPr>
            </a:lstStyle>
            <a:p>
              <a:pPr algn="ctr"/>
              <a:r>
                <a:rPr lang="en-GB" altLang="es-ES" sz="900">
                  <a:latin typeface="Arial" charset="0"/>
                </a:rPr>
                <a:t>injector &amp; LEBT</a:t>
              </a:r>
            </a:p>
            <a:p>
              <a:r>
                <a:rPr lang="en-GB" altLang="es-ES" sz="900">
                  <a:latin typeface="Arial" charset="0"/>
                </a:rPr>
                <a:t>		90kV</a:t>
              </a:r>
            </a:p>
          </p:txBody>
        </p:sp>
        <p:sp>
          <p:nvSpPr>
            <p:cNvPr id="20" name="Rectangle 37"/>
            <p:cNvSpPr>
              <a:spLocks noChangeArrowheads="1"/>
            </p:cNvSpPr>
            <p:nvPr/>
          </p:nvSpPr>
          <p:spPr bwMode="auto">
            <a:xfrm>
              <a:off x="2357438" y="744538"/>
              <a:ext cx="1854200" cy="1587500"/>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CC99">
                      <a:alpha val="33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1" name="Text Box 38"/>
            <p:cNvSpPr txBox="1">
              <a:spLocks noChangeArrowheads="1"/>
            </p:cNvSpPr>
            <p:nvPr/>
          </p:nvSpPr>
          <p:spPr bwMode="auto">
            <a:xfrm>
              <a:off x="2495550" y="771525"/>
              <a:ext cx="1765300" cy="746051"/>
            </a:xfrm>
            <a:prstGeom prst="rect">
              <a:avLst/>
            </a:prstGeom>
            <a:noFill/>
            <a:ln>
              <a:noFill/>
            </a:ln>
            <a:effectLst/>
            <a:extLst>
              <a:ext uri="{909E8E84-426E-40DD-AFC4-6F175D3DCCD1}">
                <a14:hiddenFill xmlns:a14="http://schemas.microsoft.com/office/drawing/2010/main">
                  <a:solidFill>
                    <a:srgbClr val="FFCC99">
                      <a:alpha val="33000"/>
                    </a:srgbClr>
                  </a:solidFill>
                </a14:hiddenFill>
              </a:ext>
              <a:ext uri="{91240B29-F687-4F45-9708-019B960494DF}">
                <a14:hiddenLine xmlns:a14="http://schemas.microsoft.com/office/drawing/2010/main" w="222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266700">
                <a:defRPr b="1">
                  <a:solidFill>
                    <a:schemeClr val="tx1"/>
                  </a:solidFill>
                  <a:latin typeface="Tahoma" pitchFamily="34" charset="0"/>
                </a:defRPr>
              </a:lvl1pPr>
              <a:lvl2pPr defTabSz="266700">
                <a:defRPr b="1">
                  <a:solidFill>
                    <a:schemeClr val="tx1"/>
                  </a:solidFill>
                  <a:latin typeface="Tahoma" pitchFamily="34" charset="0"/>
                </a:defRPr>
              </a:lvl2pPr>
              <a:lvl3pPr defTabSz="266700">
                <a:defRPr b="1">
                  <a:solidFill>
                    <a:schemeClr val="tx1"/>
                  </a:solidFill>
                  <a:latin typeface="Tahoma" pitchFamily="34" charset="0"/>
                </a:defRPr>
              </a:lvl3pPr>
              <a:lvl4pPr defTabSz="266700">
                <a:defRPr b="1">
                  <a:solidFill>
                    <a:schemeClr val="tx1"/>
                  </a:solidFill>
                  <a:latin typeface="Tahoma" pitchFamily="34" charset="0"/>
                </a:defRPr>
              </a:lvl4pPr>
              <a:lvl5pPr defTabSz="266700">
                <a:defRPr b="1">
                  <a:solidFill>
                    <a:schemeClr val="tx1"/>
                  </a:solidFill>
                  <a:latin typeface="Tahoma" pitchFamily="34" charset="0"/>
                </a:defRPr>
              </a:lvl5pPr>
              <a:lvl6pPr defTabSz="266700" eaLnBrk="0" fontAlgn="base" hangingPunct="0">
                <a:spcBef>
                  <a:spcPct val="0"/>
                </a:spcBef>
                <a:spcAft>
                  <a:spcPct val="0"/>
                </a:spcAft>
                <a:defRPr b="1">
                  <a:solidFill>
                    <a:schemeClr val="tx1"/>
                  </a:solidFill>
                  <a:latin typeface="Tahoma" pitchFamily="34" charset="0"/>
                </a:defRPr>
              </a:lvl6pPr>
              <a:lvl7pPr defTabSz="266700" eaLnBrk="0" fontAlgn="base" hangingPunct="0">
                <a:spcBef>
                  <a:spcPct val="0"/>
                </a:spcBef>
                <a:spcAft>
                  <a:spcPct val="0"/>
                </a:spcAft>
                <a:defRPr b="1">
                  <a:solidFill>
                    <a:schemeClr val="tx1"/>
                  </a:solidFill>
                  <a:latin typeface="Tahoma" pitchFamily="34" charset="0"/>
                </a:defRPr>
              </a:lvl7pPr>
              <a:lvl8pPr defTabSz="266700" eaLnBrk="0" fontAlgn="base" hangingPunct="0">
                <a:spcBef>
                  <a:spcPct val="0"/>
                </a:spcBef>
                <a:spcAft>
                  <a:spcPct val="0"/>
                </a:spcAft>
                <a:defRPr b="1">
                  <a:solidFill>
                    <a:schemeClr val="tx1"/>
                  </a:solidFill>
                  <a:latin typeface="Tahoma" pitchFamily="34" charset="0"/>
                </a:defRPr>
              </a:lvl8pPr>
              <a:lvl9pPr defTabSz="266700" eaLnBrk="0" fontAlgn="base" hangingPunct="0">
                <a:spcBef>
                  <a:spcPct val="0"/>
                </a:spcBef>
                <a:spcAft>
                  <a:spcPct val="0"/>
                </a:spcAft>
                <a:defRPr b="1">
                  <a:solidFill>
                    <a:schemeClr val="tx1"/>
                  </a:solidFill>
                  <a:latin typeface="Tahoma" pitchFamily="34" charset="0"/>
                </a:defRPr>
              </a:lvl9pPr>
            </a:lstStyle>
            <a:p>
              <a:pPr algn="ctr"/>
              <a:r>
                <a:rPr lang="en-GB" altLang="es-ES" sz="900">
                  <a:latin typeface="Arial" charset="0"/>
                </a:rPr>
                <a:t>RFQ &amp; MEBT</a:t>
              </a:r>
            </a:p>
            <a:p>
              <a:pPr algn="ctr"/>
              <a:r>
                <a:rPr lang="en-GB" altLang="es-ES" sz="900">
                  <a:latin typeface="Arial" charset="0"/>
                </a:rPr>
                <a:t>90kV- 3MV</a:t>
              </a:r>
            </a:p>
          </p:txBody>
        </p:sp>
        <p:sp>
          <p:nvSpPr>
            <p:cNvPr id="22" name="Rectangle 43"/>
            <p:cNvSpPr>
              <a:spLocks noChangeArrowheads="1"/>
            </p:cNvSpPr>
            <p:nvPr/>
          </p:nvSpPr>
          <p:spPr bwMode="auto">
            <a:xfrm>
              <a:off x="4525963" y="730250"/>
              <a:ext cx="2319337" cy="1587500"/>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CC99">
                      <a:alpha val="33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3" name="Text Box 44"/>
            <p:cNvSpPr txBox="1">
              <a:spLocks noChangeArrowheads="1"/>
            </p:cNvSpPr>
            <p:nvPr/>
          </p:nvSpPr>
          <p:spPr bwMode="auto">
            <a:xfrm>
              <a:off x="4859339" y="728663"/>
              <a:ext cx="1765300" cy="746051"/>
            </a:xfrm>
            <a:prstGeom prst="rect">
              <a:avLst/>
            </a:prstGeom>
            <a:noFill/>
            <a:ln>
              <a:noFill/>
            </a:ln>
            <a:effectLst/>
            <a:extLst>
              <a:ext uri="{909E8E84-426E-40DD-AFC4-6F175D3DCCD1}">
                <a14:hiddenFill xmlns:a14="http://schemas.microsoft.com/office/drawing/2010/main">
                  <a:solidFill>
                    <a:srgbClr val="FFCC99">
                      <a:alpha val="33000"/>
                    </a:srgbClr>
                  </a:solidFill>
                </a14:hiddenFill>
              </a:ext>
              <a:ext uri="{91240B29-F687-4F45-9708-019B960494DF}">
                <a14:hiddenLine xmlns:a14="http://schemas.microsoft.com/office/drawing/2010/main" w="222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266700">
                <a:defRPr b="1">
                  <a:solidFill>
                    <a:schemeClr val="tx1"/>
                  </a:solidFill>
                  <a:latin typeface="Tahoma" pitchFamily="34" charset="0"/>
                </a:defRPr>
              </a:lvl1pPr>
              <a:lvl2pPr defTabSz="266700">
                <a:defRPr b="1">
                  <a:solidFill>
                    <a:schemeClr val="tx1"/>
                  </a:solidFill>
                  <a:latin typeface="Tahoma" pitchFamily="34" charset="0"/>
                </a:defRPr>
              </a:lvl2pPr>
              <a:lvl3pPr defTabSz="266700">
                <a:defRPr b="1">
                  <a:solidFill>
                    <a:schemeClr val="tx1"/>
                  </a:solidFill>
                  <a:latin typeface="Tahoma" pitchFamily="34" charset="0"/>
                </a:defRPr>
              </a:lvl3pPr>
              <a:lvl4pPr defTabSz="266700">
                <a:defRPr b="1">
                  <a:solidFill>
                    <a:schemeClr val="tx1"/>
                  </a:solidFill>
                  <a:latin typeface="Tahoma" pitchFamily="34" charset="0"/>
                </a:defRPr>
              </a:lvl4pPr>
              <a:lvl5pPr defTabSz="266700">
                <a:defRPr b="1">
                  <a:solidFill>
                    <a:schemeClr val="tx1"/>
                  </a:solidFill>
                  <a:latin typeface="Tahoma" pitchFamily="34" charset="0"/>
                </a:defRPr>
              </a:lvl5pPr>
              <a:lvl6pPr defTabSz="266700" eaLnBrk="0" fontAlgn="base" hangingPunct="0">
                <a:spcBef>
                  <a:spcPct val="0"/>
                </a:spcBef>
                <a:spcAft>
                  <a:spcPct val="0"/>
                </a:spcAft>
                <a:defRPr b="1">
                  <a:solidFill>
                    <a:schemeClr val="tx1"/>
                  </a:solidFill>
                  <a:latin typeface="Tahoma" pitchFamily="34" charset="0"/>
                </a:defRPr>
              </a:lvl6pPr>
              <a:lvl7pPr defTabSz="266700" eaLnBrk="0" fontAlgn="base" hangingPunct="0">
                <a:spcBef>
                  <a:spcPct val="0"/>
                </a:spcBef>
                <a:spcAft>
                  <a:spcPct val="0"/>
                </a:spcAft>
                <a:defRPr b="1">
                  <a:solidFill>
                    <a:schemeClr val="tx1"/>
                  </a:solidFill>
                  <a:latin typeface="Tahoma" pitchFamily="34" charset="0"/>
                </a:defRPr>
              </a:lvl7pPr>
              <a:lvl8pPr defTabSz="266700" eaLnBrk="0" fontAlgn="base" hangingPunct="0">
                <a:spcBef>
                  <a:spcPct val="0"/>
                </a:spcBef>
                <a:spcAft>
                  <a:spcPct val="0"/>
                </a:spcAft>
                <a:defRPr b="1">
                  <a:solidFill>
                    <a:schemeClr val="tx1"/>
                  </a:solidFill>
                  <a:latin typeface="Tahoma" pitchFamily="34" charset="0"/>
                </a:defRPr>
              </a:lvl8pPr>
              <a:lvl9pPr defTabSz="266700" eaLnBrk="0" fontAlgn="base" hangingPunct="0">
                <a:spcBef>
                  <a:spcPct val="0"/>
                </a:spcBef>
                <a:spcAft>
                  <a:spcPct val="0"/>
                </a:spcAft>
                <a:defRPr b="1">
                  <a:solidFill>
                    <a:schemeClr val="tx1"/>
                  </a:solidFill>
                  <a:latin typeface="Tahoma" pitchFamily="34" charset="0"/>
                </a:defRPr>
              </a:lvl9pPr>
            </a:lstStyle>
            <a:p>
              <a:pPr algn="ctr"/>
              <a:r>
                <a:rPr lang="en-GB" altLang="es-ES" sz="900">
                  <a:latin typeface="Arial" charset="0"/>
                </a:rPr>
                <a:t>DTL</a:t>
              </a:r>
            </a:p>
            <a:p>
              <a:pPr algn="ctr"/>
              <a:r>
                <a:rPr lang="en-GB" altLang="es-ES" sz="900">
                  <a:latin typeface="Arial" charset="0"/>
                </a:rPr>
                <a:t>3MV- 40MV</a:t>
              </a:r>
            </a:p>
          </p:txBody>
        </p:sp>
        <p:sp>
          <p:nvSpPr>
            <p:cNvPr id="24" name="Text Box 47"/>
            <p:cNvSpPr txBox="1">
              <a:spLocks noChangeArrowheads="1"/>
            </p:cNvSpPr>
            <p:nvPr/>
          </p:nvSpPr>
          <p:spPr bwMode="auto">
            <a:xfrm>
              <a:off x="7262813" y="879474"/>
              <a:ext cx="1344612" cy="466281"/>
            </a:xfrm>
            <a:prstGeom prst="rect">
              <a:avLst/>
            </a:prstGeom>
            <a:noFill/>
            <a:ln>
              <a:noFill/>
            </a:ln>
            <a:effectLst/>
            <a:extLst>
              <a:ext uri="{909E8E84-426E-40DD-AFC4-6F175D3DCCD1}">
                <a14:hiddenFill xmlns:a14="http://schemas.microsoft.com/office/drawing/2010/main">
                  <a:solidFill>
                    <a:srgbClr val="FFCC99">
                      <a:alpha val="33000"/>
                    </a:srgbClr>
                  </a:solidFill>
                </a14:hiddenFill>
              </a:ext>
              <a:ext uri="{91240B29-F687-4F45-9708-019B960494DF}">
                <a14:hiddenLine xmlns:a14="http://schemas.microsoft.com/office/drawing/2010/main" w="222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266700">
                <a:defRPr b="1">
                  <a:solidFill>
                    <a:schemeClr val="tx1"/>
                  </a:solidFill>
                  <a:latin typeface="Tahoma" pitchFamily="34" charset="0"/>
                </a:defRPr>
              </a:lvl1pPr>
              <a:lvl2pPr defTabSz="266700">
                <a:defRPr b="1">
                  <a:solidFill>
                    <a:schemeClr val="tx1"/>
                  </a:solidFill>
                  <a:latin typeface="Tahoma" pitchFamily="34" charset="0"/>
                </a:defRPr>
              </a:lvl2pPr>
              <a:lvl3pPr defTabSz="266700">
                <a:defRPr b="1">
                  <a:solidFill>
                    <a:schemeClr val="tx1"/>
                  </a:solidFill>
                  <a:latin typeface="Tahoma" pitchFamily="34" charset="0"/>
                </a:defRPr>
              </a:lvl3pPr>
              <a:lvl4pPr defTabSz="266700">
                <a:defRPr b="1">
                  <a:solidFill>
                    <a:schemeClr val="tx1"/>
                  </a:solidFill>
                  <a:latin typeface="Tahoma" pitchFamily="34" charset="0"/>
                </a:defRPr>
              </a:lvl4pPr>
              <a:lvl5pPr defTabSz="266700">
                <a:defRPr b="1">
                  <a:solidFill>
                    <a:schemeClr val="tx1"/>
                  </a:solidFill>
                  <a:latin typeface="Tahoma" pitchFamily="34" charset="0"/>
                </a:defRPr>
              </a:lvl5pPr>
              <a:lvl6pPr defTabSz="266700" eaLnBrk="0" fontAlgn="base" hangingPunct="0">
                <a:spcBef>
                  <a:spcPct val="0"/>
                </a:spcBef>
                <a:spcAft>
                  <a:spcPct val="0"/>
                </a:spcAft>
                <a:defRPr b="1">
                  <a:solidFill>
                    <a:schemeClr val="tx1"/>
                  </a:solidFill>
                  <a:latin typeface="Tahoma" pitchFamily="34" charset="0"/>
                </a:defRPr>
              </a:lvl6pPr>
              <a:lvl7pPr defTabSz="266700" eaLnBrk="0" fontAlgn="base" hangingPunct="0">
                <a:spcBef>
                  <a:spcPct val="0"/>
                </a:spcBef>
                <a:spcAft>
                  <a:spcPct val="0"/>
                </a:spcAft>
                <a:defRPr b="1">
                  <a:solidFill>
                    <a:schemeClr val="tx1"/>
                  </a:solidFill>
                  <a:latin typeface="Tahoma" pitchFamily="34" charset="0"/>
                </a:defRPr>
              </a:lvl7pPr>
              <a:lvl8pPr defTabSz="266700" eaLnBrk="0" fontAlgn="base" hangingPunct="0">
                <a:spcBef>
                  <a:spcPct val="0"/>
                </a:spcBef>
                <a:spcAft>
                  <a:spcPct val="0"/>
                </a:spcAft>
                <a:defRPr b="1">
                  <a:solidFill>
                    <a:schemeClr val="tx1"/>
                  </a:solidFill>
                  <a:latin typeface="Tahoma" pitchFamily="34" charset="0"/>
                </a:defRPr>
              </a:lvl8pPr>
              <a:lvl9pPr defTabSz="266700" eaLnBrk="0" fontAlgn="base" hangingPunct="0">
                <a:spcBef>
                  <a:spcPct val="0"/>
                </a:spcBef>
                <a:spcAft>
                  <a:spcPct val="0"/>
                </a:spcAft>
                <a:defRPr b="1">
                  <a:solidFill>
                    <a:schemeClr val="tx1"/>
                  </a:solidFill>
                  <a:latin typeface="Tahoma" pitchFamily="34" charset="0"/>
                </a:defRPr>
              </a:lvl9pPr>
            </a:lstStyle>
            <a:p>
              <a:pPr algn="ctr"/>
              <a:r>
                <a:rPr lang="en-GB" altLang="es-ES" sz="900">
                  <a:latin typeface="Arial" charset="0"/>
                </a:rPr>
                <a:t>HEBT</a:t>
              </a:r>
            </a:p>
          </p:txBody>
        </p:sp>
        <p:sp>
          <p:nvSpPr>
            <p:cNvPr id="25" name="AutoShape 50"/>
            <p:cNvSpPr>
              <a:spLocks noChangeArrowheads="1"/>
            </p:cNvSpPr>
            <p:nvPr/>
          </p:nvSpPr>
          <p:spPr bwMode="auto">
            <a:xfrm>
              <a:off x="7772400" y="1363663"/>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6" name="AutoShape 51"/>
            <p:cNvSpPr>
              <a:spLocks noChangeArrowheads="1"/>
            </p:cNvSpPr>
            <p:nvPr/>
          </p:nvSpPr>
          <p:spPr bwMode="auto">
            <a:xfrm>
              <a:off x="7947025" y="1363663"/>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7" name="AutoShape 52"/>
            <p:cNvSpPr>
              <a:spLocks noChangeArrowheads="1"/>
            </p:cNvSpPr>
            <p:nvPr/>
          </p:nvSpPr>
          <p:spPr bwMode="auto">
            <a:xfrm>
              <a:off x="8191500" y="1362075"/>
              <a:ext cx="101600" cy="711200"/>
            </a:xfrm>
            <a:prstGeom prst="flowChartCollate">
              <a:avLst/>
            </a:prstGeom>
            <a:solidFill>
              <a:srgbClr val="FFCC99">
                <a:alpha val="33000"/>
              </a:srgbClr>
            </a:solidFill>
            <a:ln w="222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8" name="Rectangle 53"/>
            <p:cNvSpPr>
              <a:spLocks noChangeArrowheads="1"/>
            </p:cNvSpPr>
            <p:nvPr/>
          </p:nvSpPr>
          <p:spPr bwMode="auto">
            <a:xfrm>
              <a:off x="7300913" y="746125"/>
              <a:ext cx="1306512" cy="1554163"/>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CC99">
                      <a:alpha val="3300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900"/>
            </a:p>
          </p:txBody>
        </p:sp>
        <p:sp>
          <p:nvSpPr>
            <p:cNvPr id="29" name="Line 54"/>
            <p:cNvSpPr>
              <a:spLocks noChangeShapeType="1"/>
            </p:cNvSpPr>
            <p:nvPr/>
          </p:nvSpPr>
          <p:spPr bwMode="auto">
            <a:xfrm>
              <a:off x="1292225" y="1741488"/>
              <a:ext cx="7154863" cy="0"/>
            </a:xfrm>
            <a:prstGeom prst="line">
              <a:avLst/>
            </a:prstGeom>
            <a:noFill/>
            <a:ln w="222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sz="900"/>
            </a:p>
          </p:txBody>
        </p:sp>
      </p:grpSp>
      <p:graphicFrame>
        <p:nvGraphicFramePr>
          <p:cNvPr id="31" name="Group 64"/>
          <p:cNvGraphicFramePr>
            <a:graphicFrameLocks noGrp="1"/>
          </p:cNvGraphicFramePr>
          <p:nvPr>
            <p:extLst>
              <p:ext uri="{D42A27DB-BD31-4B8C-83A1-F6EECF244321}">
                <p14:modId xmlns:p14="http://schemas.microsoft.com/office/powerpoint/2010/main" val="2731544593"/>
              </p:ext>
            </p:extLst>
          </p:nvPr>
        </p:nvGraphicFramePr>
        <p:xfrm>
          <a:off x="4556479" y="3789040"/>
          <a:ext cx="3789362" cy="1394143"/>
        </p:xfrm>
        <a:graphic>
          <a:graphicData uri="http://schemas.openxmlformats.org/drawingml/2006/table">
            <a:tbl>
              <a:tblPr/>
              <a:tblGrid>
                <a:gridCol w="1262062"/>
                <a:gridCol w="1263650"/>
                <a:gridCol w="1263650"/>
              </a:tblGrid>
              <a:tr h="654050">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Beam current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Volume 25cm</a:t>
                      </a:r>
                      <a:r>
                        <a:rPr kumimoji="0" lang="en-GB" altLang="es-ES" sz="1600" b="0" i="0" u="none" strike="noStrike" cap="none" normalizeH="0" baseline="30000" dirty="0" smtClean="0">
                          <a:ln>
                            <a:noFill/>
                          </a:ln>
                          <a:solidFill>
                            <a:srgbClr val="0000FF"/>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smtClean="0">
                          <a:ln>
                            <a:noFill/>
                          </a:ln>
                          <a:solidFill>
                            <a:srgbClr val="0000FF"/>
                          </a:solidFill>
                          <a:effectLst/>
                          <a:latin typeface="Arial" charset="0"/>
                        </a:rPr>
                        <a:t>Volume 150cm</a:t>
                      </a:r>
                      <a:r>
                        <a:rPr kumimoji="0" lang="en-GB" altLang="es-ES" sz="1600" b="0" i="0" u="none" strike="noStrike" cap="none" normalizeH="0" baseline="30000" smtClean="0">
                          <a:ln>
                            <a:noFill/>
                          </a:ln>
                          <a:solidFill>
                            <a:srgbClr val="0000FF"/>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smtClean="0">
                          <a:ln>
                            <a:noFill/>
                          </a:ln>
                          <a:solidFill>
                            <a:srgbClr val="0000FF"/>
                          </a:solidFill>
                          <a:effectLst/>
                          <a:latin typeface="Arial" charset="0"/>
                        </a:rPr>
                        <a:t>5mA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4 </a:t>
                      </a:r>
                      <a:r>
                        <a:rPr kumimoji="0" lang="en-GB" altLang="es-ES" sz="1600" b="0" i="0" u="none" strike="noStrike" cap="none" normalizeH="0" baseline="0" dirty="0" err="1" smtClean="0">
                          <a:ln>
                            <a:noFill/>
                          </a:ln>
                          <a:solidFill>
                            <a:srgbClr val="0000FF"/>
                          </a:solidFill>
                          <a:effectLst/>
                          <a:latin typeface="Arial" charset="0"/>
                        </a:rPr>
                        <a:t>dpa</a:t>
                      </a:r>
                      <a:r>
                        <a:rPr kumimoji="0" lang="en-GB" altLang="es-ES" sz="1600" b="0" i="0" u="none" strike="noStrike" cap="none" normalizeH="0" baseline="0" dirty="0" smtClean="0">
                          <a:ln>
                            <a:noFill/>
                          </a:ln>
                          <a:solidFill>
                            <a:srgbClr val="0000FF"/>
                          </a:solidFill>
                          <a:effectLst/>
                          <a:latin typeface="Arial" charset="0"/>
                        </a:rPr>
                        <a:t>/</a:t>
                      </a:r>
                      <a:r>
                        <a:rPr kumimoji="0" lang="en-GB" altLang="es-ES" sz="1600" b="0" i="0" u="none" strike="noStrike" cap="none" normalizeH="0" baseline="0" dirty="0" err="1" smtClean="0">
                          <a:ln>
                            <a:noFill/>
                          </a:ln>
                          <a:solidFill>
                            <a:srgbClr val="0000FF"/>
                          </a:solidFill>
                          <a:effectLst/>
                          <a:latin typeface="Arial" charset="0"/>
                        </a:rPr>
                        <a:t>fpy</a:t>
                      </a:r>
                      <a:r>
                        <a:rPr kumimoji="0" lang="en-GB" altLang="es-ES" sz="1600" b="0" i="0" u="none" strike="noStrike" cap="none" normalizeH="0" baseline="0" dirty="0" smtClean="0">
                          <a:ln>
                            <a:noFill/>
                          </a:ln>
                          <a:solidFill>
                            <a:srgbClr val="0000FF"/>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smtClean="0">
                          <a:ln>
                            <a:noFill/>
                          </a:ln>
                          <a:solidFill>
                            <a:srgbClr val="0000FF"/>
                          </a:solidFill>
                          <a:effectLst/>
                          <a:latin typeface="Arial" charset="0"/>
                        </a:rPr>
                        <a:t>1 dpa/fpy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smtClean="0">
                          <a:ln>
                            <a:noFill/>
                          </a:ln>
                          <a:solidFill>
                            <a:srgbClr val="0000FF"/>
                          </a:solidFill>
                          <a:effectLst/>
                          <a:latin typeface="Arial" charset="0"/>
                        </a:rPr>
                        <a:t>30mA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20 </a:t>
                      </a:r>
                      <a:r>
                        <a:rPr kumimoji="0" lang="en-GB" altLang="es-ES" sz="1600" b="0" i="0" u="none" strike="noStrike" cap="none" normalizeH="0" baseline="0" dirty="0" err="1" smtClean="0">
                          <a:ln>
                            <a:noFill/>
                          </a:ln>
                          <a:solidFill>
                            <a:srgbClr val="0000FF"/>
                          </a:solidFill>
                          <a:effectLst/>
                          <a:latin typeface="Arial" charset="0"/>
                        </a:rPr>
                        <a:t>dpa</a:t>
                      </a:r>
                      <a:r>
                        <a:rPr kumimoji="0" lang="en-GB" altLang="es-ES" sz="1600" b="0" i="0" u="none" strike="noStrike" cap="none" normalizeH="0" baseline="0" dirty="0" smtClean="0">
                          <a:ln>
                            <a:noFill/>
                          </a:ln>
                          <a:solidFill>
                            <a:srgbClr val="0000FF"/>
                          </a:solidFill>
                          <a:effectLst/>
                          <a:latin typeface="Arial" charset="0"/>
                        </a:rPr>
                        <a:t>/</a:t>
                      </a:r>
                      <a:r>
                        <a:rPr kumimoji="0" lang="en-GB" altLang="es-ES" sz="1600" b="0" i="0" u="none" strike="noStrike" cap="none" normalizeH="0" baseline="0" dirty="0" err="1" smtClean="0">
                          <a:ln>
                            <a:noFill/>
                          </a:ln>
                          <a:solidFill>
                            <a:srgbClr val="0000FF"/>
                          </a:solidFill>
                          <a:effectLst/>
                          <a:latin typeface="Arial" charset="0"/>
                        </a:rPr>
                        <a:t>fpy</a:t>
                      </a:r>
                      <a:r>
                        <a:rPr kumimoji="0" lang="en-GB" altLang="es-ES" sz="1600" b="0" i="0" u="none" strike="noStrike" cap="none" normalizeH="0" baseline="0" dirty="0" smtClean="0">
                          <a:ln>
                            <a:noFill/>
                          </a:ln>
                          <a:solidFill>
                            <a:srgbClr val="0000FF"/>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D8000"/>
                        </a:buClr>
                        <a:defRPr sz="2400">
                          <a:solidFill>
                            <a:schemeClr val="tx1"/>
                          </a:solidFill>
                          <a:latin typeface="Arial" charset="0"/>
                        </a:defRPr>
                      </a:lvl1pPr>
                      <a:lvl2pPr>
                        <a:spcBef>
                          <a:spcPct val="20000"/>
                        </a:spcBef>
                        <a:buClr>
                          <a:srgbClr val="ED8000"/>
                        </a:buClr>
                        <a:defRPr sz="2000">
                          <a:solidFill>
                            <a:schemeClr val="tx1"/>
                          </a:solidFill>
                          <a:latin typeface="Arial" charset="0"/>
                        </a:defRPr>
                      </a:lvl2pPr>
                      <a:lvl3pPr>
                        <a:spcBef>
                          <a:spcPct val="20000"/>
                        </a:spcBef>
                        <a:buClr>
                          <a:srgbClr val="ED8000"/>
                        </a:buClr>
                        <a:defRPr sz="2000">
                          <a:solidFill>
                            <a:schemeClr val="tx1"/>
                          </a:solidFill>
                          <a:latin typeface="Arial" charset="0"/>
                        </a:defRPr>
                      </a:lvl3pPr>
                      <a:lvl4pPr>
                        <a:spcBef>
                          <a:spcPct val="20000"/>
                        </a:spcBef>
                        <a:buClr>
                          <a:srgbClr val="ED8000"/>
                        </a:buClr>
                        <a:defRPr>
                          <a:solidFill>
                            <a:schemeClr val="tx1"/>
                          </a:solidFill>
                          <a:latin typeface="Arial" charset="0"/>
                        </a:defRPr>
                      </a:lvl4pPr>
                      <a:lvl5pPr>
                        <a:spcBef>
                          <a:spcPct val="20000"/>
                        </a:spcBef>
                        <a:buClr>
                          <a:srgbClr val="ED8000"/>
                        </a:buClr>
                        <a:defRPr>
                          <a:solidFill>
                            <a:schemeClr val="tx1"/>
                          </a:solidFill>
                          <a:latin typeface="Arial" charset="0"/>
                        </a:defRPr>
                      </a:lvl5pPr>
                      <a:lvl6pPr eaLnBrk="0" fontAlgn="base" hangingPunct="0">
                        <a:spcBef>
                          <a:spcPct val="20000"/>
                        </a:spcBef>
                        <a:spcAft>
                          <a:spcPct val="0"/>
                        </a:spcAft>
                        <a:buClr>
                          <a:srgbClr val="ED8000"/>
                        </a:buClr>
                        <a:defRPr>
                          <a:solidFill>
                            <a:schemeClr val="tx1"/>
                          </a:solidFill>
                          <a:latin typeface="Arial" charset="0"/>
                        </a:defRPr>
                      </a:lvl6pPr>
                      <a:lvl7pPr eaLnBrk="0" fontAlgn="base" hangingPunct="0">
                        <a:spcBef>
                          <a:spcPct val="20000"/>
                        </a:spcBef>
                        <a:spcAft>
                          <a:spcPct val="0"/>
                        </a:spcAft>
                        <a:buClr>
                          <a:srgbClr val="ED8000"/>
                        </a:buClr>
                        <a:defRPr>
                          <a:solidFill>
                            <a:schemeClr val="tx1"/>
                          </a:solidFill>
                          <a:latin typeface="Arial" charset="0"/>
                        </a:defRPr>
                      </a:lvl7pPr>
                      <a:lvl8pPr eaLnBrk="0" fontAlgn="base" hangingPunct="0">
                        <a:spcBef>
                          <a:spcPct val="20000"/>
                        </a:spcBef>
                        <a:spcAft>
                          <a:spcPct val="0"/>
                        </a:spcAft>
                        <a:buClr>
                          <a:srgbClr val="ED8000"/>
                        </a:buClr>
                        <a:defRPr>
                          <a:solidFill>
                            <a:schemeClr val="tx1"/>
                          </a:solidFill>
                          <a:latin typeface="Arial" charset="0"/>
                        </a:defRPr>
                      </a:lvl8pPr>
                      <a:lvl9pPr eaLnBrk="0" fontAlgn="base" hangingPunct="0">
                        <a:spcBef>
                          <a:spcPct val="20000"/>
                        </a:spcBef>
                        <a:spcAft>
                          <a:spcPct val="0"/>
                        </a:spcAft>
                        <a:buClr>
                          <a:srgbClr val="ED8000"/>
                        </a:buClr>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ED8000"/>
                        </a:buClr>
                        <a:buSzTx/>
                        <a:buFontTx/>
                        <a:buNone/>
                        <a:tabLst/>
                      </a:pPr>
                      <a:r>
                        <a:rPr kumimoji="0" lang="en-GB" altLang="es-ES" sz="1600" b="0" i="0" u="none" strike="noStrike" cap="none" normalizeH="0" baseline="0" dirty="0" smtClean="0">
                          <a:ln>
                            <a:noFill/>
                          </a:ln>
                          <a:solidFill>
                            <a:srgbClr val="0000FF"/>
                          </a:solidFill>
                          <a:effectLst/>
                          <a:latin typeface="Arial" charset="0"/>
                        </a:rPr>
                        <a:t>5 </a:t>
                      </a:r>
                      <a:r>
                        <a:rPr kumimoji="0" lang="en-GB" altLang="es-ES" sz="1600" b="0" i="0" u="none" strike="noStrike" cap="none" normalizeH="0" baseline="0" dirty="0" err="1" smtClean="0">
                          <a:ln>
                            <a:noFill/>
                          </a:ln>
                          <a:solidFill>
                            <a:srgbClr val="0000FF"/>
                          </a:solidFill>
                          <a:effectLst/>
                          <a:latin typeface="Arial" charset="0"/>
                        </a:rPr>
                        <a:t>dpa</a:t>
                      </a:r>
                      <a:r>
                        <a:rPr kumimoji="0" lang="en-GB" altLang="es-ES" sz="1600" b="0" i="0" u="none" strike="noStrike" cap="none" normalizeH="0" baseline="0" dirty="0" smtClean="0">
                          <a:ln>
                            <a:noFill/>
                          </a:ln>
                          <a:solidFill>
                            <a:srgbClr val="0000FF"/>
                          </a:solidFill>
                          <a:effectLst/>
                          <a:latin typeface="Arial" charset="0"/>
                        </a:rPr>
                        <a:t>/</a:t>
                      </a:r>
                      <a:r>
                        <a:rPr kumimoji="0" lang="en-GB" altLang="es-ES" sz="1600" b="0" i="0" u="none" strike="noStrike" cap="none" normalizeH="0" baseline="0" dirty="0" err="1" smtClean="0">
                          <a:ln>
                            <a:noFill/>
                          </a:ln>
                          <a:solidFill>
                            <a:srgbClr val="0000FF"/>
                          </a:solidFill>
                          <a:effectLst/>
                          <a:latin typeface="Arial" charset="0"/>
                        </a:rPr>
                        <a:t>fpy</a:t>
                      </a:r>
                      <a:r>
                        <a:rPr kumimoji="0" lang="en-GB" altLang="es-ES" sz="1600" b="0" i="0" u="none" strike="noStrike" cap="none" normalizeH="0" baseline="0" dirty="0" smtClean="0">
                          <a:ln>
                            <a:noFill/>
                          </a:ln>
                          <a:solidFill>
                            <a:srgbClr val="0000FF"/>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 name="Text Box 3"/>
          <p:cNvSpPr txBox="1">
            <a:spLocks noChangeArrowheads="1"/>
          </p:cNvSpPr>
          <p:nvPr/>
        </p:nvSpPr>
        <p:spPr bwMode="auto">
          <a:xfrm>
            <a:off x="4211737" y="6165304"/>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E. Surrey, ISFNT-11 Barcelona September 2013</a:t>
            </a:r>
            <a:endParaRPr lang="it-IT" altLang="es-ES" sz="1100" dirty="0">
              <a:solidFill>
                <a:srgbClr val="0C2577"/>
              </a:solidFill>
              <a:latin typeface="Times New Roman" pitchFamily="18" charset="0"/>
            </a:endParaRPr>
          </a:p>
        </p:txBody>
      </p:sp>
    </p:spTree>
    <p:extLst>
      <p:ext uri="{BB962C8B-B14F-4D97-AF65-F5344CB8AC3E}">
        <p14:creationId xmlns:p14="http://schemas.microsoft.com/office/powerpoint/2010/main" val="2093524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SORGENTINA</a:t>
            </a:r>
            <a:endParaRPr lang="es-ES" dirty="0"/>
          </a:p>
        </p:txBody>
      </p:sp>
      <p:pic>
        <p:nvPicPr>
          <p:cNvPr id="4" name="Picture 5" descr="two-rotaring-tar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7" y="2492896"/>
            <a:ext cx="5789613" cy="3608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4211737" y="6165304"/>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M. </a:t>
            </a:r>
            <a:r>
              <a:rPr lang="en-US" altLang="es-ES" sz="1200" dirty="0" err="1" smtClean="0">
                <a:solidFill>
                  <a:srgbClr val="0C2577"/>
                </a:solidFill>
                <a:latin typeface="Times New Roman" pitchFamily="18" charset="0"/>
              </a:rPr>
              <a:t>Pillon</a:t>
            </a:r>
            <a:r>
              <a:rPr lang="en-US" altLang="es-ES" sz="1200" dirty="0" smtClean="0">
                <a:solidFill>
                  <a:srgbClr val="0C2577"/>
                </a:solidFill>
                <a:latin typeface="Times New Roman" pitchFamily="18" charset="0"/>
              </a:rPr>
              <a:t>, ISFNT-11 Barcelona September 2013</a:t>
            </a:r>
            <a:endParaRPr lang="it-IT" altLang="es-ES" sz="1100" dirty="0">
              <a:solidFill>
                <a:srgbClr val="0C2577"/>
              </a:solidFill>
              <a:latin typeface="Times New Roman" pitchFamily="18" charset="0"/>
            </a:endParaRPr>
          </a:p>
        </p:txBody>
      </p:sp>
      <p:sp>
        <p:nvSpPr>
          <p:cNvPr id="6" name="Rectangle 3"/>
          <p:cNvSpPr txBox="1">
            <a:spLocks noChangeArrowheads="1"/>
          </p:cNvSpPr>
          <p:nvPr/>
        </p:nvSpPr>
        <p:spPr>
          <a:xfrm>
            <a:off x="755576" y="1116013"/>
            <a:ext cx="7848872" cy="2449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n-GB" altLang="es-ES" sz="1600" dirty="0">
                <a:latin typeface="Calibri" pitchFamily="34" charset="0"/>
                <a:ea typeface="+mn-ea"/>
                <a:cs typeface="+mn-cs"/>
              </a:rPr>
              <a:t>Two intense D-T 14 MeV </a:t>
            </a:r>
            <a:r>
              <a:rPr lang="en-US" altLang="es-ES" sz="1600" dirty="0">
                <a:latin typeface="Calibri" pitchFamily="34" charset="0"/>
                <a:ea typeface="+mn-ea"/>
                <a:cs typeface="+mn-cs"/>
              </a:rPr>
              <a:t>rotating targets facing each-other</a:t>
            </a:r>
          </a:p>
          <a:p>
            <a:pPr marL="0" indent="0" fontAlgn="auto">
              <a:lnSpc>
                <a:spcPct val="80000"/>
              </a:lnSpc>
              <a:spcAft>
                <a:spcPts val="0"/>
              </a:spcAft>
              <a:buNone/>
            </a:pPr>
            <a:r>
              <a:rPr lang="en-US" altLang="es-ES" sz="1600" dirty="0">
                <a:latin typeface="Calibri" pitchFamily="34" charset="0"/>
                <a:ea typeface="+mn-ea"/>
                <a:cs typeface="+mn-cs"/>
              </a:rPr>
              <a:t>Two beams of 160 kV, 25 A </a:t>
            </a:r>
            <a:r>
              <a:rPr lang="en-US" altLang="es-ES" sz="1600" dirty="0" smtClean="0">
                <a:latin typeface="Calibri" pitchFamily="34" charset="0"/>
                <a:ea typeface="+mn-ea"/>
                <a:cs typeface="+mn-cs"/>
              </a:rPr>
              <a:t>(4 MW) each </a:t>
            </a:r>
            <a:r>
              <a:rPr lang="en-US" altLang="es-ES" sz="1600" dirty="0">
                <a:latin typeface="Calibri" pitchFamily="34" charset="0"/>
                <a:ea typeface="+mn-ea"/>
                <a:cs typeface="+mn-cs"/>
              </a:rPr>
              <a:t>fire 50-50% Deuterons and Tritons on a 2 m radius rotating target</a:t>
            </a:r>
          </a:p>
          <a:p>
            <a:pPr marL="0" indent="0" fontAlgn="auto">
              <a:lnSpc>
                <a:spcPct val="80000"/>
              </a:lnSpc>
              <a:spcAft>
                <a:spcPts val="0"/>
              </a:spcAft>
              <a:buNone/>
            </a:pPr>
            <a:r>
              <a:rPr lang="en-US" altLang="es-ES" sz="1600" dirty="0">
                <a:latin typeface="Calibri" pitchFamily="34" charset="0"/>
                <a:ea typeface="+mn-ea"/>
                <a:cs typeface="+mn-cs"/>
              </a:rPr>
              <a:t>Deuterium and Tritium are implanted during the beam bombardment on a Titanium layer covering the rotating targets.</a:t>
            </a:r>
          </a:p>
          <a:p>
            <a:pPr marL="0" indent="0" fontAlgn="auto">
              <a:lnSpc>
                <a:spcPct val="80000"/>
              </a:lnSpc>
              <a:spcAft>
                <a:spcPts val="0"/>
              </a:spcAft>
              <a:buNone/>
            </a:pPr>
            <a:r>
              <a:rPr lang="en-US" altLang="es-ES" sz="1600" dirty="0">
                <a:latin typeface="Calibri" pitchFamily="34" charset="0"/>
                <a:ea typeface="+mn-ea"/>
                <a:cs typeface="+mn-cs"/>
              </a:rPr>
              <a:t>The Titanium layer is continuous reformed using a sputtering source </a:t>
            </a:r>
          </a:p>
        </p:txBody>
      </p:sp>
      <p:sp>
        <p:nvSpPr>
          <p:cNvPr id="7" name="Text Box 5"/>
          <p:cNvSpPr txBox="1">
            <a:spLocks noChangeArrowheads="1"/>
          </p:cNvSpPr>
          <p:nvPr/>
        </p:nvSpPr>
        <p:spPr bwMode="auto">
          <a:xfrm>
            <a:off x="179512" y="5137425"/>
            <a:ext cx="48061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a:solidFill>
                  <a:srgbClr val="000000"/>
                </a:solidFill>
                <a:latin typeface="Calibri" pitchFamily="34" charset="0"/>
              </a:defRPr>
            </a:lvl1pPr>
            <a:lvl2pPr>
              <a:defRPr>
                <a:solidFill>
                  <a:srgbClr val="000000"/>
                </a:solidFill>
                <a:latin typeface="Calibri" pitchFamily="34" charset="0"/>
              </a:defRPr>
            </a:lvl2pPr>
            <a:lvl3pPr>
              <a:defRPr>
                <a:solidFill>
                  <a:srgbClr val="000000"/>
                </a:solidFill>
                <a:latin typeface="Calibri" pitchFamily="34" charset="0"/>
              </a:defRPr>
            </a:lvl3pPr>
            <a:lvl4pPr>
              <a:defRPr>
                <a:solidFill>
                  <a:srgbClr val="000000"/>
                </a:solidFill>
                <a:latin typeface="Calibri" pitchFamily="34" charset="0"/>
              </a:defRPr>
            </a:lvl4pPr>
            <a:lvl5pPr>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0" indent="0" algn="ctr"/>
            <a:r>
              <a:rPr lang="en-GB" altLang="es-ES" sz="1600" b="1" dirty="0" smtClean="0">
                <a:solidFill>
                  <a:schemeClr val="tx1"/>
                </a:solidFill>
              </a:rPr>
              <a:t>Main uncertainties</a:t>
            </a:r>
          </a:p>
          <a:p>
            <a:pPr algn="just">
              <a:buFont typeface="Wingdings" pitchFamily="2" charset="2"/>
              <a:buChar char="ü"/>
            </a:pPr>
            <a:r>
              <a:rPr lang="en-GB" altLang="es-ES" sz="1600" dirty="0" smtClean="0">
                <a:solidFill>
                  <a:schemeClr val="tx1"/>
                </a:solidFill>
              </a:rPr>
              <a:t>To </a:t>
            </a:r>
            <a:r>
              <a:rPr lang="en-GB" altLang="es-ES" sz="1600" dirty="0">
                <a:solidFill>
                  <a:schemeClr val="tx1"/>
                </a:solidFill>
              </a:rPr>
              <a:t>asses the use of PINI in a continuous mode; </a:t>
            </a:r>
          </a:p>
          <a:p>
            <a:pPr algn="just">
              <a:buFont typeface="Wingdings" pitchFamily="2" charset="2"/>
              <a:buChar char="ü"/>
            </a:pPr>
            <a:r>
              <a:rPr lang="en-GB" altLang="es-ES" sz="1600" dirty="0" smtClean="0">
                <a:solidFill>
                  <a:schemeClr val="tx1"/>
                </a:solidFill>
              </a:rPr>
              <a:t>reforming  </a:t>
            </a:r>
            <a:r>
              <a:rPr lang="en-GB" altLang="es-ES" sz="1600" dirty="0">
                <a:solidFill>
                  <a:schemeClr val="tx1"/>
                </a:solidFill>
              </a:rPr>
              <a:t>the Titanium layer during </a:t>
            </a:r>
            <a:r>
              <a:rPr lang="en-GB" altLang="es-ES" sz="1600" dirty="0" smtClean="0">
                <a:solidFill>
                  <a:schemeClr val="tx1"/>
                </a:solidFill>
              </a:rPr>
              <a:t>operation</a:t>
            </a:r>
            <a:endParaRPr lang="en-GB" altLang="es-ES" sz="1600" dirty="0">
              <a:solidFill>
                <a:schemeClr val="tx1"/>
              </a:solidFill>
            </a:endParaRPr>
          </a:p>
          <a:p>
            <a:pPr algn="just">
              <a:buFont typeface="Wingdings" pitchFamily="2" charset="2"/>
              <a:buChar char="ü"/>
            </a:pPr>
            <a:r>
              <a:rPr lang="en-GB" altLang="es-ES" sz="1600" dirty="0" smtClean="0">
                <a:solidFill>
                  <a:schemeClr val="tx1"/>
                </a:solidFill>
              </a:rPr>
              <a:t>thermo-mechanical </a:t>
            </a:r>
            <a:r>
              <a:rPr lang="en-GB" altLang="es-ES" sz="1600" dirty="0">
                <a:solidFill>
                  <a:schemeClr val="tx1"/>
                </a:solidFill>
              </a:rPr>
              <a:t>and stress </a:t>
            </a:r>
            <a:r>
              <a:rPr lang="en-GB" altLang="es-ES" sz="1600" dirty="0" smtClean="0">
                <a:solidFill>
                  <a:schemeClr val="tx1"/>
                </a:solidFill>
              </a:rPr>
              <a:t>analysis</a:t>
            </a:r>
            <a:endParaRPr lang="en-GB" altLang="es-ES" sz="1600" dirty="0">
              <a:solidFill>
                <a:schemeClr val="tx1"/>
              </a:solidFill>
            </a:endParaRPr>
          </a:p>
          <a:p>
            <a:pPr algn="just">
              <a:buFont typeface="Wingdings" pitchFamily="2" charset="2"/>
              <a:buChar char="ü"/>
            </a:pPr>
            <a:r>
              <a:rPr lang="en-GB" altLang="es-ES" sz="1600" dirty="0" smtClean="0">
                <a:solidFill>
                  <a:schemeClr val="tx1"/>
                </a:solidFill>
              </a:rPr>
              <a:t>heat </a:t>
            </a:r>
            <a:r>
              <a:rPr lang="en-GB" altLang="es-ES" sz="1600" dirty="0">
                <a:solidFill>
                  <a:schemeClr val="tx1"/>
                </a:solidFill>
              </a:rPr>
              <a:t>removal from the </a:t>
            </a:r>
            <a:r>
              <a:rPr lang="en-GB" altLang="es-ES" sz="1600" dirty="0" smtClean="0">
                <a:solidFill>
                  <a:schemeClr val="tx1"/>
                </a:solidFill>
              </a:rPr>
              <a:t>target</a:t>
            </a:r>
            <a:endParaRPr lang="it-IT" altLang="es-ES" sz="1600" dirty="0">
              <a:solidFill>
                <a:schemeClr val="tx1"/>
              </a:solidFill>
            </a:endParaRPr>
          </a:p>
        </p:txBody>
      </p:sp>
      <p:sp>
        <p:nvSpPr>
          <p:cNvPr id="8" name="Rectangle 3"/>
          <p:cNvSpPr txBox="1">
            <a:spLocks noChangeArrowheads="1"/>
          </p:cNvSpPr>
          <p:nvPr/>
        </p:nvSpPr>
        <p:spPr>
          <a:xfrm>
            <a:off x="218071" y="3393306"/>
            <a:ext cx="3201801" cy="903783"/>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s-ES" altLang="es-ES" sz="1800" dirty="0" smtClean="0">
                <a:latin typeface="Calibri" pitchFamily="34" charset="0"/>
                <a:ea typeface="+mn-ea"/>
                <a:cs typeface="+mn-cs"/>
              </a:rPr>
              <a:t>2 x 10</a:t>
            </a:r>
            <a:r>
              <a:rPr lang="es-ES" altLang="es-ES" sz="1800" baseline="30000" dirty="0" smtClean="0">
                <a:latin typeface="Calibri" pitchFamily="34" charset="0"/>
                <a:ea typeface="+mn-ea"/>
                <a:cs typeface="+mn-cs"/>
              </a:rPr>
              <a:t>15</a:t>
            </a:r>
            <a:r>
              <a:rPr lang="es-ES" altLang="es-ES" sz="1800" dirty="0" smtClean="0">
                <a:latin typeface="Calibri" pitchFamily="34" charset="0"/>
                <a:ea typeface="+mn-ea"/>
                <a:cs typeface="+mn-cs"/>
              </a:rPr>
              <a:t> n/s of 14 </a:t>
            </a:r>
            <a:r>
              <a:rPr lang="es-ES" altLang="es-ES" sz="1800" dirty="0" err="1" smtClean="0">
                <a:latin typeface="Calibri" pitchFamily="34" charset="0"/>
                <a:ea typeface="+mn-ea"/>
                <a:cs typeface="+mn-cs"/>
              </a:rPr>
              <a:t>MeV</a:t>
            </a:r>
            <a:r>
              <a:rPr lang="es-ES" altLang="es-ES" sz="1800" dirty="0" smtClean="0">
                <a:latin typeface="Calibri" pitchFamily="34" charset="0"/>
                <a:ea typeface="+mn-ea"/>
                <a:cs typeface="+mn-cs"/>
              </a:rPr>
              <a:t> </a:t>
            </a:r>
            <a:r>
              <a:rPr lang="es-ES" altLang="es-ES" sz="1800" dirty="0" err="1" smtClean="0">
                <a:latin typeface="Calibri" pitchFamily="34" charset="0"/>
                <a:ea typeface="+mn-ea"/>
                <a:cs typeface="+mn-cs"/>
              </a:rPr>
              <a:t>neutrons</a:t>
            </a:r>
            <a:endParaRPr lang="es-ES" altLang="es-ES" sz="1800" dirty="0" smtClean="0">
              <a:latin typeface="Calibri" pitchFamily="34" charset="0"/>
              <a:ea typeface="+mn-ea"/>
              <a:cs typeface="+mn-cs"/>
            </a:endParaRPr>
          </a:p>
          <a:p>
            <a:pPr marL="0" indent="0" fontAlgn="auto">
              <a:lnSpc>
                <a:spcPct val="80000"/>
              </a:lnSpc>
              <a:spcAft>
                <a:spcPts val="0"/>
              </a:spcAft>
              <a:buNone/>
            </a:pPr>
            <a:r>
              <a:rPr lang="es-ES" altLang="es-ES" sz="1800" dirty="0" smtClean="0">
                <a:latin typeface="Calibri" pitchFamily="34" charset="0"/>
                <a:ea typeface="+mn-ea"/>
                <a:cs typeface="+mn-cs"/>
              </a:rPr>
              <a:t>2 </a:t>
            </a:r>
            <a:r>
              <a:rPr lang="es-ES" altLang="es-ES" sz="1800" dirty="0" err="1" smtClean="0">
                <a:latin typeface="Calibri" pitchFamily="34" charset="0"/>
                <a:ea typeface="+mn-ea"/>
                <a:cs typeface="+mn-cs"/>
              </a:rPr>
              <a:t>dpa</a:t>
            </a:r>
            <a:r>
              <a:rPr lang="es-ES" altLang="es-ES" sz="1800" dirty="0" smtClean="0">
                <a:latin typeface="Calibri" pitchFamily="34" charset="0"/>
                <a:ea typeface="+mn-ea"/>
                <a:cs typeface="+mn-cs"/>
              </a:rPr>
              <a:t>/</a:t>
            </a:r>
            <a:r>
              <a:rPr lang="es-ES" altLang="es-ES" sz="1800" dirty="0" err="1" smtClean="0">
                <a:latin typeface="Calibri" pitchFamily="34" charset="0"/>
                <a:ea typeface="+mn-ea"/>
                <a:cs typeface="+mn-cs"/>
              </a:rPr>
              <a:t>year</a:t>
            </a:r>
            <a:r>
              <a:rPr lang="es-ES" altLang="es-ES" sz="1800" dirty="0" smtClean="0">
                <a:latin typeface="Calibri" pitchFamily="34" charset="0"/>
                <a:ea typeface="+mn-ea"/>
                <a:cs typeface="+mn-cs"/>
              </a:rPr>
              <a:t> in </a:t>
            </a:r>
            <a:r>
              <a:rPr lang="es-ES" altLang="es-ES" sz="1800" dirty="0">
                <a:latin typeface="Calibri" pitchFamily="34" charset="0"/>
                <a:ea typeface="+mn-ea"/>
                <a:cs typeface="+mn-cs"/>
              </a:rPr>
              <a:t>50 </a:t>
            </a:r>
            <a:r>
              <a:rPr lang="es-ES" altLang="es-ES" sz="1800" dirty="0" smtClean="0">
                <a:latin typeface="Calibri" pitchFamily="34" charset="0"/>
                <a:ea typeface="+mn-ea"/>
                <a:cs typeface="+mn-cs"/>
              </a:rPr>
              <a:t>cm</a:t>
            </a:r>
            <a:r>
              <a:rPr lang="es-ES" altLang="es-ES" sz="1800" baseline="30000" dirty="0" smtClean="0">
                <a:latin typeface="Calibri" pitchFamily="34" charset="0"/>
                <a:ea typeface="+mn-ea"/>
                <a:cs typeface="+mn-cs"/>
              </a:rPr>
              <a:t>3</a:t>
            </a:r>
            <a:endParaRPr lang="es-ES" altLang="es-ES" sz="1800" dirty="0" smtClean="0">
              <a:latin typeface="Calibri" pitchFamily="34" charset="0"/>
              <a:ea typeface="+mn-ea"/>
              <a:cs typeface="+mn-cs"/>
            </a:endParaRPr>
          </a:p>
          <a:p>
            <a:pPr marL="0" indent="0" fontAlgn="auto">
              <a:lnSpc>
                <a:spcPct val="80000"/>
              </a:lnSpc>
              <a:spcAft>
                <a:spcPts val="0"/>
              </a:spcAft>
              <a:buNone/>
            </a:pPr>
            <a:r>
              <a:rPr lang="es-ES" altLang="es-ES" sz="1800" dirty="0" smtClean="0">
                <a:latin typeface="Calibri" pitchFamily="34" charset="0"/>
                <a:ea typeface="+mn-ea"/>
                <a:cs typeface="+mn-cs"/>
              </a:rPr>
              <a:t>7 x10</a:t>
            </a:r>
            <a:r>
              <a:rPr lang="es-ES" altLang="es-ES" sz="1800" baseline="30000" dirty="0" smtClean="0">
                <a:latin typeface="Calibri" pitchFamily="34" charset="0"/>
                <a:ea typeface="+mn-ea"/>
                <a:cs typeface="+mn-cs"/>
              </a:rPr>
              <a:t>12</a:t>
            </a:r>
            <a:r>
              <a:rPr lang="es-ES" altLang="es-ES" sz="1800" dirty="0" smtClean="0">
                <a:latin typeface="Calibri" pitchFamily="34" charset="0"/>
                <a:ea typeface="+mn-ea"/>
                <a:cs typeface="+mn-cs"/>
              </a:rPr>
              <a:t> n/cm</a:t>
            </a:r>
            <a:r>
              <a:rPr lang="es-ES" altLang="es-ES" sz="1800" baseline="30000" dirty="0" smtClean="0">
                <a:latin typeface="Calibri" pitchFamily="34" charset="0"/>
                <a:ea typeface="+mn-ea"/>
                <a:cs typeface="+mn-cs"/>
              </a:rPr>
              <a:t>2</a:t>
            </a:r>
            <a:r>
              <a:rPr lang="es-ES" altLang="es-ES" sz="1800" dirty="0" smtClean="0">
                <a:latin typeface="Calibri" pitchFamily="34" charset="0"/>
                <a:ea typeface="+mn-ea"/>
                <a:cs typeface="+mn-cs"/>
              </a:rPr>
              <a:t>/s in 1200 cm</a:t>
            </a:r>
            <a:r>
              <a:rPr lang="es-ES" altLang="es-ES" sz="1800" baseline="30000" dirty="0" smtClean="0">
                <a:latin typeface="Calibri" pitchFamily="34" charset="0"/>
                <a:ea typeface="+mn-ea"/>
                <a:cs typeface="+mn-cs"/>
              </a:rPr>
              <a:t>3</a:t>
            </a:r>
            <a:endParaRPr lang="en-US" altLang="es-ES" sz="1800" baseline="30000" dirty="0">
              <a:latin typeface="Calibri" pitchFamily="34" charset="0"/>
              <a:ea typeface="+mn-ea"/>
              <a:cs typeface="+mn-cs"/>
            </a:endParaRPr>
          </a:p>
        </p:txBody>
      </p:sp>
    </p:spTree>
    <p:extLst>
      <p:ext uri="{BB962C8B-B14F-4D97-AF65-F5344CB8AC3E}">
        <p14:creationId xmlns:p14="http://schemas.microsoft.com/office/powerpoint/2010/main" val="4073422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SORGENTINA</a:t>
            </a:r>
            <a:endParaRPr lang="es-ES" dirty="0"/>
          </a:p>
        </p:txBody>
      </p:sp>
      <p:pic>
        <p:nvPicPr>
          <p:cNvPr id="4" name="Picture 5" descr="two-rotaring-tar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7" y="2492896"/>
            <a:ext cx="5789613" cy="3608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4211737" y="6165304"/>
            <a:ext cx="4932263" cy="27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2" tIns="46790" rIns="89982" bIns="46790">
            <a:spAutoFit/>
          </a:bodyPr>
          <a:lstStyle>
            <a:lvl1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1pPr>
            <a:lvl2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2pPr>
            <a:lvl3pPr indent="-230188">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3pPr>
            <a:lvl4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4pPr>
            <a:lvl5pP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5650" algn="l"/>
                <a:tab pos="6288088" algn="l"/>
                <a:tab pos="6737350" algn="l"/>
                <a:tab pos="7185025" algn="l"/>
                <a:tab pos="7632700" algn="l"/>
                <a:tab pos="8085138" algn="l"/>
                <a:tab pos="8534400" algn="l"/>
                <a:tab pos="8980488" algn="l"/>
              </a:tabLst>
              <a:defRPr>
                <a:solidFill>
                  <a:srgbClr val="000000"/>
                </a:solidFill>
                <a:latin typeface="Calibri" pitchFamily="34" charset="0"/>
              </a:defRPr>
            </a:lvl9pPr>
          </a:lstStyle>
          <a:p>
            <a:pPr algn="ctr"/>
            <a:r>
              <a:rPr lang="en-US" altLang="es-ES" sz="1200" dirty="0" smtClean="0">
                <a:solidFill>
                  <a:srgbClr val="0C2577"/>
                </a:solidFill>
                <a:latin typeface="Times New Roman" pitchFamily="18" charset="0"/>
              </a:rPr>
              <a:t>From M. </a:t>
            </a:r>
            <a:r>
              <a:rPr lang="en-US" altLang="es-ES" sz="1200" dirty="0" err="1" smtClean="0">
                <a:solidFill>
                  <a:srgbClr val="0C2577"/>
                </a:solidFill>
                <a:latin typeface="Times New Roman" pitchFamily="18" charset="0"/>
              </a:rPr>
              <a:t>Pillon</a:t>
            </a:r>
            <a:r>
              <a:rPr lang="en-US" altLang="es-ES" sz="1200" dirty="0" smtClean="0">
                <a:solidFill>
                  <a:srgbClr val="0C2577"/>
                </a:solidFill>
                <a:latin typeface="Times New Roman" pitchFamily="18" charset="0"/>
              </a:rPr>
              <a:t>, ISFNT-11 Barcelona September 2013</a:t>
            </a:r>
            <a:endParaRPr lang="it-IT" altLang="es-ES" sz="1100" dirty="0">
              <a:solidFill>
                <a:srgbClr val="0C2577"/>
              </a:solidFill>
              <a:latin typeface="Times New Roman" pitchFamily="18" charset="0"/>
            </a:endParaRPr>
          </a:p>
        </p:txBody>
      </p:sp>
      <p:sp>
        <p:nvSpPr>
          <p:cNvPr id="6" name="Rectangle 3"/>
          <p:cNvSpPr txBox="1">
            <a:spLocks noChangeArrowheads="1"/>
          </p:cNvSpPr>
          <p:nvPr/>
        </p:nvSpPr>
        <p:spPr>
          <a:xfrm>
            <a:off x="755576" y="1116013"/>
            <a:ext cx="7848872" cy="2449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n-GB" altLang="es-ES" sz="1600" dirty="0">
                <a:latin typeface="Calibri" pitchFamily="34" charset="0"/>
                <a:ea typeface="+mn-ea"/>
                <a:cs typeface="+mn-cs"/>
              </a:rPr>
              <a:t>Two intense D-T 14 MeV </a:t>
            </a:r>
            <a:r>
              <a:rPr lang="en-US" altLang="es-ES" sz="1600" dirty="0">
                <a:latin typeface="Calibri" pitchFamily="34" charset="0"/>
                <a:ea typeface="+mn-ea"/>
                <a:cs typeface="+mn-cs"/>
              </a:rPr>
              <a:t>rotating targets facing each-other</a:t>
            </a:r>
          </a:p>
          <a:p>
            <a:pPr marL="0" indent="0" fontAlgn="auto">
              <a:lnSpc>
                <a:spcPct val="80000"/>
              </a:lnSpc>
              <a:spcAft>
                <a:spcPts val="0"/>
              </a:spcAft>
              <a:buNone/>
            </a:pPr>
            <a:r>
              <a:rPr lang="en-US" altLang="es-ES" sz="1600" dirty="0">
                <a:latin typeface="Calibri" pitchFamily="34" charset="0"/>
                <a:ea typeface="+mn-ea"/>
                <a:cs typeface="+mn-cs"/>
              </a:rPr>
              <a:t>Two beams of 160 kV, 25 A </a:t>
            </a:r>
            <a:r>
              <a:rPr lang="en-US" altLang="es-ES" sz="1600" dirty="0" smtClean="0">
                <a:latin typeface="Calibri" pitchFamily="34" charset="0"/>
                <a:ea typeface="+mn-ea"/>
                <a:cs typeface="+mn-cs"/>
              </a:rPr>
              <a:t>(4 MW) each </a:t>
            </a:r>
            <a:r>
              <a:rPr lang="en-US" altLang="es-ES" sz="1600" dirty="0">
                <a:latin typeface="Calibri" pitchFamily="34" charset="0"/>
                <a:ea typeface="+mn-ea"/>
                <a:cs typeface="+mn-cs"/>
              </a:rPr>
              <a:t>fire 50-50% Deuterons and Tritons on a 2 m radius rotating target</a:t>
            </a:r>
          </a:p>
          <a:p>
            <a:pPr marL="0" indent="0" fontAlgn="auto">
              <a:lnSpc>
                <a:spcPct val="80000"/>
              </a:lnSpc>
              <a:spcAft>
                <a:spcPts val="0"/>
              </a:spcAft>
              <a:buNone/>
            </a:pPr>
            <a:r>
              <a:rPr lang="en-US" altLang="es-ES" sz="1600" dirty="0">
                <a:latin typeface="Calibri" pitchFamily="34" charset="0"/>
                <a:ea typeface="+mn-ea"/>
                <a:cs typeface="+mn-cs"/>
              </a:rPr>
              <a:t>Deuterium and Tritium are implanted during the beam bombardment on a Titanium layer covering the rotating targets.</a:t>
            </a:r>
          </a:p>
          <a:p>
            <a:pPr marL="0" indent="0" fontAlgn="auto">
              <a:lnSpc>
                <a:spcPct val="80000"/>
              </a:lnSpc>
              <a:spcAft>
                <a:spcPts val="0"/>
              </a:spcAft>
              <a:buNone/>
            </a:pPr>
            <a:r>
              <a:rPr lang="en-US" altLang="es-ES" sz="1600" dirty="0">
                <a:latin typeface="Calibri" pitchFamily="34" charset="0"/>
                <a:ea typeface="+mn-ea"/>
                <a:cs typeface="+mn-cs"/>
              </a:rPr>
              <a:t>The Titanium layer is continuous reformed using a sputtering source </a:t>
            </a:r>
          </a:p>
        </p:txBody>
      </p:sp>
      <p:sp>
        <p:nvSpPr>
          <p:cNvPr id="7" name="Text Box 5"/>
          <p:cNvSpPr txBox="1">
            <a:spLocks noChangeArrowheads="1"/>
          </p:cNvSpPr>
          <p:nvPr/>
        </p:nvSpPr>
        <p:spPr bwMode="auto">
          <a:xfrm>
            <a:off x="179512" y="5137425"/>
            <a:ext cx="48061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defRPr>
                <a:solidFill>
                  <a:srgbClr val="000000"/>
                </a:solidFill>
                <a:latin typeface="Calibri" pitchFamily="34" charset="0"/>
              </a:defRPr>
            </a:lvl1pPr>
            <a:lvl2pPr>
              <a:defRPr>
                <a:solidFill>
                  <a:srgbClr val="000000"/>
                </a:solidFill>
                <a:latin typeface="Calibri" pitchFamily="34" charset="0"/>
              </a:defRPr>
            </a:lvl2pPr>
            <a:lvl3pPr>
              <a:defRPr>
                <a:solidFill>
                  <a:srgbClr val="000000"/>
                </a:solidFill>
                <a:latin typeface="Calibri" pitchFamily="34" charset="0"/>
              </a:defRPr>
            </a:lvl3pPr>
            <a:lvl4pPr>
              <a:defRPr>
                <a:solidFill>
                  <a:srgbClr val="000000"/>
                </a:solidFill>
                <a:latin typeface="Calibri" pitchFamily="34" charset="0"/>
              </a:defRPr>
            </a:lvl4pPr>
            <a:lvl5pPr>
              <a:defRPr>
                <a:solidFill>
                  <a:srgbClr val="000000"/>
                </a:solidFill>
                <a:latin typeface="Calibri" pitchFamily="34" charset="0"/>
              </a:defRPr>
            </a:lvl5pPr>
            <a:lvl6pPr marL="25146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29718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4290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886200" indent="-228600" defTabSz="449263"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0" indent="0" algn="ctr"/>
            <a:r>
              <a:rPr lang="en-GB" altLang="es-ES" sz="1600" b="1" dirty="0" smtClean="0">
                <a:solidFill>
                  <a:schemeClr val="tx1"/>
                </a:solidFill>
              </a:rPr>
              <a:t>Main uncertainties</a:t>
            </a:r>
          </a:p>
          <a:p>
            <a:pPr algn="just">
              <a:buFont typeface="Wingdings" pitchFamily="2" charset="2"/>
              <a:buChar char="ü"/>
            </a:pPr>
            <a:r>
              <a:rPr lang="en-GB" altLang="es-ES" sz="1600" dirty="0" smtClean="0">
                <a:solidFill>
                  <a:schemeClr val="tx1"/>
                </a:solidFill>
              </a:rPr>
              <a:t>To </a:t>
            </a:r>
            <a:r>
              <a:rPr lang="en-GB" altLang="es-ES" sz="1600" dirty="0">
                <a:solidFill>
                  <a:schemeClr val="tx1"/>
                </a:solidFill>
              </a:rPr>
              <a:t>asses the use of PINI in a continuous mode; </a:t>
            </a:r>
          </a:p>
          <a:p>
            <a:pPr algn="just">
              <a:buFont typeface="Wingdings" pitchFamily="2" charset="2"/>
              <a:buChar char="ü"/>
            </a:pPr>
            <a:r>
              <a:rPr lang="en-GB" altLang="es-ES" sz="1600" dirty="0" smtClean="0">
                <a:solidFill>
                  <a:schemeClr val="tx1"/>
                </a:solidFill>
              </a:rPr>
              <a:t>reforming  </a:t>
            </a:r>
            <a:r>
              <a:rPr lang="en-GB" altLang="es-ES" sz="1600" dirty="0">
                <a:solidFill>
                  <a:schemeClr val="tx1"/>
                </a:solidFill>
              </a:rPr>
              <a:t>the Titanium layer during </a:t>
            </a:r>
            <a:r>
              <a:rPr lang="en-GB" altLang="es-ES" sz="1600" dirty="0" smtClean="0">
                <a:solidFill>
                  <a:schemeClr val="tx1"/>
                </a:solidFill>
              </a:rPr>
              <a:t>operation</a:t>
            </a:r>
            <a:endParaRPr lang="en-GB" altLang="es-ES" sz="1600" dirty="0">
              <a:solidFill>
                <a:schemeClr val="tx1"/>
              </a:solidFill>
            </a:endParaRPr>
          </a:p>
          <a:p>
            <a:pPr algn="just">
              <a:buFont typeface="Wingdings" pitchFamily="2" charset="2"/>
              <a:buChar char="ü"/>
            </a:pPr>
            <a:r>
              <a:rPr lang="en-GB" altLang="es-ES" sz="1600" dirty="0" smtClean="0">
                <a:solidFill>
                  <a:schemeClr val="tx1"/>
                </a:solidFill>
              </a:rPr>
              <a:t>thermo-mechanical </a:t>
            </a:r>
            <a:r>
              <a:rPr lang="en-GB" altLang="es-ES" sz="1600" dirty="0">
                <a:solidFill>
                  <a:schemeClr val="tx1"/>
                </a:solidFill>
              </a:rPr>
              <a:t>and stress </a:t>
            </a:r>
            <a:r>
              <a:rPr lang="en-GB" altLang="es-ES" sz="1600" dirty="0" smtClean="0">
                <a:solidFill>
                  <a:schemeClr val="tx1"/>
                </a:solidFill>
              </a:rPr>
              <a:t>analysis</a:t>
            </a:r>
            <a:endParaRPr lang="en-GB" altLang="es-ES" sz="1600" dirty="0">
              <a:solidFill>
                <a:schemeClr val="tx1"/>
              </a:solidFill>
            </a:endParaRPr>
          </a:p>
          <a:p>
            <a:pPr algn="just">
              <a:buFont typeface="Wingdings" pitchFamily="2" charset="2"/>
              <a:buChar char="ü"/>
            </a:pPr>
            <a:r>
              <a:rPr lang="en-GB" altLang="es-ES" sz="1600" dirty="0" smtClean="0">
                <a:solidFill>
                  <a:schemeClr val="tx1"/>
                </a:solidFill>
              </a:rPr>
              <a:t>heat </a:t>
            </a:r>
            <a:r>
              <a:rPr lang="en-GB" altLang="es-ES" sz="1600" dirty="0">
                <a:solidFill>
                  <a:schemeClr val="tx1"/>
                </a:solidFill>
              </a:rPr>
              <a:t>removal from the </a:t>
            </a:r>
            <a:r>
              <a:rPr lang="en-GB" altLang="es-ES" sz="1600" dirty="0" smtClean="0">
                <a:solidFill>
                  <a:schemeClr val="tx1"/>
                </a:solidFill>
              </a:rPr>
              <a:t>target</a:t>
            </a:r>
            <a:endParaRPr lang="it-IT" altLang="es-ES" sz="1600" dirty="0">
              <a:solidFill>
                <a:schemeClr val="tx1"/>
              </a:solidFill>
            </a:endParaRPr>
          </a:p>
        </p:txBody>
      </p:sp>
      <p:sp>
        <p:nvSpPr>
          <p:cNvPr id="8" name="Rectangle 3"/>
          <p:cNvSpPr txBox="1">
            <a:spLocks noChangeArrowheads="1"/>
          </p:cNvSpPr>
          <p:nvPr/>
        </p:nvSpPr>
        <p:spPr>
          <a:xfrm>
            <a:off x="218071" y="3393306"/>
            <a:ext cx="3201801" cy="903783"/>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s-ES" altLang="es-ES" sz="1800" dirty="0" smtClean="0">
                <a:latin typeface="Calibri" pitchFamily="34" charset="0"/>
                <a:ea typeface="+mn-ea"/>
                <a:cs typeface="+mn-cs"/>
              </a:rPr>
              <a:t>2 x 10</a:t>
            </a:r>
            <a:r>
              <a:rPr lang="es-ES" altLang="es-ES" sz="1800" baseline="30000" dirty="0" smtClean="0">
                <a:latin typeface="Calibri" pitchFamily="34" charset="0"/>
                <a:ea typeface="+mn-ea"/>
                <a:cs typeface="+mn-cs"/>
              </a:rPr>
              <a:t>15</a:t>
            </a:r>
            <a:r>
              <a:rPr lang="es-ES" altLang="es-ES" sz="1800" dirty="0" smtClean="0">
                <a:latin typeface="Calibri" pitchFamily="34" charset="0"/>
                <a:ea typeface="+mn-ea"/>
                <a:cs typeface="+mn-cs"/>
              </a:rPr>
              <a:t> n/s of 14 </a:t>
            </a:r>
            <a:r>
              <a:rPr lang="es-ES" altLang="es-ES" sz="1800" dirty="0" err="1" smtClean="0">
                <a:latin typeface="Calibri" pitchFamily="34" charset="0"/>
                <a:ea typeface="+mn-ea"/>
                <a:cs typeface="+mn-cs"/>
              </a:rPr>
              <a:t>MeV</a:t>
            </a:r>
            <a:r>
              <a:rPr lang="es-ES" altLang="es-ES" sz="1800" dirty="0" smtClean="0">
                <a:latin typeface="Calibri" pitchFamily="34" charset="0"/>
                <a:ea typeface="+mn-ea"/>
                <a:cs typeface="+mn-cs"/>
              </a:rPr>
              <a:t> </a:t>
            </a:r>
            <a:r>
              <a:rPr lang="es-ES" altLang="es-ES" sz="1800" dirty="0" err="1" smtClean="0">
                <a:latin typeface="Calibri" pitchFamily="34" charset="0"/>
                <a:ea typeface="+mn-ea"/>
                <a:cs typeface="+mn-cs"/>
              </a:rPr>
              <a:t>neutrons</a:t>
            </a:r>
            <a:endParaRPr lang="es-ES" altLang="es-ES" sz="1800" dirty="0" smtClean="0">
              <a:latin typeface="Calibri" pitchFamily="34" charset="0"/>
              <a:ea typeface="+mn-ea"/>
              <a:cs typeface="+mn-cs"/>
            </a:endParaRPr>
          </a:p>
          <a:p>
            <a:pPr marL="0" indent="0" fontAlgn="auto">
              <a:lnSpc>
                <a:spcPct val="80000"/>
              </a:lnSpc>
              <a:spcAft>
                <a:spcPts val="0"/>
              </a:spcAft>
              <a:buNone/>
            </a:pPr>
            <a:r>
              <a:rPr lang="es-ES" altLang="es-ES" sz="1800" dirty="0" smtClean="0">
                <a:latin typeface="Calibri" pitchFamily="34" charset="0"/>
                <a:ea typeface="+mn-ea"/>
                <a:cs typeface="+mn-cs"/>
              </a:rPr>
              <a:t>2 </a:t>
            </a:r>
            <a:r>
              <a:rPr lang="es-ES" altLang="es-ES" sz="1800" dirty="0" err="1" smtClean="0">
                <a:latin typeface="Calibri" pitchFamily="34" charset="0"/>
                <a:ea typeface="+mn-ea"/>
                <a:cs typeface="+mn-cs"/>
              </a:rPr>
              <a:t>dpa</a:t>
            </a:r>
            <a:r>
              <a:rPr lang="es-ES" altLang="es-ES" sz="1800" dirty="0" smtClean="0">
                <a:latin typeface="Calibri" pitchFamily="34" charset="0"/>
                <a:ea typeface="+mn-ea"/>
                <a:cs typeface="+mn-cs"/>
              </a:rPr>
              <a:t>/</a:t>
            </a:r>
            <a:r>
              <a:rPr lang="es-ES" altLang="es-ES" sz="1800" dirty="0" err="1" smtClean="0">
                <a:latin typeface="Calibri" pitchFamily="34" charset="0"/>
                <a:ea typeface="+mn-ea"/>
                <a:cs typeface="+mn-cs"/>
              </a:rPr>
              <a:t>year</a:t>
            </a:r>
            <a:r>
              <a:rPr lang="es-ES" altLang="es-ES" sz="1800" dirty="0" smtClean="0">
                <a:latin typeface="Calibri" pitchFamily="34" charset="0"/>
                <a:ea typeface="+mn-ea"/>
                <a:cs typeface="+mn-cs"/>
              </a:rPr>
              <a:t> in </a:t>
            </a:r>
            <a:r>
              <a:rPr lang="es-ES" altLang="es-ES" sz="1800" dirty="0">
                <a:latin typeface="Calibri" pitchFamily="34" charset="0"/>
                <a:ea typeface="+mn-ea"/>
                <a:cs typeface="+mn-cs"/>
              </a:rPr>
              <a:t>50 </a:t>
            </a:r>
            <a:r>
              <a:rPr lang="es-ES" altLang="es-ES" sz="1800" dirty="0" smtClean="0">
                <a:latin typeface="Calibri" pitchFamily="34" charset="0"/>
                <a:ea typeface="+mn-ea"/>
                <a:cs typeface="+mn-cs"/>
              </a:rPr>
              <a:t>cm</a:t>
            </a:r>
            <a:r>
              <a:rPr lang="es-ES" altLang="es-ES" sz="1800" baseline="30000" dirty="0" smtClean="0">
                <a:latin typeface="Calibri" pitchFamily="34" charset="0"/>
                <a:ea typeface="+mn-ea"/>
                <a:cs typeface="+mn-cs"/>
              </a:rPr>
              <a:t>3</a:t>
            </a:r>
            <a:endParaRPr lang="es-ES" altLang="es-ES" sz="1800" dirty="0" smtClean="0">
              <a:latin typeface="Calibri" pitchFamily="34" charset="0"/>
              <a:ea typeface="+mn-ea"/>
              <a:cs typeface="+mn-cs"/>
            </a:endParaRPr>
          </a:p>
          <a:p>
            <a:pPr marL="0" indent="0" fontAlgn="auto">
              <a:lnSpc>
                <a:spcPct val="80000"/>
              </a:lnSpc>
              <a:spcAft>
                <a:spcPts val="0"/>
              </a:spcAft>
              <a:buNone/>
            </a:pPr>
            <a:r>
              <a:rPr lang="es-ES" altLang="es-ES" sz="1800" dirty="0" smtClean="0">
                <a:latin typeface="Calibri" pitchFamily="34" charset="0"/>
                <a:ea typeface="+mn-ea"/>
                <a:cs typeface="+mn-cs"/>
              </a:rPr>
              <a:t>7 x10</a:t>
            </a:r>
            <a:r>
              <a:rPr lang="es-ES" altLang="es-ES" sz="1800" baseline="30000" dirty="0" smtClean="0">
                <a:latin typeface="Calibri" pitchFamily="34" charset="0"/>
                <a:ea typeface="+mn-ea"/>
                <a:cs typeface="+mn-cs"/>
              </a:rPr>
              <a:t>12</a:t>
            </a:r>
            <a:r>
              <a:rPr lang="es-ES" altLang="es-ES" sz="1800" dirty="0" smtClean="0">
                <a:latin typeface="Calibri" pitchFamily="34" charset="0"/>
                <a:ea typeface="+mn-ea"/>
                <a:cs typeface="+mn-cs"/>
              </a:rPr>
              <a:t> n/cm</a:t>
            </a:r>
            <a:r>
              <a:rPr lang="es-ES" altLang="es-ES" sz="1800" baseline="30000" dirty="0" smtClean="0">
                <a:latin typeface="Calibri" pitchFamily="34" charset="0"/>
                <a:ea typeface="+mn-ea"/>
                <a:cs typeface="+mn-cs"/>
              </a:rPr>
              <a:t>2</a:t>
            </a:r>
            <a:r>
              <a:rPr lang="es-ES" altLang="es-ES" sz="1800" dirty="0" smtClean="0">
                <a:latin typeface="Calibri" pitchFamily="34" charset="0"/>
                <a:ea typeface="+mn-ea"/>
                <a:cs typeface="+mn-cs"/>
              </a:rPr>
              <a:t>/s in 1200 cm</a:t>
            </a:r>
            <a:r>
              <a:rPr lang="es-ES" altLang="es-ES" sz="1800" baseline="30000" dirty="0" smtClean="0">
                <a:latin typeface="Calibri" pitchFamily="34" charset="0"/>
                <a:ea typeface="+mn-ea"/>
                <a:cs typeface="+mn-cs"/>
              </a:rPr>
              <a:t>3</a:t>
            </a:r>
            <a:endParaRPr lang="en-US" altLang="es-ES" sz="1800" baseline="30000" dirty="0">
              <a:latin typeface="Calibri" pitchFamily="34" charset="0"/>
              <a:ea typeface="+mn-ea"/>
              <a:cs typeface="+mn-cs"/>
            </a:endParaRPr>
          </a:p>
        </p:txBody>
      </p:sp>
      <p:sp>
        <p:nvSpPr>
          <p:cNvPr id="9" name="8 CuadroTexto"/>
          <p:cNvSpPr txBox="1"/>
          <p:nvPr/>
        </p:nvSpPr>
        <p:spPr>
          <a:xfrm rot="20438723">
            <a:off x="771250" y="3350736"/>
            <a:ext cx="7928379" cy="400110"/>
          </a:xfrm>
          <a:prstGeom prst="rect">
            <a:avLst/>
          </a:prstGeom>
          <a:solidFill>
            <a:schemeClr val="tx2">
              <a:lumMod val="40000"/>
              <a:lumOff val="60000"/>
            </a:schemeClr>
          </a:solidFill>
        </p:spPr>
        <p:txBody>
          <a:bodyPr wrap="square" rtlCol="0">
            <a:spAutoFit/>
          </a:bodyPr>
          <a:lstStyle/>
          <a:p>
            <a:pPr algn="ctr"/>
            <a:r>
              <a:rPr lang="es-ES" sz="2000" b="1" dirty="0" smtClean="0"/>
              <a:t>More </a:t>
            </a:r>
            <a:r>
              <a:rPr lang="es-ES" sz="2000" b="1" dirty="0" err="1" smtClean="0"/>
              <a:t>details</a:t>
            </a:r>
            <a:r>
              <a:rPr lang="es-ES" sz="2000" b="1" dirty="0" smtClean="0"/>
              <a:t> in </a:t>
            </a:r>
            <a:r>
              <a:rPr lang="es-ES" sz="2000" b="1" dirty="0" err="1" smtClean="0"/>
              <a:t>the</a:t>
            </a:r>
            <a:r>
              <a:rPr lang="es-ES" sz="2000" b="1" dirty="0" smtClean="0"/>
              <a:t> poster 108 </a:t>
            </a:r>
            <a:r>
              <a:rPr lang="es-ES" sz="2000" b="1" dirty="0" err="1" smtClean="0"/>
              <a:t>by</a:t>
            </a:r>
            <a:r>
              <a:rPr lang="es-ES" sz="2000" b="1" dirty="0" smtClean="0"/>
              <a:t> P. </a:t>
            </a:r>
            <a:r>
              <a:rPr lang="es-ES" sz="2000" b="1" dirty="0" err="1" smtClean="0"/>
              <a:t>Console</a:t>
            </a:r>
            <a:endParaRPr lang="es-ES" sz="2000" b="1" dirty="0"/>
          </a:p>
        </p:txBody>
      </p:sp>
    </p:spTree>
    <p:extLst>
      <p:ext uri="{BB962C8B-B14F-4D97-AF65-F5344CB8AC3E}">
        <p14:creationId xmlns:p14="http://schemas.microsoft.com/office/powerpoint/2010/main" val="1829424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solidFill>
                  <a:schemeClr val="bg1">
                    <a:lumMod val="75000"/>
                  </a:schemeClr>
                </a:solidFill>
              </a:rPr>
              <a:t>Materials</a:t>
            </a:r>
            <a:r>
              <a:rPr lang="es-ES_tradnl" sz="2800" dirty="0" smtClean="0">
                <a:solidFill>
                  <a:schemeClr val="bg1">
                    <a:lumMod val="75000"/>
                  </a:schemeClr>
                </a:solidFill>
              </a:rPr>
              <a:t>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needs</a:t>
            </a:r>
            <a:endParaRPr lang="es-ES_tradnl" sz="2800" dirty="0" smtClean="0">
              <a:solidFill>
                <a:schemeClr val="bg1">
                  <a:lumMod val="75000"/>
                </a:schemeClr>
              </a:solidFill>
            </a:endParaRPr>
          </a:p>
          <a:p>
            <a:pPr marL="0" indent="0">
              <a:buNone/>
            </a:pPr>
            <a:endParaRPr lang="es-ES_tradnl" sz="2800" dirty="0" smtClean="0">
              <a:solidFill>
                <a:schemeClr val="bg1">
                  <a:lumMod val="75000"/>
                </a:schemeClr>
              </a:solidFill>
            </a:endParaRPr>
          </a:p>
          <a:p>
            <a:r>
              <a:rPr lang="es-ES_tradnl" sz="2800" dirty="0" smtClean="0">
                <a:solidFill>
                  <a:schemeClr val="bg1">
                    <a:lumMod val="75000"/>
                  </a:schemeClr>
                </a:solidFill>
              </a:rPr>
              <a:t>Ion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endParaRPr lang="es-ES_tradnl" sz="2800" dirty="0" smtClean="0">
              <a:solidFill>
                <a:schemeClr val="bg1">
                  <a:lumMod val="75000"/>
                </a:schemeClr>
              </a:solidFill>
            </a:endParaRPr>
          </a:p>
          <a:p>
            <a:r>
              <a:rPr lang="es-ES_tradnl" sz="2800" dirty="0" err="1" smtClean="0">
                <a:solidFill>
                  <a:schemeClr val="bg1">
                    <a:lumMod val="75000"/>
                  </a:schemeClr>
                </a:solidFill>
              </a:rPr>
              <a:t>Accelerator-based</a:t>
            </a:r>
            <a:r>
              <a:rPr lang="es-ES_tradnl" sz="2800" dirty="0" smtClean="0">
                <a:solidFill>
                  <a:schemeClr val="bg1">
                    <a:lumMod val="75000"/>
                  </a:schemeClr>
                </a:solidFill>
              </a:rPr>
              <a:t> </a:t>
            </a:r>
            <a:r>
              <a:rPr lang="es-ES_tradnl" sz="2800" dirty="0" err="1" smtClean="0">
                <a:solidFill>
                  <a:schemeClr val="bg1">
                    <a:lumMod val="75000"/>
                  </a:schemeClr>
                </a:solidFill>
              </a:rPr>
              <a:t>neutron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endParaRPr lang="es-ES_tradnl" sz="2800" dirty="0"/>
          </a:p>
          <a:p>
            <a:r>
              <a:rPr lang="es-ES_tradnl" sz="2800" dirty="0" err="1" smtClean="0"/>
              <a:t>Summary</a:t>
            </a:r>
            <a:endParaRPr lang="es-ES_tradnl" sz="2800" dirty="0" smtClean="0"/>
          </a:p>
          <a:p>
            <a:endParaRPr lang="es-ES_tradnl" sz="2800" dirty="0" smtClean="0"/>
          </a:p>
        </p:txBody>
      </p:sp>
    </p:spTree>
    <p:extLst>
      <p:ext uri="{BB962C8B-B14F-4D97-AF65-F5344CB8AC3E}">
        <p14:creationId xmlns:p14="http://schemas.microsoft.com/office/powerpoint/2010/main" val="3009364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763688" y="188913"/>
            <a:ext cx="6923112" cy="575791"/>
          </a:xfrm>
          <a:solidFill>
            <a:schemeClr val="accent1">
              <a:lumMod val="75000"/>
            </a:schemeClr>
          </a:solidFill>
          <a:extLst/>
        </p:spPr>
        <p:txBody>
          <a:bodyPr vert="horz" lIns="91440" tIns="45720" rIns="91440" bIns="45720" rtlCol="0" anchor="ctr">
            <a:normAutofit/>
          </a:bodyPr>
          <a:lstStyle/>
          <a:p>
            <a:r>
              <a:rPr lang="en-GB" altLang="es-ES" sz="2800" dirty="0"/>
              <a:t>Comparison criteria</a:t>
            </a:r>
          </a:p>
        </p:txBody>
      </p:sp>
      <p:sp>
        <p:nvSpPr>
          <p:cNvPr id="182275" name="Rectangle 3"/>
          <p:cNvSpPr>
            <a:spLocks noGrp="1" noChangeArrowheads="1"/>
          </p:cNvSpPr>
          <p:nvPr>
            <p:ph type="body" idx="1"/>
          </p:nvPr>
        </p:nvSpPr>
        <p:spPr>
          <a:xfrm>
            <a:off x="457200" y="980728"/>
            <a:ext cx="8229600" cy="5534297"/>
          </a:xfrm>
        </p:spPr>
        <p:txBody>
          <a:bodyPr>
            <a:normAutofit/>
          </a:bodyPr>
          <a:lstStyle/>
          <a:p>
            <a:pPr>
              <a:buFontTx/>
              <a:buNone/>
            </a:pPr>
            <a:r>
              <a:rPr lang="en-GB" altLang="es-ES" sz="1400" dirty="0"/>
              <a:t>High-dose radiation effects in materials can only be properly understood if many different irradiation sources are used and a proper “common” model is developed.  </a:t>
            </a:r>
          </a:p>
          <a:p>
            <a:pPr marL="0" indent="0">
              <a:buNone/>
            </a:pPr>
            <a:endParaRPr lang="en-GB" altLang="es-ES" sz="1400" dirty="0"/>
          </a:p>
          <a:p>
            <a:pPr>
              <a:buFontTx/>
              <a:buNone/>
            </a:pPr>
            <a:r>
              <a:rPr lang="en-GB" altLang="es-ES" sz="1400" b="1" dirty="0"/>
              <a:t>How they can be compared</a:t>
            </a:r>
            <a:r>
              <a:rPr lang="en-GB" altLang="es-ES" sz="1400" b="1" dirty="0" smtClean="0"/>
              <a:t>? </a:t>
            </a:r>
            <a:r>
              <a:rPr lang="en-GB" altLang="es-ES" sz="1200" dirty="0" smtClean="0"/>
              <a:t>(</a:t>
            </a:r>
            <a:r>
              <a:rPr lang="en-GB" altLang="es-ES" sz="1200" dirty="0"/>
              <a:t>the neutron/particle spectra is not so important: the important thing is the effects on the </a:t>
            </a:r>
            <a:r>
              <a:rPr lang="en-GB" altLang="es-ES" sz="1200" dirty="0" smtClean="0"/>
              <a:t>materials </a:t>
            </a:r>
            <a:r>
              <a:rPr lang="en-GB" altLang="es-ES" sz="1200" i="1" dirty="0" smtClean="0"/>
              <a:t>–NOTE: the effects can be different for different materials-</a:t>
            </a:r>
            <a:r>
              <a:rPr lang="en-GB" altLang="es-ES" sz="1200" dirty="0" smtClean="0"/>
              <a:t>)</a:t>
            </a:r>
            <a:endParaRPr lang="en-GB" altLang="es-ES" sz="1200" dirty="0"/>
          </a:p>
          <a:p>
            <a:pPr>
              <a:buFontTx/>
              <a:buNone/>
            </a:pPr>
            <a:endParaRPr lang="en-GB" altLang="es-ES" sz="1400" dirty="0" smtClean="0"/>
          </a:p>
          <a:p>
            <a:pPr>
              <a:buFontTx/>
              <a:buNone/>
            </a:pPr>
            <a:endParaRPr lang="en-GB" altLang="es-ES" sz="1400" dirty="0"/>
          </a:p>
        </p:txBody>
      </p:sp>
    </p:spTree>
    <p:extLst>
      <p:ext uri="{BB962C8B-B14F-4D97-AF65-F5344CB8AC3E}">
        <p14:creationId xmlns:p14="http://schemas.microsoft.com/office/powerpoint/2010/main" val="780486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763688" y="188913"/>
            <a:ext cx="6923112" cy="575791"/>
          </a:xfrm>
          <a:solidFill>
            <a:schemeClr val="accent1">
              <a:lumMod val="75000"/>
            </a:schemeClr>
          </a:solidFill>
          <a:extLst/>
        </p:spPr>
        <p:txBody>
          <a:bodyPr vert="horz" lIns="91440" tIns="45720" rIns="91440" bIns="45720" rtlCol="0" anchor="ctr">
            <a:normAutofit/>
          </a:bodyPr>
          <a:lstStyle/>
          <a:p>
            <a:r>
              <a:rPr lang="en-GB" altLang="es-ES" sz="2800" dirty="0"/>
              <a:t>Comparison criteria</a:t>
            </a:r>
          </a:p>
        </p:txBody>
      </p:sp>
      <p:sp>
        <p:nvSpPr>
          <p:cNvPr id="182275" name="Rectangle 3"/>
          <p:cNvSpPr>
            <a:spLocks noGrp="1" noChangeArrowheads="1"/>
          </p:cNvSpPr>
          <p:nvPr>
            <p:ph type="body" idx="1"/>
          </p:nvPr>
        </p:nvSpPr>
        <p:spPr>
          <a:xfrm>
            <a:off x="457200" y="980728"/>
            <a:ext cx="8229600" cy="5534297"/>
          </a:xfrm>
        </p:spPr>
        <p:txBody>
          <a:bodyPr>
            <a:normAutofit/>
          </a:bodyPr>
          <a:lstStyle/>
          <a:p>
            <a:pPr>
              <a:buFontTx/>
              <a:buNone/>
            </a:pPr>
            <a:r>
              <a:rPr lang="en-GB" altLang="es-ES" sz="1400" dirty="0"/>
              <a:t>High-dose radiation effects in materials can only be properly understood if many different irradiation sources are used and a proper “common” model is developed.  </a:t>
            </a:r>
          </a:p>
          <a:p>
            <a:pPr marL="0" indent="0">
              <a:buNone/>
            </a:pPr>
            <a:endParaRPr lang="en-GB" altLang="es-ES" sz="1400" dirty="0"/>
          </a:p>
          <a:p>
            <a:pPr>
              <a:buFontTx/>
              <a:buNone/>
            </a:pPr>
            <a:r>
              <a:rPr lang="en-GB" altLang="es-ES" sz="1400" b="1" dirty="0"/>
              <a:t>How they can be compared</a:t>
            </a:r>
            <a:r>
              <a:rPr lang="en-GB" altLang="es-ES" sz="1400" b="1" dirty="0" smtClean="0"/>
              <a:t>? </a:t>
            </a:r>
            <a:r>
              <a:rPr lang="en-GB" altLang="es-ES" sz="1200" dirty="0" smtClean="0"/>
              <a:t>(</a:t>
            </a:r>
            <a:r>
              <a:rPr lang="en-GB" altLang="es-ES" sz="1200" dirty="0"/>
              <a:t>the neutron/particle spectra is not so important: the important thing is the effects on the </a:t>
            </a:r>
            <a:r>
              <a:rPr lang="en-GB" altLang="es-ES" sz="1200" dirty="0" smtClean="0"/>
              <a:t>materials </a:t>
            </a:r>
            <a:r>
              <a:rPr lang="en-GB" altLang="es-ES" sz="1200" i="1" dirty="0" smtClean="0"/>
              <a:t>–NOTE: the effects can be different for different materials-</a:t>
            </a:r>
            <a:r>
              <a:rPr lang="en-GB" altLang="es-ES" sz="1200" dirty="0" smtClean="0"/>
              <a:t>)</a:t>
            </a:r>
            <a:endParaRPr lang="en-GB" altLang="es-ES" sz="1200" dirty="0"/>
          </a:p>
          <a:p>
            <a:pPr>
              <a:buFontTx/>
              <a:buNone/>
            </a:pPr>
            <a:endParaRPr lang="en-GB" altLang="es-ES" sz="1400" dirty="0" smtClean="0"/>
          </a:p>
          <a:p>
            <a:pPr>
              <a:buFontTx/>
              <a:buNone/>
            </a:pPr>
            <a:endParaRPr lang="en-GB" altLang="es-ES" sz="1400" dirty="0"/>
          </a:p>
        </p:txBody>
      </p:sp>
      <p:sp>
        <p:nvSpPr>
          <p:cNvPr id="5" name="Rectangle 2"/>
          <p:cNvSpPr>
            <a:spLocks noChangeArrowheads="1"/>
          </p:cNvSpPr>
          <p:nvPr/>
        </p:nvSpPr>
        <p:spPr bwMode="auto">
          <a:xfrm>
            <a:off x="6845300" y="3146624"/>
            <a:ext cx="1666875" cy="2727325"/>
          </a:xfrm>
          <a:prstGeom prst="rect">
            <a:avLst/>
          </a:prstGeom>
          <a:gradFill rotWithShape="1">
            <a:gsLst>
              <a:gs pos="0">
                <a:srgbClr val="FFFF99"/>
              </a:gs>
              <a:gs pos="100000">
                <a:srgbClr val="FF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graphicFrame>
        <p:nvGraphicFramePr>
          <p:cNvPr id="6" name="Group 3"/>
          <p:cNvGraphicFramePr>
            <a:graphicFrameLocks/>
          </p:cNvGraphicFramePr>
          <p:nvPr>
            <p:extLst>
              <p:ext uri="{D42A27DB-BD31-4B8C-83A1-F6EECF244321}">
                <p14:modId xmlns:p14="http://schemas.microsoft.com/office/powerpoint/2010/main" val="377062395"/>
              </p:ext>
            </p:extLst>
          </p:nvPr>
        </p:nvGraphicFramePr>
        <p:xfrm>
          <a:off x="857250" y="2540199"/>
          <a:ext cx="7654925" cy="3333751"/>
        </p:xfrm>
        <a:graphic>
          <a:graphicData uri="http://schemas.openxmlformats.org/drawingml/2006/table">
            <a:tbl>
              <a:tblPr/>
              <a:tblGrid>
                <a:gridCol w="1665913"/>
                <a:gridCol w="2669915"/>
                <a:gridCol w="1659548"/>
                <a:gridCol w="1659549"/>
              </a:tblGrid>
              <a:tr h="635771">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dirty="0" smtClean="0">
                          <a:ln>
                            <a:noFill/>
                          </a:ln>
                          <a:solidFill>
                            <a:schemeClr val="tx1"/>
                          </a:solidFill>
                          <a:effectLst/>
                          <a:latin typeface="Arial" pitchFamily="34" charset="0"/>
                        </a:rPr>
                        <a:t>Particle type</a:t>
                      </a:r>
                      <a:br>
                        <a:rPr kumimoji="0" lang="en-US" altLang="es-ES" sz="1700" b="0" i="0" u="none" strike="noStrike" cap="none" normalizeH="0" baseline="0" dirty="0" smtClean="0">
                          <a:ln>
                            <a:noFill/>
                          </a:ln>
                          <a:solidFill>
                            <a:schemeClr val="tx1"/>
                          </a:solidFill>
                          <a:effectLst/>
                          <a:latin typeface="Arial" pitchFamily="34" charset="0"/>
                        </a:rPr>
                      </a:br>
                      <a:r>
                        <a:rPr kumimoji="0" lang="en-US" altLang="es-ES" sz="1700" b="0" i="0" u="none" strike="noStrike" cap="none" normalizeH="0" baseline="0" dirty="0" smtClean="0">
                          <a:ln>
                            <a:noFill/>
                          </a:ln>
                          <a:solidFill>
                            <a:schemeClr val="tx1"/>
                          </a:solidFill>
                          <a:effectLst/>
                          <a:latin typeface="Arial" pitchFamily="34" charset="0"/>
                        </a:rPr>
                        <a:t>(</a:t>
                      </a:r>
                      <a:r>
                        <a:rPr kumimoji="0" lang="en-US" altLang="es-ES" sz="1700" b="0" i="0" u="none" strike="noStrike" cap="none" normalizeH="0" baseline="0" dirty="0" err="1" smtClean="0">
                          <a:ln>
                            <a:noFill/>
                          </a:ln>
                          <a:solidFill>
                            <a:schemeClr val="tx1"/>
                          </a:solidFill>
                          <a:effectLst/>
                          <a:latin typeface="Arial" pitchFamily="34" charset="0"/>
                        </a:rPr>
                        <a:t>E</a:t>
                      </a:r>
                      <a:r>
                        <a:rPr kumimoji="0" lang="en-US" altLang="es-ES" sz="1700" b="0" i="0" u="none" strike="noStrike" cap="none" normalizeH="0" baseline="-25000" dirty="0" err="1" smtClean="0">
                          <a:ln>
                            <a:noFill/>
                          </a:ln>
                          <a:solidFill>
                            <a:schemeClr val="tx1"/>
                          </a:solidFill>
                          <a:effectLst/>
                          <a:latin typeface="Arial" pitchFamily="34" charset="0"/>
                        </a:rPr>
                        <a:t>kin</a:t>
                      </a:r>
                      <a:r>
                        <a:rPr kumimoji="0" lang="en-US" altLang="es-ES" sz="1700" b="0" i="0" u="none" strike="noStrike" cap="none" normalizeH="0" baseline="0" dirty="0" smtClean="0">
                          <a:ln>
                            <a:noFill/>
                          </a:ln>
                          <a:solidFill>
                            <a:schemeClr val="tx1"/>
                          </a:solidFill>
                          <a:effectLst/>
                          <a:latin typeface="Arial" pitchFamily="34" charset="0"/>
                        </a:rPr>
                        <a:t>  = 1 MeV)</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Typical recoil (or PKA)</a:t>
                      </a:r>
                      <a:br>
                        <a:rPr kumimoji="0" lang="en-US" altLang="es-ES" sz="1700" b="0" i="0" u="none" strike="noStrike" cap="none" normalizeH="0" baseline="0" smtClean="0">
                          <a:ln>
                            <a:noFill/>
                          </a:ln>
                          <a:solidFill>
                            <a:schemeClr val="tx1"/>
                          </a:solidFill>
                          <a:effectLst/>
                          <a:latin typeface="Arial" pitchFamily="34" charset="0"/>
                        </a:rPr>
                      </a:br>
                      <a:r>
                        <a:rPr kumimoji="0" lang="en-US" altLang="es-ES" sz="1700" b="0" i="0" u="none" strike="noStrike" cap="none" normalizeH="0" baseline="0" smtClean="0">
                          <a:ln>
                            <a:noFill/>
                          </a:ln>
                          <a:solidFill>
                            <a:schemeClr val="tx1"/>
                          </a:solidFill>
                          <a:effectLst/>
                          <a:latin typeface="Arial" pitchFamily="34" charset="0"/>
                        </a:rPr>
                        <a:t>feature</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Typical recoil energy T</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Dominant defect type</a:t>
                      </a:r>
                    </a:p>
                  </a:txBody>
                  <a:tcPr marL="101591" marR="101591" marT="50784" marB="50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832">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rgbClr val="0000CC"/>
                          </a:solidFill>
                          <a:effectLst/>
                          <a:latin typeface="Arial" pitchFamily="34" charset="0"/>
                        </a:rPr>
                        <a:t>Electron</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endParaRPr kumimoji="0" lang="es-ES" altLang="es-ES" sz="1700" b="0" i="0" u="none" strike="noStrike" cap="none" normalizeH="0" baseline="0" smtClean="0">
                        <a:ln>
                          <a:noFill/>
                        </a:ln>
                        <a:solidFill>
                          <a:schemeClr val="tx1"/>
                        </a:solidFill>
                        <a:effectLst/>
                        <a:latin typeface="Arial" pitchFamily="34" charset="0"/>
                      </a:endParaRP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dirty="0" smtClean="0">
                          <a:ln>
                            <a:noFill/>
                          </a:ln>
                          <a:solidFill>
                            <a:schemeClr val="tx1"/>
                          </a:solidFill>
                          <a:effectLst/>
                          <a:latin typeface="Arial" pitchFamily="34" charset="0"/>
                        </a:rPr>
                        <a:t>25 eV</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500" b="0" i="0" u="none" strike="noStrike" cap="none" normalizeH="0" baseline="0" dirty="0" err="1" smtClean="0">
                          <a:ln>
                            <a:noFill/>
                          </a:ln>
                          <a:solidFill>
                            <a:schemeClr val="tx1"/>
                          </a:solidFill>
                          <a:effectLst/>
                          <a:latin typeface="Arial" pitchFamily="34" charset="0"/>
                        </a:rPr>
                        <a:t>Frenkelpairs</a:t>
                      </a:r>
                      <a:r>
                        <a:rPr kumimoji="0" lang="en-US" altLang="es-ES" sz="1500" b="0" i="0" u="none" strike="noStrike" cap="none" normalizeH="0" baseline="0" dirty="0" smtClean="0">
                          <a:ln>
                            <a:noFill/>
                          </a:ln>
                          <a:solidFill>
                            <a:schemeClr val="tx1"/>
                          </a:solidFill>
                          <a:effectLst/>
                          <a:latin typeface="Arial" pitchFamily="34" charset="0"/>
                        </a:rPr>
                        <a:t/>
                      </a:r>
                      <a:br>
                        <a:rPr kumimoji="0" lang="en-US" altLang="es-ES" sz="1500" b="0" i="0" u="none" strike="noStrike" cap="none" normalizeH="0" baseline="0" dirty="0" smtClean="0">
                          <a:ln>
                            <a:noFill/>
                          </a:ln>
                          <a:solidFill>
                            <a:schemeClr val="tx1"/>
                          </a:solidFill>
                          <a:effectLst/>
                          <a:latin typeface="Arial" pitchFamily="34" charset="0"/>
                        </a:rPr>
                      </a:br>
                      <a:r>
                        <a:rPr kumimoji="0" lang="en-US" altLang="es-ES" sz="1500" b="0" i="0" u="none" strike="noStrike" cap="none" normalizeH="0" baseline="0" dirty="0" smtClean="0">
                          <a:ln>
                            <a:noFill/>
                          </a:ln>
                          <a:solidFill>
                            <a:schemeClr val="tx1"/>
                          </a:solidFill>
                          <a:effectLst/>
                          <a:latin typeface="Arial" pitchFamily="34" charset="0"/>
                        </a:rPr>
                        <a:t>(FP: Vacancy-</a:t>
                      </a:r>
                      <a:r>
                        <a:rPr kumimoji="0" lang="en-US" altLang="es-ES" sz="1500" b="0" i="0" u="none" strike="noStrike" cap="none" normalizeH="0" baseline="0" dirty="0" err="1" smtClean="0">
                          <a:ln>
                            <a:noFill/>
                          </a:ln>
                          <a:solidFill>
                            <a:schemeClr val="tx1"/>
                          </a:solidFill>
                          <a:effectLst/>
                          <a:latin typeface="Arial" pitchFamily="34" charset="0"/>
                        </a:rPr>
                        <a:t>Insterstitial</a:t>
                      </a:r>
                      <a:r>
                        <a:rPr kumimoji="0" lang="en-US" altLang="es-ES" sz="1500" b="0" i="0" u="none" strike="noStrike" cap="none" normalizeH="0" baseline="0" dirty="0" smtClean="0">
                          <a:ln>
                            <a:noFill/>
                          </a:ln>
                          <a:solidFill>
                            <a:schemeClr val="tx1"/>
                          </a:solidFill>
                          <a:effectLst/>
                          <a:latin typeface="Arial" pitchFamily="34" charset="0"/>
                        </a:rPr>
                        <a:t> pair)</a:t>
                      </a:r>
                    </a:p>
                    <a:p>
                      <a:pPr marL="0" marR="0" lvl="0" indent="0" algn="l" defTabSz="965200" rtl="0" eaLnBrk="1" fontAlgn="base" latinLnBrk="0" hangingPunct="1">
                        <a:lnSpc>
                          <a:spcPct val="100000"/>
                        </a:lnSpc>
                        <a:spcBef>
                          <a:spcPct val="20000"/>
                        </a:spcBef>
                        <a:spcAft>
                          <a:spcPct val="0"/>
                        </a:spcAft>
                        <a:buClrTx/>
                        <a:buSzTx/>
                        <a:buFontTx/>
                        <a:buNone/>
                        <a:tabLst/>
                      </a:pPr>
                      <a:endParaRPr kumimoji="0" lang="en-US" altLang="es-ES" sz="1500" b="0" i="0" u="none" strike="noStrike" cap="none" normalizeH="0" baseline="0" dirty="0" smtClean="0">
                        <a:ln>
                          <a:noFill/>
                        </a:ln>
                        <a:solidFill>
                          <a:schemeClr val="tx1"/>
                        </a:solidFill>
                        <a:effectLst/>
                        <a:latin typeface="Arial" pitchFamily="34" charset="0"/>
                      </a:endParaRPr>
                    </a:p>
                    <a:p>
                      <a:pPr marL="0" marR="0" lvl="0" indent="0" algn="l" defTabSz="965200" rtl="0" eaLnBrk="1" fontAlgn="base" latinLnBrk="0" hangingPunct="1">
                        <a:lnSpc>
                          <a:spcPct val="100000"/>
                        </a:lnSpc>
                        <a:spcBef>
                          <a:spcPct val="20000"/>
                        </a:spcBef>
                        <a:spcAft>
                          <a:spcPct val="0"/>
                        </a:spcAft>
                        <a:buClrTx/>
                        <a:buSzTx/>
                        <a:buFontTx/>
                        <a:buNone/>
                        <a:tabLst/>
                      </a:pPr>
                      <a:endParaRPr kumimoji="0" lang="en-US" altLang="es-ES" sz="1500" b="0" i="0" u="none" strike="noStrike" cap="none" normalizeH="0" baseline="0" dirty="0" smtClean="0">
                        <a:ln>
                          <a:noFill/>
                        </a:ln>
                        <a:solidFill>
                          <a:schemeClr val="tx1"/>
                        </a:solidFill>
                        <a:effectLst/>
                        <a:latin typeface="Arial" pitchFamily="34" charset="0"/>
                      </a:endParaRPr>
                    </a:p>
                    <a:p>
                      <a:pPr marL="0" marR="0" lvl="0" indent="0" algn="l" defTabSz="965200" rtl="0" eaLnBrk="1" fontAlgn="base" latinLnBrk="0" hangingPunct="1">
                        <a:lnSpc>
                          <a:spcPct val="100000"/>
                        </a:lnSpc>
                        <a:spcBef>
                          <a:spcPct val="20000"/>
                        </a:spcBef>
                        <a:spcAft>
                          <a:spcPct val="0"/>
                        </a:spcAft>
                        <a:buClrTx/>
                        <a:buSzTx/>
                        <a:buFontTx/>
                        <a:buNone/>
                        <a:tabLst/>
                      </a:pPr>
                      <a:endParaRPr kumimoji="0" lang="en-US" altLang="es-ES" sz="1500" b="0" i="0" u="none" strike="noStrike" cap="none" normalizeH="0" baseline="0" dirty="0" smtClean="0">
                        <a:ln>
                          <a:noFill/>
                        </a:ln>
                        <a:solidFill>
                          <a:schemeClr val="tx1"/>
                        </a:solidFill>
                        <a:effectLst/>
                        <a:latin typeface="Arial" pitchFamily="34" charset="0"/>
                      </a:endParaRPr>
                    </a:p>
                    <a:p>
                      <a:pPr marL="0" marR="0" lvl="0" indent="0" algn="l" defTabSz="965200" rtl="0" eaLnBrk="1" fontAlgn="base" latinLnBrk="0" hangingPunct="1">
                        <a:lnSpc>
                          <a:spcPct val="100000"/>
                        </a:lnSpc>
                        <a:spcBef>
                          <a:spcPct val="20000"/>
                        </a:spcBef>
                        <a:spcAft>
                          <a:spcPct val="0"/>
                        </a:spcAft>
                        <a:buClrTx/>
                        <a:buSzTx/>
                        <a:buFontTx/>
                        <a:buNone/>
                        <a:tabLst/>
                      </a:pPr>
                      <a:endParaRPr kumimoji="0" lang="en-US" altLang="es-ES" sz="1500" b="0" i="0" u="none" strike="noStrike" cap="none" normalizeH="0" baseline="0" dirty="0" smtClean="0">
                        <a:ln>
                          <a:noFill/>
                        </a:ln>
                        <a:solidFill>
                          <a:schemeClr val="tx1"/>
                        </a:solidFill>
                        <a:effectLst/>
                        <a:latin typeface="Arial" pitchFamily="34" charset="0"/>
                      </a:endParaRPr>
                    </a:p>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500" b="0" i="0" u="none" strike="noStrike" cap="none" normalizeH="0" baseline="0" dirty="0" smtClean="0">
                          <a:ln>
                            <a:noFill/>
                          </a:ln>
                          <a:solidFill>
                            <a:schemeClr val="tx1"/>
                          </a:solidFill>
                          <a:effectLst/>
                          <a:latin typeface="Arial" pitchFamily="34" charset="0"/>
                        </a:rPr>
                        <a:t>Cascades &amp; sub-cascades</a:t>
                      </a:r>
                    </a:p>
                  </a:txBody>
                  <a:tcPr marL="101591" marR="101591" marT="50784" marB="50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97561">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rgbClr val="0000CC"/>
                          </a:solidFill>
                          <a:effectLst/>
                          <a:latin typeface="Arial" pitchFamily="34" charset="0"/>
                        </a:rPr>
                        <a:t>Proton</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endParaRPr kumimoji="0" lang="es-ES" altLang="es-ES" sz="1700" b="0" i="0" u="none" strike="noStrike" cap="none" normalizeH="0" baseline="0" smtClean="0">
                        <a:ln>
                          <a:noFill/>
                        </a:ln>
                        <a:solidFill>
                          <a:schemeClr val="tx1"/>
                        </a:solidFill>
                        <a:effectLst/>
                        <a:latin typeface="Arial" pitchFamily="34" charset="0"/>
                      </a:endParaRP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500 eV</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r h="726191">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rgbClr val="0000CC"/>
                          </a:solidFill>
                          <a:effectLst/>
                          <a:latin typeface="Arial" pitchFamily="34" charset="0"/>
                        </a:rPr>
                        <a:t>Fe-ion</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endParaRPr kumimoji="0" lang="es-ES" altLang="es-ES" sz="1700" b="0" i="0" u="none" strike="noStrike" cap="none" normalizeH="0" baseline="0" smtClean="0">
                        <a:ln>
                          <a:noFill/>
                        </a:ln>
                        <a:solidFill>
                          <a:schemeClr val="tx1"/>
                        </a:solidFill>
                        <a:effectLst/>
                        <a:latin typeface="Arial" pitchFamily="34" charset="0"/>
                      </a:endParaRP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chemeClr val="tx1"/>
                          </a:solidFill>
                          <a:effectLst/>
                          <a:latin typeface="Arial" pitchFamily="34" charset="0"/>
                        </a:rPr>
                        <a:t>24 000 eV</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r h="703396">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smtClean="0">
                          <a:ln>
                            <a:noFill/>
                          </a:ln>
                          <a:solidFill>
                            <a:srgbClr val="0000CC"/>
                          </a:solidFill>
                          <a:effectLst/>
                          <a:latin typeface="Arial" pitchFamily="34" charset="0"/>
                        </a:rPr>
                        <a:t>Neutron</a:t>
                      </a:r>
                    </a:p>
                  </a:txBody>
                  <a:tcPr marL="101591" marR="101591" marT="50784" marB="50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endParaRPr kumimoji="0" lang="es-ES" altLang="es-ES" sz="1700" b="0" i="0" u="none" strike="noStrike" cap="none" normalizeH="0" baseline="0" smtClean="0">
                        <a:ln>
                          <a:noFill/>
                        </a:ln>
                        <a:solidFill>
                          <a:schemeClr val="tx1"/>
                        </a:solidFill>
                        <a:effectLst/>
                        <a:latin typeface="Arial" pitchFamily="34" charset="0"/>
                      </a:endParaRP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65200">
                        <a:spcBef>
                          <a:spcPct val="20000"/>
                        </a:spcBef>
                        <a:defRPr sz="2000">
                          <a:solidFill>
                            <a:schemeClr val="tx1"/>
                          </a:solidFill>
                          <a:latin typeface="Arial" pitchFamily="34" charset="0"/>
                        </a:defRPr>
                      </a:lvl1pPr>
                      <a:lvl2pPr marL="482600" defTabSz="965200">
                        <a:spcBef>
                          <a:spcPct val="20000"/>
                        </a:spcBef>
                        <a:defRPr>
                          <a:solidFill>
                            <a:schemeClr val="tx1"/>
                          </a:solidFill>
                          <a:latin typeface="Arial" pitchFamily="34" charset="0"/>
                        </a:defRPr>
                      </a:lvl2pPr>
                      <a:lvl3pPr marL="965200" defTabSz="965200">
                        <a:spcBef>
                          <a:spcPct val="20000"/>
                        </a:spcBef>
                        <a:defRPr sz="1600">
                          <a:solidFill>
                            <a:schemeClr val="tx1"/>
                          </a:solidFill>
                          <a:latin typeface="Arial" pitchFamily="34" charset="0"/>
                        </a:defRPr>
                      </a:lvl3pPr>
                      <a:lvl4pPr marL="1447800" defTabSz="965200">
                        <a:spcBef>
                          <a:spcPct val="20000"/>
                        </a:spcBef>
                        <a:defRPr sz="1400">
                          <a:solidFill>
                            <a:schemeClr val="tx1"/>
                          </a:solidFill>
                          <a:latin typeface="Arial" pitchFamily="34" charset="0"/>
                        </a:defRPr>
                      </a:lvl4pPr>
                      <a:lvl5pPr marL="1930400" defTabSz="965200">
                        <a:spcBef>
                          <a:spcPct val="20000"/>
                        </a:spcBef>
                        <a:defRPr sz="1400">
                          <a:solidFill>
                            <a:schemeClr val="tx1"/>
                          </a:solidFill>
                          <a:latin typeface="Arial" pitchFamily="34" charset="0"/>
                        </a:defRPr>
                      </a:lvl5pPr>
                      <a:lvl6pPr marL="2387600" defTabSz="965200" fontAlgn="base">
                        <a:spcBef>
                          <a:spcPct val="20000"/>
                        </a:spcBef>
                        <a:spcAft>
                          <a:spcPct val="0"/>
                        </a:spcAft>
                        <a:defRPr sz="1400">
                          <a:solidFill>
                            <a:schemeClr val="tx1"/>
                          </a:solidFill>
                          <a:latin typeface="Arial" pitchFamily="34" charset="0"/>
                        </a:defRPr>
                      </a:lvl6pPr>
                      <a:lvl7pPr marL="2844800" defTabSz="965200" fontAlgn="base">
                        <a:spcBef>
                          <a:spcPct val="20000"/>
                        </a:spcBef>
                        <a:spcAft>
                          <a:spcPct val="0"/>
                        </a:spcAft>
                        <a:defRPr sz="1400">
                          <a:solidFill>
                            <a:schemeClr val="tx1"/>
                          </a:solidFill>
                          <a:latin typeface="Arial" pitchFamily="34" charset="0"/>
                        </a:defRPr>
                      </a:lvl7pPr>
                      <a:lvl8pPr marL="3302000" defTabSz="965200" fontAlgn="base">
                        <a:spcBef>
                          <a:spcPct val="20000"/>
                        </a:spcBef>
                        <a:spcAft>
                          <a:spcPct val="0"/>
                        </a:spcAft>
                        <a:defRPr sz="1400">
                          <a:solidFill>
                            <a:schemeClr val="tx1"/>
                          </a:solidFill>
                          <a:latin typeface="Arial" pitchFamily="34" charset="0"/>
                        </a:defRPr>
                      </a:lvl8pPr>
                      <a:lvl9pPr marL="3759200" defTabSz="965200" fontAlgn="base">
                        <a:spcBef>
                          <a:spcPct val="20000"/>
                        </a:spcBef>
                        <a:spcAft>
                          <a:spcPct val="0"/>
                        </a:spcAft>
                        <a:defRPr sz="1400">
                          <a:solidFill>
                            <a:schemeClr val="tx1"/>
                          </a:solidFill>
                          <a:latin typeface="Arial" pitchFamily="34" charset="0"/>
                        </a:defRPr>
                      </a:lvl9pPr>
                    </a:lstStyle>
                    <a:p>
                      <a:pPr marL="0" marR="0" lvl="0" indent="0" algn="l" defTabSz="965200" rtl="0" eaLnBrk="1" fontAlgn="base" latinLnBrk="0" hangingPunct="1">
                        <a:lnSpc>
                          <a:spcPct val="100000"/>
                        </a:lnSpc>
                        <a:spcBef>
                          <a:spcPct val="20000"/>
                        </a:spcBef>
                        <a:spcAft>
                          <a:spcPct val="0"/>
                        </a:spcAft>
                        <a:buClrTx/>
                        <a:buSzTx/>
                        <a:buFontTx/>
                        <a:buNone/>
                        <a:tabLst/>
                      </a:pPr>
                      <a:r>
                        <a:rPr kumimoji="0" lang="en-US" altLang="es-ES" sz="1700" b="0" i="0" u="none" strike="noStrike" cap="none" normalizeH="0" baseline="0" dirty="0" smtClean="0">
                          <a:ln>
                            <a:noFill/>
                          </a:ln>
                          <a:solidFill>
                            <a:schemeClr val="tx1"/>
                          </a:solidFill>
                          <a:effectLst/>
                          <a:latin typeface="Arial" pitchFamily="34" charset="0"/>
                        </a:rPr>
                        <a:t>45 000 eV</a:t>
                      </a:r>
                    </a:p>
                  </a:txBody>
                  <a:tcPr marL="101591" marR="101591" marT="50784" marB="50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grpSp>
        <p:nvGrpSpPr>
          <p:cNvPr id="8" name="Group 34"/>
          <p:cNvGrpSpPr>
            <a:grpSpLocks/>
          </p:cNvGrpSpPr>
          <p:nvPr/>
        </p:nvGrpSpPr>
        <p:grpSpPr bwMode="auto">
          <a:xfrm>
            <a:off x="2678113" y="3182094"/>
            <a:ext cx="2159000" cy="2593975"/>
            <a:chOff x="2245" y="1706"/>
            <a:chExt cx="1361" cy="1679"/>
          </a:xfrm>
        </p:grpSpPr>
        <p:sp>
          <p:nvSpPr>
            <p:cNvPr id="9" name="Freeform 35"/>
            <p:cNvSpPr>
              <a:spLocks/>
            </p:cNvSpPr>
            <p:nvPr/>
          </p:nvSpPr>
          <p:spPr bwMode="auto">
            <a:xfrm>
              <a:off x="2336" y="2205"/>
              <a:ext cx="990" cy="173"/>
            </a:xfrm>
            <a:custGeom>
              <a:avLst/>
              <a:gdLst>
                <a:gd name="T0" fmla="*/ 0 w 990"/>
                <a:gd name="T1" fmla="*/ 173 h 173"/>
                <a:gd name="T2" fmla="*/ 544 w 990"/>
                <a:gd name="T3" fmla="*/ 128 h 173"/>
                <a:gd name="T4" fmla="*/ 990 w 990"/>
                <a:gd name="T5" fmla="*/ 0 h 173"/>
                <a:gd name="T6" fmla="*/ 0 60000 65536"/>
                <a:gd name="T7" fmla="*/ 0 60000 65536"/>
                <a:gd name="T8" fmla="*/ 0 60000 65536"/>
              </a:gdLst>
              <a:ahLst/>
              <a:cxnLst>
                <a:cxn ang="T6">
                  <a:pos x="T0" y="T1"/>
                </a:cxn>
                <a:cxn ang="T7">
                  <a:pos x="T2" y="T3"/>
                </a:cxn>
                <a:cxn ang="T8">
                  <a:pos x="T4" y="T5"/>
                </a:cxn>
              </a:cxnLst>
              <a:rect l="0" t="0" r="r" b="b"/>
              <a:pathLst>
                <a:path w="990" h="173">
                  <a:moveTo>
                    <a:pt x="0" y="173"/>
                  </a:moveTo>
                  <a:lnTo>
                    <a:pt x="544" y="128"/>
                  </a:lnTo>
                  <a:lnTo>
                    <a:pt x="990" y="0"/>
                  </a:lnTo>
                </a:path>
              </a:pathLst>
            </a:custGeom>
            <a:noFill/>
            <a:ln w="12700" cmpd="sng">
              <a:solidFill>
                <a:srgbClr val="0000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a:p>
          </p:txBody>
        </p:sp>
        <p:sp>
          <p:nvSpPr>
            <p:cNvPr id="10" name="Freeform 36"/>
            <p:cNvSpPr>
              <a:spLocks/>
            </p:cNvSpPr>
            <p:nvPr/>
          </p:nvSpPr>
          <p:spPr bwMode="auto">
            <a:xfrm>
              <a:off x="2245" y="2704"/>
              <a:ext cx="1361" cy="182"/>
            </a:xfrm>
            <a:custGeom>
              <a:avLst/>
              <a:gdLst>
                <a:gd name="T0" fmla="*/ 0 w 1361"/>
                <a:gd name="T1" fmla="*/ 182 h 182"/>
                <a:gd name="T2" fmla="*/ 544 w 1361"/>
                <a:gd name="T3" fmla="*/ 136 h 182"/>
                <a:gd name="T4" fmla="*/ 771 w 1361"/>
                <a:gd name="T5" fmla="*/ 0 h 182"/>
                <a:gd name="T6" fmla="*/ 1134 w 1361"/>
                <a:gd name="T7" fmla="*/ 91 h 182"/>
                <a:gd name="T8" fmla="*/ 1134 w 1361"/>
                <a:gd name="T9" fmla="*/ 182 h 182"/>
                <a:gd name="T10" fmla="*/ 1361 w 1361"/>
                <a:gd name="T11" fmla="*/ 46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 h="182">
                  <a:moveTo>
                    <a:pt x="0" y="182"/>
                  </a:moveTo>
                  <a:lnTo>
                    <a:pt x="544" y="136"/>
                  </a:lnTo>
                  <a:lnTo>
                    <a:pt x="771" y="0"/>
                  </a:lnTo>
                  <a:lnTo>
                    <a:pt x="1134" y="91"/>
                  </a:lnTo>
                  <a:lnTo>
                    <a:pt x="1134" y="182"/>
                  </a:lnTo>
                  <a:lnTo>
                    <a:pt x="1361" y="46"/>
                  </a:lnTo>
                </a:path>
              </a:pathLst>
            </a:custGeom>
            <a:noFill/>
            <a:ln w="12700" cmpd="sng">
              <a:solidFill>
                <a:srgbClr val="0000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a:p>
          </p:txBody>
        </p:sp>
        <p:sp>
          <p:nvSpPr>
            <p:cNvPr id="11" name="Oval 37"/>
            <p:cNvSpPr>
              <a:spLocks noChangeArrowheads="1"/>
            </p:cNvSpPr>
            <p:nvPr/>
          </p:nvSpPr>
          <p:spPr bwMode="auto">
            <a:xfrm>
              <a:off x="2789" y="1888"/>
              <a:ext cx="90" cy="90"/>
            </a:xfrm>
            <a:prstGeom prst="ellipse">
              <a:avLst/>
            </a:prstGeom>
            <a:gradFill rotWithShape="1">
              <a:gsLst>
                <a:gs pos="0">
                  <a:srgbClr val="FF0000"/>
                </a:gs>
                <a:gs pos="100000">
                  <a:srgbClr val="990000"/>
                </a:gs>
              </a:gsLst>
              <a:path path="shape">
                <a:fillToRect l="50000" t="50000" r="50000" b="50000"/>
              </a:path>
            </a:gradFill>
            <a:ln>
              <a:noFill/>
            </a:ln>
            <a:effectLst/>
            <a:extLst>
              <a:ext uri="{91240B29-F687-4F45-9708-019B960494DF}">
                <a14:hiddenLine xmlns:a14="http://schemas.microsoft.com/office/drawing/2010/main" w="1270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2" name="Freeform 38"/>
            <p:cNvSpPr>
              <a:spLocks/>
            </p:cNvSpPr>
            <p:nvPr/>
          </p:nvSpPr>
          <p:spPr bwMode="auto">
            <a:xfrm>
              <a:off x="2290" y="1706"/>
              <a:ext cx="952" cy="227"/>
            </a:xfrm>
            <a:custGeom>
              <a:avLst/>
              <a:gdLst>
                <a:gd name="T0" fmla="*/ 0 w 952"/>
                <a:gd name="T1" fmla="*/ 227 h 227"/>
                <a:gd name="T2" fmla="*/ 544 w 952"/>
                <a:gd name="T3" fmla="*/ 182 h 227"/>
                <a:gd name="T4" fmla="*/ 952 w 952"/>
                <a:gd name="T5" fmla="*/ 0 h 227"/>
                <a:gd name="T6" fmla="*/ 0 60000 65536"/>
                <a:gd name="T7" fmla="*/ 0 60000 65536"/>
                <a:gd name="T8" fmla="*/ 0 60000 65536"/>
              </a:gdLst>
              <a:ahLst/>
              <a:cxnLst>
                <a:cxn ang="T6">
                  <a:pos x="T0" y="T1"/>
                </a:cxn>
                <a:cxn ang="T7">
                  <a:pos x="T2" y="T3"/>
                </a:cxn>
                <a:cxn ang="T8">
                  <a:pos x="T4" y="T5"/>
                </a:cxn>
              </a:cxnLst>
              <a:rect l="0" t="0" r="r" b="b"/>
              <a:pathLst>
                <a:path w="952" h="227">
                  <a:moveTo>
                    <a:pt x="0" y="227"/>
                  </a:moveTo>
                  <a:lnTo>
                    <a:pt x="544" y="182"/>
                  </a:lnTo>
                  <a:lnTo>
                    <a:pt x="952" y="0"/>
                  </a:lnTo>
                </a:path>
              </a:pathLst>
            </a:custGeom>
            <a:noFill/>
            <a:ln w="12700" cmpd="sng">
              <a:solidFill>
                <a:srgbClr val="0000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a:p>
          </p:txBody>
        </p:sp>
        <p:sp>
          <p:nvSpPr>
            <p:cNvPr id="13" name="Oval 39"/>
            <p:cNvSpPr>
              <a:spLocks noChangeArrowheads="1"/>
            </p:cNvSpPr>
            <p:nvPr/>
          </p:nvSpPr>
          <p:spPr bwMode="auto">
            <a:xfrm>
              <a:off x="2835" y="2296"/>
              <a:ext cx="136" cy="135"/>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4" name="Text Box 40"/>
            <p:cNvSpPr txBox="1">
              <a:spLocks noChangeArrowheads="1"/>
            </p:cNvSpPr>
            <p:nvPr/>
          </p:nvSpPr>
          <p:spPr bwMode="auto">
            <a:xfrm>
              <a:off x="2880" y="1842"/>
              <a:ext cx="323"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1" tIns="50796" rIns="101591" bIns="50796">
              <a:spAutoFit/>
            </a:bodyPr>
            <a:lstStyle>
              <a:lvl1pPr defTabSz="1016000" eaLnBrk="0" hangingPunct="0">
                <a:spcBef>
                  <a:spcPct val="20000"/>
                </a:spcBef>
                <a:buChar char="•"/>
                <a:defRPr sz="3200">
                  <a:solidFill>
                    <a:schemeClr val="tx1"/>
                  </a:solidFill>
                  <a:latin typeface="Arial" pitchFamily="34" charset="0"/>
                </a:defRPr>
              </a:lvl1pPr>
              <a:lvl2pPr marL="742950" indent="-285750" defTabSz="1016000" eaLnBrk="0" hangingPunct="0">
                <a:spcBef>
                  <a:spcPct val="20000"/>
                </a:spcBef>
                <a:buChar char="–"/>
                <a:defRPr sz="2800">
                  <a:solidFill>
                    <a:schemeClr val="tx1"/>
                  </a:solidFill>
                  <a:latin typeface="Arial" pitchFamily="34" charset="0"/>
                </a:defRPr>
              </a:lvl2pPr>
              <a:lvl3pPr marL="1143000" indent="-228600" defTabSz="1016000" eaLnBrk="0" hangingPunct="0">
                <a:spcBef>
                  <a:spcPct val="20000"/>
                </a:spcBef>
                <a:buChar char="•"/>
                <a:defRPr sz="2400">
                  <a:solidFill>
                    <a:schemeClr val="tx1"/>
                  </a:solidFill>
                  <a:latin typeface="Arial" pitchFamily="34" charset="0"/>
                </a:defRPr>
              </a:lvl3pPr>
              <a:lvl4pPr marL="1600200" indent="-228600" defTabSz="1016000" eaLnBrk="0" hangingPunct="0">
                <a:spcBef>
                  <a:spcPct val="20000"/>
                </a:spcBef>
                <a:buChar char="–"/>
                <a:defRPr sz="2000">
                  <a:solidFill>
                    <a:schemeClr val="tx1"/>
                  </a:solidFill>
                  <a:latin typeface="Arial" pitchFamily="34" charset="0"/>
                </a:defRPr>
              </a:lvl4pPr>
              <a:lvl5pPr marL="2057400" indent="-228600" defTabSz="1016000" eaLnBrk="0" hangingPunct="0">
                <a:spcBef>
                  <a:spcPct val="20000"/>
                </a:spcBef>
                <a:buChar char="»"/>
                <a:defRPr sz="2000">
                  <a:solidFill>
                    <a:schemeClr val="tx1"/>
                  </a:solidFill>
                  <a:latin typeface="Arial" pitchFamily="34" charset="0"/>
                </a:defRPr>
              </a:lvl5pPr>
              <a:lvl6pPr marL="2514600" indent="-228600" defTabSz="1016000" eaLnBrk="0" fontAlgn="base" hangingPunct="0">
                <a:spcBef>
                  <a:spcPct val="20000"/>
                </a:spcBef>
                <a:spcAft>
                  <a:spcPct val="0"/>
                </a:spcAft>
                <a:buChar char="»"/>
                <a:defRPr sz="2000">
                  <a:solidFill>
                    <a:schemeClr val="tx1"/>
                  </a:solidFill>
                  <a:latin typeface="Arial" pitchFamily="34" charset="0"/>
                </a:defRPr>
              </a:lvl6pPr>
              <a:lvl7pPr marL="2971800" indent="-228600" defTabSz="1016000" eaLnBrk="0" fontAlgn="base" hangingPunct="0">
                <a:spcBef>
                  <a:spcPct val="20000"/>
                </a:spcBef>
                <a:spcAft>
                  <a:spcPct val="0"/>
                </a:spcAft>
                <a:buChar char="»"/>
                <a:defRPr sz="2000">
                  <a:solidFill>
                    <a:schemeClr val="tx1"/>
                  </a:solidFill>
                  <a:latin typeface="Arial" pitchFamily="34" charset="0"/>
                </a:defRPr>
              </a:lvl7pPr>
              <a:lvl8pPr marL="3429000" indent="-228600" defTabSz="1016000" eaLnBrk="0" fontAlgn="base" hangingPunct="0">
                <a:spcBef>
                  <a:spcPct val="20000"/>
                </a:spcBef>
                <a:spcAft>
                  <a:spcPct val="0"/>
                </a:spcAft>
                <a:buChar char="»"/>
                <a:defRPr sz="2000">
                  <a:solidFill>
                    <a:schemeClr val="tx1"/>
                  </a:solidFill>
                  <a:latin typeface="Arial" pitchFamily="34" charset="0"/>
                </a:defRPr>
              </a:lvl8pPr>
              <a:lvl9pPr marL="3886200" indent="-228600" defTabSz="1016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s-ES" sz="1200">
                  <a:solidFill>
                    <a:srgbClr val="FF0000"/>
                  </a:solidFill>
                </a:rPr>
                <a:t>PKA</a:t>
              </a:r>
            </a:p>
          </p:txBody>
        </p:sp>
        <p:sp>
          <p:nvSpPr>
            <p:cNvPr id="15" name="Oval 41"/>
            <p:cNvSpPr>
              <a:spLocks noChangeArrowheads="1"/>
            </p:cNvSpPr>
            <p:nvPr/>
          </p:nvSpPr>
          <p:spPr bwMode="auto">
            <a:xfrm>
              <a:off x="2699" y="2750"/>
              <a:ext cx="136" cy="135"/>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6" name="Oval 42"/>
            <p:cNvSpPr>
              <a:spLocks noChangeArrowheads="1"/>
            </p:cNvSpPr>
            <p:nvPr/>
          </p:nvSpPr>
          <p:spPr bwMode="auto">
            <a:xfrm>
              <a:off x="2880" y="2614"/>
              <a:ext cx="227" cy="225"/>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7" name="Oval 43"/>
            <p:cNvSpPr>
              <a:spLocks noChangeArrowheads="1"/>
            </p:cNvSpPr>
            <p:nvPr/>
          </p:nvSpPr>
          <p:spPr bwMode="auto">
            <a:xfrm>
              <a:off x="3243" y="2704"/>
              <a:ext cx="181" cy="182"/>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8" name="Oval 44"/>
            <p:cNvSpPr>
              <a:spLocks noChangeArrowheads="1"/>
            </p:cNvSpPr>
            <p:nvPr/>
          </p:nvSpPr>
          <p:spPr bwMode="auto">
            <a:xfrm>
              <a:off x="3334" y="2840"/>
              <a:ext cx="136" cy="135"/>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19" name="Oval 45"/>
            <p:cNvSpPr>
              <a:spLocks noChangeArrowheads="1"/>
            </p:cNvSpPr>
            <p:nvPr/>
          </p:nvSpPr>
          <p:spPr bwMode="auto">
            <a:xfrm>
              <a:off x="3016" y="3113"/>
              <a:ext cx="317" cy="272"/>
            </a:xfrm>
            <a:prstGeom prst="ellipse">
              <a:avLst/>
            </a:prstGeom>
            <a:gradFill rotWithShape="1">
              <a:gsLst>
                <a:gs pos="0">
                  <a:srgbClr val="FF0000"/>
                </a:gs>
                <a:gs pos="100000">
                  <a:srgbClr val="99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1200"/>
            </a:p>
          </p:txBody>
        </p:sp>
        <p:sp>
          <p:nvSpPr>
            <p:cNvPr id="20" name="Freeform 46"/>
            <p:cNvSpPr>
              <a:spLocks/>
            </p:cNvSpPr>
            <p:nvPr/>
          </p:nvSpPr>
          <p:spPr bwMode="auto">
            <a:xfrm>
              <a:off x="2381" y="3067"/>
              <a:ext cx="635" cy="272"/>
            </a:xfrm>
            <a:custGeom>
              <a:avLst/>
              <a:gdLst>
                <a:gd name="T0" fmla="*/ 0 w 635"/>
                <a:gd name="T1" fmla="*/ 272 h 272"/>
                <a:gd name="T2" fmla="*/ 635 w 635"/>
                <a:gd name="T3" fmla="*/ 181 h 272"/>
                <a:gd name="T4" fmla="*/ 408 w 635"/>
                <a:gd name="T5" fmla="*/ 0 h 272"/>
                <a:gd name="T6" fmla="*/ 0 60000 65536"/>
                <a:gd name="T7" fmla="*/ 0 60000 65536"/>
                <a:gd name="T8" fmla="*/ 0 60000 65536"/>
              </a:gdLst>
              <a:ahLst/>
              <a:cxnLst>
                <a:cxn ang="T6">
                  <a:pos x="T0" y="T1"/>
                </a:cxn>
                <a:cxn ang="T7">
                  <a:pos x="T2" y="T3"/>
                </a:cxn>
                <a:cxn ang="T8">
                  <a:pos x="T4" y="T5"/>
                </a:cxn>
              </a:cxnLst>
              <a:rect l="0" t="0" r="r" b="b"/>
              <a:pathLst>
                <a:path w="635" h="272">
                  <a:moveTo>
                    <a:pt x="0" y="272"/>
                  </a:moveTo>
                  <a:lnTo>
                    <a:pt x="635" y="181"/>
                  </a:lnTo>
                  <a:lnTo>
                    <a:pt x="408" y="0"/>
                  </a:lnTo>
                </a:path>
              </a:pathLst>
            </a:custGeom>
            <a:noFill/>
            <a:ln w="12700" cmpd="sng">
              <a:solidFill>
                <a:srgbClr val="0000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800"/>
            </a:p>
          </p:txBody>
        </p:sp>
      </p:grpSp>
      <p:sp>
        <p:nvSpPr>
          <p:cNvPr id="21" name="Rectangle 47"/>
          <p:cNvSpPr>
            <a:spLocks noChangeArrowheads="1"/>
          </p:cNvSpPr>
          <p:nvPr/>
        </p:nvSpPr>
        <p:spPr bwMode="auto">
          <a:xfrm>
            <a:off x="841945" y="5805264"/>
            <a:ext cx="8410575" cy="74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1" tIns="50796" rIns="101591" bIns="50796">
            <a:spAutoFit/>
          </a:bodyPr>
          <a:lstStyle>
            <a:lvl1pPr defTabSz="1016000" eaLnBrk="0" hangingPunct="0">
              <a:spcBef>
                <a:spcPct val="20000"/>
              </a:spcBef>
              <a:buChar char="•"/>
              <a:defRPr sz="3200">
                <a:solidFill>
                  <a:schemeClr val="tx1"/>
                </a:solidFill>
                <a:latin typeface="Arial" pitchFamily="34" charset="0"/>
              </a:defRPr>
            </a:lvl1pPr>
            <a:lvl2pPr marL="742950" indent="-285750" defTabSz="1016000" eaLnBrk="0" hangingPunct="0">
              <a:spcBef>
                <a:spcPct val="20000"/>
              </a:spcBef>
              <a:buChar char="–"/>
              <a:defRPr sz="2800">
                <a:solidFill>
                  <a:schemeClr val="tx1"/>
                </a:solidFill>
                <a:latin typeface="Arial" pitchFamily="34" charset="0"/>
              </a:defRPr>
            </a:lvl2pPr>
            <a:lvl3pPr marL="1143000" indent="-228600" defTabSz="1016000" eaLnBrk="0" hangingPunct="0">
              <a:spcBef>
                <a:spcPct val="20000"/>
              </a:spcBef>
              <a:buChar char="•"/>
              <a:defRPr sz="2400">
                <a:solidFill>
                  <a:schemeClr val="tx1"/>
                </a:solidFill>
                <a:latin typeface="Arial" pitchFamily="34" charset="0"/>
              </a:defRPr>
            </a:lvl3pPr>
            <a:lvl4pPr marL="1600200" indent="-228600" defTabSz="1016000" eaLnBrk="0" hangingPunct="0">
              <a:spcBef>
                <a:spcPct val="20000"/>
              </a:spcBef>
              <a:buChar char="–"/>
              <a:defRPr sz="2000">
                <a:solidFill>
                  <a:schemeClr val="tx1"/>
                </a:solidFill>
                <a:latin typeface="Arial" pitchFamily="34" charset="0"/>
              </a:defRPr>
            </a:lvl4pPr>
            <a:lvl5pPr marL="2057400" indent="-228600" defTabSz="1016000" eaLnBrk="0" hangingPunct="0">
              <a:spcBef>
                <a:spcPct val="20000"/>
              </a:spcBef>
              <a:buChar char="»"/>
              <a:defRPr sz="2000">
                <a:solidFill>
                  <a:schemeClr val="tx1"/>
                </a:solidFill>
                <a:latin typeface="Arial" pitchFamily="34" charset="0"/>
              </a:defRPr>
            </a:lvl5pPr>
            <a:lvl6pPr marL="2514600" indent="-228600" defTabSz="1016000" eaLnBrk="0" fontAlgn="base" hangingPunct="0">
              <a:spcBef>
                <a:spcPct val="20000"/>
              </a:spcBef>
              <a:spcAft>
                <a:spcPct val="0"/>
              </a:spcAft>
              <a:buChar char="»"/>
              <a:defRPr sz="2000">
                <a:solidFill>
                  <a:schemeClr val="tx1"/>
                </a:solidFill>
                <a:latin typeface="Arial" pitchFamily="34" charset="0"/>
              </a:defRPr>
            </a:lvl6pPr>
            <a:lvl7pPr marL="2971800" indent="-228600" defTabSz="1016000" eaLnBrk="0" fontAlgn="base" hangingPunct="0">
              <a:spcBef>
                <a:spcPct val="20000"/>
              </a:spcBef>
              <a:spcAft>
                <a:spcPct val="0"/>
              </a:spcAft>
              <a:buChar char="»"/>
              <a:defRPr sz="2000">
                <a:solidFill>
                  <a:schemeClr val="tx1"/>
                </a:solidFill>
                <a:latin typeface="Arial" pitchFamily="34" charset="0"/>
              </a:defRPr>
            </a:lvl7pPr>
            <a:lvl8pPr marL="3429000" indent="-228600" defTabSz="1016000" eaLnBrk="0" fontAlgn="base" hangingPunct="0">
              <a:spcBef>
                <a:spcPct val="20000"/>
              </a:spcBef>
              <a:spcAft>
                <a:spcPct val="0"/>
              </a:spcAft>
              <a:buChar char="»"/>
              <a:defRPr sz="2000">
                <a:solidFill>
                  <a:schemeClr val="tx1"/>
                </a:solidFill>
                <a:latin typeface="Arial" pitchFamily="34" charset="0"/>
              </a:defRPr>
            </a:lvl8pPr>
            <a:lvl9pPr marL="3886200" indent="-228600" defTabSz="1016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s-ES" sz="1400" dirty="0"/>
              <a:t>Typical impact on materials properties:</a:t>
            </a:r>
            <a:br>
              <a:rPr lang="en-US" altLang="es-ES" sz="1400" dirty="0"/>
            </a:br>
            <a:r>
              <a:rPr lang="en-US" altLang="es-ES" sz="1400" dirty="0"/>
              <a:t>FPs as “freely migrating defects”: Alloy dissolution, segregation, irradiation creep</a:t>
            </a:r>
          </a:p>
          <a:p>
            <a:pPr>
              <a:spcBef>
                <a:spcPct val="0"/>
              </a:spcBef>
              <a:buFontTx/>
              <a:buNone/>
            </a:pPr>
            <a:r>
              <a:rPr lang="en-US" altLang="es-ES" sz="1400" dirty="0">
                <a:solidFill>
                  <a:schemeClr val="tx2"/>
                </a:solidFill>
                <a:sym typeface="CommonBullets" pitchFamily="34" charset="2"/>
              </a:rPr>
              <a:t>Cascades &amp; sub-cascades: Irradiation hardening, ductility reduction</a:t>
            </a:r>
          </a:p>
        </p:txBody>
      </p:sp>
    </p:spTree>
    <p:extLst>
      <p:ext uri="{BB962C8B-B14F-4D97-AF65-F5344CB8AC3E}">
        <p14:creationId xmlns:p14="http://schemas.microsoft.com/office/powerpoint/2010/main" val="2919973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763688" y="188913"/>
            <a:ext cx="6923112" cy="575791"/>
          </a:xfrm>
          <a:solidFill>
            <a:schemeClr val="accent1">
              <a:lumMod val="75000"/>
            </a:schemeClr>
          </a:solidFill>
          <a:extLst/>
        </p:spPr>
        <p:txBody>
          <a:bodyPr vert="horz" lIns="91440" tIns="45720" rIns="91440" bIns="45720" rtlCol="0" anchor="ctr">
            <a:normAutofit/>
          </a:bodyPr>
          <a:lstStyle/>
          <a:p>
            <a:r>
              <a:rPr lang="en-GB" altLang="es-ES" sz="2800" dirty="0"/>
              <a:t>Comparison criteria</a:t>
            </a:r>
          </a:p>
        </p:txBody>
      </p:sp>
      <p:sp>
        <p:nvSpPr>
          <p:cNvPr id="182275" name="Rectangle 3"/>
          <p:cNvSpPr>
            <a:spLocks noGrp="1" noChangeArrowheads="1"/>
          </p:cNvSpPr>
          <p:nvPr>
            <p:ph type="body" idx="1"/>
          </p:nvPr>
        </p:nvSpPr>
        <p:spPr>
          <a:xfrm>
            <a:off x="457200" y="980728"/>
            <a:ext cx="8229600" cy="5534297"/>
          </a:xfrm>
        </p:spPr>
        <p:txBody>
          <a:bodyPr>
            <a:normAutofit fontScale="77500" lnSpcReduction="20000"/>
          </a:bodyPr>
          <a:lstStyle/>
          <a:p>
            <a:pPr>
              <a:buFontTx/>
              <a:buNone/>
            </a:pPr>
            <a:r>
              <a:rPr lang="en-GB" altLang="es-ES" sz="2000" dirty="0"/>
              <a:t>High-dose radiation effects in materials can only be properly understood if many different irradiation sources are used and a proper “common” model is developed.  </a:t>
            </a:r>
          </a:p>
          <a:p>
            <a:pPr marL="0" indent="0">
              <a:buNone/>
            </a:pPr>
            <a:endParaRPr lang="en-GB" altLang="es-ES" sz="2000" dirty="0"/>
          </a:p>
          <a:p>
            <a:pPr>
              <a:buFontTx/>
              <a:buNone/>
            </a:pPr>
            <a:r>
              <a:rPr lang="en-GB" altLang="es-ES" sz="2000" b="1" dirty="0"/>
              <a:t>How they can be compared</a:t>
            </a:r>
            <a:r>
              <a:rPr lang="en-GB" altLang="es-ES" sz="2000" b="1" dirty="0" smtClean="0"/>
              <a:t>? </a:t>
            </a:r>
            <a:r>
              <a:rPr lang="en-GB" altLang="es-ES" sz="1800" dirty="0" smtClean="0"/>
              <a:t>(</a:t>
            </a:r>
            <a:r>
              <a:rPr lang="en-GB" altLang="es-ES" sz="1800" dirty="0"/>
              <a:t>the neutron/particle spectra is not so important: the important thing is the effects on the </a:t>
            </a:r>
            <a:r>
              <a:rPr lang="en-GB" altLang="es-ES" sz="1800" dirty="0" smtClean="0"/>
              <a:t>materials </a:t>
            </a:r>
            <a:r>
              <a:rPr lang="en-GB" altLang="es-ES" sz="1800" i="1" dirty="0" smtClean="0"/>
              <a:t>–NOTE: the effects can be different for different materials-</a:t>
            </a:r>
            <a:r>
              <a:rPr lang="en-GB" altLang="es-ES" sz="1800" dirty="0" smtClean="0"/>
              <a:t>)</a:t>
            </a:r>
            <a:endParaRPr lang="en-GB" altLang="es-ES" sz="1800" dirty="0"/>
          </a:p>
          <a:p>
            <a:pPr>
              <a:buFontTx/>
              <a:buNone/>
            </a:pPr>
            <a:endParaRPr lang="en-GB" altLang="es-ES" sz="2000" dirty="0" smtClean="0"/>
          </a:p>
          <a:p>
            <a:pPr>
              <a:buFontTx/>
              <a:buNone/>
            </a:pPr>
            <a:endParaRPr lang="en-GB" altLang="es-ES" sz="2000" dirty="0"/>
          </a:p>
          <a:p>
            <a:pPr>
              <a:buFontTx/>
              <a:buNone/>
            </a:pPr>
            <a:r>
              <a:rPr lang="en-GB" altLang="es-ES" sz="1900" dirty="0" smtClean="0"/>
              <a:t>Radiation </a:t>
            </a:r>
            <a:r>
              <a:rPr lang="en-GB" altLang="es-ES" sz="1900" dirty="0"/>
              <a:t>effects in materials are very complex processes that can strongly depend on many parameters (total dose, dose rate, irradiation temperature, time from irradiation, material characteristics,…).</a:t>
            </a:r>
            <a:r>
              <a:rPr lang="en-GB" altLang="es-ES" sz="2100" dirty="0"/>
              <a:t> </a:t>
            </a:r>
          </a:p>
          <a:p>
            <a:pPr>
              <a:buFontTx/>
              <a:buNone/>
            </a:pPr>
            <a:r>
              <a:rPr lang="en-GB" altLang="es-ES" sz="1900" dirty="0"/>
              <a:t>The comparison is based in the initial phases of interaction of radiation particles with the material:</a:t>
            </a:r>
          </a:p>
          <a:p>
            <a:pPr>
              <a:buFontTx/>
              <a:buNone/>
            </a:pPr>
            <a:endParaRPr lang="en-GB" altLang="es-ES" sz="1900" dirty="0"/>
          </a:p>
          <a:p>
            <a:r>
              <a:rPr lang="en-GB" altLang="es-ES" sz="1900" dirty="0" err="1"/>
              <a:t>i</a:t>
            </a:r>
            <a:r>
              <a:rPr lang="en-GB" altLang="es-ES" sz="1900" dirty="0"/>
              <a:t>) scattering of particles. This is measured with </a:t>
            </a:r>
            <a:r>
              <a:rPr lang="en-GB" altLang="es-ES" sz="1900" b="1" dirty="0">
                <a:solidFill>
                  <a:srgbClr val="FF0000"/>
                </a:solidFill>
              </a:rPr>
              <a:t>the parameter “</a:t>
            </a:r>
            <a:r>
              <a:rPr lang="en-GB" altLang="es-ES" sz="1900" b="1" dirty="0" err="1">
                <a:solidFill>
                  <a:srgbClr val="FF0000"/>
                </a:solidFill>
              </a:rPr>
              <a:t>dpa</a:t>
            </a:r>
            <a:r>
              <a:rPr lang="en-GB" altLang="es-ES" sz="1900" b="1" dirty="0">
                <a:solidFill>
                  <a:srgbClr val="FF0000"/>
                </a:solidFill>
              </a:rPr>
              <a:t>”-total dose and dose rate-</a:t>
            </a:r>
            <a:r>
              <a:rPr lang="en-GB" altLang="es-ES" sz="1900" dirty="0"/>
              <a:t> and with</a:t>
            </a:r>
            <a:r>
              <a:rPr lang="en-GB" altLang="es-ES" sz="1900" dirty="0">
                <a:solidFill>
                  <a:srgbClr val="FF0000"/>
                </a:solidFill>
              </a:rPr>
              <a:t> </a:t>
            </a:r>
            <a:r>
              <a:rPr lang="en-GB" altLang="es-ES" sz="1900" b="1" dirty="0">
                <a:solidFill>
                  <a:srgbClr val="FF0000"/>
                </a:solidFill>
              </a:rPr>
              <a:t>W(T) –damage function-</a:t>
            </a:r>
            <a:r>
              <a:rPr lang="en-GB" altLang="es-ES" sz="1900" dirty="0"/>
              <a:t> (a parameter that describes in a qualitative way the “type” of damage in the material)</a:t>
            </a:r>
          </a:p>
          <a:p>
            <a:endParaRPr lang="en-GB" altLang="es-ES" sz="1900" dirty="0"/>
          </a:p>
          <a:p>
            <a:r>
              <a:rPr lang="en-GB" altLang="es-ES" sz="1900" dirty="0"/>
              <a:t>ii) Nuclear reactions, giving rise to “new” ions not previously in the matrix. In the case of fusion-like neutrons the main impurities induced are He and H. This is measured with the </a:t>
            </a:r>
            <a:r>
              <a:rPr lang="en-GB" altLang="es-ES" sz="1900" b="1" dirty="0">
                <a:solidFill>
                  <a:srgbClr val="FF0000"/>
                </a:solidFill>
              </a:rPr>
              <a:t>He/</a:t>
            </a:r>
            <a:r>
              <a:rPr lang="en-GB" altLang="es-ES" sz="1900" b="1" dirty="0" err="1">
                <a:solidFill>
                  <a:srgbClr val="FF0000"/>
                </a:solidFill>
              </a:rPr>
              <a:t>dpa</a:t>
            </a:r>
            <a:r>
              <a:rPr lang="en-GB" altLang="es-ES" sz="1900" b="1" dirty="0"/>
              <a:t>, </a:t>
            </a:r>
            <a:r>
              <a:rPr lang="en-GB" altLang="es-ES" sz="1900" b="1" dirty="0">
                <a:solidFill>
                  <a:srgbClr val="FF0000"/>
                </a:solidFill>
              </a:rPr>
              <a:t>H/</a:t>
            </a:r>
            <a:r>
              <a:rPr lang="en-GB" altLang="es-ES" sz="1900" b="1" dirty="0" err="1">
                <a:solidFill>
                  <a:srgbClr val="FF0000"/>
                </a:solidFill>
              </a:rPr>
              <a:t>dpa</a:t>
            </a:r>
            <a:r>
              <a:rPr lang="en-GB" altLang="es-ES" sz="1900" b="1" dirty="0"/>
              <a:t> ratios</a:t>
            </a:r>
            <a:r>
              <a:rPr lang="en-GB" altLang="es-ES" sz="1900" dirty="0"/>
              <a:t> and </a:t>
            </a:r>
            <a:r>
              <a:rPr lang="en-GB" altLang="es-ES" sz="1900" u="sng" dirty="0">
                <a:solidFill>
                  <a:srgbClr val="FF0000"/>
                </a:solidFill>
              </a:rPr>
              <a:t>other impurities production</a:t>
            </a:r>
            <a:r>
              <a:rPr lang="en-GB" altLang="es-ES" sz="1900" dirty="0"/>
              <a:t>.</a:t>
            </a:r>
          </a:p>
          <a:p>
            <a:endParaRPr lang="en-GB" altLang="es-ES" sz="1900" dirty="0"/>
          </a:p>
          <a:p>
            <a:pPr>
              <a:buFontTx/>
              <a:buNone/>
            </a:pPr>
            <a:r>
              <a:rPr lang="en-GB" altLang="es-ES" sz="1900" dirty="0"/>
              <a:t>+ other obvious comparison criteria like </a:t>
            </a:r>
            <a:r>
              <a:rPr lang="en-GB" altLang="es-ES" sz="1900" b="1" dirty="0" smtClean="0"/>
              <a:t>irradiation </a:t>
            </a:r>
            <a:r>
              <a:rPr lang="en-GB" altLang="es-ES" sz="1900" b="1" dirty="0"/>
              <a:t>volume</a:t>
            </a:r>
            <a:r>
              <a:rPr lang="en-GB" altLang="es-ES" sz="1900" dirty="0" smtClean="0"/>
              <a:t>, </a:t>
            </a:r>
            <a:r>
              <a:rPr lang="en-GB" altLang="es-ES" sz="1900" b="1" dirty="0" smtClean="0"/>
              <a:t>feasible temperature range</a:t>
            </a:r>
            <a:r>
              <a:rPr lang="en-GB" altLang="es-ES" sz="1900" dirty="0" smtClean="0"/>
              <a:t>,…</a:t>
            </a:r>
            <a:endParaRPr lang="en-GB" altLang="es-ES" sz="2000" dirty="0"/>
          </a:p>
        </p:txBody>
      </p:sp>
    </p:spTree>
    <p:extLst>
      <p:ext uri="{BB962C8B-B14F-4D97-AF65-F5344CB8AC3E}">
        <p14:creationId xmlns:p14="http://schemas.microsoft.com/office/powerpoint/2010/main" val="908524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291" y="3501008"/>
            <a:ext cx="468268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652120" y="6155431"/>
            <a:ext cx="1627048" cy="307777"/>
          </a:xfrm>
          <a:prstGeom prst="rect">
            <a:avLst/>
          </a:prstGeom>
          <a:noFill/>
        </p:spPr>
        <p:txBody>
          <a:bodyPr wrap="none" rtlCol="0">
            <a:spAutoFit/>
          </a:bodyPr>
          <a:lstStyle/>
          <a:p>
            <a:r>
              <a:rPr lang="es-ES" sz="1400" dirty="0" smtClean="0"/>
              <a:t>PKA </a:t>
            </a:r>
            <a:r>
              <a:rPr lang="es-ES" sz="1400" dirty="0" err="1" smtClean="0"/>
              <a:t>Energy</a:t>
            </a:r>
            <a:r>
              <a:rPr lang="es-ES" sz="1400" dirty="0" smtClean="0"/>
              <a:t> (</a:t>
            </a:r>
            <a:r>
              <a:rPr lang="es-ES" sz="1400" dirty="0" err="1" smtClean="0"/>
              <a:t>MeV</a:t>
            </a:r>
            <a:r>
              <a:rPr lang="es-ES" sz="1400" dirty="0" smtClean="0"/>
              <a:t>)</a:t>
            </a:r>
            <a:endParaRPr lang="es-ES" sz="1400" dirty="0"/>
          </a:p>
        </p:txBody>
      </p:sp>
      <p:grpSp>
        <p:nvGrpSpPr>
          <p:cNvPr id="10" name="Group 21"/>
          <p:cNvGrpSpPr>
            <a:grpSpLocks/>
          </p:cNvGrpSpPr>
          <p:nvPr/>
        </p:nvGrpSpPr>
        <p:grpSpPr bwMode="auto">
          <a:xfrm>
            <a:off x="611560" y="692696"/>
            <a:ext cx="3816424" cy="2952328"/>
            <a:chOff x="2570" y="1575"/>
            <a:chExt cx="3190" cy="2594"/>
          </a:xfrm>
        </p:grpSpPr>
        <p:pic>
          <p:nvPicPr>
            <p:cNvPr id="11" name="Picture 7" descr="He-dpa fusion matl map temp"/>
            <p:cNvPicPr>
              <a:picLocks noChangeAspect="1" noChangeArrowheads="1"/>
            </p:cNvPicPr>
            <p:nvPr/>
          </p:nvPicPr>
          <p:blipFill>
            <a:blip r:embed="rId4">
              <a:extLst>
                <a:ext uri="{28A0092B-C50C-407E-A947-70E740481C1C}">
                  <a14:useLocalDpi xmlns:a14="http://schemas.microsoft.com/office/drawing/2010/main" val="0"/>
                </a:ext>
              </a:extLst>
            </a:blip>
            <a:srcRect t="10982"/>
            <a:stretch>
              <a:fillRect/>
            </a:stretch>
          </p:blipFill>
          <p:spPr bwMode="auto">
            <a:xfrm>
              <a:off x="2570" y="1575"/>
              <a:ext cx="3190" cy="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p:nvSpPr>
          <p:spPr bwMode="auto">
            <a:xfrm>
              <a:off x="4910" y="2314"/>
              <a:ext cx="47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s-ES" sz="1200" b="1">
                  <a:solidFill>
                    <a:srgbClr val="008000"/>
                  </a:solidFill>
                  <a:latin typeface="Times New Roman" pitchFamily="18" charset="0"/>
                  <a:ea typeface="MS PGothic" pitchFamily="34" charset="-128"/>
                </a:rPr>
                <a:t>IFMIF</a:t>
              </a:r>
            </a:p>
          </p:txBody>
        </p:sp>
        <p:sp>
          <p:nvSpPr>
            <p:cNvPr id="13" name="Text Box 10"/>
            <p:cNvSpPr txBox="1">
              <a:spLocks noChangeArrowheads="1"/>
            </p:cNvSpPr>
            <p:nvPr/>
          </p:nvSpPr>
          <p:spPr bwMode="auto">
            <a:xfrm>
              <a:off x="4068" y="2062"/>
              <a:ext cx="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s-ES" sz="1200" b="1">
                  <a:solidFill>
                    <a:srgbClr val="800040"/>
                  </a:solidFill>
                  <a:latin typeface="Times New Roman" pitchFamily="18" charset="0"/>
                  <a:ea typeface="MS PGothic" pitchFamily="34" charset="-128"/>
                </a:rPr>
                <a:t>Spallation</a:t>
              </a:r>
            </a:p>
            <a:p>
              <a:pPr eaLnBrk="1" hangingPunct="1">
                <a:lnSpc>
                  <a:spcPct val="85000"/>
                </a:lnSpc>
                <a:spcBef>
                  <a:spcPct val="0"/>
                </a:spcBef>
                <a:buFontTx/>
                <a:buNone/>
              </a:pPr>
              <a:r>
                <a:rPr lang="en-US" altLang="es-ES" sz="1200" b="1">
                  <a:solidFill>
                    <a:srgbClr val="800040"/>
                  </a:solidFill>
                  <a:latin typeface="Times New Roman" pitchFamily="18" charset="0"/>
                  <a:ea typeface="MS PGothic" pitchFamily="34" charset="-128"/>
                </a:rPr>
                <a:t>neutrons</a:t>
              </a:r>
              <a:endParaRPr lang="en-US" altLang="es-ES" sz="1200" b="1">
                <a:solidFill>
                  <a:srgbClr val="0000FF"/>
                </a:solidFill>
                <a:latin typeface="Times New Roman" pitchFamily="18" charset="0"/>
                <a:ea typeface="MS PGothic" pitchFamily="34" charset="-128"/>
              </a:endParaRPr>
            </a:p>
          </p:txBody>
        </p:sp>
        <p:sp>
          <p:nvSpPr>
            <p:cNvPr id="14" name="Line 11"/>
            <p:cNvSpPr>
              <a:spLocks noChangeShapeType="1"/>
            </p:cNvSpPr>
            <p:nvPr/>
          </p:nvSpPr>
          <p:spPr bwMode="auto">
            <a:xfrm flipH="1" flipV="1">
              <a:off x="4525" y="2225"/>
              <a:ext cx="211" cy="39"/>
            </a:xfrm>
            <a:prstGeom prst="line">
              <a:avLst/>
            </a:prstGeom>
            <a:noFill/>
            <a:ln w="9525">
              <a:solidFill>
                <a:srgbClr val="800040"/>
              </a:solidFill>
              <a:round/>
              <a:headEnd type="stealth" w="med" len="med"/>
              <a:tailEnd/>
            </a:ln>
            <a:extLst>
              <a:ext uri="{909E8E84-426E-40DD-AFC4-6F175D3DCCD1}">
                <a14:hiddenFill xmlns:a14="http://schemas.microsoft.com/office/drawing/2010/main">
                  <a:noFill/>
                </a14:hiddenFill>
              </a:ext>
            </a:extLst>
          </p:spPr>
          <p:txBody>
            <a:bodyPr anchor="ctr">
              <a:spAutoFit/>
            </a:bodyPr>
            <a:lstStyle/>
            <a:p>
              <a:endParaRPr lang="es-ES"/>
            </a:p>
          </p:txBody>
        </p:sp>
        <p:sp>
          <p:nvSpPr>
            <p:cNvPr id="15" name="Line 12"/>
            <p:cNvSpPr>
              <a:spLocks noChangeShapeType="1"/>
            </p:cNvSpPr>
            <p:nvPr/>
          </p:nvSpPr>
          <p:spPr bwMode="auto">
            <a:xfrm>
              <a:off x="4946" y="2198"/>
              <a:ext cx="76" cy="128"/>
            </a:xfrm>
            <a:prstGeom prst="line">
              <a:avLst/>
            </a:prstGeom>
            <a:noFill/>
            <a:ln w="9525">
              <a:solidFill>
                <a:srgbClr val="008000"/>
              </a:solidFill>
              <a:round/>
              <a:headEnd type="stealth" w="med" len="med"/>
              <a:tailEnd/>
            </a:ln>
            <a:extLst>
              <a:ext uri="{909E8E84-426E-40DD-AFC4-6F175D3DCCD1}">
                <a14:hiddenFill xmlns:a14="http://schemas.microsoft.com/office/drawing/2010/main">
                  <a:noFill/>
                </a14:hiddenFill>
              </a:ext>
            </a:extLst>
          </p:spPr>
          <p:txBody>
            <a:bodyPr anchor="ctr">
              <a:spAutoFit/>
            </a:bodyPr>
            <a:lstStyle/>
            <a:p>
              <a:endParaRPr lang="es-ES"/>
            </a:p>
          </p:txBody>
        </p:sp>
        <p:sp>
          <p:nvSpPr>
            <p:cNvPr id="16" name="Oval 13"/>
            <p:cNvSpPr>
              <a:spLocks noChangeArrowheads="1"/>
            </p:cNvSpPr>
            <p:nvPr/>
          </p:nvSpPr>
          <p:spPr bwMode="auto">
            <a:xfrm rot="-2530239">
              <a:off x="4556" y="2188"/>
              <a:ext cx="780" cy="65"/>
            </a:xfrm>
            <a:prstGeom prst="ellipse">
              <a:avLst/>
            </a:prstGeom>
            <a:solidFill>
              <a:srgbClr val="008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ea typeface="MS PGothic" pitchFamily="34" charset="-128"/>
              </a:endParaRPr>
            </a:p>
          </p:txBody>
        </p:sp>
        <p:sp>
          <p:nvSpPr>
            <p:cNvPr id="17" name="Oval 14"/>
            <p:cNvSpPr>
              <a:spLocks noChangeArrowheads="1"/>
            </p:cNvSpPr>
            <p:nvPr/>
          </p:nvSpPr>
          <p:spPr bwMode="auto">
            <a:xfrm rot="-3436644">
              <a:off x="4468" y="2204"/>
              <a:ext cx="558" cy="193"/>
            </a:xfrm>
            <a:prstGeom prst="ellipse">
              <a:avLst/>
            </a:prstGeom>
            <a:solidFill>
              <a:srgbClr val="80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ea typeface="MS PGothic" pitchFamily="34" charset="-128"/>
              </a:endParaRPr>
            </a:p>
          </p:txBody>
        </p:sp>
        <p:sp>
          <p:nvSpPr>
            <p:cNvPr id="18" name="Oval 15"/>
            <p:cNvSpPr>
              <a:spLocks noChangeArrowheads="1"/>
            </p:cNvSpPr>
            <p:nvPr/>
          </p:nvSpPr>
          <p:spPr bwMode="auto">
            <a:xfrm rot="-2451362">
              <a:off x="4067" y="2832"/>
              <a:ext cx="256" cy="34"/>
            </a:xfrm>
            <a:prstGeom prst="ellipse">
              <a:avLst/>
            </a:prstGeom>
            <a:solidFill>
              <a:srgbClr val="0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ea typeface="MS PGothic" pitchFamily="34" charset="-128"/>
              </a:endParaRPr>
            </a:p>
          </p:txBody>
        </p:sp>
        <p:sp>
          <p:nvSpPr>
            <p:cNvPr id="19" name="Oval 16"/>
            <p:cNvSpPr>
              <a:spLocks noChangeArrowheads="1"/>
            </p:cNvSpPr>
            <p:nvPr/>
          </p:nvSpPr>
          <p:spPr bwMode="auto">
            <a:xfrm rot="-2571099">
              <a:off x="4942" y="2050"/>
              <a:ext cx="348" cy="30"/>
            </a:xfrm>
            <a:prstGeom prst="ellipse">
              <a:avLst/>
            </a:prstGeom>
            <a:solidFill>
              <a:srgbClr val="FF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ea typeface="MS PGothic" pitchFamily="34" charset="-128"/>
              </a:endParaRPr>
            </a:p>
          </p:txBody>
        </p:sp>
        <p:sp>
          <p:nvSpPr>
            <p:cNvPr id="20" name="Text Box 17"/>
            <p:cNvSpPr txBox="1">
              <a:spLocks noChangeArrowheads="1"/>
            </p:cNvSpPr>
            <p:nvPr/>
          </p:nvSpPr>
          <p:spPr bwMode="auto">
            <a:xfrm>
              <a:off x="5183" y="2089"/>
              <a:ext cx="4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s-ES" sz="1200" b="1">
                  <a:solidFill>
                    <a:srgbClr val="FF0000"/>
                  </a:solidFill>
                  <a:latin typeface="Times New Roman" pitchFamily="18" charset="0"/>
                  <a:ea typeface="MS PGothic" pitchFamily="34" charset="-128"/>
                </a:rPr>
                <a:t>Fusion</a:t>
              </a:r>
            </a:p>
            <a:p>
              <a:pPr eaLnBrk="1" hangingPunct="1">
                <a:lnSpc>
                  <a:spcPct val="85000"/>
                </a:lnSpc>
                <a:spcBef>
                  <a:spcPct val="0"/>
                </a:spcBef>
                <a:buFontTx/>
                <a:buNone/>
              </a:pPr>
              <a:r>
                <a:rPr lang="en-US" altLang="es-ES" sz="1200" b="1">
                  <a:solidFill>
                    <a:srgbClr val="FF0000"/>
                  </a:solidFill>
                  <a:latin typeface="Times New Roman" pitchFamily="18" charset="0"/>
                  <a:ea typeface="MS PGothic" pitchFamily="34" charset="-128"/>
                </a:rPr>
                <a:t>reactor</a:t>
              </a:r>
              <a:endParaRPr lang="en-US" altLang="es-ES" sz="1200" b="1">
                <a:solidFill>
                  <a:srgbClr val="008000"/>
                </a:solidFill>
                <a:latin typeface="Times New Roman" pitchFamily="18" charset="0"/>
                <a:ea typeface="MS PGothic" pitchFamily="34" charset="-128"/>
              </a:endParaRPr>
            </a:p>
          </p:txBody>
        </p:sp>
        <p:sp>
          <p:nvSpPr>
            <p:cNvPr id="21" name="Text Box 18"/>
            <p:cNvSpPr txBox="1">
              <a:spLocks noChangeArrowheads="1"/>
            </p:cNvSpPr>
            <p:nvPr/>
          </p:nvSpPr>
          <p:spPr bwMode="auto">
            <a:xfrm>
              <a:off x="4155" y="2824"/>
              <a:ext cx="42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37931725" indent="-37474525"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5000"/>
                </a:lnSpc>
                <a:spcBef>
                  <a:spcPct val="0"/>
                </a:spcBef>
                <a:buFontTx/>
                <a:buNone/>
              </a:pPr>
              <a:r>
                <a:rPr lang="en-US" altLang="es-ES" sz="1200" b="1" dirty="0">
                  <a:solidFill>
                    <a:srgbClr val="008080"/>
                  </a:solidFill>
                  <a:latin typeface="Times New Roman" pitchFamily="18" charset="0"/>
                  <a:ea typeface="MS PGothic" pitchFamily="34" charset="-128"/>
                </a:rPr>
                <a:t>ITER</a:t>
              </a:r>
            </a:p>
          </p:txBody>
        </p:sp>
        <p:sp>
          <p:nvSpPr>
            <p:cNvPr id="22" name="Line 19"/>
            <p:cNvSpPr>
              <a:spLocks noChangeShapeType="1"/>
            </p:cNvSpPr>
            <p:nvPr/>
          </p:nvSpPr>
          <p:spPr bwMode="auto">
            <a:xfrm>
              <a:off x="5114" y="2072"/>
              <a:ext cx="108" cy="96"/>
            </a:xfrm>
            <a:prstGeom prst="line">
              <a:avLst/>
            </a:prstGeom>
            <a:noFill/>
            <a:ln w="9525">
              <a:solidFill>
                <a:srgbClr val="FF0000"/>
              </a:solidFill>
              <a:round/>
              <a:headEnd type="stealth" w="med" len="med"/>
              <a:tailEnd/>
            </a:ln>
            <a:extLst>
              <a:ext uri="{909E8E84-426E-40DD-AFC4-6F175D3DCCD1}">
                <a14:hiddenFill xmlns:a14="http://schemas.microsoft.com/office/drawing/2010/main">
                  <a:noFill/>
                </a14:hiddenFill>
              </a:ext>
            </a:extLst>
          </p:spPr>
          <p:txBody>
            <a:bodyPr anchor="ctr">
              <a:spAutoFit/>
            </a:bodyPr>
            <a:lstStyle/>
            <a:p>
              <a:endParaRPr lang="es-ES"/>
            </a:p>
          </p:txBody>
        </p:sp>
      </p:grpSp>
      <p:sp>
        <p:nvSpPr>
          <p:cNvPr id="23" name="22 CuadroTexto"/>
          <p:cNvSpPr txBox="1"/>
          <p:nvPr/>
        </p:nvSpPr>
        <p:spPr>
          <a:xfrm rot="16200000">
            <a:off x="3873477" y="4751275"/>
            <a:ext cx="1377300" cy="307777"/>
          </a:xfrm>
          <a:prstGeom prst="rect">
            <a:avLst/>
          </a:prstGeom>
          <a:noFill/>
        </p:spPr>
        <p:txBody>
          <a:bodyPr wrap="none" rtlCol="0">
            <a:spAutoFit/>
          </a:bodyPr>
          <a:lstStyle/>
          <a:p>
            <a:r>
              <a:rPr lang="es-ES" sz="1400" dirty="0" err="1" smtClean="0"/>
              <a:t>Damage</a:t>
            </a:r>
            <a:r>
              <a:rPr lang="es-ES" sz="1400" dirty="0" smtClean="0"/>
              <a:t> </a:t>
            </a:r>
            <a:r>
              <a:rPr lang="es-ES" sz="1400" dirty="0" err="1" smtClean="0"/>
              <a:t>funcion</a:t>
            </a:r>
            <a:endParaRPr lang="es-ES" sz="1400" dirty="0"/>
          </a:p>
        </p:txBody>
      </p:sp>
    </p:spTree>
    <p:extLst>
      <p:ext uri="{BB962C8B-B14F-4D97-AF65-F5344CB8AC3E}">
        <p14:creationId xmlns:p14="http://schemas.microsoft.com/office/powerpoint/2010/main" val="3140953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a:bodyPr>
          <a:lstStyle/>
          <a:p>
            <a:pPr marL="0" indent="0">
              <a:buNone/>
            </a:pPr>
            <a:r>
              <a:rPr lang="es-ES" sz="1600" b="1" u="sng" dirty="0" err="1" smtClean="0">
                <a:solidFill>
                  <a:srgbClr val="FF0000"/>
                </a:solidFill>
              </a:rPr>
              <a:t>Neutron</a:t>
            </a:r>
            <a:r>
              <a:rPr lang="es-ES" sz="1600" b="1" u="sng" dirty="0" smtClean="0">
                <a:solidFill>
                  <a:srgbClr val="FF0000"/>
                </a:solidFill>
              </a:rPr>
              <a:t> </a:t>
            </a:r>
            <a:r>
              <a:rPr lang="es-ES" sz="1600" b="1" u="sng" dirty="0" err="1" smtClean="0">
                <a:solidFill>
                  <a:srgbClr val="FF0000"/>
                </a:solidFill>
              </a:rPr>
              <a:t>source</a:t>
            </a:r>
            <a:r>
              <a:rPr lang="es-ES" sz="1600" b="1" dirty="0" smtClean="0">
                <a:solidFill>
                  <a:srgbClr val="FF0000"/>
                </a:solidFill>
              </a:rPr>
              <a:t> </a:t>
            </a:r>
            <a:r>
              <a:rPr lang="es-ES" sz="1600" b="1" dirty="0">
                <a:solidFill>
                  <a:srgbClr val="FF0000"/>
                </a:solidFill>
              </a:rPr>
              <a:t>	</a:t>
            </a:r>
            <a:r>
              <a:rPr lang="es-ES" sz="1600" b="1" u="sng" dirty="0" smtClean="0">
                <a:solidFill>
                  <a:srgbClr val="FF0000"/>
                </a:solidFill>
              </a:rPr>
              <a:t>Short </a:t>
            </a:r>
            <a:r>
              <a:rPr lang="es-ES" sz="1600" b="1" u="sng" dirty="0" err="1" smtClean="0">
                <a:solidFill>
                  <a:srgbClr val="FF0000"/>
                </a:solidFill>
              </a:rPr>
              <a:t>description</a:t>
            </a:r>
            <a:r>
              <a:rPr lang="es-ES" sz="1600" b="1" dirty="0" smtClean="0">
                <a:solidFill>
                  <a:srgbClr val="FF0000"/>
                </a:solidFill>
              </a:rPr>
              <a:t> 	      </a:t>
            </a:r>
            <a:r>
              <a:rPr lang="es-ES" sz="1600" b="1" u="sng" dirty="0" err="1" smtClean="0">
                <a:solidFill>
                  <a:srgbClr val="FF0000"/>
                </a:solidFill>
              </a:rPr>
              <a:t>Neutron</a:t>
            </a:r>
            <a:r>
              <a:rPr lang="es-ES" sz="1600" b="1" dirty="0" smtClean="0">
                <a:solidFill>
                  <a:srgbClr val="FF0000"/>
                </a:solidFill>
              </a:rPr>
              <a:t> 	    </a:t>
            </a:r>
            <a:r>
              <a:rPr lang="es-ES" sz="1600" b="1" u="sng" dirty="0" err="1" smtClean="0">
                <a:solidFill>
                  <a:srgbClr val="FF0000"/>
                </a:solidFill>
              </a:rPr>
              <a:t>Heat</a:t>
            </a:r>
            <a:r>
              <a:rPr lang="es-ES" sz="1600" b="1" dirty="0" smtClean="0">
                <a:solidFill>
                  <a:srgbClr val="FF0000"/>
                </a:solidFill>
              </a:rPr>
              <a:t>               </a:t>
            </a:r>
            <a:r>
              <a:rPr lang="es-ES" sz="1600" b="1" u="sng" dirty="0" err="1" smtClean="0">
                <a:solidFill>
                  <a:srgbClr val="FF0000"/>
                </a:solidFill>
              </a:rPr>
              <a:t>Example</a:t>
            </a:r>
            <a:endParaRPr lang="es-ES" sz="1600" b="1" u="sng" dirty="0" smtClean="0">
              <a:solidFill>
                <a:srgbClr val="FF0000"/>
              </a:solidFill>
            </a:endParaRPr>
          </a:p>
          <a:p>
            <a:pPr marL="0" indent="0">
              <a:buNone/>
            </a:pPr>
            <a:r>
              <a:rPr lang="es-ES" sz="1600" b="1" dirty="0" smtClean="0">
                <a:solidFill>
                  <a:srgbClr val="FF0000"/>
                </a:solidFill>
              </a:rPr>
              <a:t>        </a:t>
            </a:r>
            <a:r>
              <a:rPr lang="es-ES" sz="1600" b="1" u="sng" dirty="0" err="1" smtClean="0">
                <a:solidFill>
                  <a:srgbClr val="FF0000"/>
                </a:solidFill>
              </a:rPr>
              <a:t>type</a:t>
            </a:r>
            <a:r>
              <a:rPr lang="es-ES" sz="1600" b="1" dirty="0" smtClean="0">
                <a:solidFill>
                  <a:srgbClr val="FF0000"/>
                </a:solidFill>
              </a:rPr>
              <a:t>                                        </a:t>
            </a:r>
            <a:r>
              <a:rPr lang="es-ES" sz="1600" b="1" u="sng" dirty="0" err="1" smtClean="0">
                <a:solidFill>
                  <a:srgbClr val="FF0000"/>
                </a:solidFill>
              </a:rPr>
              <a:t>production</a:t>
            </a:r>
            <a:r>
              <a:rPr lang="es-ES" sz="1600" b="1" u="sng" dirty="0" smtClean="0">
                <a:solidFill>
                  <a:srgbClr val="FF0000"/>
                </a:solidFill>
              </a:rPr>
              <a:t> </a:t>
            </a:r>
            <a:r>
              <a:rPr lang="es-ES" sz="1600" b="1" u="sng" dirty="0" err="1" smtClean="0">
                <a:solidFill>
                  <a:srgbClr val="FF0000"/>
                </a:solidFill>
              </a:rPr>
              <a:t>efficiency</a:t>
            </a:r>
            <a:r>
              <a:rPr lang="es-ES" sz="1600" b="1" u="sng" dirty="0" smtClean="0">
                <a:solidFill>
                  <a:srgbClr val="FF0000"/>
                </a:solidFill>
              </a:rPr>
              <a:t> (1)</a:t>
            </a:r>
            <a:r>
              <a:rPr lang="es-ES" sz="1600" b="1" dirty="0" smtClean="0">
                <a:solidFill>
                  <a:srgbClr val="FF0000"/>
                </a:solidFill>
              </a:rPr>
              <a:t>      </a:t>
            </a:r>
            <a:r>
              <a:rPr lang="es-ES" sz="1600" b="1" u="sng" dirty="0" err="1" smtClean="0">
                <a:solidFill>
                  <a:srgbClr val="FF0000"/>
                </a:solidFill>
              </a:rPr>
              <a:t>release</a:t>
            </a:r>
            <a:r>
              <a:rPr lang="es-ES" sz="1600" b="1" u="sng" dirty="0" smtClean="0">
                <a:solidFill>
                  <a:srgbClr val="FF0000"/>
                </a:solidFill>
              </a:rPr>
              <a:t> (1)</a:t>
            </a:r>
          </a:p>
          <a:p>
            <a:pPr marL="0" indent="0">
              <a:buNone/>
            </a:pPr>
            <a:r>
              <a:rPr lang="es-ES" sz="1600" b="1" dirty="0">
                <a:solidFill>
                  <a:schemeClr val="tx2">
                    <a:lumMod val="60000"/>
                    <a:lumOff val="40000"/>
                  </a:schemeClr>
                </a:solidFill>
              </a:rPr>
              <a:t>Nuclear </a:t>
            </a:r>
            <a:r>
              <a:rPr lang="es-ES" sz="1600" b="1" dirty="0" err="1">
                <a:solidFill>
                  <a:schemeClr val="tx2">
                    <a:lumMod val="60000"/>
                    <a:lumOff val="40000"/>
                  </a:schemeClr>
                </a:solidFill>
              </a:rPr>
              <a:t>fission</a:t>
            </a:r>
            <a:r>
              <a:rPr lang="es-ES" sz="1600" dirty="0"/>
              <a:t>			</a:t>
            </a:r>
            <a:r>
              <a:rPr lang="es-ES" sz="1600" dirty="0" smtClean="0"/>
              <a:t>     </a:t>
            </a:r>
            <a:r>
              <a:rPr lang="es-ES" sz="1600" i="1" dirty="0" smtClean="0"/>
              <a:t>1n/</a:t>
            </a:r>
            <a:r>
              <a:rPr lang="es-ES" sz="1600" i="1" dirty="0" err="1" smtClean="0"/>
              <a:t>fission</a:t>
            </a:r>
            <a:r>
              <a:rPr lang="es-ES" sz="1600" i="1" dirty="0"/>
              <a:t>	</a:t>
            </a:r>
            <a:r>
              <a:rPr lang="es-ES" sz="1600" i="1" dirty="0" smtClean="0"/>
              <a:t>   180 </a:t>
            </a:r>
            <a:r>
              <a:rPr lang="es-ES" sz="1600" i="1" dirty="0" err="1"/>
              <a:t>MeV</a:t>
            </a:r>
            <a:r>
              <a:rPr lang="es-ES" sz="1600" i="1" dirty="0"/>
              <a:t>/n</a:t>
            </a:r>
          </a:p>
          <a:p>
            <a:pPr marL="0" indent="0">
              <a:buNone/>
            </a:pPr>
            <a:r>
              <a:rPr lang="es-ES" sz="1600" b="1" dirty="0" err="1" smtClean="0">
                <a:solidFill>
                  <a:schemeClr val="tx2">
                    <a:lumMod val="60000"/>
                    <a:lumOff val="40000"/>
                  </a:schemeClr>
                </a:solidFill>
              </a:rPr>
              <a:t>Spallation</a:t>
            </a:r>
            <a:r>
              <a:rPr lang="es-ES" sz="1600" b="1" dirty="0" smtClean="0">
                <a:solidFill>
                  <a:schemeClr val="tx2">
                    <a:lumMod val="60000"/>
                    <a:lumOff val="40000"/>
                  </a:schemeClr>
                </a:solidFill>
              </a:rPr>
              <a:t>	</a:t>
            </a:r>
            <a:r>
              <a:rPr lang="es-ES" sz="1600" i="1" dirty="0" smtClean="0"/>
              <a:t>800 </a:t>
            </a:r>
            <a:r>
              <a:rPr lang="es-ES" sz="1600" i="1" dirty="0" err="1"/>
              <a:t>MeV</a:t>
            </a:r>
            <a:r>
              <a:rPr lang="es-ES" sz="1600" i="1" dirty="0"/>
              <a:t> p </a:t>
            </a:r>
            <a:r>
              <a:rPr lang="es-ES" sz="1600" i="1" dirty="0" err="1"/>
              <a:t>on</a:t>
            </a:r>
            <a:r>
              <a:rPr lang="es-ES" sz="1600" i="1" dirty="0"/>
              <a:t> </a:t>
            </a:r>
            <a:r>
              <a:rPr lang="es-ES" sz="1600" i="1" dirty="0" smtClean="0"/>
              <a:t>W</a:t>
            </a:r>
            <a:r>
              <a:rPr lang="es-ES" sz="1600" i="1" dirty="0"/>
              <a:t>	</a:t>
            </a:r>
            <a:r>
              <a:rPr lang="es-ES" sz="1600" i="1" dirty="0" smtClean="0"/>
              <a:t>     15-30 </a:t>
            </a:r>
            <a:r>
              <a:rPr lang="es-ES" sz="1600" i="1" dirty="0"/>
              <a:t>n/p	</a:t>
            </a:r>
            <a:r>
              <a:rPr lang="es-ES" sz="1600" i="1" dirty="0" smtClean="0"/>
              <a:t>  30-55 </a:t>
            </a:r>
            <a:r>
              <a:rPr lang="es-ES" sz="1600" i="1" dirty="0" err="1" smtClean="0"/>
              <a:t>MeV</a:t>
            </a:r>
            <a:r>
              <a:rPr lang="es-ES" sz="1600" i="1" dirty="0" smtClean="0"/>
              <a:t>/p	SINQ</a:t>
            </a:r>
            <a:endParaRPr lang="es-ES" sz="1600" i="1" dirty="0"/>
          </a:p>
          <a:p>
            <a:pPr marL="0" indent="0">
              <a:buNone/>
            </a:pPr>
            <a:r>
              <a:rPr lang="es-ES" sz="1600" b="1" dirty="0" err="1">
                <a:solidFill>
                  <a:schemeClr val="tx2">
                    <a:lumMod val="60000"/>
                    <a:lumOff val="40000"/>
                  </a:schemeClr>
                </a:solidFill>
              </a:rPr>
              <a:t>S</a:t>
            </a:r>
            <a:r>
              <a:rPr lang="es-ES" sz="1600" b="1" dirty="0" err="1" smtClean="0">
                <a:solidFill>
                  <a:schemeClr val="tx2">
                    <a:lumMod val="60000"/>
                    <a:lumOff val="40000"/>
                  </a:schemeClr>
                </a:solidFill>
              </a:rPr>
              <a:t>tripping</a:t>
            </a:r>
            <a:r>
              <a:rPr lang="es-ES" sz="1600" b="1" dirty="0" smtClean="0">
                <a:solidFill>
                  <a:schemeClr val="tx2">
                    <a:lumMod val="60000"/>
                    <a:lumOff val="40000"/>
                  </a:schemeClr>
                </a:solidFill>
              </a:rPr>
              <a:t>                   </a:t>
            </a:r>
            <a:r>
              <a:rPr lang="es-ES" sz="1600" i="1" dirty="0" smtClean="0"/>
              <a:t>40MeV D </a:t>
            </a:r>
            <a:r>
              <a:rPr lang="es-ES" sz="1600" i="1" dirty="0" err="1" smtClean="0"/>
              <a:t>on</a:t>
            </a:r>
            <a:r>
              <a:rPr lang="es-ES" sz="1600" i="1" dirty="0" smtClean="0"/>
              <a:t> Li	     7 10-2 n/D	   3500 </a:t>
            </a:r>
            <a:r>
              <a:rPr lang="es-ES" sz="1600" i="1" dirty="0" err="1" smtClean="0"/>
              <a:t>MeV</a:t>
            </a:r>
            <a:r>
              <a:rPr lang="es-ES" sz="1600" i="1" dirty="0" smtClean="0"/>
              <a:t>/n	IFMIF</a:t>
            </a:r>
          </a:p>
          <a:p>
            <a:pPr marL="0" indent="0">
              <a:buNone/>
            </a:pPr>
            <a:r>
              <a:rPr lang="es-ES" sz="1600" b="1" dirty="0" smtClean="0">
                <a:solidFill>
                  <a:schemeClr val="tx2">
                    <a:lumMod val="60000"/>
                    <a:lumOff val="40000"/>
                  </a:schemeClr>
                </a:solidFill>
              </a:rPr>
              <a:t>D-T </a:t>
            </a:r>
            <a:r>
              <a:rPr lang="es-ES" sz="1600" b="1" dirty="0">
                <a:solidFill>
                  <a:schemeClr val="tx2">
                    <a:lumMod val="60000"/>
                    <a:lumOff val="40000"/>
                  </a:schemeClr>
                </a:solidFill>
              </a:rPr>
              <a:t>in </a:t>
            </a:r>
            <a:r>
              <a:rPr lang="es-ES" sz="1600" b="1" dirty="0" err="1">
                <a:solidFill>
                  <a:schemeClr val="tx2">
                    <a:lumMod val="60000"/>
                    <a:lumOff val="40000"/>
                  </a:schemeClr>
                </a:solidFill>
              </a:rPr>
              <a:t>solid</a:t>
            </a:r>
            <a:r>
              <a:rPr lang="es-ES" sz="1600" b="1" dirty="0">
                <a:solidFill>
                  <a:schemeClr val="tx2">
                    <a:lumMod val="60000"/>
                    <a:lumOff val="40000"/>
                  </a:schemeClr>
                </a:solidFill>
              </a:rPr>
              <a:t> target</a:t>
            </a:r>
            <a:r>
              <a:rPr lang="es-ES" sz="1600" dirty="0"/>
              <a:t>			</a:t>
            </a:r>
            <a:r>
              <a:rPr lang="es-ES" sz="1600" i="1" dirty="0"/>
              <a:t> </a:t>
            </a:r>
            <a:r>
              <a:rPr lang="es-ES" sz="1600" i="1" dirty="0" smtClean="0"/>
              <a:t>    4 10-5 n/D</a:t>
            </a:r>
            <a:r>
              <a:rPr lang="es-ES" sz="1600" dirty="0"/>
              <a:t>	</a:t>
            </a:r>
            <a:r>
              <a:rPr lang="es-ES" sz="1600" dirty="0" smtClean="0"/>
              <a:t>   </a:t>
            </a:r>
            <a:r>
              <a:rPr lang="es-ES" sz="1600" i="1" dirty="0" smtClean="0"/>
              <a:t>10000 </a:t>
            </a:r>
            <a:r>
              <a:rPr lang="es-ES" sz="1600" i="1" dirty="0" err="1" smtClean="0"/>
              <a:t>MeV</a:t>
            </a:r>
            <a:r>
              <a:rPr lang="es-ES" sz="1600" i="1" dirty="0" smtClean="0"/>
              <a:t>/n    </a:t>
            </a:r>
            <a:r>
              <a:rPr lang="es-ES" sz="1600" i="1" dirty="0" err="1" smtClean="0"/>
              <a:t>Sorgentina</a:t>
            </a:r>
            <a:endParaRPr lang="es-ES" sz="1600" i="1" dirty="0" smtClean="0"/>
          </a:p>
          <a:p>
            <a:pPr marL="0" indent="0">
              <a:buNone/>
            </a:pPr>
            <a:endParaRPr lang="es-ES" sz="1600" i="1" dirty="0"/>
          </a:p>
          <a:p>
            <a:pPr marL="0" indent="0">
              <a:buNone/>
            </a:pPr>
            <a:endParaRPr lang="es-ES" sz="1600" i="1" dirty="0" smtClean="0"/>
          </a:p>
          <a:p>
            <a:pPr marL="0" indent="0">
              <a:buNone/>
            </a:pPr>
            <a:r>
              <a:rPr lang="es-ES" sz="1600" b="1" u="sng" dirty="0" err="1">
                <a:solidFill>
                  <a:srgbClr val="FF0000"/>
                </a:solidFill>
              </a:rPr>
              <a:t>Neutron</a:t>
            </a:r>
            <a:r>
              <a:rPr lang="es-ES" sz="1600" b="1" u="sng" dirty="0">
                <a:solidFill>
                  <a:srgbClr val="FF0000"/>
                </a:solidFill>
              </a:rPr>
              <a:t> </a:t>
            </a:r>
            <a:r>
              <a:rPr lang="es-ES" sz="1600" b="1" u="sng" dirty="0" err="1">
                <a:solidFill>
                  <a:srgbClr val="FF0000"/>
                </a:solidFill>
              </a:rPr>
              <a:t>source</a:t>
            </a:r>
            <a:r>
              <a:rPr lang="es-ES" sz="1600" b="1" dirty="0">
                <a:solidFill>
                  <a:srgbClr val="FF0000"/>
                </a:solidFill>
              </a:rPr>
              <a:t> 	</a:t>
            </a:r>
            <a:r>
              <a:rPr lang="es-ES" sz="1600" b="1" u="sng" dirty="0" err="1" smtClean="0">
                <a:solidFill>
                  <a:srgbClr val="FF0000"/>
                </a:solidFill>
              </a:rPr>
              <a:t>typical</a:t>
            </a:r>
            <a:r>
              <a:rPr lang="es-ES" sz="1600" b="1" u="sng" dirty="0" smtClean="0">
                <a:solidFill>
                  <a:srgbClr val="FF0000"/>
                </a:solidFill>
              </a:rPr>
              <a:t> </a:t>
            </a:r>
            <a:r>
              <a:rPr lang="es-ES" sz="1600" b="1" u="sng" dirty="0" err="1" smtClean="0">
                <a:solidFill>
                  <a:srgbClr val="FF0000"/>
                </a:solidFill>
              </a:rPr>
              <a:t>dpa</a:t>
            </a:r>
            <a:r>
              <a:rPr lang="es-ES" sz="1600" b="1" u="sng" dirty="0" smtClean="0">
                <a:solidFill>
                  <a:srgbClr val="FF0000"/>
                </a:solidFill>
              </a:rPr>
              <a:t>/y</a:t>
            </a:r>
            <a:r>
              <a:rPr lang="es-ES" sz="1600" b="1" dirty="0">
                <a:solidFill>
                  <a:srgbClr val="FF0000"/>
                </a:solidFill>
              </a:rPr>
              <a:t>	     </a:t>
            </a:r>
            <a:r>
              <a:rPr lang="es-ES" sz="1600" b="1" dirty="0" smtClean="0">
                <a:solidFill>
                  <a:srgbClr val="FF0000"/>
                </a:solidFill>
              </a:rPr>
              <a:t>    </a:t>
            </a:r>
            <a:r>
              <a:rPr lang="es-ES" sz="1600" b="1" u="sng" dirty="0" smtClean="0">
                <a:solidFill>
                  <a:srgbClr val="FF0000"/>
                </a:solidFill>
              </a:rPr>
              <a:t>He/</a:t>
            </a:r>
            <a:r>
              <a:rPr lang="es-ES" sz="1600" b="1" u="sng" dirty="0" err="1" smtClean="0">
                <a:solidFill>
                  <a:srgbClr val="FF0000"/>
                </a:solidFill>
              </a:rPr>
              <a:t>dpa</a:t>
            </a:r>
            <a:r>
              <a:rPr lang="es-ES" sz="1600" b="1" u="sng" dirty="0" smtClean="0">
                <a:solidFill>
                  <a:srgbClr val="FF0000"/>
                </a:solidFill>
              </a:rPr>
              <a:t> ratio</a:t>
            </a:r>
            <a:r>
              <a:rPr lang="es-ES" sz="1600" b="1" dirty="0" smtClean="0">
                <a:solidFill>
                  <a:srgbClr val="FF0000"/>
                </a:solidFill>
              </a:rPr>
              <a:t> </a:t>
            </a:r>
            <a:r>
              <a:rPr lang="es-ES" sz="1600" b="1" dirty="0">
                <a:solidFill>
                  <a:srgbClr val="FF0000"/>
                </a:solidFill>
              </a:rPr>
              <a:t>	    </a:t>
            </a:r>
            <a:endParaRPr lang="es-ES" sz="1600" b="1" u="sng" dirty="0" smtClean="0">
              <a:solidFill>
                <a:srgbClr val="FF0000"/>
              </a:solidFill>
            </a:endParaRPr>
          </a:p>
          <a:p>
            <a:pPr marL="0" indent="0">
              <a:buNone/>
            </a:pPr>
            <a:r>
              <a:rPr lang="es-ES" sz="1600" b="1" dirty="0" smtClean="0">
                <a:solidFill>
                  <a:srgbClr val="FF0000"/>
                </a:solidFill>
              </a:rPr>
              <a:t>        </a:t>
            </a:r>
            <a:r>
              <a:rPr lang="es-ES" sz="1600" b="1" u="sng" dirty="0" err="1" smtClean="0">
                <a:solidFill>
                  <a:srgbClr val="FF0000"/>
                </a:solidFill>
              </a:rPr>
              <a:t>type</a:t>
            </a:r>
            <a:endParaRPr lang="es-ES" sz="1600" b="1" u="sng" dirty="0" smtClean="0">
              <a:solidFill>
                <a:srgbClr val="FF0000"/>
              </a:solidFill>
            </a:endParaRPr>
          </a:p>
          <a:p>
            <a:pPr marL="0" indent="0">
              <a:buNone/>
            </a:pPr>
            <a:r>
              <a:rPr lang="es-ES" sz="1600" b="1" dirty="0" smtClean="0">
                <a:solidFill>
                  <a:schemeClr val="tx2">
                    <a:lumMod val="60000"/>
                    <a:lumOff val="40000"/>
                  </a:schemeClr>
                </a:solidFill>
              </a:rPr>
              <a:t>Nuclear </a:t>
            </a:r>
            <a:r>
              <a:rPr lang="es-ES" sz="1600" b="1" dirty="0" err="1" smtClean="0">
                <a:solidFill>
                  <a:schemeClr val="tx2">
                    <a:lumMod val="60000"/>
                    <a:lumOff val="40000"/>
                  </a:schemeClr>
                </a:solidFill>
              </a:rPr>
              <a:t>fission</a:t>
            </a:r>
            <a:r>
              <a:rPr lang="es-ES" sz="1600" dirty="0" smtClean="0"/>
              <a:t>	    </a:t>
            </a:r>
            <a:r>
              <a:rPr lang="es-ES" sz="1600" i="1" dirty="0" smtClean="0"/>
              <a:t>&lt;10 </a:t>
            </a:r>
            <a:r>
              <a:rPr lang="es-ES" sz="1600" dirty="0" smtClean="0"/>
              <a:t>		     	</a:t>
            </a:r>
            <a:r>
              <a:rPr lang="es-ES" sz="1600" i="1" dirty="0" smtClean="0"/>
              <a:t>0.1</a:t>
            </a:r>
            <a:r>
              <a:rPr lang="es-ES" sz="1600" dirty="0" smtClean="0"/>
              <a:t> </a:t>
            </a:r>
            <a:r>
              <a:rPr lang="es-ES" sz="1600" i="1" dirty="0" smtClean="0"/>
              <a:t>	   		</a:t>
            </a:r>
          </a:p>
          <a:p>
            <a:pPr marL="0" indent="0">
              <a:buNone/>
            </a:pPr>
            <a:r>
              <a:rPr lang="es-ES" sz="1600" b="1" dirty="0" err="1" smtClean="0">
                <a:solidFill>
                  <a:schemeClr val="tx2">
                    <a:lumMod val="60000"/>
                    <a:lumOff val="40000"/>
                  </a:schemeClr>
                </a:solidFill>
              </a:rPr>
              <a:t>Spallation</a:t>
            </a:r>
            <a:r>
              <a:rPr lang="es-ES" sz="1600" b="1" dirty="0">
                <a:solidFill>
                  <a:schemeClr val="tx2">
                    <a:lumMod val="60000"/>
                    <a:lumOff val="40000"/>
                  </a:schemeClr>
                </a:solidFill>
              </a:rPr>
              <a:t>	 </a:t>
            </a:r>
            <a:r>
              <a:rPr lang="es-ES" sz="1600" b="1" dirty="0" smtClean="0">
                <a:solidFill>
                  <a:schemeClr val="tx2">
                    <a:lumMod val="60000"/>
                    <a:lumOff val="40000"/>
                  </a:schemeClr>
                </a:solidFill>
              </a:rPr>
              <a:t>   </a:t>
            </a:r>
            <a:r>
              <a:rPr lang="es-ES" sz="1600" i="1" dirty="0" smtClean="0"/>
              <a:t>&lt;10</a:t>
            </a:r>
            <a:r>
              <a:rPr lang="es-ES" sz="1600" i="1" dirty="0"/>
              <a:t>	     </a:t>
            </a:r>
            <a:r>
              <a:rPr lang="es-ES" sz="1600" i="1" dirty="0" smtClean="0"/>
              <a:t>	20-200 (</a:t>
            </a:r>
            <a:r>
              <a:rPr lang="es-ES" sz="1600" i="1" dirty="0" err="1" smtClean="0"/>
              <a:t>strong</a:t>
            </a:r>
            <a:r>
              <a:rPr lang="es-ES" sz="1600" i="1" dirty="0" smtClean="0"/>
              <a:t> </a:t>
            </a:r>
            <a:r>
              <a:rPr lang="es-ES" sz="1600" i="1" dirty="0" err="1" smtClean="0"/>
              <a:t>design</a:t>
            </a:r>
            <a:r>
              <a:rPr lang="es-ES" sz="1600" i="1" dirty="0" smtClean="0"/>
              <a:t> </a:t>
            </a:r>
            <a:r>
              <a:rPr lang="es-ES" sz="1600" i="1" dirty="0" err="1" smtClean="0"/>
              <a:t>dependence</a:t>
            </a:r>
            <a:r>
              <a:rPr lang="es-ES" sz="1600" i="1" dirty="0" smtClean="0"/>
              <a:t>)</a:t>
            </a:r>
            <a:endParaRPr lang="es-ES" sz="1600" i="1" dirty="0"/>
          </a:p>
          <a:p>
            <a:pPr marL="0" indent="0">
              <a:buNone/>
            </a:pPr>
            <a:r>
              <a:rPr lang="es-ES" sz="1600" b="1" dirty="0" err="1">
                <a:solidFill>
                  <a:schemeClr val="tx2">
                    <a:lumMod val="60000"/>
                    <a:lumOff val="40000"/>
                  </a:schemeClr>
                </a:solidFill>
              </a:rPr>
              <a:t>Stripping</a:t>
            </a:r>
            <a:r>
              <a:rPr lang="es-ES" sz="1600" b="1" dirty="0">
                <a:solidFill>
                  <a:schemeClr val="tx2">
                    <a:lumMod val="60000"/>
                    <a:lumOff val="40000"/>
                  </a:schemeClr>
                </a:solidFill>
              </a:rPr>
              <a:t>          </a:t>
            </a:r>
            <a:r>
              <a:rPr lang="es-ES" sz="1600" b="1" dirty="0" smtClean="0">
                <a:solidFill>
                  <a:schemeClr val="tx2">
                    <a:lumMod val="60000"/>
                    <a:lumOff val="40000"/>
                  </a:schemeClr>
                </a:solidFill>
              </a:rPr>
              <a:t>      </a:t>
            </a:r>
            <a:r>
              <a:rPr lang="es-ES" sz="1600" b="1" dirty="0" smtClean="0">
                <a:solidFill>
                  <a:schemeClr val="tx2">
                    <a:lumMod val="60000"/>
                    <a:lumOff val="40000"/>
                  </a:schemeClr>
                </a:solidFill>
              </a:rPr>
              <a:t>     </a:t>
            </a:r>
            <a:r>
              <a:rPr lang="es-ES" sz="1600" i="1" dirty="0" smtClean="0"/>
              <a:t>&lt;40			 8-15  </a:t>
            </a:r>
            <a:r>
              <a:rPr lang="es-ES" sz="1600" i="1" dirty="0"/>
              <a:t>	</a:t>
            </a:r>
            <a:endParaRPr lang="es-ES" sz="1600" i="1" dirty="0" smtClean="0"/>
          </a:p>
          <a:p>
            <a:pPr marL="0" indent="0">
              <a:buNone/>
            </a:pPr>
            <a:r>
              <a:rPr lang="es-ES" sz="1600" b="1" dirty="0" smtClean="0">
                <a:solidFill>
                  <a:schemeClr val="tx2">
                    <a:lumMod val="60000"/>
                    <a:lumOff val="40000"/>
                  </a:schemeClr>
                </a:solidFill>
              </a:rPr>
              <a:t>D-T </a:t>
            </a:r>
            <a:r>
              <a:rPr lang="es-ES" sz="1600" b="1" dirty="0">
                <a:solidFill>
                  <a:schemeClr val="tx2">
                    <a:lumMod val="60000"/>
                    <a:lumOff val="40000"/>
                  </a:schemeClr>
                </a:solidFill>
              </a:rPr>
              <a:t>in </a:t>
            </a:r>
            <a:r>
              <a:rPr lang="es-ES" sz="1600" b="1" dirty="0" err="1">
                <a:solidFill>
                  <a:schemeClr val="tx2">
                    <a:lumMod val="60000"/>
                    <a:lumOff val="40000"/>
                  </a:schemeClr>
                </a:solidFill>
              </a:rPr>
              <a:t>solid</a:t>
            </a:r>
            <a:r>
              <a:rPr lang="es-ES" sz="1600" b="1" dirty="0">
                <a:solidFill>
                  <a:schemeClr val="tx2">
                    <a:lumMod val="60000"/>
                    <a:lumOff val="40000"/>
                  </a:schemeClr>
                </a:solidFill>
              </a:rPr>
              <a:t> </a:t>
            </a:r>
            <a:r>
              <a:rPr lang="es-ES" sz="1600" b="1" dirty="0" smtClean="0">
                <a:solidFill>
                  <a:schemeClr val="tx2">
                    <a:lumMod val="60000"/>
                    <a:lumOff val="40000"/>
                  </a:schemeClr>
                </a:solidFill>
              </a:rPr>
              <a:t>target       </a:t>
            </a:r>
            <a:r>
              <a:rPr lang="es-ES" sz="1600" i="1" dirty="0" smtClean="0"/>
              <a:t>&lt;5</a:t>
            </a:r>
            <a:r>
              <a:rPr lang="es-ES" sz="1600" dirty="0"/>
              <a:t>			</a:t>
            </a:r>
            <a:r>
              <a:rPr lang="es-ES" sz="1600" i="1" dirty="0" smtClean="0"/>
              <a:t>10 </a:t>
            </a:r>
            <a:endParaRPr lang="es-ES" sz="1600" i="1" dirty="0"/>
          </a:p>
          <a:p>
            <a:pPr marL="0" indent="0">
              <a:buNone/>
            </a:pPr>
            <a:endParaRPr lang="es-ES" sz="1600" i="1" dirty="0" smtClean="0"/>
          </a:p>
          <a:p>
            <a:pPr marL="0" indent="0">
              <a:buNone/>
            </a:pPr>
            <a:r>
              <a:rPr lang="es-ES" sz="1600" dirty="0" smtClean="0"/>
              <a:t>(1) </a:t>
            </a:r>
            <a:r>
              <a:rPr lang="es-ES" sz="1600" dirty="0" err="1" smtClean="0"/>
              <a:t>Claussen</a:t>
            </a:r>
            <a:r>
              <a:rPr lang="es-ES" sz="1600" dirty="0" smtClean="0"/>
              <a:t> (2008)</a:t>
            </a:r>
            <a:endParaRPr lang="es-ES" sz="1600" dirty="0"/>
          </a:p>
        </p:txBody>
      </p:sp>
    </p:spTree>
    <p:extLst>
      <p:ext uri="{BB962C8B-B14F-4D97-AF65-F5344CB8AC3E}">
        <p14:creationId xmlns:p14="http://schemas.microsoft.com/office/powerpoint/2010/main" val="13597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Conclusions</a:t>
            </a:r>
            <a:endParaRPr lang="es-ES" dirty="0"/>
          </a:p>
        </p:txBody>
      </p:sp>
      <p:sp>
        <p:nvSpPr>
          <p:cNvPr id="3" name="2 Marcador de contenido"/>
          <p:cNvSpPr>
            <a:spLocks noGrp="1"/>
          </p:cNvSpPr>
          <p:nvPr>
            <p:ph idx="1"/>
          </p:nvPr>
        </p:nvSpPr>
        <p:spPr/>
        <p:txBody>
          <a:bodyPr>
            <a:normAutofit fontScale="92500" lnSpcReduction="10000"/>
          </a:bodyPr>
          <a:lstStyle/>
          <a:p>
            <a:r>
              <a:rPr lang="es-ES" sz="2400" dirty="0" err="1" smtClean="0"/>
              <a:t>An</a:t>
            </a:r>
            <a:r>
              <a:rPr lang="es-ES" sz="2400" dirty="0" smtClean="0"/>
              <a:t> </a:t>
            </a:r>
            <a:r>
              <a:rPr lang="es-ES" sz="2400" dirty="0" err="1" smtClean="0"/>
              <a:t>increasing</a:t>
            </a:r>
            <a:r>
              <a:rPr lang="es-ES" sz="2400" dirty="0" smtClean="0"/>
              <a:t> </a:t>
            </a:r>
            <a:r>
              <a:rPr lang="es-ES" sz="2400" dirty="0" err="1" smtClean="0"/>
              <a:t>number</a:t>
            </a:r>
            <a:r>
              <a:rPr lang="es-ES" sz="2400" dirty="0" smtClean="0"/>
              <a:t> of </a:t>
            </a:r>
            <a:r>
              <a:rPr lang="es-ES" sz="2400" dirty="0" err="1" smtClean="0"/>
              <a:t>applications</a:t>
            </a:r>
            <a:r>
              <a:rPr lang="es-ES" sz="2400" dirty="0" smtClean="0"/>
              <a:t> </a:t>
            </a:r>
            <a:r>
              <a:rPr lang="es-ES" sz="2400" dirty="0" err="1" smtClean="0"/>
              <a:t>requires</a:t>
            </a:r>
            <a:r>
              <a:rPr lang="es-ES" sz="2400" dirty="0" smtClean="0"/>
              <a:t> </a:t>
            </a:r>
            <a:r>
              <a:rPr lang="es-ES" sz="2400" dirty="0" err="1" smtClean="0"/>
              <a:t>materials</a:t>
            </a:r>
            <a:r>
              <a:rPr lang="es-ES" sz="2400" dirty="0" smtClean="0"/>
              <a:t> </a:t>
            </a:r>
            <a:r>
              <a:rPr lang="es-ES" sz="2400" dirty="0" err="1" smtClean="0"/>
              <a:t>irradiation</a:t>
            </a:r>
            <a:r>
              <a:rPr lang="es-ES" sz="2400" dirty="0" smtClean="0"/>
              <a:t> test </a:t>
            </a:r>
            <a:r>
              <a:rPr lang="es-ES" sz="2400" dirty="0" err="1" smtClean="0"/>
              <a:t>beds</a:t>
            </a:r>
            <a:r>
              <a:rPr lang="es-ES" sz="2400" dirty="0" smtClean="0"/>
              <a:t> </a:t>
            </a:r>
            <a:r>
              <a:rPr lang="es-ES" sz="2400" dirty="0" err="1" smtClean="0"/>
              <a:t>including</a:t>
            </a:r>
            <a:r>
              <a:rPr lang="es-ES" sz="2400" dirty="0" smtClean="0"/>
              <a:t> </a:t>
            </a:r>
            <a:r>
              <a:rPr lang="es-ES" sz="2400" dirty="0" err="1" smtClean="0"/>
              <a:t>dedicated</a:t>
            </a:r>
            <a:r>
              <a:rPr lang="es-ES" sz="2400" dirty="0" smtClean="0"/>
              <a:t> </a:t>
            </a:r>
            <a:r>
              <a:rPr lang="es-ES" sz="2400" dirty="0" err="1" smtClean="0"/>
              <a:t>high</a:t>
            </a:r>
            <a:r>
              <a:rPr lang="es-ES" sz="2400" dirty="0" smtClean="0"/>
              <a:t> flux </a:t>
            </a:r>
            <a:r>
              <a:rPr lang="es-ES" sz="2400" dirty="0" err="1" smtClean="0"/>
              <a:t>accelerator</a:t>
            </a:r>
            <a:r>
              <a:rPr lang="es-ES" sz="2400" dirty="0" smtClean="0"/>
              <a:t> </a:t>
            </a:r>
            <a:r>
              <a:rPr lang="es-ES" sz="2400" dirty="0" err="1" smtClean="0"/>
              <a:t>driven</a:t>
            </a:r>
            <a:r>
              <a:rPr lang="es-ES" sz="2400" dirty="0" smtClean="0"/>
              <a:t> </a:t>
            </a:r>
            <a:r>
              <a:rPr lang="es-ES" sz="2400" dirty="0" err="1" smtClean="0"/>
              <a:t>neutron</a:t>
            </a:r>
            <a:r>
              <a:rPr lang="es-ES" sz="2400" dirty="0" smtClean="0"/>
              <a:t> </a:t>
            </a:r>
            <a:r>
              <a:rPr lang="es-ES" sz="2400" dirty="0" err="1" smtClean="0"/>
              <a:t>sources</a:t>
            </a:r>
            <a:endParaRPr lang="es-ES" sz="2400" dirty="0" smtClean="0"/>
          </a:p>
          <a:p>
            <a:endParaRPr lang="es-ES" sz="2400" dirty="0"/>
          </a:p>
          <a:p>
            <a:r>
              <a:rPr lang="es-ES" sz="2400" dirty="0" smtClean="0"/>
              <a:t>A </a:t>
            </a:r>
            <a:r>
              <a:rPr lang="es-ES" sz="2400" dirty="0" err="1" smtClean="0"/>
              <a:t>significant</a:t>
            </a:r>
            <a:r>
              <a:rPr lang="es-ES" sz="2400" dirty="0" smtClean="0"/>
              <a:t> </a:t>
            </a:r>
            <a:r>
              <a:rPr lang="es-ES" sz="2400" dirty="0" err="1" smtClean="0"/>
              <a:t>number</a:t>
            </a:r>
            <a:r>
              <a:rPr lang="es-ES" sz="2400" dirty="0" smtClean="0"/>
              <a:t> of </a:t>
            </a:r>
            <a:r>
              <a:rPr lang="es-ES" sz="2400" dirty="0" err="1" smtClean="0"/>
              <a:t>Materials</a:t>
            </a:r>
            <a:r>
              <a:rPr lang="es-ES" sz="2400" dirty="0" smtClean="0"/>
              <a:t> </a:t>
            </a:r>
            <a:r>
              <a:rPr lang="es-ES" sz="2400" dirty="0" err="1" smtClean="0"/>
              <a:t>Irradiation</a:t>
            </a:r>
            <a:r>
              <a:rPr lang="es-ES" sz="2400" dirty="0" smtClean="0"/>
              <a:t> </a:t>
            </a:r>
            <a:r>
              <a:rPr lang="es-ES" sz="2400" dirty="0" err="1" smtClean="0"/>
              <a:t>Facilities</a:t>
            </a:r>
            <a:r>
              <a:rPr lang="es-ES" sz="2400" dirty="0" smtClean="0"/>
              <a:t> </a:t>
            </a:r>
            <a:r>
              <a:rPr lang="es-ES" sz="2400" dirty="0" err="1" smtClean="0"/>
              <a:t>is</a:t>
            </a:r>
            <a:r>
              <a:rPr lang="es-ES" sz="2400" dirty="0" smtClean="0"/>
              <a:t> </a:t>
            </a:r>
            <a:r>
              <a:rPr lang="es-ES" sz="2400" dirty="0" err="1" smtClean="0"/>
              <a:t>presently</a:t>
            </a:r>
            <a:r>
              <a:rPr lang="es-ES" sz="2400" dirty="0" smtClean="0"/>
              <a:t> </a:t>
            </a:r>
            <a:r>
              <a:rPr lang="es-ES" sz="2400" dirty="0" err="1" smtClean="0"/>
              <a:t>proposed</a:t>
            </a:r>
            <a:r>
              <a:rPr lang="es-ES" sz="2400" dirty="0" smtClean="0"/>
              <a:t> and </a:t>
            </a:r>
            <a:r>
              <a:rPr lang="es-ES" sz="2400" dirty="0" err="1" smtClean="0"/>
              <a:t>under</a:t>
            </a:r>
            <a:r>
              <a:rPr lang="es-ES" sz="2400" dirty="0" smtClean="0"/>
              <a:t> </a:t>
            </a:r>
            <a:r>
              <a:rPr lang="es-ES" sz="2400" dirty="0" err="1" smtClean="0"/>
              <a:t>study</a:t>
            </a:r>
            <a:r>
              <a:rPr lang="es-ES" sz="2400" dirty="0" smtClean="0"/>
              <a:t>. </a:t>
            </a:r>
            <a:r>
              <a:rPr lang="es-ES" sz="2400" dirty="0" err="1" smtClean="0"/>
              <a:t>We</a:t>
            </a:r>
            <a:r>
              <a:rPr lang="es-ES" sz="2400" dirty="0" smtClean="0"/>
              <a:t> </a:t>
            </a:r>
            <a:r>
              <a:rPr lang="es-ES" sz="2400" dirty="0" err="1" smtClean="0"/>
              <a:t>all</a:t>
            </a:r>
            <a:r>
              <a:rPr lang="es-ES" sz="2400" dirty="0" smtClean="0"/>
              <a:t> hope </a:t>
            </a:r>
            <a:r>
              <a:rPr lang="es-ES" sz="2400" dirty="0" err="1" smtClean="0"/>
              <a:t>that</a:t>
            </a:r>
            <a:r>
              <a:rPr lang="es-ES" sz="2400" dirty="0" smtClean="0"/>
              <a:t> </a:t>
            </a:r>
            <a:r>
              <a:rPr lang="es-ES" sz="2400" dirty="0" err="1" smtClean="0"/>
              <a:t>the</a:t>
            </a:r>
            <a:r>
              <a:rPr lang="es-ES" sz="2400" dirty="0" smtClean="0"/>
              <a:t> </a:t>
            </a:r>
            <a:r>
              <a:rPr lang="es-ES" sz="2400" dirty="0" err="1" smtClean="0"/>
              <a:t>next</a:t>
            </a:r>
            <a:r>
              <a:rPr lang="es-ES" sz="2400" dirty="0" smtClean="0"/>
              <a:t> 10-20 </a:t>
            </a:r>
            <a:r>
              <a:rPr lang="es-ES" sz="2400" dirty="0" err="1" smtClean="0"/>
              <a:t>years</a:t>
            </a:r>
            <a:r>
              <a:rPr lang="es-ES" sz="2400" dirty="0" smtClean="0"/>
              <a:t> </a:t>
            </a:r>
            <a:r>
              <a:rPr lang="es-ES" sz="2400" dirty="0" err="1" smtClean="0"/>
              <a:t>will</a:t>
            </a:r>
            <a:r>
              <a:rPr lang="es-ES" sz="2400" dirty="0" smtClean="0"/>
              <a:t> show </a:t>
            </a:r>
            <a:r>
              <a:rPr lang="es-ES" sz="2400" dirty="0" err="1" smtClean="0"/>
              <a:t>an</a:t>
            </a:r>
            <a:r>
              <a:rPr lang="es-ES" sz="2400" dirty="0" smtClean="0"/>
              <a:t> </a:t>
            </a:r>
            <a:r>
              <a:rPr lang="es-ES" sz="2400" dirty="0" err="1" smtClean="0"/>
              <a:t>impressive</a:t>
            </a:r>
            <a:r>
              <a:rPr lang="es-ES" sz="2400" dirty="0" smtClean="0"/>
              <a:t> </a:t>
            </a:r>
            <a:r>
              <a:rPr lang="es-ES" sz="2400" dirty="0" err="1" smtClean="0"/>
              <a:t>progress</a:t>
            </a:r>
            <a:r>
              <a:rPr lang="es-ES" sz="2400" dirty="0" smtClean="0"/>
              <a:t> in </a:t>
            </a:r>
            <a:r>
              <a:rPr lang="es-ES" sz="2400" dirty="0" err="1" smtClean="0"/>
              <a:t>this</a:t>
            </a:r>
            <a:r>
              <a:rPr lang="es-ES" sz="2400" dirty="0" smtClean="0"/>
              <a:t> </a:t>
            </a:r>
            <a:r>
              <a:rPr lang="es-ES" sz="2400" dirty="0" err="1" smtClean="0"/>
              <a:t>area</a:t>
            </a:r>
            <a:endParaRPr lang="es-ES" sz="2400" dirty="0" smtClean="0"/>
          </a:p>
          <a:p>
            <a:endParaRPr lang="es-ES" sz="2400" dirty="0"/>
          </a:p>
          <a:p>
            <a:r>
              <a:rPr lang="es-ES" sz="2400" dirty="0" err="1" smtClean="0"/>
              <a:t>Other</a:t>
            </a:r>
            <a:r>
              <a:rPr lang="es-ES" sz="2400" dirty="0" smtClean="0"/>
              <a:t> </a:t>
            </a:r>
            <a:r>
              <a:rPr lang="es-ES" sz="2400" dirty="0" err="1" smtClean="0"/>
              <a:t>facilities</a:t>
            </a:r>
            <a:r>
              <a:rPr lang="es-ES" sz="2400" dirty="0" smtClean="0"/>
              <a:t>, </a:t>
            </a:r>
            <a:r>
              <a:rPr lang="es-ES" sz="2400" dirty="0" err="1" smtClean="0"/>
              <a:t>like</a:t>
            </a:r>
            <a:r>
              <a:rPr lang="es-ES" sz="2400" dirty="0" smtClean="0"/>
              <a:t> </a:t>
            </a:r>
            <a:r>
              <a:rPr lang="es-ES" sz="2400" dirty="0" err="1" smtClean="0"/>
              <a:t>multi</a:t>
            </a:r>
            <a:r>
              <a:rPr lang="es-ES" sz="2400" dirty="0" smtClean="0"/>
              <a:t> </a:t>
            </a:r>
            <a:r>
              <a:rPr lang="es-ES" sz="2400" dirty="0" err="1" smtClean="0"/>
              <a:t>beam</a:t>
            </a:r>
            <a:r>
              <a:rPr lang="es-ES" sz="2400" dirty="0" smtClean="0"/>
              <a:t> ion </a:t>
            </a:r>
            <a:r>
              <a:rPr lang="es-ES" sz="2400" dirty="0" err="1" smtClean="0"/>
              <a:t>accelerators</a:t>
            </a:r>
            <a:r>
              <a:rPr lang="es-ES" sz="2400" dirty="0" smtClean="0"/>
              <a:t> in </a:t>
            </a:r>
            <a:r>
              <a:rPr lang="es-ES" sz="2400" dirty="0" err="1" smtClean="0"/>
              <a:t>the</a:t>
            </a:r>
            <a:r>
              <a:rPr lang="es-ES" sz="2400" dirty="0" smtClean="0"/>
              <a:t> </a:t>
            </a:r>
            <a:r>
              <a:rPr lang="es-ES" sz="2400" dirty="0" err="1" smtClean="0"/>
              <a:t>MeV</a:t>
            </a:r>
            <a:r>
              <a:rPr lang="es-ES" sz="2400" dirty="0" smtClean="0"/>
              <a:t> </a:t>
            </a:r>
            <a:r>
              <a:rPr lang="es-ES" sz="2400" dirty="0" err="1" smtClean="0"/>
              <a:t>range</a:t>
            </a:r>
            <a:r>
              <a:rPr lang="es-ES" sz="2400" dirty="0" smtClean="0"/>
              <a:t> can </a:t>
            </a:r>
            <a:r>
              <a:rPr lang="es-ES" sz="2400" dirty="0" err="1" smtClean="0"/>
              <a:t>also</a:t>
            </a:r>
            <a:r>
              <a:rPr lang="es-ES" sz="2400" dirty="0" smtClean="0"/>
              <a:t> be </a:t>
            </a:r>
            <a:r>
              <a:rPr lang="es-ES" sz="2400" dirty="0" err="1" smtClean="0"/>
              <a:t>very</a:t>
            </a:r>
            <a:r>
              <a:rPr lang="es-ES" sz="2400" dirty="0" smtClean="0"/>
              <a:t> </a:t>
            </a:r>
            <a:r>
              <a:rPr lang="es-ES" sz="2400" dirty="0" err="1" smtClean="0"/>
              <a:t>useful</a:t>
            </a:r>
            <a:endParaRPr lang="es-ES" sz="2400" dirty="0" smtClean="0"/>
          </a:p>
          <a:p>
            <a:endParaRPr lang="es-ES" sz="2400" dirty="0"/>
          </a:p>
          <a:p>
            <a:r>
              <a:rPr lang="es-ES" sz="2400" dirty="0" smtClean="0"/>
              <a:t>Do </a:t>
            </a:r>
            <a:r>
              <a:rPr lang="es-ES" sz="2400" dirty="0" err="1" smtClean="0"/>
              <a:t>not</a:t>
            </a:r>
            <a:r>
              <a:rPr lang="es-ES" sz="2400" dirty="0" smtClean="0"/>
              <a:t> </a:t>
            </a:r>
            <a:r>
              <a:rPr lang="es-ES" sz="2400" dirty="0" err="1" smtClean="0"/>
              <a:t>forget</a:t>
            </a:r>
            <a:r>
              <a:rPr lang="es-ES" sz="2400" dirty="0" smtClean="0"/>
              <a:t> </a:t>
            </a:r>
            <a:r>
              <a:rPr lang="es-ES" sz="2400" dirty="0" err="1" smtClean="0"/>
              <a:t>efforts</a:t>
            </a:r>
            <a:r>
              <a:rPr lang="es-ES" sz="2400" dirty="0" smtClean="0"/>
              <a:t> </a:t>
            </a:r>
            <a:r>
              <a:rPr lang="es-ES" sz="2400" dirty="0" err="1" smtClean="0"/>
              <a:t>for</a:t>
            </a:r>
            <a:r>
              <a:rPr lang="es-ES" sz="2400" dirty="0" smtClean="0"/>
              <a:t> </a:t>
            </a:r>
            <a:r>
              <a:rPr lang="es-ES" sz="2400" dirty="0" err="1" smtClean="0"/>
              <a:t>sample</a:t>
            </a:r>
            <a:r>
              <a:rPr lang="es-ES" sz="2400" dirty="0" smtClean="0"/>
              <a:t> </a:t>
            </a:r>
            <a:r>
              <a:rPr lang="es-ES" sz="2400" dirty="0" err="1" smtClean="0"/>
              <a:t>size</a:t>
            </a:r>
            <a:r>
              <a:rPr lang="es-ES" sz="2400" dirty="0" smtClean="0"/>
              <a:t> </a:t>
            </a:r>
            <a:r>
              <a:rPr lang="es-ES" sz="2400" dirty="0" err="1" smtClean="0"/>
              <a:t>normalization</a:t>
            </a:r>
            <a:r>
              <a:rPr lang="es-ES" sz="2400" dirty="0" smtClean="0"/>
              <a:t> and </a:t>
            </a:r>
            <a:r>
              <a:rPr lang="es-ES" sz="2400" dirty="0" err="1" smtClean="0"/>
              <a:t>modelling</a:t>
            </a:r>
            <a:endParaRPr lang="es-ES" sz="2400" dirty="0" smtClean="0"/>
          </a:p>
          <a:p>
            <a:endParaRPr lang="es-ES" sz="2400" dirty="0"/>
          </a:p>
          <a:p>
            <a:endParaRPr lang="es-ES" sz="2400" dirty="0"/>
          </a:p>
        </p:txBody>
      </p:sp>
    </p:spTree>
    <p:extLst>
      <p:ext uri="{BB962C8B-B14F-4D97-AF65-F5344CB8AC3E}">
        <p14:creationId xmlns:p14="http://schemas.microsoft.com/office/powerpoint/2010/main" val="241793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90637" y="188913"/>
            <a:ext cx="7057827" cy="606425"/>
          </a:xfrm>
          <a:solidFill>
            <a:schemeClr val="accent1">
              <a:lumMod val="75000"/>
            </a:schemeClr>
          </a:solidFill>
        </p:spPr>
        <p:txBody>
          <a:bodyPr vert="horz" lIns="91440" tIns="45720" rIns="91440" bIns="45720" rtlCol="0" anchor="ctr">
            <a:normAutofit/>
          </a:bodyPr>
          <a:lstStyle/>
          <a:p>
            <a:r>
              <a:rPr lang="es-ES_tradnl" altLang="es-ES" sz="3200" b="1" dirty="0" err="1"/>
              <a:t>Primary</a:t>
            </a:r>
            <a:r>
              <a:rPr lang="es-ES_tradnl" altLang="es-ES" sz="3200" b="1" dirty="0"/>
              <a:t> </a:t>
            </a:r>
            <a:r>
              <a:rPr lang="es-ES_tradnl" altLang="es-ES" sz="3200" b="1" dirty="0" err="1"/>
              <a:t>radiation</a:t>
            </a:r>
            <a:r>
              <a:rPr lang="es-ES_tradnl" altLang="es-ES" sz="3200" b="1" dirty="0"/>
              <a:t> </a:t>
            </a:r>
            <a:r>
              <a:rPr lang="es-ES_tradnl" altLang="es-ES" sz="3200" b="1" dirty="0" err="1"/>
              <a:t>effects</a:t>
            </a:r>
            <a:endParaRPr lang="es-ES_tradnl" altLang="es-ES" sz="3200" b="1" dirty="0"/>
          </a:p>
        </p:txBody>
      </p:sp>
      <p:sp>
        <p:nvSpPr>
          <p:cNvPr id="25603" name="Rectangle 5"/>
          <p:cNvSpPr>
            <a:spLocks noGrp="1" noChangeArrowheads="1"/>
          </p:cNvSpPr>
          <p:nvPr>
            <p:ph type="body" idx="1"/>
          </p:nvPr>
        </p:nvSpPr>
        <p:spPr>
          <a:xfrm>
            <a:off x="517525" y="981075"/>
            <a:ext cx="8159750" cy="5040313"/>
          </a:xfrm>
        </p:spPr>
        <p:txBody>
          <a:bodyPr>
            <a:normAutofit fontScale="92500" lnSpcReduction="20000"/>
          </a:bodyPr>
          <a:lstStyle/>
          <a:p>
            <a:pPr marL="285750" indent="-285750" eaLnBrk="1" hangingPunct="1"/>
            <a:r>
              <a:rPr lang="es-ES_tradnl" altLang="es-ES" sz="2000" dirty="0" err="1" smtClean="0"/>
              <a:t>Transmutation</a:t>
            </a:r>
            <a:endParaRPr lang="es-ES_tradnl" altLang="es-ES" sz="2000" dirty="0" smtClean="0"/>
          </a:p>
          <a:p>
            <a:pPr marL="685800" lvl="1" indent="-228600" eaLnBrk="1" hangingPunct="1"/>
            <a:r>
              <a:rPr lang="es-ES_tradnl" altLang="es-ES" sz="1800" dirty="0" err="1" smtClean="0"/>
              <a:t>Due</a:t>
            </a:r>
            <a:r>
              <a:rPr lang="es-ES_tradnl" altLang="es-ES" sz="1800" dirty="0" smtClean="0"/>
              <a:t> to nuclear </a:t>
            </a:r>
            <a:r>
              <a:rPr lang="es-ES_tradnl" altLang="es-ES" sz="1800" dirty="0" err="1" smtClean="0"/>
              <a:t>reactions</a:t>
            </a:r>
            <a:r>
              <a:rPr lang="es-ES_tradnl" altLang="es-ES" sz="1800" dirty="0" smtClean="0"/>
              <a:t>, new </a:t>
            </a:r>
            <a:r>
              <a:rPr lang="es-ES_tradnl" altLang="es-ES" sz="1800" dirty="0" err="1" smtClean="0"/>
              <a:t>ions</a:t>
            </a:r>
            <a:r>
              <a:rPr lang="es-ES_tradnl" altLang="es-ES" sz="1800" dirty="0" smtClean="0"/>
              <a:t> </a:t>
            </a:r>
            <a:r>
              <a:rPr lang="es-ES_tradnl" altLang="es-ES" sz="1800" dirty="0" err="1" smtClean="0"/>
              <a:t>appear</a:t>
            </a:r>
            <a:r>
              <a:rPr lang="es-ES_tradnl" altLang="es-ES" sz="1800" dirty="0" smtClean="0"/>
              <a:t> </a:t>
            </a:r>
            <a:r>
              <a:rPr lang="es-ES_tradnl" altLang="es-ES" sz="1800" dirty="0" err="1" smtClean="0"/>
              <a:t>inside</a:t>
            </a:r>
            <a:r>
              <a:rPr lang="es-ES_tradnl" altLang="es-ES" sz="1800" dirty="0" smtClean="0"/>
              <a:t> </a:t>
            </a:r>
            <a:r>
              <a:rPr lang="es-ES_tradnl" altLang="es-ES" sz="1800" dirty="0" err="1" smtClean="0"/>
              <a:t>the</a:t>
            </a:r>
            <a:r>
              <a:rPr lang="es-ES_tradnl" altLang="es-ES" sz="1800" dirty="0" smtClean="0"/>
              <a:t> </a:t>
            </a:r>
            <a:r>
              <a:rPr lang="es-ES_tradnl" altLang="es-ES" sz="1800" dirty="0" err="1" smtClean="0"/>
              <a:t>materials</a:t>
            </a:r>
            <a:r>
              <a:rPr lang="es-ES_tradnl" altLang="es-ES" sz="1800" dirty="0" smtClean="0"/>
              <a:t>, </a:t>
            </a:r>
            <a:r>
              <a:rPr lang="es-ES_tradnl" altLang="es-ES" sz="1800" dirty="0" err="1" smtClean="0"/>
              <a:t>giving</a:t>
            </a:r>
            <a:r>
              <a:rPr lang="es-ES_tradnl" altLang="es-ES" sz="1800" dirty="0" smtClean="0"/>
              <a:t> </a:t>
            </a:r>
            <a:r>
              <a:rPr lang="es-ES_tradnl" altLang="es-ES" sz="1800" dirty="0" err="1" smtClean="0"/>
              <a:t>rise</a:t>
            </a:r>
            <a:r>
              <a:rPr lang="es-ES_tradnl" altLang="es-ES" sz="1800" dirty="0" smtClean="0"/>
              <a:t> to new </a:t>
            </a:r>
            <a:r>
              <a:rPr lang="es-ES_tradnl" altLang="es-ES" sz="1800" dirty="0" err="1" smtClean="0"/>
              <a:t>impurities</a:t>
            </a:r>
            <a:r>
              <a:rPr lang="es-ES_tradnl" altLang="es-ES" sz="1800" dirty="0" smtClean="0"/>
              <a:t> (</a:t>
            </a:r>
            <a:r>
              <a:rPr lang="es-ES_tradnl" altLang="es-ES" sz="1800" dirty="0" err="1" smtClean="0"/>
              <a:t>main</a:t>
            </a:r>
            <a:r>
              <a:rPr lang="es-ES_tradnl" altLang="es-ES" sz="1800" dirty="0" smtClean="0"/>
              <a:t> </a:t>
            </a:r>
            <a:r>
              <a:rPr lang="es-ES_tradnl" altLang="es-ES" sz="1800" dirty="0" err="1" smtClean="0"/>
              <a:t>ones</a:t>
            </a:r>
            <a:r>
              <a:rPr lang="es-ES_tradnl" altLang="es-ES" sz="1800" dirty="0" smtClean="0"/>
              <a:t> are H and He, </a:t>
            </a:r>
            <a:r>
              <a:rPr lang="es-ES_tradnl" altLang="es-ES" sz="1800" dirty="0" err="1" smtClean="0"/>
              <a:t>but</a:t>
            </a:r>
            <a:r>
              <a:rPr lang="es-ES_tradnl" altLang="es-ES" sz="1800" dirty="0" smtClean="0"/>
              <a:t> </a:t>
            </a:r>
            <a:r>
              <a:rPr lang="es-ES_tradnl" altLang="es-ES" sz="1800" dirty="0" err="1" smtClean="0"/>
              <a:t>others</a:t>
            </a:r>
            <a:r>
              <a:rPr lang="es-ES_tradnl" altLang="es-ES" sz="1800" dirty="0" smtClean="0"/>
              <a:t> can be </a:t>
            </a:r>
            <a:r>
              <a:rPr lang="es-ES_tradnl" altLang="es-ES" sz="1800" dirty="0" err="1" smtClean="0"/>
              <a:t>also</a:t>
            </a:r>
            <a:r>
              <a:rPr lang="es-ES_tradnl" altLang="es-ES" sz="1800" dirty="0" smtClean="0"/>
              <a:t> </a:t>
            </a:r>
            <a:r>
              <a:rPr lang="es-ES_tradnl" altLang="es-ES" sz="1800" dirty="0" err="1" smtClean="0"/>
              <a:t>relevant</a:t>
            </a:r>
            <a:r>
              <a:rPr lang="es-ES_tradnl" altLang="es-ES" sz="1800" dirty="0" smtClean="0"/>
              <a:t>)</a:t>
            </a:r>
          </a:p>
          <a:p>
            <a:pPr marL="685800" lvl="1" indent="-228600" eaLnBrk="1" hangingPunct="1"/>
            <a:r>
              <a:rPr lang="es-ES_tradnl" altLang="es-ES" sz="1800" dirty="0" err="1" smtClean="0"/>
              <a:t>It</a:t>
            </a:r>
            <a:r>
              <a:rPr lang="es-ES_tradnl" altLang="es-ES" sz="1800" dirty="0" smtClean="0"/>
              <a:t> can induce </a:t>
            </a:r>
            <a:r>
              <a:rPr lang="es-ES_tradnl" altLang="es-ES" sz="1800" dirty="0" err="1" smtClean="0"/>
              <a:t>also</a:t>
            </a:r>
            <a:r>
              <a:rPr lang="es-ES_tradnl" altLang="es-ES" sz="1800" dirty="0" smtClean="0"/>
              <a:t> </a:t>
            </a:r>
            <a:r>
              <a:rPr lang="es-ES_tradnl" altLang="es-ES" sz="1800" dirty="0" err="1" smtClean="0"/>
              <a:t>the</a:t>
            </a:r>
            <a:r>
              <a:rPr lang="es-ES_tradnl" altLang="es-ES" sz="1800" dirty="0" smtClean="0"/>
              <a:t> </a:t>
            </a:r>
            <a:r>
              <a:rPr lang="es-ES_tradnl" altLang="es-ES" sz="1800" dirty="0" err="1" smtClean="0"/>
              <a:t>activation</a:t>
            </a:r>
            <a:r>
              <a:rPr lang="es-ES_tradnl" altLang="es-ES" sz="1800" dirty="0" smtClean="0"/>
              <a:t> of </a:t>
            </a:r>
            <a:r>
              <a:rPr lang="es-ES_tradnl" altLang="es-ES" sz="1800" dirty="0" err="1" smtClean="0"/>
              <a:t>the</a:t>
            </a:r>
            <a:r>
              <a:rPr lang="es-ES_tradnl" altLang="es-ES" sz="1800" dirty="0" smtClean="0"/>
              <a:t> material (</a:t>
            </a:r>
            <a:r>
              <a:rPr lang="es-ES_tradnl" altLang="es-ES" sz="1800" dirty="0" err="1" smtClean="0"/>
              <a:t>some</a:t>
            </a:r>
            <a:r>
              <a:rPr lang="es-ES_tradnl" altLang="es-ES" sz="1800" dirty="0" smtClean="0"/>
              <a:t> of </a:t>
            </a:r>
            <a:r>
              <a:rPr lang="es-ES_tradnl" altLang="es-ES" sz="1800" dirty="0" err="1" smtClean="0"/>
              <a:t>these</a:t>
            </a:r>
            <a:r>
              <a:rPr lang="es-ES_tradnl" altLang="es-ES" sz="1800" dirty="0" smtClean="0"/>
              <a:t> new </a:t>
            </a:r>
            <a:r>
              <a:rPr lang="es-ES_tradnl" altLang="es-ES" sz="1800" dirty="0" err="1" smtClean="0"/>
              <a:t>impurities</a:t>
            </a:r>
            <a:r>
              <a:rPr lang="es-ES_tradnl" altLang="es-ES" sz="1800" dirty="0" smtClean="0"/>
              <a:t> can be </a:t>
            </a:r>
            <a:r>
              <a:rPr lang="es-ES_tradnl" altLang="es-ES" sz="1800" dirty="0" err="1" smtClean="0"/>
              <a:t>radioactive</a:t>
            </a:r>
            <a:r>
              <a:rPr lang="es-ES_tradnl" altLang="es-ES" sz="1800" dirty="0" smtClean="0"/>
              <a:t> </a:t>
            </a:r>
            <a:r>
              <a:rPr lang="es-ES_tradnl" altLang="es-ES" sz="1800" dirty="0" err="1" smtClean="0"/>
              <a:t>isotopes</a:t>
            </a:r>
            <a:r>
              <a:rPr lang="es-ES_tradnl" altLang="es-ES" sz="1800" dirty="0" smtClean="0"/>
              <a:t>). </a:t>
            </a:r>
            <a:r>
              <a:rPr lang="es-ES_tradnl" altLang="es-ES" sz="1800" dirty="0" err="1" smtClean="0"/>
              <a:t>This</a:t>
            </a:r>
            <a:r>
              <a:rPr lang="es-ES_tradnl" altLang="es-ES" sz="1800" dirty="0" smtClean="0"/>
              <a:t> </a:t>
            </a:r>
            <a:r>
              <a:rPr lang="es-ES_tradnl" altLang="es-ES" sz="1800" dirty="0" err="1" smtClean="0"/>
              <a:t>is</a:t>
            </a:r>
            <a:r>
              <a:rPr lang="es-ES_tradnl" altLang="es-ES" sz="1800" dirty="0" smtClean="0"/>
              <a:t> </a:t>
            </a:r>
            <a:r>
              <a:rPr lang="es-ES_tradnl" altLang="es-ES" sz="1800" dirty="0" err="1" smtClean="0"/>
              <a:t>the</a:t>
            </a:r>
            <a:r>
              <a:rPr lang="es-ES_tradnl" altLang="es-ES" sz="1800" dirty="0" smtClean="0"/>
              <a:t> </a:t>
            </a:r>
            <a:r>
              <a:rPr lang="es-ES_tradnl" altLang="es-ES" sz="1800" dirty="0" err="1" smtClean="0"/>
              <a:t>main</a:t>
            </a:r>
            <a:r>
              <a:rPr lang="es-ES_tradnl" altLang="es-ES" sz="1800" dirty="0" smtClean="0"/>
              <a:t> </a:t>
            </a:r>
            <a:r>
              <a:rPr lang="es-ES_tradnl" altLang="es-ES" sz="1800" dirty="0" err="1" smtClean="0"/>
              <a:t>reason</a:t>
            </a:r>
            <a:r>
              <a:rPr lang="es-ES_tradnl" altLang="es-ES" sz="1800" dirty="0" smtClean="0"/>
              <a:t> </a:t>
            </a:r>
            <a:r>
              <a:rPr lang="es-ES_tradnl" altLang="es-ES" sz="1800" dirty="0" err="1" smtClean="0"/>
              <a:t>for</a:t>
            </a:r>
            <a:r>
              <a:rPr lang="es-ES_tradnl" altLang="es-ES" sz="1800" dirty="0" smtClean="0"/>
              <a:t> </a:t>
            </a:r>
            <a:r>
              <a:rPr lang="es-ES_tradnl" altLang="es-ES" sz="1800" dirty="0" err="1" smtClean="0"/>
              <a:t>the</a:t>
            </a:r>
            <a:r>
              <a:rPr lang="es-ES_tradnl" altLang="es-ES" sz="1800" dirty="0" smtClean="0"/>
              <a:t> </a:t>
            </a:r>
            <a:r>
              <a:rPr lang="es-ES_tradnl" altLang="es-ES" sz="1800" dirty="0" err="1" smtClean="0"/>
              <a:t>development</a:t>
            </a:r>
            <a:r>
              <a:rPr lang="es-ES_tradnl" altLang="es-ES" sz="1800" dirty="0" smtClean="0"/>
              <a:t> of </a:t>
            </a:r>
            <a:r>
              <a:rPr lang="es-ES_tradnl" altLang="es-ES" sz="1800" dirty="0" err="1" smtClean="0"/>
              <a:t>low-activation</a:t>
            </a:r>
            <a:r>
              <a:rPr lang="es-ES_tradnl" altLang="es-ES" sz="1800" dirty="0" smtClean="0"/>
              <a:t> </a:t>
            </a:r>
            <a:r>
              <a:rPr lang="es-ES_tradnl" altLang="es-ES" sz="1800" dirty="0" err="1" smtClean="0"/>
              <a:t>materials</a:t>
            </a:r>
            <a:r>
              <a:rPr lang="es-ES_tradnl" altLang="es-ES" sz="1800" dirty="0" smtClean="0"/>
              <a:t>.</a:t>
            </a:r>
          </a:p>
          <a:p>
            <a:pPr marL="685800" lvl="1" indent="-228600" eaLnBrk="1" hangingPunct="1"/>
            <a:r>
              <a:rPr lang="es-ES_tradnl" altLang="es-ES" sz="1800" dirty="0" err="1" smtClean="0"/>
              <a:t>The</a:t>
            </a:r>
            <a:r>
              <a:rPr lang="es-ES_tradnl" altLang="es-ES" sz="1800" dirty="0" smtClean="0"/>
              <a:t> </a:t>
            </a:r>
            <a:r>
              <a:rPr lang="es-ES_tradnl" altLang="es-ES" sz="1800" dirty="0" err="1" smtClean="0"/>
              <a:t>amount</a:t>
            </a:r>
            <a:r>
              <a:rPr lang="es-ES_tradnl" altLang="es-ES" sz="1800" dirty="0" smtClean="0"/>
              <a:t> and </a:t>
            </a:r>
            <a:r>
              <a:rPr lang="es-ES_tradnl" altLang="es-ES" sz="1800" dirty="0" err="1" smtClean="0"/>
              <a:t>specific</a:t>
            </a:r>
            <a:r>
              <a:rPr lang="es-ES_tradnl" altLang="es-ES" sz="1800" dirty="0" smtClean="0"/>
              <a:t> new </a:t>
            </a:r>
            <a:r>
              <a:rPr lang="es-ES_tradnl" altLang="es-ES" sz="1800" dirty="0" err="1" smtClean="0"/>
              <a:t>ions</a:t>
            </a:r>
            <a:r>
              <a:rPr lang="es-ES_tradnl" altLang="es-ES" sz="1800" dirty="0" smtClean="0"/>
              <a:t> </a:t>
            </a:r>
            <a:r>
              <a:rPr lang="es-ES_tradnl" altLang="es-ES" sz="1800" dirty="0" err="1" smtClean="0"/>
              <a:t>is</a:t>
            </a:r>
            <a:r>
              <a:rPr lang="es-ES_tradnl" altLang="es-ES" sz="1800" dirty="0" smtClean="0"/>
              <a:t> a </a:t>
            </a:r>
            <a:r>
              <a:rPr lang="es-ES_tradnl" altLang="es-ES" sz="1800" dirty="0" err="1" smtClean="0"/>
              <a:t>function</a:t>
            </a:r>
            <a:r>
              <a:rPr lang="es-ES_tradnl" altLang="es-ES" sz="1800" dirty="0" smtClean="0"/>
              <a:t> of </a:t>
            </a:r>
            <a:r>
              <a:rPr lang="es-ES_tradnl" altLang="es-ES" sz="1800" dirty="0" err="1" smtClean="0"/>
              <a:t>the</a:t>
            </a:r>
            <a:r>
              <a:rPr lang="es-ES_tradnl" altLang="es-ES" sz="1800" dirty="0" smtClean="0"/>
              <a:t> </a:t>
            </a:r>
            <a:r>
              <a:rPr lang="es-ES_tradnl" altLang="es-ES" sz="1800" dirty="0" err="1" smtClean="0"/>
              <a:t>type</a:t>
            </a:r>
            <a:r>
              <a:rPr lang="es-ES_tradnl" altLang="es-ES" sz="1800" dirty="0" smtClean="0"/>
              <a:t> of </a:t>
            </a:r>
            <a:r>
              <a:rPr lang="es-ES_tradnl" altLang="es-ES" sz="1800" dirty="0" err="1" smtClean="0"/>
              <a:t>incident</a:t>
            </a:r>
            <a:r>
              <a:rPr lang="es-ES_tradnl" altLang="es-ES" sz="1800" dirty="0" smtClean="0"/>
              <a:t> </a:t>
            </a:r>
            <a:r>
              <a:rPr lang="es-ES_tradnl" altLang="es-ES" sz="1800" dirty="0" err="1" smtClean="0"/>
              <a:t>particle</a:t>
            </a:r>
            <a:r>
              <a:rPr lang="es-ES_tradnl" altLang="es-ES" sz="1800" dirty="0" smtClean="0"/>
              <a:t>, </a:t>
            </a:r>
            <a:r>
              <a:rPr lang="es-ES_tradnl" altLang="es-ES" sz="1800" dirty="0" err="1" smtClean="0"/>
              <a:t>its</a:t>
            </a:r>
            <a:r>
              <a:rPr lang="es-ES_tradnl" altLang="es-ES" sz="1800" dirty="0" smtClean="0"/>
              <a:t> </a:t>
            </a:r>
            <a:r>
              <a:rPr lang="es-ES_tradnl" altLang="es-ES" sz="1800" dirty="0" err="1" smtClean="0"/>
              <a:t>energy</a:t>
            </a:r>
            <a:r>
              <a:rPr lang="es-ES_tradnl" altLang="es-ES" sz="1800" dirty="0" smtClean="0"/>
              <a:t> and </a:t>
            </a:r>
            <a:r>
              <a:rPr lang="es-ES_tradnl" altLang="es-ES" sz="1800" dirty="0" err="1" smtClean="0"/>
              <a:t>the</a:t>
            </a:r>
            <a:r>
              <a:rPr lang="es-ES_tradnl" altLang="es-ES" sz="1800" dirty="0" smtClean="0"/>
              <a:t> target ion. </a:t>
            </a:r>
            <a:r>
              <a:rPr lang="es-ES_tradnl" altLang="es-ES" sz="1800" dirty="0" err="1" smtClean="0"/>
              <a:t>If</a:t>
            </a:r>
            <a:r>
              <a:rPr lang="es-ES_tradnl" altLang="es-ES" sz="1800" dirty="0" smtClean="0"/>
              <a:t> </a:t>
            </a:r>
            <a:r>
              <a:rPr lang="es-ES_tradnl" altLang="es-ES" sz="1800" dirty="0" err="1" smtClean="0"/>
              <a:t>enough</a:t>
            </a:r>
            <a:r>
              <a:rPr lang="es-ES_tradnl" altLang="es-ES" sz="1800" dirty="0" smtClean="0"/>
              <a:t> </a:t>
            </a:r>
            <a:r>
              <a:rPr lang="es-ES_tradnl" altLang="es-ES" sz="1800" dirty="0" err="1" smtClean="0"/>
              <a:t>information</a:t>
            </a:r>
            <a:r>
              <a:rPr lang="es-ES_tradnl" altLang="es-ES" sz="1800" dirty="0" smtClean="0"/>
              <a:t> of </a:t>
            </a:r>
            <a:r>
              <a:rPr lang="es-ES_tradnl" altLang="es-ES" sz="1800" dirty="0" err="1" smtClean="0"/>
              <a:t>the</a:t>
            </a:r>
            <a:r>
              <a:rPr lang="es-ES_tradnl" altLang="es-ES" sz="1800" dirty="0" smtClean="0"/>
              <a:t> target material (</a:t>
            </a:r>
            <a:r>
              <a:rPr lang="es-ES_tradnl" altLang="es-ES" sz="1800" dirty="0" err="1" smtClean="0"/>
              <a:t>impurities</a:t>
            </a:r>
            <a:r>
              <a:rPr lang="es-ES_tradnl" altLang="es-ES" sz="1800" dirty="0" smtClean="0"/>
              <a:t> can be </a:t>
            </a:r>
            <a:r>
              <a:rPr lang="es-ES_tradnl" altLang="es-ES" sz="1800" dirty="0" err="1" smtClean="0"/>
              <a:t>very</a:t>
            </a:r>
            <a:r>
              <a:rPr lang="es-ES_tradnl" altLang="es-ES" sz="1800" dirty="0" smtClean="0"/>
              <a:t> </a:t>
            </a:r>
            <a:r>
              <a:rPr lang="es-ES_tradnl" altLang="es-ES" sz="1800" dirty="0" err="1" smtClean="0"/>
              <a:t>relevant</a:t>
            </a:r>
            <a:r>
              <a:rPr lang="es-ES_tradnl" altLang="es-ES" sz="1800" dirty="0" smtClean="0"/>
              <a:t>) </a:t>
            </a:r>
            <a:r>
              <a:rPr lang="es-ES_tradnl" altLang="es-ES" sz="1800" dirty="0" err="1" smtClean="0"/>
              <a:t>is</a:t>
            </a:r>
            <a:r>
              <a:rPr lang="es-ES_tradnl" altLang="es-ES" sz="1800" dirty="0" smtClean="0"/>
              <a:t> </a:t>
            </a:r>
            <a:r>
              <a:rPr lang="es-ES_tradnl" altLang="es-ES" sz="1800" dirty="0" err="1" smtClean="0"/>
              <a:t>available</a:t>
            </a:r>
            <a:r>
              <a:rPr lang="es-ES_tradnl" altLang="es-ES" sz="1800" dirty="0" smtClean="0"/>
              <a:t>, </a:t>
            </a:r>
            <a:r>
              <a:rPr lang="es-ES_tradnl" altLang="es-ES" sz="1800" dirty="0" err="1" smtClean="0"/>
              <a:t>usually</a:t>
            </a:r>
            <a:r>
              <a:rPr lang="es-ES_tradnl" altLang="es-ES" sz="1800" dirty="0" smtClean="0"/>
              <a:t> </a:t>
            </a:r>
            <a:r>
              <a:rPr lang="es-ES_tradnl" altLang="es-ES" sz="1800" dirty="0" err="1" smtClean="0"/>
              <a:t>it</a:t>
            </a:r>
            <a:r>
              <a:rPr lang="es-ES_tradnl" altLang="es-ES" sz="1800" dirty="0" smtClean="0"/>
              <a:t> </a:t>
            </a:r>
            <a:r>
              <a:rPr lang="es-ES_tradnl" altLang="es-ES" sz="1800" dirty="0" err="1" smtClean="0"/>
              <a:t>is</a:t>
            </a:r>
            <a:r>
              <a:rPr lang="es-ES_tradnl" altLang="es-ES" sz="1800" dirty="0" smtClean="0"/>
              <a:t> </a:t>
            </a:r>
            <a:r>
              <a:rPr lang="es-ES_tradnl" altLang="es-ES" sz="1800" dirty="0" err="1" smtClean="0"/>
              <a:t>feasible</a:t>
            </a:r>
            <a:r>
              <a:rPr lang="es-ES_tradnl" altLang="es-ES" sz="1800" dirty="0" smtClean="0"/>
              <a:t> to </a:t>
            </a:r>
            <a:r>
              <a:rPr lang="es-ES_tradnl" altLang="es-ES" sz="1800" dirty="0" err="1" smtClean="0"/>
              <a:t>make</a:t>
            </a:r>
            <a:r>
              <a:rPr lang="es-ES_tradnl" altLang="es-ES" sz="1800" dirty="0" smtClean="0"/>
              <a:t> a rough </a:t>
            </a:r>
            <a:r>
              <a:rPr lang="es-ES_tradnl" altLang="es-ES" sz="1800" dirty="0" err="1" smtClean="0"/>
              <a:t>stimation</a:t>
            </a:r>
            <a:endParaRPr lang="es-ES_tradnl" altLang="es-ES" sz="1800" dirty="0" smtClean="0"/>
          </a:p>
          <a:p>
            <a:pPr marL="685800" lvl="1" indent="-228600" eaLnBrk="1" hangingPunct="1"/>
            <a:endParaRPr lang="es-ES_tradnl" altLang="es-ES" sz="1800" dirty="0" smtClean="0"/>
          </a:p>
          <a:p>
            <a:pPr marL="285750" indent="-285750" eaLnBrk="1" hangingPunct="1"/>
            <a:r>
              <a:rPr lang="es-ES_tradnl" altLang="es-ES" sz="2000" dirty="0" smtClean="0"/>
              <a:t>Point </a:t>
            </a:r>
            <a:r>
              <a:rPr lang="es-ES_tradnl" altLang="es-ES" sz="2000" dirty="0" err="1" smtClean="0"/>
              <a:t>defects</a:t>
            </a:r>
            <a:r>
              <a:rPr lang="es-ES_tradnl" altLang="es-ES" sz="2000" dirty="0" smtClean="0"/>
              <a:t> (</a:t>
            </a:r>
            <a:r>
              <a:rPr lang="es-ES_tradnl" altLang="es-ES" sz="2000" dirty="0" err="1" smtClean="0"/>
              <a:t>holes</a:t>
            </a:r>
            <a:r>
              <a:rPr lang="es-ES_tradnl" altLang="es-ES" sz="2000" dirty="0" smtClean="0"/>
              <a:t> and </a:t>
            </a:r>
            <a:r>
              <a:rPr lang="es-ES_tradnl" altLang="es-ES" sz="2000" dirty="0" err="1" smtClean="0"/>
              <a:t>interstitials</a:t>
            </a:r>
            <a:r>
              <a:rPr lang="es-ES_tradnl" altLang="es-ES" sz="2000" dirty="0" smtClean="0"/>
              <a:t>)</a:t>
            </a:r>
          </a:p>
          <a:p>
            <a:pPr marL="685800" lvl="1"/>
            <a:r>
              <a:rPr lang="es-ES_tradnl" altLang="es-ES" sz="1900" dirty="0" err="1" smtClean="0"/>
              <a:t>It</a:t>
            </a:r>
            <a:r>
              <a:rPr lang="es-ES_tradnl" altLang="es-ES" sz="1900" dirty="0" smtClean="0"/>
              <a:t> </a:t>
            </a:r>
            <a:r>
              <a:rPr lang="es-ES_tradnl" altLang="es-ES" sz="1900" dirty="0" err="1" smtClean="0"/>
              <a:t>is</a:t>
            </a:r>
            <a:r>
              <a:rPr lang="es-ES_tradnl" altLang="es-ES" sz="1900" dirty="0" smtClean="0"/>
              <a:t> a </a:t>
            </a:r>
            <a:r>
              <a:rPr lang="es-ES_tradnl" altLang="es-ES" sz="1900" dirty="0" err="1" smtClean="0"/>
              <a:t>complex</a:t>
            </a:r>
            <a:r>
              <a:rPr lang="es-ES_tradnl" altLang="es-ES" sz="1900" dirty="0" smtClean="0"/>
              <a:t> </a:t>
            </a:r>
            <a:r>
              <a:rPr lang="es-ES_tradnl" altLang="es-ES" sz="1900" dirty="0" err="1" smtClean="0"/>
              <a:t>function</a:t>
            </a:r>
            <a:r>
              <a:rPr lang="es-ES_tradnl" altLang="es-ES" sz="1900" dirty="0" smtClean="0"/>
              <a:t> of </a:t>
            </a:r>
            <a:r>
              <a:rPr lang="es-ES_tradnl" altLang="es-ES" sz="1900" dirty="0" err="1" smtClean="0"/>
              <a:t>the</a:t>
            </a:r>
            <a:r>
              <a:rPr lang="es-ES_tradnl" altLang="es-ES" sz="1900" dirty="0" smtClean="0"/>
              <a:t> </a:t>
            </a:r>
            <a:r>
              <a:rPr lang="es-ES_tradnl" altLang="es-ES" sz="1900" dirty="0" err="1" smtClean="0"/>
              <a:t>incident</a:t>
            </a:r>
            <a:r>
              <a:rPr lang="es-ES_tradnl" altLang="es-ES" sz="1900" dirty="0" smtClean="0"/>
              <a:t> </a:t>
            </a:r>
            <a:r>
              <a:rPr lang="es-ES_tradnl" altLang="es-ES" sz="1900" dirty="0" err="1" smtClean="0"/>
              <a:t>particle</a:t>
            </a:r>
            <a:r>
              <a:rPr lang="es-ES_tradnl" altLang="es-ES" sz="1900" dirty="0" smtClean="0"/>
              <a:t>, </a:t>
            </a:r>
            <a:r>
              <a:rPr lang="es-ES_tradnl" altLang="es-ES" sz="1900" dirty="0" err="1" smtClean="0"/>
              <a:t>its</a:t>
            </a:r>
            <a:r>
              <a:rPr lang="es-ES_tradnl" altLang="es-ES" sz="1900" dirty="0" smtClean="0"/>
              <a:t> </a:t>
            </a:r>
            <a:r>
              <a:rPr lang="es-ES_tradnl" altLang="es-ES" sz="1900" dirty="0" err="1" smtClean="0"/>
              <a:t>energy</a:t>
            </a:r>
            <a:r>
              <a:rPr lang="es-ES_tradnl" altLang="es-ES" sz="1900" dirty="0" smtClean="0"/>
              <a:t>, </a:t>
            </a:r>
            <a:r>
              <a:rPr lang="es-ES_tradnl" altLang="es-ES" sz="1900" dirty="0" err="1" smtClean="0"/>
              <a:t>the</a:t>
            </a:r>
            <a:r>
              <a:rPr lang="es-ES_tradnl" altLang="es-ES" sz="1900" dirty="0" smtClean="0"/>
              <a:t> </a:t>
            </a:r>
            <a:r>
              <a:rPr lang="es-ES_tradnl" altLang="es-ES" sz="1900" dirty="0" err="1" smtClean="0"/>
              <a:t>materials</a:t>
            </a:r>
            <a:r>
              <a:rPr lang="es-ES_tradnl" altLang="es-ES" sz="1900" dirty="0" smtClean="0"/>
              <a:t> </a:t>
            </a:r>
            <a:r>
              <a:rPr lang="es-ES_tradnl" altLang="es-ES" sz="1900" dirty="0" err="1" smtClean="0"/>
              <a:t>characteristics</a:t>
            </a:r>
            <a:r>
              <a:rPr lang="es-ES_tradnl" altLang="es-ES" sz="1900" dirty="0" smtClean="0"/>
              <a:t> and </a:t>
            </a:r>
            <a:r>
              <a:rPr lang="es-ES_tradnl" altLang="es-ES" sz="1900" dirty="0" err="1" smtClean="0"/>
              <a:t>temperature</a:t>
            </a:r>
            <a:endParaRPr lang="es-ES_tradnl" altLang="es-ES" sz="1900" dirty="0" smtClean="0"/>
          </a:p>
          <a:p>
            <a:pPr marL="685800" lvl="1" indent="-228600" eaLnBrk="1" hangingPunct="1"/>
            <a:r>
              <a:rPr lang="es-ES_tradnl" altLang="es-ES" sz="1800" dirty="0" err="1" smtClean="0"/>
              <a:t>After</a:t>
            </a:r>
            <a:r>
              <a:rPr lang="es-ES_tradnl" altLang="es-ES" sz="1800" dirty="0" smtClean="0"/>
              <a:t> </a:t>
            </a:r>
            <a:r>
              <a:rPr lang="es-ES_tradnl" altLang="es-ES" sz="1800" dirty="0" err="1" smtClean="0"/>
              <a:t>their</a:t>
            </a:r>
            <a:r>
              <a:rPr lang="es-ES_tradnl" altLang="es-ES" sz="1800" dirty="0" smtClean="0"/>
              <a:t> </a:t>
            </a:r>
            <a:r>
              <a:rPr lang="es-ES_tradnl" altLang="es-ES" sz="1800" dirty="0" err="1" smtClean="0"/>
              <a:t>creation</a:t>
            </a:r>
            <a:r>
              <a:rPr lang="es-ES_tradnl" altLang="es-ES" sz="1800" dirty="0" smtClean="0"/>
              <a:t>, </a:t>
            </a:r>
            <a:r>
              <a:rPr lang="es-ES_tradnl" altLang="es-ES" sz="1800" dirty="0" err="1" smtClean="0"/>
              <a:t>they</a:t>
            </a:r>
            <a:r>
              <a:rPr lang="es-ES_tradnl" altLang="es-ES" sz="1800" dirty="0" smtClean="0"/>
              <a:t> can </a:t>
            </a:r>
            <a:r>
              <a:rPr lang="es-ES_tradnl" altLang="es-ES" sz="1800" dirty="0" err="1" smtClean="0"/>
              <a:t>move</a:t>
            </a:r>
            <a:r>
              <a:rPr lang="es-ES_tradnl" altLang="es-ES" sz="1800" dirty="0" smtClean="0"/>
              <a:t> </a:t>
            </a:r>
            <a:r>
              <a:rPr lang="es-ES_tradnl" altLang="es-ES" sz="1800" dirty="0" err="1" smtClean="0"/>
              <a:t>around</a:t>
            </a:r>
            <a:r>
              <a:rPr lang="es-ES_tradnl" altLang="es-ES" sz="1800" dirty="0" smtClean="0"/>
              <a:t> </a:t>
            </a:r>
            <a:r>
              <a:rPr lang="es-ES_tradnl" altLang="es-ES" sz="1800" dirty="0" err="1" smtClean="0"/>
              <a:t>being</a:t>
            </a:r>
            <a:r>
              <a:rPr lang="es-ES_tradnl" altLang="es-ES" sz="1800" dirty="0" smtClean="0"/>
              <a:t> </a:t>
            </a:r>
            <a:r>
              <a:rPr lang="es-ES_tradnl" altLang="es-ES" sz="1800" dirty="0" err="1" smtClean="0"/>
              <a:t>trapped</a:t>
            </a:r>
            <a:r>
              <a:rPr lang="es-ES_tradnl" altLang="es-ES" sz="1800" dirty="0" smtClean="0"/>
              <a:t> in </a:t>
            </a:r>
            <a:r>
              <a:rPr lang="es-ES_tradnl" altLang="es-ES" sz="1800" dirty="0" err="1" smtClean="0"/>
              <a:t>previous</a:t>
            </a:r>
            <a:r>
              <a:rPr lang="es-ES_tradnl" altLang="es-ES" sz="1800" dirty="0" smtClean="0"/>
              <a:t> </a:t>
            </a:r>
            <a:r>
              <a:rPr lang="es-ES_tradnl" altLang="es-ES" sz="1800" dirty="0" err="1" smtClean="0"/>
              <a:t>defects</a:t>
            </a:r>
            <a:r>
              <a:rPr lang="es-ES_tradnl" altLang="es-ES" sz="1800" dirty="0" smtClean="0"/>
              <a:t> </a:t>
            </a:r>
            <a:r>
              <a:rPr lang="es-ES_tradnl" altLang="es-ES" sz="1800" dirty="0" err="1" smtClean="0"/>
              <a:t>or</a:t>
            </a:r>
            <a:r>
              <a:rPr lang="es-ES_tradnl" altLang="es-ES" sz="1800" dirty="0" smtClean="0"/>
              <a:t> </a:t>
            </a:r>
            <a:r>
              <a:rPr lang="es-ES_tradnl" altLang="es-ES" sz="1800" dirty="0" err="1" smtClean="0"/>
              <a:t>on</a:t>
            </a:r>
            <a:r>
              <a:rPr lang="es-ES_tradnl" altLang="es-ES" sz="1800" dirty="0" smtClean="0"/>
              <a:t> new </a:t>
            </a:r>
            <a:r>
              <a:rPr lang="es-ES_tradnl" altLang="es-ES" sz="1800" dirty="0" err="1" smtClean="0"/>
              <a:t>ones</a:t>
            </a:r>
            <a:r>
              <a:rPr lang="es-ES_tradnl" altLang="es-ES" sz="1800" dirty="0" smtClean="0"/>
              <a:t> </a:t>
            </a:r>
            <a:r>
              <a:rPr lang="es-ES_tradnl" altLang="es-ES" sz="1800" dirty="0" err="1" smtClean="0"/>
              <a:t>giving</a:t>
            </a:r>
            <a:r>
              <a:rPr lang="es-ES_tradnl" altLang="es-ES" sz="1800" dirty="0" smtClean="0"/>
              <a:t> </a:t>
            </a:r>
            <a:r>
              <a:rPr lang="es-ES_tradnl" altLang="es-ES" sz="1800" dirty="0" err="1" smtClean="0"/>
              <a:t>rise</a:t>
            </a:r>
            <a:r>
              <a:rPr lang="es-ES_tradnl" altLang="es-ES" sz="1800" dirty="0" smtClean="0"/>
              <a:t> to extended </a:t>
            </a:r>
            <a:r>
              <a:rPr lang="es-ES_tradnl" altLang="es-ES" sz="1800" dirty="0" err="1" smtClean="0"/>
              <a:t>defects</a:t>
            </a:r>
            <a:r>
              <a:rPr lang="es-ES_tradnl" altLang="es-ES" sz="1800" dirty="0" smtClean="0"/>
              <a:t> (</a:t>
            </a:r>
            <a:r>
              <a:rPr lang="es-ES_tradnl" altLang="es-ES" sz="1800" dirty="0" err="1" smtClean="0"/>
              <a:t>dislocations</a:t>
            </a:r>
            <a:r>
              <a:rPr lang="es-ES_tradnl" altLang="es-ES" sz="1800" dirty="0" smtClean="0"/>
              <a:t>, </a:t>
            </a:r>
            <a:r>
              <a:rPr lang="es-ES_tradnl" altLang="es-ES" sz="1800" dirty="0" err="1" smtClean="0"/>
              <a:t>bubbles</a:t>
            </a:r>
            <a:r>
              <a:rPr lang="es-ES_tradnl" altLang="es-ES" sz="1800" dirty="0" smtClean="0"/>
              <a:t>, </a:t>
            </a:r>
            <a:r>
              <a:rPr lang="es-ES_tradnl" altLang="es-ES" sz="1800" dirty="0" err="1" smtClean="0"/>
              <a:t>loops</a:t>
            </a:r>
            <a:r>
              <a:rPr lang="es-ES_tradnl" altLang="es-ES" sz="1800" dirty="0" smtClean="0"/>
              <a:t>, </a:t>
            </a:r>
            <a:r>
              <a:rPr lang="es-ES_tradnl" altLang="es-ES" sz="1800" dirty="0" err="1" smtClean="0"/>
              <a:t>precipitates</a:t>
            </a:r>
            <a:r>
              <a:rPr lang="es-ES_tradnl" altLang="es-ES" sz="1800" dirty="0" smtClean="0"/>
              <a:t>,…)</a:t>
            </a:r>
          </a:p>
          <a:p>
            <a:pPr marL="685800" lvl="1" indent="-228600" eaLnBrk="1" hangingPunct="1"/>
            <a:r>
              <a:rPr lang="es-ES_tradnl" altLang="es-ES" sz="1800" dirty="0" err="1" smtClean="0"/>
              <a:t>If</a:t>
            </a:r>
            <a:r>
              <a:rPr lang="es-ES_tradnl" altLang="es-ES" sz="1800" dirty="0" smtClean="0"/>
              <a:t> </a:t>
            </a:r>
            <a:r>
              <a:rPr lang="es-ES_tradnl" altLang="es-ES" sz="1800" dirty="0" err="1" smtClean="0"/>
              <a:t>dose</a:t>
            </a:r>
            <a:r>
              <a:rPr lang="es-ES_tradnl" altLang="es-ES" sz="1800" dirty="0" smtClean="0"/>
              <a:t>/</a:t>
            </a:r>
            <a:r>
              <a:rPr lang="es-ES_tradnl" altLang="es-ES" sz="1800" dirty="0" err="1" smtClean="0"/>
              <a:t>dose</a:t>
            </a:r>
            <a:r>
              <a:rPr lang="es-ES_tradnl" altLang="es-ES" sz="1800" dirty="0" smtClean="0"/>
              <a:t> </a:t>
            </a:r>
            <a:r>
              <a:rPr lang="es-ES_tradnl" altLang="es-ES" sz="1800" dirty="0" err="1" smtClean="0"/>
              <a:t>rate</a:t>
            </a:r>
            <a:r>
              <a:rPr lang="es-ES_tradnl" altLang="es-ES" sz="1800" dirty="0" smtClean="0"/>
              <a:t> </a:t>
            </a:r>
            <a:r>
              <a:rPr lang="es-ES_tradnl" altLang="es-ES" sz="1800" dirty="0" err="1" smtClean="0"/>
              <a:t>is</a:t>
            </a:r>
            <a:r>
              <a:rPr lang="es-ES_tradnl" altLang="es-ES" sz="1800" dirty="0" smtClean="0"/>
              <a:t> </a:t>
            </a:r>
            <a:r>
              <a:rPr lang="es-ES_tradnl" altLang="es-ES" sz="1800" dirty="0" err="1" smtClean="0"/>
              <a:t>high</a:t>
            </a:r>
            <a:r>
              <a:rPr lang="es-ES_tradnl" altLang="es-ES" sz="1800" dirty="0" smtClean="0"/>
              <a:t> </a:t>
            </a:r>
            <a:r>
              <a:rPr lang="es-ES_tradnl" altLang="es-ES" sz="1800" dirty="0" err="1" smtClean="0"/>
              <a:t>enough</a:t>
            </a:r>
            <a:r>
              <a:rPr lang="es-ES_tradnl" altLang="es-ES" sz="1800" dirty="0" smtClean="0"/>
              <a:t>, </a:t>
            </a:r>
            <a:r>
              <a:rPr lang="es-ES_tradnl" altLang="es-ES" sz="1800" dirty="0" err="1" smtClean="0"/>
              <a:t>it</a:t>
            </a:r>
            <a:r>
              <a:rPr lang="es-ES_tradnl" altLang="es-ES" sz="1800" dirty="0" smtClean="0"/>
              <a:t> can be </a:t>
            </a:r>
            <a:r>
              <a:rPr lang="es-ES_tradnl" altLang="es-ES" sz="1800" dirty="0" err="1" smtClean="0"/>
              <a:t>produced</a:t>
            </a:r>
            <a:r>
              <a:rPr lang="es-ES_tradnl" altLang="es-ES" sz="1800" dirty="0" smtClean="0"/>
              <a:t> </a:t>
            </a:r>
            <a:r>
              <a:rPr lang="es-ES_tradnl" altLang="es-ES" sz="1800" dirty="0" err="1" smtClean="0"/>
              <a:t>strucutral</a:t>
            </a:r>
            <a:r>
              <a:rPr lang="es-ES_tradnl" altLang="es-ES" sz="1800" dirty="0" smtClean="0"/>
              <a:t> </a:t>
            </a:r>
            <a:r>
              <a:rPr lang="es-ES_tradnl" altLang="es-ES" sz="1800" dirty="0" err="1" smtClean="0"/>
              <a:t>changes</a:t>
            </a:r>
            <a:r>
              <a:rPr lang="es-ES_tradnl" altLang="es-ES" sz="1800" dirty="0" smtClean="0"/>
              <a:t> in </a:t>
            </a:r>
            <a:r>
              <a:rPr lang="es-ES_tradnl" altLang="es-ES" sz="1800" dirty="0" err="1" smtClean="0"/>
              <a:t>the</a:t>
            </a:r>
            <a:r>
              <a:rPr lang="es-ES_tradnl" altLang="es-ES" sz="1800" dirty="0" smtClean="0"/>
              <a:t> material (</a:t>
            </a:r>
            <a:r>
              <a:rPr lang="es-ES_tradnl" altLang="es-ES" sz="1800" dirty="0" err="1" smtClean="0"/>
              <a:t>amorphization</a:t>
            </a:r>
            <a:r>
              <a:rPr lang="es-ES_tradnl" altLang="es-ES" sz="1800" dirty="0" smtClean="0"/>
              <a:t>, new </a:t>
            </a:r>
            <a:r>
              <a:rPr lang="es-ES_tradnl" altLang="es-ES" sz="1800" dirty="0" err="1" smtClean="0"/>
              <a:t>cristalline</a:t>
            </a:r>
            <a:r>
              <a:rPr lang="es-ES_tradnl" altLang="es-ES" sz="1800" dirty="0" smtClean="0"/>
              <a:t> </a:t>
            </a:r>
            <a:r>
              <a:rPr lang="es-ES_tradnl" altLang="es-ES" sz="1800" dirty="0" err="1" smtClean="0"/>
              <a:t>phases</a:t>
            </a:r>
            <a:r>
              <a:rPr lang="es-ES_tradnl" altLang="es-ES" sz="1800" dirty="0" smtClean="0"/>
              <a:t>, new </a:t>
            </a:r>
            <a:r>
              <a:rPr lang="es-ES_tradnl" altLang="es-ES" sz="1800" dirty="0" err="1" smtClean="0"/>
              <a:t>compounds</a:t>
            </a:r>
            <a:r>
              <a:rPr lang="es-ES_tradnl" altLang="es-ES" sz="1800" dirty="0" smtClean="0"/>
              <a:t>,…) </a:t>
            </a:r>
          </a:p>
          <a:p>
            <a:pPr marL="685800" lvl="1" indent="-228600" eaLnBrk="1" hangingPunct="1">
              <a:lnSpc>
                <a:spcPct val="80000"/>
              </a:lnSpc>
            </a:pPr>
            <a:endParaRPr lang="es-ES_tradnl" altLang="es-ES" sz="1800" dirty="0" smtClean="0">
              <a:solidFill>
                <a:srgbClr val="B2B2B2"/>
              </a:solidFill>
            </a:endParaRPr>
          </a:p>
        </p:txBody>
      </p:sp>
    </p:spTree>
    <p:extLst>
      <p:ext uri="{BB962C8B-B14F-4D97-AF65-F5344CB8AC3E}">
        <p14:creationId xmlns:p14="http://schemas.microsoft.com/office/powerpoint/2010/main" val="1104601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36912"/>
            <a:ext cx="8229600" cy="706090"/>
          </a:xfrm>
        </p:spPr>
        <p:txBody>
          <a:bodyPr/>
          <a:lstStyle/>
          <a:p>
            <a:r>
              <a:rPr lang="es-ES" dirty="0" err="1" smtClean="0"/>
              <a:t>Thank</a:t>
            </a:r>
            <a:r>
              <a:rPr lang="es-ES" dirty="0" smtClean="0"/>
              <a:t> </a:t>
            </a:r>
            <a:r>
              <a:rPr lang="es-ES" dirty="0" err="1" smtClean="0"/>
              <a:t>you</a:t>
            </a:r>
            <a:r>
              <a:rPr lang="es-ES" dirty="0" smtClean="0"/>
              <a:t>!!!</a:t>
            </a:r>
            <a:endParaRPr lang="es-ES" dirty="0"/>
          </a:p>
        </p:txBody>
      </p:sp>
    </p:spTree>
    <p:extLst>
      <p:ext uri="{BB962C8B-B14F-4D97-AF65-F5344CB8AC3E}">
        <p14:creationId xmlns:p14="http://schemas.microsoft.com/office/powerpoint/2010/main" val="3404901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763688" y="274638"/>
            <a:ext cx="6923112" cy="633412"/>
          </a:xfrm>
          <a:solidFill>
            <a:schemeClr val="accent1">
              <a:lumMod val="75000"/>
            </a:schemeClr>
          </a:solidFill>
        </p:spPr>
        <p:txBody>
          <a:bodyPr vert="horz" lIns="91440" tIns="45720" rIns="91440" bIns="45720" rtlCol="0" anchor="ctr">
            <a:normAutofit/>
          </a:bodyPr>
          <a:lstStyle/>
          <a:p>
            <a:r>
              <a:rPr lang="en-GB" altLang="es-ES" sz="3200" b="1" dirty="0"/>
              <a:t>Macroscopic radiation effects</a:t>
            </a:r>
          </a:p>
        </p:txBody>
      </p:sp>
      <p:sp>
        <p:nvSpPr>
          <p:cNvPr id="32771" name="Rectangle 3"/>
          <p:cNvSpPr>
            <a:spLocks noGrp="1" noChangeArrowheads="1"/>
          </p:cNvSpPr>
          <p:nvPr>
            <p:ph type="body" idx="1"/>
          </p:nvPr>
        </p:nvSpPr>
        <p:spPr>
          <a:xfrm>
            <a:off x="395536" y="1340768"/>
            <a:ext cx="8229600" cy="3816424"/>
          </a:xfrm>
        </p:spPr>
        <p:txBody>
          <a:bodyPr>
            <a:noAutofit/>
          </a:bodyPr>
          <a:lstStyle/>
          <a:p>
            <a:pPr eaLnBrk="1" hangingPunct="1">
              <a:lnSpc>
                <a:spcPct val="80000"/>
              </a:lnSpc>
            </a:pPr>
            <a:r>
              <a:rPr lang="en-GB" altLang="es-ES" sz="1600" dirty="0" smtClean="0"/>
              <a:t>Both the dose, dose rate and the shape of the energy spectra of the incident particle, have important consequences in the materials properties and on the design of an irradiated component.</a:t>
            </a:r>
          </a:p>
          <a:p>
            <a:pPr eaLnBrk="1" hangingPunct="1">
              <a:lnSpc>
                <a:spcPct val="80000"/>
              </a:lnSpc>
            </a:pPr>
            <a:endParaRPr lang="en-GB" altLang="es-ES" sz="1600" dirty="0" smtClean="0"/>
          </a:p>
          <a:p>
            <a:pPr>
              <a:lnSpc>
                <a:spcPct val="80000"/>
              </a:lnSpc>
            </a:pPr>
            <a:r>
              <a:rPr lang="en-GB" altLang="es-ES" sz="1600" dirty="0"/>
              <a:t>Main changes in mechanical properties of interest for </a:t>
            </a:r>
            <a:r>
              <a:rPr lang="en-GB" altLang="es-ES" sz="1600" dirty="0" smtClean="0"/>
              <a:t>irradiated components </a:t>
            </a:r>
            <a:r>
              <a:rPr lang="en-GB" altLang="es-ES" sz="1600" dirty="0"/>
              <a:t>design: </a:t>
            </a:r>
            <a:endParaRPr lang="en-GB" altLang="es-ES" sz="1600" dirty="0" smtClean="0"/>
          </a:p>
          <a:p>
            <a:pPr lvl="1">
              <a:lnSpc>
                <a:spcPct val="80000"/>
              </a:lnSpc>
            </a:pPr>
            <a:r>
              <a:rPr lang="en-GB" altLang="es-ES" sz="1600" dirty="0"/>
              <a:t>I</a:t>
            </a:r>
            <a:r>
              <a:rPr lang="en-GB" altLang="es-ES" sz="1600" dirty="0" smtClean="0"/>
              <a:t>ncreased hardening</a:t>
            </a:r>
          </a:p>
          <a:p>
            <a:pPr lvl="1">
              <a:lnSpc>
                <a:spcPct val="80000"/>
              </a:lnSpc>
            </a:pPr>
            <a:r>
              <a:rPr lang="en-GB" altLang="es-ES" sz="1600" dirty="0" smtClean="0"/>
              <a:t>Decreased ductility</a:t>
            </a:r>
          </a:p>
          <a:p>
            <a:pPr lvl="1">
              <a:lnSpc>
                <a:spcPct val="80000"/>
              </a:lnSpc>
            </a:pPr>
            <a:r>
              <a:rPr lang="en-GB" altLang="es-ES" sz="1600" dirty="0" smtClean="0"/>
              <a:t>Decreased </a:t>
            </a:r>
            <a:r>
              <a:rPr lang="en-GB" altLang="es-ES" sz="1600" dirty="0"/>
              <a:t>heat </a:t>
            </a:r>
            <a:r>
              <a:rPr lang="en-GB" altLang="es-ES" sz="1600" dirty="0" smtClean="0"/>
              <a:t>conduction</a:t>
            </a:r>
          </a:p>
          <a:p>
            <a:pPr lvl="1">
              <a:lnSpc>
                <a:spcPct val="80000"/>
              </a:lnSpc>
            </a:pPr>
            <a:r>
              <a:rPr lang="en-GB" altLang="es-ES" sz="1600" dirty="0" smtClean="0"/>
              <a:t>Swelling</a:t>
            </a:r>
          </a:p>
          <a:p>
            <a:pPr lvl="1">
              <a:lnSpc>
                <a:spcPct val="80000"/>
              </a:lnSpc>
            </a:pPr>
            <a:r>
              <a:rPr lang="en-GB" altLang="es-ES" sz="1600" dirty="0" err="1" smtClean="0"/>
              <a:t>Embrittlement</a:t>
            </a:r>
            <a:endParaRPr lang="en-GB" altLang="es-ES" sz="1600" dirty="0" smtClean="0"/>
          </a:p>
          <a:p>
            <a:pPr lvl="1">
              <a:lnSpc>
                <a:spcPct val="80000"/>
              </a:lnSpc>
            </a:pPr>
            <a:r>
              <a:rPr lang="en-GB" altLang="es-ES" sz="1600" dirty="0" smtClean="0"/>
              <a:t>Blistering</a:t>
            </a:r>
          </a:p>
          <a:p>
            <a:pPr lvl="1">
              <a:lnSpc>
                <a:spcPct val="80000"/>
              </a:lnSpc>
            </a:pPr>
            <a:r>
              <a:rPr lang="en-GB" altLang="es-ES" sz="1600" dirty="0" smtClean="0"/>
              <a:t>…</a:t>
            </a:r>
            <a:endParaRPr lang="en-GB" altLang="es-ES" sz="1200" dirty="0"/>
          </a:p>
          <a:p>
            <a:pPr eaLnBrk="1" hangingPunct="1">
              <a:lnSpc>
                <a:spcPct val="80000"/>
              </a:lnSpc>
            </a:pPr>
            <a:endParaRPr lang="en-GB" altLang="es-ES" sz="1600" dirty="0" smtClean="0"/>
          </a:p>
          <a:p>
            <a:pPr eaLnBrk="1" hangingPunct="1">
              <a:lnSpc>
                <a:spcPct val="80000"/>
              </a:lnSpc>
            </a:pPr>
            <a:r>
              <a:rPr lang="en-GB" altLang="es-ES" sz="1600" dirty="0" smtClean="0"/>
              <a:t>Consequences to be taken into account in the design of irradiated components:</a:t>
            </a:r>
          </a:p>
          <a:p>
            <a:pPr lvl="1" eaLnBrk="1" hangingPunct="1">
              <a:lnSpc>
                <a:spcPct val="80000"/>
              </a:lnSpc>
            </a:pPr>
            <a:r>
              <a:rPr lang="en-GB" altLang="es-ES" sz="1600" dirty="0" smtClean="0"/>
              <a:t>Changes in the mechanical properties of structural materials</a:t>
            </a:r>
          </a:p>
          <a:p>
            <a:pPr lvl="1" eaLnBrk="1" hangingPunct="1">
              <a:lnSpc>
                <a:spcPct val="80000"/>
              </a:lnSpc>
            </a:pPr>
            <a:r>
              <a:rPr lang="en-GB" altLang="es-ES" sz="1600" dirty="0" smtClean="0"/>
              <a:t>Changes in physical properties (corrosion, diffusion, conductivity, luminescence,…)</a:t>
            </a:r>
          </a:p>
          <a:p>
            <a:pPr lvl="1" eaLnBrk="1" hangingPunct="1">
              <a:lnSpc>
                <a:spcPct val="80000"/>
              </a:lnSpc>
            </a:pPr>
            <a:r>
              <a:rPr lang="en-GB" altLang="es-ES" sz="1600" dirty="0" smtClean="0"/>
              <a:t>Welding, joins,… must be evaluated</a:t>
            </a:r>
          </a:p>
          <a:p>
            <a:pPr lvl="1">
              <a:lnSpc>
                <a:spcPct val="80000"/>
              </a:lnSpc>
            </a:pPr>
            <a:r>
              <a:rPr lang="en-GB" altLang="es-ES" sz="1600" dirty="0"/>
              <a:t>Systems behaviour under </a:t>
            </a:r>
            <a:r>
              <a:rPr lang="en-GB" altLang="es-ES" sz="1600" dirty="0" smtClean="0"/>
              <a:t>radiation (radiation enhanced phenomena)</a:t>
            </a:r>
          </a:p>
          <a:p>
            <a:pPr lvl="1" eaLnBrk="1" hangingPunct="1">
              <a:lnSpc>
                <a:spcPct val="80000"/>
              </a:lnSpc>
            </a:pPr>
            <a:r>
              <a:rPr lang="en-GB" altLang="es-ES" sz="1600" dirty="0" smtClean="0"/>
              <a:t>Remote Handling</a:t>
            </a:r>
          </a:p>
          <a:p>
            <a:pPr lvl="1" eaLnBrk="1" hangingPunct="1">
              <a:lnSpc>
                <a:spcPct val="80000"/>
              </a:lnSpc>
            </a:pPr>
            <a:r>
              <a:rPr lang="en-GB" altLang="es-ES" sz="1600" dirty="0" smtClean="0"/>
              <a:t>…</a:t>
            </a:r>
          </a:p>
        </p:txBody>
      </p:sp>
      <p:grpSp>
        <p:nvGrpSpPr>
          <p:cNvPr id="7" name="6 Grupo"/>
          <p:cNvGrpSpPr/>
          <p:nvPr/>
        </p:nvGrpSpPr>
        <p:grpSpPr>
          <a:xfrm>
            <a:off x="5772064" y="2502214"/>
            <a:ext cx="3062362" cy="1862890"/>
            <a:chOff x="717550" y="1223173"/>
            <a:chExt cx="7708900" cy="4626765"/>
          </a:xfrm>
        </p:grpSpPr>
        <p:pic>
          <p:nvPicPr>
            <p:cNvPr id="8" name="Picture 3" descr="EUROFER 97, ARB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0" y="1628775"/>
              <a:ext cx="77089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4"/>
            <p:cNvSpPr>
              <a:spLocks noChangeArrowheads="1"/>
            </p:cNvSpPr>
            <p:nvPr/>
          </p:nvSpPr>
          <p:spPr bwMode="auto">
            <a:xfrm>
              <a:off x="2301875" y="3429000"/>
              <a:ext cx="1701800" cy="1130300"/>
            </a:xfrm>
            <a:prstGeom prst="rightArrow">
              <a:avLst>
                <a:gd name="adj1" fmla="val 50000"/>
                <a:gd name="adj2" fmla="val 376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900" b="1" i="1">
                  <a:solidFill>
                    <a:schemeClr val="hlink"/>
                  </a:solidFill>
                </a:rPr>
                <a:t>~ 200 K</a:t>
              </a:r>
              <a:endParaRPr lang="en-GB" altLang="es-ES" sz="900" b="1" i="1">
                <a:solidFill>
                  <a:schemeClr val="hlink"/>
                </a:solidFill>
              </a:endParaRPr>
            </a:p>
          </p:txBody>
        </p:sp>
        <p:sp>
          <p:nvSpPr>
            <p:cNvPr id="10" name="AutoShape 5"/>
            <p:cNvSpPr>
              <a:spLocks noChangeArrowheads="1"/>
            </p:cNvSpPr>
            <p:nvPr/>
          </p:nvSpPr>
          <p:spPr bwMode="auto">
            <a:xfrm>
              <a:off x="3598863" y="2425700"/>
              <a:ext cx="792162" cy="952500"/>
            </a:xfrm>
            <a:prstGeom prst="downArrow">
              <a:avLst>
                <a:gd name="adj1" fmla="val 50000"/>
                <a:gd name="adj2" fmla="val 300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900" b="1" i="1">
                  <a:solidFill>
                    <a:schemeClr val="hlink"/>
                  </a:solidFill>
                </a:rPr>
                <a:t>-30%</a:t>
              </a:r>
              <a:endParaRPr lang="en-GB" altLang="es-ES" sz="900" b="1" i="1">
                <a:solidFill>
                  <a:schemeClr val="hlink"/>
                </a:solidFill>
              </a:endParaRPr>
            </a:p>
          </p:txBody>
        </p:sp>
        <p:sp>
          <p:nvSpPr>
            <p:cNvPr id="11" name="Rectangle 7"/>
            <p:cNvSpPr>
              <a:spLocks noChangeArrowheads="1"/>
            </p:cNvSpPr>
            <p:nvPr/>
          </p:nvSpPr>
          <p:spPr bwMode="auto">
            <a:xfrm>
              <a:off x="1763713" y="1844675"/>
              <a:ext cx="2232025"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600" b="1" i="1">
                  <a:solidFill>
                    <a:srgbClr val="FF0000"/>
                  </a:solidFill>
                </a:rPr>
                <a:t>Irradiation effects</a:t>
              </a:r>
              <a:endParaRPr lang="en-GB" altLang="es-ES" sz="600" b="1" i="1">
                <a:solidFill>
                  <a:srgbClr val="FF0000"/>
                </a:solidFill>
              </a:endParaRPr>
            </a:p>
          </p:txBody>
        </p:sp>
        <p:sp>
          <p:nvSpPr>
            <p:cNvPr id="12" name="Rectangle 9"/>
            <p:cNvSpPr>
              <a:spLocks noChangeArrowheads="1"/>
            </p:cNvSpPr>
            <p:nvPr/>
          </p:nvSpPr>
          <p:spPr bwMode="auto">
            <a:xfrm>
              <a:off x="1692275" y="3068638"/>
              <a:ext cx="1439863" cy="3603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600" b="1" i="1"/>
                <a:t>Unirradiated</a:t>
              </a:r>
              <a:endParaRPr lang="en-GB" altLang="es-ES" sz="600" b="1" i="1"/>
            </a:p>
          </p:txBody>
        </p:sp>
        <p:sp>
          <p:nvSpPr>
            <p:cNvPr id="13" name="Rectangle 10"/>
            <p:cNvSpPr>
              <a:spLocks noChangeArrowheads="1"/>
            </p:cNvSpPr>
            <p:nvPr/>
          </p:nvSpPr>
          <p:spPr bwMode="auto">
            <a:xfrm>
              <a:off x="6372225" y="3429000"/>
              <a:ext cx="1439863" cy="3603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s-ES" sz="600" b="1" i="1">
                  <a:solidFill>
                    <a:schemeClr val="hlink"/>
                  </a:solidFill>
                </a:rPr>
                <a:t>Irradiated</a:t>
              </a:r>
              <a:endParaRPr lang="en-GB" altLang="es-ES" sz="600" b="1" i="1">
                <a:solidFill>
                  <a:schemeClr val="hlink"/>
                </a:solidFill>
              </a:endParaRPr>
            </a:p>
          </p:txBody>
        </p:sp>
        <p:sp>
          <p:nvSpPr>
            <p:cNvPr id="14" name="Rectangle 14"/>
            <p:cNvSpPr>
              <a:spLocks noChangeArrowheads="1"/>
            </p:cNvSpPr>
            <p:nvPr/>
          </p:nvSpPr>
          <p:spPr bwMode="auto">
            <a:xfrm>
              <a:off x="2195513" y="1223173"/>
              <a:ext cx="4752974" cy="496866"/>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s-ES" sz="700" b="1">
                  <a:solidFill>
                    <a:srgbClr val="000099"/>
                  </a:solidFill>
                  <a:latin typeface="Times" pitchFamily="18" charset="0"/>
                  <a:cs typeface="Times New Roman" pitchFamily="18" charset="0"/>
                </a:rPr>
                <a:t> </a:t>
              </a:r>
              <a:r>
                <a:rPr lang="en-GB" altLang="es-ES" sz="700" b="1">
                  <a:solidFill>
                    <a:srgbClr val="000099"/>
                  </a:solidFill>
                  <a:cs typeface="Times New Roman" pitchFamily="18" charset="0"/>
                </a:rPr>
                <a:t>~32 dpa, 332</a:t>
              </a:r>
              <a:r>
                <a:rPr lang="it-IT" altLang="es-ES" sz="700" b="1">
                  <a:solidFill>
                    <a:srgbClr val="000099"/>
                  </a:solidFill>
                </a:rPr>
                <a:t>°</a:t>
              </a:r>
              <a:r>
                <a:rPr lang="en-GB" altLang="es-ES" sz="700" b="1">
                  <a:solidFill>
                    <a:srgbClr val="000099"/>
                  </a:solidFill>
                  <a:cs typeface="Times New Roman" pitchFamily="18" charset="0"/>
                </a:rPr>
                <a:t>C,  ARBOR 1 irradiation</a:t>
              </a:r>
            </a:p>
          </p:txBody>
        </p:sp>
        <p:sp>
          <p:nvSpPr>
            <p:cNvPr id="15" name="Rectangle 16"/>
            <p:cNvSpPr>
              <a:spLocks noChangeArrowheads="1"/>
            </p:cNvSpPr>
            <p:nvPr/>
          </p:nvSpPr>
          <p:spPr bwMode="auto">
            <a:xfrm>
              <a:off x="4572000" y="4005263"/>
              <a:ext cx="360045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500"/>
            </a:p>
          </p:txBody>
        </p:sp>
        <p:sp>
          <p:nvSpPr>
            <p:cNvPr id="16" name="Text Box 17"/>
            <p:cNvSpPr txBox="1">
              <a:spLocks noChangeArrowheads="1"/>
            </p:cNvSpPr>
            <p:nvPr/>
          </p:nvSpPr>
          <p:spPr bwMode="auto">
            <a:xfrm>
              <a:off x="4572000" y="3933825"/>
              <a:ext cx="3529013" cy="458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es-ES" altLang="es-ES" sz="600"/>
            </a:p>
          </p:txBody>
        </p:sp>
        <p:sp>
          <p:nvSpPr>
            <p:cNvPr id="17" name="Rectangle 18"/>
            <p:cNvSpPr>
              <a:spLocks noChangeArrowheads="1"/>
            </p:cNvSpPr>
            <p:nvPr/>
          </p:nvSpPr>
          <p:spPr bwMode="auto">
            <a:xfrm>
              <a:off x="4572000" y="3933825"/>
              <a:ext cx="3600450" cy="129540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500"/>
            </a:p>
          </p:txBody>
        </p:sp>
        <p:sp>
          <p:nvSpPr>
            <p:cNvPr id="18" name="Text Box 19"/>
            <p:cNvSpPr txBox="1">
              <a:spLocks noChangeArrowheads="1"/>
            </p:cNvSpPr>
            <p:nvPr/>
          </p:nvSpPr>
          <p:spPr bwMode="auto">
            <a:xfrm>
              <a:off x="5508624" y="4365625"/>
              <a:ext cx="2159000" cy="535087"/>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s-ES" sz="800" b="1">
                  <a:solidFill>
                    <a:srgbClr val="FF0000"/>
                  </a:solidFill>
                </a:rPr>
                <a:t>EUROFER 97</a:t>
              </a:r>
            </a:p>
          </p:txBody>
        </p:sp>
        <p:sp>
          <p:nvSpPr>
            <p:cNvPr id="19" name="Rectangle 20"/>
            <p:cNvSpPr>
              <a:spLocks noChangeArrowheads="1"/>
            </p:cNvSpPr>
            <p:nvPr/>
          </p:nvSpPr>
          <p:spPr bwMode="auto">
            <a:xfrm>
              <a:off x="5795963" y="1844675"/>
              <a:ext cx="1584325" cy="64770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s-ES" altLang="es-ES" sz="500"/>
            </a:p>
          </p:txBody>
        </p:sp>
        <p:sp>
          <p:nvSpPr>
            <p:cNvPr id="20" name="Rectangle 21"/>
            <p:cNvSpPr>
              <a:spLocks noChangeArrowheads="1"/>
            </p:cNvSpPr>
            <p:nvPr/>
          </p:nvSpPr>
          <p:spPr bwMode="auto">
            <a:xfrm>
              <a:off x="4572000" y="1935106"/>
              <a:ext cx="3529013" cy="5350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spAutoFit/>
            </a:bodyPr>
            <a:lstStyle>
              <a:lvl1pPr>
                <a:defRPr>
                  <a:solidFill>
                    <a:schemeClr val="tx1"/>
                  </a:solidFill>
                  <a:latin typeface="Arial" pitchFamily="34" charset="0"/>
                </a:defRPr>
              </a:lvl1pPr>
              <a:lvl2pPr marL="62865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defRPr/>
              </a:pPr>
              <a:r>
                <a:rPr lang="en-GB" altLang="es-ES" sz="800" b="1" smtClean="0">
                  <a:solidFill>
                    <a:srgbClr val="FF0066"/>
                  </a:solidFill>
                  <a:effectLst>
                    <a:outerShdw blurRad="38100" dist="38100" dir="2700000" algn="tl">
                      <a:srgbClr val="C0C0C0"/>
                    </a:outerShdw>
                  </a:effectLst>
                  <a:cs typeface="Times New Roman" pitchFamily="18" charset="0"/>
                </a:rPr>
                <a:t>Ductile-Brittle Transition </a:t>
              </a:r>
            </a:p>
          </p:txBody>
        </p:sp>
        <p:sp>
          <p:nvSpPr>
            <p:cNvPr id="21" name="Text Box 22"/>
            <p:cNvSpPr txBox="1">
              <a:spLocks noChangeArrowheads="1"/>
            </p:cNvSpPr>
            <p:nvPr/>
          </p:nvSpPr>
          <p:spPr bwMode="auto">
            <a:xfrm>
              <a:off x="6260352" y="4941889"/>
              <a:ext cx="1894637" cy="39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83" tIns="33941" rIns="67883" bIns="33941">
              <a:spAutoFit/>
            </a:bodyPr>
            <a:lstStyle>
              <a:lvl1pPr defTabSz="757238" eaLnBrk="0" hangingPunct="0">
                <a:spcBef>
                  <a:spcPct val="20000"/>
                </a:spcBef>
                <a:buChar char="•"/>
                <a:defRPr sz="3200">
                  <a:solidFill>
                    <a:schemeClr val="tx1"/>
                  </a:solidFill>
                  <a:latin typeface="Arial" pitchFamily="34" charset="0"/>
                </a:defRPr>
              </a:lvl1pPr>
              <a:lvl2pPr marL="742950" indent="-285750" defTabSz="757238" eaLnBrk="0" hangingPunct="0">
                <a:spcBef>
                  <a:spcPct val="20000"/>
                </a:spcBef>
                <a:buChar char="–"/>
                <a:defRPr sz="2800">
                  <a:solidFill>
                    <a:schemeClr val="tx1"/>
                  </a:solidFill>
                  <a:latin typeface="Arial" pitchFamily="34" charset="0"/>
                </a:defRPr>
              </a:lvl2pPr>
              <a:lvl3pPr marL="1143000" indent="-228600" defTabSz="757238" eaLnBrk="0" hangingPunct="0">
                <a:spcBef>
                  <a:spcPct val="20000"/>
                </a:spcBef>
                <a:buChar char="•"/>
                <a:defRPr sz="2400">
                  <a:solidFill>
                    <a:schemeClr val="tx1"/>
                  </a:solidFill>
                  <a:latin typeface="Arial" pitchFamily="34" charset="0"/>
                </a:defRPr>
              </a:lvl3pPr>
              <a:lvl4pPr marL="1600200" indent="-228600" defTabSz="757238" eaLnBrk="0" hangingPunct="0">
                <a:spcBef>
                  <a:spcPct val="20000"/>
                </a:spcBef>
                <a:buChar char="–"/>
                <a:defRPr sz="2000">
                  <a:solidFill>
                    <a:schemeClr val="tx1"/>
                  </a:solidFill>
                  <a:latin typeface="Arial" pitchFamily="34" charset="0"/>
                </a:defRPr>
              </a:lvl4pPr>
              <a:lvl5pPr marL="2057400" indent="-228600" defTabSz="757238" eaLnBrk="0" hangingPunct="0">
                <a:spcBef>
                  <a:spcPct val="20000"/>
                </a:spcBef>
                <a:buChar char="»"/>
                <a:defRPr sz="2000">
                  <a:solidFill>
                    <a:schemeClr val="tx1"/>
                  </a:solidFill>
                  <a:latin typeface="Arial" pitchFamily="34" charset="0"/>
                </a:defRPr>
              </a:lvl5pPr>
              <a:lvl6pPr marL="2514600" indent="-228600" defTabSz="757238" eaLnBrk="0" fontAlgn="base" hangingPunct="0">
                <a:spcBef>
                  <a:spcPct val="20000"/>
                </a:spcBef>
                <a:spcAft>
                  <a:spcPct val="0"/>
                </a:spcAft>
                <a:buChar char="»"/>
                <a:defRPr sz="2000">
                  <a:solidFill>
                    <a:schemeClr val="tx1"/>
                  </a:solidFill>
                  <a:latin typeface="Arial" pitchFamily="34" charset="0"/>
                </a:defRPr>
              </a:lvl6pPr>
              <a:lvl7pPr marL="2971800" indent="-228600" defTabSz="757238" eaLnBrk="0" fontAlgn="base" hangingPunct="0">
                <a:spcBef>
                  <a:spcPct val="20000"/>
                </a:spcBef>
                <a:spcAft>
                  <a:spcPct val="0"/>
                </a:spcAft>
                <a:buChar char="»"/>
                <a:defRPr sz="2000">
                  <a:solidFill>
                    <a:schemeClr val="tx1"/>
                  </a:solidFill>
                  <a:latin typeface="Arial" pitchFamily="34" charset="0"/>
                </a:defRPr>
              </a:lvl7pPr>
              <a:lvl8pPr marL="3429000" indent="-228600" defTabSz="757238" eaLnBrk="0" fontAlgn="base" hangingPunct="0">
                <a:spcBef>
                  <a:spcPct val="20000"/>
                </a:spcBef>
                <a:spcAft>
                  <a:spcPct val="0"/>
                </a:spcAft>
                <a:buChar char="»"/>
                <a:defRPr sz="2000">
                  <a:solidFill>
                    <a:schemeClr val="tx1"/>
                  </a:solidFill>
                  <a:latin typeface="Arial" pitchFamily="34" charset="0"/>
                </a:defRPr>
              </a:lvl8pPr>
              <a:lvl9pPr marL="3886200" indent="-228600" defTabSz="757238"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r>
                <a:rPr lang="de-DE" altLang="es-ES" sz="600" b="1">
                  <a:solidFill>
                    <a:srgbClr val="000099"/>
                  </a:solidFill>
                </a:rPr>
                <a:t>C. Petersen, FZK</a:t>
              </a:r>
            </a:p>
          </p:txBody>
        </p:sp>
      </p:grpSp>
    </p:spTree>
    <p:extLst>
      <p:ext uri="{BB962C8B-B14F-4D97-AF65-F5344CB8AC3E}">
        <p14:creationId xmlns:p14="http://schemas.microsoft.com/office/powerpoint/2010/main" val="5138900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Main</a:t>
            </a:r>
            <a:r>
              <a:rPr lang="es-ES" sz="3200" b="1" dirty="0" smtClean="0"/>
              <a:t> </a:t>
            </a:r>
            <a:r>
              <a:rPr lang="es-ES" sz="3200" b="1" dirty="0" err="1" smtClean="0"/>
              <a:t>materials</a:t>
            </a:r>
            <a:r>
              <a:rPr lang="es-ES" sz="3200" b="1" dirty="0" smtClean="0"/>
              <a:t> </a:t>
            </a:r>
            <a:r>
              <a:rPr lang="es-ES" sz="3200" b="1" dirty="0" err="1" smtClean="0"/>
              <a:t>irradiation</a:t>
            </a:r>
            <a:r>
              <a:rPr lang="es-ES" sz="3200" b="1" dirty="0" smtClean="0"/>
              <a:t> </a:t>
            </a:r>
            <a:r>
              <a:rPr lang="es-ES" sz="3200" b="1" dirty="0" err="1" smtClean="0"/>
              <a:t>needs</a:t>
            </a:r>
            <a:endParaRPr lang="es-ES" sz="3200" b="1" dirty="0"/>
          </a:p>
        </p:txBody>
      </p:sp>
      <p:sp>
        <p:nvSpPr>
          <p:cNvPr id="4" name="3 CuadroTexto"/>
          <p:cNvSpPr txBox="1"/>
          <p:nvPr/>
        </p:nvSpPr>
        <p:spPr>
          <a:xfrm>
            <a:off x="827585" y="764704"/>
            <a:ext cx="7920880" cy="6370975"/>
          </a:xfrm>
          <a:prstGeom prst="rect">
            <a:avLst/>
          </a:prstGeom>
          <a:noFill/>
        </p:spPr>
        <p:txBody>
          <a:bodyPr wrap="square" rtlCol="0">
            <a:spAutoFit/>
          </a:bodyPr>
          <a:lstStyle/>
          <a:p>
            <a:r>
              <a:rPr lang="es-ES" sz="1800" dirty="0" err="1" smtClean="0"/>
              <a:t>Materials</a:t>
            </a:r>
            <a:r>
              <a:rPr lang="es-ES" sz="1800" dirty="0" smtClean="0"/>
              <a:t> </a:t>
            </a:r>
            <a:r>
              <a:rPr lang="es-ES" sz="1800" dirty="0" err="1" smtClean="0"/>
              <a:t>irradiation</a:t>
            </a:r>
            <a:r>
              <a:rPr lang="es-ES" sz="1800" dirty="0" smtClean="0"/>
              <a:t> </a:t>
            </a:r>
            <a:r>
              <a:rPr lang="es-ES" sz="1800" dirty="0" err="1" smtClean="0"/>
              <a:t>needs</a:t>
            </a:r>
            <a:r>
              <a:rPr lang="es-ES" sz="1800" dirty="0" smtClean="0"/>
              <a:t> are </a:t>
            </a:r>
            <a:r>
              <a:rPr lang="es-ES" sz="1800" dirty="0" err="1" smtClean="0"/>
              <a:t>coming</a:t>
            </a:r>
            <a:r>
              <a:rPr lang="es-ES" sz="1800" dirty="0" smtClean="0"/>
              <a:t> </a:t>
            </a:r>
            <a:r>
              <a:rPr lang="es-ES" sz="1800" dirty="0" err="1" smtClean="0"/>
              <a:t>from</a:t>
            </a:r>
            <a:r>
              <a:rPr lang="es-ES" sz="1800" dirty="0" smtClean="0"/>
              <a:t> </a:t>
            </a:r>
            <a:r>
              <a:rPr lang="es-ES" sz="1800" dirty="0" err="1" smtClean="0"/>
              <a:t>very</a:t>
            </a:r>
            <a:r>
              <a:rPr lang="es-ES" sz="1800" dirty="0" smtClean="0"/>
              <a:t> </a:t>
            </a:r>
            <a:r>
              <a:rPr lang="es-ES" sz="1800" dirty="0" err="1" smtClean="0"/>
              <a:t>different</a:t>
            </a:r>
            <a:r>
              <a:rPr lang="es-ES" sz="1800" dirty="0" smtClean="0"/>
              <a:t> </a:t>
            </a:r>
            <a:r>
              <a:rPr lang="es-ES" sz="1800" dirty="0" err="1" smtClean="0"/>
              <a:t>fields</a:t>
            </a:r>
            <a:r>
              <a:rPr lang="es-ES" sz="1800" dirty="0" smtClean="0"/>
              <a:t>:</a:t>
            </a:r>
          </a:p>
          <a:p>
            <a:endParaRPr lang="es-ES" sz="1800" dirty="0" smtClean="0"/>
          </a:p>
          <a:p>
            <a:pPr marL="342900" indent="-342900">
              <a:buFontTx/>
              <a:buChar char="-"/>
            </a:pPr>
            <a:r>
              <a:rPr lang="es-ES" sz="1800" b="1" dirty="0" err="1" smtClean="0">
                <a:solidFill>
                  <a:schemeClr val="tx2">
                    <a:lumMod val="75000"/>
                  </a:schemeClr>
                </a:solidFill>
              </a:rPr>
              <a:t>Fission</a:t>
            </a:r>
            <a:r>
              <a:rPr lang="es-ES" sz="1800" b="1" dirty="0" smtClean="0">
                <a:solidFill>
                  <a:schemeClr val="tx2">
                    <a:lumMod val="75000"/>
                  </a:schemeClr>
                </a:solidFill>
              </a:rPr>
              <a:t> </a:t>
            </a:r>
            <a:r>
              <a:rPr lang="es-ES" sz="1800" b="1" dirty="0" err="1" smtClean="0">
                <a:solidFill>
                  <a:schemeClr val="tx2">
                    <a:lumMod val="75000"/>
                  </a:schemeClr>
                </a:solidFill>
              </a:rPr>
              <a:t>reactors</a:t>
            </a:r>
            <a:r>
              <a:rPr lang="es-ES" sz="1800" b="1" dirty="0" smtClean="0">
                <a:solidFill>
                  <a:schemeClr val="tx2">
                    <a:lumMod val="75000"/>
                  </a:schemeClr>
                </a:solidFill>
              </a:rPr>
              <a:t> </a:t>
            </a:r>
            <a:r>
              <a:rPr lang="es-ES" sz="1800" dirty="0" smtClean="0">
                <a:solidFill>
                  <a:schemeClr val="tx2">
                    <a:lumMod val="75000"/>
                  </a:schemeClr>
                </a:solidFill>
              </a:rPr>
              <a:t>(</a:t>
            </a:r>
            <a:r>
              <a:rPr lang="es-ES" sz="1800" dirty="0" err="1" smtClean="0">
                <a:solidFill>
                  <a:schemeClr val="tx2">
                    <a:lumMod val="75000"/>
                  </a:schemeClr>
                </a:solidFill>
              </a:rPr>
              <a:t>specially</a:t>
            </a:r>
            <a:r>
              <a:rPr lang="es-ES" sz="1800" dirty="0" smtClean="0">
                <a:solidFill>
                  <a:schemeClr val="tx2">
                    <a:lumMod val="75000"/>
                  </a:schemeClr>
                </a:solidFill>
              </a:rPr>
              <a:t> </a:t>
            </a:r>
            <a:r>
              <a:rPr lang="es-ES" sz="1800" dirty="0" err="1" smtClean="0">
                <a:solidFill>
                  <a:schemeClr val="tx2">
                    <a:lumMod val="75000"/>
                  </a:schemeClr>
                </a:solidFill>
              </a:rPr>
              <a:t>for</a:t>
            </a:r>
            <a:r>
              <a:rPr lang="es-ES" sz="1800" dirty="0" smtClean="0">
                <a:solidFill>
                  <a:schemeClr val="tx2">
                    <a:lumMod val="75000"/>
                  </a:schemeClr>
                </a:solidFill>
              </a:rPr>
              <a:t> </a:t>
            </a:r>
            <a:r>
              <a:rPr lang="es-ES" sz="1800" dirty="0" err="1" smtClean="0">
                <a:solidFill>
                  <a:schemeClr val="tx2">
                    <a:lumMod val="75000"/>
                  </a:schemeClr>
                </a:solidFill>
              </a:rPr>
              <a:t>GenIV</a:t>
            </a:r>
            <a:r>
              <a:rPr lang="es-ES" sz="1800" dirty="0" smtClean="0">
                <a:solidFill>
                  <a:schemeClr val="tx2">
                    <a:lumMod val="75000"/>
                  </a:schemeClr>
                </a:solidFill>
              </a:rPr>
              <a:t> </a:t>
            </a:r>
            <a:r>
              <a:rPr lang="es-ES" sz="1800" dirty="0" err="1" smtClean="0">
                <a:solidFill>
                  <a:schemeClr val="tx2">
                    <a:lumMod val="75000"/>
                  </a:schemeClr>
                </a:solidFill>
              </a:rPr>
              <a:t>development</a:t>
            </a:r>
            <a:r>
              <a:rPr lang="es-ES" sz="1800" dirty="0" smtClean="0">
                <a:solidFill>
                  <a:schemeClr val="tx2">
                    <a:lumMod val="75000"/>
                  </a:schemeClr>
                </a:solidFill>
              </a:rPr>
              <a:t>)</a:t>
            </a:r>
          </a:p>
          <a:p>
            <a:pPr marL="800100" lvl="1" indent="-342900">
              <a:buFontTx/>
              <a:buChar char="-"/>
            </a:pPr>
            <a:r>
              <a:rPr lang="es-ES" sz="1600" dirty="0" err="1" smtClean="0">
                <a:solidFill>
                  <a:schemeClr val="accent6">
                    <a:lumMod val="50000"/>
                  </a:schemeClr>
                </a:solidFill>
              </a:rPr>
              <a:t>Very</a:t>
            </a:r>
            <a:r>
              <a:rPr lang="es-ES" sz="1600" dirty="0" smtClean="0">
                <a:solidFill>
                  <a:schemeClr val="accent6">
                    <a:lumMod val="50000"/>
                  </a:schemeClr>
                </a:solidFill>
              </a:rPr>
              <a:t> </a:t>
            </a:r>
            <a:r>
              <a:rPr lang="es-ES" sz="1600" dirty="0" err="1" smtClean="0">
                <a:solidFill>
                  <a:schemeClr val="accent6">
                    <a:lumMod val="50000"/>
                  </a:schemeClr>
                </a:solidFill>
              </a:rPr>
              <a:t>high</a:t>
            </a:r>
            <a:r>
              <a:rPr lang="es-ES" sz="1600" dirty="0" smtClean="0">
                <a:solidFill>
                  <a:schemeClr val="accent6">
                    <a:lumMod val="50000"/>
                  </a:schemeClr>
                </a:solidFill>
              </a:rPr>
              <a:t> doses of (</a:t>
            </a:r>
            <a:r>
              <a:rPr lang="es-ES" sz="1600" dirty="0" err="1" smtClean="0">
                <a:solidFill>
                  <a:schemeClr val="accent6">
                    <a:lumMod val="50000"/>
                  </a:schemeClr>
                </a:solidFill>
              </a:rPr>
              <a:t>quasi</a:t>
            </a:r>
            <a:r>
              <a:rPr lang="es-ES" sz="1600" dirty="0" smtClean="0">
                <a:solidFill>
                  <a:schemeClr val="accent6">
                    <a:lumMod val="50000"/>
                  </a:schemeClr>
                </a:solidFill>
              </a:rPr>
              <a:t>) </a:t>
            </a:r>
            <a:r>
              <a:rPr lang="es-ES" sz="1600" dirty="0" err="1" smtClean="0">
                <a:solidFill>
                  <a:schemeClr val="accent6">
                    <a:lumMod val="50000"/>
                  </a:schemeClr>
                </a:solidFill>
              </a:rPr>
              <a:t>thermal</a:t>
            </a:r>
            <a:r>
              <a:rPr lang="es-ES" sz="1600" dirty="0" smtClean="0">
                <a:solidFill>
                  <a:schemeClr val="accent6">
                    <a:lumMod val="50000"/>
                  </a:schemeClr>
                </a:solidFill>
              </a:rPr>
              <a:t> </a:t>
            </a:r>
            <a:r>
              <a:rPr lang="es-ES" sz="1600" dirty="0" err="1" smtClean="0">
                <a:solidFill>
                  <a:schemeClr val="accent6">
                    <a:lumMod val="50000"/>
                  </a:schemeClr>
                </a:solidFill>
              </a:rPr>
              <a:t>neutrons</a:t>
            </a:r>
            <a:r>
              <a:rPr lang="es-ES" sz="1600" dirty="0" smtClean="0">
                <a:solidFill>
                  <a:schemeClr val="accent6">
                    <a:lumMod val="50000"/>
                  </a:schemeClr>
                </a:solidFill>
              </a:rPr>
              <a:t>.</a:t>
            </a:r>
          </a:p>
          <a:p>
            <a:pPr marL="800100" lvl="1" indent="-342900">
              <a:buFontTx/>
              <a:buChar char="-"/>
            </a:pPr>
            <a:r>
              <a:rPr lang="es-ES" sz="1600" dirty="0" err="1" smtClean="0">
                <a:solidFill>
                  <a:schemeClr val="accent6">
                    <a:lumMod val="50000"/>
                  </a:schemeClr>
                </a:solidFill>
              </a:rPr>
              <a:t>Main</a:t>
            </a:r>
            <a:r>
              <a:rPr lang="es-ES" sz="1600" dirty="0" smtClean="0">
                <a:solidFill>
                  <a:schemeClr val="accent6">
                    <a:lumMod val="50000"/>
                  </a:schemeClr>
                </a:solidFill>
              </a:rPr>
              <a:t> </a:t>
            </a:r>
            <a:r>
              <a:rPr lang="es-ES" sz="1600" dirty="0" err="1" smtClean="0">
                <a:solidFill>
                  <a:schemeClr val="accent6">
                    <a:lumMod val="50000"/>
                  </a:schemeClr>
                </a:solidFill>
              </a:rPr>
              <a:t>concern</a:t>
            </a:r>
            <a:r>
              <a:rPr lang="es-ES" sz="1600" dirty="0" smtClean="0">
                <a:solidFill>
                  <a:schemeClr val="accent6">
                    <a:lumMod val="50000"/>
                  </a:schemeClr>
                </a:solidFill>
              </a:rPr>
              <a:t> are </a:t>
            </a:r>
            <a:r>
              <a:rPr lang="es-ES" sz="1600" dirty="0" err="1" smtClean="0">
                <a:solidFill>
                  <a:schemeClr val="accent6">
                    <a:lumMod val="50000"/>
                  </a:schemeClr>
                </a:solidFill>
              </a:rPr>
              <a:t>effects</a:t>
            </a:r>
            <a:r>
              <a:rPr lang="es-ES" sz="1600" dirty="0" smtClean="0">
                <a:solidFill>
                  <a:schemeClr val="accent6">
                    <a:lumMod val="50000"/>
                  </a:schemeClr>
                </a:solidFill>
              </a:rPr>
              <a:t> </a:t>
            </a:r>
            <a:r>
              <a:rPr lang="es-ES" sz="1600" dirty="0" err="1" smtClean="0">
                <a:solidFill>
                  <a:schemeClr val="accent6">
                    <a:lumMod val="50000"/>
                  </a:schemeClr>
                </a:solidFill>
              </a:rPr>
              <a:t>on</a:t>
            </a:r>
            <a:r>
              <a:rPr lang="es-ES" sz="1600" dirty="0" smtClean="0">
                <a:solidFill>
                  <a:schemeClr val="accent6">
                    <a:lumMod val="50000"/>
                  </a:schemeClr>
                </a:solidFill>
              </a:rPr>
              <a:t> </a:t>
            </a:r>
            <a:r>
              <a:rPr lang="es-ES" sz="1600" dirty="0" err="1" smtClean="0">
                <a:solidFill>
                  <a:schemeClr val="accent6">
                    <a:lumMod val="50000"/>
                  </a:schemeClr>
                </a:solidFill>
              </a:rPr>
              <a:t>mechanical</a:t>
            </a:r>
            <a:r>
              <a:rPr lang="es-ES" sz="1600" dirty="0" smtClean="0">
                <a:solidFill>
                  <a:schemeClr val="accent6">
                    <a:lumMod val="50000"/>
                  </a:schemeClr>
                </a:solidFill>
              </a:rPr>
              <a:t> </a:t>
            </a:r>
            <a:r>
              <a:rPr lang="es-ES" sz="1600" dirty="0" err="1" smtClean="0">
                <a:solidFill>
                  <a:schemeClr val="accent6">
                    <a:lumMod val="50000"/>
                  </a:schemeClr>
                </a:solidFill>
              </a:rPr>
              <a:t>properties</a:t>
            </a:r>
            <a:endParaRPr lang="es-ES" sz="1600" dirty="0" smtClean="0">
              <a:solidFill>
                <a:schemeClr val="accent6">
                  <a:lumMod val="50000"/>
                </a:schemeClr>
              </a:solidFill>
            </a:endParaRPr>
          </a:p>
          <a:p>
            <a:pPr marL="800100" lvl="1" indent="-342900">
              <a:buFontTx/>
              <a:buChar char="-"/>
            </a:pPr>
            <a:endParaRPr lang="es-ES" sz="1800" dirty="0" smtClean="0">
              <a:solidFill>
                <a:schemeClr val="accent6">
                  <a:lumMod val="50000"/>
                </a:schemeClr>
              </a:solidFill>
            </a:endParaRPr>
          </a:p>
          <a:p>
            <a:pPr marL="342900" indent="-342900">
              <a:buFontTx/>
              <a:buChar char="-"/>
            </a:pPr>
            <a:r>
              <a:rPr lang="es-ES" sz="1800" b="1" dirty="0" smtClean="0">
                <a:solidFill>
                  <a:schemeClr val="tx2">
                    <a:lumMod val="75000"/>
                  </a:schemeClr>
                </a:solidFill>
              </a:rPr>
              <a:t>Fusion </a:t>
            </a:r>
            <a:r>
              <a:rPr lang="es-ES" sz="1800" b="1" dirty="0" err="1" smtClean="0">
                <a:solidFill>
                  <a:schemeClr val="tx2">
                    <a:lumMod val="75000"/>
                  </a:schemeClr>
                </a:solidFill>
              </a:rPr>
              <a:t>reactors</a:t>
            </a:r>
            <a:endParaRPr lang="es-ES" sz="1800" b="1" dirty="0" smtClean="0">
              <a:solidFill>
                <a:schemeClr val="tx2">
                  <a:lumMod val="75000"/>
                </a:schemeClr>
              </a:solidFill>
            </a:endParaRPr>
          </a:p>
          <a:p>
            <a:pPr marL="800100" lvl="1" indent="-342900">
              <a:buFontTx/>
              <a:buChar char="-"/>
            </a:pPr>
            <a:r>
              <a:rPr lang="es-ES" sz="1600" dirty="0" err="1" smtClean="0">
                <a:solidFill>
                  <a:schemeClr val="accent6">
                    <a:lumMod val="50000"/>
                  </a:schemeClr>
                </a:solidFill>
              </a:rPr>
              <a:t>Very</a:t>
            </a:r>
            <a:r>
              <a:rPr lang="es-ES" sz="1600" dirty="0" smtClean="0">
                <a:solidFill>
                  <a:schemeClr val="accent6">
                    <a:lumMod val="50000"/>
                  </a:schemeClr>
                </a:solidFill>
              </a:rPr>
              <a:t> </a:t>
            </a:r>
            <a:r>
              <a:rPr lang="es-ES" sz="1600" dirty="0" err="1" smtClean="0">
                <a:solidFill>
                  <a:schemeClr val="accent6">
                    <a:lumMod val="50000"/>
                  </a:schemeClr>
                </a:solidFill>
              </a:rPr>
              <a:t>high</a:t>
            </a:r>
            <a:r>
              <a:rPr lang="es-ES" sz="1600" dirty="0" smtClean="0">
                <a:solidFill>
                  <a:schemeClr val="accent6">
                    <a:lumMod val="50000"/>
                  </a:schemeClr>
                </a:solidFill>
              </a:rPr>
              <a:t> doses of 14 </a:t>
            </a:r>
            <a:r>
              <a:rPr lang="es-ES" sz="1600" dirty="0" err="1" smtClean="0">
                <a:solidFill>
                  <a:schemeClr val="accent6">
                    <a:lumMod val="50000"/>
                  </a:schemeClr>
                </a:solidFill>
              </a:rPr>
              <a:t>MeV</a:t>
            </a:r>
            <a:r>
              <a:rPr lang="es-ES" sz="1600" dirty="0" smtClean="0">
                <a:solidFill>
                  <a:schemeClr val="accent6">
                    <a:lumMod val="50000"/>
                  </a:schemeClr>
                </a:solidFill>
              </a:rPr>
              <a:t> </a:t>
            </a:r>
            <a:r>
              <a:rPr lang="es-ES" sz="1600" dirty="0" err="1" smtClean="0">
                <a:solidFill>
                  <a:schemeClr val="accent6">
                    <a:lumMod val="50000"/>
                  </a:schemeClr>
                </a:solidFill>
              </a:rPr>
              <a:t>neutrons</a:t>
            </a:r>
            <a:r>
              <a:rPr lang="es-ES" sz="1600" dirty="0" smtClean="0">
                <a:solidFill>
                  <a:schemeClr val="accent6">
                    <a:lumMod val="50000"/>
                  </a:schemeClr>
                </a:solidFill>
              </a:rPr>
              <a:t> and/</a:t>
            </a:r>
            <a:r>
              <a:rPr lang="es-ES" sz="1600" dirty="0" err="1" smtClean="0">
                <a:solidFill>
                  <a:schemeClr val="accent6">
                    <a:lumMod val="50000"/>
                  </a:schemeClr>
                </a:solidFill>
              </a:rPr>
              <a:t>or</a:t>
            </a:r>
            <a:r>
              <a:rPr lang="es-ES" sz="1600" dirty="0" smtClean="0">
                <a:solidFill>
                  <a:schemeClr val="accent6">
                    <a:lumMod val="50000"/>
                  </a:schemeClr>
                </a:solidFill>
              </a:rPr>
              <a:t> </a:t>
            </a:r>
            <a:r>
              <a:rPr lang="es-ES" sz="1600" dirty="0" err="1" smtClean="0">
                <a:solidFill>
                  <a:schemeClr val="accent6">
                    <a:lumMod val="50000"/>
                  </a:schemeClr>
                </a:solidFill>
              </a:rPr>
              <a:t>low</a:t>
            </a:r>
            <a:r>
              <a:rPr lang="es-ES" sz="1600" dirty="0" smtClean="0">
                <a:solidFill>
                  <a:schemeClr val="accent6">
                    <a:lumMod val="50000"/>
                  </a:schemeClr>
                </a:solidFill>
              </a:rPr>
              <a:t> </a:t>
            </a:r>
            <a:r>
              <a:rPr lang="es-ES" sz="1600" dirty="0" err="1" smtClean="0">
                <a:solidFill>
                  <a:schemeClr val="accent6">
                    <a:lumMod val="50000"/>
                  </a:schemeClr>
                </a:solidFill>
              </a:rPr>
              <a:t>energy</a:t>
            </a:r>
            <a:r>
              <a:rPr lang="es-ES" sz="1600" dirty="0" smtClean="0">
                <a:solidFill>
                  <a:schemeClr val="accent6">
                    <a:lumMod val="50000"/>
                  </a:schemeClr>
                </a:solidFill>
              </a:rPr>
              <a:t> </a:t>
            </a:r>
            <a:r>
              <a:rPr lang="es-ES" sz="1600" dirty="0" err="1" smtClean="0">
                <a:solidFill>
                  <a:schemeClr val="accent6">
                    <a:lumMod val="50000"/>
                  </a:schemeClr>
                </a:solidFill>
              </a:rPr>
              <a:t>charged</a:t>
            </a:r>
            <a:r>
              <a:rPr lang="es-ES" sz="1600" dirty="0" smtClean="0">
                <a:solidFill>
                  <a:schemeClr val="accent6">
                    <a:lumMod val="50000"/>
                  </a:schemeClr>
                </a:solidFill>
              </a:rPr>
              <a:t> </a:t>
            </a:r>
            <a:r>
              <a:rPr lang="es-ES" sz="1600" dirty="0" err="1" smtClean="0">
                <a:solidFill>
                  <a:schemeClr val="accent6">
                    <a:lumMod val="50000"/>
                  </a:schemeClr>
                </a:solidFill>
              </a:rPr>
              <a:t>particles</a:t>
            </a:r>
            <a:endParaRPr lang="es-ES" sz="1600" dirty="0" smtClean="0">
              <a:solidFill>
                <a:schemeClr val="accent6">
                  <a:lumMod val="50000"/>
                </a:schemeClr>
              </a:solidFill>
            </a:endParaRPr>
          </a:p>
          <a:p>
            <a:pPr marL="800100" lvl="1" indent="-342900">
              <a:buFontTx/>
              <a:buChar char="-"/>
            </a:pPr>
            <a:r>
              <a:rPr lang="es-ES" sz="1600" dirty="0" err="1" smtClean="0">
                <a:solidFill>
                  <a:schemeClr val="accent6">
                    <a:lumMod val="50000"/>
                  </a:schemeClr>
                </a:solidFill>
              </a:rPr>
              <a:t>Main</a:t>
            </a:r>
            <a:r>
              <a:rPr lang="es-ES" sz="1600" dirty="0" smtClean="0">
                <a:solidFill>
                  <a:schemeClr val="accent6">
                    <a:lumMod val="50000"/>
                  </a:schemeClr>
                </a:solidFill>
              </a:rPr>
              <a:t> </a:t>
            </a:r>
            <a:r>
              <a:rPr lang="es-ES" sz="1600" dirty="0" err="1" smtClean="0">
                <a:solidFill>
                  <a:schemeClr val="accent6">
                    <a:lumMod val="50000"/>
                  </a:schemeClr>
                </a:solidFill>
              </a:rPr>
              <a:t>concern</a:t>
            </a:r>
            <a:r>
              <a:rPr lang="es-ES" sz="1600" dirty="0" smtClean="0">
                <a:solidFill>
                  <a:schemeClr val="accent6">
                    <a:lumMod val="50000"/>
                  </a:schemeClr>
                </a:solidFill>
              </a:rPr>
              <a:t> are </a:t>
            </a:r>
            <a:r>
              <a:rPr lang="es-ES" sz="1600" dirty="0" err="1" smtClean="0">
                <a:solidFill>
                  <a:schemeClr val="accent6">
                    <a:lumMod val="50000"/>
                  </a:schemeClr>
                </a:solidFill>
              </a:rPr>
              <a:t>effects</a:t>
            </a:r>
            <a:r>
              <a:rPr lang="es-ES" sz="1600" dirty="0" smtClean="0">
                <a:solidFill>
                  <a:schemeClr val="accent6">
                    <a:lumMod val="50000"/>
                  </a:schemeClr>
                </a:solidFill>
              </a:rPr>
              <a:t> </a:t>
            </a:r>
            <a:r>
              <a:rPr lang="es-ES" sz="1600" dirty="0" err="1" smtClean="0">
                <a:solidFill>
                  <a:schemeClr val="accent6">
                    <a:lumMod val="50000"/>
                  </a:schemeClr>
                </a:solidFill>
              </a:rPr>
              <a:t>on</a:t>
            </a:r>
            <a:r>
              <a:rPr lang="es-ES" sz="1600" dirty="0" smtClean="0">
                <a:solidFill>
                  <a:schemeClr val="accent6">
                    <a:lumMod val="50000"/>
                  </a:schemeClr>
                </a:solidFill>
              </a:rPr>
              <a:t> </a:t>
            </a:r>
            <a:r>
              <a:rPr lang="es-ES" sz="1600" dirty="0" err="1" smtClean="0">
                <a:solidFill>
                  <a:schemeClr val="accent6">
                    <a:lumMod val="50000"/>
                  </a:schemeClr>
                </a:solidFill>
              </a:rPr>
              <a:t>mechanical</a:t>
            </a:r>
            <a:r>
              <a:rPr lang="es-ES" sz="1600" dirty="0" smtClean="0">
                <a:solidFill>
                  <a:schemeClr val="accent6">
                    <a:lumMod val="50000"/>
                  </a:schemeClr>
                </a:solidFill>
              </a:rPr>
              <a:t> </a:t>
            </a:r>
            <a:r>
              <a:rPr lang="es-ES" sz="1600" dirty="0" err="1" smtClean="0">
                <a:solidFill>
                  <a:schemeClr val="accent6">
                    <a:lumMod val="50000"/>
                  </a:schemeClr>
                </a:solidFill>
              </a:rPr>
              <a:t>properties</a:t>
            </a:r>
            <a:r>
              <a:rPr lang="es-ES" sz="1600" dirty="0" smtClean="0">
                <a:solidFill>
                  <a:schemeClr val="accent6">
                    <a:lumMod val="50000"/>
                  </a:schemeClr>
                </a:solidFill>
              </a:rPr>
              <a:t> (</a:t>
            </a:r>
            <a:r>
              <a:rPr lang="es-ES" sz="1600" dirty="0" err="1" smtClean="0">
                <a:solidFill>
                  <a:schemeClr val="accent6">
                    <a:lumMod val="50000"/>
                  </a:schemeClr>
                </a:solidFill>
              </a:rPr>
              <a:t>but</a:t>
            </a:r>
            <a:r>
              <a:rPr lang="es-ES" sz="1600" dirty="0" smtClean="0">
                <a:solidFill>
                  <a:schemeClr val="accent6">
                    <a:lumMod val="50000"/>
                  </a:schemeClr>
                </a:solidFill>
              </a:rPr>
              <a:t> </a:t>
            </a:r>
            <a:r>
              <a:rPr lang="es-ES" sz="1600" dirty="0" err="1" smtClean="0">
                <a:solidFill>
                  <a:schemeClr val="accent6">
                    <a:lumMod val="50000"/>
                  </a:schemeClr>
                </a:solidFill>
              </a:rPr>
              <a:t>also</a:t>
            </a:r>
            <a:r>
              <a:rPr lang="es-ES" sz="1600" dirty="0" smtClean="0">
                <a:solidFill>
                  <a:schemeClr val="accent6">
                    <a:lumMod val="50000"/>
                  </a:schemeClr>
                </a:solidFill>
              </a:rPr>
              <a:t> </a:t>
            </a:r>
            <a:r>
              <a:rPr lang="es-ES" sz="1600" dirty="0" err="1" smtClean="0">
                <a:solidFill>
                  <a:schemeClr val="accent6">
                    <a:lumMod val="50000"/>
                  </a:schemeClr>
                </a:solidFill>
              </a:rPr>
              <a:t>physical</a:t>
            </a:r>
            <a:r>
              <a:rPr lang="es-ES" sz="1600" dirty="0" smtClean="0">
                <a:solidFill>
                  <a:schemeClr val="accent6">
                    <a:lumMod val="50000"/>
                  </a:schemeClr>
                </a:solidFill>
              </a:rPr>
              <a:t> </a:t>
            </a:r>
            <a:r>
              <a:rPr lang="es-ES" sz="1600" dirty="0" err="1" smtClean="0">
                <a:solidFill>
                  <a:schemeClr val="accent6">
                    <a:lumMod val="50000"/>
                  </a:schemeClr>
                </a:solidFill>
              </a:rPr>
              <a:t>ones</a:t>
            </a:r>
            <a:r>
              <a:rPr lang="es-ES" sz="1600" dirty="0" smtClean="0">
                <a:solidFill>
                  <a:schemeClr val="accent6">
                    <a:lumMod val="50000"/>
                  </a:schemeClr>
                </a:solidFill>
              </a:rPr>
              <a:t>) and/</a:t>
            </a:r>
            <a:r>
              <a:rPr lang="es-ES" sz="1600" dirty="0" err="1" smtClean="0">
                <a:solidFill>
                  <a:schemeClr val="accent6">
                    <a:lumMod val="50000"/>
                  </a:schemeClr>
                </a:solidFill>
              </a:rPr>
              <a:t>or</a:t>
            </a:r>
            <a:r>
              <a:rPr lang="es-ES" sz="1600" dirty="0" smtClean="0">
                <a:solidFill>
                  <a:schemeClr val="accent6">
                    <a:lumMod val="50000"/>
                  </a:schemeClr>
                </a:solidFill>
              </a:rPr>
              <a:t> </a:t>
            </a:r>
            <a:r>
              <a:rPr lang="es-ES" sz="1600" dirty="0" err="1" smtClean="0">
                <a:solidFill>
                  <a:schemeClr val="accent6">
                    <a:lumMod val="50000"/>
                  </a:schemeClr>
                </a:solidFill>
              </a:rPr>
              <a:t>surface</a:t>
            </a:r>
            <a:r>
              <a:rPr lang="es-ES" sz="1600" dirty="0" smtClean="0">
                <a:solidFill>
                  <a:schemeClr val="accent6">
                    <a:lumMod val="50000"/>
                  </a:schemeClr>
                </a:solidFill>
              </a:rPr>
              <a:t> </a:t>
            </a:r>
            <a:r>
              <a:rPr lang="es-ES" sz="1600" dirty="0" err="1" smtClean="0">
                <a:solidFill>
                  <a:schemeClr val="accent6">
                    <a:lumMod val="50000"/>
                  </a:schemeClr>
                </a:solidFill>
              </a:rPr>
              <a:t>degradation</a:t>
            </a:r>
            <a:endParaRPr lang="es-ES" sz="1600" dirty="0" smtClean="0">
              <a:solidFill>
                <a:schemeClr val="accent6">
                  <a:lumMod val="50000"/>
                </a:schemeClr>
              </a:solidFill>
            </a:endParaRPr>
          </a:p>
          <a:p>
            <a:pPr marL="800100" lvl="1" indent="-342900">
              <a:buFontTx/>
              <a:buChar char="-"/>
            </a:pPr>
            <a:endParaRPr lang="es-ES" sz="1800" dirty="0" smtClean="0">
              <a:solidFill>
                <a:schemeClr val="accent6">
                  <a:lumMod val="50000"/>
                </a:schemeClr>
              </a:solidFill>
            </a:endParaRPr>
          </a:p>
          <a:p>
            <a:pPr marL="342900" indent="-342900">
              <a:buFontTx/>
              <a:buChar char="-"/>
            </a:pPr>
            <a:r>
              <a:rPr lang="es-ES" sz="1800" b="1" dirty="0" err="1" smtClean="0">
                <a:solidFill>
                  <a:schemeClr val="tx2">
                    <a:lumMod val="75000"/>
                  </a:schemeClr>
                </a:solidFill>
              </a:rPr>
              <a:t>Spallation</a:t>
            </a:r>
            <a:r>
              <a:rPr lang="es-ES" sz="1800" b="1" dirty="0" smtClean="0">
                <a:solidFill>
                  <a:schemeClr val="tx2">
                    <a:lumMod val="75000"/>
                  </a:schemeClr>
                </a:solidFill>
              </a:rPr>
              <a:t> </a:t>
            </a:r>
            <a:r>
              <a:rPr lang="es-ES" sz="1800" b="1" dirty="0" err="1" smtClean="0">
                <a:solidFill>
                  <a:schemeClr val="tx2">
                    <a:lumMod val="75000"/>
                  </a:schemeClr>
                </a:solidFill>
              </a:rPr>
              <a:t>sources</a:t>
            </a:r>
            <a:r>
              <a:rPr lang="es-ES" sz="1800" b="1" dirty="0" smtClean="0">
                <a:solidFill>
                  <a:schemeClr val="tx2">
                    <a:lumMod val="75000"/>
                  </a:schemeClr>
                </a:solidFill>
              </a:rPr>
              <a:t> and </a:t>
            </a:r>
            <a:r>
              <a:rPr lang="es-ES" sz="1800" b="1" dirty="0" err="1" smtClean="0">
                <a:solidFill>
                  <a:schemeClr val="tx2">
                    <a:lumMod val="75000"/>
                  </a:schemeClr>
                </a:solidFill>
              </a:rPr>
              <a:t>other</a:t>
            </a:r>
            <a:r>
              <a:rPr lang="es-ES" sz="1800" b="1" dirty="0" smtClean="0">
                <a:solidFill>
                  <a:schemeClr val="tx2">
                    <a:lumMod val="75000"/>
                  </a:schemeClr>
                </a:solidFill>
              </a:rPr>
              <a:t> </a:t>
            </a:r>
            <a:r>
              <a:rPr lang="es-ES" sz="1800" b="1" dirty="0" err="1" smtClean="0">
                <a:solidFill>
                  <a:schemeClr val="tx2">
                    <a:lumMod val="75000"/>
                  </a:schemeClr>
                </a:solidFill>
              </a:rPr>
              <a:t>accelerator-related</a:t>
            </a:r>
            <a:r>
              <a:rPr lang="es-ES" sz="1800" b="1" dirty="0" smtClean="0">
                <a:solidFill>
                  <a:schemeClr val="tx2">
                    <a:lumMod val="75000"/>
                  </a:schemeClr>
                </a:solidFill>
              </a:rPr>
              <a:t> machines</a:t>
            </a:r>
          </a:p>
          <a:p>
            <a:pPr marL="800100" lvl="1" indent="-342900">
              <a:buFontTx/>
              <a:buChar char="-"/>
            </a:pPr>
            <a:r>
              <a:rPr lang="es-ES" sz="1600" dirty="0" err="1">
                <a:solidFill>
                  <a:schemeClr val="accent6">
                    <a:lumMod val="50000"/>
                  </a:schemeClr>
                </a:solidFill>
              </a:rPr>
              <a:t>Window</a:t>
            </a:r>
            <a:r>
              <a:rPr lang="es-ES" sz="1600" dirty="0">
                <a:solidFill>
                  <a:schemeClr val="accent6">
                    <a:lumMod val="50000"/>
                  </a:schemeClr>
                </a:solidFill>
              </a:rPr>
              <a:t> and/</a:t>
            </a:r>
            <a:r>
              <a:rPr lang="es-ES" sz="1600" dirty="0" err="1">
                <a:solidFill>
                  <a:schemeClr val="accent6">
                    <a:lumMod val="50000"/>
                  </a:schemeClr>
                </a:solidFill>
              </a:rPr>
              <a:t>or</a:t>
            </a:r>
            <a:r>
              <a:rPr lang="es-ES" sz="1600" dirty="0">
                <a:solidFill>
                  <a:schemeClr val="accent6">
                    <a:lumMod val="50000"/>
                  </a:schemeClr>
                </a:solidFill>
              </a:rPr>
              <a:t> target </a:t>
            </a:r>
            <a:r>
              <a:rPr lang="es-ES" sz="1600" dirty="0" err="1">
                <a:solidFill>
                  <a:schemeClr val="accent6">
                    <a:lumMod val="50000"/>
                  </a:schemeClr>
                </a:solidFill>
              </a:rPr>
              <a:t>lifetime</a:t>
            </a:r>
            <a:r>
              <a:rPr lang="es-ES" sz="1600" dirty="0">
                <a:solidFill>
                  <a:schemeClr val="accent6">
                    <a:lumMod val="50000"/>
                  </a:schemeClr>
                </a:solidFill>
              </a:rPr>
              <a:t> </a:t>
            </a:r>
            <a:r>
              <a:rPr lang="es-ES" sz="1600" dirty="0" err="1">
                <a:solidFill>
                  <a:schemeClr val="accent6">
                    <a:lumMod val="50000"/>
                  </a:schemeClr>
                </a:solidFill>
              </a:rPr>
              <a:t>evaluation</a:t>
            </a:r>
            <a:endParaRPr lang="es-ES" sz="1600" dirty="0">
              <a:solidFill>
                <a:schemeClr val="accent6">
                  <a:lumMod val="50000"/>
                </a:schemeClr>
              </a:solidFill>
            </a:endParaRPr>
          </a:p>
          <a:p>
            <a:pPr marL="800100" lvl="1" indent="-342900">
              <a:buFontTx/>
              <a:buChar char="-"/>
            </a:pPr>
            <a:r>
              <a:rPr lang="es-ES" sz="1600" dirty="0" err="1">
                <a:solidFill>
                  <a:schemeClr val="accent6">
                    <a:lumMod val="50000"/>
                  </a:schemeClr>
                </a:solidFill>
              </a:rPr>
              <a:t>Main</a:t>
            </a:r>
            <a:r>
              <a:rPr lang="es-ES" sz="1600" dirty="0">
                <a:solidFill>
                  <a:schemeClr val="accent6">
                    <a:lumMod val="50000"/>
                  </a:schemeClr>
                </a:solidFill>
              </a:rPr>
              <a:t> </a:t>
            </a:r>
            <a:r>
              <a:rPr lang="es-ES" sz="1600" dirty="0" err="1">
                <a:solidFill>
                  <a:schemeClr val="accent6">
                    <a:lumMod val="50000"/>
                  </a:schemeClr>
                </a:solidFill>
              </a:rPr>
              <a:t>concers</a:t>
            </a:r>
            <a:r>
              <a:rPr lang="es-ES" sz="1600" dirty="0">
                <a:solidFill>
                  <a:schemeClr val="accent6">
                    <a:lumMod val="50000"/>
                  </a:schemeClr>
                </a:solidFill>
              </a:rPr>
              <a:t> are </a:t>
            </a:r>
            <a:r>
              <a:rPr lang="es-ES" sz="1600" dirty="0" err="1">
                <a:solidFill>
                  <a:schemeClr val="accent6">
                    <a:lumMod val="50000"/>
                  </a:schemeClr>
                </a:solidFill>
              </a:rPr>
              <a:t>effects</a:t>
            </a:r>
            <a:r>
              <a:rPr lang="es-ES" sz="1600" dirty="0">
                <a:solidFill>
                  <a:schemeClr val="accent6">
                    <a:lumMod val="50000"/>
                  </a:schemeClr>
                </a:solidFill>
              </a:rPr>
              <a:t> </a:t>
            </a:r>
            <a:r>
              <a:rPr lang="es-ES" sz="1600" dirty="0" err="1">
                <a:solidFill>
                  <a:schemeClr val="accent6">
                    <a:lumMod val="50000"/>
                  </a:schemeClr>
                </a:solidFill>
              </a:rPr>
              <a:t>on</a:t>
            </a:r>
            <a:r>
              <a:rPr lang="es-ES" sz="1600" dirty="0">
                <a:solidFill>
                  <a:schemeClr val="accent6">
                    <a:lumMod val="50000"/>
                  </a:schemeClr>
                </a:solidFill>
              </a:rPr>
              <a:t> </a:t>
            </a:r>
            <a:r>
              <a:rPr lang="es-ES" sz="1600" dirty="0" err="1">
                <a:solidFill>
                  <a:schemeClr val="accent6">
                    <a:lumMod val="50000"/>
                  </a:schemeClr>
                </a:solidFill>
              </a:rPr>
              <a:t>mechanical</a:t>
            </a:r>
            <a:r>
              <a:rPr lang="es-ES" sz="1600" dirty="0">
                <a:solidFill>
                  <a:schemeClr val="accent6">
                    <a:lumMod val="50000"/>
                  </a:schemeClr>
                </a:solidFill>
              </a:rPr>
              <a:t> </a:t>
            </a:r>
            <a:r>
              <a:rPr lang="es-ES" sz="1600" dirty="0" err="1">
                <a:solidFill>
                  <a:schemeClr val="accent6">
                    <a:lumMod val="50000"/>
                  </a:schemeClr>
                </a:solidFill>
              </a:rPr>
              <a:t>properties</a:t>
            </a:r>
            <a:r>
              <a:rPr lang="es-ES" sz="1600" dirty="0">
                <a:solidFill>
                  <a:schemeClr val="accent6">
                    <a:lumMod val="50000"/>
                  </a:schemeClr>
                </a:solidFill>
              </a:rPr>
              <a:t> and in </a:t>
            </a:r>
            <a:r>
              <a:rPr lang="es-ES" sz="1600" dirty="0" err="1">
                <a:solidFill>
                  <a:schemeClr val="accent6">
                    <a:lumMod val="50000"/>
                  </a:schemeClr>
                </a:solidFill>
              </a:rPr>
              <a:t>the</a:t>
            </a:r>
            <a:r>
              <a:rPr lang="es-ES" sz="1600" dirty="0">
                <a:solidFill>
                  <a:schemeClr val="accent6">
                    <a:lumMod val="50000"/>
                  </a:schemeClr>
                </a:solidFill>
              </a:rPr>
              <a:t> case of </a:t>
            </a:r>
            <a:r>
              <a:rPr lang="es-ES" sz="1600" dirty="0" err="1">
                <a:solidFill>
                  <a:schemeClr val="accent6">
                    <a:lumMod val="50000"/>
                  </a:schemeClr>
                </a:solidFill>
              </a:rPr>
              <a:t>the</a:t>
            </a:r>
            <a:r>
              <a:rPr lang="es-ES" sz="1600" dirty="0">
                <a:solidFill>
                  <a:schemeClr val="accent6">
                    <a:lumMod val="50000"/>
                  </a:schemeClr>
                </a:solidFill>
              </a:rPr>
              <a:t> </a:t>
            </a:r>
            <a:r>
              <a:rPr lang="es-ES" sz="1600" dirty="0" err="1">
                <a:solidFill>
                  <a:schemeClr val="accent6">
                    <a:lumMod val="50000"/>
                  </a:schemeClr>
                </a:solidFill>
              </a:rPr>
              <a:t>liquid</a:t>
            </a:r>
            <a:r>
              <a:rPr lang="es-ES" sz="1600" dirty="0">
                <a:solidFill>
                  <a:schemeClr val="accent6">
                    <a:lumMod val="50000"/>
                  </a:schemeClr>
                </a:solidFill>
              </a:rPr>
              <a:t> </a:t>
            </a:r>
            <a:r>
              <a:rPr lang="es-ES" sz="1600" dirty="0" err="1">
                <a:solidFill>
                  <a:schemeClr val="accent6">
                    <a:lumMod val="50000"/>
                  </a:schemeClr>
                </a:solidFill>
              </a:rPr>
              <a:t>alternative</a:t>
            </a:r>
            <a:r>
              <a:rPr lang="es-ES" sz="1600" dirty="0">
                <a:solidFill>
                  <a:schemeClr val="accent6">
                    <a:lumMod val="50000"/>
                  </a:schemeClr>
                </a:solidFill>
              </a:rPr>
              <a:t> </a:t>
            </a:r>
            <a:r>
              <a:rPr lang="es-ES" sz="1600" dirty="0" err="1">
                <a:solidFill>
                  <a:schemeClr val="accent6">
                    <a:lumMod val="50000"/>
                  </a:schemeClr>
                </a:solidFill>
              </a:rPr>
              <a:t>cavitation</a:t>
            </a:r>
            <a:r>
              <a:rPr lang="es-ES" sz="1600" dirty="0">
                <a:solidFill>
                  <a:schemeClr val="accent6">
                    <a:lumMod val="50000"/>
                  </a:schemeClr>
                </a:solidFill>
              </a:rPr>
              <a:t> and </a:t>
            </a:r>
            <a:r>
              <a:rPr lang="es-ES" sz="1600" dirty="0" err="1">
                <a:solidFill>
                  <a:schemeClr val="accent6">
                    <a:lumMod val="50000"/>
                  </a:schemeClr>
                </a:solidFill>
              </a:rPr>
              <a:t>corrosion</a:t>
            </a:r>
            <a:r>
              <a:rPr lang="es-ES" sz="1600" dirty="0">
                <a:solidFill>
                  <a:schemeClr val="accent6">
                    <a:lumMod val="50000"/>
                  </a:schemeClr>
                </a:solidFill>
              </a:rPr>
              <a:t> </a:t>
            </a:r>
            <a:r>
              <a:rPr lang="es-ES" sz="1600" dirty="0" err="1" smtClean="0">
                <a:solidFill>
                  <a:schemeClr val="accent6">
                    <a:lumMod val="50000"/>
                  </a:schemeClr>
                </a:solidFill>
              </a:rPr>
              <a:t>effects</a:t>
            </a:r>
            <a:endParaRPr lang="es-ES" sz="1600" dirty="0" smtClean="0">
              <a:solidFill>
                <a:schemeClr val="accent6">
                  <a:lumMod val="50000"/>
                </a:schemeClr>
              </a:solidFill>
            </a:endParaRPr>
          </a:p>
          <a:p>
            <a:pPr marL="800100" lvl="1" indent="-342900">
              <a:buFontTx/>
              <a:buChar char="-"/>
            </a:pPr>
            <a:endParaRPr lang="es-ES" sz="1800" dirty="0">
              <a:solidFill>
                <a:schemeClr val="accent6">
                  <a:lumMod val="50000"/>
                </a:schemeClr>
              </a:solidFill>
            </a:endParaRPr>
          </a:p>
          <a:p>
            <a:pPr marL="342900" indent="-342900">
              <a:buFontTx/>
              <a:buChar char="-"/>
            </a:pPr>
            <a:r>
              <a:rPr lang="es-ES" sz="1800" b="1" dirty="0" err="1" smtClean="0">
                <a:solidFill>
                  <a:schemeClr val="tx2">
                    <a:lumMod val="75000"/>
                  </a:schemeClr>
                </a:solidFill>
              </a:rPr>
              <a:t>Space</a:t>
            </a:r>
            <a:r>
              <a:rPr lang="es-ES" sz="1800" b="1" dirty="0" smtClean="0">
                <a:solidFill>
                  <a:schemeClr val="tx2">
                    <a:lumMod val="75000"/>
                  </a:schemeClr>
                </a:solidFill>
              </a:rPr>
              <a:t> </a:t>
            </a:r>
            <a:r>
              <a:rPr lang="es-ES" sz="1800" b="1" dirty="0" err="1" smtClean="0">
                <a:solidFill>
                  <a:schemeClr val="tx2">
                    <a:lumMod val="75000"/>
                  </a:schemeClr>
                </a:solidFill>
              </a:rPr>
              <a:t>applications</a:t>
            </a:r>
            <a:endParaRPr lang="es-ES" sz="1800" b="1" dirty="0" smtClean="0">
              <a:solidFill>
                <a:schemeClr val="tx2">
                  <a:lumMod val="75000"/>
                </a:schemeClr>
              </a:solidFill>
            </a:endParaRPr>
          </a:p>
          <a:p>
            <a:pPr marL="800100" lvl="1" indent="-342900">
              <a:buFontTx/>
              <a:buChar char="-"/>
            </a:pPr>
            <a:r>
              <a:rPr lang="es-ES" sz="1600" dirty="0" err="1" smtClean="0">
                <a:solidFill>
                  <a:schemeClr val="accent6">
                    <a:lumMod val="50000"/>
                  </a:schemeClr>
                </a:solidFill>
              </a:rPr>
              <a:t>Fluxes</a:t>
            </a:r>
            <a:r>
              <a:rPr lang="es-ES" sz="1600" dirty="0" smtClean="0">
                <a:solidFill>
                  <a:schemeClr val="accent6">
                    <a:lumMod val="50000"/>
                  </a:schemeClr>
                </a:solidFill>
              </a:rPr>
              <a:t> of </a:t>
            </a:r>
            <a:r>
              <a:rPr lang="es-ES" sz="1600" dirty="0" err="1" smtClean="0">
                <a:solidFill>
                  <a:schemeClr val="accent6">
                    <a:lumMod val="50000"/>
                  </a:schemeClr>
                </a:solidFill>
              </a:rPr>
              <a:t>charged</a:t>
            </a:r>
            <a:r>
              <a:rPr lang="es-ES" sz="1600" dirty="0" smtClean="0">
                <a:solidFill>
                  <a:schemeClr val="accent6">
                    <a:lumMod val="50000"/>
                  </a:schemeClr>
                </a:solidFill>
              </a:rPr>
              <a:t> </a:t>
            </a:r>
            <a:r>
              <a:rPr lang="es-ES" sz="1600" dirty="0" err="1" smtClean="0">
                <a:solidFill>
                  <a:schemeClr val="accent6">
                    <a:lumMod val="50000"/>
                  </a:schemeClr>
                </a:solidFill>
              </a:rPr>
              <a:t>particles</a:t>
            </a:r>
            <a:r>
              <a:rPr lang="es-ES" sz="1600" dirty="0" smtClean="0">
                <a:solidFill>
                  <a:schemeClr val="accent6">
                    <a:lumMod val="50000"/>
                  </a:schemeClr>
                </a:solidFill>
              </a:rPr>
              <a:t> up to </a:t>
            </a:r>
            <a:r>
              <a:rPr lang="es-ES" sz="1600" dirty="0" err="1" smtClean="0">
                <a:solidFill>
                  <a:schemeClr val="accent6">
                    <a:lumMod val="50000"/>
                  </a:schemeClr>
                </a:solidFill>
              </a:rPr>
              <a:t>very</a:t>
            </a:r>
            <a:r>
              <a:rPr lang="es-ES" sz="1600" dirty="0" smtClean="0">
                <a:solidFill>
                  <a:schemeClr val="accent6">
                    <a:lumMod val="50000"/>
                  </a:schemeClr>
                </a:solidFill>
              </a:rPr>
              <a:t> </a:t>
            </a:r>
            <a:r>
              <a:rPr lang="es-ES" sz="1600" dirty="0" err="1" smtClean="0">
                <a:solidFill>
                  <a:schemeClr val="accent6">
                    <a:lumMod val="50000"/>
                  </a:schemeClr>
                </a:solidFill>
              </a:rPr>
              <a:t>high</a:t>
            </a:r>
            <a:r>
              <a:rPr lang="es-ES" sz="1600" dirty="0" smtClean="0">
                <a:solidFill>
                  <a:schemeClr val="accent6">
                    <a:lumMod val="50000"/>
                  </a:schemeClr>
                </a:solidFill>
              </a:rPr>
              <a:t> </a:t>
            </a:r>
            <a:r>
              <a:rPr lang="es-ES" sz="1600" dirty="0" err="1" smtClean="0">
                <a:solidFill>
                  <a:schemeClr val="accent6">
                    <a:lumMod val="50000"/>
                  </a:schemeClr>
                </a:solidFill>
              </a:rPr>
              <a:t>energy</a:t>
            </a:r>
            <a:r>
              <a:rPr lang="es-ES" sz="1600" dirty="0" smtClean="0">
                <a:solidFill>
                  <a:schemeClr val="accent6">
                    <a:lumMod val="50000"/>
                  </a:schemeClr>
                </a:solidFill>
              </a:rPr>
              <a:t>. </a:t>
            </a:r>
          </a:p>
          <a:p>
            <a:pPr marL="800100" lvl="1" indent="-342900">
              <a:buFontTx/>
              <a:buChar char="-"/>
            </a:pPr>
            <a:r>
              <a:rPr lang="es-ES" sz="1600" dirty="0" err="1" smtClean="0">
                <a:solidFill>
                  <a:schemeClr val="accent6">
                    <a:lumMod val="50000"/>
                  </a:schemeClr>
                </a:solidFill>
              </a:rPr>
              <a:t>Integrated</a:t>
            </a:r>
            <a:r>
              <a:rPr lang="es-ES" sz="1600" dirty="0" smtClean="0">
                <a:solidFill>
                  <a:schemeClr val="accent6">
                    <a:lumMod val="50000"/>
                  </a:schemeClr>
                </a:solidFill>
              </a:rPr>
              <a:t> </a:t>
            </a:r>
            <a:r>
              <a:rPr lang="es-ES" sz="1600" dirty="0" err="1" smtClean="0">
                <a:solidFill>
                  <a:schemeClr val="accent6">
                    <a:lumMod val="50000"/>
                  </a:schemeClr>
                </a:solidFill>
              </a:rPr>
              <a:t>dose</a:t>
            </a:r>
            <a:r>
              <a:rPr lang="es-ES" sz="1600" dirty="0" smtClean="0">
                <a:solidFill>
                  <a:schemeClr val="accent6">
                    <a:lumMod val="50000"/>
                  </a:schemeClr>
                </a:solidFill>
              </a:rPr>
              <a:t> </a:t>
            </a:r>
            <a:r>
              <a:rPr lang="es-ES" sz="1600" dirty="0" err="1" smtClean="0">
                <a:solidFill>
                  <a:schemeClr val="accent6">
                    <a:lumMod val="50000"/>
                  </a:schemeClr>
                </a:solidFill>
              </a:rPr>
              <a:t>not</a:t>
            </a:r>
            <a:r>
              <a:rPr lang="es-ES" sz="1600" dirty="0" smtClean="0">
                <a:solidFill>
                  <a:schemeClr val="accent6">
                    <a:lumMod val="50000"/>
                  </a:schemeClr>
                </a:solidFill>
              </a:rPr>
              <a:t> </a:t>
            </a:r>
            <a:r>
              <a:rPr lang="es-ES" sz="1600" dirty="0" err="1" smtClean="0">
                <a:solidFill>
                  <a:schemeClr val="accent6">
                    <a:lumMod val="50000"/>
                  </a:schemeClr>
                </a:solidFill>
              </a:rPr>
              <a:t>very</a:t>
            </a:r>
            <a:r>
              <a:rPr lang="es-ES" sz="1600" dirty="0" smtClean="0">
                <a:solidFill>
                  <a:schemeClr val="accent6">
                    <a:lumMod val="50000"/>
                  </a:schemeClr>
                </a:solidFill>
              </a:rPr>
              <a:t> </a:t>
            </a:r>
            <a:r>
              <a:rPr lang="es-ES" sz="1600" dirty="0" err="1" smtClean="0">
                <a:solidFill>
                  <a:schemeClr val="accent6">
                    <a:lumMod val="50000"/>
                  </a:schemeClr>
                </a:solidFill>
              </a:rPr>
              <a:t>high</a:t>
            </a:r>
            <a:endParaRPr lang="es-ES" sz="1600" dirty="0" smtClean="0">
              <a:solidFill>
                <a:schemeClr val="accent6">
                  <a:lumMod val="50000"/>
                </a:schemeClr>
              </a:solidFill>
            </a:endParaRPr>
          </a:p>
          <a:p>
            <a:pPr marL="800100" lvl="1" indent="-342900">
              <a:buFontTx/>
              <a:buChar char="-"/>
            </a:pPr>
            <a:r>
              <a:rPr lang="es-ES" sz="1600" dirty="0" err="1" smtClean="0">
                <a:solidFill>
                  <a:schemeClr val="accent6">
                    <a:lumMod val="50000"/>
                  </a:schemeClr>
                </a:solidFill>
              </a:rPr>
              <a:t>Main</a:t>
            </a:r>
            <a:r>
              <a:rPr lang="es-ES" sz="1600" dirty="0" smtClean="0">
                <a:solidFill>
                  <a:schemeClr val="accent6">
                    <a:lumMod val="50000"/>
                  </a:schemeClr>
                </a:solidFill>
              </a:rPr>
              <a:t> </a:t>
            </a:r>
            <a:r>
              <a:rPr lang="es-ES" sz="1600" dirty="0" err="1" smtClean="0">
                <a:solidFill>
                  <a:schemeClr val="accent6">
                    <a:lumMod val="50000"/>
                  </a:schemeClr>
                </a:solidFill>
              </a:rPr>
              <a:t>concern</a:t>
            </a:r>
            <a:r>
              <a:rPr lang="es-ES" sz="1600" dirty="0" smtClean="0">
                <a:solidFill>
                  <a:schemeClr val="accent6">
                    <a:lumMod val="50000"/>
                  </a:schemeClr>
                </a:solidFill>
              </a:rPr>
              <a:t> are </a:t>
            </a:r>
            <a:r>
              <a:rPr lang="es-ES" sz="1600" dirty="0" err="1" smtClean="0">
                <a:solidFill>
                  <a:schemeClr val="accent6">
                    <a:lumMod val="50000"/>
                  </a:schemeClr>
                </a:solidFill>
              </a:rPr>
              <a:t>effects</a:t>
            </a:r>
            <a:r>
              <a:rPr lang="es-ES" sz="1600" dirty="0" smtClean="0">
                <a:solidFill>
                  <a:schemeClr val="accent6">
                    <a:lumMod val="50000"/>
                  </a:schemeClr>
                </a:solidFill>
              </a:rPr>
              <a:t> </a:t>
            </a:r>
            <a:r>
              <a:rPr lang="es-ES" sz="1600" dirty="0" err="1" smtClean="0">
                <a:solidFill>
                  <a:schemeClr val="accent6">
                    <a:lumMod val="50000"/>
                  </a:schemeClr>
                </a:solidFill>
              </a:rPr>
              <a:t>on</a:t>
            </a:r>
            <a:r>
              <a:rPr lang="es-ES" sz="1600" dirty="0" smtClean="0">
                <a:solidFill>
                  <a:schemeClr val="accent6">
                    <a:lumMod val="50000"/>
                  </a:schemeClr>
                </a:solidFill>
              </a:rPr>
              <a:t> </a:t>
            </a:r>
            <a:r>
              <a:rPr lang="es-ES" sz="1600" dirty="0" err="1" smtClean="0">
                <a:solidFill>
                  <a:schemeClr val="accent6">
                    <a:lumMod val="50000"/>
                  </a:schemeClr>
                </a:solidFill>
              </a:rPr>
              <a:t>physical</a:t>
            </a:r>
            <a:r>
              <a:rPr lang="es-ES" sz="1600" dirty="0" smtClean="0">
                <a:solidFill>
                  <a:schemeClr val="accent6">
                    <a:lumMod val="50000"/>
                  </a:schemeClr>
                </a:solidFill>
              </a:rPr>
              <a:t> </a:t>
            </a:r>
            <a:r>
              <a:rPr lang="es-ES" sz="1600" dirty="0" err="1" smtClean="0">
                <a:solidFill>
                  <a:schemeClr val="accent6">
                    <a:lumMod val="50000"/>
                  </a:schemeClr>
                </a:solidFill>
              </a:rPr>
              <a:t>properties</a:t>
            </a:r>
            <a:endParaRPr lang="es-ES" sz="1600" dirty="0" smtClean="0">
              <a:solidFill>
                <a:schemeClr val="accent6">
                  <a:lumMod val="50000"/>
                </a:schemeClr>
              </a:solidFill>
            </a:endParaRPr>
          </a:p>
          <a:p>
            <a:pPr marL="800100" lvl="1" indent="-342900">
              <a:buFontTx/>
              <a:buChar char="-"/>
            </a:pPr>
            <a:endParaRPr lang="es-ES" sz="1600" dirty="0" smtClean="0">
              <a:solidFill>
                <a:schemeClr val="accent6">
                  <a:lumMod val="50000"/>
                </a:schemeClr>
              </a:solidFill>
            </a:endParaRPr>
          </a:p>
          <a:p>
            <a:pPr marL="342900" indent="-342900">
              <a:buFontTx/>
              <a:buChar char="-"/>
            </a:pPr>
            <a:r>
              <a:rPr lang="es-ES" sz="1800" b="1" dirty="0" smtClean="0">
                <a:solidFill>
                  <a:schemeClr val="tx2">
                    <a:lumMod val="75000"/>
                  </a:schemeClr>
                </a:solidFill>
              </a:rPr>
              <a:t>Medical </a:t>
            </a:r>
            <a:r>
              <a:rPr lang="es-ES" sz="1800" b="1" dirty="0" err="1" smtClean="0">
                <a:solidFill>
                  <a:schemeClr val="tx2">
                    <a:lumMod val="75000"/>
                  </a:schemeClr>
                </a:solidFill>
              </a:rPr>
              <a:t>applications</a:t>
            </a:r>
            <a:endParaRPr lang="es-ES" sz="1800" b="1" dirty="0" smtClean="0">
              <a:solidFill>
                <a:schemeClr val="tx2">
                  <a:lumMod val="75000"/>
                </a:schemeClr>
              </a:solidFill>
            </a:endParaRPr>
          </a:p>
          <a:p>
            <a:pPr marL="457200" lvl="2"/>
            <a:endParaRPr lang="es-ES" sz="1800" i="1" u="sng" dirty="0">
              <a:solidFill>
                <a:srgbClr val="FF0000"/>
              </a:solidFill>
            </a:endParaRPr>
          </a:p>
          <a:p>
            <a:pPr marL="342900" indent="-342900">
              <a:buFontTx/>
              <a:buChar char="-"/>
            </a:pPr>
            <a:endParaRPr lang="es-ES" sz="1800" dirty="0"/>
          </a:p>
        </p:txBody>
      </p:sp>
    </p:spTree>
    <p:extLst>
      <p:ext uri="{BB962C8B-B14F-4D97-AF65-F5344CB8AC3E}">
        <p14:creationId xmlns:p14="http://schemas.microsoft.com/office/powerpoint/2010/main" val="68893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Outline</a:t>
            </a:r>
            <a:endParaRPr lang="es-ES" dirty="0"/>
          </a:p>
        </p:txBody>
      </p:sp>
      <p:sp>
        <p:nvSpPr>
          <p:cNvPr id="3" name="2 Marcador de contenido"/>
          <p:cNvSpPr>
            <a:spLocks noGrp="1"/>
          </p:cNvSpPr>
          <p:nvPr>
            <p:ph idx="1"/>
          </p:nvPr>
        </p:nvSpPr>
        <p:spPr>
          <a:xfrm>
            <a:off x="1331640" y="1268760"/>
            <a:ext cx="6995120" cy="4525963"/>
          </a:xfrm>
        </p:spPr>
        <p:txBody>
          <a:bodyPr>
            <a:normAutofit/>
          </a:bodyPr>
          <a:lstStyle/>
          <a:p>
            <a:r>
              <a:rPr lang="es-ES_tradnl" sz="2800" dirty="0" err="1" smtClean="0">
                <a:solidFill>
                  <a:schemeClr val="bg1">
                    <a:lumMod val="75000"/>
                  </a:schemeClr>
                </a:solidFill>
              </a:rPr>
              <a:t>Materials</a:t>
            </a:r>
            <a:r>
              <a:rPr lang="es-ES_tradnl" sz="2800" dirty="0" smtClean="0">
                <a:solidFill>
                  <a:schemeClr val="bg1">
                    <a:lumMod val="75000"/>
                  </a:schemeClr>
                </a:solidFill>
              </a:rPr>
              <a:t> </a:t>
            </a:r>
            <a:r>
              <a:rPr lang="es-ES_tradnl" sz="2800" dirty="0" err="1" smtClean="0">
                <a:solidFill>
                  <a:schemeClr val="bg1">
                    <a:lumMod val="75000"/>
                  </a:schemeClr>
                </a:solidFill>
              </a:rPr>
              <a:t>irradiation</a:t>
            </a:r>
            <a:r>
              <a:rPr lang="es-ES_tradnl" sz="2800" dirty="0" smtClean="0">
                <a:solidFill>
                  <a:schemeClr val="bg1">
                    <a:lumMod val="75000"/>
                  </a:schemeClr>
                </a:solidFill>
              </a:rPr>
              <a:t> </a:t>
            </a:r>
            <a:r>
              <a:rPr lang="es-ES_tradnl" sz="2800" dirty="0" err="1" smtClean="0">
                <a:solidFill>
                  <a:schemeClr val="bg1">
                    <a:lumMod val="75000"/>
                  </a:schemeClr>
                </a:solidFill>
              </a:rPr>
              <a:t>needs</a:t>
            </a:r>
            <a:endParaRPr lang="es-ES_tradnl" sz="2800" dirty="0" smtClean="0">
              <a:solidFill>
                <a:schemeClr val="bg1">
                  <a:lumMod val="75000"/>
                </a:schemeClr>
              </a:solidFill>
            </a:endParaRPr>
          </a:p>
          <a:p>
            <a:pPr marL="0" indent="0">
              <a:buNone/>
            </a:pPr>
            <a:endParaRPr lang="es-ES_tradnl" sz="2800" dirty="0" smtClean="0"/>
          </a:p>
          <a:p>
            <a:r>
              <a:rPr lang="es-ES_tradnl" sz="2800" dirty="0" smtClean="0"/>
              <a:t>Ion </a:t>
            </a:r>
            <a:r>
              <a:rPr lang="es-ES_tradnl" sz="2800" dirty="0" err="1" smtClean="0"/>
              <a:t>irradiation</a:t>
            </a:r>
            <a:r>
              <a:rPr lang="es-ES_tradnl" sz="2800" dirty="0" smtClean="0"/>
              <a:t> </a:t>
            </a:r>
            <a:r>
              <a:rPr lang="es-ES_tradnl" sz="2800" dirty="0" err="1" smtClean="0"/>
              <a:t>sources</a:t>
            </a:r>
            <a:endParaRPr lang="es-ES_tradnl" sz="2800" dirty="0" smtClean="0"/>
          </a:p>
          <a:p>
            <a:endParaRPr lang="es-ES_tradnl" sz="2800" dirty="0" smtClean="0"/>
          </a:p>
          <a:p>
            <a:r>
              <a:rPr lang="es-ES_tradnl" sz="2800" dirty="0" err="1" smtClean="0">
                <a:solidFill>
                  <a:schemeClr val="bg1">
                    <a:lumMod val="75000"/>
                  </a:schemeClr>
                </a:solidFill>
              </a:rPr>
              <a:t>Accelerator-based</a:t>
            </a:r>
            <a:r>
              <a:rPr lang="es-ES_tradnl" sz="2800" dirty="0" smtClean="0">
                <a:solidFill>
                  <a:schemeClr val="bg1">
                    <a:lumMod val="75000"/>
                  </a:schemeClr>
                </a:solidFill>
              </a:rPr>
              <a:t> </a:t>
            </a:r>
            <a:r>
              <a:rPr lang="es-ES_tradnl" sz="2800" dirty="0" err="1" smtClean="0">
                <a:solidFill>
                  <a:schemeClr val="bg1">
                    <a:lumMod val="75000"/>
                  </a:schemeClr>
                </a:solidFill>
              </a:rPr>
              <a:t>neutron</a:t>
            </a:r>
            <a:r>
              <a:rPr lang="es-ES_tradnl" sz="2800" dirty="0" smtClean="0">
                <a:solidFill>
                  <a:schemeClr val="bg1">
                    <a:lumMod val="75000"/>
                  </a:schemeClr>
                </a:solidFill>
              </a:rPr>
              <a:t> </a:t>
            </a:r>
            <a:r>
              <a:rPr lang="es-ES_tradnl" sz="2800" dirty="0" err="1" smtClean="0">
                <a:solidFill>
                  <a:schemeClr val="bg1">
                    <a:lumMod val="75000"/>
                  </a:schemeClr>
                </a:solidFill>
              </a:rPr>
              <a:t>sources</a:t>
            </a:r>
            <a:endParaRPr lang="es-ES_tradnl" sz="2800" dirty="0" smtClean="0">
              <a:solidFill>
                <a:schemeClr val="bg1">
                  <a:lumMod val="75000"/>
                </a:schemeClr>
              </a:solidFill>
            </a:endParaRPr>
          </a:p>
          <a:p>
            <a:pPr marL="0" indent="0">
              <a:buNone/>
            </a:pPr>
            <a:endParaRPr lang="es-ES_tradnl" sz="2800" dirty="0" smtClean="0">
              <a:solidFill>
                <a:schemeClr val="bg1">
                  <a:lumMod val="75000"/>
                </a:schemeClr>
              </a:solidFill>
            </a:endParaRPr>
          </a:p>
          <a:p>
            <a:r>
              <a:rPr lang="es-ES_tradnl" sz="2800" dirty="0" err="1" smtClean="0">
                <a:solidFill>
                  <a:schemeClr val="bg1">
                    <a:lumMod val="75000"/>
                  </a:schemeClr>
                </a:solidFill>
              </a:rPr>
              <a:t>Summary</a:t>
            </a:r>
            <a:endParaRPr lang="es-ES_tradnl" sz="2800" dirty="0" smtClean="0">
              <a:solidFill>
                <a:schemeClr val="bg1">
                  <a:lumMod val="75000"/>
                </a:schemeClr>
              </a:solidFill>
            </a:endParaRPr>
          </a:p>
          <a:p>
            <a:endParaRPr lang="es-ES_tradnl" sz="2800" dirty="0" smtClean="0"/>
          </a:p>
        </p:txBody>
      </p:sp>
    </p:spTree>
    <p:extLst>
      <p:ext uri="{BB962C8B-B14F-4D97-AF65-F5344CB8AC3E}">
        <p14:creationId xmlns:p14="http://schemas.microsoft.com/office/powerpoint/2010/main" val="2552517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980728"/>
            <a:ext cx="7920880" cy="5262979"/>
          </a:xfrm>
          <a:prstGeom prst="rect">
            <a:avLst/>
          </a:prstGeom>
          <a:noFill/>
        </p:spPr>
        <p:txBody>
          <a:bodyPr wrap="square" rtlCol="0">
            <a:spAutoFit/>
          </a:bodyPr>
          <a:lstStyle/>
          <a:p>
            <a:r>
              <a:rPr lang="es-ES" b="1" dirty="0" err="1" smtClean="0"/>
              <a:t>Very</a:t>
            </a:r>
            <a:r>
              <a:rPr lang="es-ES" b="1" dirty="0" smtClean="0"/>
              <a:t> </a:t>
            </a:r>
            <a:r>
              <a:rPr lang="es-ES" b="1" dirty="0" err="1" smtClean="0"/>
              <a:t>different</a:t>
            </a:r>
            <a:r>
              <a:rPr lang="es-ES" b="1" dirty="0" smtClean="0"/>
              <a:t> </a:t>
            </a:r>
            <a:r>
              <a:rPr lang="es-ES" b="1" dirty="0" err="1" smtClean="0"/>
              <a:t>irradiation</a:t>
            </a:r>
            <a:r>
              <a:rPr lang="es-ES" b="1" dirty="0" smtClean="0"/>
              <a:t> </a:t>
            </a:r>
            <a:r>
              <a:rPr lang="es-ES" b="1" dirty="0" err="1" smtClean="0"/>
              <a:t>sources</a:t>
            </a:r>
            <a:r>
              <a:rPr lang="es-ES" b="1" dirty="0" smtClean="0"/>
              <a:t> can be </a:t>
            </a:r>
            <a:r>
              <a:rPr lang="es-ES" b="1" dirty="0" err="1" smtClean="0"/>
              <a:t>used</a:t>
            </a:r>
            <a:r>
              <a:rPr lang="es-ES" b="1" dirty="0" smtClean="0"/>
              <a:t>, as a </a:t>
            </a:r>
            <a:r>
              <a:rPr lang="es-ES" b="1" dirty="0" err="1" smtClean="0"/>
              <a:t>function</a:t>
            </a:r>
            <a:r>
              <a:rPr lang="es-ES" b="1" dirty="0" smtClean="0"/>
              <a:t> of </a:t>
            </a:r>
            <a:r>
              <a:rPr lang="es-ES" b="1" dirty="0" err="1" smtClean="0"/>
              <a:t>the</a:t>
            </a:r>
            <a:r>
              <a:rPr lang="es-ES" b="1" dirty="0" smtClean="0"/>
              <a:t> </a:t>
            </a:r>
            <a:r>
              <a:rPr lang="es-ES" b="1" dirty="0" err="1" smtClean="0"/>
              <a:t>issues</a:t>
            </a:r>
            <a:r>
              <a:rPr lang="es-ES" b="1" dirty="0" smtClean="0"/>
              <a:t> to be </a:t>
            </a:r>
            <a:r>
              <a:rPr lang="es-ES" b="1" dirty="0" err="1" smtClean="0"/>
              <a:t>investigated</a:t>
            </a:r>
            <a:r>
              <a:rPr lang="es-ES" b="1" dirty="0" smtClean="0"/>
              <a:t> </a:t>
            </a:r>
            <a:endParaRPr lang="es-ES" b="1" dirty="0" smtClean="0"/>
          </a:p>
          <a:p>
            <a:endParaRPr lang="es-ES" b="1" dirty="0" smtClean="0"/>
          </a:p>
          <a:p>
            <a:r>
              <a:rPr lang="es-ES" dirty="0" smtClean="0">
                <a:solidFill>
                  <a:srgbClr val="FF0000"/>
                </a:solidFill>
              </a:rPr>
              <a:t>(note </a:t>
            </a:r>
            <a:r>
              <a:rPr lang="es-ES" dirty="0" err="1" smtClean="0">
                <a:solidFill>
                  <a:srgbClr val="FF0000"/>
                </a:solidFill>
              </a:rPr>
              <a:t>that</a:t>
            </a:r>
            <a:r>
              <a:rPr lang="es-ES" dirty="0" smtClean="0">
                <a:solidFill>
                  <a:srgbClr val="FF0000"/>
                </a:solidFill>
              </a:rPr>
              <a:t> </a:t>
            </a:r>
            <a:r>
              <a:rPr lang="es-ES" dirty="0" err="1" smtClean="0">
                <a:solidFill>
                  <a:srgbClr val="FF0000"/>
                </a:solidFill>
              </a:rPr>
              <a:t>the</a:t>
            </a:r>
            <a:r>
              <a:rPr lang="es-ES" dirty="0" smtClean="0">
                <a:solidFill>
                  <a:srgbClr val="FF0000"/>
                </a:solidFill>
              </a:rPr>
              <a:t> use of a </a:t>
            </a:r>
            <a:r>
              <a:rPr lang="es-ES" dirty="0" err="1" smtClean="0">
                <a:solidFill>
                  <a:srgbClr val="FF0000"/>
                </a:solidFill>
              </a:rPr>
              <a:t>irradiation</a:t>
            </a:r>
            <a:r>
              <a:rPr lang="es-ES" dirty="0" smtClean="0">
                <a:solidFill>
                  <a:srgbClr val="FF0000"/>
                </a:solidFill>
              </a:rPr>
              <a:t> </a:t>
            </a:r>
            <a:r>
              <a:rPr lang="es-ES" dirty="0" err="1" smtClean="0">
                <a:solidFill>
                  <a:srgbClr val="FF0000"/>
                </a:solidFill>
              </a:rPr>
              <a:t>source</a:t>
            </a:r>
            <a:r>
              <a:rPr lang="es-ES" dirty="0" smtClean="0">
                <a:solidFill>
                  <a:srgbClr val="FF0000"/>
                </a:solidFill>
              </a:rPr>
              <a:t> </a:t>
            </a:r>
            <a:r>
              <a:rPr lang="es-ES" dirty="0" err="1" smtClean="0">
                <a:solidFill>
                  <a:srgbClr val="FF0000"/>
                </a:solidFill>
              </a:rPr>
              <a:t>different</a:t>
            </a:r>
            <a:r>
              <a:rPr lang="es-ES" dirty="0" smtClean="0">
                <a:solidFill>
                  <a:srgbClr val="FF0000"/>
                </a:solidFill>
              </a:rPr>
              <a:t> to </a:t>
            </a:r>
            <a:r>
              <a:rPr lang="es-ES" dirty="0" err="1" smtClean="0">
                <a:solidFill>
                  <a:srgbClr val="FF0000"/>
                </a:solidFill>
              </a:rPr>
              <a:t>the</a:t>
            </a:r>
            <a:r>
              <a:rPr lang="es-ES" dirty="0" smtClean="0">
                <a:solidFill>
                  <a:srgbClr val="FF0000"/>
                </a:solidFill>
              </a:rPr>
              <a:t> “original” </a:t>
            </a:r>
            <a:r>
              <a:rPr lang="es-ES" dirty="0" err="1" smtClean="0">
                <a:solidFill>
                  <a:srgbClr val="FF0000"/>
                </a:solidFill>
              </a:rPr>
              <a:t>one</a:t>
            </a:r>
            <a:r>
              <a:rPr lang="es-ES" dirty="0" smtClean="0">
                <a:solidFill>
                  <a:srgbClr val="FF0000"/>
                </a:solidFill>
              </a:rPr>
              <a:t> </a:t>
            </a:r>
            <a:r>
              <a:rPr lang="es-ES" dirty="0" err="1" smtClean="0">
                <a:solidFill>
                  <a:srgbClr val="FF0000"/>
                </a:solidFill>
              </a:rPr>
              <a:t>assumes</a:t>
            </a:r>
            <a:r>
              <a:rPr lang="es-ES" dirty="0" smtClean="0">
                <a:solidFill>
                  <a:srgbClr val="FF0000"/>
                </a:solidFill>
              </a:rPr>
              <a:t> </a:t>
            </a:r>
            <a:r>
              <a:rPr lang="es-ES" dirty="0" err="1" smtClean="0">
                <a:solidFill>
                  <a:srgbClr val="FF0000"/>
                </a:solidFill>
              </a:rPr>
              <a:t>the</a:t>
            </a:r>
            <a:r>
              <a:rPr lang="es-ES" dirty="0" smtClean="0">
                <a:solidFill>
                  <a:srgbClr val="FF0000"/>
                </a:solidFill>
              </a:rPr>
              <a:t> </a:t>
            </a:r>
            <a:r>
              <a:rPr lang="es-ES" dirty="0" err="1" smtClean="0">
                <a:solidFill>
                  <a:srgbClr val="FF0000"/>
                </a:solidFill>
              </a:rPr>
              <a:t>capability</a:t>
            </a:r>
            <a:r>
              <a:rPr lang="es-ES" dirty="0" smtClean="0">
                <a:solidFill>
                  <a:srgbClr val="FF0000"/>
                </a:solidFill>
              </a:rPr>
              <a:t> to </a:t>
            </a:r>
            <a:r>
              <a:rPr lang="es-ES" dirty="0" err="1" smtClean="0">
                <a:solidFill>
                  <a:srgbClr val="FF0000"/>
                </a:solidFill>
              </a:rPr>
              <a:t>extrapolate</a:t>
            </a:r>
            <a:r>
              <a:rPr lang="es-ES" dirty="0" smtClean="0">
                <a:solidFill>
                  <a:srgbClr val="FF0000"/>
                </a:solidFill>
              </a:rPr>
              <a:t> </a:t>
            </a:r>
            <a:r>
              <a:rPr lang="es-ES" dirty="0" err="1" smtClean="0">
                <a:solidFill>
                  <a:srgbClr val="FF0000"/>
                </a:solidFill>
              </a:rPr>
              <a:t>between</a:t>
            </a:r>
            <a:r>
              <a:rPr lang="es-ES" dirty="0" smtClean="0">
                <a:solidFill>
                  <a:srgbClr val="FF0000"/>
                </a:solidFill>
              </a:rPr>
              <a:t> </a:t>
            </a:r>
            <a:r>
              <a:rPr lang="es-ES" dirty="0" err="1" smtClean="0">
                <a:solidFill>
                  <a:srgbClr val="FF0000"/>
                </a:solidFill>
              </a:rPr>
              <a:t>different</a:t>
            </a:r>
            <a:r>
              <a:rPr lang="es-ES" dirty="0" smtClean="0">
                <a:solidFill>
                  <a:srgbClr val="FF0000"/>
                </a:solidFill>
              </a:rPr>
              <a:t> </a:t>
            </a:r>
            <a:r>
              <a:rPr lang="es-ES" dirty="0" err="1" smtClean="0">
                <a:solidFill>
                  <a:srgbClr val="FF0000"/>
                </a:solidFill>
              </a:rPr>
              <a:t>irradiation</a:t>
            </a:r>
            <a:r>
              <a:rPr lang="es-ES" dirty="0" smtClean="0">
                <a:solidFill>
                  <a:srgbClr val="FF0000"/>
                </a:solidFill>
              </a:rPr>
              <a:t> </a:t>
            </a:r>
            <a:r>
              <a:rPr lang="es-ES" dirty="0" err="1" smtClean="0">
                <a:solidFill>
                  <a:srgbClr val="FF0000"/>
                </a:solidFill>
              </a:rPr>
              <a:t>conditions</a:t>
            </a:r>
            <a:r>
              <a:rPr lang="es-ES" dirty="0">
                <a:solidFill>
                  <a:srgbClr val="FF0000"/>
                </a:solidFill>
              </a:rPr>
              <a:t> </a:t>
            </a:r>
            <a:r>
              <a:rPr lang="es-ES" dirty="0" smtClean="0">
                <a:solidFill>
                  <a:srgbClr val="FF0000"/>
                </a:solidFill>
              </a:rPr>
              <a:t>–</a:t>
            </a:r>
            <a:r>
              <a:rPr lang="es-ES" dirty="0" err="1" smtClean="0">
                <a:solidFill>
                  <a:srgbClr val="FF0000"/>
                </a:solidFill>
              </a:rPr>
              <a:t>something</a:t>
            </a:r>
            <a:r>
              <a:rPr lang="es-ES" dirty="0" smtClean="0">
                <a:solidFill>
                  <a:srgbClr val="FF0000"/>
                </a:solidFill>
              </a:rPr>
              <a:t> </a:t>
            </a:r>
            <a:r>
              <a:rPr lang="es-ES" dirty="0" err="1" smtClean="0">
                <a:solidFill>
                  <a:srgbClr val="FF0000"/>
                </a:solidFill>
              </a:rPr>
              <a:t>that</a:t>
            </a:r>
            <a:r>
              <a:rPr lang="es-ES" dirty="0" smtClean="0">
                <a:solidFill>
                  <a:srgbClr val="FF0000"/>
                </a:solidFill>
              </a:rPr>
              <a:t> </a:t>
            </a:r>
            <a:r>
              <a:rPr lang="es-ES" dirty="0" err="1" smtClean="0">
                <a:solidFill>
                  <a:srgbClr val="FF0000"/>
                </a:solidFill>
              </a:rPr>
              <a:t>is</a:t>
            </a:r>
            <a:r>
              <a:rPr lang="es-ES" dirty="0" smtClean="0">
                <a:solidFill>
                  <a:srgbClr val="FF0000"/>
                </a:solidFill>
              </a:rPr>
              <a:t> </a:t>
            </a:r>
            <a:r>
              <a:rPr lang="es-ES" dirty="0" err="1" smtClean="0">
                <a:solidFill>
                  <a:srgbClr val="FF0000"/>
                </a:solidFill>
              </a:rPr>
              <a:t>not</a:t>
            </a:r>
            <a:r>
              <a:rPr lang="es-ES" dirty="0" smtClean="0">
                <a:solidFill>
                  <a:srgbClr val="FF0000"/>
                </a:solidFill>
              </a:rPr>
              <a:t> </a:t>
            </a:r>
            <a:r>
              <a:rPr lang="es-ES" dirty="0" err="1" smtClean="0">
                <a:solidFill>
                  <a:srgbClr val="FF0000"/>
                </a:solidFill>
              </a:rPr>
              <a:t>obvious</a:t>
            </a:r>
            <a:r>
              <a:rPr lang="es-ES" dirty="0" smtClean="0">
                <a:solidFill>
                  <a:srgbClr val="FF0000"/>
                </a:solidFill>
              </a:rPr>
              <a:t> at </a:t>
            </a:r>
            <a:r>
              <a:rPr lang="es-ES" dirty="0" err="1" smtClean="0">
                <a:solidFill>
                  <a:srgbClr val="FF0000"/>
                </a:solidFill>
              </a:rPr>
              <a:t>all</a:t>
            </a:r>
            <a:r>
              <a:rPr lang="es-ES" dirty="0" smtClean="0">
                <a:solidFill>
                  <a:srgbClr val="FF0000"/>
                </a:solidFill>
              </a:rPr>
              <a:t>-): </a:t>
            </a:r>
            <a:r>
              <a:rPr lang="es-ES" u="sng" dirty="0" smtClean="0">
                <a:solidFill>
                  <a:schemeClr val="tx2">
                    <a:lumMod val="75000"/>
                  </a:schemeClr>
                </a:solidFill>
              </a:rPr>
              <a:t>role of </a:t>
            </a:r>
            <a:r>
              <a:rPr lang="es-ES" u="sng" dirty="0" err="1" smtClean="0">
                <a:solidFill>
                  <a:schemeClr val="tx2">
                    <a:lumMod val="75000"/>
                  </a:schemeClr>
                </a:solidFill>
              </a:rPr>
              <a:t>modelling</a:t>
            </a:r>
            <a:r>
              <a:rPr lang="es-ES" u="sng" dirty="0" smtClean="0">
                <a:solidFill>
                  <a:schemeClr val="tx2">
                    <a:lumMod val="75000"/>
                  </a:schemeClr>
                </a:solidFill>
              </a:rPr>
              <a:t> and </a:t>
            </a:r>
            <a:r>
              <a:rPr lang="es-ES" u="sng" dirty="0" err="1" smtClean="0">
                <a:solidFill>
                  <a:schemeClr val="tx2">
                    <a:lumMod val="75000"/>
                  </a:schemeClr>
                </a:solidFill>
              </a:rPr>
              <a:t>the</a:t>
            </a:r>
            <a:r>
              <a:rPr lang="es-ES" u="sng" dirty="0" smtClean="0">
                <a:solidFill>
                  <a:schemeClr val="tx2">
                    <a:lumMod val="75000"/>
                  </a:schemeClr>
                </a:solidFill>
              </a:rPr>
              <a:t> use of </a:t>
            </a:r>
            <a:r>
              <a:rPr lang="es-ES" u="sng" dirty="0" err="1" smtClean="0">
                <a:solidFill>
                  <a:schemeClr val="tx2">
                    <a:lumMod val="75000"/>
                  </a:schemeClr>
                </a:solidFill>
              </a:rPr>
              <a:t>normalized</a:t>
            </a:r>
            <a:r>
              <a:rPr lang="es-ES" u="sng" dirty="0" smtClean="0">
                <a:solidFill>
                  <a:schemeClr val="tx2">
                    <a:lumMod val="75000"/>
                  </a:schemeClr>
                </a:solidFill>
              </a:rPr>
              <a:t> </a:t>
            </a:r>
            <a:r>
              <a:rPr lang="es-ES" u="sng" dirty="0" err="1" smtClean="0">
                <a:solidFill>
                  <a:schemeClr val="tx2">
                    <a:lumMod val="75000"/>
                  </a:schemeClr>
                </a:solidFill>
              </a:rPr>
              <a:t>samples</a:t>
            </a:r>
            <a:r>
              <a:rPr lang="es-ES" u="sng" dirty="0" smtClean="0">
                <a:solidFill>
                  <a:schemeClr val="tx2">
                    <a:lumMod val="75000"/>
                  </a:schemeClr>
                </a:solidFill>
              </a:rPr>
              <a:t> </a:t>
            </a:r>
            <a:endParaRPr lang="es-ES" u="sng" dirty="0" smtClean="0">
              <a:solidFill>
                <a:schemeClr val="tx2">
                  <a:lumMod val="75000"/>
                </a:schemeClr>
              </a:solidFill>
            </a:endParaRPr>
          </a:p>
          <a:p>
            <a:endParaRPr lang="es-ES" u="sng" dirty="0">
              <a:solidFill>
                <a:schemeClr val="tx2">
                  <a:lumMod val="75000"/>
                </a:schemeClr>
              </a:solidFill>
            </a:endParaRPr>
          </a:p>
          <a:p>
            <a:r>
              <a:rPr lang="es-ES" u="sng" dirty="0" smtClean="0">
                <a:solidFill>
                  <a:schemeClr val="tx2">
                    <a:lumMod val="75000"/>
                  </a:schemeClr>
                </a:solidFill>
              </a:rPr>
              <a:t>A </a:t>
            </a:r>
            <a:r>
              <a:rPr lang="es-ES" u="sng" dirty="0" err="1" smtClean="0">
                <a:solidFill>
                  <a:schemeClr val="tx2">
                    <a:lumMod val="75000"/>
                  </a:schemeClr>
                </a:solidFill>
              </a:rPr>
              <a:t>materials</a:t>
            </a:r>
            <a:r>
              <a:rPr lang="es-ES" u="sng" dirty="0" smtClean="0">
                <a:solidFill>
                  <a:schemeClr val="tx2">
                    <a:lumMod val="75000"/>
                  </a:schemeClr>
                </a:solidFill>
              </a:rPr>
              <a:t> </a:t>
            </a:r>
            <a:r>
              <a:rPr lang="es-ES" u="sng" dirty="0" err="1" smtClean="0">
                <a:solidFill>
                  <a:schemeClr val="tx2">
                    <a:lumMod val="75000"/>
                  </a:schemeClr>
                </a:solidFill>
              </a:rPr>
              <a:t>irradiation</a:t>
            </a:r>
            <a:r>
              <a:rPr lang="es-ES" u="sng" dirty="0" smtClean="0">
                <a:solidFill>
                  <a:schemeClr val="tx2">
                    <a:lumMod val="75000"/>
                  </a:schemeClr>
                </a:solidFill>
              </a:rPr>
              <a:t> </a:t>
            </a:r>
            <a:r>
              <a:rPr lang="es-ES" u="sng" dirty="0" err="1" smtClean="0">
                <a:solidFill>
                  <a:schemeClr val="tx2">
                    <a:lumMod val="75000"/>
                  </a:schemeClr>
                </a:solidFill>
              </a:rPr>
              <a:t>facility</a:t>
            </a:r>
            <a:r>
              <a:rPr lang="es-ES" u="sng" dirty="0" smtClean="0">
                <a:solidFill>
                  <a:schemeClr val="tx2">
                    <a:lumMod val="75000"/>
                  </a:schemeClr>
                </a:solidFill>
              </a:rPr>
              <a:t> </a:t>
            </a:r>
            <a:r>
              <a:rPr lang="es-ES" u="sng" dirty="0" err="1" smtClean="0">
                <a:solidFill>
                  <a:schemeClr val="tx2">
                    <a:lumMod val="75000"/>
                  </a:schemeClr>
                </a:solidFill>
              </a:rPr>
              <a:t>should</a:t>
            </a:r>
            <a:r>
              <a:rPr lang="es-ES" u="sng" dirty="0" smtClean="0">
                <a:solidFill>
                  <a:schemeClr val="tx2">
                    <a:lumMod val="75000"/>
                  </a:schemeClr>
                </a:solidFill>
              </a:rPr>
              <a:t> be </a:t>
            </a:r>
            <a:r>
              <a:rPr lang="es-ES" u="sng" dirty="0" err="1" smtClean="0">
                <a:solidFill>
                  <a:schemeClr val="tx2">
                    <a:lumMod val="75000"/>
                  </a:schemeClr>
                </a:solidFill>
              </a:rPr>
              <a:t>able</a:t>
            </a:r>
            <a:r>
              <a:rPr lang="es-ES" u="sng" dirty="0" smtClean="0">
                <a:solidFill>
                  <a:schemeClr val="tx2">
                    <a:lumMod val="75000"/>
                  </a:schemeClr>
                </a:solidFill>
              </a:rPr>
              <a:t> to </a:t>
            </a:r>
            <a:r>
              <a:rPr lang="es-ES" u="sng" dirty="0" err="1" smtClean="0">
                <a:solidFill>
                  <a:schemeClr val="tx2">
                    <a:lumMod val="75000"/>
                  </a:schemeClr>
                </a:solidFill>
              </a:rPr>
              <a:t>provide</a:t>
            </a:r>
            <a:r>
              <a:rPr lang="es-ES" u="sng" dirty="0" smtClean="0">
                <a:solidFill>
                  <a:schemeClr val="tx2">
                    <a:lumMod val="75000"/>
                  </a:schemeClr>
                </a:solidFill>
              </a:rPr>
              <a:t> control of </a:t>
            </a:r>
            <a:r>
              <a:rPr lang="es-ES" u="sng" dirty="0" err="1" smtClean="0">
                <a:solidFill>
                  <a:schemeClr val="tx2">
                    <a:lumMod val="75000"/>
                  </a:schemeClr>
                </a:solidFill>
              </a:rPr>
              <a:t>different</a:t>
            </a:r>
            <a:r>
              <a:rPr lang="es-ES" u="sng" dirty="0" smtClean="0">
                <a:solidFill>
                  <a:schemeClr val="tx2">
                    <a:lumMod val="75000"/>
                  </a:schemeClr>
                </a:solidFill>
              </a:rPr>
              <a:t> </a:t>
            </a:r>
            <a:r>
              <a:rPr lang="es-ES" u="sng" dirty="0" err="1" smtClean="0">
                <a:solidFill>
                  <a:schemeClr val="tx2">
                    <a:lumMod val="75000"/>
                  </a:schemeClr>
                </a:solidFill>
              </a:rPr>
              <a:t>irradiation</a:t>
            </a:r>
            <a:r>
              <a:rPr lang="es-ES" u="sng" dirty="0" smtClean="0">
                <a:solidFill>
                  <a:schemeClr val="tx2">
                    <a:lumMod val="75000"/>
                  </a:schemeClr>
                </a:solidFill>
              </a:rPr>
              <a:t> </a:t>
            </a:r>
            <a:r>
              <a:rPr lang="es-ES" u="sng" dirty="0" err="1" smtClean="0">
                <a:solidFill>
                  <a:schemeClr val="tx2">
                    <a:lumMod val="75000"/>
                  </a:schemeClr>
                </a:solidFill>
              </a:rPr>
              <a:t>parameters</a:t>
            </a:r>
            <a:r>
              <a:rPr lang="es-ES" u="sng" dirty="0" smtClean="0">
                <a:solidFill>
                  <a:schemeClr val="tx2">
                    <a:lumMod val="75000"/>
                  </a:schemeClr>
                </a:solidFill>
              </a:rPr>
              <a:t> (</a:t>
            </a:r>
            <a:r>
              <a:rPr lang="es-ES" u="sng" dirty="0" err="1" smtClean="0">
                <a:solidFill>
                  <a:schemeClr val="tx2">
                    <a:lumMod val="75000"/>
                  </a:schemeClr>
                </a:solidFill>
              </a:rPr>
              <a:t>dose</a:t>
            </a:r>
            <a:r>
              <a:rPr lang="es-ES" u="sng" dirty="0" smtClean="0">
                <a:solidFill>
                  <a:schemeClr val="tx2">
                    <a:lumMod val="75000"/>
                  </a:schemeClr>
                </a:solidFill>
              </a:rPr>
              <a:t>, </a:t>
            </a:r>
            <a:r>
              <a:rPr lang="es-ES" u="sng" dirty="0" err="1" smtClean="0">
                <a:solidFill>
                  <a:schemeClr val="tx2">
                    <a:lumMod val="75000"/>
                  </a:schemeClr>
                </a:solidFill>
              </a:rPr>
              <a:t>dose</a:t>
            </a:r>
            <a:r>
              <a:rPr lang="es-ES" u="sng" dirty="0" smtClean="0">
                <a:solidFill>
                  <a:schemeClr val="tx2">
                    <a:lumMod val="75000"/>
                  </a:schemeClr>
                </a:solidFill>
              </a:rPr>
              <a:t> </a:t>
            </a:r>
            <a:r>
              <a:rPr lang="es-ES" u="sng" dirty="0" err="1" smtClean="0">
                <a:solidFill>
                  <a:schemeClr val="tx2">
                    <a:lumMod val="75000"/>
                  </a:schemeClr>
                </a:solidFill>
              </a:rPr>
              <a:t>rate</a:t>
            </a:r>
            <a:r>
              <a:rPr lang="es-ES" u="sng" dirty="0" smtClean="0">
                <a:solidFill>
                  <a:schemeClr val="tx2">
                    <a:lumMod val="75000"/>
                  </a:schemeClr>
                </a:solidFill>
              </a:rPr>
              <a:t>, </a:t>
            </a:r>
            <a:r>
              <a:rPr lang="es-ES" u="sng" dirty="0" err="1" smtClean="0">
                <a:solidFill>
                  <a:schemeClr val="tx2">
                    <a:lumMod val="75000"/>
                  </a:schemeClr>
                </a:solidFill>
              </a:rPr>
              <a:t>temperature</a:t>
            </a:r>
            <a:r>
              <a:rPr lang="es-ES" u="sng" dirty="0" smtClean="0">
                <a:solidFill>
                  <a:schemeClr val="tx2">
                    <a:lumMod val="75000"/>
                  </a:schemeClr>
                </a:solidFill>
              </a:rPr>
              <a:t>, …)</a:t>
            </a:r>
            <a:endParaRPr lang="es-ES" u="sng" dirty="0" smtClean="0">
              <a:solidFill>
                <a:schemeClr val="tx2">
                  <a:lumMod val="75000"/>
                </a:schemeClr>
              </a:solidFill>
            </a:endParaRPr>
          </a:p>
          <a:p>
            <a:endParaRPr lang="es-ES" dirty="0" smtClean="0"/>
          </a:p>
          <a:p>
            <a:endParaRPr lang="es-ES" dirty="0"/>
          </a:p>
          <a:p>
            <a:pPr marL="342900" indent="-342900">
              <a:buFont typeface="Arial" panose="020B0604020202020204" pitchFamily="34" charset="0"/>
              <a:buChar char="•"/>
            </a:pPr>
            <a:endParaRPr lang="es-ES" dirty="0" smtClean="0"/>
          </a:p>
        </p:txBody>
      </p:sp>
    </p:spTree>
    <p:extLst>
      <p:ext uri="{BB962C8B-B14F-4D97-AF65-F5344CB8AC3E}">
        <p14:creationId xmlns:p14="http://schemas.microsoft.com/office/powerpoint/2010/main" val="49677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116632"/>
            <a:ext cx="7427168" cy="634082"/>
          </a:xfrm>
        </p:spPr>
        <p:txBody>
          <a:bodyPr>
            <a:normAutofit/>
          </a:bodyPr>
          <a:lstStyle/>
          <a:p>
            <a:r>
              <a:rPr lang="es-ES" sz="3200" b="1" dirty="0" err="1" smtClean="0"/>
              <a:t>Irradiation</a:t>
            </a:r>
            <a:r>
              <a:rPr lang="es-ES" sz="3200" b="1" dirty="0" smtClean="0"/>
              <a:t> </a:t>
            </a:r>
            <a:r>
              <a:rPr lang="es-ES" sz="3200" b="1" dirty="0" err="1" smtClean="0"/>
              <a:t>sources</a:t>
            </a:r>
            <a:endParaRPr lang="es-ES" sz="3200" b="1" dirty="0"/>
          </a:p>
        </p:txBody>
      </p:sp>
      <p:sp>
        <p:nvSpPr>
          <p:cNvPr id="4" name="3 CuadroTexto"/>
          <p:cNvSpPr txBox="1"/>
          <p:nvPr/>
        </p:nvSpPr>
        <p:spPr>
          <a:xfrm>
            <a:off x="539552" y="980728"/>
            <a:ext cx="7920880" cy="4093428"/>
          </a:xfrm>
          <a:prstGeom prst="rect">
            <a:avLst/>
          </a:prstGeom>
          <a:noFill/>
        </p:spPr>
        <p:txBody>
          <a:bodyPr wrap="square" rtlCol="0">
            <a:spAutoFit/>
          </a:bodyPr>
          <a:lstStyle/>
          <a:p>
            <a:endParaRPr lang="es-ES" sz="2000" dirty="0" smtClean="0"/>
          </a:p>
          <a:p>
            <a:r>
              <a:rPr lang="es-ES" sz="2000" b="1" dirty="0" err="1" smtClean="0"/>
              <a:t>Types</a:t>
            </a:r>
            <a:r>
              <a:rPr lang="es-ES" sz="2000" b="1" dirty="0" smtClean="0"/>
              <a:t> of </a:t>
            </a:r>
            <a:r>
              <a:rPr lang="es-ES" sz="2000" b="1" dirty="0" err="1" smtClean="0"/>
              <a:t>irradiation</a:t>
            </a:r>
            <a:r>
              <a:rPr lang="es-ES" sz="2000" b="1" dirty="0" smtClean="0"/>
              <a:t> </a:t>
            </a:r>
            <a:r>
              <a:rPr lang="es-ES" sz="2000" b="1" dirty="0" err="1" smtClean="0"/>
              <a:t>sources</a:t>
            </a:r>
            <a:r>
              <a:rPr lang="es-ES" sz="2000" b="1" dirty="0" smtClean="0"/>
              <a:t>:</a:t>
            </a:r>
            <a:endParaRPr lang="es-ES" sz="2000" b="1" dirty="0" smtClean="0"/>
          </a:p>
          <a:p>
            <a:endParaRPr lang="es-ES" sz="2000" b="1" dirty="0" smtClean="0"/>
          </a:p>
          <a:p>
            <a:pPr marL="342900" indent="-342900">
              <a:buFont typeface="Arial" panose="020B0604020202020204" pitchFamily="34" charset="0"/>
              <a:buChar char="•"/>
            </a:pPr>
            <a:r>
              <a:rPr lang="es-ES" sz="2000" b="1" dirty="0" err="1" smtClean="0">
                <a:solidFill>
                  <a:schemeClr val="tx2">
                    <a:lumMod val="60000"/>
                    <a:lumOff val="40000"/>
                  </a:schemeClr>
                </a:solidFill>
              </a:rPr>
              <a:t>Ionizing</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radiation</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sources</a:t>
            </a:r>
            <a:endParaRPr lang="es-ES" sz="2000" b="1" dirty="0" smtClean="0">
              <a:solidFill>
                <a:schemeClr val="tx2">
                  <a:lumMod val="60000"/>
                  <a:lumOff val="40000"/>
                </a:schemeClr>
              </a:solidFill>
            </a:endParaRPr>
          </a:p>
          <a:p>
            <a:pPr marL="342900" indent="-342900">
              <a:buFont typeface="Arial" panose="020B0604020202020204" pitchFamily="34" charset="0"/>
              <a:buChar char="•"/>
            </a:pPr>
            <a:endParaRPr lang="es-ES" sz="2000" b="1" dirty="0" smtClean="0">
              <a:solidFill>
                <a:schemeClr val="tx2">
                  <a:lumMod val="60000"/>
                  <a:lumOff val="40000"/>
                </a:schemeClr>
              </a:solidFill>
            </a:endParaRPr>
          </a:p>
          <a:p>
            <a:pPr marL="342900" indent="-342900">
              <a:buFont typeface="Arial" panose="020B0604020202020204" pitchFamily="34" charset="0"/>
              <a:buChar char="•"/>
            </a:pPr>
            <a:r>
              <a:rPr lang="es-ES" sz="2000" dirty="0" err="1" smtClean="0">
                <a:solidFill>
                  <a:schemeClr val="tx2">
                    <a:lumMod val="60000"/>
                    <a:lumOff val="40000"/>
                  </a:schemeClr>
                </a:solidFill>
              </a:rPr>
              <a:t>Displacement</a:t>
            </a:r>
            <a:r>
              <a:rPr lang="es-ES" sz="2000" dirty="0" smtClean="0">
                <a:solidFill>
                  <a:schemeClr val="tx2">
                    <a:lumMod val="60000"/>
                    <a:lumOff val="40000"/>
                  </a:schemeClr>
                </a:solidFill>
              </a:rPr>
              <a:t> </a:t>
            </a:r>
            <a:r>
              <a:rPr lang="es-ES" sz="2000" dirty="0" err="1">
                <a:solidFill>
                  <a:schemeClr val="tx2">
                    <a:lumMod val="60000"/>
                    <a:lumOff val="40000"/>
                  </a:schemeClr>
                </a:solidFill>
              </a:rPr>
              <a:t>damage</a:t>
            </a:r>
            <a:r>
              <a:rPr lang="es-ES" sz="2000" dirty="0">
                <a:solidFill>
                  <a:schemeClr val="tx2">
                    <a:lumMod val="60000"/>
                    <a:lumOff val="40000"/>
                  </a:schemeClr>
                </a:solidFill>
              </a:rPr>
              <a:t> </a:t>
            </a:r>
            <a:r>
              <a:rPr lang="es-ES" sz="2000" dirty="0" err="1">
                <a:solidFill>
                  <a:schemeClr val="tx2">
                    <a:lumMod val="60000"/>
                    <a:lumOff val="40000"/>
                  </a:schemeClr>
                </a:solidFill>
              </a:rPr>
              <a:t>sources</a:t>
            </a:r>
            <a:r>
              <a:rPr lang="es-ES" sz="2000" dirty="0">
                <a:solidFill>
                  <a:schemeClr val="tx2">
                    <a:lumMod val="60000"/>
                    <a:lumOff val="40000"/>
                  </a:schemeClr>
                </a:solidFill>
              </a:rPr>
              <a:t>. </a:t>
            </a:r>
            <a:endParaRPr lang="es-ES" sz="2000" dirty="0" smtClean="0">
              <a:solidFill>
                <a:schemeClr val="tx2">
                  <a:lumMod val="60000"/>
                  <a:lumOff val="40000"/>
                </a:schemeClr>
              </a:solidFill>
            </a:endParaRPr>
          </a:p>
          <a:p>
            <a:pPr marL="1257300" lvl="2" indent="-342900">
              <a:buFont typeface="Arial" panose="020B0604020202020204" pitchFamily="34" charset="0"/>
              <a:buChar char="•"/>
            </a:pPr>
            <a:r>
              <a:rPr lang="es-ES" sz="2000" b="1" dirty="0" smtClean="0">
                <a:solidFill>
                  <a:schemeClr val="tx2">
                    <a:lumMod val="60000"/>
                    <a:lumOff val="40000"/>
                  </a:schemeClr>
                </a:solidFill>
              </a:rPr>
              <a:t>Ion </a:t>
            </a:r>
            <a:r>
              <a:rPr lang="es-ES" sz="2000" b="1" dirty="0" err="1">
                <a:solidFill>
                  <a:schemeClr val="tx2">
                    <a:lumMod val="60000"/>
                    <a:lumOff val="40000"/>
                  </a:schemeClr>
                </a:solidFill>
              </a:rPr>
              <a:t>accelerators</a:t>
            </a:r>
            <a:r>
              <a:rPr lang="es-ES" sz="2000" b="1" dirty="0">
                <a:solidFill>
                  <a:schemeClr val="tx2">
                    <a:lumMod val="60000"/>
                    <a:lumOff val="40000"/>
                  </a:schemeClr>
                </a:solidFill>
              </a:rPr>
              <a:t> (ion </a:t>
            </a:r>
            <a:r>
              <a:rPr lang="es-ES" sz="2000" b="1" dirty="0" err="1">
                <a:solidFill>
                  <a:schemeClr val="tx2">
                    <a:lumMod val="60000"/>
                    <a:lumOff val="40000"/>
                  </a:schemeClr>
                </a:solidFill>
              </a:rPr>
              <a:t>irradiation</a:t>
            </a:r>
            <a:r>
              <a:rPr lang="es-ES" sz="2000" b="1" dirty="0" smtClean="0">
                <a:solidFill>
                  <a:schemeClr val="tx2">
                    <a:lumMod val="60000"/>
                    <a:lumOff val="40000"/>
                  </a:schemeClr>
                </a:solidFill>
              </a:rPr>
              <a:t>)</a:t>
            </a:r>
            <a:endParaRPr lang="es-ES" sz="2000" b="1" dirty="0" smtClean="0">
              <a:solidFill>
                <a:schemeClr val="tx2">
                  <a:lumMod val="60000"/>
                  <a:lumOff val="40000"/>
                </a:schemeClr>
              </a:solidFill>
            </a:endParaRPr>
          </a:p>
          <a:p>
            <a:pPr marL="1257300" lvl="2" indent="-342900">
              <a:buFont typeface="Arial" panose="020B0604020202020204" pitchFamily="34" charset="0"/>
              <a:buChar char="•"/>
            </a:pPr>
            <a:r>
              <a:rPr lang="es-ES" sz="2000" b="1" dirty="0" smtClean="0">
                <a:solidFill>
                  <a:schemeClr val="tx2">
                    <a:lumMod val="60000"/>
                    <a:lumOff val="40000"/>
                  </a:schemeClr>
                </a:solidFill>
              </a:rPr>
              <a:t>Nuclear </a:t>
            </a:r>
            <a:r>
              <a:rPr lang="es-ES" sz="2000" b="1" dirty="0" err="1" smtClean="0">
                <a:solidFill>
                  <a:schemeClr val="tx2">
                    <a:lumMod val="60000"/>
                    <a:lumOff val="40000"/>
                  </a:schemeClr>
                </a:solidFill>
              </a:rPr>
              <a:t>reactors</a:t>
            </a:r>
            <a:endParaRPr lang="es-ES" sz="2000" b="1" dirty="0" smtClean="0">
              <a:solidFill>
                <a:schemeClr val="tx2">
                  <a:lumMod val="60000"/>
                  <a:lumOff val="40000"/>
                </a:schemeClr>
              </a:solidFill>
            </a:endParaRPr>
          </a:p>
          <a:p>
            <a:pPr marL="1257300" lvl="2" indent="-342900">
              <a:buFont typeface="Arial" panose="020B0604020202020204" pitchFamily="34" charset="0"/>
              <a:buChar char="•"/>
            </a:pPr>
            <a:r>
              <a:rPr lang="es-ES" sz="2000" b="1" dirty="0" err="1" smtClean="0">
                <a:solidFill>
                  <a:schemeClr val="tx2">
                    <a:lumMod val="60000"/>
                    <a:lumOff val="40000"/>
                  </a:schemeClr>
                </a:solidFill>
              </a:rPr>
              <a:t>Accelerator-based</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neutron</a:t>
            </a:r>
            <a:r>
              <a:rPr lang="es-ES" sz="2000" b="1" dirty="0" smtClean="0">
                <a:solidFill>
                  <a:schemeClr val="tx2">
                    <a:lumMod val="60000"/>
                    <a:lumOff val="40000"/>
                  </a:schemeClr>
                </a:solidFill>
              </a:rPr>
              <a:t> </a:t>
            </a:r>
            <a:r>
              <a:rPr lang="es-ES" sz="2000" b="1" dirty="0" err="1" smtClean="0">
                <a:solidFill>
                  <a:schemeClr val="tx2">
                    <a:lumMod val="60000"/>
                    <a:lumOff val="40000"/>
                  </a:schemeClr>
                </a:solidFill>
              </a:rPr>
              <a:t>sources</a:t>
            </a:r>
            <a:endParaRPr lang="es-ES" sz="2000" b="1" dirty="0" smtClean="0">
              <a:solidFill>
                <a:schemeClr val="tx2">
                  <a:lumMod val="60000"/>
                  <a:lumOff val="40000"/>
                </a:schemeClr>
              </a:solidFill>
            </a:endParaRPr>
          </a:p>
          <a:p>
            <a:pPr marL="1714500" lvl="3" indent="-342900">
              <a:buFont typeface="Arial" panose="020B0604020202020204" pitchFamily="34" charset="0"/>
              <a:buChar char="•"/>
            </a:pPr>
            <a:r>
              <a:rPr lang="es-ES" sz="2000" b="1" dirty="0" err="1" smtClean="0"/>
              <a:t>Spallation</a:t>
            </a:r>
            <a:r>
              <a:rPr lang="es-ES" sz="2000" b="1" dirty="0" smtClean="0"/>
              <a:t> </a:t>
            </a:r>
            <a:r>
              <a:rPr lang="es-ES" sz="2000" b="1" dirty="0" err="1" smtClean="0"/>
              <a:t>sources</a:t>
            </a:r>
            <a:endParaRPr lang="es-ES" sz="2000" b="1" dirty="0" smtClean="0"/>
          </a:p>
          <a:p>
            <a:pPr marL="1714500" lvl="3" indent="-342900">
              <a:buFont typeface="Arial" panose="020B0604020202020204" pitchFamily="34" charset="0"/>
              <a:buChar char="•"/>
            </a:pPr>
            <a:r>
              <a:rPr lang="es-ES" sz="2000" b="1" dirty="0" err="1" smtClean="0"/>
              <a:t>Stripping</a:t>
            </a:r>
            <a:endParaRPr lang="es-ES" sz="2000" b="1" dirty="0" smtClean="0"/>
          </a:p>
          <a:p>
            <a:pPr marL="1714500" lvl="3" indent="-342900">
              <a:buFont typeface="Arial" panose="020B0604020202020204" pitchFamily="34" charset="0"/>
              <a:buChar char="•"/>
            </a:pPr>
            <a:r>
              <a:rPr lang="es-ES" sz="2000" b="1" dirty="0" err="1" smtClean="0"/>
              <a:t>Others</a:t>
            </a:r>
            <a:r>
              <a:rPr lang="es-ES" sz="2000" b="1" dirty="0" smtClean="0"/>
              <a:t> (DT </a:t>
            </a:r>
            <a:r>
              <a:rPr lang="es-ES" sz="2000" b="1" dirty="0" err="1" smtClean="0"/>
              <a:t>sources</a:t>
            </a:r>
            <a:r>
              <a:rPr lang="es-ES" sz="2000" b="1" dirty="0" smtClean="0"/>
              <a:t>)</a:t>
            </a:r>
            <a:endParaRPr lang="es-ES" sz="2000" dirty="0"/>
          </a:p>
          <a:p>
            <a:pPr marL="342900" indent="-342900">
              <a:buFont typeface="Arial" panose="020B0604020202020204" pitchFamily="34" charset="0"/>
              <a:buChar char="•"/>
            </a:pPr>
            <a:endParaRPr lang="es-ES" sz="2000" dirty="0" smtClean="0"/>
          </a:p>
        </p:txBody>
      </p:sp>
    </p:spTree>
    <p:extLst>
      <p:ext uri="{BB962C8B-B14F-4D97-AF65-F5344CB8AC3E}">
        <p14:creationId xmlns:p14="http://schemas.microsoft.com/office/powerpoint/2010/main" val="2222136248"/>
      </p:ext>
    </p:extLst>
  </p:cSld>
  <p:clrMapOvr>
    <a:masterClrMapping/>
  </p:clrMapOvr>
</p:sld>
</file>

<file path=ppt/theme/theme1.xml><?xml version="1.0" encoding="utf-8"?>
<a:theme xmlns:a="http://schemas.openxmlformats.org/drawingml/2006/main" name="PilotPla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10147</TotalTime>
  <Words>2702</Words>
  <Application>Microsoft Office PowerPoint</Application>
  <PresentationFormat>Presentación en pantalla (4:3)</PresentationFormat>
  <Paragraphs>466</Paragraphs>
  <Slides>40</Slides>
  <Notes>10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PilotPlant</vt:lpstr>
      <vt:lpstr>Accelerator-based Materials Irradiation Facilities</vt:lpstr>
      <vt:lpstr>Outline</vt:lpstr>
      <vt:lpstr>Outline</vt:lpstr>
      <vt:lpstr>Primary radiation effects</vt:lpstr>
      <vt:lpstr>Macroscopic radiation effects</vt:lpstr>
      <vt:lpstr>Main materials irradiation needs</vt:lpstr>
      <vt:lpstr>Outline</vt:lpstr>
      <vt:lpstr>Irradiation sources</vt:lpstr>
      <vt:lpstr>Irradiation sources</vt:lpstr>
      <vt:lpstr>Irradiation sources</vt:lpstr>
      <vt:lpstr>Irradiation sources</vt:lpstr>
      <vt:lpstr>CIEMAT proposal:  TF-triple beam facility</vt:lpstr>
      <vt:lpstr>Outline</vt:lpstr>
      <vt:lpstr>Irradiation sources</vt:lpstr>
      <vt:lpstr>Irradiation sources</vt:lpstr>
      <vt:lpstr>SINQ-MEGAPIE</vt:lpstr>
      <vt:lpstr>SINQ-Materials Irradiation (STIP)</vt:lpstr>
      <vt:lpstr>MEGAPIE Target</vt:lpstr>
      <vt:lpstr>SNS (FMITS)</vt:lpstr>
      <vt:lpstr>JPARC-Transmutation Experimental Facility</vt:lpstr>
      <vt:lpstr>Presentación de PowerPoint</vt:lpstr>
      <vt:lpstr>Presentación de PowerPoint</vt:lpstr>
      <vt:lpstr>MYRRHA-IMIFF for fusion material Material samples loaded in the spallation target vicinity</vt:lpstr>
      <vt:lpstr>Irradiation sources</vt:lpstr>
      <vt:lpstr>IFMIF</vt:lpstr>
      <vt:lpstr>IFMIF main elements</vt:lpstr>
      <vt:lpstr>IFMIF target description-I</vt:lpstr>
      <vt:lpstr>IFMIF target description-II</vt:lpstr>
      <vt:lpstr>IFMIF target description-II</vt:lpstr>
      <vt:lpstr>FAFNIR</vt:lpstr>
      <vt:lpstr>SORGENTINA</vt:lpstr>
      <vt:lpstr>SORGENTINA</vt:lpstr>
      <vt:lpstr>Outline</vt:lpstr>
      <vt:lpstr>Comparison criteria</vt:lpstr>
      <vt:lpstr>Comparison criteria</vt:lpstr>
      <vt:lpstr>Comparison criteria</vt:lpstr>
      <vt:lpstr>Presentación de PowerPoint</vt:lpstr>
      <vt:lpstr>Presentación de PowerPoint</vt:lpstr>
      <vt:lpstr>Conclusions</vt:lpstr>
      <vt:lpstr>Thank you!!!</vt:lpstr>
    </vt:vector>
  </TitlesOfParts>
  <Company>F4E/BFD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PilotPlant</dc:title>
  <dc:creator>RHeidinger</dc:creator>
  <cp:lastModifiedBy>Administrador</cp:lastModifiedBy>
  <cp:revision>358</cp:revision>
  <cp:lastPrinted>2014-05-08T16:07:55Z</cp:lastPrinted>
  <dcterms:created xsi:type="dcterms:W3CDTF">2007-09-12T08:48:22Z</dcterms:created>
  <dcterms:modified xsi:type="dcterms:W3CDTF">2014-05-19T23:45:18Z</dcterms:modified>
</cp:coreProperties>
</file>