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0267275" cy="42794238"/>
  <p:notesSz cx="6858000" cy="9144000"/>
  <p:defaultTextStyle>
    <a:defPPr>
      <a:defRPr lang="en-US"/>
    </a:defPPr>
    <a:lvl1pPr marL="0" algn="l" defTabSz="4174931" rtl="0" eaLnBrk="1" latinLnBrk="0" hangingPunct="1">
      <a:defRPr sz="8200" kern="1200">
        <a:solidFill>
          <a:schemeClr val="tx1"/>
        </a:solidFill>
        <a:latin typeface="+mn-lt"/>
        <a:ea typeface="+mn-ea"/>
        <a:cs typeface="+mn-cs"/>
      </a:defRPr>
    </a:lvl1pPr>
    <a:lvl2pPr marL="2087465" algn="l" defTabSz="4174931" rtl="0" eaLnBrk="1" latinLnBrk="0" hangingPunct="1">
      <a:defRPr sz="8200" kern="1200">
        <a:solidFill>
          <a:schemeClr val="tx1"/>
        </a:solidFill>
        <a:latin typeface="+mn-lt"/>
        <a:ea typeface="+mn-ea"/>
        <a:cs typeface="+mn-cs"/>
      </a:defRPr>
    </a:lvl2pPr>
    <a:lvl3pPr marL="4174931" algn="l" defTabSz="4174931" rtl="0" eaLnBrk="1" latinLnBrk="0" hangingPunct="1">
      <a:defRPr sz="8200" kern="1200">
        <a:solidFill>
          <a:schemeClr val="tx1"/>
        </a:solidFill>
        <a:latin typeface="+mn-lt"/>
        <a:ea typeface="+mn-ea"/>
        <a:cs typeface="+mn-cs"/>
      </a:defRPr>
    </a:lvl3pPr>
    <a:lvl4pPr marL="6262396" algn="l" defTabSz="4174931" rtl="0" eaLnBrk="1" latinLnBrk="0" hangingPunct="1">
      <a:defRPr sz="8200" kern="1200">
        <a:solidFill>
          <a:schemeClr val="tx1"/>
        </a:solidFill>
        <a:latin typeface="+mn-lt"/>
        <a:ea typeface="+mn-ea"/>
        <a:cs typeface="+mn-cs"/>
      </a:defRPr>
    </a:lvl4pPr>
    <a:lvl5pPr marL="8349862" algn="l" defTabSz="4174931" rtl="0" eaLnBrk="1" latinLnBrk="0" hangingPunct="1">
      <a:defRPr sz="8200" kern="1200">
        <a:solidFill>
          <a:schemeClr val="tx1"/>
        </a:solidFill>
        <a:latin typeface="+mn-lt"/>
        <a:ea typeface="+mn-ea"/>
        <a:cs typeface="+mn-cs"/>
      </a:defRPr>
    </a:lvl5pPr>
    <a:lvl6pPr marL="10437327" algn="l" defTabSz="4174931" rtl="0" eaLnBrk="1" latinLnBrk="0" hangingPunct="1">
      <a:defRPr sz="8200" kern="1200">
        <a:solidFill>
          <a:schemeClr val="tx1"/>
        </a:solidFill>
        <a:latin typeface="+mn-lt"/>
        <a:ea typeface="+mn-ea"/>
        <a:cs typeface="+mn-cs"/>
      </a:defRPr>
    </a:lvl6pPr>
    <a:lvl7pPr marL="12524793" algn="l" defTabSz="4174931" rtl="0" eaLnBrk="1" latinLnBrk="0" hangingPunct="1">
      <a:defRPr sz="8200" kern="1200">
        <a:solidFill>
          <a:schemeClr val="tx1"/>
        </a:solidFill>
        <a:latin typeface="+mn-lt"/>
        <a:ea typeface="+mn-ea"/>
        <a:cs typeface="+mn-cs"/>
      </a:defRPr>
    </a:lvl7pPr>
    <a:lvl8pPr marL="14612258" algn="l" defTabSz="4174931" rtl="0" eaLnBrk="1" latinLnBrk="0" hangingPunct="1">
      <a:defRPr sz="8200" kern="1200">
        <a:solidFill>
          <a:schemeClr val="tx1"/>
        </a:solidFill>
        <a:latin typeface="+mn-lt"/>
        <a:ea typeface="+mn-ea"/>
        <a:cs typeface="+mn-cs"/>
      </a:defRPr>
    </a:lvl8pPr>
    <a:lvl9pPr marL="16699724" algn="l" defTabSz="41749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p:cViewPr varScale="1">
        <p:scale>
          <a:sx n="17" d="100"/>
          <a:sy n="17" d="100"/>
        </p:scale>
        <p:origin x="-3168" y="-168"/>
      </p:cViewPr>
      <p:guideLst>
        <p:guide orient="horz" pos="13479"/>
        <p:guide pos="95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4"/>
            <a:ext cx="25727184" cy="9173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2087465" indent="0" algn="ctr">
              <a:buNone/>
              <a:defRPr>
                <a:solidFill>
                  <a:schemeClr val="tx1">
                    <a:tint val="75000"/>
                  </a:schemeClr>
                </a:solidFill>
              </a:defRPr>
            </a:lvl2pPr>
            <a:lvl3pPr marL="4174931" indent="0" algn="ctr">
              <a:buNone/>
              <a:defRPr>
                <a:solidFill>
                  <a:schemeClr val="tx1">
                    <a:tint val="75000"/>
                  </a:schemeClr>
                </a:solidFill>
              </a:defRPr>
            </a:lvl3pPr>
            <a:lvl4pPr marL="6262396" indent="0" algn="ctr">
              <a:buNone/>
              <a:defRPr>
                <a:solidFill>
                  <a:schemeClr val="tx1">
                    <a:tint val="75000"/>
                  </a:schemeClr>
                </a:solidFill>
              </a:defRPr>
            </a:lvl4pPr>
            <a:lvl5pPr marL="8349862" indent="0" algn="ctr">
              <a:buNone/>
              <a:defRPr>
                <a:solidFill>
                  <a:schemeClr val="tx1">
                    <a:tint val="75000"/>
                  </a:schemeClr>
                </a:solidFill>
              </a:defRPr>
            </a:lvl5pPr>
            <a:lvl6pPr marL="10437327" indent="0" algn="ctr">
              <a:buNone/>
              <a:defRPr>
                <a:solidFill>
                  <a:schemeClr val="tx1">
                    <a:tint val="75000"/>
                  </a:schemeClr>
                </a:solidFill>
              </a:defRPr>
            </a:lvl6pPr>
            <a:lvl7pPr marL="12524793" indent="0" algn="ctr">
              <a:buNone/>
              <a:defRPr>
                <a:solidFill>
                  <a:schemeClr val="tx1">
                    <a:tint val="75000"/>
                  </a:schemeClr>
                </a:solidFill>
              </a:defRPr>
            </a:lvl7pPr>
            <a:lvl8pPr marL="14612258" indent="0" algn="ctr">
              <a:buNone/>
              <a:defRPr>
                <a:solidFill>
                  <a:schemeClr val="tx1">
                    <a:tint val="75000"/>
                  </a:schemeClr>
                </a:solidFill>
              </a:defRPr>
            </a:lvl8pPr>
            <a:lvl9pPr marL="166997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6FB17-490A-466F-A4A3-60100668C667}"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6FB17-490A-466F-A4A3-60100668C667}"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3774" y="1713757"/>
            <a:ext cx="6810137" cy="3651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3364" y="1713757"/>
            <a:ext cx="19925956" cy="3651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6FB17-490A-466F-A4A3-60100668C667}"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6FB17-490A-466F-A4A3-60100668C667}"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3"/>
            <a:ext cx="25727184" cy="8499411"/>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6" y="18138027"/>
            <a:ext cx="25727184" cy="9361237"/>
          </a:xfrm>
        </p:spPr>
        <p:txBody>
          <a:bodyPr anchor="b"/>
          <a:lstStyle>
            <a:lvl1pPr marL="0" indent="0">
              <a:buNone/>
              <a:defRPr sz="9100">
                <a:solidFill>
                  <a:schemeClr val="tx1">
                    <a:tint val="75000"/>
                  </a:schemeClr>
                </a:solidFill>
              </a:defRPr>
            </a:lvl1pPr>
            <a:lvl2pPr marL="2087465" indent="0">
              <a:buNone/>
              <a:defRPr sz="8200">
                <a:solidFill>
                  <a:schemeClr val="tx1">
                    <a:tint val="75000"/>
                  </a:schemeClr>
                </a:solidFill>
              </a:defRPr>
            </a:lvl2pPr>
            <a:lvl3pPr marL="4174931" indent="0">
              <a:buNone/>
              <a:defRPr sz="7300">
                <a:solidFill>
                  <a:schemeClr val="tx1">
                    <a:tint val="75000"/>
                  </a:schemeClr>
                </a:solidFill>
              </a:defRPr>
            </a:lvl3pPr>
            <a:lvl4pPr marL="6262396" indent="0">
              <a:buNone/>
              <a:defRPr sz="6400">
                <a:solidFill>
                  <a:schemeClr val="tx1">
                    <a:tint val="75000"/>
                  </a:schemeClr>
                </a:solidFill>
              </a:defRPr>
            </a:lvl4pPr>
            <a:lvl5pPr marL="8349862" indent="0">
              <a:buNone/>
              <a:defRPr sz="6400">
                <a:solidFill>
                  <a:schemeClr val="tx1">
                    <a:tint val="75000"/>
                  </a:schemeClr>
                </a:solidFill>
              </a:defRPr>
            </a:lvl5pPr>
            <a:lvl6pPr marL="10437327" indent="0">
              <a:buNone/>
              <a:defRPr sz="6400">
                <a:solidFill>
                  <a:schemeClr val="tx1">
                    <a:tint val="75000"/>
                  </a:schemeClr>
                </a:solidFill>
              </a:defRPr>
            </a:lvl6pPr>
            <a:lvl7pPr marL="12524793" indent="0">
              <a:buNone/>
              <a:defRPr sz="6400">
                <a:solidFill>
                  <a:schemeClr val="tx1">
                    <a:tint val="75000"/>
                  </a:schemeClr>
                </a:solidFill>
              </a:defRPr>
            </a:lvl7pPr>
            <a:lvl8pPr marL="14612258" indent="0">
              <a:buNone/>
              <a:defRPr sz="6400">
                <a:solidFill>
                  <a:schemeClr val="tx1">
                    <a:tint val="75000"/>
                  </a:schemeClr>
                </a:solidFill>
              </a:defRPr>
            </a:lvl8pPr>
            <a:lvl9pPr marL="16699724"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6FB17-490A-466F-A4A3-60100668C667}"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3364" y="9985326"/>
            <a:ext cx="13368046" cy="28242219"/>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385865" y="9985326"/>
            <a:ext cx="13368046" cy="28242219"/>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6FB17-490A-466F-A4A3-60100668C667}"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364" y="9579176"/>
            <a:ext cx="13373303" cy="3992145"/>
          </a:xfrm>
        </p:spPr>
        <p:txBody>
          <a:bodyPr anchor="b"/>
          <a:lstStyle>
            <a:lvl1pPr marL="0" indent="0">
              <a:buNone/>
              <a:defRPr sz="10900" b="1"/>
            </a:lvl1pPr>
            <a:lvl2pPr marL="2087465" indent="0">
              <a:buNone/>
              <a:defRPr sz="9100" b="1"/>
            </a:lvl2pPr>
            <a:lvl3pPr marL="4174931" indent="0">
              <a:buNone/>
              <a:defRPr sz="8200" b="1"/>
            </a:lvl3pPr>
            <a:lvl4pPr marL="6262396" indent="0">
              <a:buNone/>
              <a:defRPr sz="7300" b="1"/>
            </a:lvl4pPr>
            <a:lvl5pPr marL="8349862" indent="0">
              <a:buNone/>
              <a:defRPr sz="7300" b="1"/>
            </a:lvl5pPr>
            <a:lvl6pPr marL="10437327" indent="0">
              <a:buNone/>
              <a:defRPr sz="7300" b="1"/>
            </a:lvl6pPr>
            <a:lvl7pPr marL="12524793" indent="0">
              <a:buNone/>
              <a:defRPr sz="7300" b="1"/>
            </a:lvl7pPr>
            <a:lvl8pPr marL="14612258" indent="0">
              <a:buNone/>
              <a:defRPr sz="7300" b="1"/>
            </a:lvl8pPr>
            <a:lvl9pPr marL="16699724"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364" y="13571321"/>
            <a:ext cx="13373303" cy="24656220"/>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357" y="9579176"/>
            <a:ext cx="13378556" cy="3992145"/>
          </a:xfrm>
        </p:spPr>
        <p:txBody>
          <a:bodyPr anchor="b"/>
          <a:lstStyle>
            <a:lvl1pPr marL="0" indent="0">
              <a:buNone/>
              <a:defRPr sz="10900" b="1"/>
            </a:lvl1pPr>
            <a:lvl2pPr marL="2087465" indent="0">
              <a:buNone/>
              <a:defRPr sz="9100" b="1"/>
            </a:lvl2pPr>
            <a:lvl3pPr marL="4174931" indent="0">
              <a:buNone/>
              <a:defRPr sz="8200" b="1"/>
            </a:lvl3pPr>
            <a:lvl4pPr marL="6262396" indent="0">
              <a:buNone/>
              <a:defRPr sz="7300" b="1"/>
            </a:lvl4pPr>
            <a:lvl5pPr marL="8349862" indent="0">
              <a:buNone/>
              <a:defRPr sz="7300" b="1"/>
            </a:lvl5pPr>
            <a:lvl6pPr marL="10437327" indent="0">
              <a:buNone/>
              <a:defRPr sz="7300" b="1"/>
            </a:lvl6pPr>
            <a:lvl7pPr marL="12524793" indent="0">
              <a:buNone/>
              <a:defRPr sz="7300" b="1"/>
            </a:lvl7pPr>
            <a:lvl8pPr marL="14612258" indent="0">
              <a:buNone/>
              <a:defRPr sz="7300" b="1"/>
            </a:lvl8pPr>
            <a:lvl9pPr marL="16699724"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75357" y="13571321"/>
            <a:ext cx="13378556" cy="24656220"/>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6FB17-490A-466F-A4A3-60100668C667}" type="datetimeFigureOut">
              <a:rPr lang="en-US" smtClean="0"/>
              <a:pPr/>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6FB17-490A-466F-A4A3-60100668C667}" type="datetimeFigureOut">
              <a:rPr lang="en-US" smtClean="0"/>
              <a:pPr/>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6FB17-490A-466F-A4A3-60100668C667}" type="datetimeFigureOut">
              <a:rPr lang="en-US" smtClean="0"/>
              <a:pPr/>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6" y="1703845"/>
            <a:ext cx="9957725" cy="7251246"/>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3664" y="1703848"/>
            <a:ext cx="16920247" cy="36523696"/>
          </a:xfrm>
        </p:spPr>
        <p:txBody>
          <a:bodyPr/>
          <a:lstStyle>
            <a:lvl1pPr>
              <a:defRPr sz="146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366" y="8955094"/>
            <a:ext cx="9957725" cy="29272450"/>
          </a:xfrm>
        </p:spPr>
        <p:txBody>
          <a:bodyPr/>
          <a:lstStyle>
            <a:lvl1pPr marL="0" indent="0">
              <a:buNone/>
              <a:defRPr sz="6400"/>
            </a:lvl1pPr>
            <a:lvl2pPr marL="2087465" indent="0">
              <a:buNone/>
              <a:defRPr sz="5500"/>
            </a:lvl2pPr>
            <a:lvl3pPr marL="4174931" indent="0">
              <a:buNone/>
              <a:defRPr sz="4600"/>
            </a:lvl3pPr>
            <a:lvl4pPr marL="6262396" indent="0">
              <a:buNone/>
              <a:defRPr sz="4100"/>
            </a:lvl4pPr>
            <a:lvl5pPr marL="8349862" indent="0">
              <a:buNone/>
              <a:defRPr sz="4100"/>
            </a:lvl5pPr>
            <a:lvl6pPr marL="10437327" indent="0">
              <a:buNone/>
              <a:defRPr sz="4100"/>
            </a:lvl6pPr>
            <a:lvl7pPr marL="12524793" indent="0">
              <a:buNone/>
              <a:defRPr sz="4100"/>
            </a:lvl7pPr>
            <a:lvl8pPr marL="14612258" indent="0">
              <a:buNone/>
              <a:defRPr sz="4100"/>
            </a:lvl8pPr>
            <a:lvl9pPr marL="1669972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6FB17-490A-466F-A4A3-60100668C667}"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7"/>
            <a:ext cx="18160365" cy="3536471"/>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2598" y="3823744"/>
            <a:ext cx="18160365" cy="25676543"/>
          </a:xfrm>
        </p:spPr>
        <p:txBody>
          <a:bodyPr/>
          <a:lstStyle>
            <a:lvl1pPr marL="0" indent="0">
              <a:buNone/>
              <a:defRPr sz="14600"/>
            </a:lvl1pPr>
            <a:lvl2pPr marL="2087465" indent="0">
              <a:buNone/>
              <a:defRPr sz="12700"/>
            </a:lvl2pPr>
            <a:lvl3pPr marL="4174931" indent="0">
              <a:buNone/>
              <a:defRPr sz="10900"/>
            </a:lvl3pPr>
            <a:lvl4pPr marL="6262396" indent="0">
              <a:buNone/>
              <a:defRPr sz="9100"/>
            </a:lvl4pPr>
            <a:lvl5pPr marL="8349862" indent="0">
              <a:buNone/>
              <a:defRPr sz="9100"/>
            </a:lvl5pPr>
            <a:lvl6pPr marL="10437327" indent="0">
              <a:buNone/>
              <a:defRPr sz="9100"/>
            </a:lvl6pPr>
            <a:lvl7pPr marL="12524793" indent="0">
              <a:buNone/>
              <a:defRPr sz="9100"/>
            </a:lvl7pPr>
            <a:lvl8pPr marL="14612258" indent="0">
              <a:buNone/>
              <a:defRPr sz="9100"/>
            </a:lvl8pPr>
            <a:lvl9pPr marL="16699724" indent="0">
              <a:buNone/>
              <a:defRPr sz="9100"/>
            </a:lvl9pPr>
          </a:lstStyle>
          <a:p>
            <a:endParaRPr lang="en-US"/>
          </a:p>
        </p:txBody>
      </p:sp>
      <p:sp>
        <p:nvSpPr>
          <p:cNvPr id="4" name="Text Placeholder 3"/>
          <p:cNvSpPr>
            <a:spLocks noGrp="1"/>
          </p:cNvSpPr>
          <p:nvPr>
            <p:ph type="body" sz="half" idx="2"/>
          </p:nvPr>
        </p:nvSpPr>
        <p:spPr>
          <a:xfrm>
            <a:off x="5932598" y="33492438"/>
            <a:ext cx="18160365" cy="5022376"/>
          </a:xfrm>
        </p:spPr>
        <p:txBody>
          <a:bodyPr/>
          <a:lstStyle>
            <a:lvl1pPr marL="0" indent="0">
              <a:buNone/>
              <a:defRPr sz="6400"/>
            </a:lvl1pPr>
            <a:lvl2pPr marL="2087465" indent="0">
              <a:buNone/>
              <a:defRPr sz="5500"/>
            </a:lvl2pPr>
            <a:lvl3pPr marL="4174931" indent="0">
              <a:buNone/>
              <a:defRPr sz="4600"/>
            </a:lvl3pPr>
            <a:lvl4pPr marL="6262396" indent="0">
              <a:buNone/>
              <a:defRPr sz="4100"/>
            </a:lvl4pPr>
            <a:lvl5pPr marL="8349862" indent="0">
              <a:buNone/>
              <a:defRPr sz="4100"/>
            </a:lvl5pPr>
            <a:lvl6pPr marL="10437327" indent="0">
              <a:buNone/>
              <a:defRPr sz="4100"/>
            </a:lvl6pPr>
            <a:lvl7pPr marL="12524793" indent="0">
              <a:buNone/>
              <a:defRPr sz="4100"/>
            </a:lvl7pPr>
            <a:lvl8pPr marL="14612258" indent="0">
              <a:buNone/>
              <a:defRPr sz="4100"/>
            </a:lvl8pPr>
            <a:lvl9pPr marL="1669972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6FB17-490A-466F-A4A3-60100668C667}"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624E3-96DF-4A55-B8F7-4E7D9ECF24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93" tIns="208747" rIns="417493" bIns="2087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364" y="9985326"/>
            <a:ext cx="27240548" cy="28242219"/>
          </a:xfrm>
          <a:prstGeom prst="rect">
            <a:avLst/>
          </a:prstGeom>
        </p:spPr>
        <p:txBody>
          <a:bodyPr vert="horz" lIns="417493" tIns="208747" rIns="417493" bIns="2087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93" tIns="208747" rIns="417493" bIns="208747" rtlCol="0" anchor="ctr"/>
          <a:lstStyle>
            <a:lvl1pPr algn="l">
              <a:defRPr sz="5500">
                <a:solidFill>
                  <a:schemeClr val="tx1">
                    <a:tint val="75000"/>
                  </a:schemeClr>
                </a:solidFill>
              </a:defRPr>
            </a:lvl1pPr>
          </a:lstStyle>
          <a:p>
            <a:fld id="{FD46FB17-490A-466F-A4A3-60100668C667}" type="datetimeFigureOut">
              <a:rPr lang="en-US" smtClean="0"/>
              <a:pPr/>
              <a:t>5/20/2014</a:t>
            </a:fld>
            <a:endParaRPr lang="en-US"/>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93" tIns="208747" rIns="417493" bIns="208747"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93" tIns="208747" rIns="417493" bIns="208747" rtlCol="0" anchor="ctr"/>
          <a:lstStyle>
            <a:lvl1pPr algn="r">
              <a:defRPr sz="5500">
                <a:solidFill>
                  <a:schemeClr val="tx1">
                    <a:tint val="75000"/>
                  </a:schemeClr>
                </a:solidFill>
              </a:defRPr>
            </a:lvl1pPr>
          </a:lstStyle>
          <a:p>
            <a:fld id="{C22624E3-96DF-4A55-B8F7-4E7D9ECF24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4931" rtl="0" eaLnBrk="1" latinLnBrk="0" hangingPunct="1">
        <a:spcBef>
          <a:spcPct val="0"/>
        </a:spcBef>
        <a:buNone/>
        <a:defRPr sz="20100" kern="1200">
          <a:solidFill>
            <a:schemeClr val="tx1"/>
          </a:solidFill>
          <a:latin typeface="+mj-lt"/>
          <a:ea typeface="+mj-ea"/>
          <a:cs typeface="+mj-cs"/>
        </a:defRPr>
      </a:lvl1pPr>
    </p:titleStyle>
    <p:bodyStyle>
      <a:lvl1pPr marL="1565599" indent="-1565599" algn="l" defTabSz="41749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131" indent="-1304666" algn="l" defTabSz="4174931"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218664" indent="-1043733" algn="l" defTabSz="4174931"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306129" indent="-1043733" algn="l" defTabSz="41749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3595" indent="-1043733" algn="l" defTabSz="41749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1060" indent="-1043733" algn="l" defTabSz="41749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8526" indent="-1043733" algn="l" defTabSz="41749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5991" indent="-1043733" algn="l" defTabSz="41749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3457" indent="-1043733" algn="l" defTabSz="41749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931" rtl="0" eaLnBrk="1" latinLnBrk="0" hangingPunct="1">
        <a:defRPr sz="8200" kern="1200">
          <a:solidFill>
            <a:schemeClr val="tx1"/>
          </a:solidFill>
          <a:latin typeface="+mn-lt"/>
          <a:ea typeface="+mn-ea"/>
          <a:cs typeface="+mn-cs"/>
        </a:defRPr>
      </a:lvl1pPr>
      <a:lvl2pPr marL="2087465" algn="l" defTabSz="4174931" rtl="0" eaLnBrk="1" latinLnBrk="0" hangingPunct="1">
        <a:defRPr sz="8200" kern="1200">
          <a:solidFill>
            <a:schemeClr val="tx1"/>
          </a:solidFill>
          <a:latin typeface="+mn-lt"/>
          <a:ea typeface="+mn-ea"/>
          <a:cs typeface="+mn-cs"/>
        </a:defRPr>
      </a:lvl2pPr>
      <a:lvl3pPr marL="4174931" algn="l" defTabSz="4174931" rtl="0" eaLnBrk="1" latinLnBrk="0" hangingPunct="1">
        <a:defRPr sz="8200" kern="1200">
          <a:solidFill>
            <a:schemeClr val="tx1"/>
          </a:solidFill>
          <a:latin typeface="+mn-lt"/>
          <a:ea typeface="+mn-ea"/>
          <a:cs typeface="+mn-cs"/>
        </a:defRPr>
      </a:lvl3pPr>
      <a:lvl4pPr marL="6262396" algn="l" defTabSz="4174931" rtl="0" eaLnBrk="1" latinLnBrk="0" hangingPunct="1">
        <a:defRPr sz="8200" kern="1200">
          <a:solidFill>
            <a:schemeClr val="tx1"/>
          </a:solidFill>
          <a:latin typeface="+mn-lt"/>
          <a:ea typeface="+mn-ea"/>
          <a:cs typeface="+mn-cs"/>
        </a:defRPr>
      </a:lvl4pPr>
      <a:lvl5pPr marL="8349862" algn="l" defTabSz="4174931" rtl="0" eaLnBrk="1" latinLnBrk="0" hangingPunct="1">
        <a:defRPr sz="8200" kern="1200">
          <a:solidFill>
            <a:schemeClr val="tx1"/>
          </a:solidFill>
          <a:latin typeface="+mn-lt"/>
          <a:ea typeface="+mn-ea"/>
          <a:cs typeface="+mn-cs"/>
        </a:defRPr>
      </a:lvl5pPr>
      <a:lvl6pPr marL="10437327" algn="l" defTabSz="4174931" rtl="0" eaLnBrk="1" latinLnBrk="0" hangingPunct="1">
        <a:defRPr sz="8200" kern="1200">
          <a:solidFill>
            <a:schemeClr val="tx1"/>
          </a:solidFill>
          <a:latin typeface="+mn-lt"/>
          <a:ea typeface="+mn-ea"/>
          <a:cs typeface="+mn-cs"/>
        </a:defRPr>
      </a:lvl6pPr>
      <a:lvl7pPr marL="12524793" algn="l" defTabSz="4174931" rtl="0" eaLnBrk="1" latinLnBrk="0" hangingPunct="1">
        <a:defRPr sz="8200" kern="1200">
          <a:solidFill>
            <a:schemeClr val="tx1"/>
          </a:solidFill>
          <a:latin typeface="+mn-lt"/>
          <a:ea typeface="+mn-ea"/>
          <a:cs typeface="+mn-cs"/>
        </a:defRPr>
      </a:lvl7pPr>
      <a:lvl8pPr marL="14612258" algn="l" defTabSz="4174931" rtl="0" eaLnBrk="1" latinLnBrk="0" hangingPunct="1">
        <a:defRPr sz="8200" kern="1200">
          <a:solidFill>
            <a:schemeClr val="tx1"/>
          </a:solidFill>
          <a:latin typeface="+mn-lt"/>
          <a:ea typeface="+mn-ea"/>
          <a:cs typeface="+mn-cs"/>
        </a:defRPr>
      </a:lvl8pPr>
      <a:lvl9pPr marL="16699724" algn="l" defTabSz="41749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tiff"/><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8602" y="1124870"/>
            <a:ext cx="18106397" cy="1349711"/>
          </a:xfrm>
          <a:prstGeom prst="rect">
            <a:avLst/>
          </a:prstGeom>
          <a:noFill/>
        </p:spPr>
        <p:txBody>
          <a:bodyPr wrap="none" lIns="86978" tIns="43489" rIns="86978" bIns="43489" rtlCol="0">
            <a:spAutoFit/>
          </a:bodyPr>
          <a:lstStyle/>
          <a:p>
            <a:pPr algn="ctr"/>
            <a:r>
              <a:rPr lang="en-US" sz="8000" dirty="0" smtClean="0"/>
              <a:t>Mu2e Production Target Remote Handling</a:t>
            </a:r>
            <a:endParaRPr lang="en-US" sz="8000" dirty="0"/>
          </a:p>
        </p:txBody>
      </p:sp>
      <p:cxnSp>
        <p:nvCxnSpPr>
          <p:cNvPr id="4" name="Straight Connector 3"/>
          <p:cNvCxnSpPr/>
          <p:nvPr/>
        </p:nvCxnSpPr>
        <p:spPr>
          <a:xfrm>
            <a:off x="5362402" y="2496470"/>
            <a:ext cx="1828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24402" y="2648870"/>
            <a:ext cx="16660137" cy="584775"/>
          </a:xfrm>
          <a:prstGeom prst="rect">
            <a:avLst/>
          </a:prstGeom>
          <a:noFill/>
        </p:spPr>
        <p:txBody>
          <a:bodyPr wrap="none" rtlCol="0">
            <a:spAutoFit/>
          </a:bodyPr>
          <a:lstStyle/>
          <a:p>
            <a:pPr algn="ctr"/>
            <a:r>
              <a:rPr lang="en-US" sz="3200" dirty="0" smtClean="0"/>
              <a:t>By: Michael R. Campbell, Fermi National Accelerator Laboratory, 630-840-6495, mikecam@fnal.gov</a:t>
            </a:r>
            <a:endParaRPr lang="en-US" sz="3200" dirty="0"/>
          </a:p>
        </p:txBody>
      </p:sp>
      <p:sp>
        <p:nvSpPr>
          <p:cNvPr id="6" name="TextBox 5"/>
          <p:cNvSpPr txBox="1"/>
          <p:nvPr/>
        </p:nvSpPr>
        <p:spPr>
          <a:xfrm>
            <a:off x="1224726" y="3764162"/>
            <a:ext cx="4213876" cy="918824"/>
          </a:xfrm>
          <a:prstGeom prst="rect">
            <a:avLst/>
          </a:prstGeom>
          <a:noFill/>
        </p:spPr>
        <p:txBody>
          <a:bodyPr wrap="none" lIns="86978" tIns="43489" rIns="86978" bIns="43489" rtlCol="0">
            <a:spAutoFit/>
          </a:bodyPr>
          <a:lstStyle/>
          <a:p>
            <a:r>
              <a:rPr lang="en-US" sz="5400" dirty="0" smtClean="0"/>
              <a:t>System Layout</a:t>
            </a:r>
            <a:endParaRPr lang="en-US" sz="5400" dirty="0"/>
          </a:p>
        </p:txBody>
      </p:sp>
      <p:sp>
        <p:nvSpPr>
          <p:cNvPr id="7" name="TextBox 6"/>
          <p:cNvSpPr txBox="1"/>
          <p:nvPr/>
        </p:nvSpPr>
        <p:spPr>
          <a:xfrm>
            <a:off x="1224725" y="11381532"/>
            <a:ext cx="6234173" cy="918824"/>
          </a:xfrm>
          <a:prstGeom prst="rect">
            <a:avLst/>
          </a:prstGeom>
          <a:noFill/>
        </p:spPr>
        <p:txBody>
          <a:bodyPr wrap="none" lIns="86978" tIns="43489" rIns="86978" bIns="43489" rtlCol="0">
            <a:spAutoFit/>
          </a:bodyPr>
          <a:lstStyle/>
          <a:p>
            <a:r>
              <a:rPr lang="en-US" sz="5400" dirty="0" smtClean="0"/>
              <a:t>Basic Robot Structure</a:t>
            </a:r>
            <a:endParaRPr lang="en-US" sz="5400" dirty="0"/>
          </a:p>
        </p:txBody>
      </p:sp>
      <p:sp>
        <p:nvSpPr>
          <p:cNvPr id="8" name="TextBox 7"/>
          <p:cNvSpPr txBox="1"/>
          <p:nvPr/>
        </p:nvSpPr>
        <p:spPr>
          <a:xfrm>
            <a:off x="1224726" y="18998051"/>
            <a:ext cx="7462906" cy="1749821"/>
          </a:xfrm>
          <a:prstGeom prst="rect">
            <a:avLst/>
          </a:prstGeom>
          <a:noFill/>
        </p:spPr>
        <p:txBody>
          <a:bodyPr wrap="none" lIns="86978" tIns="43489" rIns="86978" bIns="43489" rtlCol="0">
            <a:spAutoFit/>
          </a:bodyPr>
          <a:lstStyle/>
          <a:p>
            <a:r>
              <a:rPr lang="en-US" sz="5400" dirty="0" smtClean="0"/>
              <a:t>Upper Z-Axis: Handles the</a:t>
            </a:r>
          </a:p>
          <a:p>
            <a:r>
              <a:rPr lang="en-US" sz="5400" dirty="0" smtClean="0"/>
              <a:t>Target Access Window</a:t>
            </a:r>
          </a:p>
        </p:txBody>
      </p:sp>
      <p:sp>
        <p:nvSpPr>
          <p:cNvPr id="9" name="TextBox 8"/>
          <p:cNvSpPr txBox="1"/>
          <p:nvPr/>
        </p:nvSpPr>
        <p:spPr>
          <a:xfrm>
            <a:off x="1255007" y="26601336"/>
            <a:ext cx="8235425" cy="918824"/>
          </a:xfrm>
          <a:prstGeom prst="rect">
            <a:avLst/>
          </a:prstGeom>
          <a:noFill/>
        </p:spPr>
        <p:txBody>
          <a:bodyPr wrap="none" lIns="86978" tIns="43489" rIns="86978" bIns="43489" rtlCol="0">
            <a:spAutoFit/>
          </a:bodyPr>
          <a:lstStyle/>
          <a:p>
            <a:r>
              <a:rPr lang="en-US" sz="5400" dirty="0" smtClean="0"/>
              <a:t>Lower Z-Axis: Handles Target</a:t>
            </a:r>
          </a:p>
        </p:txBody>
      </p:sp>
      <p:sp>
        <p:nvSpPr>
          <p:cNvPr id="10" name="TextBox 9"/>
          <p:cNvSpPr txBox="1"/>
          <p:nvPr/>
        </p:nvSpPr>
        <p:spPr>
          <a:xfrm>
            <a:off x="1255007" y="34207782"/>
            <a:ext cx="8138989" cy="1749821"/>
          </a:xfrm>
          <a:prstGeom prst="rect">
            <a:avLst/>
          </a:prstGeom>
          <a:noFill/>
        </p:spPr>
        <p:txBody>
          <a:bodyPr wrap="none" lIns="86978" tIns="43489" rIns="86978" bIns="43489" rtlCol="0">
            <a:spAutoFit/>
          </a:bodyPr>
          <a:lstStyle/>
          <a:p>
            <a:r>
              <a:rPr lang="en-US" sz="5400" dirty="0" smtClean="0"/>
              <a:t>Other System Components:</a:t>
            </a:r>
          </a:p>
          <a:p>
            <a:r>
              <a:rPr lang="en-US" sz="5400" dirty="0" smtClean="0"/>
              <a:t>Staging Frame, Cask, Door</a:t>
            </a:r>
          </a:p>
        </p:txBody>
      </p:sp>
      <p:pic>
        <p:nvPicPr>
          <p:cNvPr id="21" name="Picture 20" descr="poster01.jpg"/>
          <p:cNvPicPr>
            <a:picLocks noChangeAspect="1"/>
          </p:cNvPicPr>
          <p:nvPr/>
        </p:nvPicPr>
        <p:blipFill>
          <a:blip r:embed="rId2" cstate="print"/>
          <a:srcRect l="23986" r="20170"/>
          <a:stretch>
            <a:fillRect/>
          </a:stretch>
        </p:blipFill>
        <p:spPr>
          <a:xfrm>
            <a:off x="9658788" y="34472599"/>
            <a:ext cx="7306702" cy="6381941"/>
          </a:xfrm>
          <a:prstGeom prst="rect">
            <a:avLst/>
          </a:prstGeom>
        </p:spPr>
      </p:pic>
      <p:pic>
        <p:nvPicPr>
          <p:cNvPr id="22" name="Picture 21" descr="poster02.jpg"/>
          <p:cNvPicPr>
            <a:picLocks noChangeAspect="1"/>
          </p:cNvPicPr>
          <p:nvPr/>
        </p:nvPicPr>
        <p:blipFill rotWithShape="1">
          <a:blip r:embed="rId3" cstate="print"/>
          <a:srcRect l="30127" r="27724"/>
          <a:stretch/>
        </p:blipFill>
        <p:spPr>
          <a:xfrm>
            <a:off x="23340633" y="34472599"/>
            <a:ext cx="5508238" cy="6381941"/>
          </a:xfrm>
          <a:prstGeom prst="rect">
            <a:avLst/>
          </a:prstGeom>
        </p:spPr>
      </p:pic>
      <p:pic>
        <p:nvPicPr>
          <p:cNvPr id="23" name="Picture 22" descr="poster-blackbox.jpg"/>
          <p:cNvPicPr>
            <a:picLocks noChangeAspect="1"/>
          </p:cNvPicPr>
          <p:nvPr/>
        </p:nvPicPr>
        <p:blipFill>
          <a:blip r:embed="rId4" cstate="print"/>
          <a:srcRect r="56994"/>
          <a:stretch>
            <a:fillRect/>
          </a:stretch>
        </p:blipFill>
        <p:spPr>
          <a:xfrm>
            <a:off x="17431189" y="34472599"/>
            <a:ext cx="1719819" cy="6373368"/>
          </a:xfrm>
          <a:prstGeom prst="rect">
            <a:avLst/>
          </a:prstGeom>
        </p:spPr>
      </p:pic>
      <p:pic>
        <p:nvPicPr>
          <p:cNvPr id="19" name="Picture 18" descr="screenshot2.jpg"/>
          <p:cNvPicPr>
            <a:picLocks noChangeAspect="1"/>
          </p:cNvPicPr>
          <p:nvPr/>
        </p:nvPicPr>
        <p:blipFill>
          <a:blip r:embed="rId5" cstate="print"/>
          <a:stretch>
            <a:fillRect/>
          </a:stretch>
        </p:blipFill>
        <p:spPr>
          <a:xfrm>
            <a:off x="18407479" y="34472599"/>
            <a:ext cx="4494848" cy="6374511"/>
          </a:xfrm>
          <a:prstGeom prst="rect">
            <a:avLst/>
          </a:prstGeom>
        </p:spPr>
      </p:pic>
      <p:pic>
        <p:nvPicPr>
          <p:cNvPr id="25" name="Picture 24" descr="poster03.jpg"/>
          <p:cNvPicPr>
            <a:picLocks noChangeAspect="1"/>
          </p:cNvPicPr>
          <p:nvPr/>
        </p:nvPicPr>
        <p:blipFill>
          <a:blip r:embed="rId6" cstate="print"/>
          <a:srcRect l="39273" r="545"/>
          <a:stretch>
            <a:fillRect/>
          </a:stretch>
        </p:blipFill>
        <p:spPr>
          <a:xfrm>
            <a:off x="20937309" y="26868397"/>
            <a:ext cx="7869144" cy="6381941"/>
          </a:xfrm>
          <a:prstGeom prst="rect">
            <a:avLst/>
          </a:prstGeom>
        </p:spPr>
      </p:pic>
      <p:pic>
        <p:nvPicPr>
          <p:cNvPr id="28" name="Picture 27" descr="poster05.jpg"/>
          <p:cNvPicPr>
            <a:picLocks noChangeAspect="1"/>
          </p:cNvPicPr>
          <p:nvPr/>
        </p:nvPicPr>
        <p:blipFill>
          <a:blip r:embed="rId7" cstate="print"/>
          <a:srcRect r="16909"/>
          <a:stretch>
            <a:fillRect/>
          </a:stretch>
        </p:blipFill>
        <p:spPr>
          <a:xfrm>
            <a:off x="9637007" y="26868397"/>
            <a:ext cx="10864752" cy="6374511"/>
          </a:xfrm>
          <a:prstGeom prst="rect">
            <a:avLst/>
          </a:prstGeom>
        </p:spPr>
      </p:pic>
      <p:cxnSp>
        <p:nvCxnSpPr>
          <p:cNvPr id="30" name="Straight Connector 29"/>
          <p:cNvCxnSpPr/>
          <p:nvPr/>
        </p:nvCxnSpPr>
        <p:spPr>
          <a:xfrm>
            <a:off x="27620207" y="32507197"/>
            <a:ext cx="609600" cy="762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8229807" y="31821397"/>
            <a:ext cx="76200" cy="7620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8077407" y="32354797"/>
            <a:ext cx="609600" cy="3048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7696407" y="32278597"/>
            <a:ext cx="457200" cy="2286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45" descr="poster06.jpg"/>
          <p:cNvPicPr>
            <a:picLocks noChangeAspect="1"/>
          </p:cNvPicPr>
          <p:nvPr/>
        </p:nvPicPr>
        <p:blipFill>
          <a:blip r:embed="rId8" cstate="print"/>
          <a:srcRect l="24545" r="12545"/>
          <a:stretch>
            <a:fillRect/>
          </a:stretch>
        </p:blipFill>
        <p:spPr>
          <a:xfrm>
            <a:off x="20598251" y="11643519"/>
            <a:ext cx="8225821" cy="6374511"/>
          </a:xfrm>
          <a:prstGeom prst="rect">
            <a:avLst/>
          </a:prstGeom>
        </p:spPr>
      </p:pic>
      <p:pic>
        <p:nvPicPr>
          <p:cNvPr id="47" name="Picture 46" descr="poster07.jpg"/>
          <p:cNvPicPr>
            <a:picLocks noChangeAspect="1"/>
          </p:cNvPicPr>
          <p:nvPr/>
        </p:nvPicPr>
        <p:blipFill>
          <a:blip r:embed="rId9" cstate="print"/>
          <a:srcRect l="9818" r="43091"/>
          <a:stretch>
            <a:fillRect/>
          </a:stretch>
        </p:blipFill>
        <p:spPr>
          <a:xfrm>
            <a:off x="9625451" y="11643519"/>
            <a:ext cx="6157170" cy="6381941"/>
          </a:xfrm>
          <a:prstGeom prst="rect">
            <a:avLst/>
          </a:prstGeom>
        </p:spPr>
      </p:pic>
      <p:pic>
        <p:nvPicPr>
          <p:cNvPr id="48" name="Picture 47" descr="poster08.jpg"/>
          <p:cNvPicPr>
            <a:picLocks noChangeAspect="1"/>
          </p:cNvPicPr>
          <p:nvPr/>
        </p:nvPicPr>
        <p:blipFill>
          <a:blip r:embed="rId10" cstate="print"/>
          <a:srcRect l="39228" r="31056"/>
          <a:stretch>
            <a:fillRect/>
          </a:stretch>
        </p:blipFill>
        <p:spPr>
          <a:xfrm>
            <a:off x="16254851" y="11643519"/>
            <a:ext cx="3890184" cy="6381941"/>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2" r="40589"/>
          <a:stretch/>
        </p:blipFill>
        <p:spPr>
          <a:xfrm>
            <a:off x="9606720" y="19233514"/>
            <a:ext cx="7772400" cy="6389370"/>
          </a:xfrm>
          <a:prstGeom prst="rect">
            <a:avLst/>
          </a:prstGeom>
        </p:spPr>
      </p:pic>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l="21280" r="39540"/>
          <a:stretch/>
        </p:blipFill>
        <p:spPr>
          <a:xfrm>
            <a:off x="23705892" y="19235092"/>
            <a:ext cx="5120640" cy="6389370"/>
          </a:xfrm>
          <a:prstGeom prst="rect">
            <a:avLst/>
          </a:prstGeom>
        </p:spPr>
      </p:pic>
      <p:pic>
        <p:nvPicPr>
          <p:cNvPr id="15" name="Picture 14"/>
          <p:cNvPicPr>
            <a:picLocks noChangeAspect="1"/>
          </p:cNvPicPr>
          <p:nvPr/>
        </p:nvPicPr>
        <p:blipFill rotWithShape="1">
          <a:blip r:embed="rId13">
            <a:extLst>
              <a:ext uri="{28A0092B-C50C-407E-A947-70E740481C1C}">
                <a14:useLocalDpi xmlns:a14="http://schemas.microsoft.com/office/drawing/2010/main" val="0"/>
              </a:ext>
            </a:extLst>
          </a:blip>
          <a:srcRect l="21538" r="36503"/>
          <a:stretch/>
        </p:blipFill>
        <p:spPr>
          <a:xfrm>
            <a:off x="17836326" y="19233514"/>
            <a:ext cx="5486400" cy="6389370"/>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26673" r="29968"/>
          <a:stretch/>
        </p:blipFill>
        <p:spPr>
          <a:xfrm>
            <a:off x="23180674" y="4023519"/>
            <a:ext cx="5669280" cy="6381941"/>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47231" y="4023515"/>
            <a:ext cx="13045510" cy="6374511"/>
          </a:xfrm>
          <a:prstGeom prst="rect">
            <a:avLst/>
          </a:prstGeom>
        </p:spPr>
      </p:pic>
      <p:sp>
        <p:nvSpPr>
          <p:cNvPr id="17" name="TextBox 16"/>
          <p:cNvSpPr txBox="1"/>
          <p:nvPr/>
        </p:nvSpPr>
        <p:spPr>
          <a:xfrm>
            <a:off x="9863781" y="9633278"/>
            <a:ext cx="393056" cy="523220"/>
          </a:xfrm>
          <a:prstGeom prst="rect">
            <a:avLst/>
          </a:prstGeom>
          <a:solidFill>
            <a:schemeClr val="bg1"/>
          </a:solidFill>
        </p:spPr>
        <p:txBody>
          <a:bodyPr wrap="none" rtlCol="0">
            <a:spAutoFit/>
          </a:bodyPr>
          <a:lstStyle/>
          <a:p>
            <a:r>
              <a:rPr lang="en-US" sz="2800" dirty="0" smtClean="0"/>
              <a:t>A</a:t>
            </a:r>
            <a:endParaRPr lang="en-US" sz="2800" dirty="0"/>
          </a:p>
        </p:txBody>
      </p:sp>
      <p:sp>
        <p:nvSpPr>
          <p:cNvPr id="32" name="TextBox 31"/>
          <p:cNvSpPr txBox="1"/>
          <p:nvPr/>
        </p:nvSpPr>
        <p:spPr>
          <a:xfrm>
            <a:off x="23411774" y="9646306"/>
            <a:ext cx="380232" cy="523220"/>
          </a:xfrm>
          <a:prstGeom prst="rect">
            <a:avLst/>
          </a:prstGeom>
          <a:solidFill>
            <a:schemeClr val="bg1"/>
          </a:solidFill>
        </p:spPr>
        <p:txBody>
          <a:bodyPr wrap="none" rtlCol="0">
            <a:spAutoFit/>
          </a:bodyPr>
          <a:lstStyle/>
          <a:p>
            <a:r>
              <a:rPr lang="en-US" sz="2800" dirty="0"/>
              <a:t>B</a:t>
            </a:r>
          </a:p>
        </p:txBody>
      </p:sp>
      <p:sp>
        <p:nvSpPr>
          <p:cNvPr id="34" name="TextBox 33"/>
          <p:cNvSpPr txBox="1"/>
          <p:nvPr/>
        </p:nvSpPr>
        <p:spPr>
          <a:xfrm>
            <a:off x="9805804" y="17282319"/>
            <a:ext cx="375424" cy="523220"/>
          </a:xfrm>
          <a:prstGeom prst="rect">
            <a:avLst/>
          </a:prstGeom>
          <a:solidFill>
            <a:schemeClr val="bg1"/>
          </a:solidFill>
        </p:spPr>
        <p:txBody>
          <a:bodyPr wrap="none" rtlCol="0">
            <a:spAutoFit/>
          </a:bodyPr>
          <a:lstStyle/>
          <a:p>
            <a:r>
              <a:rPr lang="en-US" sz="2800" dirty="0"/>
              <a:t>C</a:t>
            </a:r>
          </a:p>
        </p:txBody>
      </p:sp>
      <p:sp>
        <p:nvSpPr>
          <p:cNvPr id="35" name="TextBox 34"/>
          <p:cNvSpPr txBox="1"/>
          <p:nvPr/>
        </p:nvSpPr>
        <p:spPr>
          <a:xfrm>
            <a:off x="16393375" y="17286288"/>
            <a:ext cx="405880" cy="523220"/>
          </a:xfrm>
          <a:prstGeom prst="rect">
            <a:avLst/>
          </a:prstGeom>
          <a:solidFill>
            <a:schemeClr val="bg1"/>
          </a:solidFill>
        </p:spPr>
        <p:txBody>
          <a:bodyPr wrap="none" rtlCol="0">
            <a:spAutoFit/>
          </a:bodyPr>
          <a:lstStyle/>
          <a:p>
            <a:r>
              <a:rPr lang="en-US" sz="2800" dirty="0" smtClean="0"/>
              <a:t>D</a:t>
            </a:r>
            <a:endParaRPr lang="en-US" sz="2800" dirty="0"/>
          </a:p>
        </p:txBody>
      </p:sp>
      <p:sp>
        <p:nvSpPr>
          <p:cNvPr id="36" name="TextBox 35"/>
          <p:cNvSpPr txBox="1"/>
          <p:nvPr/>
        </p:nvSpPr>
        <p:spPr>
          <a:xfrm>
            <a:off x="20772257" y="17286288"/>
            <a:ext cx="359394" cy="523220"/>
          </a:xfrm>
          <a:prstGeom prst="rect">
            <a:avLst/>
          </a:prstGeom>
          <a:solidFill>
            <a:schemeClr val="bg1"/>
          </a:solidFill>
        </p:spPr>
        <p:txBody>
          <a:bodyPr wrap="none" rtlCol="0">
            <a:spAutoFit/>
          </a:bodyPr>
          <a:lstStyle/>
          <a:p>
            <a:r>
              <a:rPr lang="en-US" sz="2800" dirty="0"/>
              <a:t>E</a:t>
            </a:r>
          </a:p>
        </p:txBody>
      </p:sp>
      <p:sp>
        <p:nvSpPr>
          <p:cNvPr id="37" name="TextBox 36"/>
          <p:cNvSpPr txBox="1"/>
          <p:nvPr/>
        </p:nvSpPr>
        <p:spPr>
          <a:xfrm>
            <a:off x="9787079" y="24872323"/>
            <a:ext cx="349776" cy="523220"/>
          </a:xfrm>
          <a:prstGeom prst="rect">
            <a:avLst/>
          </a:prstGeom>
          <a:solidFill>
            <a:schemeClr val="bg1"/>
          </a:solidFill>
        </p:spPr>
        <p:txBody>
          <a:bodyPr wrap="none" rtlCol="0">
            <a:spAutoFit/>
          </a:bodyPr>
          <a:lstStyle/>
          <a:p>
            <a:r>
              <a:rPr lang="en-US" sz="2800" dirty="0" smtClean="0"/>
              <a:t>F</a:t>
            </a:r>
            <a:endParaRPr lang="en-US" sz="2800" dirty="0"/>
          </a:p>
        </p:txBody>
      </p:sp>
      <p:sp>
        <p:nvSpPr>
          <p:cNvPr id="39" name="TextBox 38"/>
          <p:cNvSpPr txBox="1"/>
          <p:nvPr/>
        </p:nvSpPr>
        <p:spPr>
          <a:xfrm>
            <a:off x="18006330" y="24872323"/>
            <a:ext cx="410690" cy="523220"/>
          </a:xfrm>
          <a:prstGeom prst="rect">
            <a:avLst/>
          </a:prstGeom>
          <a:solidFill>
            <a:schemeClr val="bg1"/>
          </a:solidFill>
        </p:spPr>
        <p:txBody>
          <a:bodyPr wrap="none" rtlCol="0">
            <a:spAutoFit/>
          </a:bodyPr>
          <a:lstStyle/>
          <a:p>
            <a:r>
              <a:rPr lang="en-US" sz="2800" dirty="0"/>
              <a:t>G</a:t>
            </a:r>
          </a:p>
        </p:txBody>
      </p:sp>
      <p:sp>
        <p:nvSpPr>
          <p:cNvPr id="40" name="TextBox 39"/>
          <p:cNvSpPr txBox="1"/>
          <p:nvPr/>
        </p:nvSpPr>
        <p:spPr>
          <a:xfrm>
            <a:off x="23874797" y="24872323"/>
            <a:ext cx="409086" cy="523220"/>
          </a:xfrm>
          <a:prstGeom prst="rect">
            <a:avLst/>
          </a:prstGeom>
          <a:solidFill>
            <a:schemeClr val="bg1"/>
          </a:solidFill>
        </p:spPr>
        <p:txBody>
          <a:bodyPr wrap="none" rtlCol="0">
            <a:spAutoFit/>
          </a:bodyPr>
          <a:lstStyle/>
          <a:p>
            <a:r>
              <a:rPr lang="en-US" sz="2800" dirty="0" smtClean="0"/>
              <a:t>H</a:t>
            </a:r>
            <a:endParaRPr lang="en-US" sz="2800" dirty="0"/>
          </a:p>
        </p:txBody>
      </p:sp>
      <p:sp>
        <p:nvSpPr>
          <p:cNvPr id="41" name="TextBox 40"/>
          <p:cNvSpPr txBox="1"/>
          <p:nvPr/>
        </p:nvSpPr>
        <p:spPr>
          <a:xfrm>
            <a:off x="9825967" y="32522333"/>
            <a:ext cx="338554" cy="523220"/>
          </a:xfrm>
          <a:prstGeom prst="rect">
            <a:avLst/>
          </a:prstGeom>
          <a:solidFill>
            <a:schemeClr val="bg1"/>
          </a:solidFill>
        </p:spPr>
        <p:txBody>
          <a:bodyPr wrap="none" rtlCol="0">
            <a:spAutoFit/>
          </a:bodyPr>
          <a:lstStyle/>
          <a:p>
            <a:r>
              <a:rPr lang="en-US" sz="2800" dirty="0" smtClean="0">
                <a:latin typeface="Bodoni MT" panose="02070603080606020203" pitchFamily="18" charset="0"/>
              </a:rPr>
              <a:t>I</a:t>
            </a:r>
            <a:endParaRPr lang="en-US" sz="2800" dirty="0">
              <a:latin typeface="Bodoni MT" panose="02070603080606020203" pitchFamily="18" charset="0"/>
            </a:endParaRPr>
          </a:p>
        </p:txBody>
      </p:sp>
      <p:sp>
        <p:nvSpPr>
          <p:cNvPr id="42" name="TextBox 41"/>
          <p:cNvSpPr txBox="1"/>
          <p:nvPr/>
        </p:nvSpPr>
        <p:spPr>
          <a:xfrm>
            <a:off x="21143207" y="32530900"/>
            <a:ext cx="343364" cy="523220"/>
          </a:xfrm>
          <a:prstGeom prst="rect">
            <a:avLst/>
          </a:prstGeom>
          <a:solidFill>
            <a:schemeClr val="bg1"/>
          </a:solidFill>
        </p:spPr>
        <p:txBody>
          <a:bodyPr wrap="none" rtlCol="0">
            <a:spAutoFit/>
          </a:bodyPr>
          <a:lstStyle/>
          <a:p>
            <a:r>
              <a:rPr lang="en-US" sz="2800" dirty="0" smtClean="0">
                <a:latin typeface="Antique Olive Roman" pitchFamily="34" charset="0"/>
              </a:rPr>
              <a:t>J</a:t>
            </a:r>
            <a:endParaRPr lang="en-US" sz="2800" dirty="0">
              <a:latin typeface="Antique Olive Roman" pitchFamily="34" charset="0"/>
            </a:endParaRPr>
          </a:p>
        </p:txBody>
      </p:sp>
      <p:sp>
        <p:nvSpPr>
          <p:cNvPr id="43" name="TextBox 42"/>
          <p:cNvSpPr txBox="1"/>
          <p:nvPr/>
        </p:nvSpPr>
        <p:spPr>
          <a:xfrm>
            <a:off x="9855677" y="40111399"/>
            <a:ext cx="370614" cy="523220"/>
          </a:xfrm>
          <a:prstGeom prst="rect">
            <a:avLst/>
          </a:prstGeom>
          <a:solidFill>
            <a:schemeClr val="bg1"/>
          </a:solidFill>
        </p:spPr>
        <p:txBody>
          <a:bodyPr wrap="none" rtlCol="0">
            <a:spAutoFit/>
          </a:bodyPr>
          <a:lstStyle/>
          <a:p>
            <a:r>
              <a:rPr lang="en-US" sz="2800" dirty="0" smtClean="0"/>
              <a:t>K</a:t>
            </a:r>
            <a:endParaRPr lang="en-US" sz="2800" dirty="0"/>
          </a:p>
        </p:txBody>
      </p:sp>
      <p:sp>
        <p:nvSpPr>
          <p:cNvPr id="45" name="TextBox 44"/>
          <p:cNvSpPr txBox="1"/>
          <p:nvPr/>
        </p:nvSpPr>
        <p:spPr>
          <a:xfrm>
            <a:off x="17645833" y="40111399"/>
            <a:ext cx="335348" cy="523220"/>
          </a:xfrm>
          <a:prstGeom prst="rect">
            <a:avLst/>
          </a:prstGeom>
          <a:solidFill>
            <a:schemeClr val="bg1"/>
          </a:solidFill>
        </p:spPr>
        <p:txBody>
          <a:bodyPr wrap="none" rtlCol="0">
            <a:spAutoFit/>
          </a:bodyPr>
          <a:lstStyle/>
          <a:p>
            <a:r>
              <a:rPr lang="en-US" sz="2800" dirty="0"/>
              <a:t>L</a:t>
            </a:r>
          </a:p>
        </p:txBody>
      </p:sp>
      <p:sp>
        <p:nvSpPr>
          <p:cNvPr id="49" name="TextBox 48"/>
          <p:cNvSpPr txBox="1"/>
          <p:nvPr/>
        </p:nvSpPr>
        <p:spPr>
          <a:xfrm>
            <a:off x="23578020" y="40111399"/>
            <a:ext cx="492443" cy="523220"/>
          </a:xfrm>
          <a:prstGeom prst="rect">
            <a:avLst/>
          </a:prstGeom>
          <a:solidFill>
            <a:schemeClr val="bg1"/>
          </a:solidFill>
        </p:spPr>
        <p:txBody>
          <a:bodyPr wrap="none" rtlCol="0">
            <a:spAutoFit/>
          </a:bodyPr>
          <a:lstStyle/>
          <a:p>
            <a:r>
              <a:rPr lang="en-US" sz="2800" dirty="0" smtClean="0"/>
              <a:t>M</a:t>
            </a:r>
            <a:endParaRPr lang="en-US" sz="2800" dirty="0"/>
          </a:p>
        </p:txBody>
      </p:sp>
      <p:sp>
        <p:nvSpPr>
          <p:cNvPr id="18" name="TextBox 17"/>
          <p:cNvSpPr txBox="1"/>
          <p:nvPr/>
        </p:nvSpPr>
        <p:spPr>
          <a:xfrm>
            <a:off x="11559810" y="5099537"/>
            <a:ext cx="1719958" cy="400110"/>
          </a:xfrm>
          <a:prstGeom prst="rect">
            <a:avLst/>
          </a:prstGeom>
          <a:noFill/>
        </p:spPr>
        <p:txBody>
          <a:bodyPr wrap="none" rtlCol="0">
            <a:spAutoFit/>
          </a:bodyPr>
          <a:lstStyle/>
          <a:p>
            <a:r>
              <a:rPr lang="en-US" sz="2000" dirty="0" smtClean="0">
                <a:solidFill>
                  <a:schemeClr val="bg1"/>
                </a:solidFill>
              </a:rPr>
              <a:t>Staging Frame</a:t>
            </a:r>
            <a:endParaRPr lang="en-US" sz="2000" dirty="0">
              <a:solidFill>
                <a:schemeClr val="bg1"/>
              </a:solidFill>
            </a:endParaRPr>
          </a:p>
        </p:txBody>
      </p:sp>
      <p:cxnSp>
        <p:nvCxnSpPr>
          <p:cNvPr id="26" name="Straight Arrow Connector 25"/>
          <p:cNvCxnSpPr>
            <a:stCxn id="18" idx="3"/>
          </p:cNvCxnSpPr>
          <p:nvPr/>
        </p:nvCxnSpPr>
        <p:spPr>
          <a:xfrm flipV="1">
            <a:off x="13279768" y="5068355"/>
            <a:ext cx="787069" cy="231237"/>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562636" y="6212222"/>
            <a:ext cx="1261884" cy="400110"/>
          </a:xfrm>
          <a:prstGeom prst="rect">
            <a:avLst/>
          </a:prstGeom>
          <a:noFill/>
        </p:spPr>
        <p:txBody>
          <a:bodyPr wrap="none" rtlCol="0">
            <a:spAutoFit/>
          </a:bodyPr>
          <a:lstStyle/>
          <a:p>
            <a:r>
              <a:rPr lang="en-US" sz="2000" dirty="0" smtClean="0">
                <a:solidFill>
                  <a:schemeClr val="bg1"/>
                </a:solidFill>
              </a:rPr>
              <a:t>Floor Rails</a:t>
            </a:r>
            <a:endParaRPr lang="en-US" sz="2000" dirty="0">
              <a:solidFill>
                <a:schemeClr val="bg1"/>
              </a:solidFill>
            </a:endParaRPr>
          </a:p>
        </p:txBody>
      </p:sp>
      <p:cxnSp>
        <p:nvCxnSpPr>
          <p:cNvPr id="51" name="Straight Arrow Connector 50"/>
          <p:cNvCxnSpPr/>
          <p:nvPr/>
        </p:nvCxnSpPr>
        <p:spPr>
          <a:xfrm>
            <a:off x="12704610" y="6612332"/>
            <a:ext cx="575158" cy="59843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228703" y="5596669"/>
            <a:ext cx="941283" cy="1015663"/>
          </a:xfrm>
          <a:prstGeom prst="rect">
            <a:avLst/>
          </a:prstGeom>
          <a:noFill/>
        </p:spPr>
        <p:txBody>
          <a:bodyPr wrap="none" rtlCol="0">
            <a:spAutoFit/>
          </a:bodyPr>
          <a:lstStyle/>
          <a:p>
            <a:r>
              <a:rPr lang="en-US" sz="2000" dirty="0" smtClean="0">
                <a:solidFill>
                  <a:schemeClr val="bg1"/>
                </a:solidFill>
              </a:rPr>
              <a:t>5’ </a:t>
            </a:r>
            <a:r>
              <a:rPr lang="en-US" sz="2000" dirty="0">
                <a:solidFill>
                  <a:schemeClr val="bg1"/>
                </a:solidFill>
              </a:rPr>
              <a:t>w</a:t>
            </a:r>
            <a:r>
              <a:rPr lang="en-US" sz="2000" dirty="0" smtClean="0">
                <a:solidFill>
                  <a:schemeClr val="bg1"/>
                </a:solidFill>
              </a:rPr>
              <a:t>ide</a:t>
            </a:r>
          </a:p>
          <a:p>
            <a:r>
              <a:rPr lang="en-US" sz="2000" dirty="0" smtClean="0">
                <a:solidFill>
                  <a:schemeClr val="bg1"/>
                </a:solidFill>
              </a:rPr>
              <a:t>Sliding</a:t>
            </a:r>
          </a:p>
          <a:p>
            <a:r>
              <a:rPr lang="en-US" sz="2000" dirty="0" smtClean="0">
                <a:solidFill>
                  <a:schemeClr val="bg1"/>
                </a:solidFill>
              </a:rPr>
              <a:t>Door</a:t>
            </a:r>
            <a:endParaRPr lang="en-US" sz="2000" dirty="0">
              <a:solidFill>
                <a:schemeClr val="bg1"/>
              </a:solidFill>
            </a:endParaRPr>
          </a:p>
        </p:txBody>
      </p:sp>
      <p:cxnSp>
        <p:nvCxnSpPr>
          <p:cNvPr id="53" name="Straight Arrow Connector 52"/>
          <p:cNvCxnSpPr/>
          <p:nvPr/>
        </p:nvCxnSpPr>
        <p:spPr>
          <a:xfrm>
            <a:off x="15895637" y="6612332"/>
            <a:ext cx="274349" cy="459187"/>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3454092" y="4279176"/>
            <a:ext cx="1331518" cy="1015663"/>
          </a:xfrm>
          <a:prstGeom prst="rect">
            <a:avLst/>
          </a:prstGeom>
          <a:noFill/>
        </p:spPr>
        <p:txBody>
          <a:bodyPr wrap="none" rtlCol="0">
            <a:spAutoFit/>
          </a:bodyPr>
          <a:lstStyle/>
          <a:p>
            <a:r>
              <a:rPr lang="en-US" sz="2000" dirty="0" smtClean="0">
                <a:solidFill>
                  <a:schemeClr val="bg1"/>
                </a:solidFill>
              </a:rPr>
              <a:t>Production</a:t>
            </a:r>
          </a:p>
          <a:p>
            <a:r>
              <a:rPr lang="en-US" sz="2000" dirty="0" smtClean="0">
                <a:solidFill>
                  <a:schemeClr val="bg1"/>
                </a:solidFill>
              </a:rPr>
              <a:t>Solenoid</a:t>
            </a:r>
            <a:endParaRPr lang="en-US" sz="2000" dirty="0">
              <a:solidFill>
                <a:schemeClr val="bg1"/>
              </a:solidFill>
            </a:endParaRPr>
          </a:p>
          <a:p>
            <a:r>
              <a:rPr lang="en-US" sz="2000" dirty="0" smtClean="0">
                <a:solidFill>
                  <a:schemeClr val="bg1"/>
                </a:solidFill>
              </a:rPr>
              <a:t>Endcap</a:t>
            </a:r>
            <a:endParaRPr lang="en-US" sz="2000" dirty="0">
              <a:solidFill>
                <a:schemeClr val="bg1"/>
              </a:solidFill>
            </a:endParaRPr>
          </a:p>
        </p:txBody>
      </p:sp>
      <p:cxnSp>
        <p:nvCxnSpPr>
          <p:cNvPr id="55" name="Straight Arrow Connector 54"/>
          <p:cNvCxnSpPr/>
          <p:nvPr/>
        </p:nvCxnSpPr>
        <p:spPr>
          <a:xfrm flipV="1">
            <a:off x="24990955" y="5249563"/>
            <a:ext cx="410690" cy="25008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0837052" y="4482931"/>
            <a:ext cx="830868" cy="400110"/>
          </a:xfrm>
          <a:prstGeom prst="rect">
            <a:avLst/>
          </a:prstGeom>
          <a:noFill/>
        </p:spPr>
        <p:txBody>
          <a:bodyPr wrap="none" rtlCol="0">
            <a:spAutoFit/>
          </a:bodyPr>
          <a:lstStyle/>
          <a:p>
            <a:r>
              <a:rPr lang="en-US" sz="2000" dirty="0" smtClean="0">
                <a:solidFill>
                  <a:schemeClr val="bg1"/>
                </a:solidFill>
              </a:rPr>
              <a:t>Target</a:t>
            </a:r>
            <a:endParaRPr lang="en-US" sz="2000" dirty="0">
              <a:solidFill>
                <a:schemeClr val="bg1"/>
              </a:solidFill>
            </a:endParaRPr>
          </a:p>
        </p:txBody>
      </p:sp>
      <p:cxnSp>
        <p:nvCxnSpPr>
          <p:cNvPr id="57" name="Straight Arrow Connector 56"/>
          <p:cNvCxnSpPr/>
          <p:nvPr/>
        </p:nvCxnSpPr>
        <p:spPr>
          <a:xfrm flipH="1" flipV="1">
            <a:off x="19710362" y="4404520"/>
            <a:ext cx="909675" cy="228599"/>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231756" y="8119210"/>
            <a:ext cx="662361" cy="400110"/>
          </a:xfrm>
          <a:prstGeom prst="rect">
            <a:avLst/>
          </a:prstGeom>
          <a:noFill/>
        </p:spPr>
        <p:txBody>
          <a:bodyPr wrap="none" rtlCol="0">
            <a:spAutoFit/>
          </a:bodyPr>
          <a:lstStyle/>
          <a:p>
            <a:r>
              <a:rPr lang="en-US" sz="2000" dirty="0" smtClean="0">
                <a:solidFill>
                  <a:schemeClr val="bg1"/>
                </a:solidFill>
              </a:rPr>
              <a:t>Cask</a:t>
            </a:r>
            <a:endParaRPr lang="en-US" sz="2000" dirty="0">
              <a:solidFill>
                <a:schemeClr val="bg1"/>
              </a:solidFill>
            </a:endParaRPr>
          </a:p>
        </p:txBody>
      </p:sp>
      <p:cxnSp>
        <p:nvCxnSpPr>
          <p:cNvPr id="62" name="Straight Arrow Connector 61"/>
          <p:cNvCxnSpPr/>
          <p:nvPr/>
        </p:nvCxnSpPr>
        <p:spPr>
          <a:xfrm flipH="1" flipV="1">
            <a:off x="20815008" y="6739554"/>
            <a:ext cx="747928" cy="1379656"/>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8066708" y="9585015"/>
            <a:ext cx="809389" cy="400110"/>
          </a:xfrm>
          <a:prstGeom prst="rect">
            <a:avLst/>
          </a:prstGeom>
          <a:noFill/>
        </p:spPr>
        <p:txBody>
          <a:bodyPr wrap="none" rtlCol="0">
            <a:spAutoFit/>
          </a:bodyPr>
          <a:lstStyle/>
          <a:p>
            <a:r>
              <a:rPr lang="en-US" sz="2000" dirty="0" smtClean="0">
                <a:solidFill>
                  <a:schemeClr val="bg1"/>
                </a:solidFill>
              </a:rPr>
              <a:t>Robot</a:t>
            </a:r>
            <a:endParaRPr lang="en-US" sz="2000" dirty="0">
              <a:solidFill>
                <a:schemeClr val="bg1"/>
              </a:solidFill>
            </a:endParaRPr>
          </a:p>
        </p:txBody>
      </p:sp>
      <p:cxnSp>
        <p:nvCxnSpPr>
          <p:cNvPr id="67" name="Straight Arrow Connector 66"/>
          <p:cNvCxnSpPr/>
          <p:nvPr/>
        </p:nvCxnSpPr>
        <p:spPr>
          <a:xfrm flipV="1">
            <a:off x="18867437" y="8606250"/>
            <a:ext cx="274333" cy="97986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8374324" y="8519320"/>
            <a:ext cx="0" cy="82156"/>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19710361" y="8519320"/>
            <a:ext cx="1" cy="82156"/>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8374323" y="8606249"/>
            <a:ext cx="1331313" cy="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5695523" y="6002082"/>
            <a:ext cx="1057277" cy="400110"/>
          </a:xfrm>
          <a:prstGeom prst="rect">
            <a:avLst/>
          </a:prstGeom>
          <a:noFill/>
        </p:spPr>
        <p:txBody>
          <a:bodyPr wrap="none" rtlCol="0">
            <a:spAutoFit/>
          </a:bodyPr>
          <a:lstStyle/>
          <a:p>
            <a:r>
              <a:rPr lang="en-US" sz="2000" dirty="0" smtClean="0">
                <a:solidFill>
                  <a:schemeClr val="bg1"/>
                </a:solidFill>
              </a:rPr>
              <a:t>Window</a:t>
            </a:r>
            <a:endParaRPr lang="en-US" sz="2000" dirty="0">
              <a:solidFill>
                <a:schemeClr val="bg1"/>
              </a:solidFill>
            </a:endParaRPr>
          </a:p>
        </p:txBody>
      </p:sp>
      <p:cxnSp>
        <p:nvCxnSpPr>
          <p:cNvPr id="79" name="Straight Arrow Connector 78"/>
          <p:cNvCxnSpPr/>
          <p:nvPr/>
        </p:nvCxnSpPr>
        <p:spPr>
          <a:xfrm flipV="1">
            <a:off x="26639837" y="5493900"/>
            <a:ext cx="304800" cy="52986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27229753" y="5499647"/>
            <a:ext cx="1" cy="40011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7220589" y="6023765"/>
            <a:ext cx="1" cy="178372"/>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27220590" y="6338931"/>
            <a:ext cx="1" cy="40011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46" idx="1"/>
          </p:cNvCxnSpPr>
          <p:nvPr/>
        </p:nvCxnSpPr>
        <p:spPr>
          <a:xfrm flipH="1">
            <a:off x="10637838" y="8976520"/>
            <a:ext cx="4133544" cy="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15590837" y="8976519"/>
            <a:ext cx="5403101" cy="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20986395" y="8683634"/>
            <a:ext cx="7543" cy="491086"/>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19553237" y="8753876"/>
            <a:ext cx="0" cy="8215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17698813" y="4413463"/>
            <a:ext cx="0" cy="88612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17698813" y="5679922"/>
            <a:ext cx="6782" cy="1543997"/>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a:off x="17572037" y="4404519"/>
            <a:ext cx="914401" cy="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8486437" y="4404519"/>
            <a:ext cx="838200" cy="0"/>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7276366" y="5293845"/>
            <a:ext cx="819455" cy="400110"/>
          </a:xfrm>
          <a:prstGeom prst="rect">
            <a:avLst/>
          </a:prstGeom>
          <a:noFill/>
        </p:spPr>
        <p:txBody>
          <a:bodyPr wrap="none" rtlCol="0">
            <a:spAutoFit/>
          </a:bodyPr>
          <a:lstStyle/>
          <a:p>
            <a:r>
              <a:rPr lang="en-US" sz="2000" dirty="0" smtClean="0">
                <a:solidFill>
                  <a:schemeClr val="bg1"/>
                </a:solidFill>
              </a:rPr>
              <a:t>12’-6”</a:t>
            </a:r>
            <a:endParaRPr lang="en-US" sz="2000" dirty="0">
              <a:solidFill>
                <a:schemeClr val="bg1"/>
              </a:solidFill>
            </a:endParaRPr>
          </a:p>
        </p:txBody>
      </p:sp>
      <p:sp>
        <p:nvSpPr>
          <p:cNvPr id="146" name="TextBox 145"/>
          <p:cNvSpPr txBox="1"/>
          <p:nvPr/>
        </p:nvSpPr>
        <p:spPr>
          <a:xfrm>
            <a:off x="14771382" y="8776465"/>
            <a:ext cx="824265" cy="400110"/>
          </a:xfrm>
          <a:prstGeom prst="rect">
            <a:avLst/>
          </a:prstGeom>
          <a:noFill/>
        </p:spPr>
        <p:txBody>
          <a:bodyPr wrap="none" rtlCol="0">
            <a:spAutoFit/>
          </a:bodyPr>
          <a:lstStyle/>
          <a:p>
            <a:r>
              <a:rPr lang="en-US" sz="2000" dirty="0">
                <a:solidFill>
                  <a:schemeClr val="bg1"/>
                </a:solidFill>
              </a:rPr>
              <a:t>4</a:t>
            </a:r>
            <a:r>
              <a:rPr lang="en-US" sz="2000" dirty="0" smtClean="0">
                <a:solidFill>
                  <a:schemeClr val="bg1"/>
                </a:solidFill>
              </a:rPr>
              <a:t>2’-8”</a:t>
            </a:r>
            <a:endParaRPr lang="en-US" sz="2000" dirty="0">
              <a:solidFill>
                <a:schemeClr val="bg1"/>
              </a:solidFill>
            </a:endParaRPr>
          </a:p>
        </p:txBody>
      </p:sp>
      <p:cxnSp>
        <p:nvCxnSpPr>
          <p:cNvPr id="150" name="Straight Arrow Connector 149"/>
          <p:cNvCxnSpPr>
            <a:stCxn id="56" idx="1"/>
          </p:cNvCxnSpPr>
          <p:nvPr/>
        </p:nvCxnSpPr>
        <p:spPr>
          <a:xfrm flipH="1" flipV="1">
            <a:off x="20620037" y="4633119"/>
            <a:ext cx="217015" cy="49867"/>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24582437" y="5099537"/>
            <a:ext cx="408518" cy="40011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19531451" y="11948319"/>
            <a:ext cx="0" cy="8382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9531451" y="13147521"/>
            <a:ext cx="0" cy="436339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19280153" y="11948319"/>
            <a:ext cx="403696" cy="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9226651" y="12748796"/>
            <a:ext cx="824265" cy="400110"/>
          </a:xfrm>
          <a:prstGeom prst="rect">
            <a:avLst/>
          </a:prstGeom>
          <a:noFill/>
        </p:spPr>
        <p:txBody>
          <a:bodyPr wrap="none" rtlCol="0">
            <a:spAutoFit/>
          </a:bodyPr>
          <a:lstStyle/>
          <a:p>
            <a:r>
              <a:rPr lang="en-US" sz="2000" dirty="0" smtClean="0">
                <a:solidFill>
                  <a:schemeClr val="bg1"/>
                </a:solidFill>
              </a:rPr>
              <a:t>11’-</a:t>
            </a:r>
            <a:r>
              <a:rPr lang="en-US" sz="2000" dirty="0">
                <a:solidFill>
                  <a:schemeClr val="bg1"/>
                </a:solidFill>
              </a:rPr>
              <a:t>8</a:t>
            </a:r>
            <a:r>
              <a:rPr lang="en-US" sz="2000" dirty="0" smtClean="0">
                <a:solidFill>
                  <a:schemeClr val="bg1"/>
                </a:solidFill>
              </a:rPr>
              <a:t>”</a:t>
            </a:r>
            <a:endParaRPr lang="en-US" sz="2000" dirty="0">
              <a:solidFill>
                <a:schemeClr val="bg1"/>
              </a:solidFill>
            </a:endParaRPr>
          </a:p>
        </p:txBody>
      </p:sp>
      <p:sp>
        <p:nvSpPr>
          <p:cNvPr id="80" name="TextBox 79"/>
          <p:cNvSpPr txBox="1"/>
          <p:nvPr/>
        </p:nvSpPr>
        <p:spPr>
          <a:xfrm>
            <a:off x="9730637" y="11748718"/>
            <a:ext cx="844655" cy="1015663"/>
          </a:xfrm>
          <a:prstGeom prst="rect">
            <a:avLst/>
          </a:prstGeom>
          <a:noFill/>
        </p:spPr>
        <p:txBody>
          <a:bodyPr wrap="none" rtlCol="0">
            <a:spAutoFit/>
          </a:bodyPr>
          <a:lstStyle/>
          <a:p>
            <a:r>
              <a:rPr lang="en-US" sz="2000" dirty="0" smtClean="0">
                <a:solidFill>
                  <a:schemeClr val="bg1"/>
                </a:solidFill>
              </a:rPr>
              <a:t>Robot</a:t>
            </a:r>
          </a:p>
          <a:p>
            <a:r>
              <a:rPr lang="en-US" sz="2000" dirty="0" smtClean="0">
                <a:solidFill>
                  <a:schemeClr val="bg1"/>
                </a:solidFill>
              </a:rPr>
              <a:t>Base</a:t>
            </a:r>
          </a:p>
          <a:p>
            <a:r>
              <a:rPr lang="en-US" sz="2000" dirty="0" smtClean="0">
                <a:solidFill>
                  <a:schemeClr val="bg1"/>
                </a:solidFill>
              </a:rPr>
              <a:t>Frame</a:t>
            </a:r>
            <a:endParaRPr lang="en-US" sz="2000" dirty="0">
              <a:solidFill>
                <a:schemeClr val="bg1"/>
              </a:solidFill>
            </a:endParaRPr>
          </a:p>
        </p:txBody>
      </p:sp>
      <p:cxnSp>
        <p:nvCxnSpPr>
          <p:cNvPr id="81" name="Straight Arrow Connector 80"/>
          <p:cNvCxnSpPr/>
          <p:nvPr/>
        </p:nvCxnSpPr>
        <p:spPr>
          <a:xfrm>
            <a:off x="10575292" y="11948319"/>
            <a:ext cx="421759" cy="15461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4045051" y="17189986"/>
            <a:ext cx="1533561" cy="707886"/>
          </a:xfrm>
          <a:prstGeom prst="rect">
            <a:avLst/>
          </a:prstGeom>
          <a:noFill/>
        </p:spPr>
        <p:txBody>
          <a:bodyPr wrap="none" rtlCol="0">
            <a:spAutoFit/>
          </a:bodyPr>
          <a:lstStyle/>
          <a:p>
            <a:r>
              <a:rPr lang="en-US" sz="2000" dirty="0" smtClean="0">
                <a:solidFill>
                  <a:schemeClr val="bg1"/>
                </a:solidFill>
              </a:rPr>
              <a:t>Floor Rail</a:t>
            </a:r>
          </a:p>
          <a:p>
            <a:r>
              <a:rPr lang="en-US" sz="2000" dirty="0" smtClean="0">
                <a:solidFill>
                  <a:schemeClr val="bg1"/>
                </a:solidFill>
              </a:rPr>
              <a:t>Drive </a:t>
            </a:r>
            <a:r>
              <a:rPr lang="en-US" sz="2000" dirty="0">
                <a:solidFill>
                  <a:schemeClr val="bg1"/>
                </a:solidFill>
              </a:rPr>
              <a:t>S</a:t>
            </a:r>
            <a:r>
              <a:rPr lang="en-US" sz="2000" dirty="0" smtClean="0">
                <a:solidFill>
                  <a:schemeClr val="bg1"/>
                </a:solidFill>
              </a:rPr>
              <a:t>ystem</a:t>
            </a:r>
            <a:endParaRPr lang="en-US" sz="2000" dirty="0">
              <a:solidFill>
                <a:schemeClr val="bg1"/>
              </a:solidFill>
            </a:endParaRPr>
          </a:p>
        </p:txBody>
      </p:sp>
      <p:cxnSp>
        <p:nvCxnSpPr>
          <p:cNvPr id="85" name="Straight Arrow Connector 84"/>
          <p:cNvCxnSpPr/>
          <p:nvPr/>
        </p:nvCxnSpPr>
        <p:spPr>
          <a:xfrm flipH="1" flipV="1">
            <a:off x="15340451" y="16063120"/>
            <a:ext cx="337107" cy="2286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15340451" y="16291720"/>
            <a:ext cx="337107" cy="1066799"/>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2473853" y="14821388"/>
            <a:ext cx="1171948" cy="1015663"/>
          </a:xfrm>
          <a:prstGeom prst="rect">
            <a:avLst/>
          </a:prstGeom>
          <a:noFill/>
        </p:spPr>
        <p:txBody>
          <a:bodyPr wrap="square" rtlCol="0">
            <a:spAutoFit/>
          </a:bodyPr>
          <a:lstStyle/>
          <a:p>
            <a:r>
              <a:rPr lang="en-US" sz="2000" dirty="0" smtClean="0">
                <a:solidFill>
                  <a:schemeClr val="bg1"/>
                </a:solidFill>
              </a:rPr>
              <a:t>Floor Rail</a:t>
            </a:r>
          </a:p>
          <a:p>
            <a:r>
              <a:rPr lang="en-US" sz="2000" dirty="0" smtClean="0">
                <a:solidFill>
                  <a:schemeClr val="bg1"/>
                </a:solidFill>
              </a:rPr>
              <a:t>Position</a:t>
            </a:r>
          </a:p>
          <a:p>
            <a:r>
              <a:rPr lang="en-US" sz="2000" dirty="0" smtClean="0">
                <a:solidFill>
                  <a:schemeClr val="bg1"/>
                </a:solidFill>
              </a:rPr>
              <a:t>Encoder</a:t>
            </a:r>
          </a:p>
        </p:txBody>
      </p:sp>
      <p:cxnSp>
        <p:nvCxnSpPr>
          <p:cNvPr id="99" name="Straight Arrow Connector 98"/>
          <p:cNvCxnSpPr/>
          <p:nvPr/>
        </p:nvCxnSpPr>
        <p:spPr>
          <a:xfrm flipH="1">
            <a:off x="13568196" y="15329220"/>
            <a:ext cx="163221" cy="3651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13511645" y="15284095"/>
            <a:ext cx="219772" cy="45126"/>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2595715" y="11792525"/>
            <a:ext cx="938077" cy="1015663"/>
          </a:xfrm>
          <a:prstGeom prst="rect">
            <a:avLst/>
          </a:prstGeom>
          <a:noFill/>
        </p:spPr>
        <p:txBody>
          <a:bodyPr wrap="none" rtlCol="0">
            <a:spAutoFit/>
          </a:bodyPr>
          <a:lstStyle/>
          <a:p>
            <a:r>
              <a:rPr lang="en-US" sz="2000" dirty="0" smtClean="0">
                <a:solidFill>
                  <a:schemeClr val="bg1"/>
                </a:solidFill>
              </a:rPr>
              <a:t>Guided</a:t>
            </a:r>
          </a:p>
          <a:p>
            <a:r>
              <a:rPr lang="en-US" sz="2000" dirty="0" smtClean="0">
                <a:solidFill>
                  <a:schemeClr val="bg1"/>
                </a:solidFill>
              </a:rPr>
              <a:t>Cable</a:t>
            </a:r>
          </a:p>
          <a:p>
            <a:r>
              <a:rPr lang="en-US" sz="2000" dirty="0" smtClean="0">
                <a:solidFill>
                  <a:schemeClr val="bg1"/>
                </a:solidFill>
              </a:rPr>
              <a:t>Chain</a:t>
            </a:r>
            <a:endParaRPr lang="en-US" sz="2000" dirty="0">
              <a:solidFill>
                <a:schemeClr val="bg1"/>
              </a:solidFill>
            </a:endParaRPr>
          </a:p>
        </p:txBody>
      </p:sp>
      <p:cxnSp>
        <p:nvCxnSpPr>
          <p:cNvPr id="121" name="Straight Arrow Connector 120"/>
          <p:cNvCxnSpPr/>
          <p:nvPr/>
        </p:nvCxnSpPr>
        <p:spPr>
          <a:xfrm>
            <a:off x="13410651" y="12290113"/>
            <a:ext cx="634400" cy="15461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25673737" y="16850687"/>
            <a:ext cx="2746778" cy="1015663"/>
          </a:xfrm>
          <a:prstGeom prst="rect">
            <a:avLst/>
          </a:prstGeom>
          <a:noFill/>
        </p:spPr>
        <p:txBody>
          <a:bodyPr wrap="none" rtlCol="0">
            <a:spAutoFit/>
          </a:bodyPr>
          <a:lstStyle/>
          <a:p>
            <a:r>
              <a:rPr lang="en-US" sz="2000" dirty="0" smtClean="0">
                <a:solidFill>
                  <a:schemeClr val="bg1"/>
                </a:solidFill>
              </a:rPr>
              <a:t>Lower Z-Axis Motor:</a:t>
            </a:r>
          </a:p>
          <a:p>
            <a:r>
              <a:rPr lang="en-US" sz="2000" dirty="0">
                <a:solidFill>
                  <a:schemeClr val="bg1"/>
                </a:solidFill>
              </a:rPr>
              <a:t>h</a:t>
            </a:r>
            <a:r>
              <a:rPr lang="en-US" sz="2000" dirty="0" smtClean="0">
                <a:solidFill>
                  <a:schemeClr val="bg1"/>
                </a:solidFill>
              </a:rPr>
              <a:t>orizontal motion in/out</a:t>
            </a:r>
          </a:p>
          <a:p>
            <a:r>
              <a:rPr lang="en-US" sz="2000" dirty="0">
                <a:solidFill>
                  <a:schemeClr val="bg1"/>
                </a:solidFill>
              </a:rPr>
              <a:t>t</a:t>
            </a:r>
            <a:r>
              <a:rPr lang="en-US" sz="2000" dirty="0" smtClean="0">
                <a:solidFill>
                  <a:schemeClr val="bg1"/>
                </a:solidFill>
              </a:rPr>
              <a:t>owards </a:t>
            </a:r>
            <a:r>
              <a:rPr lang="en-US" sz="2000" dirty="0">
                <a:solidFill>
                  <a:schemeClr val="bg1"/>
                </a:solidFill>
              </a:rPr>
              <a:t>t</a:t>
            </a:r>
            <a:r>
              <a:rPr lang="en-US" sz="2000" dirty="0" smtClean="0">
                <a:solidFill>
                  <a:schemeClr val="bg1"/>
                </a:solidFill>
              </a:rPr>
              <a:t>arget</a:t>
            </a:r>
          </a:p>
        </p:txBody>
      </p:sp>
      <p:sp>
        <p:nvSpPr>
          <p:cNvPr id="126" name="TextBox 125"/>
          <p:cNvSpPr txBox="1"/>
          <p:nvPr/>
        </p:nvSpPr>
        <p:spPr>
          <a:xfrm>
            <a:off x="16396140" y="11764284"/>
            <a:ext cx="971292" cy="1323439"/>
          </a:xfrm>
          <a:prstGeom prst="rect">
            <a:avLst/>
          </a:prstGeom>
          <a:noFill/>
        </p:spPr>
        <p:txBody>
          <a:bodyPr wrap="none" rtlCol="0">
            <a:spAutoFit/>
          </a:bodyPr>
          <a:lstStyle/>
          <a:p>
            <a:r>
              <a:rPr lang="en-US" sz="2000" dirty="0" smtClean="0">
                <a:solidFill>
                  <a:schemeClr val="bg1"/>
                </a:solidFill>
              </a:rPr>
              <a:t>Y-Axis</a:t>
            </a:r>
            <a:br>
              <a:rPr lang="en-US" sz="2000" dirty="0" smtClean="0">
                <a:solidFill>
                  <a:schemeClr val="bg1"/>
                </a:solidFill>
              </a:rPr>
            </a:br>
            <a:r>
              <a:rPr lang="en-US" sz="2000" dirty="0" smtClean="0">
                <a:solidFill>
                  <a:schemeClr val="bg1"/>
                </a:solidFill>
              </a:rPr>
              <a:t>Motor:</a:t>
            </a:r>
          </a:p>
          <a:p>
            <a:r>
              <a:rPr lang="en-US" sz="2000" dirty="0">
                <a:solidFill>
                  <a:schemeClr val="bg1"/>
                </a:solidFill>
              </a:rPr>
              <a:t>v</a:t>
            </a:r>
            <a:r>
              <a:rPr lang="en-US" sz="2000" dirty="0" smtClean="0">
                <a:solidFill>
                  <a:schemeClr val="bg1"/>
                </a:solidFill>
              </a:rPr>
              <a:t>ertical</a:t>
            </a:r>
          </a:p>
          <a:p>
            <a:r>
              <a:rPr lang="en-US" sz="2000" dirty="0">
                <a:solidFill>
                  <a:schemeClr val="bg1"/>
                </a:solidFill>
              </a:rPr>
              <a:t>m</a:t>
            </a:r>
            <a:r>
              <a:rPr lang="en-US" sz="2000" dirty="0" smtClean="0">
                <a:solidFill>
                  <a:schemeClr val="bg1"/>
                </a:solidFill>
              </a:rPr>
              <a:t>otion</a:t>
            </a:r>
          </a:p>
        </p:txBody>
      </p:sp>
      <p:cxnSp>
        <p:nvCxnSpPr>
          <p:cNvPr id="128" name="Straight Arrow Connector 127"/>
          <p:cNvCxnSpPr/>
          <p:nvPr/>
        </p:nvCxnSpPr>
        <p:spPr>
          <a:xfrm>
            <a:off x="17367432" y="12102931"/>
            <a:ext cx="1097220" cy="15361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6393375" y="15536943"/>
            <a:ext cx="1231491" cy="1323439"/>
          </a:xfrm>
          <a:prstGeom prst="rect">
            <a:avLst/>
          </a:prstGeom>
          <a:noFill/>
        </p:spPr>
        <p:txBody>
          <a:bodyPr wrap="none" rtlCol="0">
            <a:spAutoFit/>
          </a:bodyPr>
          <a:lstStyle/>
          <a:p>
            <a:r>
              <a:rPr lang="en-US" sz="2000" dirty="0" smtClean="0">
                <a:solidFill>
                  <a:schemeClr val="bg1"/>
                </a:solidFill>
              </a:rPr>
              <a:t>X-Axis</a:t>
            </a:r>
          </a:p>
          <a:p>
            <a:r>
              <a:rPr lang="en-US" sz="2000" dirty="0" smtClean="0">
                <a:solidFill>
                  <a:schemeClr val="bg1"/>
                </a:solidFill>
              </a:rPr>
              <a:t>Motor:</a:t>
            </a:r>
          </a:p>
          <a:p>
            <a:r>
              <a:rPr lang="en-US" sz="2000" dirty="0">
                <a:solidFill>
                  <a:schemeClr val="bg1"/>
                </a:solidFill>
              </a:rPr>
              <a:t>h</a:t>
            </a:r>
            <a:r>
              <a:rPr lang="en-US" sz="2000" dirty="0" smtClean="0">
                <a:solidFill>
                  <a:schemeClr val="bg1"/>
                </a:solidFill>
              </a:rPr>
              <a:t>orizontal</a:t>
            </a:r>
          </a:p>
          <a:p>
            <a:r>
              <a:rPr lang="en-US" sz="2000" dirty="0">
                <a:solidFill>
                  <a:schemeClr val="bg1"/>
                </a:solidFill>
              </a:rPr>
              <a:t>m</a:t>
            </a:r>
            <a:r>
              <a:rPr lang="en-US" sz="2000" dirty="0" smtClean="0">
                <a:solidFill>
                  <a:schemeClr val="bg1"/>
                </a:solidFill>
              </a:rPr>
              <a:t>otion</a:t>
            </a:r>
          </a:p>
        </p:txBody>
      </p:sp>
      <p:cxnSp>
        <p:nvCxnSpPr>
          <p:cNvPr id="132" name="Straight Arrow Connector 131"/>
          <p:cNvCxnSpPr/>
          <p:nvPr/>
        </p:nvCxnSpPr>
        <p:spPr>
          <a:xfrm flipV="1">
            <a:off x="17397845" y="14386719"/>
            <a:ext cx="382325" cy="145033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24150448" y="17129919"/>
            <a:ext cx="1466991" cy="48963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23432306" y="11643519"/>
            <a:ext cx="4922758" cy="707886"/>
          </a:xfrm>
          <a:prstGeom prst="rect">
            <a:avLst/>
          </a:prstGeom>
          <a:noFill/>
        </p:spPr>
        <p:txBody>
          <a:bodyPr wrap="none" rtlCol="0">
            <a:spAutoFit/>
          </a:bodyPr>
          <a:lstStyle/>
          <a:p>
            <a:r>
              <a:rPr lang="en-US" sz="2000" dirty="0" smtClean="0">
                <a:solidFill>
                  <a:schemeClr val="bg1"/>
                </a:solidFill>
              </a:rPr>
              <a:t>Upper Z-Axis Motor: horizontal motion in/out</a:t>
            </a:r>
          </a:p>
          <a:p>
            <a:r>
              <a:rPr lang="en-US" sz="2000" dirty="0" smtClean="0">
                <a:solidFill>
                  <a:schemeClr val="bg1"/>
                </a:solidFill>
              </a:rPr>
              <a:t>towards </a:t>
            </a:r>
            <a:r>
              <a:rPr lang="en-US" sz="2000" dirty="0">
                <a:solidFill>
                  <a:schemeClr val="bg1"/>
                </a:solidFill>
              </a:rPr>
              <a:t>w</a:t>
            </a:r>
            <a:r>
              <a:rPr lang="en-US" sz="2000" dirty="0" smtClean="0">
                <a:solidFill>
                  <a:schemeClr val="bg1"/>
                </a:solidFill>
              </a:rPr>
              <a:t>indow</a:t>
            </a:r>
          </a:p>
        </p:txBody>
      </p:sp>
      <p:cxnSp>
        <p:nvCxnSpPr>
          <p:cNvPr id="139" name="Straight Arrow Connector 138"/>
          <p:cNvCxnSpPr/>
          <p:nvPr/>
        </p:nvCxnSpPr>
        <p:spPr>
          <a:xfrm flipH="1">
            <a:off x="23977666" y="12444725"/>
            <a:ext cx="172782" cy="87519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4978210" y="19659905"/>
            <a:ext cx="2189382" cy="1323439"/>
          </a:xfrm>
          <a:prstGeom prst="rect">
            <a:avLst/>
          </a:prstGeom>
          <a:noFill/>
        </p:spPr>
        <p:txBody>
          <a:bodyPr wrap="none" rtlCol="0">
            <a:spAutoFit/>
          </a:bodyPr>
          <a:lstStyle/>
          <a:p>
            <a:r>
              <a:rPr lang="en-US" sz="2000" dirty="0" smtClean="0">
                <a:solidFill>
                  <a:schemeClr val="bg1"/>
                </a:solidFill>
              </a:rPr>
              <a:t>Upper Z-Axis in</a:t>
            </a:r>
            <a:br>
              <a:rPr lang="en-US" sz="2000" dirty="0" smtClean="0">
                <a:solidFill>
                  <a:schemeClr val="bg1"/>
                </a:solidFill>
              </a:rPr>
            </a:br>
            <a:r>
              <a:rPr lang="en-US" sz="2000" dirty="0" smtClean="0">
                <a:solidFill>
                  <a:schemeClr val="bg1"/>
                </a:solidFill>
              </a:rPr>
              <a:t>extended position,</a:t>
            </a:r>
          </a:p>
          <a:p>
            <a:r>
              <a:rPr lang="en-US" sz="2000" dirty="0" smtClean="0">
                <a:solidFill>
                  <a:schemeClr val="bg1"/>
                </a:solidFill>
              </a:rPr>
              <a:t>ready to perform</a:t>
            </a:r>
          </a:p>
          <a:p>
            <a:r>
              <a:rPr lang="en-US" sz="2000" dirty="0">
                <a:solidFill>
                  <a:schemeClr val="bg1"/>
                </a:solidFill>
              </a:rPr>
              <a:t>w</a:t>
            </a:r>
            <a:r>
              <a:rPr lang="en-US" sz="2000" dirty="0" smtClean="0">
                <a:solidFill>
                  <a:schemeClr val="bg1"/>
                </a:solidFill>
              </a:rPr>
              <a:t>indow operations</a:t>
            </a:r>
          </a:p>
        </p:txBody>
      </p:sp>
      <p:cxnSp>
        <p:nvCxnSpPr>
          <p:cNvPr id="142" name="Straight Arrow Connector 141"/>
          <p:cNvCxnSpPr/>
          <p:nvPr/>
        </p:nvCxnSpPr>
        <p:spPr>
          <a:xfrm flipH="1">
            <a:off x="15763896" y="21062323"/>
            <a:ext cx="228404" cy="125619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15078524" y="24349867"/>
            <a:ext cx="1849802" cy="707886"/>
          </a:xfrm>
          <a:prstGeom prst="rect">
            <a:avLst/>
          </a:prstGeom>
          <a:noFill/>
        </p:spPr>
        <p:txBody>
          <a:bodyPr wrap="none" rtlCol="0">
            <a:spAutoFit/>
          </a:bodyPr>
          <a:lstStyle/>
          <a:p>
            <a:r>
              <a:rPr lang="en-US" sz="2000" dirty="0" smtClean="0">
                <a:solidFill>
                  <a:schemeClr val="bg1"/>
                </a:solidFill>
              </a:rPr>
              <a:t>Lower Z-Axis in</a:t>
            </a:r>
          </a:p>
          <a:p>
            <a:r>
              <a:rPr lang="en-US" sz="2000" dirty="0" smtClean="0">
                <a:solidFill>
                  <a:schemeClr val="bg1"/>
                </a:solidFill>
              </a:rPr>
              <a:t>retract position</a:t>
            </a:r>
          </a:p>
        </p:txBody>
      </p:sp>
      <p:cxnSp>
        <p:nvCxnSpPr>
          <p:cNvPr id="145" name="Straight Arrow Connector 144"/>
          <p:cNvCxnSpPr/>
          <p:nvPr/>
        </p:nvCxnSpPr>
        <p:spPr>
          <a:xfrm flipH="1" flipV="1">
            <a:off x="14102526" y="24262723"/>
            <a:ext cx="938668" cy="44108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8167638" y="19305962"/>
            <a:ext cx="5013424" cy="1015663"/>
          </a:xfrm>
          <a:prstGeom prst="rect">
            <a:avLst/>
          </a:prstGeom>
          <a:noFill/>
        </p:spPr>
        <p:txBody>
          <a:bodyPr wrap="none" rtlCol="0">
            <a:spAutoFit/>
          </a:bodyPr>
          <a:lstStyle/>
          <a:p>
            <a:r>
              <a:rPr lang="en-US" sz="2000" dirty="0" smtClean="0">
                <a:solidFill>
                  <a:schemeClr val="bg1"/>
                </a:solidFill>
              </a:rPr>
              <a:t>Camera / machine vision + pneumatic extend</a:t>
            </a:r>
          </a:p>
          <a:p>
            <a:r>
              <a:rPr lang="en-US" sz="2000" dirty="0" smtClean="0">
                <a:solidFill>
                  <a:schemeClr val="bg1"/>
                </a:solidFill>
              </a:rPr>
              <a:t>LVDT locate X,Y,Z coordinates of window and</a:t>
            </a:r>
          </a:p>
          <a:p>
            <a:r>
              <a:rPr lang="en-US" sz="2000" dirty="0" smtClean="0">
                <a:solidFill>
                  <a:schemeClr val="bg1"/>
                </a:solidFill>
              </a:rPr>
              <a:t>                                                it’s mounting bolts</a:t>
            </a:r>
          </a:p>
        </p:txBody>
      </p:sp>
      <p:cxnSp>
        <p:nvCxnSpPr>
          <p:cNvPr id="149" name="Straight Arrow Connector 148"/>
          <p:cNvCxnSpPr/>
          <p:nvPr/>
        </p:nvCxnSpPr>
        <p:spPr>
          <a:xfrm flipH="1">
            <a:off x="20796541" y="20321625"/>
            <a:ext cx="925986" cy="74069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21722526" y="20321624"/>
            <a:ext cx="131080" cy="80149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18885663" y="25113762"/>
            <a:ext cx="4376967" cy="400110"/>
          </a:xfrm>
          <a:prstGeom prst="rect">
            <a:avLst/>
          </a:prstGeom>
          <a:noFill/>
        </p:spPr>
        <p:txBody>
          <a:bodyPr wrap="none" rtlCol="0">
            <a:spAutoFit/>
          </a:bodyPr>
          <a:lstStyle/>
          <a:p>
            <a:r>
              <a:rPr lang="en-US" sz="2000" dirty="0" smtClean="0">
                <a:solidFill>
                  <a:schemeClr val="bg1"/>
                </a:solidFill>
              </a:rPr>
              <a:t>Bolt driver in pneumatic extend position</a:t>
            </a:r>
          </a:p>
        </p:txBody>
      </p:sp>
      <p:cxnSp>
        <p:nvCxnSpPr>
          <p:cNvPr id="161" name="Straight Arrow Connector 160"/>
          <p:cNvCxnSpPr/>
          <p:nvPr/>
        </p:nvCxnSpPr>
        <p:spPr>
          <a:xfrm flipV="1">
            <a:off x="21259534" y="23729323"/>
            <a:ext cx="1575524" cy="140461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23825255" y="19305962"/>
            <a:ext cx="4971554" cy="707886"/>
          </a:xfrm>
          <a:prstGeom prst="rect">
            <a:avLst/>
          </a:prstGeom>
          <a:noFill/>
        </p:spPr>
        <p:txBody>
          <a:bodyPr wrap="none" rtlCol="0">
            <a:spAutoFit/>
          </a:bodyPr>
          <a:lstStyle/>
          <a:p>
            <a:r>
              <a:rPr lang="en-US" sz="2000" dirty="0" smtClean="0">
                <a:solidFill>
                  <a:schemeClr val="bg1"/>
                </a:solidFill>
              </a:rPr>
              <a:t>Window gripper in pneumatic extend position</a:t>
            </a:r>
          </a:p>
          <a:p>
            <a:r>
              <a:rPr lang="en-US" sz="2000" dirty="0" smtClean="0">
                <a:solidFill>
                  <a:schemeClr val="bg1"/>
                </a:solidFill>
              </a:rPr>
              <a:t>(with bolt driver in retract position)</a:t>
            </a:r>
          </a:p>
        </p:txBody>
      </p:sp>
      <p:cxnSp>
        <p:nvCxnSpPr>
          <p:cNvPr id="165" name="Straight Arrow Connector 164"/>
          <p:cNvCxnSpPr/>
          <p:nvPr/>
        </p:nvCxnSpPr>
        <p:spPr>
          <a:xfrm flipH="1">
            <a:off x="28047126" y="20691974"/>
            <a:ext cx="354664" cy="113234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26292184" y="25111520"/>
            <a:ext cx="1831142" cy="400110"/>
          </a:xfrm>
          <a:prstGeom prst="rect">
            <a:avLst/>
          </a:prstGeom>
          <a:noFill/>
        </p:spPr>
        <p:txBody>
          <a:bodyPr wrap="none" rtlCol="0">
            <a:spAutoFit/>
          </a:bodyPr>
          <a:lstStyle/>
          <a:p>
            <a:r>
              <a:rPr lang="en-US" sz="2000" dirty="0" smtClean="0">
                <a:solidFill>
                  <a:schemeClr val="bg1"/>
                </a:solidFill>
              </a:rPr>
              <a:t>Spare tool plate</a:t>
            </a:r>
          </a:p>
        </p:txBody>
      </p:sp>
      <p:cxnSp>
        <p:nvCxnSpPr>
          <p:cNvPr id="170" name="Straight Arrow Connector 169"/>
          <p:cNvCxnSpPr/>
          <p:nvPr/>
        </p:nvCxnSpPr>
        <p:spPr>
          <a:xfrm flipH="1" flipV="1">
            <a:off x="25874960" y="24567523"/>
            <a:ext cx="391252" cy="74405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27742326" y="19813793"/>
            <a:ext cx="659464" cy="878181"/>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8220229" y="28163797"/>
            <a:ext cx="2188356" cy="1631216"/>
          </a:xfrm>
          <a:prstGeom prst="rect">
            <a:avLst/>
          </a:prstGeom>
          <a:noFill/>
        </p:spPr>
        <p:txBody>
          <a:bodyPr wrap="none" rtlCol="0">
            <a:spAutoFit/>
          </a:bodyPr>
          <a:lstStyle/>
          <a:p>
            <a:r>
              <a:rPr lang="en-US" sz="2000" dirty="0" smtClean="0">
                <a:solidFill>
                  <a:schemeClr val="bg1"/>
                </a:solidFill>
              </a:rPr>
              <a:t>Lower Z-Axis in full</a:t>
            </a:r>
          </a:p>
          <a:p>
            <a:r>
              <a:rPr lang="en-US" sz="2000" dirty="0" smtClean="0">
                <a:solidFill>
                  <a:schemeClr val="bg1"/>
                </a:solidFill>
              </a:rPr>
              <a:t>extend position,</a:t>
            </a:r>
          </a:p>
          <a:p>
            <a:r>
              <a:rPr lang="en-US" sz="2000" dirty="0">
                <a:solidFill>
                  <a:schemeClr val="bg1"/>
                </a:solidFill>
              </a:rPr>
              <a:t>i</a:t>
            </a:r>
            <a:r>
              <a:rPr lang="en-US" sz="2000" dirty="0" smtClean="0">
                <a:solidFill>
                  <a:schemeClr val="bg1"/>
                </a:solidFill>
              </a:rPr>
              <a:t>ncluding 3-stage</a:t>
            </a:r>
          </a:p>
          <a:p>
            <a:r>
              <a:rPr lang="en-US" sz="2000" dirty="0">
                <a:solidFill>
                  <a:schemeClr val="bg1"/>
                </a:solidFill>
              </a:rPr>
              <a:t>p</a:t>
            </a:r>
            <a:r>
              <a:rPr lang="en-US" sz="2000" dirty="0" smtClean="0">
                <a:solidFill>
                  <a:schemeClr val="bg1"/>
                </a:solidFill>
              </a:rPr>
              <a:t>neumatic</a:t>
            </a:r>
          </a:p>
          <a:p>
            <a:r>
              <a:rPr lang="en-US" sz="2000" dirty="0">
                <a:solidFill>
                  <a:schemeClr val="bg1"/>
                </a:solidFill>
              </a:rPr>
              <a:t>t</a:t>
            </a:r>
            <a:r>
              <a:rPr lang="en-US" sz="2000" dirty="0" smtClean="0">
                <a:solidFill>
                  <a:schemeClr val="bg1"/>
                </a:solidFill>
              </a:rPr>
              <a:t>elescoping motion</a:t>
            </a:r>
          </a:p>
        </p:txBody>
      </p:sp>
      <p:sp>
        <p:nvSpPr>
          <p:cNvPr id="180" name="TextBox 179"/>
          <p:cNvSpPr txBox="1"/>
          <p:nvPr/>
        </p:nvSpPr>
        <p:spPr>
          <a:xfrm>
            <a:off x="17197873" y="27037930"/>
            <a:ext cx="3110339" cy="400110"/>
          </a:xfrm>
          <a:prstGeom prst="rect">
            <a:avLst/>
          </a:prstGeom>
          <a:noFill/>
        </p:spPr>
        <p:txBody>
          <a:bodyPr wrap="none" rtlCol="0">
            <a:spAutoFit/>
          </a:bodyPr>
          <a:lstStyle/>
          <a:p>
            <a:r>
              <a:rPr lang="en-US" sz="2000" dirty="0" smtClean="0">
                <a:solidFill>
                  <a:schemeClr val="bg1"/>
                </a:solidFill>
              </a:rPr>
              <a:t>Production Solenoid</a:t>
            </a:r>
            <a:r>
              <a:rPr lang="en-US" sz="2000" dirty="0">
                <a:solidFill>
                  <a:schemeClr val="bg1"/>
                </a:solidFill>
              </a:rPr>
              <a:t> </a:t>
            </a:r>
            <a:r>
              <a:rPr lang="en-US" sz="2000" dirty="0" smtClean="0">
                <a:solidFill>
                  <a:schemeClr val="bg1"/>
                </a:solidFill>
              </a:rPr>
              <a:t>Endcap</a:t>
            </a:r>
          </a:p>
        </p:txBody>
      </p:sp>
      <p:sp>
        <p:nvSpPr>
          <p:cNvPr id="181" name="TextBox 180"/>
          <p:cNvSpPr txBox="1"/>
          <p:nvPr/>
        </p:nvSpPr>
        <p:spPr>
          <a:xfrm>
            <a:off x="18036611" y="32187484"/>
            <a:ext cx="2263568" cy="1015663"/>
          </a:xfrm>
          <a:prstGeom prst="rect">
            <a:avLst/>
          </a:prstGeom>
          <a:noFill/>
        </p:spPr>
        <p:txBody>
          <a:bodyPr wrap="none" rtlCol="0">
            <a:spAutoFit/>
          </a:bodyPr>
          <a:lstStyle/>
          <a:p>
            <a:r>
              <a:rPr lang="en-US" sz="2000" dirty="0" smtClean="0">
                <a:solidFill>
                  <a:schemeClr val="bg1"/>
                </a:solidFill>
              </a:rPr>
              <a:t>Robot end-of-arm</a:t>
            </a:r>
          </a:p>
          <a:p>
            <a:r>
              <a:rPr lang="en-US" sz="2000" dirty="0">
                <a:solidFill>
                  <a:schemeClr val="bg1"/>
                </a:solidFill>
              </a:rPr>
              <a:t>t</a:t>
            </a:r>
            <a:r>
              <a:rPr lang="en-US" sz="2000" dirty="0" smtClean="0">
                <a:solidFill>
                  <a:schemeClr val="bg1"/>
                </a:solidFill>
              </a:rPr>
              <a:t>ooling approaching</a:t>
            </a:r>
          </a:p>
          <a:p>
            <a:r>
              <a:rPr lang="en-US" sz="2000" dirty="0">
                <a:solidFill>
                  <a:schemeClr val="bg1"/>
                </a:solidFill>
              </a:rPr>
              <a:t>t</a:t>
            </a:r>
            <a:r>
              <a:rPr lang="en-US" sz="2000" dirty="0" smtClean="0">
                <a:solidFill>
                  <a:schemeClr val="bg1"/>
                </a:solidFill>
              </a:rPr>
              <a:t>arget assembly</a:t>
            </a:r>
          </a:p>
        </p:txBody>
      </p:sp>
      <p:cxnSp>
        <p:nvCxnSpPr>
          <p:cNvPr id="182" name="Straight Arrow Connector 181"/>
          <p:cNvCxnSpPr/>
          <p:nvPr/>
        </p:nvCxnSpPr>
        <p:spPr>
          <a:xfrm flipV="1">
            <a:off x="18857207" y="31821397"/>
            <a:ext cx="274332" cy="3810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4132807" y="27037930"/>
            <a:ext cx="1790490" cy="707886"/>
          </a:xfrm>
          <a:prstGeom prst="rect">
            <a:avLst/>
          </a:prstGeom>
          <a:noFill/>
        </p:spPr>
        <p:txBody>
          <a:bodyPr wrap="none" rtlCol="0">
            <a:spAutoFit/>
          </a:bodyPr>
          <a:lstStyle/>
          <a:p>
            <a:r>
              <a:rPr lang="en-US" sz="2000" dirty="0" smtClean="0">
                <a:solidFill>
                  <a:schemeClr val="bg1"/>
                </a:solidFill>
              </a:rPr>
              <a:t>Upper Z-Axis in</a:t>
            </a:r>
          </a:p>
          <a:p>
            <a:r>
              <a:rPr lang="en-US" sz="2000" dirty="0">
                <a:solidFill>
                  <a:schemeClr val="bg1"/>
                </a:solidFill>
              </a:rPr>
              <a:t>r</a:t>
            </a:r>
            <a:r>
              <a:rPr lang="en-US" sz="2000" dirty="0" smtClean="0">
                <a:solidFill>
                  <a:schemeClr val="bg1"/>
                </a:solidFill>
              </a:rPr>
              <a:t>etract position</a:t>
            </a:r>
          </a:p>
        </p:txBody>
      </p:sp>
      <p:cxnSp>
        <p:nvCxnSpPr>
          <p:cNvPr id="188" name="Straight Arrow Connector 187"/>
          <p:cNvCxnSpPr/>
          <p:nvPr/>
        </p:nvCxnSpPr>
        <p:spPr>
          <a:xfrm flipH="1">
            <a:off x="11313407" y="27438040"/>
            <a:ext cx="990600" cy="1259157"/>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12304007" y="27237985"/>
            <a:ext cx="1828800" cy="200055"/>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15695049" y="27327809"/>
            <a:ext cx="799958" cy="108899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16495007" y="27237985"/>
            <a:ext cx="702866" cy="89824"/>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18600172" y="29795013"/>
            <a:ext cx="152871" cy="111198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4075613" y="26943186"/>
            <a:ext cx="1956305" cy="400110"/>
          </a:xfrm>
          <a:prstGeom prst="rect">
            <a:avLst/>
          </a:prstGeom>
          <a:noFill/>
        </p:spPr>
        <p:txBody>
          <a:bodyPr wrap="none" rtlCol="0">
            <a:spAutoFit/>
          </a:bodyPr>
          <a:lstStyle/>
          <a:p>
            <a:r>
              <a:rPr lang="en-US" sz="2000" dirty="0" smtClean="0">
                <a:solidFill>
                  <a:schemeClr val="bg1"/>
                </a:solidFill>
              </a:rPr>
              <a:t>3x Spring Clamps</a:t>
            </a:r>
          </a:p>
        </p:txBody>
      </p:sp>
      <p:sp>
        <p:nvSpPr>
          <p:cNvPr id="206" name="TextBox 205"/>
          <p:cNvSpPr txBox="1"/>
          <p:nvPr/>
        </p:nvSpPr>
        <p:spPr>
          <a:xfrm>
            <a:off x="26597258" y="26886601"/>
            <a:ext cx="2209195" cy="1015663"/>
          </a:xfrm>
          <a:prstGeom prst="rect">
            <a:avLst/>
          </a:prstGeom>
          <a:noFill/>
        </p:spPr>
        <p:txBody>
          <a:bodyPr wrap="none" rtlCol="0">
            <a:spAutoFit/>
          </a:bodyPr>
          <a:lstStyle/>
          <a:p>
            <a:r>
              <a:rPr lang="en-US" sz="2000" dirty="0" smtClean="0">
                <a:solidFill>
                  <a:schemeClr val="bg1"/>
                </a:solidFill>
              </a:rPr>
              <a:t>Target Assembly</a:t>
            </a:r>
          </a:p>
          <a:p>
            <a:r>
              <a:rPr lang="en-US" sz="2000" dirty="0">
                <a:solidFill>
                  <a:schemeClr val="bg1"/>
                </a:solidFill>
              </a:rPr>
              <a:t>o</a:t>
            </a:r>
            <a:r>
              <a:rPr lang="en-US" sz="2000" dirty="0" smtClean="0">
                <a:solidFill>
                  <a:schemeClr val="bg1"/>
                </a:solidFill>
              </a:rPr>
              <a:t>uter ring, a.k.a.</a:t>
            </a:r>
          </a:p>
          <a:p>
            <a:r>
              <a:rPr lang="en-US" sz="2000" dirty="0">
                <a:solidFill>
                  <a:schemeClr val="bg1"/>
                </a:solidFill>
              </a:rPr>
              <a:t>t</a:t>
            </a:r>
            <a:r>
              <a:rPr lang="en-US" sz="2000" dirty="0" smtClean="0">
                <a:solidFill>
                  <a:schemeClr val="bg1"/>
                </a:solidFill>
              </a:rPr>
              <a:t>he “bicycle wheel”</a:t>
            </a:r>
          </a:p>
        </p:txBody>
      </p:sp>
      <p:sp>
        <p:nvSpPr>
          <p:cNvPr id="207" name="TextBox 206"/>
          <p:cNvSpPr txBox="1"/>
          <p:nvPr/>
        </p:nvSpPr>
        <p:spPr>
          <a:xfrm>
            <a:off x="27394922" y="32781562"/>
            <a:ext cx="1292085" cy="400110"/>
          </a:xfrm>
          <a:prstGeom prst="rect">
            <a:avLst/>
          </a:prstGeom>
          <a:noFill/>
        </p:spPr>
        <p:txBody>
          <a:bodyPr wrap="none" rtlCol="0">
            <a:spAutoFit/>
          </a:bodyPr>
          <a:lstStyle/>
          <a:p>
            <a:r>
              <a:rPr lang="en-US" sz="2000" dirty="0" smtClean="0">
                <a:solidFill>
                  <a:schemeClr val="bg1"/>
                </a:solidFill>
              </a:rPr>
              <a:t>Target Rod</a:t>
            </a:r>
          </a:p>
        </p:txBody>
      </p:sp>
      <p:sp>
        <p:nvSpPr>
          <p:cNvPr id="208" name="TextBox 207"/>
          <p:cNvSpPr txBox="1"/>
          <p:nvPr/>
        </p:nvSpPr>
        <p:spPr>
          <a:xfrm>
            <a:off x="27812622" y="31657954"/>
            <a:ext cx="910570" cy="707886"/>
          </a:xfrm>
          <a:prstGeom prst="rect">
            <a:avLst/>
          </a:prstGeom>
          <a:noFill/>
        </p:spPr>
        <p:txBody>
          <a:bodyPr wrap="none" rtlCol="0">
            <a:spAutoFit/>
          </a:bodyPr>
          <a:lstStyle/>
          <a:p>
            <a:pPr algn="ctr"/>
            <a:r>
              <a:rPr lang="en-US" sz="2000" dirty="0" smtClean="0">
                <a:solidFill>
                  <a:schemeClr val="bg1"/>
                </a:solidFill>
              </a:rPr>
              <a:t>6x</a:t>
            </a:r>
          </a:p>
          <a:p>
            <a:pPr algn="ctr"/>
            <a:r>
              <a:rPr lang="en-US" sz="2000" dirty="0" smtClean="0">
                <a:solidFill>
                  <a:schemeClr val="bg1"/>
                </a:solidFill>
              </a:rPr>
              <a:t>Spokes</a:t>
            </a:r>
          </a:p>
        </p:txBody>
      </p:sp>
      <p:sp>
        <p:nvSpPr>
          <p:cNvPr id="209" name="TextBox 208"/>
          <p:cNvSpPr txBox="1"/>
          <p:nvPr/>
        </p:nvSpPr>
        <p:spPr>
          <a:xfrm>
            <a:off x="21818347" y="32202397"/>
            <a:ext cx="1541256" cy="1015663"/>
          </a:xfrm>
          <a:prstGeom prst="rect">
            <a:avLst/>
          </a:prstGeom>
          <a:noFill/>
        </p:spPr>
        <p:txBody>
          <a:bodyPr wrap="none" rtlCol="0">
            <a:spAutoFit/>
          </a:bodyPr>
          <a:lstStyle/>
          <a:p>
            <a:r>
              <a:rPr lang="en-US" sz="2000" dirty="0" smtClean="0">
                <a:solidFill>
                  <a:schemeClr val="bg1"/>
                </a:solidFill>
              </a:rPr>
              <a:t>3x Clamp</a:t>
            </a:r>
          </a:p>
          <a:p>
            <a:r>
              <a:rPr lang="en-US" sz="2000" dirty="0" smtClean="0">
                <a:solidFill>
                  <a:schemeClr val="bg1"/>
                </a:solidFill>
              </a:rPr>
              <a:t>push / rotate</a:t>
            </a:r>
          </a:p>
          <a:p>
            <a:r>
              <a:rPr lang="en-US" sz="2000" dirty="0" smtClean="0">
                <a:solidFill>
                  <a:schemeClr val="bg1"/>
                </a:solidFill>
              </a:rPr>
              <a:t>actuators</a:t>
            </a:r>
          </a:p>
        </p:txBody>
      </p:sp>
      <p:cxnSp>
        <p:nvCxnSpPr>
          <p:cNvPr id="210" name="Straight Arrow Connector 209"/>
          <p:cNvCxnSpPr/>
          <p:nvPr/>
        </p:nvCxnSpPr>
        <p:spPr>
          <a:xfrm flipH="1" flipV="1">
            <a:off x="23025679" y="31516600"/>
            <a:ext cx="160340" cy="67088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V="1">
            <a:off x="23025679" y="32187485"/>
            <a:ext cx="160339" cy="319712"/>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24183006" y="32733415"/>
            <a:ext cx="1377749" cy="400110"/>
          </a:xfrm>
          <a:prstGeom prst="rect">
            <a:avLst/>
          </a:prstGeom>
          <a:noFill/>
        </p:spPr>
        <p:txBody>
          <a:bodyPr wrap="none" rtlCol="0">
            <a:spAutoFit/>
          </a:bodyPr>
          <a:lstStyle/>
          <a:p>
            <a:r>
              <a:rPr lang="en-US" sz="2000" dirty="0">
                <a:solidFill>
                  <a:schemeClr val="bg1"/>
                </a:solidFill>
              </a:rPr>
              <a:t>4</a:t>
            </a:r>
            <a:r>
              <a:rPr lang="en-US" sz="2000" dirty="0" smtClean="0">
                <a:solidFill>
                  <a:schemeClr val="bg1"/>
                </a:solidFill>
              </a:rPr>
              <a:t>x Grippers</a:t>
            </a:r>
          </a:p>
        </p:txBody>
      </p:sp>
      <p:sp>
        <p:nvSpPr>
          <p:cNvPr id="222" name="TextBox 221"/>
          <p:cNvSpPr txBox="1"/>
          <p:nvPr/>
        </p:nvSpPr>
        <p:spPr>
          <a:xfrm>
            <a:off x="24604397" y="29441070"/>
            <a:ext cx="1026243" cy="707886"/>
          </a:xfrm>
          <a:prstGeom prst="rect">
            <a:avLst/>
          </a:prstGeom>
          <a:noFill/>
        </p:spPr>
        <p:txBody>
          <a:bodyPr wrap="none" rtlCol="0">
            <a:spAutoFit/>
          </a:bodyPr>
          <a:lstStyle/>
          <a:p>
            <a:r>
              <a:rPr lang="en-US" sz="2000" dirty="0">
                <a:solidFill>
                  <a:schemeClr val="bg1"/>
                </a:solidFill>
              </a:rPr>
              <a:t>4</a:t>
            </a:r>
            <a:r>
              <a:rPr lang="en-US" sz="2000" dirty="0" smtClean="0">
                <a:solidFill>
                  <a:schemeClr val="bg1"/>
                </a:solidFill>
              </a:rPr>
              <a:t>x Grip</a:t>
            </a:r>
          </a:p>
          <a:p>
            <a:r>
              <a:rPr lang="en-US" sz="2000" dirty="0" smtClean="0">
                <a:solidFill>
                  <a:schemeClr val="bg1"/>
                </a:solidFill>
              </a:rPr>
              <a:t>Handles</a:t>
            </a:r>
          </a:p>
        </p:txBody>
      </p:sp>
      <p:cxnSp>
        <p:nvCxnSpPr>
          <p:cNvPr id="223" name="Straight Arrow Connector 222"/>
          <p:cNvCxnSpPr/>
          <p:nvPr/>
        </p:nvCxnSpPr>
        <p:spPr>
          <a:xfrm>
            <a:off x="25628995" y="28163797"/>
            <a:ext cx="376089" cy="25300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25391415" y="27343296"/>
            <a:ext cx="239225" cy="820501"/>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27696408" y="27902264"/>
            <a:ext cx="228599" cy="51453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27467809" y="29154397"/>
            <a:ext cx="1066798" cy="28667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208" idx="0"/>
          </p:cNvCxnSpPr>
          <p:nvPr/>
        </p:nvCxnSpPr>
        <p:spPr>
          <a:xfrm flipV="1">
            <a:off x="28267907" y="29154397"/>
            <a:ext cx="266700" cy="2503557"/>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26597259" y="30525997"/>
            <a:ext cx="184748" cy="1131957"/>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26782008" y="31657955"/>
            <a:ext cx="612914" cy="194087"/>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H="1" flipV="1">
            <a:off x="27394922" y="31852042"/>
            <a:ext cx="415786" cy="940468"/>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flipV="1">
            <a:off x="25499191" y="29741405"/>
            <a:ext cx="394214" cy="5360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24314165" y="32278597"/>
            <a:ext cx="129020" cy="51391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10452739" y="40234509"/>
            <a:ext cx="1662250" cy="400110"/>
          </a:xfrm>
          <a:prstGeom prst="rect">
            <a:avLst/>
          </a:prstGeom>
          <a:noFill/>
        </p:spPr>
        <p:txBody>
          <a:bodyPr wrap="none" rtlCol="0">
            <a:spAutoFit/>
          </a:bodyPr>
          <a:lstStyle/>
          <a:p>
            <a:r>
              <a:rPr lang="en-US" sz="2000" dirty="0" smtClean="0">
                <a:solidFill>
                  <a:schemeClr val="bg1"/>
                </a:solidFill>
              </a:rPr>
              <a:t>Staging Frame</a:t>
            </a:r>
          </a:p>
        </p:txBody>
      </p:sp>
      <p:cxnSp>
        <p:nvCxnSpPr>
          <p:cNvPr id="271" name="Straight Arrow Connector 270"/>
          <p:cNvCxnSpPr/>
          <p:nvPr/>
        </p:nvCxnSpPr>
        <p:spPr>
          <a:xfrm flipV="1">
            <a:off x="12080905" y="39958999"/>
            <a:ext cx="143540" cy="50411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13764754" y="38130199"/>
            <a:ext cx="1122295" cy="1323439"/>
          </a:xfrm>
          <a:prstGeom prst="rect">
            <a:avLst/>
          </a:prstGeom>
          <a:noFill/>
        </p:spPr>
        <p:txBody>
          <a:bodyPr wrap="none" rtlCol="0">
            <a:spAutoFit/>
          </a:bodyPr>
          <a:lstStyle/>
          <a:p>
            <a:r>
              <a:rPr lang="en-US" sz="2000" dirty="0" smtClean="0">
                <a:solidFill>
                  <a:schemeClr val="bg1"/>
                </a:solidFill>
              </a:rPr>
              <a:t>New</a:t>
            </a:r>
          </a:p>
          <a:p>
            <a:r>
              <a:rPr lang="en-US" sz="2000" dirty="0" smtClean="0">
                <a:solidFill>
                  <a:schemeClr val="bg1"/>
                </a:solidFill>
              </a:rPr>
              <a:t>Window</a:t>
            </a:r>
          </a:p>
          <a:p>
            <a:r>
              <a:rPr lang="en-US" sz="2000" dirty="0">
                <a:solidFill>
                  <a:schemeClr val="bg1"/>
                </a:solidFill>
              </a:rPr>
              <a:t>i</a:t>
            </a:r>
            <a:r>
              <a:rPr lang="en-US" sz="2000" dirty="0" smtClean="0">
                <a:solidFill>
                  <a:schemeClr val="bg1"/>
                </a:solidFill>
              </a:rPr>
              <a:t>n staged</a:t>
            </a:r>
          </a:p>
          <a:p>
            <a:r>
              <a:rPr lang="en-US" sz="2000" dirty="0" smtClean="0">
                <a:solidFill>
                  <a:schemeClr val="bg1"/>
                </a:solidFill>
              </a:rPr>
              <a:t>position</a:t>
            </a:r>
          </a:p>
        </p:txBody>
      </p:sp>
      <p:sp>
        <p:nvSpPr>
          <p:cNvPr id="279" name="TextBox 278"/>
          <p:cNvSpPr txBox="1"/>
          <p:nvPr/>
        </p:nvSpPr>
        <p:spPr>
          <a:xfrm>
            <a:off x="11463396" y="37686588"/>
            <a:ext cx="1178528" cy="1631216"/>
          </a:xfrm>
          <a:prstGeom prst="rect">
            <a:avLst/>
          </a:prstGeom>
          <a:noFill/>
        </p:spPr>
        <p:txBody>
          <a:bodyPr wrap="none" rtlCol="0">
            <a:spAutoFit/>
          </a:bodyPr>
          <a:lstStyle/>
          <a:p>
            <a:r>
              <a:rPr lang="en-US" sz="2000" dirty="0" smtClean="0">
                <a:solidFill>
                  <a:schemeClr val="bg1"/>
                </a:solidFill>
              </a:rPr>
              <a:t>New</a:t>
            </a:r>
          </a:p>
          <a:p>
            <a:r>
              <a:rPr lang="en-US" sz="2000" dirty="0" smtClean="0">
                <a:solidFill>
                  <a:schemeClr val="bg1"/>
                </a:solidFill>
              </a:rPr>
              <a:t>Target</a:t>
            </a:r>
          </a:p>
          <a:p>
            <a:r>
              <a:rPr lang="en-US" sz="2000" dirty="0">
                <a:solidFill>
                  <a:schemeClr val="bg1"/>
                </a:solidFill>
              </a:rPr>
              <a:t>A</a:t>
            </a:r>
            <a:r>
              <a:rPr lang="en-US" sz="2000" dirty="0" smtClean="0">
                <a:solidFill>
                  <a:schemeClr val="bg1"/>
                </a:solidFill>
              </a:rPr>
              <a:t>ssembly</a:t>
            </a:r>
          </a:p>
          <a:p>
            <a:r>
              <a:rPr lang="en-US" sz="2000" dirty="0">
                <a:solidFill>
                  <a:schemeClr val="bg1"/>
                </a:solidFill>
              </a:rPr>
              <a:t>i</a:t>
            </a:r>
            <a:r>
              <a:rPr lang="en-US" sz="2000" dirty="0" smtClean="0">
                <a:solidFill>
                  <a:schemeClr val="bg1"/>
                </a:solidFill>
              </a:rPr>
              <a:t>n staged</a:t>
            </a:r>
          </a:p>
          <a:p>
            <a:r>
              <a:rPr lang="en-US" sz="2000" dirty="0" smtClean="0">
                <a:solidFill>
                  <a:schemeClr val="bg1"/>
                </a:solidFill>
              </a:rPr>
              <a:t>position</a:t>
            </a:r>
          </a:p>
        </p:txBody>
      </p:sp>
      <p:cxnSp>
        <p:nvCxnSpPr>
          <p:cNvPr id="280" name="Straight Arrow Connector 279"/>
          <p:cNvCxnSpPr/>
          <p:nvPr/>
        </p:nvCxnSpPr>
        <p:spPr>
          <a:xfrm>
            <a:off x="14845168" y="38683260"/>
            <a:ext cx="806695" cy="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V="1">
            <a:off x="10819508" y="35996600"/>
            <a:ext cx="222978" cy="76199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flipV="1">
            <a:off x="10819508" y="36759175"/>
            <a:ext cx="1261397" cy="151824"/>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p:nvPr/>
        </p:nvCxnSpPr>
        <p:spPr>
          <a:xfrm flipH="1" flipV="1">
            <a:off x="12080906" y="36910999"/>
            <a:ext cx="350434" cy="99060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flipV="1">
            <a:off x="12224445" y="37901599"/>
            <a:ext cx="206895" cy="7620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12507190" y="35996600"/>
            <a:ext cx="2142446" cy="1015663"/>
          </a:xfrm>
          <a:prstGeom prst="rect">
            <a:avLst/>
          </a:prstGeom>
          <a:solidFill>
            <a:schemeClr val="tx1"/>
          </a:solidFill>
        </p:spPr>
        <p:txBody>
          <a:bodyPr wrap="none" rtlCol="0">
            <a:spAutoFit/>
          </a:bodyPr>
          <a:lstStyle/>
          <a:p>
            <a:r>
              <a:rPr lang="en-US" sz="2000" dirty="0" smtClean="0">
                <a:solidFill>
                  <a:schemeClr val="bg1"/>
                </a:solidFill>
              </a:rPr>
              <a:t>Matching features</a:t>
            </a:r>
          </a:p>
          <a:p>
            <a:r>
              <a:rPr lang="en-US" sz="2000" dirty="0" smtClean="0">
                <a:solidFill>
                  <a:schemeClr val="bg1"/>
                </a:solidFill>
              </a:rPr>
              <a:t>simulate mounting</a:t>
            </a:r>
          </a:p>
          <a:p>
            <a:r>
              <a:rPr lang="en-US" sz="2000" dirty="0" smtClean="0">
                <a:solidFill>
                  <a:schemeClr val="bg1"/>
                </a:solidFill>
              </a:rPr>
              <a:t>inside experiment</a:t>
            </a:r>
          </a:p>
        </p:txBody>
      </p:sp>
      <p:cxnSp>
        <p:nvCxnSpPr>
          <p:cNvPr id="300" name="Straight Arrow Connector 299"/>
          <p:cNvCxnSpPr/>
          <p:nvPr/>
        </p:nvCxnSpPr>
        <p:spPr>
          <a:xfrm flipH="1" flipV="1">
            <a:off x="12152676" y="36207343"/>
            <a:ext cx="354514" cy="551256"/>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V="1">
            <a:off x="14623922" y="36406770"/>
            <a:ext cx="918419" cy="35182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17526630" y="35942991"/>
            <a:ext cx="1352358" cy="1631216"/>
          </a:xfrm>
          <a:prstGeom prst="rect">
            <a:avLst/>
          </a:prstGeom>
          <a:noFill/>
        </p:spPr>
        <p:txBody>
          <a:bodyPr wrap="none" rtlCol="0">
            <a:spAutoFit/>
          </a:bodyPr>
          <a:lstStyle/>
          <a:p>
            <a:r>
              <a:rPr lang="en-US" sz="2000" dirty="0" smtClean="0">
                <a:solidFill>
                  <a:schemeClr val="bg1"/>
                </a:solidFill>
              </a:rPr>
              <a:t>Cask</a:t>
            </a:r>
          </a:p>
          <a:p>
            <a:r>
              <a:rPr lang="en-US" sz="2000" dirty="0" smtClean="0">
                <a:solidFill>
                  <a:schemeClr val="bg1"/>
                </a:solidFill>
              </a:rPr>
              <a:t>Upper</a:t>
            </a:r>
          </a:p>
          <a:p>
            <a:r>
              <a:rPr lang="en-US" sz="2000" dirty="0" smtClean="0">
                <a:solidFill>
                  <a:schemeClr val="bg1"/>
                </a:solidFill>
              </a:rPr>
              <a:t>Chamber:</a:t>
            </a:r>
          </a:p>
          <a:p>
            <a:r>
              <a:rPr lang="en-US" sz="2000" dirty="0">
                <a:solidFill>
                  <a:schemeClr val="bg1"/>
                </a:solidFill>
              </a:rPr>
              <a:t>h</a:t>
            </a:r>
            <a:r>
              <a:rPr lang="en-US" sz="2000" dirty="0" smtClean="0">
                <a:solidFill>
                  <a:schemeClr val="bg1"/>
                </a:solidFill>
              </a:rPr>
              <a:t>olds up to</a:t>
            </a:r>
          </a:p>
          <a:p>
            <a:r>
              <a:rPr lang="en-US" sz="2000" dirty="0" smtClean="0">
                <a:solidFill>
                  <a:schemeClr val="bg1"/>
                </a:solidFill>
              </a:rPr>
              <a:t>5 windows</a:t>
            </a:r>
          </a:p>
        </p:txBody>
      </p:sp>
      <p:sp>
        <p:nvSpPr>
          <p:cNvPr id="155" name="TextBox 154"/>
          <p:cNvSpPr txBox="1"/>
          <p:nvPr/>
        </p:nvSpPr>
        <p:spPr>
          <a:xfrm>
            <a:off x="17526630" y="37832296"/>
            <a:ext cx="1352358" cy="1631216"/>
          </a:xfrm>
          <a:prstGeom prst="rect">
            <a:avLst/>
          </a:prstGeom>
          <a:noFill/>
        </p:spPr>
        <p:txBody>
          <a:bodyPr wrap="none" rtlCol="0">
            <a:spAutoFit/>
          </a:bodyPr>
          <a:lstStyle/>
          <a:p>
            <a:r>
              <a:rPr lang="en-US" sz="2000" dirty="0" smtClean="0">
                <a:solidFill>
                  <a:schemeClr val="bg1"/>
                </a:solidFill>
              </a:rPr>
              <a:t>Cask</a:t>
            </a:r>
          </a:p>
          <a:p>
            <a:r>
              <a:rPr lang="en-US" sz="2000" dirty="0" smtClean="0">
                <a:solidFill>
                  <a:schemeClr val="bg1"/>
                </a:solidFill>
              </a:rPr>
              <a:t>Lower</a:t>
            </a:r>
          </a:p>
          <a:p>
            <a:r>
              <a:rPr lang="en-US" sz="2000" dirty="0" smtClean="0">
                <a:solidFill>
                  <a:schemeClr val="bg1"/>
                </a:solidFill>
              </a:rPr>
              <a:t>Chamber:</a:t>
            </a:r>
          </a:p>
          <a:p>
            <a:r>
              <a:rPr lang="en-US" sz="2000" dirty="0">
                <a:solidFill>
                  <a:schemeClr val="bg1"/>
                </a:solidFill>
              </a:rPr>
              <a:t>h</a:t>
            </a:r>
            <a:r>
              <a:rPr lang="en-US" sz="2000" dirty="0" smtClean="0">
                <a:solidFill>
                  <a:schemeClr val="bg1"/>
                </a:solidFill>
              </a:rPr>
              <a:t>olds up to</a:t>
            </a:r>
          </a:p>
          <a:p>
            <a:r>
              <a:rPr lang="en-US" sz="2000" dirty="0">
                <a:solidFill>
                  <a:schemeClr val="bg1"/>
                </a:solidFill>
              </a:rPr>
              <a:t>4</a:t>
            </a:r>
            <a:r>
              <a:rPr lang="en-US" sz="2000" dirty="0" smtClean="0">
                <a:solidFill>
                  <a:schemeClr val="bg1"/>
                </a:solidFill>
              </a:rPr>
              <a:t> targets</a:t>
            </a:r>
          </a:p>
        </p:txBody>
      </p:sp>
      <p:cxnSp>
        <p:nvCxnSpPr>
          <p:cNvPr id="156" name="Straight Arrow Connector 155"/>
          <p:cNvCxnSpPr/>
          <p:nvPr/>
        </p:nvCxnSpPr>
        <p:spPr>
          <a:xfrm flipV="1">
            <a:off x="18774823" y="36582684"/>
            <a:ext cx="538667" cy="17649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18774823" y="38502196"/>
            <a:ext cx="789965" cy="14570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17519532" y="34620849"/>
            <a:ext cx="1296381" cy="1015663"/>
          </a:xfrm>
          <a:prstGeom prst="rect">
            <a:avLst/>
          </a:prstGeom>
          <a:noFill/>
        </p:spPr>
        <p:txBody>
          <a:bodyPr wrap="none" rtlCol="0">
            <a:spAutoFit/>
          </a:bodyPr>
          <a:lstStyle/>
          <a:p>
            <a:r>
              <a:rPr lang="en-US" sz="2000" dirty="0" smtClean="0">
                <a:solidFill>
                  <a:schemeClr val="bg1"/>
                </a:solidFill>
              </a:rPr>
              <a:t>Pneumatic</a:t>
            </a:r>
          </a:p>
          <a:p>
            <a:r>
              <a:rPr lang="en-US" sz="2000" dirty="0" smtClean="0">
                <a:solidFill>
                  <a:schemeClr val="bg1"/>
                </a:solidFill>
              </a:rPr>
              <a:t>Opening</a:t>
            </a:r>
          </a:p>
          <a:p>
            <a:r>
              <a:rPr lang="en-US" sz="2000" dirty="0">
                <a:solidFill>
                  <a:schemeClr val="bg1"/>
                </a:solidFill>
              </a:rPr>
              <a:t>D</a:t>
            </a:r>
            <a:r>
              <a:rPr lang="en-US" sz="2000" dirty="0" smtClean="0">
                <a:solidFill>
                  <a:schemeClr val="bg1"/>
                </a:solidFill>
              </a:rPr>
              <a:t>oors</a:t>
            </a:r>
          </a:p>
        </p:txBody>
      </p:sp>
      <p:cxnSp>
        <p:nvCxnSpPr>
          <p:cNvPr id="168" name="Straight Arrow Connector 167"/>
          <p:cNvCxnSpPr/>
          <p:nvPr/>
        </p:nvCxnSpPr>
        <p:spPr>
          <a:xfrm>
            <a:off x="20430366" y="35005999"/>
            <a:ext cx="579062" cy="90235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flipV="1">
            <a:off x="18917088" y="34929799"/>
            <a:ext cx="1513278" cy="7620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23684588" y="37759442"/>
            <a:ext cx="1093633" cy="1631216"/>
          </a:xfrm>
          <a:prstGeom prst="rect">
            <a:avLst/>
          </a:prstGeom>
          <a:noFill/>
        </p:spPr>
        <p:txBody>
          <a:bodyPr wrap="none" rtlCol="0">
            <a:spAutoFit/>
          </a:bodyPr>
          <a:lstStyle/>
          <a:p>
            <a:r>
              <a:rPr lang="en-US" sz="2000" dirty="0" smtClean="0">
                <a:solidFill>
                  <a:schemeClr val="bg1"/>
                </a:solidFill>
              </a:rPr>
              <a:t>8” thick</a:t>
            </a:r>
          </a:p>
          <a:p>
            <a:r>
              <a:rPr lang="en-US" sz="2000" dirty="0" smtClean="0">
                <a:solidFill>
                  <a:schemeClr val="bg1"/>
                </a:solidFill>
              </a:rPr>
              <a:t>Stainless</a:t>
            </a:r>
          </a:p>
          <a:p>
            <a:r>
              <a:rPr lang="en-US" sz="2000" dirty="0" smtClean="0">
                <a:solidFill>
                  <a:schemeClr val="bg1"/>
                </a:solidFill>
              </a:rPr>
              <a:t>Steel</a:t>
            </a:r>
            <a:br>
              <a:rPr lang="en-US" sz="2000" dirty="0" smtClean="0">
                <a:solidFill>
                  <a:schemeClr val="bg1"/>
                </a:solidFill>
              </a:rPr>
            </a:br>
            <a:r>
              <a:rPr lang="en-US" sz="2000" dirty="0" smtClean="0">
                <a:solidFill>
                  <a:schemeClr val="bg1"/>
                </a:solidFill>
              </a:rPr>
              <a:t>Sliding</a:t>
            </a:r>
          </a:p>
          <a:p>
            <a:r>
              <a:rPr lang="en-US" sz="2000" dirty="0" smtClean="0">
                <a:solidFill>
                  <a:schemeClr val="bg1"/>
                </a:solidFill>
              </a:rPr>
              <a:t>Door</a:t>
            </a:r>
          </a:p>
        </p:txBody>
      </p:sp>
      <p:sp>
        <p:nvSpPr>
          <p:cNvPr id="175" name="TextBox 174"/>
          <p:cNvSpPr txBox="1"/>
          <p:nvPr/>
        </p:nvSpPr>
        <p:spPr>
          <a:xfrm>
            <a:off x="23684588" y="36496604"/>
            <a:ext cx="1390958" cy="707886"/>
          </a:xfrm>
          <a:prstGeom prst="rect">
            <a:avLst/>
          </a:prstGeom>
          <a:noFill/>
        </p:spPr>
        <p:txBody>
          <a:bodyPr wrap="none" rtlCol="0">
            <a:spAutoFit/>
          </a:bodyPr>
          <a:lstStyle/>
          <a:p>
            <a:r>
              <a:rPr lang="en-US" sz="2000" dirty="0" smtClean="0">
                <a:solidFill>
                  <a:schemeClr val="bg1"/>
                </a:solidFill>
              </a:rPr>
              <a:t>Overhead</a:t>
            </a:r>
          </a:p>
          <a:p>
            <a:r>
              <a:rPr lang="en-US" sz="2000" dirty="0" smtClean="0">
                <a:solidFill>
                  <a:schemeClr val="bg1"/>
                </a:solidFill>
              </a:rPr>
              <a:t>Roller Track</a:t>
            </a:r>
          </a:p>
        </p:txBody>
      </p:sp>
      <p:sp>
        <p:nvSpPr>
          <p:cNvPr id="176" name="TextBox 175"/>
          <p:cNvSpPr txBox="1"/>
          <p:nvPr/>
        </p:nvSpPr>
        <p:spPr>
          <a:xfrm>
            <a:off x="27355756" y="35821251"/>
            <a:ext cx="1413977" cy="1323439"/>
          </a:xfrm>
          <a:prstGeom prst="rect">
            <a:avLst/>
          </a:prstGeom>
          <a:noFill/>
        </p:spPr>
        <p:txBody>
          <a:bodyPr wrap="none" rtlCol="0">
            <a:spAutoFit/>
          </a:bodyPr>
          <a:lstStyle/>
          <a:p>
            <a:r>
              <a:rPr lang="en-US" sz="2000" dirty="0" smtClean="0">
                <a:solidFill>
                  <a:schemeClr val="bg1"/>
                </a:solidFill>
              </a:rPr>
              <a:t>Actuating</a:t>
            </a:r>
          </a:p>
          <a:p>
            <a:r>
              <a:rPr lang="en-US" sz="2000" dirty="0" smtClean="0">
                <a:solidFill>
                  <a:schemeClr val="bg1"/>
                </a:solidFill>
              </a:rPr>
              <a:t>Cylinder:</a:t>
            </a:r>
          </a:p>
          <a:p>
            <a:r>
              <a:rPr lang="en-US" sz="2000" dirty="0" smtClean="0">
                <a:solidFill>
                  <a:schemeClr val="bg1"/>
                </a:solidFill>
              </a:rPr>
              <a:t>pneumatic</a:t>
            </a:r>
          </a:p>
          <a:p>
            <a:r>
              <a:rPr lang="en-US" sz="2000" dirty="0" smtClean="0">
                <a:solidFill>
                  <a:schemeClr val="bg1"/>
                </a:solidFill>
              </a:rPr>
              <a:t>or hydraulic</a:t>
            </a:r>
          </a:p>
        </p:txBody>
      </p:sp>
      <p:cxnSp>
        <p:nvCxnSpPr>
          <p:cNvPr id="177" name="Straight Arrow Connector 176"/>
          <p:cNvCxnSpPr/>
          <p:nvPr/>
        </p:nvCxnSpPr>
        <p:spPr>
          <a:xfrm flipV="1">
            <a:off x="24289188" y="35636512"/>
            <a:ext cx="269333" cy="829333"/>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24733173" y="37901599"/>
            <a:ext cx="1105647" cy="17292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flipH="1" flipV="1">
            <a:off x="27794388" y="35128680"/>
            <a:ext cx="75826" cy="69257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1285050" y="4770432"/>
            <a:ext cx="7848600" cy="4401205"/>
          </a:xfrm>
          <a:prstGeom prst="rect">
            <a:avLst/>
          </a:prstGeom>
          <a:noFill/>
        </p:spPr>
        <p:txBody>
          <a:bodyPr wrap="square" rtlCol="0">
            <a:spAutoFit/>
          </a:bodyPr>
          <a:lstStyle/>
          <a:p>
            <a:r>
              <a:rPr lang="en-US" sz="2800" dirty="0" smtClean="0"/>
              <a:t>The Production Target Remote Handling system for Mu2e primarily consists of a robotic machine that travels from a side room into the target hall on floor rails.  The robot is able to autonomously remove and replace both the target access window and the target assembly from the production solenoid.  Both of the old components are placed into a radioactive storage cask.  Figure (A) shows the overall system layout.  Figure (B) shows the robot positioned in front of the production solenoid.</a:t>
            </a:r>
            <a:endParaRPr lang="en-US" sz="2800" dirty="0"/>
          </a:p>
        </p:txBody>
      </p:sp>
      <p:sp>
        <p:nvSpPr>
          <p:cNvPr id="185" name="TextBox 184"/>
          <p:cNvSpPr txBox="1"/>
          <p:nvPr/>
        </p:nvSpPr>
        <p:spPr>
          <a:xfrm>
            <a:off x="17864099" y="6730636"/>
            <a:ext cx="2293320" cy="400110"/>
          </a:xfrm>
          <a:prstGeom prst="rect">
            <a:avLst/>
          </a:prstGeom>
          <a:noFill/>
        </p:spPr>
        <p:txBody>
          <a:bodyPr wrap="none" rtlCol="0">
            <a:spAutoFit/>
          </a:bodyPr>
          <a:lstStyle/>
          <a:p>
            <a:r>
              <a:rPr lang="en-US" sz="2000" dirty="0" smtClean="0">
                <a:solidFill>
                  <a:schemeClr val="bg1"/>
                </a:solidFill>
              </a:rPr>
              <a:t>Production Solenoid</a:t>
            </a:r>
            <a:endParaRPr lang="en-US" sz="2000" dirty="0">
              <a:solidFill>
                <a:schemeClr val="bg1"/>
              </a:solidFill>
            </a:endParaRPr>
          </a:p>
        </p:txBody>
      </p:sp>
      <p:cxnSp>
        <p:nvCxnSpPr>
          <p:cNvPr id="186" name="Straight Arrow Connector 185"/>
          <p:cNvCxnSpPr/>
          <p:nvPr/>
        </p:nvCxnSpPr>
        <p:spPr>
          <a:xfrm flipV="1">
            <a:off x="18292387" y="5899757"/>
            <a:ext cx="239186" cy="83087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1276788" y="12398130"/>
            <a:ext cx="7848600" cy="5262979"/>
          </a:xfrm>
          <a:prstGeom prst="rect">
            <a:avLst/>
          </a:prstGeom>
          <a:noFill/>
        </p:spPr>
        <p:txBody>
          <a:bodyPr wrap="square" rtlCol="0">
            <a:spAutoFit/>
          </a:bodyPr>
          <a:lstStyle/>
          <a:p>
            <a:r>
              <a:rPr lang="en-US" sz="2800" dirty="0" smtClean="0"/>
              <a:t>Figure (C) shows the robot on it’s floor rails.  The robot frame is constructed of welded stainless steel tubing.  The floor rails are embedded in the concrete floor of the facility.  The floor rail motion axis is driven by a motorized push/pull chain system.  Also included is a pull-wire encoder to measure the robot’s position in the room.  Figure (D) shows the   X and Y axes of motion.  Both are powered by servo motors and </a:t>
            </a:r>
            <a:r>
              <a:rPr lang="en-US" sz="2800" dirty="0" err="1" smtClean="0"/>
              <a:t>ballscrews</a:t>
            </a:r>
            <a:r>
              <a:rPr lang="en-US" sz="2800" dirty="0" smtClean="0"/>
              <a:t>.  Figure (E) shows the two Z axes of motion, both also powered by servo motors and </a:t>
            </a:r>
            <a:r>
              <a:rPr lang="en-US" sz="2800" dirty="0" err="1" smtClean="0"/>
              <a:t>ballscrews</a:t>
            </a:r>
            <a:r>
              <a:rPr lang="en-US" sz="2800" dirty="0" smtClean="0"/>
              <a:t>.  The upper Z axis is for handling the window.  The lower Z axis is for handling the target.</a:t>
            </a:r>
          </a:p>
        </p:txBody>
      </p:sp>
      <p:pic>
        <p:nvPicPr>
          <p:cNvPr id="190" name="Picture 189" descr="poster-blackbox.jpg"/>
          <p:cNvPicPr>
            <a:picLocks noChangeAspect="1"/>
          </p:cNvPicPr>
          <p:nvPr/>
        </p:nvPicPr>
        <p:blipFill>
          <a:blip r:embed="rId4" cstate="print"/>
          <a:srcRect r="56994"/>
          <a:stretch>
            <a:fillRect/>
          </a:stretch>
        </p:blipFill>
        <p:spPr>
          <a:xfrm>
            <a:off x="21230977" y="9166180"/>
            <a:ext cx="951975" cy="787728"/>
          </a:xfrm>
          <a:prstGeom prst="rect">
            <a:avLst/>
          </a:prstGeom>
        </p:spPr>
      </p:pic>
      <p:sp>
        <p:nvSpPr>
          <p:cNvPr id="191" name="TextBox 190"/>
          <p:cNvSpPr txBox="1"/>
          <p:nvPr/>
        </p:nvSpPr>
        <p:spPr>
          <a:xfrm>
            <a:off x="20187458" y="9527181"/>
            <a:ext cx="1313501" cy="400110"/>
          </a:xfrm>
          <a:prstGeom prst="rect">
            <a:avLst/>
          </a:prstGeom>
          <a:noFill/>
        </p:spPr>
        <p:txBody>
          <a:bodyPr wrap="none" rtlCol="0">
            <a:spAutoFit/>
          </a:bodyPr>
          <a:lstStyle/>
          <a:p>
            <a:r>
              <a:rPr lang="en-US" sz="2000" b="1" dirty="0" smtClean="0">
                <a:solidFill>
                  <a:schemeClr val="bg1"/>
                </a:solidFill>
              </a:rPr>
              <a:t>Target Hall</a:t>
            </a:r>
            <a:endParaRPr lang="en-US" sz="2000" b="1" dirty="0">
              <a:solidFill>
                <a:schemeClr val="bg1"/>
              </a:solidFill>
            </a:endParaRPr>
          </a:p>
        </p:txBody>
      </p:sp>
      <p:sp>
        <p:nvSpPr>
          <p:cNvPr id="193" name="TextBox 192"/>
          <p:cNvSpPr txBox="1"/>
          <p:nvPr/>
        </p:nvSpPr>
        <p:spPr>
          <a:xfrm>
            <a:off x="1253300" y="20910369"/>
            <a:ext cx="7848600" cy="4401205"/>
          </a:xfrm>
          <a:prstGeom prst="rect">
            <a:avLst/>
          </a:prstGeom>
          <a:noFill/>
        </p:spPr>
        <p:txBody>
          <a:bodyPr wrap="square" rtlCol="0">
            <a:spAutoFit/>
          </a:bodyPr>
          <a:lstStyle/>
          <a:p>
            <a:r>
              <a:rPr lang="en-US" sz="2800" dirty="0" smtClean="0"/>
              <a:t>Figure (F) shows the upper Z-axis extended forward to perform remote handling tasks for the window.  When the upper Z-axis is extended, the lower Z-axis is retracted out of the way.  The upper Z-axis contains up to 3 actuators to perform it’s tasks.  Figure (G) shows the bolt driver in the out position, ready to remove/install the 36x bolts in the window bolt circle.  Figure (H) shows the gripper in the out position, which is used to remove/replace the window.  There is also space to add a 3rd actuator.</a:t>
            </a:r>
            <a:endParaRPr lang="en-US" sz="2800" dirty="0"/>
          </a:p>
        </p:txBody>
      </p:sp>
      <p:sp>
        <p:nvSpPr>
          <p:cNvPr id="194" name="TextBox 193"/>
          <p:cNvSpPr txBox="1"/>
          <p:nvPr/>
        </p:nvSpPr>
        <p:spPr>
          <a:xfrm>
            <a:off x="1251712" y="27661330"/>
            <a:ext cx="7848600" cy="5262979"/>
          </a:xfrm>
          <a:prstGeom prst="rect">
            <a:avLst/>
          </a:prstGeom>
          <a:noFill/>
        </p:spPr>
        <p:txBody>
          <a:bodyPr wrap="square" rtlCol="0">
            <a:spAutoFit/>
          </a:bodyPr>
          <a:lstStyle/>
          <a:p>
            <a:r>
              <a:rPr lang="en-US" sz="2800" dirty="0" smtClean="0"/>
              <a:t>In Figure (I), the robot is shown with its’ lower Z-axis extended to perform remote handling tasks for the target.  This axis includes a 3-stage telescoping  extend mechanism to enable a forward reach of over 12 feet.  Figure (J) is a close-up view of the robot end-effector tooling as it approaches the target.  The target assembly is held in place by 3 spring-loaded clamps around its’ outer ring.  These clamps must each be pushed-in, turned 90</a:t>
            </a:r>
            <a:r>
              <a:rPr lang="en-US" sz="2800" dirty="0" smtClean="0">
                <a:latin typeface="GreekC"/>
                <a:cs typeface="GreekC"/>
              </a:rPr>
              <a:t>°</a:t>
            </a:r>
            <a:r>
              <a:rPr lang="en-US" sz="2800" dirty="0" smtClean="0"/>
              <a:t>, and backed out to release the ring from its’ mount.  Once released, the ring is held by the robot’s 4 grippers.  Installation of the new target is the same process in reverse order.</a:t>
            </a:r>
            <a:endParaRPr lang="en-US" sz="2800" dirty="0"/>
          </a:p>
        </p:txBody>
      </p:sp>
      <p:sp>
        <p:nvSpPr>
          <p:cNvPr id="195" name="TextBox 194"/>
          <p:cNvSpPr txBox="1"/>
          <p:nvPr/>
        </p:nvSpPr>
        <p:spPr>
          <a:xfrm>
            <a:off x="1285050" y="36061904"/>
            <a:ext cx="7848600" cy="4401205"/>
          </a:xfrm>
          <a:prstGeom prst="rect">
            <a:avLst/>
          </a:prstGeom>
          <a:noFill/>
        </p:spPr>
        <p:txBody>
          <a:bodyPr wrap="square" rtlCol="0">
            <a:spAutoFit/>
          </a:bodyPr>
          <a:lstStyle/>
          <a:p>
            <a:r>
              <a:rPr lang="en-US" sz="2800" dirty="0" smtClean="0"/>
              <a:t>The remote handling system also includes a staging frame, the radioactive storage cask, and the sliding shield door.  The staging frame, shown in Figure (K), is the place where the new window and target are staged so that the robot can come back and autonomously get them after the old ones have been removed.  Figure (L) shows the cask where the old window and target are placed.  Figure (M) shows the sliding shield door that separates </a:t>
            </a:r>
            <a:r>
              <a:rPr lang="en-US" sz="2800" dirty="0"/>
              <a:t>the target hall from the side </a:t>
            </a:r>
            <a:r>
              <a:rPr lang="en-US" sz="2800" dirty="0" smtClean="0"/>
              <a:t>room.</a:t>
            </a:r>
            <a:endParaRPr lang="en-US" sz="2800" dirty="0"/>
          </a:p>
        </p:txBody>
      </p:sp>
      <p:cxnSp>
        <p:nvCxnSpPr>
          <p:cNvPr id="243" name="Straight Connector 242"/>
          <p:cNvCxnSpPr/>
          <p:nvPr/>
        </p:nvCxnSpPr>
        <p:spPr>
          <a:xfrm>
            <a:off x="1341437" y="11033919"/>
            <a:ext cx="27482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367319" y="18653919"/>
            <a:ext cx="27482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392319" y="26273919"/>
            <a:ext cx="27482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377717" y="33893919"/>
            <a:ext cx="27482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1" name="Picture 2" descr="C:\Users\mikecam\Desktop\mu2e symbol.jpg"/>
          <p:cNvPicPr>
            <a:picLocks noChangeAspect="1" noChangeArrowheads="1"/>
          </p:cNvPicPr>
          <p:nvPr/>
        </p:nvPicPr>
        <p:blipFill>
          <a:blip r:embed="rId16" cstate="print"/>
          <a:srcRect/>
          <a:stretch>
            <a:fillRect/>
          </a:stretch>
        </p:blipFill>
        <p:spPr bwMode="auto">
          <a:xfrm>
            <a:off x="25499191" y="1213356"/>
            <a:ext cx="3486150" cy="2057400"/>
          </a:xfrm>
          <a:prstGeom prst="rect">
            <a:avLst/>
          </a:prstGeom>
          <a:noFill/>
        </p:spPr>
      </p:pic>
      <p:pic>
        <p:nvPicPr>
          <p:cNvPr id="1026" name="Picture 2" descr="C:\Users\mikecam\Downloads\FermiLogo (Large).tiff"/>
          <p:cNvPicPr>
            <a:picLocks noChangeAspect="1" noChangeArrowheads="1"/>
          </p:cNvPicPr>
          <p:nvPr/>
        </p:nvPicPr>
        <p:blipFill rotWithShape="1">
          <a:blip r:embed="rId17">
            <a:extLst>
              <a:ext uri="{28A0092B-C50C-407E-A947-70E740481C1C}">
                <a14:useLocalDpi xmlns:a14="http://schemas.microsoft.com/office/drawing/2010/main" val="0"/>
              </a:ext>
            </a:extLst>
          </a:blip>
          <a:srcRect l="7" r="78698"/>
          <a:stretch/>
        </p:blipFill>
        <p:spPr bwMode="auto">
          <a:xfrm>
            <a:off x="1432115" y="1424086"/>
            <a:ext cx="2141937" cy="1812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833</Words>
  <Application>Microsoft Office PowerPoint</Application>
  <PresentationFormat>Custom</PresentationFormat>
  <Paragraphs>139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mikecam</dc:creator>
  <cp:lastModifiedBy>mikecam</cp:lastModifiedBy>
  <cp:revision>72</cp:revision>
  <dcterms:created xsi:type="dcterms:W3CDTF">2014-05-12T18:25:34Z</dcterms:created>
  <dcterms:modified xsi:type="dcterms:W3CDTF">2014-05-20T15:45:29Z</dcterms:modified>
</cp:coreProperties>
</file>