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18" r:id="rId3"/>
    <p:sldId id="257" r:id="rId4"/>
    <p:sldId id="285" r:id="rId5"/>
    <p:sldId id="306" r:id="rId6"/>
    <p:sldId id="286" r:id="rId7"/>
    <p:sldId id="288" r:id="rId8"/>
    <p:sldId id="289" r:id="rId9"/>
    <p:sldId id="287" r:id="rId10"/>
    <p:sldId id="266" r:id="rId11"/>
    <p:sldId id="293" r:id="rId12"/>
    <p:sldId id="301" r:id="rId13"/>
    <p:sldId id="294" r:id="rId14"/>
    <p:sldId id="291" r:id="rId15"/>
    <p:sldId id="300" r:id="rId16"/>
    <p:sldId id="292" r:id="rId17"/>
    <p:sldId id="304" r:id="rId18"/>
    <p:sldId id="281" r:id="rId19"/>
    <p:sldId id="310" r:id="rId20"/>
    <p:sldId id="311" r:id="rId21"/>
    <p:sldId id="305" r:id="rId22"/>
    <p:sldId id="312" r:id="rId23"/>
    <p:sldId id="309" r:id="rId24"/>
    <p:sldId id="313" r:id="rId25"/>
    <p:sldId id="314" r:id="rId26"/>
    <p:sldId id="307" r:id="rId27"/>
    <p:sldId id="295" r:id="rId28"/>
    <p:sldId id="315" r:id="rId29"/>
    <p:sldId id="316" r:id="rId30"/>
    <p:sldId id="317" r:id="rId31"/>
    <p:sldId id="308" r:id="rId32"/>
    <p:sldId id="27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boi, Nicoleta-Ionela" initials="BN"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p:cViewPr varScale="1">
        <p:scale>
          <a:sx n="84" d="100"/>
          <a:sy n="84" d="100"/>
        </p:scale>
        <p:origin x="-1397"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EBD124-DE4A-438E-93C8-43E9AD7B2DB1}" type="datetimeFigureOut">
              <a:rPr lang="de-DE" smtClean="0"/>
              <a:t>15.07.2014</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D25B12-972D-4F11-AA3C-C063DD6E5772}" type="slidenum">
              <a:rPr lang="de-DE" smtClean="0"/>
              <a:t>‹Nr.›</a:t>
            </a:fld>
            <a:endParaRPr lang="de-DE"/>
          </a:p>
        </p:txBody>
      </p:sp>
    </p:spTree>
    <p:extLst>
      <p:ext uri="{BB962C8B-B14F-4D97-AF65-F5344CB8AC3E}">
        <p14:creationId xmlns:p14="http://schemas.microsoft.com/office/powerpoint/2010/main" val="684217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6CD25B12-972D-4F11-AA3C-C063DD6E5772}" type="slidenum">
              <a:rPr lang="de-DE" smtClean="0"/>
              <a:t>3</a:t>
            </a:fld>
            <a:endParaRPr lang="de-DE"/>
          </a:p>
        </p:txBody>
      </p:sp>
    </p:spTree>
    <p:extLst>
      <p:ext uri="{BB962C8B-B14F-4D97-AF65-F5344CB8AC3E}">
        <p14:creationId xmlns:p14="http://schemas.microsoft.com/office/powerpoint/2010/main" val="79308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with Cavity BPM.</a:t>
            </a:r>
            <a:endParaRPr lang="de-DE" dirty="0"/>
          </a:p>
        </p:txBody>
      </p:sp>
      <p:sp>
        <p:nvSpPr>
          <p:cNvPr id="4" name="Slide Number Placeholder 3"/>
          <p:cNvSpPr>
            <a:spLocks noGrp="1"/>
          </p:cNvSpPr>
          <p:nvPr>
            <p:ph type="sldNum" sz="quarter" idx="10"/>
          </p:nvPr>
        </p:nvSpPr>
        <p:spPr/>
        <p:txBody>
          <a:bodyPr/>
          <a:lstStyle/>
          <a:p>
            <a:fld id="{6CD25B12-972D-4F11-AA3C-C063DD6E5772}" type="slidenum">
              <a:rPr lang="de-DE" smtClean="0"/>
              <a:t>6</a:t>
            </a:fld>
            <a:endParaRPr lang="de-DE"/>
          </a:p>
        </p:txBody>
      </p:sp>
    </p:spTree>
    <p:extLst>
      <p:ext uri="{BB962C8B-B14F-4D97-AF65-F5344CB8AC3E}">
        <p14:creationId xmlns:p14="http://schemas.microsoft.com/office/powerpoint/2010/main" val="3945997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E94D0B-BED9-4DEC-B102-3FC8D071E630}" type="datetime1">
              <a:rPr lang="en-US" smtClean="0"/>
              <a:t>7/15/2014</a:t>
            </a:fld>
            <a:endParaRPr lang="en-US"/>
          </a:p>
        </p:txBody>
      </p:sp>
      <p:sp>
        <p:nvSpPr>
          <p:cNvPr id="5" name="Footer Placeholder 4"/>
          <p:cNvSpPr>
            <a:spLocks noGrp="1"/>
          </p:cNvSpPr>
          <p:nvPr>
            <p:ph type="ftr" sz="quarter" idx="11"/>
          </p:nvPr>
        </p:nvSpPr>
        <p:spPr/>
        <p:txBody>
          <a:bodyPr/>
          <a:lstStyle/>
          <a:p>
            <a:r>
              <a:rPr lang="en-US" smtClean="0"/>
              <a:t>Pag33e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0F6D12-AFFD-4C7C-A375-F3D62F526386}" type="datetime1">
              <a:rPr lang="en-US" smtClean="0"/>
              <a:t>7/15/2014</a:t>
            </a:fld>
            <a:endParaRPr lang="en-US"/>
          </a:p>
        </p:txBody>
      </p:sp>
      <p:sp>
        <p:nvSpPr>
          <p:cNvPr id="5" name="Footer Placeholder 4"/>
          <p:cNvSpPr>
            <a:spLocks noGrp="1"/>
          </p:cNvSpPr>
          <p:nvPr>
            <p:ph type="ftr" sz="quarter" idx="11"/>
          </p:nvPr>
        </p:nvSpPr>
        <p:spPr/>
        <p:txBody>
          <a:bodyPr/>
          <a:lstStyle/>
          <a:p>
            <a:r>
              <a:rPr lang="en-US" smtClean="0"/>
              <a:t>Pag33e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1A7B9-1189-4E6C-B68A-97B373AECBCB}" type="datetime1">
              <a:rPr lang="en-US" smtClean="0"/>
              <a:t>7/15/2014</a:t>
            </a:fld>
            <a:endParaRPr lang="en-US"/>
          </a:p>
        </p:txBody>
      </p:sp>
      <p:sp>
        <p:nvSpPr>
          <p:cNvPr id="5" name="Footer Placeholder 4"/>
          <p:cNvSpPr>
            <a:spLocks noGrp="1"/>
          </p:cNvSpPr>
          <p:nvPr>
            <p:ph type="ftr" sz="quarter" idx="11"/>
          </p:nvPr>
        </p:nvSpPr>
        <p:spPr/>
        <p:txBody>
          <a:bodyPr/>
          <a:lstStyle/>
          <a:p>
            <a:r>
              <a:rPr lang="en-US" smtClean="0"/>
              <a:t>Pag33e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Footer Placeholder 4"/>
          <p:cNvSpPr>
            <a:spLocks noGrp="1"/>
          </p:cNvSpPr>
          <p:nvPr>
            <p:ph type="ftr" sz="quarter" idx="11"/>
          </p:nvPr>
        </p:nvSpPr>
        <p:spPr/>
        <p:txBody>
          <a:bodyPr/>
          <a:lstStyle/>
          <a:p>
            <a:r>
              <a:rPr lang="en-US" smtClean="0"/>
              <a:t>Pag33e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860C32-3259-44C9-81BB-58FA096D3315}" type="datetime1">
              <a:rPr lang="en-US" smtClean="0"/>
              <a:t>7/15/2014</a:t>
            </a:fld>
            <a:endParaRPr lang="en-US"/>
          </a:p>
        </p:txBody>
      </p:sp>
      <p:sp>
        <p:nvSpPr>
          <p:cNvPr id="5" name="Footer Placeholder 4"/>
          <p:cNvSpPr>
            <a:spLocks noGrp="1"/>
          </p:cNvSpPr>
          <p:nvPr>
            <p:ph type="ftr" sz="quarter" idx="11"/>
          </p:nvPr>
        </p:nvSpPr>
        <p:spPr/>
        <p:txBody>
          <a:bodyPr/>
          <a:lstStyle/>
          <a:p>
            <a:r>
              <a:rPr lang="en-US" smtClean="0"/>
              <a:t>Pag33e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444C5F-CBA3-4E37-AEC8-E92A4159DB9F}" type="datetime1">
              <a:rPr lang="en-US" smtClean="0"/>
              <a:t>7/15/2014</a:t>
            </a:fld>
            <a:endParaRPr lang="en-US"/>
          </a:p>
        </p:txBody>
      </p:sp>
      <p:sp>
        <p:nvSpPr>
          <p:cNvPr id="6" name="Footer Placeholder 5"/>
          <p:cNvSpPr>
            <a:spLocks noGrp="1"/>
          </p:cNvSpPr>
          <p:nvPr>
            <p:ph type="ftr" sz="quarter" idx="11"/>
          </p:nvPr>
        </p:nvSpPr>
        <p:spPr/>
        <p:txBody>
          <a:bodyPr/>
          <a:lstStyle/>
          <a:p>
            <a:r>
              <a:rPr lang="en-US" smtClean="0"/>
              <a:t>Pag33e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961BC9-B057-4737-9DC6-493E28CC1AA3}" type="datetime1">
              <a:rPr lang="en-US" smtClean="0"/>
              <a:t>7/15/2014</a:t>
            </a:fld>
            <a:endParaRPr lang="en-US"/>
          </a:p>
        </p:txBody>
      </p:sp>
      <p:sp>
        <p:nvSpPr>
          <p:cNvPr id="8" name="Footer Placeholder 7"/>
          <p:cNvSpPr>
            <a:spLocks noGrp="1"/>
          </p:cNvSpPr>
          <p:nvPr>
            <p:ph type="ftr" sz="quarter" idx="11"/>
          </p:nvPr>
        </p:nvSpPr>
        <p:spPr/>
        <p:txBody>
          <a:bodyPr/>
          <a:lstStyle/>
          <a:p>
            <a:r>
              <a:rPr lang="en-US" smtClean="0"/>
              <a:t>Pag33e</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5F0FF7-0E54-4CB5-A5BD-0F4BB0D42E7B}" type="datetime1">
              <a:rPr lang="en-US" smtClean="0"/>
              <a:t>7/15/2014</a:t>
            </a:fld>
            <a:endParaRPr lang="en-US"/>
          </a:p>
        </p:txBody>
      </p:sp>
      <p:sp>
        <p:nvSpPr>
          <p:cNvPr id="4" name="Footer Placeholder 3"/>
          <p:cNvSpPr>
            <a:spLocks noGrp="1"/>
          </p:cNvSpPr>
          <p:nvPr>
            <p:ph type="ftr" sz="quarter" idx="11"/>
          </p:nvPr>
        </p:nvSpPr>
        <p:spPr/>
        <p:txBody>
          <a:bodyPr/>
          <a:lstStyle/>
          <a:p>
            <a:r>
              <a:rPr lang="en-US" smtClean="0"/>
              <a:t>Pag33e</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84BB6-A870-43B9-8A34-7BB5C2E5AE61}" type="datetime1">
              <a:rPr lang="en-US" smtClean="0"/>
              <a:t>7/15/2014</a:t>
            </a:fld>
            <a:endParaRPr lang="en-US"/>
          </a:p>
        </p:txBody>
      </p:sp>
      <p:sp>
        <p:nvSpPr>
          <p:cNvPr id="3" name="Footer Placeholder 2"/>
          <p:cNvSpPr>
            <a:spLocks noGrp="1"/>
          </p:cNvSpPr>
          <p:nvPr>
            <p:ph type="ftr" sz="quarter" idx="11"/>
          </p:nvPr>
        </p:nvSpPr>
        <p:spPr/>
        <p:txBody>
          <a:bodyPr/>
          <a:lstStyle/>
          <a:p>
            <a:r>
              <a:rPr lang="en-US" smtClean="0"/>
              <a:t>Pag33e</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76D68B-F21A-4112-9EB3-921C4B5B56BD}" type="datetime1">
              <a:rPr lang="en-US" smtClean="0"/>
              <a:t>7/15/2014</a:t>
            </a:fld>
            <a:endParaRPr lang="en-US"/>
          </a:p>
        </p:txBody>
      </p:sp>
      <p:sp>
        <p:nvSpPr>
          <p:cNvPr id="6" name="Footer Placeholder 5"/>
          <p:cNvSpPr>
            <a:spLocks noGrp="1"/>
          </p:cNvSpPr>
          <p:nvPr>
            <p:ph type="ftr" sz="quarter" idx="11"/>
          </p:nvPr>
        </p:nvSpPr>
        <p:spPr/>
        <p:txBody>
          <a:bodyPr/>
          <a:lstStyle/>
          <a:p>
            <a:r>
              <a:rPr lang="en-US" smtClean="0"/>
              <a:t>Pag33e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73C14-D851-40D4-9F86-0861889933D6}" type="datetime1">
              <a:rPr lang="en-US" smtClean="0"/>
              <a:t>7/15/2014</a:t>
            </a:fld>
            <a:endParaRPr lang="en-US"/>
          </a:p>
        </p:txBody>
      </p:sp>
      <p:sp>
        <p:nvSpPr>
          <p:cNvPr id="6" name="Footer Placeholder 5"/>
          <p:cNvSpPr>
            <a:spLocks noGrp="1"/>
          </p:cNvSpPr>
          <p:nvPr>
            <p:ph type="ftr" sz="quarter" idx="11"/>
          </p:nvPr>
        </p:nvSpPr>
        <p:spPr/>
        <p:txBody>
          <a:bodyPr/>
          <a:lstStyle/>
          <a:p>
            <a:r>
              <a:rPr lang="en-US" smtClean="0"/>
              <a:t>Pag33e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E73D-65C2-4371-A628-A3C6CA7D353C}" type="datetime1">
              <a:rPr lang="en-US" smtClean="0"/>
              <a:t>7/15/2014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Pag33e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3212976"/>
            <a:ext cx="6400800" cy="1752600"/>
          </a:xfrm>
        </p:spPr>
        <p:txBody>
          <a:bodyPr>
            <a:normAutofit/>
          </a:bodyPr>
          <a:lstStyle/>
          <a:p>
            <a:endParaRPr lang="en-US" sz="2400" dirty="0" smtClean="0"/>
          </a:p>
          <a:p>
            <a:r>
              <a:rPr lang="en-US" sz="2400" dirty="0" smtClean="0"/>
              <a:t>Liangliang Shi</a:t>
            </a:r>
            <a:endParaRPr lang="de-DE" sz="2400" dirty="0"/>
          </a:p>
        </p:txBody>
      </p:sp>
      <p:pic>
        <p:nvPicPr>
          <p:cNvPr id="1026" name="Picture 2" descr="C:\Users\shiliang\Desktop\Des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5923668"/>
            <a:ext cx="1656184" cy="9087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hiliang\Desktop\manchester-u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028743"/>
            <a:ext cx="1656184" cy="7349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hiliang\Desktop\Logo_Helmholt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5983404"/>
            <a:ext cx="1944216" cy="80691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hiliang\Desktop\EuCARD2-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8" y="6055413"/>
            <a:ext cx="1368152" cy="73491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2267745" y="4653136"/>
            <a:ext cx="4608511" cy="648072"/>
          </a:xfrm>
        </p:spPr>
        <p:txBody>
          <a:bodyPr/>
          <a:lstStyle/>
          <a:p>
            <a:pPr algn="ctr"/>
            <a:r>
              <a:rPr lang="en-US" sz="2000" dirty="0" smtClean="0">
                <a:solidFill>
                  <a:srgbClr val="0096D8"/>
                </a:solidFill>
              </a:rPr>
              <a:t>HOMSC 14</a:t>
            </a:r>
          </a:p>
          <a:p>
            <a:pPr algn="ctr"/>
            <a:r>
              <a:rPr lang="en-US" sz="2000" dirty="0" smtClean="0">
                <a:solidFill>
                  <a:srgbClr val="0096D8"/>
                </a:solidFill>
              </a:rPr>
              <a:t>14-17 July ,2014</a:t>
            </a:r>
            <a:endParaRPr lang="en-US" sz="2000" dirty="0">
              <a:latin typeface="Blackadder ITC" panose="04020505051007020D02" pitchFamily="82"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
        <p:nvSpPr>
          <p:cNvPr id="6" name="Title 5"/>
          <p:cNvSpPr>
            <a:spLocks noGrp="1"/>
          </p:cNvSpPr>
          <p:nvPr>
            <p:ph type="ctrTitle"/>
          </p:nvPr>
        </p:nvSpPr>
        <p:spPr>
          <a:xfrm>
            <a:off x="251520" y="620688"/>
            <a:ext cx="8204448" cy="2808312"/>
          </a:xfrm>
        </p:spPr>
        <p:txBody>
          <a:bodyPr>
            <a:normAutofit/>
          </a:bodyPr>
          <a:lstStyle/>
          <a:p>
            <a:pPr fontAlgn="base">
              <a:spcAft>
                <a:spcPct val="0"/>
              </a:spcAft>
            </a:pPr>
            <a:r>
              <a:rPr lang="en-US" sz="7200" dirty="0" smtClean="0">
                <a:solidFill>
                  <a:srgbClr val="0096D8"/>
                </a:solidFill>
                <a:effectLst>
                  <a:outerShdw blurRad="38100" dist="38100" dir="2700000" algn="tl">
                    <a:srgbClr val="000000">
                      <a:alpha val="43137"/>
                    </a:srgbClr>
                  </a:outerShdw>
                </a:effectLst>
              </a:rPr>
              <a:t>Stability Study on HOMBPMs</a:t>
            </a:r>
            <a:endParaRPr lang="de-DE" sz="7200" baseline="30000" dirty="0">
              <a:solidFill>
                <a:srgbClr val="0096D8"/>
              </a:solidFill>
              <a:effectLst>
                <a:outerShdw blurRad="38100" dist="38100" dir="2700000" algn="tl">
                  <a:srgbClr val="000000">
                    <a:alpha val="43137"/>
                  </a:srgbClr>
                </a:outerShdw>
              </a:effectLst>
            </a:endParaRPr>
          </a:p>
        </p:txBody>
      </p:sp>
      <p:cxnSp>
        <p:nvCxnSpPr>
          <p:cNvPr id="9" name="Straight Connector 8"/>
          <p:cNvCxnSpPr/>
          <p:nvPr/>
        </p:nvCxnSpPr>
        <p:spPr>
          <a:xfrm flipV="1">
            <a:off x="251520" y="5805264"/>
            <a:ext cx="8640960" cy="1"/>
          </a:xfrm>
          <a:prstGeom prst="line">
            <a:avLst/>
          </a:prstGeom>
          <a:ln w="28575">
            <a:solidFill>
              <a:schemeClr val="accent5">
                <a:lumMod val="75000"/>
              </a:schemeClr>
            </a:solidFill>
          </a:ln>
          <a:effectLst>
            <a:outerShdw dir="4860000" algn="tl" rotWithShape="0">
              <a:srgbClr val="0070C0">
                <a:alpha val="40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937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
        <p:nvSpPr>
          <p:cNvPr id="2" name="Title 1"/>
          <p:cNvSpPr>
            <a:spLocks noGrp="1"/>
          </p:cNvSpPr>
          <p:nvPr>
            <p:ph type="title"/>
          </p:nvPr>
        </p:nvSpPr>
        <p:spPr/>
        <p:txBody>
          <a:bodyPr>
            <a:normAutofit/>
          </a:bodyPr>
          <a:lstStyle/>
          <a:p>
            <a:pPr marL="0" indent="0"/>
            <a:r>
              <a:rPr lang="en-US" dirty="0"/>
              <a:t>DLR based calibration</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normAutofit fontScale="85000" lnSpcReduction="10000"/>
              </a:bodyPr>
              <a:lstStyle/>
              <a:p>
                <a:r>
                  <a:rPr lang="en-US" b="1" dirty="0" smtClean="0"/>
                  <a:t>DLR</a:t>
                </a:r>
                <a:r>
                  <a:rPr lang="en-US" dirty="0"/>
                  <a:t> </a:t>
                </a:r>
                <a:r>
                  <a:rPr lang="en-US" dirty="0" smtClean="0"/>
                  <a:t>(Direct Linear Regression): </a:t>
                </a:r>
              </a:p>
              <a:p>
                <a:pPr marL="514350" indent="-514350">
                  <a:buAutoNum type="arabicPeriod"/>
                </a:pPr>
                <a14:m>
                  <m:oMath xmlns:m="http://schemas.openxmlformats.org/officeDocument/2006/math">
                    <m:d>
                      <m:dPr>
                        <m:begChr m:val="["/>
                        <m:endChr m:val="]"/>
                        <m:ctrlPr>
                          <a:rPr lang="en-US" i="1">
                            <a:latin typeface="Cambria Math"/>
                          </a:rPr>
                        </m:ctrlPr>
                      </m:dPr>
                      <m:e>
                        <m:m>
                          <m:mPr>
                            <m:mcs>
                              <m:mc>
                                <m:mcPr>
                                  <m:count m:val="1"/>
                                  <m:mcJc m:val="center"/>
                                </m:mcPr>
                              </m:mc>
                            </m:mcs>
                            <m:ctrlPr>
                              <a:rPr lang="en-US" i="1" smtClean="0">
                                <a:latin typeface="Cambria Math"/>
                              </a:rPr>
                            </m:ctrlPr>
                          </m:mPr>
                          <m:mr>
                            <m:e>
                              <m:eqArr>
                                <m:eqArrPr>
                                  <m:ctrlPr>
                                    <a:rPr lang="en-US" i="1" smtClean="0">
                                      <a:latin typeface="Cambria Math"/>
                                    </a:rPr>
                                  </m:ctrlPr>
                                </m:eqArrPr>
                                <m:e>
                                  <m:r>
                                    <a:rPr lang="en-US" b="0" i="1" smtClean="0">
                                      <a:latin typeface="Cambria Math"/>
                                    </a:rPr>
                                    <m:t>𝐷𝑖𝑝𝑜𝑙𝑒</m:t>
                                  </m:r>
                                  <m:r>
                                    <a:rPr lang="en-US" b="0" i="1" smtClean="0">
                                      <a:latin typeface="Cambria Math"/>
                                    </a:rPr>
                                    <m:t> </m:t>
                                  </m:r>
                                  <m:r>
                                    <a:rPr lang="en-US" b="0" i="1" smtClean="0">
                                      <a:latin typeface="Cambria Math"/>
                                    </a:rPr>
                                    <m:t>𝑠𝑖𝑔𝑛𝑎𝑙</m:t>
                                  </m:r>
                                  <m:r>
                                    <a:rPr lang="en-US" b="0" i="1" smtClean="0">
                                      <a:latin typeface="Cambria Math"/>
                                    </a:rPr>
                                    <m:t> 1</m:t>
                                  </m:r>
                                </m:e>
                                <m:e>
                                  <m:r>
                                    <a:rPr lang="de-DE" i="1" smtClean="0">
                                      <a:latin typeface="Cambria Math"/>
                                    </a:rPr>
                                    <m:t>⋮</m:t>
                                  </m:r>
                                </m:e>
                              </m:eqArr>
                            </m:e>
                          </m:mr>
                          <m:mr>
                            <m:e>
                              <m:r>
                                <a:rPr lang="en-US" b="0" i="1" smtClean="0">
                                  <a:latin typeface="Cambria Math"/>
                                </a:rPr>
                                <m:t>𝐷𝑖𝑝𝑜𝑙𝑒</m:t>
                              </m:r>
                              <m:r>
                                <a:rPr lang="en-US" b="0" i="1" smtClean="0">
                                  <a:latin typeface="Cambria Math"/>
                                </a:rPr>
                                <m:t> </m:t>
                              </m:r>
                              <m:r>
                                <a:rPr lang="en-US" b="0" i="1" smtClean="0">
                                  <a:latin typeface="Cambria Math"/>
                                </a:rPr>
                                <m:t>𝑠𝑖𝑔𝑛𝑎𝑙</m:t>
                              </m:r>
                              <m:r>
                                <a:rPr lang="en-US" b="0" i="1" smtClean="0">
                                  <a:latin typeface="Cambria Math"/>
                                </a:rPr>
                                <m:t> </m:t>
                              </m:r>
                              <m:r>
                                <a:rPr lang="en-US" b="0" i="1" smtClean="0">
                                  <a:latin typeface="Cambria Math"/>
                                </a:rPr>
                                <m:t>𝑚</m:t>
                              </m:r>
                            </m:e>
                          </m:mr>
                        </m:m>
                      </m:e>
                    </m:d>
                    <m:d>
                      <m:dPr>
                        <m:begChr m:val="["/>
                        <m:endChr m:val="]"/>
                        <m:ctrlPr>
                          <a:rPr lang="en-US" i="1">
                            <a:latin typeface="Cambria Math"/>
                          </a:rPr>
                        </m:ctrlPr>
                      </m:dPr>
                      <m:e>
                        <m:m>
                          <m:mPr>
                            <m:mcs>
                              <m:mc>
                                <m:mcPr>
                                  <m:count m:val="2"/>
                                  <m:mcJc m:val="center"/>
                                </m:mcPr>
                              </m:mc>
                            </m:mcs>
                            <m:ctrlPr>
                              <a:rPr lang="en-US" i="1">
                                <a:latin typeface="Cambria Math"/>
                              </a:rPr>
                            </m:ctrlPr>
                          </m:mPr>
                          <m:mr>
                            <m:e>
                              <m:eqArr>
                                <m:eqArrPr>
                                  <m:ctrlPr>
                                    <a:rPr lang="en-US" i="1">
                                      <a:latin typeface="Cambria Math"/>
                                    </a:rPr>
                                  </m:ctrlPr>
                                </m:eqArrPr>
                                <m:e>
                                  <m:sSub>
                                    <m:sSubPr>
                                      <m:ctrlPr>
                                        <a:rPr lang="en-US" i="1">
                                          <a:latin typeface="Cambria Math"/>
                                        </a:rPr>
                                      </m:ctrlPr>
                                    </m:sSubPr>
                                    <m:e>
                                      <m:r>
                                        <a:rPr lang="en-US" i="1">
                                          <a:latin typeface="Cambria Math"/>
                                        </a:rPr>
                                        <m:t>𝐶</m:t>
                                      </m:r>
                                    </m:e>
                                    <m:sub>
                                      <m:r>
                                        <a:rPr lang="en-US" i="1">
                                          <a:latin typeface="Cambria Math"/>
                                        </a:rPr>
                                        <m:t>11</m:t>
                                      </m:r>
                                    </m:sub>
                                  </m:sSub>
                                </m:e>
                                <m:e>
                                  <m:r>
                                    <a:rPr lang="de-DE" i="1">
                                      <a:latin typeface="Cambria Math"/>
                                    </a:rPr>
                                    <m:t>⋮</m:t>
                                  </m:r>
                                </m:e>
                              </m:eqArr>
                            </m:e>
                            <m:e>
                              <m:eqArr>
                                <m:eqArrPr>
                                  <m:ctrlPr>
                                    <a:rPr lang="en-US" i="1">
                                      <a:latin typeface="Cambria Math"/>
                                    </a:rPr>
                                  </m:ctrlPr>
                                </m:eqArrPr>
                                <m:e>
                                  <m:sSub>
                                    <m:sSubPr>
                                      <m:ctrlPr>
                                        <a:rPr lang="en-US" i="1">
                                          <a:latin typeface="Cambria Math"/>
                                        </a:rPr>
                                      </m:ctrlPr>
                                    </m:sSubPr>
                                    <m:e>
                                      <m:r>
                                        <a:rPr lang="en-US" i="1">
                                          <a:latin typeface="Cambria Math"/>
                                        </a:rPr>
                                        <m:t>𝐶</m:t>
                                      </m:r>
                                    </m:e>
                                    <m:sub>
                                      <m:r>
                                        <a:rPr lang="en-US" i="1">
                                          <a:latin typeface="Cambria Math"/>
                                        </a:rPr>
                                        <m:t>12</m:t>
                                      </m:r>
                                    </m:sub>
                                  </m:sSub>
                                </m:e>
                                <m:e>
                                  <m:r>
                                    <a:rPr lang="de-DE" i="1">
                                      <a:latin typeface="Cambria Math"/>
                                    </a:rPr>
                                    <m:t>⋮</m:t>
                                  </m:r>
                                </m:e>
                              </m:eqArr>
                            </m:e>
                          </m:mr>
                          <m:mr>
                            <m:e>
                              <m:sSub>
                                <m:sSubPr>
                                  <m:ctrlPr>
                                    <a:rPr lang="en-US" i="1">
                                      <a:latin typeface="Cambria Math"/>
                                    </a:rPr>
                                  </m:ctrlPr>
                                </m:sSubPr>
                                <m:e>
                                  <m:r>
                                    <a:rPr lang="en-US" i="1">
                                      <a:latin typeface="Cambria Math"/>
                                    </a:rPr>
                                    <m:t>𝐶</m:t>
                                  </m:r>
                                </m:e>
                                <m:sub>
                                  <m:r>
                                    <a:rPr lang="en-US" i="1">
                                      <a:latin typeface="Cambria Math"/>
                                    </a:rPr>
                                    <m:t>𝑛</m:t>
                                  </m:r>
                                  <m:r>
                                    <a:rPr lang="en-US" i="1">
                                      <a:latin typeface="Cambria Math"/>
                                    </a:rPr>
                                    <m:t>1</m:t>
                                  </m:r>
                                </m:sub>
                              </m:sSub>
                            </m:e>
                            <m:e>
                              <m:sSub>
                                <m:sSubPr>
                                  <m:ctrlPr>
                                    <a:rPr lang="en-US" i="1">
                                      <a:latin typeface="Cambria Math"/>
                                    </a:rPr>
                                  </m:ctrlPr>
                                </m:sSubPr>
                                <m:e>
                                  <m:r>
                                    <a:rPr lang="en-US" i="1">
                                      <a:latin typeface="Cambria Math"/>
                                    </a:rPr>
                                    <m:t>𝐶</m:t>
                                  </m:r>
                                </m:e>
                                <m:sub>
                                  <m:r>
                                    <a:rPr lang="en-US" i="1">
                                      <a:latin typeface="Cambria Math"/>
                                    </a:rPr>
                                    <m:t>𝑛</m:t>
                                  </m:r>
                                  <m:r>
                                    <a:rPr lang="en-US" i="1">
                                      <a:latin typeface="Cambria Math"/>
                                    </a:rPr>
                                    <m:t>2</m:t>
                                  </m:r>
                                </m:sub>
                              </m:sSub>
                            </m:e>
                          </m:mr>
                        </m:m>
                      </m:e>
                    </m:d>
                    <m:box>
                      <m:boxPr>
                        <m:ctrlPr>
                          <a:rPr lang="en-US" i="1">
                            <a:latin typeface="Cambria Math"/>
                          </a:rPr>
                        </m:ctrlPr>
                      </m:boxPr>
                      <m:e>
                        <m:r>
                          <a:rPr lang="en-US" i="1">
                            <a:latin typeface="Cambria Math"/>
                          </a:rPr>
                          <m:t>=</m:t>
                        </m:r>
                      </m:e>
                    </m:box>
                    <m:d>
                      <m:dPr>
                        <m:begChr m:val="["/>
                        <m:endChr m:val="]"/>
                        <m:ctrlPr>
                          <a:rPr lang="en-US" i="1">
                            <a:latin typeface="Cambria Math"/>
                          </a:rPr>
                        </m:ctrlPr>
                      </m:dPr>
                      <m:e>
                        <m:m>
                          <m:mPr>
                            <m:mcs>
                              <m:mc>
                                <m:mcPr>
                                  <m:count m:val="2"/>
                                  <m:mcJc m:val="center"/>
                                </m:mcPr>
                              </m:mc>
                            </m:mcs>
                            <m:ctrlPr>
                              <a:rPr lang="en-US" i="1">
                                <a:latin typeface="Cambria Math"/>
                              </a:rPr>
                            </m:ctrlPr>
                          </m:mPr>
                          <m:mr>
                            <m:e>
                              <m:eqArr>
                                <m:eqArrPr>
                                  <m:ctrlPr>
                                    <a:rPr lang="en-US" i="1">
                                      <a:latin typeface="Cambria Math"/>
                                    </a:rPr>
                                  </m:ctrlPr>
                                </m:eqArrPr>
                                <m:e>
                                  <m:sSub>
                                    <m:sSubPr>
                                      <m:ctrlPr>
                                        <a:rPr lang="en-US" i="1">
                                          <a:latin typeface="Cambria Math"/>
                                        </a:rPr>
                                      </m:ctrlPr>
                                    </m:sSubPr>
                                    <m:e>
                                      <m:r>
                                        <a:rPr lang="en-US" i="1">
                                          <a:latin typeface="Cambria Math"/>
                                        </a:rPr>
                                        <m:t>𝑋</m:t>
                                      </m:r>
                                    </m:e>
                                    <m:sub>
                                      <m:r>
                                        <a:rPr lang="en-US" i="1">
                                          <a:latin typeface="Cambria Math"/>
                                        </a:rPr>
                                        <m:t>11</m:t>
                                      </m:r>
                                    </m:sub>
                                  </m:sSub>
                                </m:e>
                                <m:e>
                                  <m:r>
                                    <a:rPr lang="de-DE" i="1">
                                      <a:latin typeface="Cambria Math"/>
                                    </a:rPr>
                                    <m:t>⋮</m:t>
                                  </m:r>
                                </m:e>
                              </m:eqArr>
                            </m:e>
                            <m:e>
                              <m:eqArr>
                                <m:eqArrPr>
                                  <m:ctrlPr>
                                    <a:rPr lang="en-US" i="1">
                                      <a:latin typeface="Cambria Math"/>
                                    </a:rPr>
                                  </m:ctrlPr>
                                </m:eqArrPr>
                                <m:e>
                                  <m:sSub>
                                    <m:sSubPr>
                                      <m:ctrlPr>
                                        <a:rPr lang="en-US" i="1">
                                          <a:latin typeface="Cambria Math"/>
                                        </a:rPr>
                                      </m:ctrlPr>
                                    </m:sSubPr>
                                    <m:e>
                                      <m:r>
                                        <a:rPr lang="en-US" i="1">
                                          <a:latin typeface="Cambria Math"/>
                                        </a:rPr>
                                        <m:t>𝑌</m:t>
                                      </m:r>
                                    </m:e>
                                    <m:sub>
                                      <m:r>
                                        <a:rPr lang="en-US" i="1">
                                          <a:latin typeface="Cambria Math"/>
                                        </a:rPr>
                                        <m:t>12</m:t>
                                      </m:r>
                                    </m:sub>
                                  </m:sSub>
                                </m:e>
                                <m:e>
                                  <m:r>
                                    <a:rPr lang="de-DE" i="1">
                                      <a:latin typeface="Cambria Math"/>
                                    </a:rPr>
                                    <m:t>⋮</m:t>
                                  </m:r>
                                </m:e>
                              </m:eqArr>
                            </m:e>
                          </m:mr>
                          <m:mr>
                            <m:e>
                              <m:sSub>
                                <m:sSubPr>
                                  <m:ctrlPr>
                                    <a:rPr lang="en-US" i="1">
                                      <a:latin typeface="Cambria Math"/>
                                    </a:rPr>
                                  </m:ctrlPr>
                                </m:sSubPr>
                                <m:e>
                                  <m:r>
                                    <a:rPr lang="en-US" i="1">
                                      <a:latin typeface="Cambria Math"/>
                                    </a:rPr>
                                    <m:t>𝑋</m:t>
                                  </m:r>
                                </m:e>
                                <m:sub>
                                  <m:r>
                                    <a:rPr lang="en-US" i="1">
                                      <a:latin typeface="Cambria Math"/>
                                    </a:rPr>
                                    <m:t>𝑚</m:t>
                                  </m:r>
                                  <m:r>
                                    <a:rPr lang="en-US" i="1">
                                      <a:latin typeface="Cambria Math"/>
                                    </a:rPr>
                                    <m:t>1</m:t>
                                  </m:r>
                                </m:sub>
                              </m:sSub>
                            </m:e>
                            <m:e>
                              <m:sSub>
                                <m:sSubPr>
                                  <m:ctrlPr>
                                    <a:rPr lang="en-US" i="1">
                                      <a:latin typeface="Cambria Math"/>
                                    </a:rPr>
                                  </m:ctrlPr>
                                </m:sSubPr>
                                <m:e>
                                  <m:r>
                                    <a:rPr lang="en-US" i="1">
                                      <a:latin typeface="Cambria Math"/>
                                    </a:rPr>
                                    <m:t>𝑌</m:t>
                                  </m:r>
                                </m:e>
                                <m:sub>
                                  <m:r>
                                    <a:rPr lang="en-US" i="1">
                                      <a:latin typeface="Cambria Math"/>
                                    </a:rPr>
                                    <m:t>𝑚</m:t>
                                  </m:r>
                                  <m:r>
                                    <a:rPr lang="en-US" i="1">
                                      <a:latin typeface="Cambria Math"/>
                                    </a:rPr>
                                    <m:t>2</m:t>
                                  </m:r>
                                </m:sub>
                              </m:sSub>
                            </m:e>
                          </m:mr>
                        </m:m>
                      </m:e>
                    </m:d>
                  </m:oMath>
                </a14:m>
                <a:endParaRPr lang="en-US" dirty="0" smtClean="0"/>
              </a:p>
              <a:p>
                <a:pPr marL="514350" indent="-514350">
                  <a:buAutoNum type="arabicPeriod"/>
                </a:pPr>
                <a:endParaRPr lang="en-US" dirty="0" smtClean="0"/>
              </a:p>
              <a:p>
                <a:pPr marL="514350" indent="-514350">
                  <a:buAutoNum type="arabicPeriod"/>
                </a:pPr>
                <a:r>
                  <a:rPr lang="en-US" sz="3000" dirty="0" smtClean="0"/>
                  <a:t>Data matrix was split into two parts randomly: 90% was used to do the calibration(training) while 10% was used to validate the model (validation).</a:t>
                </a:r>
              </a:p>
              <a:p>
                <a:pPr marL="514350" indent="-514350">
                  <a:buAutoNum type="arabicPeriod"/>
                </a:pPr>
                <a:r>
                  <a:rPr lang="en-US" sz="3000" dirty="0" err="1" smtClean="0"/>
                  <a:t>Overfitting</a:t>
                </a:r>
                <a:r>
                  <a:rPr lang="en-US" sz="3000" dirty="0" smtClean="0"/>
                  <a:t> will occur when the data matrix is under-determined (m &lt; n). So the data matrix was tailored by a window with 300 samples width column wise.</a:t>
                </a:r>
              </a:p>
              <a:p>
                <a:pPr marL="0" indent="0">
                  <a:buNone/>
                </a:pPr>
                <a:endParaRPr lang="en-US" dirty="0" smtClean="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2"/>
                <a:stretch>
                  <a:fillRect l="-1333" t="-2022" r="-1111" b="-1617"/>
                </a:stretch>
              </a:blipFill>
            </p:spPr>
            <p:txBody>
              <a:bodyPr/>
              <a:lstStyle/>
              <a:p>
                <a:r>
                  <a:rPr lang="de-DE">
                    <a:noFill/>
                  </a:rPr>
                  <a:t> </a:t>
                </a:r>
              </a:p>
            </p:txBody>
          </p:sp>
        </mc:Fallback>
      </mc:AlternateContent>
    </p:spTree>
    <p:extLst>
      <p:ext uri="{BB962C8B-B14F-4D97-AF65-F5344CB8AC3E}">
        <p14:creationId xmlns:p14="http://schemas.microsoft.com/office/powerpoint/2010/main" val="1935553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RMS of training data over time with DLR based calibration</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00127"/>
            <a:ext cx="8095202"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514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RMS of </a:t>
            </a:r>
            <a:r>
              <a:rPr lang="en-US" dirty="0" smtClean="0"/>
              <a:t>validation </a:t>
            </a:r>
            <a:r>
              <a:rPr lang="en-US" dirty="0"/>
              <a:t>data over time with DLR based calibration</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99" y="1340768"/>
            <a:ext cx="8604448" cy="4829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0905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 of DLR based calibration</a:t>
            </a:r>
            <a:endParaRPr lang="de-DE" dirty="0"/>
          </a:p>
        </p:txBody>
      </p:sp>
      <p:sp>
        <p:nvSpPr>
          <p:cNvPr id="3" name="Content Placeholder 2"/>
          <p:cNvSpPr>
            <a:spLocks noGrp="1"/>
          </p:cNvSpPr>
          <p:nvPr>
            <p:ph idx="1"/>
          </p:nvPr>
        </p:nvSpPr>
        <p:spPr/>
        <p:txBody>
          <a:bodyPr>
            <a:normAutofit fontScale="77500" lnSpcReduction="20000"/>
          </a:bodyPr>
          <a:lstStyle/>
          <a:p>
            <a:r>
              <a:rPr lang="en-US" dirty="0" smtClean="0"/>
              <a:t>Due to the limited number of data files compared with the number of predictors used, several datasets get </a:t>
            </a:r>
            <a:r>
              <a:rPr lang="en-US" dirty="0" err="1" smtClean="0"/>
              <a:t>overfitted</a:t>
            </a:r>
            <a:r>
              <a:rPr lang="en-US" dirty="0" smtClean="0"/>
              <a:t>. </a:t>
            </a:r>
          </a:p>
          <a:p>
            <a:r>
              <a:rPr lang="en-US" dirty="0" smtClean="0"/>
              <a:t>Two datasets show larger RMS ( &gt;0.1mm) even in training datasets. There are datasets can not be best described by the model in terms of RMS.</a:t>
            </a:r>
          </a:p>
          <a:p>
            <a:r>
              <a:rPr lang="en-US" dirty="0" smtClean="0"/>
              <a:t>Besides statistical fluctuation of resolution, we observed the resolution variation over time. This is related to the instability of HOMBPM.</a:t>
            </a:r>
          </a:p>
          <a:p>
            <a:r>
              <a:rPr lang="en-US" dirty="0" smtClean="0"/>
              <a:t>DLR method is sensitive to each data points (predictors) used in the model. Highly correlated predictors in the data matrix makes the situation even worse. </a:t>
            </a:r>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4061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2" name="Title 1"/>
          <p:cNvSpPr>
            <a:spLocks noGrp="1"/>
          </p:cNvSpPr>
          <p:nvPr>
            <p:ph type="title"/>
          </p:nvPr>
        </p:nvSpPr>
        <p:spPr/>
        <p:txBody>
          <a:bodyPr>
            <a:normAutofit/>
          </a:bodyPr>
          <a:lstStyle/>
          <a:p>
            <a:pPr marL="0" indent="0"/>
            <a:r>
              <a:rPr lang="en-US" dirty="0" smtClean="0"/>
              <a:t>PCA </a:t>
            </a:r>
            <a:r>
              <a:rPr lang="en-US" dirty="0"/>
              <a:t>based calibration</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normAutofit fontScale="77500" lnSpcReduction="20000"/>
              </a:bodyPr>
              <a:lstStyle/>
              <a:p>
                <a:r>
                  <a:rPr lang="en-US" b="1" dirty="0" smtClean="0"/>
                  <a:t>PCA</a:t>
                </a:r>
                <a:r>
                  <a:rPr lang="en-US" dirty="0" smtClean="0"/>
                  <a:t> (Principal component analysis):</a:t>
                </a:r>
              </a:p>
              <a:p>
                <a:pPr marL="514350" indent="-514350">
                  <a:buFont typeface="+mj-lt"/>
                  <a:buAutoNum type="arabicPeriod"/>
                </a:pPr>
                <a14:m>
                  <m:oMath xmlns:m="http://schemas.openxmlformats.org/officeDocument/2006/math">
                    <m:d>
                      <m:dPr>
                        <m:begChr m:val="["/>
                        <m:endChr m:val="]"/>
                        <m:ctrlPr>
                          <a:rPr lang="en-US" i="1">
                            <a:latin typeface="Cambria Math"/>
                          </a:rPr>
                        </m:ctrlPr>
                      </m:dPr>
                      <m:e>
                        <m:m>
                          <m:mPr>
                            <m:mcs>
                              <m:mc>
                                <m:mcPr>
                                  <m:count m:val="1"/>
                                  <m:mcJc m:val="center"/>
                                </m:mcPr>
                              </m:mc>
                            </m:mcs>
                            <m:ctrlPr>
                              <a:rPr lang="en-US" i="1" smtClean="0">
                                <a:latin typeface="Cambria Math"/>
                              </a:rPr>
                            </m:ctrlPr>
                          </m:mPr>
                          <m:mr>
                            <m:e>
                              <m:eqArr>
                                <m:eqArrPr>
                                  <m:ctrlPr>
                                    <a:rPr lang="en-US" i="1">
                                      <a:latin typeface="Cambria Math"/>
                                    </a:rPr>
                                  </m:ctrlPr>
                                </m:eqArrPr>
                                <m:e>
                                  <m:r>
                                    <a:rPr lang="en-US" i="1">
                                      <a:latin typeface="Cambria Math"/>
                                    </a:rPr>
                                    <m:t> </m:t>
                                  </m:r>
                                  <m:r>
                                    <a:rPr lang="en-US" b="0" i="1" smtClean="0">
                                      <a:latin typeface="Cambria Math"/>
                                    </a:rPr>
                                    <m:t>𝐴𝑚𝑝𝑙𝑖𝑡𝑢𝑑𝑒</m:t>
                                  </m:r>
                                  <m:r>
                                    <a:rPr lang="en-US" b="0" i="1" smtClean="0">
                                      <a:latin typeface="Cambria Math"/>
                                    </a:rPr>
                                    <m:t> 1</m:t>
                                  </m:r>
                                </m:e>
                                <m:e>
                                  <m:r>
                                    <a:rPr lang="de-DE" i="1">
                                      <a:latin typeface="Cambria Math"/>
                                    </a:rPr>
                                    <m:t>⋮</m:t>
                                  </m:r>
                                </m:e>
                              </m:eqArr>
                            </m:e>
                          </m:mr>
                          <m:mr>
                            <m:e>
                              <m:r>
                                <a:rPr lang="en-US" i="1">
                                  <a:latin typeface="Cambria Math"/>
                                </a:rPr>
                                <m:t> </m:t>
                              </m:r>
                              <m:r>
                                <a:rPr lang="en-US" b="0" i="1" smtClean="0">
                                  <a:latin typeface="Cambria Math"/>
                                </a:rPr>
                                <m:t>𝐴𝑚𝑝𝑙𝑖𝑡𝑢𝑑𝑒</m:t>
                              </m:r>
                              <m:r>
                                <a:rPr lang="en-US" b="0" i="1" smtClean="0">
                                  <a:latin typeface="Cambria Math"/>
                                </a:rPr>
                                <m:t> </m:t>
                              </m:r>
                              <m:r>
                                <a:rPr lang="en-US" b="0" i="1" smtClean="0">
                                  <a:latin typeface="Cambria Math"/>
                                </a:rPr>
                                <m:t>𝑚</m:t>
                              </m:r>
                            </m:e>
                          </m:mr>
                        </m:m>
                      </m:e>
                    </m:d>
                    <m:d>
                      <m:dPr>
                        <m:begChr m:val="["/>
                        <m:endChr m:val="]"/>
                        <m:ctrlPr>
                          <a:rPr lang="en-US" i="1">
                            <a:latin typeface="Cambria Math"/>
                          </a:rPr>
                        </m:ctrlPr>
                      </m:dPr>
                      <m:e>
                        <m:m>
                          <m:mPr>
                            <m:mcs>
                              <m:mc>
                                <m:mcPr>
                                  <m:count m:val="2"/>
                                  <m:mcJc m:val="center"/>
                                </m:mcPr>
                              </m:mc>
                            </m:mcs>
                            <m:ctrlPr>
                              <a:rPr lang="en-US" i="1">
                                <a:latin typeface="Cambria Math"/>
                              </a:rPr>
                            </m:ctrlPr>
                          </m:mPr>
                          <m:mr>
                            <m:e>
                              <m:eqArr>
                                <m:eqArrPr>
                                  <m:ctrlPr>
                                    <a:rPr lang="en-US" i="1">
                                      <a:latin typeface="Cambria Math"/>
                                    </a:rPr>
                                  </m:ctrlPr>
                                </m:eqArrPr>
                                <m:e>
                                  <m:sSub>
                                    <m:sSubPr>
                                      <m:ctrlPr>
                                        <a:rPr lang="en-US" i="1">
                                          <a:latin typeface="Cambria Math"/>
                                        </a:rPr>
                                      </m:ctrlPr>
                                    </m:sSubPr>
                                    <m:e>
                                      <m:r>
                                        <a:rPr lang="en-US" i="1">
                                          <a:latin typeface="Cambria Math"/>
                                        </a:rPr>
                                        <m:t>𝐶</m:t>
                                      </m:r>
                                    </m:e>
                                    <m:sub>
                                      <m:r>
                                        <a:rPr lang="en-US" i="1">
                                          <a:latin typeface="Cambria Math"/>
                                        </a:rPr>
                                        <m:t>11</m:t>
                                      </m:r>
                                    </m:sub>
                                  </m:sSub>
                                </m:e>
                                <m:e>
                                  <m:r>
                                    <a:rPr lang="de-DE" i="1">
                                      <a:latin typeface="Cambria Math"/>
                                    </a:rPr>
                                    <m:t>⋮</m:t>
                                  </m:r>
                                </m:e>
                              </m:eqArr>
                            </m:e>
                            <m:e>
                              <m:eqArr>
                                <m:eqArrPr>
                                  <m:ctrlPr>
                                    <a:rPr lang="en-US" i="1">
                                      <a:latin typeface="Cambria Math"/>
                                    </a:rPr>
                                  </m:ctrlPr>
                                </m:eqArrPr>
                                <m:e>
                                  <m:sSub>
                                    <m:sSubPr>
                                      <m:ctrlPr>
                                        <a:rPr lang="en-US" i="1">
                                          <a:latin typeface="Cambria Math"/>
                                        </a:rPr>
                                      </m:ctrlPr>
                                    </m:sSubPr>
                                    <m:e>
                                      <m:r>
                                        <a:rPr lang="en-US" i="1">
                                          <a:latin typeface="Cambria Math"/>
                                        </a:rPr>
                                        <m:t>𝐶</m:t>
                                      </m:r>
                                    </m:e>
                                    <m:sub>
                                      <m:r>
                                        <a:rPr lang="en-US" i="1">
                                          <a:latin typeface="Cambria Math"/>
                                        </a:rPr>
                                        <m:t>12</m:t>
                                      </m:r>
                                    </m:sub>
                                  </m:sSub>
                                </m:e>
                                <m:e>
                                  <m:r>
                                    <a:rPr lang="de-DE" i="1">
                                      <a:latin typeface="Cambria Math"/>
                                    </a:rPr>
                                    <m:t>⋮</m:t>
                                  </m:r>
                                </m:e>
                              </m:eqArr>
                            </m:e>
                          </m:mr>
                          <m:mr>
                            <m:e>
                              <m:sSub>
                                <m:sSubPr>
                                  <m:ctrlPr>
                                    <a:rPr lang="en-US" i="1">
                                      <a:latin typeface="Cambria Math"/>
                                    </a:rPr>
                                  </m:ctrlPr>
                                </m:sSubPr>
                                <m:e>
                                  <m:r>
                                    <a:rPr lang="en-US" i="1">
                                      <a:latin typeface="Cambria Math"/>
                                    </a:rPr>
                                    <m:t>𝐶</m:t>
                                  </m:r>
                                </m:e>
                                <m:sub>
                                  <m:r>
                                    <a:rPr lang="en-US" i="1">
                                      <a:latin typeface="Cambria Math"/>
                                    </a:rPr>
                                    <m:t>𝑛</m:t>
                                  </m:r>
                                  <m:r>
                                    <a:rPr lang="en-US" i="1">
                                      <a:latin typeface="Cambria Math"/>
                                    </a:rPr>
                                    <m:t>1</m:t>
                                  </m:r>
                                </m:sub>
                              </m:sSub>
                            </m:e>
                            <m:e>
                              <m:sSub>
                                <m:sSubPr>
                                  <m:ctrlPr>
                                    <a:rPr lang="en-US" i="1">
                                      <a:latin typeface="Cambria Math"/>
                                    </a:rPr>
                                  </m:ctrlPr>
                                </m:sSubPr>
                                <m:e>
                                  <m:r>
                                    <a:rPr lang="en-US" i="1">
                                      <a:latin typeface="Cambria Math"/>
                                    </a:rPr>
                                    <m:t>𝐶</m:t>
                                  </m:r>
                                </m:e>
                                <m:sub>
                                  <m:r>
                                    <a:rPr lang="en-US" i="1">
                                      <a:latin typeface="Cambria Math"/>
                                    </a:rPr>
                                    <m:t>𝑛</m:t>
                                  </m:r>
                                  <m:r>
                                    <a:rPr lang="en-US" i="1">
                                      <a:latin typeface="Cambria Math"/>
                                    </a:rPr>
                                    <m:t>2</m:t>
                                  </m:r>
                                </m:sub>
                              </m:sSub>
                            </m:e>
                          </m:mr>
                        </m:m>
                      </m:e>
                    </m:d>
                    <m:box>
                      <m:boxPr>
                        <m:ctrlPr>
                          <a:rPr lang="en-US" i="1">
                            <a:latin typeface="Cambria Math"/>
                          </a:rPr>
                        </m:ctrlPr>
                      </m:boxPr>
                      <m:e>
                        <m:r>
                          <a:rPr lang="en-US" i="1">
                            <a:latin typeface="Cambria Math"/>
                          </a:rPr>
                          <m:t>=</m:t>
                        </m:r>
                      </m:e>
                    </m:box>
                    <m:d>
                      <m:dPr>
                        <m:begChr m:val="["/>
                        <m:endChr m:val="]"/>
                        <m:ctrlPr>
                          <a:rPr lang="en-US" i="1">
                            <a:latin typeface="Cambria Math"/>
                          </a:rPr>
                        </m:ctrlPr>
                      </m:dPr>
                      <m:e>
                        <m:m>
                          <m:mPr>
                            <m:mcs>
                              <m:mc>
                                <m:mcPr>
                                  <m:count m:val="2"/>
                                  <m:mcJc m:val="center"/>
                                </m:mcPr>
                              </m:mc>
                            </m:mcs>
                            <m:ctrlPr>
                              <a:rPr lang="en-US" i="1">
                                <a:latin typeface="Cambria Math"/>
                              </a:rPr>
                            </m:ctrlPr>
                          </m:mPr>
                          <m:mr>
                            <m:e>
                              <m:eqArr>
                                <m:eqArrPr>
                                  <m:ctrlPr>
                                    <a:rPr lang="en-US" i="1">
                                      <a:latin typeface="Cambria Math"/>
                                    </a:rPr>
                                  </m:ctrlPr>
                                </m:eqArrPr>
                                <m:e>
                                  <m:sSub>
                                    <m:sSubPr>
                                      <m:ctrlPr>
                                        <a:rPr lang="en-US" i="1">
                                          <a:latin typeface="Cambria Math"/>
                                        </a:rPr>
                                      </m:ctrlPr>
                                    </m:sSubPr>
                                    <m:e>
                                      <m:r>
                                        <a:rPr lang="en-US" i="1">
                                          <a:latin typeface="Cambria Math"/>
                                        </a:rPr>
                                        <m:t>𝑋</m:t>
                                      </m:r>
                                    </m:e>
                                    <m:sub>
                                      <m:r>
                                        <a:rPr lang="en-US" i="1">
                                          <a:latin typeface="Cambria Math"/>
                                        </a:rPr>
                                        <m:t>11</m:t>
                                      </m:r>
                                    </m:sub>
                                  </m:sSub>
                                </m:e>
                                <m:e>
                                  <m:r>
                                    <a:rPr lang="de-DE" i="1">
                                      <a:latin typeface="Cambria Math"/>
                                    </a:rPr>
                                    <m:t>⋮</m:t>
                                  </m:r>
                                </m:e>
                              </m:eqArr>
                            </m:e>
                            <m:e>
                              <m:eqArr>
                                <m:eqArrPr>
                                  <m:ctrlPr>
                                    <a:rPr lang="en-US" i="1">
                                      <a:latin typeface="Cambria Math"/>
                                    </a:rPr>
                                  </m:ctrlPr>
                                </m:eqArrPr>
                                <m:e>
                                  <m:sSub>
                                    <m:sSubPr>
                                      <m:ctrlPr>
                                        <a:rPr lang="en-US" i="1">
                                          <a:latin typeface="Cambria Math"/>
                                        </a:rPr>
                                      </m:ctrlPr>
                                    </m:sSubPr>
                                    <m:e>
                                      <m:r>
                                        <a:rPr lang="en-US" i="1">
                                          <a:latin typeface="Cambria Math"/>
                                        </a:rPr>
                                        <m:t>𝑌</m:t>
                                      </m:r>
                                    </m:e>
                                    <m:sub>
                                      <m:r>
                                        <a:rPr lang="en-US" i="1">
                                          <a:latin typeface="Cambria Math"/>
                                        </a:rPr>
                                        <m:t>12</m:t>
                                      </m:r>
                                    </m:sub>
                                  </m:sSub>
                                </m:e>
                                <m:e>
                                  <m:r>
                                    <a:rPr lang="de-DE" i="1">
                                      <a:latin typeface="Cambria Math"/>
                                    </a:rPr>
                                    <m:t>⋮</m:t>
                                  </m:r>
                                </m:e>
                              </m:eqArr>
                            </m:e>
                          </m:mr>
                          <m:mr>
                            <m:e>
                              <m:sSub>
                                <m:sSubPr>
                                  <m:ctrlPr>
                                    <a:rPr lang="en-US" i="1">
                                      <a:latin typeface="Cambria Math"/>
                                    </a:rPr>
                                  </m:ctrlPr>
                                </m:sSubPr>
                                <m:e>
                                  <m:r>
                                    <a:rPr lang="en-US" i="1">
                                      <a:latin typeface="Cambria Math"/>
                                    </a:rPr>
                                    <m:t>𝑋</m:t>
                                  </m:r>
                                </m:e>
                                <m:sub>
                                  <m:r>
                                    <a:rPr lang="en-US" i="1">
                                      <a:latin typeface="Cambria Math"/>
                                    </a:rPr>
                                    <m:t>𝑚</m:t>
                                  </m:r>
                                  <m:r>
                                    <a:rPr lang="en-US" i="1">
                                      <a:latin typeface="Cambria Math"/>
                                    </a:rPr>
                                    <m:t>1</m:t>
                                  </m:r>
                                </m:sub>
                              </m:sSub>
                            </m:e>
                            <m:e>
                              <m:sSub>
                                <m:sSubPr>
                                  <m:ctrlPr>
                                    <a:rPr lang="en-US" i="1">
                                      <a:latin typeface="Cambria Math"/>
                                    </a:rPr>
                                  </m:ctrlPr>
                                </m:sSubPr>
                                <m:e>
                                  <m:r>
                                    <a:rPr lang="en-US" i="1">
                                      <a:latin typeface="Cambria Math"/>
                                    </a:rPr>
                                    <m:t>𝑌</m:t>
                                  </m:r>
                                </m:e>
                                <m:sub>
                                  <m:r>
                                    <a:rPr lang="en-US" i="1">
                                      <a:latin typeface="Cambria Math"/>
                                    </a:rPr>
                                    <m:t>𝑚</m:t>
                                  </m:r>
                                  <m:r>
                                    <a:rPr lang="en-US" i="1">
                                      <a:latin typeface="Cambria Math"/>
                                    </a:rPr>
                                    <m:t>2</m:t>
                                  </m:r>
                                </m:sub>
                              </m:sSub>
                            </m:e>
                          </m:mr>
                        </m:m>
                      </m:e>
                    </m:d>
                  </m:oMath>
                </a14:m>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Data matrix will be projected onto new axis defined by principal components to get amplitudes. Top 20 principal components (which can account for 99% the data matrix’s variation) were selected to form such subspace.</a:t>
                </a:r>
              </a:p>
              <a:p>
                <a:pPr marL="514350" indent="-514350">
                  <a:buFont typeface="+mj-lt"/>
                  <a:buAutoNum type="arabicPeriod"/>
                </a:pPr>
                <a:r>
                  <a:rPr lang="en-US" dirty="0" smtClean="0"/>
                  <a:t>The data </a:t>
                </a:r>
                <a:r>
                  <a:rPr lang="en-US" dirty="0"/>
                  <a:t>matrix was split into two parts: 90% was used to do the calibration while 10% was used to validate the model</a:t>
                </a:r>
                <a:r>
                  <a:rPr lang="en-US" dirty="0" smtClean="0"/>
                  <a:t>.</a:t>
                </a:r>
              </a:p>
              <a:p>
                <a:endParaRPr lang="en-US" dirty="0" smtClean="0"/>
              </a:p>
              <a:p>
                <a:endParaRPr lang="en-US" dirty="0"/>
              </a:p>
              <a:p>
                <a:endParaRPr lang="en-US" dirty="0" smtClean="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2"/>
                <a:stretch>
                  <a:fillRect l="-1259" t="-2426" r="-1111"/>
                </a:stretch>
              </a:blipFill>
            </p:spPr>
            <p:txBody>
              <a:bodyPr/>
              <a:lstStyle/>
              <a:p>
                <a:r>
                  <a:rPr lang="de-DE">
                    <a:noFill/>
                  </a:rPr>
                  <a:t> </a:t>
                </a:r>
              </a:p>
            </p:txBody>
          </p:sp>
        </mc:Fallback>
      </mc:AlternateContent>
    </p:spTree>
    <p:extLst>
      <p:ext uri="{BB962C8B-B14F-4D97-AF65-F5344CB8AC3E}">
        <p14:creationId xmlns:p14="http://schemas.microsoft.com/office/powerpoint/2010/main" val="815524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Conclusion of </a:t>
            </a:r>
            <a:r>
              <a:rPr lang="en-US" dirty="0" smtClean="0"/>
              <a:t>PCA </a:t>
            </a:r>
            <a:r>
              <a:rPr lang="en-US" dirty="0"/>
              <a:t>based calibration</a:t>
            </a:r>
            <a:endParaRPr lang="de-DE" dirty="0"/>
          </a:p>
        </p:txBody>
      </p:sp>
      <p:sp>
        <p:nvSpPr>
          <p:cNvPr id="3" name="Content Placeholder 2"/>
          <p:cNvSpPr>
            <a:spLocks noGrp="1"/>
          </p:cNvSpPr>
          <p:nvPr>
            <p:ph idx="1"/>
          </p:nvPr>
        </p:nvSpPr>
        <p:spPr/>
        <p:txBody>
          <a:bodyPr/>
          <a:lstStyle/>
          <a:p>
            <a:r>
              <a:rPr lang="en-US" dirty="0" smtClean="0"/>
              <a:t>Compared with DLR, there is no dataset get </a:t>
            </a:r>
            <a:r>
              <a:rPr lang="en-US" dirty="0" err="1" smtClean="0"/>
              <a:t>overfitted</a:t>
            </a:r>
            <a:r>
              <a:rPr lang="en-US" dirty="0" smtClean="0"/>
              <a:t>. </a:t>
            </a:r>
          </a:p>
          <a:p>
            <a:r>
              <a:rPr lang="en-US" dirty="0" smtClean="0"/>
              <a:t>Using the transformed predictors (compared with DLR case), the resolution show less spread (the error bar) as we expected.</a:t>
            </a:r>
          </a:p>
          <a:p>
            <a:r>
              <a:rPr lang="en-US" dirty="0" smtClean="0"/>
              <a:t>But we still observe the resolution fluctuations over time. </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194988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2" name="Title 1"/>
          <p:cNvSpPr>
            <a:spLocks noGrp="1"/>
          </p:cNvSpPr>
          <p:nvPr>
            <p:ph type="title"/>
          </p:nvPr>
        </p:nvSpPr>
        <p:spPr/>
        <p:txBody>
          <a:bodyPr>
            <a:normAutofit/>
          </a:bodyPr>
          <a:lstStyle/>
          <a:p>
            <a:pPr marL="0" indent="0"/>
            <a:r>
              <a:rPr lang="en-US" dirty="0" smtClean="0"/>
              <a:t>SVD </a:t>
            </a:r>
            <a:r>
              <a:rPr lang="en-US" dirty="0"/>
              <a:t>based calibration</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normAutofit fontScale="70000" lnSpcReduction="20000"/>
              </a:bodyPr>
              <a:lstStyle/>
              <a:p>
                <a:r>
                  <a:rPr lang="en-US" b="1" dirty="0" smtClean="0"/>
                  <a:t>SVD</a:t>
                </a:r>
                <a:r>
                  <a:rPr lang="en-US" dirty="0" smtClean="0"/>
                  <a:t> (Singular Value Decomposition):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eqArr>
                                  <m:eqArrPr>
                                    <m:ctrlPr>
                                      <a:rPr lang="en-US" i="1">
                                        <a:latin typeface="Cambria Math"/>
                                      </a:rPr>
                                    </m:ctrlPr>
                                  </m:eqArrPr>
                                  <m:e>
                                    <m:r>
                                      <a:rPr lang="en-US" i="1">
                                        <a:latin typeface="Cambria Math"/>
                                      </a:rPr>
                                      <m:t> </m:t>
                                    </m:r>
                                    <m:r>
                                      <a:rPr lang="en-US" i="1">
                                        <a:latin typeface="Cambria Math"/>
                                      </a:rPr>
                                      <m:t>𝐴𝑚𝑝𝑙𝑖𝑡𝑢𝑑𝑒</m:t>
                                    </m:r>
                                    <m:r>
                                      <a:rPr lang="en-US" i="1">
                                        <a:latin typeface="Cambria Math"/>
                                      </a:rPr>
                                      <m:t> 1</m:t>
                                    </m:r>
                                  </m:e>
                                  <m:e>
                                    <m:r>
                                      <a:rPr lang="de-DE" i="1">
                                        <a:latin typeface="Cambria Math"/>
                                      </a:rPr>
                                      <m:t>⋮</m:t>
                                    </m:r>
                                  </m:e>
                                </m:eqArr>
                              </m:e>
                            </m:mr>
                            <m:mr>
                              <m:e>
                                <m:r>
                                  <a:rPr lang="en-US" i="1">
                                    <a:latin typeface="Cambria Math"/>
                                  </a:rPr>
                                  <m:t> </m:t>
                                </m:r>
                                <m:r>
                                  <a:rPr lang="en-US" i="1">
                                    <a:latin typeface="Cambria Math"/>
                                  </a:rPr>
                                  <m:t>𝐴𝑚𝑝𝑙𝑖𝑡𝑢𝑑𝑒</m:t>
                                </m:r>
                                <m:r>
                                  <a:rPr lang="en-US" i="1">
                                    <a:latin typeface="Cambria Math"/>
                                  </a:rPr>
                                  <m:t> </m:t>
                                </m:r>
                                <m:r>
                                  <a:rPr lang="en-US" i="1">
                                    <a:latin typeface="Cambria Math"/>
                                  </a:rPr>
                                  <m:t>𝑚</m:t>
                                </m:r>
                              </m:e>
                            </m:mr>
                          </m:m>
                        </m:e>
                      </m:d>
                      <m:d>
                        <m:dPr>
                          <m:begChr m:val="["/>
                          <m:endChr m:val="]"/>
                          <m:ctrlPr>
                            <a:rPr lang="en-US" i="1">
                              <a:latin typeface="Cambria Math"/>
                            </a:rPr>
                          </m:ctrlPr>
                        </m:dPr>
                        <m:e>
                          <m:m>
                            <m:mPr>
                              <m:mcs>
                                <m:mc>
                                  <m:mcPr>
                                    <m:count m:val="2"/>
                                    <m:mcJc m:val="center"/>
                                  </m:mcPr>
                                </m:mc>
                              </m:mcs>
                              <m:ctrlPr>
                                <a:rPr lang="en-US" i="1">
                                  <a:latin typeface="Cambria Math"/>
                                </a:rPr>
                              </m:ctrlPr>
                            </m:mPr>
                            <m:mr>
                              <m:e>
                                <m:eqArr>
                                  <m:eqArrPr>
                                    <m:ctrlPr>
                                      <a:rPr lang="en-US" i="1">
                                        <a:latin typeface="Cambria Math"/>
                                      </a:rPr>
                                    </m:ctrlPr>
                                  </m:eqArrPr>
                                  <m:e>
                                    <m:sSub>
                                      <m:sSubPr>
                                        <m:ctrlPr>
                                          <a:rPr lang="en-US" i="1">
                                            <a:latin typeface="Cambria Math"/>
                                          </a:rPr>
                                        </m:ctrlPr>
                                      </m:sSubPr>
                                      <m:e>
                                        <m:r>
                                          <a:rPr lang="en-US" i="1">
                                            <a:latin typeface="Cambria Math"/>
                                          </a:rPr>
                                          <m:t>𝐶</m:t>
                                        </m:r>
                                      </m:e>
                                      <m:sub>
                                        <m:r>
                                          <a:rPr lang="en-US" i="1">
                                            <a:latin typeface="Cambria Math"/>
                                          </a:rPr>
                                          <m:t>11</m:t>
                                        </m:r>
                                      </m:sub>
                                    </m:sSub>
                                  </m:e>
                                  <m:e>
                                    <m:r>
                                      <a:rPr lang="de-DE" i="1">
                                        <a:latin typeface="Cambria Math"/>
                                      </a:rPr>
                                      <m:t>⋮</m:t>
                                    </m:r>
                                  </m:e>
                                </m:eqArr>
                              </m:e>
                              <m:e>
                                <m:eqArr>
                                  <m:eqArrPr>
                                    <m:ctrlPr>
                                      <a:rPr lang="en-US" i="1">
                                        <a:latin typeface="Cambria Math"/>
                                      </a:rPr>
                                    </m:ctrlPr>
                                  </m:eqArrPr>
                                  <m:e>
                                    <m:sSub>
                                      <m:sSubPr>
                                        <m:ctrlPr>
                                          <a:rPr lang="en-US" i="1">
                                            <a:latin typeface="Cambria Math"/>
                                          </a:rPr>
                                        </m:ctrlPr>
                                      </m:sSubPr>
                                      <m:e>
                                        <m:r>
                                          <a:rPr lang="en-US" i="1">
                                            <a:latin typeface="Cambria Math"/>
                                          </a:rPr>
                                          <m:t>𝐶</m:t>
                                        </m:r>
                                      </m:e>
                                      <m:sub>
                                        <m:r>
                                          <a:rPr lang="en-US" i="1">
                                            <a:latin typeface="Cambria Math"/>
                                          </a:rPr>
                                          <m:t>12</m:t>
                                        </m:r>
                                      </m:sub>
                                    </m:sSub>
                                  </m:e>
                                  <m:e>
                                    <m:r>
                                      <a:rPr lang="de-DE" i="1">
                                        <a:latin typeface="Cambria Math"/>
                                      </a:rPr>
                                      <m:t>⋮</m:t>
                                    </m:r>
                                  </m:e>
                                </m:eqArr>
                              </m:e>
                            </m:mr>
                            <m:mr>
                              <m:e>
                                <m:sSub>
                                  <m:sSubPr>
                                    <m:ctrlPr>
                                      <a:rPr lang="en-US" i="1">
                                        <a:latin typeface="Cambria Math"/>
                                      </a:rPr>
                                    </m:ctrlPr>
                                  </m:sSubPr>
                                  <m:e>
                                    <m:r>
                                      <a:rPr lang="en-US" i="1">
                                        <a:latin typeface="Cambria Math"/>
                                      </a:rPr>
                                      <m:t>𝐶</m:t>
                                    </m:r>
                                  </m:e>
                                  <m:sub>
                                    <m:r>
                                      <a:rPr lang="en-US" i="1">
                                        <a:latin typeface="Cambria Math"/>
                                      </a:rPr>
                                      <m:t>𝑛</m:t>
                                    </m:r>
                                    <m:r>
                                      <a:rPr lang="en-US" i="1">
                                        <a:latin typeface="Cambria Math"/>
                                      </a:rPr>
                                      <m:t>1</m:t>
                                    </m:r>
                                  </m:sub>
                                </m:sSub>
                              </m:e>
                              <m:e>
                                <m:sSub>
                                  <m:sSubPr>
                                    <m:ctrlPr>
                                      <a:rPr lang="en-US" i="1">
                                        <a:latin typeface="Cambria Math"/>
                                      </a:rPr>
                                    </m:ctrlPr>
                                  </m:sSubPr>
                                  <m:e>
                                    <m:r>
                                      <a:rPr lang="en-US" i="1">
                                        <a:latin typeface="Cambria Math"/>
                                      </a:rPr>
                                      <m:t>𝐶</m:t>
                                    </m:r>
                                  </m:e>
                                  <m:sub>
                                    <m:r>
                                      <a:rPr lang="en-US" i="1">
                                        <a:latin typeface="Cambria Math"/>
                                      </a:rPr>
                                      <m:t>𝑛</m:t>
                                    </m:r>
                                    <m:r>
                                      <a:rPr lang="en-US" i="1">
                                        <a:latin typeface="Cambria Math"/>
                                      </a:rPr>
                                      <m:t>2</m:t>
                                    </m:r>
                                  </m:sub>
                                </m:sSub>
                              </m:e>
                            </m:mr>
                          </m:m>
                        </m:e>
                      </m:d>
                      <m:box>
                        <m:boxPr>
                          <m:ctrlPr>
                            <a:rPr lang="en-US" i="1">
                              <a:latin typeface="Cambria Math"/>
                            </a:rPr>
                          </m:ctrlPr>
                        </m:boxPr>
                        <m:e>
                          <m:r>
                            <a:rPr lang="en-US" i="1">
                              <a:latin typeface="Cambria Math"/>
                            </a:rPr>
                            <m:t>=</m:t>
                          </m:r>
                        </m:e>
                      </m:box>
                      <m:d>
                        <m:dPr>
                          <m:begChr m:val="["/>
                          <m:endChr m:val="]"/>
                          <m:ctrlPr>
                            <a:rPr lang="en-US" i="1">
                              <a:latin typeface="Cambria Math"/>
                            </a:rPr>
                          </m:ctrlPr>
                        </m:dPr>
                        <m:e>
                          <m:m>
                            <m:mPr>
                              <m:mcs>
                                <m:mc>
                                  <m:mcPr>
                                    <m:count m:val="2"/>
                                    <m:mcJc m:val="center"/>
                                  </m:mcPr>
                                </m:mc>
                              </m:mcs>
                              <m:ctrlPr>
                                <a:rPr lang="en-US" i="1">
                                  <a:latin typeface="Cambria Math"/>
                                </a:rPr>
                              </m:ctrlPr>
                            </m:mPr>
                            <m:mr>
                              <m:e>
                                <m:eqArr>
                                  <m:eqArrPr>
                                    <m:ctrlPr>
                                      <a:rPr lang="en-US" i="1">
                                        <a:latin typeface="Cambria Math"/>
                                      </a:rPr>
                                    </m:ctrlPr>
                                  </m:eqArrPr>
                                  <m:e>
                                    <m:sSub>
                                      <m:sSubPr>
                                        <m:ctrlPr>
                                          <a:rPr lang="en-US" i="1">
                                            <a:latin typeface="Cambria Math"/>
                                          </a:rPr>
                                        </m:ctrlPr>
                                      </m:sSubPr>
                                      <m:e>
                                        <m:r>
                                          <a:rPr lang="en-US" i="1">
                                            <a:latin typeface="Cambria Math"/>
                                          </a:rPr>
                                          <m:t>𝑋</m:t>
                                        </m:r>
                                      </m:e>
                                      <m:sub>
                                        <m:r>
                                          <a:rPr lang="en-US" i="1">
                                            <a:latin typeface="Cambria Math"/>
                                          </a:rPr>
                                          <m:t>11</m:t>
                                        </m:r>
                                      </m:sub>
                                    </m:sSub>
                                  </m:e>
                                  <m:e>
                                    <m:r>
                                      <a:rPr lang="de-DE" i="1">
                                        <a:latin typeface="Cambria Math"/>
                                      </a:rPr>
                                      <m:t>⋮</m:t>
                                    </m:r>
                                  </m:e>
                                </m:eqArr>
                              </m:e>
                              <m:e>
                                <m:eqArr>
                                  <m:eqArrPr>
                                    <m:ctrlPr>
                                      <a:rPr lang="en-US" i="1">
                                        <a:latin typeface="Cambria Math"/>
                                      </a:rPr>
                                    </m:ctrlPr>
                                  </m:eqArrPr>
                                  <m:e>
                                    <m:sSub>
                                      <m:sSubPr>
                                        <m:ctrlPr>
                                          <a:rPr lang="en-US" i="1">
                                            <a:latin typeface="Cambria Math"/>
                                          </a:rPr>
                                        </m:ctrlPr>
                                      </m:sSubPr>
                                      <m:e>
                                        <m:r>
                                          <a:rPr lang="en-US" i="1">
                                            <a:latin typeface="Cambria Math"/>
                                          </a:rPr>
                                          <m:t>𝑌</m:t>
                                        </m:r>
                                      </m:e>
                                      <m:sub>
                                        <m:r>
                                          <a:rPr lang="en-US" i="1">
                                            <a:latin typeface="Cambria Math"/>
                                          </a:rPr>
                                          <m:t>12</m:t>
                                        </m:r>
                                      </m:sub>
                                    </m:sSub>
                                  </m:e>
                                  <m:e>
                                    <m:r>
                                      <a:rPr lang="de-DE" i="1">
                                        <a:latin typeface="Cambria Math"/>
                                      </a:rPr>
                                      <m:t>⋮</m:t>
                                    </m:r>
                                  </m:e>
                                </m:eqArr>
                              </m:e>
                            </m:mr>
                            <m:mr>
                              <m:e>
                                <m:sSub>
                                  <m:sSubPr>
                                    <m:ctrlPr>
                                      <a:rPr lang="en-US" i="1">
                                        <a:latin typeface="Cambria Math"/>
                                      </a:rPr>
                                    </m:ctrlPr>
                                  </m:sSubPr>
                                  <m:e>
                                    <m:r>
                                      <a:rPr lang="en-US" i="1">
                                        <a:latin typeface="Cambria Math"/>
                                      </a:rPr>
                                      <m:t>𝑋</m:t>
                                    </m:r>
                                  </m:e>
                                  <m:sub>
                                    <m:r>
                                      <a:rPr lang="en-US" i="1">
                                        <a:latin typeface="Cambria Math"/>
                                      </a:rPr>
                                      <m:t>𝑚</m:t>
                                    </m:r>
                                    <m:r>
                                      <a:rPr lang="en-US" i="1">
                                        <a:latin typeface="Cambria Math"/>
                                      </a:rPr>
                                      <m:t>1</m:t>
                                    </m:r>
                                  </m:sub>
                                </m:sSub>
                              </m:e>
                              <m:e>
                                <m:sSub>
                                  <m:sSubPr>
                                    <m:ctrlPr>
                                      <a:rPr lang="en-US" i="1">
                                        <a:latin typeface="Cambria Math"/>
                                      </a:rPr>
                                    </m:ctrlPr>
                                  </m:sSubPr>
                                  <m:e>
                                    <m:r>
                                      <a:rPr lang="en-US" i="1">
                                        <a:latin typeface="Cambria Math"/>
                                      </a:rPr>
                                      <m:t>𝑌</m:t>
                                    </m:r>
                                  </m:e>
                                  <m:sub>
                                    <m:r>
                                      <a:rPr lang="en-US" i="1">
                                        <a:latin typeface="Cambria Math"/>
                                      </a:rPr>
                                      <m:t>𝑚</m:t>
                                    </m:r>
                                    <m:r>
                                      <a:rPr lang="en-US" i="1">
                                        <a:latin typeface="Cambria Math"/>
                                      </a:rPr>
                                      <m:t>2</m:t>
                                    </m:r>
                                  </m:sub>
                                </m:sSub>
                              </m:e>
                            </m:mr>
                          </m:m>
                        </m:e>
                      </m:d>
                    </m:oMath>
                  </m:oMathPara>
                </a14:m>
                <a:endParaRPr lang="en-US" dirty="0" smtClean="0"/>
              </a:p>
              <a:p>
                <a:pPr marL="514350" indent="-514350">
                  <a:buAutoNum type="arabicPeriod"/>
                </a:pPr>
                <a:r>
                  <a:rPr lang="en-US" dirty="0" smtClean="0"/>
                  <a:t>Data matrix D (same in DLR based calibration) can be decomposed as </a:t>
                </a:r>
                <a14:m>
                  <m:oMath xmlns:m="http://schemas.openxmlformats.org/officeDocument/2006/math">
                    <m:r>
                      <a:rPr lang="en-US" i="1" dirty="0" smtClean="0">
                        <a:latin typeface="Cambria Math"/>
                      </a:rPr>
                      <m:t>𝐷</m:t>
                    </m:r>
                    <m:r>
                      <a:rPr lang="en-US" i="1" dirty="0" smtClean="0">
                        <a:latin typeface="Cambria Math"/>
                      </a:rPr>
                      <m:t> = </m:t>
                    </m:r>
                    <m:r>
                      <a:rPr lang="en-US" i="1" dirty="0" smtClean="0">
                        <a:latin typeface="Cambria Math"/>
                      </a:rPr>
                      <m:t>𝑈𝑆</m:t>
                    </m:r>
                    <m:sSup>
                      <m:sSupPr>
                        <m:ctrlPr>
                          <a:rPr lang="en-US" i="1" dirty="0" smtClean="0">
                            <a:latin typeface="Cambria Math"/>
                          </a:rPr>
                        </m:ctrlPr>
                      </m:sSupPr>
                      <m:e>
                        <m:r>
                          <a:rPr lang="en-US" b="0" i="1" dirty="0" smtClean="0">
                            <a:latin typeface="Cambria Math"/>
                          </a:rPr>
                          <m:t>𝑉</m:t>
                        </m:r>
                      </m:e>
                      <m:sup>
                        <m:r>
                          <a:rPr lang="en-US" b="0" i="1" dirty="0" smtClean="0">
                            <a:latin typeface="Cambria Math"/>
                          </a:rPr>
                          <m:t>𝑇</m:t>
                        </m:r>
                      </m:sup>
                    </m:sSup>
                  </m:oMath>
                </a14:m>
                <a:r>
                  <a:rPr lang="en-US" dirty="0" smtClean="0"/>
                  <a:t>, where rows of matrix </a:t>
                </a:r>
                <a14:m>
                  <m:oMath xmlns:m="http://schemas.openxmlformats.org/officeDocument/2006/math">
                    <m:sSup>
                      <m:sSupPr>
                        <m:ctrlPr>
                          <a:rPr lang="en-US" i="1" smtClean="0">
                            <a:latin typeface="Cambria Math"/>
                          </a:rPr>
                        </m:ctrlPr>
                      </m:sSupPr>
                      <m:e>
                        <m:r>
                          <a:rPr lang="en-US" b="0" i="1" smtClean="0">
                            <a:latin typeface="Cambria Math"/>
                          </a:rPr>
                          <m:t>𝑉</m:t>
                        </m:r>
                      </m:e>
                      <m:sup>
                        <m:r>
                          <a:rPr lang="en-US" b="0" i="1" smtClean="0">
                            <a:latin typeface="Cambria Math"/>
                          </a:rPr>
                          <m:t>𝑇</m:t>
                        </m:r>
                      </m:sup>
                    </m:sSup>
                  </m:oMath>
                </a14:m>
                <a:r>
                  <a:rPr lang="en-US" dirty="0" smtClean="0"/>
                  <a:t> contain the Eigen-dipole signal thus they form an Eigen-dipole space. Amplitudes of each waveform in such Eigen-space were placed in each row of new data matrix </a:t>
                </a:r>
                <a14:m>
                  <m:oMath xmlns:m="http://schemas.openxmlformats.org/officeDocument/2006/math">
                    <m:sSub>
                      <m:sSubPr>
                        <m:ctrlPr>
                          <a:rPr lang="en-US" i="1" smtClean="0">
                            <a:latin typeface="Cambria Math"/>
                          </a:rPr>
                        </m:ctrlPr>
                      </m:sSubPr>
                      <m:e>
                        <m:r>
                          <a:rPr lang="en-US" b="0" i="1" smtClean="0">
                            <a:latin typeface="Cambria Math"/>
                          </a:rPr>
                          <m:t>𝐷</m:t>
                        </m:r>
                      </m:e>
                      <m:sub>
                        <m:r>
                          <a:rPr lang="en-US" b="0" i="1" smtClean="0">
                            <a:latin typeface="Cambria Math"/>
                          </a:rPr>
                          <m:t>𝑆𝑉𝐷</m:t>
                        </m:r>
                      </m:sub>
                    </m:sSub>
                  </m:oMath>
                </a14:m>
                <a:r>
                  <a:rPr lang="en-US" dirty="0" smtClean="0"/>
                  <a:t>.</a:t>
                </a:r>
              </a:p>
              <a:p>
                <a:pPr marL="514350" indent="-514350">
                  <a:buAutoNum type="arabicPeriod"/>
                </a:pPr>
                <a:r>
                  <a:rPr lang="en-US" dirty="0" smtClean="0"/>
                  <a:t>Top 50 Eigen-dipoles were selected according to the singular value in a descent way. Thus  the data matrix is now m* 50+1. </a:t>
                </a:r>
              </a:p>
              <a:p>
                <a:pPr marL="514350" indent="-514350">
                  <a:buAutoNum type="arabicPeriod"/>
                </a:pPr>
                <a:r>
                  <a:rPr lang="en-US" dirty="0" smtClean="0"/>
                  <a:t>Data matrix was split into two parts: 90% was used to do the calibration while 10% was used to validate the model.</a:t>
                </a:r>
              </a:p>
              <a:p>
                <a:pPr marL="0" indent="0">
                  <a:buNone/>
                </a:pPr>
                <a:endParaRPr lang="en-US" dirty="0" smtClean="0"/>
              </a:p>
              <a:p>
                <a:pPr marL="0" indent="0">
                  <a:buNone/>
                </a:pPr>
                <a:endParaRPr lang="en-US" dirty="0" smtClean="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2"/>
                <a:stretch>
                  <a:fillRect l="-963" t="-2156" r="-1333"/>
                </a:stretch>
              </a:blipFill>
            </p:spPr>
            <p:txBody>
              <a:bodyPr/>
              <a:lstStyle/>
              <a:p>
                <a:r>
                  <a:rPr lang="de-DE">
                    <a:noFill/>
                  </a:rPr>
                  <a:t> </a:t>
                </a:r>
              </a:p>
            </p:txBody>
          </p:sp>
        </mc:Fallback>
      </mc:AlternateContent>
    </p:spTree>
    <p:extLst>
      <p:ext uri="{BB962C8B-B14F-4D97-AF65-F5344CB8AC3E}">
        <p14:creationId xmlns:p14="http://schemas.microsoft.com/office/powerpoint/2010/main" val="239345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Conclusion of </a:t>
            </a:r>
            <a:r>
              <a:rPr lang="en-US" dirty="0" smtClean="0"/>
              <a:t>SVD </a:t>
            </a:r>
            <a:r>
              <a:rPr lang="en-US" dirty="0"/>
              <a:t>based calibration</a:t>
            </a:r>
            <a:endParaRPr lang="de-DE" dirty="0"/>
          </a:p>
        </p:txBody>
      </p:sp>
      <p:sp>
        <p:nvSpPr>
          <p:cNvPr id="3" name="Content Placeholder 2"/>
          <p:cNvSpPr>
            <a:spLocks noGrp="1"/>
          </p:cNvSpPr>
          <p:nvPr>
            <p:ph idx="1"/>
          </p:nvPr>
        </p:nvSpPr>
        <p:spPr>
          <a:xfrm>
            <a:off x="539552" y="1412776"/>
            <a:ext cx="8229600" cy="4525963"/>
          </a:xfrm>
        </p:spPr>
        <p:txBody>
          <a:bodyPr/>
          <a:lstStyle/>
          <a:p>
            <a:r>
              <a:rPr lang="en-US" dirty="0" smtClean="0"/>
              <a:t>Compared with PCA based calibration, SVD does ‘rescue’ some datasets. But several datasets get </a:t>
            </a:r>
            <a:r>
              <a:rPr lang="en-US" dirty="0" err="1" smtClean="0"/>
              <a:t>overfitted</a:t>
            </a:r>
            <a:r>
              <a:rPr lang="en-US" dirty="0" smtClean="0"/>
              <a:t> due to the same reason as DLR.</a:t>
            </a:r>
          </a:p>
          <a:p>
            <a:r>
              <a:rPr lang="en-US" dirty="0" smtClean="0"/>
              <a:t>In general, SVD shows comparable results as PCA. It is a bit better than DLR in terms of resolution.</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252337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DLR, PCA, and SVD</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7344816" cy="4289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71600" y="5442338"/>
            <a:ext cx="7190430" cy="646331"/>
          </a:xfrm>
          <a:prstGeom prst="rect">
            <a:avLst/>
          </a:prstGeom>
          <a:noFill/>
        </p:spPr>
        <p:txBody>
          <a:bodyPr wrap="none" rtlCol="0">
            <a:spAutoFit/>
          </a:bodyPr>
          <a:lstStyle/>
          <a:p>
            <a:r>
              <a:rPr lang="en-US" dirty="0" smtClean="0"/>
              <a:t>On some days (good days), results of three methods are comparable with </a:t>
            </a:r>
          </a:p>
          <a:p>
            <a:r>
              <a:rPr lang="en-US" dirty="0" smtClean="0"/>
              <a:t>each other. For others, we see variations among different methods. </a:t>
            </a:r>
          </a:p>
        </p:txBody>
      </p:sp>
      <p:sp>
        <p:nvSpPr>
          <p:cNvPr id="6" name="Ellipse 5"/>
          <p:cNvSpPr/>
          <p:nvPr/>
        </p:nvSpPr>
        <p:spPr>
          <a:xfrm>
            <a:off x="3491880" y="1484784"/>
            <a:ext cx="792088" cy="1944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4427984" y="2096238"/>
            <a:ext cx="1111779" cy="369332"/>
          </a:xfrm>
          <a:prstGeom prst="rect">
            <a:avLst/>
          </a:prstGeom>
          <a:noFill/>
        </p:spPr>
        <p:txBody>
          <a:bodyPr wrap="none" rtlCol="0">
            <a:spAutoFit/>
          </a:bodyPr>
          <a:lstStyle/>
          <a:p>
            <a:r>
              <a:rPr lang="de-DE" dirty="0" err="1" smtClean="0"/>
              <a:t>overfitted</a:t>
            </a:r>
            <a:endParaRPr lang="de-DE" dirty="0"/>
          </a:p>
        </p:txBody>
      </p:sp>
    </p:spTree>
    <p:extLst>
      <p:ext uri="{BB962C8B-B14F-4D97-AF65-F5344CB8AC3E}">
        <p14:creationId xmlns:p14="http://schemas.microsoft.com/office/powerpoint/2010/main" val="3386974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DLR, PCA, and SVD</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13" y="1052736"/>
            <a:ext cx="7920880" cy="5256584"/>
          </a:xfrm>
          <a:prstGeom prst="rect">
            <a:avLst/>
          </a:prstGeom>
          <a:solidFill>
            <a:srgbClr val="00B050"/>
          </a:solidFill>
          <a:ln>
            <a:noFill/>
          </a:ln>
          <a:extLst/>
        </p:spPr>
      </p:pic>
      <p:sp>
        <p:nvSpPr>
          <p:cNvPr id="3" name="5-Point Star 2"/>
          <p:cNvSpPr/>
          <p:nvPr/>
        </p:nvSpPr>
        <p:spPr>
          <a:xfrm>
            <a:off x="4139952" y="5360360"/>
            <a:ext cx="216024"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5-Point Star 6"/>
          <p:cNvSpPr/>
          <p:nvPr/>
        </p:nvSpPr>
        <p:spPr>
          <a:xfrm>
            <a:off x="4139952" y="5899165"/>
            <a:ext cx="216024" cy="21602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p:cNvSpPr txBox="1"/>
          <p:nvPr/>
        </p:nvSpPr>
        <p:spPr>
          <a:xfrm>
            <a:off x="4499992" y="5316560"/>
            <a:ext cx="3611758" cy="461665"/>
          </a:xfrm>
          <a:prstGeom prst="rect">
            <a:avLst/>
          </a:prstGeom>
          <a:noFill/>
        </p:spPr>
        <p:txBody>
          <a:bodyPr wrap="none" rtlCol="0">
            <a:spAutoFit/>
          </a:bodyPr>
          <a:lstStyle/>
          <a:p>
            <a:r>
              <a:rPr lang="en-US" sz="1200" dirty="0" smtClean="0"/>
              <a:t>The resolution is less than 0.1 mm in all three methods</a:t>
            </a:r>
          </a:p>
          <a:p>
            <a:r>
              <a:rPr lang="en-US" sz="1200" dirty="0" smtClean="0"/>
              <a:t>DLR, PCA, SVD</a:t>
            </a:r>
            <a:endParaRPr lang="de-DE" sz="1200" dirty="0"/>
          </a:p>
        </p:txBody>
      </p:sp>
      <p:sp>
        <p:nvSpPr>
          <p:cNvPr id="9" name="TextBox 8"/>
          <p:cNvSpPr txBox="1"/>
          <p:nvPr/>
        </p:nvSpPr>
        <p:spPr>
          <a:xfrm>
            <a:off x="4510070" y="5807412"/>
            <a:ext cx="3710696" cy="461665"/>
          </a:xfrm>
          <a:prstGeom prst="rect">
            <a:avLst/>
          </a:prstGeom>
          <a:noFill/>
        </p:spPr>
        <p:txBody>
          <a:bodyPr wrap="none" rtlCol="0">
            <a:spAutoFit/>
          </a:bodyPr>
          <a:lstStyle/>
          <a:p>
            <a:r>
              <a:rPr lang="en-US" sz="1200" dirty="0" smtClean="0"/>
              <a:t>The resolution is more than 0.1 mm in all three methods</a:t>
            </a:r>
          </a:p>
          <a:p>
            <a:r>
              <a:rPr lang="en-US" sz="1200" dirty="0"/>
              <a:t>DLR, PCA, </a:t>
            </a:r>
            <a:r>
              <a:rPr lang="en-US" sz="1200" dirty="0" smtClean="0"/>
              <a:t>SVD</a:t>
            </a:r>
            <a:endParaRPr lang="de-DE" sz="1200" dirty="0"/>
          </a:p>
        </p:txBody>
      </p:sp>
      <p:sp>
        <p:nvSpPr>
          <p:cNvPr id="10" name="5-Point Star 9"/>
          <p:cNvSpPr/>
          <p:nvPr/>
        </p:nvSpPr>
        <p:spPr>
          <a:xfrm>
            <a:off x="1979712" y="1700808"/>
            <a:ext cx="216024"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5-Point Star 10"/>
          <p:cNvSpPr/>
          <p:nvPr/>
        </p:nvSpPr>
        <p:spPr>
          <a:xfrm>
            <a:off x="3563888" y="1700808"/>
            <a:ext cx="216024"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5-Point Star 11"/>
          <p:cNvSpPr/>
          <p:nvPr/>
        </p:nvSpPr>
        <p:spPr>
          <a:xfrm>
            <a:off x="5076056" y="1688690"/>
            <a:ext cx="216024"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5-Point Star 12"/>
          <p:cNvSpPr/>
          <p:nvPr/>
        </p:nvSpPr>
        <p:spPr>
          <a:xfrm>
            <a:off x="8172400" y="1688690"/>
            <a:ext cx="216024"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5-Point Star 13"/>
          <p:cNvSpPr/>
          <p:nvPr/>
        </p:nvSpPr>
        <p:spPr>
          <a:xfrm>
            <a:off x="1951659" y="2708920"/>
            <a:ext cx="216024"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5-Point Star 14"/>
          <p:cNvSpPr/>
          <p:nvPr/>
        </p:nvSpPr>
        <p:spPr>
          <a:xfrm>
            <a:off x="5076056" y="2708920"/>
            <a:ext cx="216024"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5-Point Star 15"/>
          <p:cNvSpPr/>
          <p:nvPr/>
        </p:nvSpPr>
        <p:spPr>
          <a:xfrm>
            <a:off x="3563888" y="3681028"/>
            <a:ext cx="216024"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5-Point Star 16"/>
          <p:cNvSpPr/>
          <p:nvPr/>
        </p:nvSpPr>
        <p:spPr>
          <a:xfrm>
            <a:off x="3535835" y="4725144"/>
            <a:ext cx="216024"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5-Point Star 17"/>
          <p:cNvSpPr/>
          <p:nvPr/>
        </p:nvSpPr>
        <p:spPr>
          <a:xfrm>
            <a:off x="1952919" y="4725144"/>
            <a:ext cx="216024"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5-Point Star 18"/>
          <p:cNvSpPr/>
          <p:nvPr/>
        </p:nvSpPr>
        <p:spPr>
          <a:xfrm>
            <a:off x="6591622" y="4725144"/>
            <a:ext cx="216024" cy="216024"/>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5-Point Star 19"/>
          <p:cNvSpPr/>
          <p:nvPr/>
        </p:nvSpPr>
        <p:spPr>
          <a:xfrm>
            <a:off x="1952919" y="3681028"/>
            <a:ext cx="216024" cy="21602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3969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Review </a:t>
            </a:r>
            <a:r>
              <a:rPr lang="en-US" dirty="0" smtClean="0"/>
              <a:t>of</a:t>
            </a:r>
            <a:r>
              <a:rPr lang="de-DE" dirty="0" smtClean="0"/>
              <a:t> HOM </a:t>
            </a:r>
            <a:r>
              <a:rPr lang="en-US" dirty="0" smtClean="0"/>
              <a:t>based</a:t>
            </a:r>
            <a:r>
              <a:rPr lang="de-DE" dirty="0" smtClean="0"/>
              <a:t> </a:t>
            </a:r>
            <a:r>
              <a:rPr lang="en-US" dirty="0" smtClean="0"/>
              <a:t>Diagnostics</a:t>
            </a:r>
            <a:endParaRPr lang="en-US" dirty="0"/>
          </a:p>
        </p:txBody>
      </p:sp>
      <p:sp>
        <p:nvSpPr>
          <p:cNvPr id="3" name="Inhaltsplatzhalter 2"/>
          <p:cNvSpPr>
            <a:spLocks noGrp="1"/>
          </p:cNvSpPr>
          <p:nvPr>
            <p:ph idx="1"/>
          </p:nvPr>
        </p:nvSpPr>
        <p:spPr/>
        <p:txBody>
          <a:bodyPr>
            <a:normAutofit/>
          </a:bodyPr>
          <a:lstStyle/>
          <a:p>
            <a:r>
              <a:rPr lang="en-US" dirty="0" smtClean="0"/>
              <a:t>HOMs do cause problems, </a:t>
            </a:r>
            <a:r>
              <a:rPr lang="en-US" dirty="0" smtClean="0"/>
              <a:t>so we make efforts to damp them, but </a:t>
            </a:r>
            <a:r>
              <a:rPr lang="en-US" dirty="0" smtClean="0"/>
              <a:t>they are also gifts for us to do diagnostics.</a:t>
            </a:r>
          </a:p>
          <a:p>
            <a:pPr marL="0" indent="0">
              <a:buNone/>
            </a:pPr>
            <a:r>
              <a:rPr lang="en-US" dirty="0"/>
              <a:t> </a:t>
            </a:r>
            <a:r>
              <a:rPr lang="en-US" dirty="0" smtClean="0"/>
              <a:t>  1. Align the beam.</a:t>
            </a:r>
          </a:p>
          <a:p>
            <a:pPr marL="0" indent="0">
              <a:buNone/>
            </a:pPr>
            <a:r>
              <a:rPr lang="en-US" dirty="0"/>
              <a:t> </a:t>
            </a:r>
            <a:r>
              <a:rPr lang="en-US" dirty="0" smtClean="0"/>
              <a:t>  2. Determine the electrical center of a cavity.</a:t>
            </a:r>
          </a:p>
          <a:p>
            <a:pPr marL="0" indent="0">
              <a:buNone/>
            </a:pPr>
            <a:r>
              <a:rPr lang="en-US" dirty="0"/>
              <a:t> </a:t>
            </a:r>
            <a:r>
              <a:rPr lang="en-US" dirty="0" smtClean="0"/>
              <a:t>  3. Beam phase monitor</a:t>
            </a:r>
          </a:p>
          <a:p>
            <a:pPr marL="0" indent="0">
              <a:buNone/>
            </a:pPr>
            <a:r>
              <a:rPr lang="en-US" dirty="0"/>
              <a:t> </a:t>
            </a:r>
            <a:r>
              <a:rPr lang="en-US" dirty="0" smtClean="0"/>
              <a:t>  4. </a:t>
            </a:r>
            <a:r>
              <a:rPr lang="en-US" dirty="0" smtClean="0">
                <a:solidFill>
                  <a:srgbClr val="00B050"/>
                </a:solidFill>
              </a:rPr>
              <a:t>Beam position monitor (today)</a:t>
            </a:r>
          </a:p>
          <a:p>
            <a:pPr marL="0" indent="0">
              <a:buNone/>
            </a:pPr>
            <a:r>
              <a:rPr lang="en-US" dirty="0"/>
              <a:t> </a:t>
            </a:r>
            <a:r>
              <a:rPr lang="en-US" dirty="0" smtClean="0"/>
              <a:t>  5. Other possibilities</a:t>
            </a:r>
          </a:p>
        </p:txBody>
      </p:sp>
      <p:sp>
        <p:nvSpPr>
          <p:cNvPr id="4" name="Datumsplatzhalter 3"/>
          <p:cNvSpPr>
            <a:spLocks noGrp="1"/>
          </p:cNvSpPr>
          <p:nvPr>
            <p:ph type="dt" sz="half" idx="10"/>
          </p:nvPr>
        </p:nvSpPr>
        <p:spPr/>
        <p:txBody>
          <a:bodyPr/>
          <a:lstStyle/>
          <a:p>
            <a:fld id="{B17DBADA-1A89-4A5E-98B1-4D87EA728FE8}" type="datetime1">
              <a:rPr lang="en-US" smtClean="0"/>
              <a:t>7/15/2014</a:t>
            </a:fld>
            <a:endParaRPr lang="en-US"/>
          </a:p>
        </p:txBody>
      </p:sp>
      <p:sp>
        <p:nvSpPr>
          <p:cNvPr id="5" name="Foliennummernplatzhalter 4"/>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6462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DLR, PCA, and SVD</a:t>
            </a:r>
            <a:endParaRPr lang="de-DE" dirty="0"/>
          </a:p>
        </p:txBody>
      </p:sp>
      <p:sp>
        <p:nvSpPr>
          <p:cNvPr id="3" name="Content Placeholder 2"/>
          <p:cNvSpPr>
            <a:spLocks noGrp="1"/>
          </p:cNvSpPr>
          <p:nvPr>
            <p:ph idx="1"/>
          </p:nvPr>
        </p:nvSpPr>
        <p:spPr>
          <a:xfrm>
            <a:off x="467544" y="1484784"/>
            <a:ext cx="8229600" cy="4525963"/>
          </a:xfrm>
        </p:spPr>
        <p:txBody>
          <a:bodyPr>
            <a:normAutofit fontScale="70000" lnSpcReduction="20000"/>
          </a:bodyPr>
          <a:lstStyle/>
          <a:p>
            <a:r>
              <a:rPr lang="en-US" sz="3400" dirty="0" smtClean="0"/>
              <a:t>Datasets show good resolution when the beam positions are well clustered with less spread.</a:t>
            </a:r>
          </a:p>
          <a:p>
            <a:r>
              <a:rPr lang="en-US" sz="3400" dirty="0" smtClean="0"/>
              <a:t>Datasets </a:t>
            </a:r>
            <a:r>
              <a:rPr lang="en-US" sz="3400" dirty="0"/>
              <a:t>show </a:t>
            </a:r>
            <a:r>
              <a:rPr lang="en-US" sz="3400" dirty="0" smtClean="0"/>
              <a:t>bad </a:t>
            </a:r>
            <a:r>
              <a:rPr lang="en-US" sz="3400" dirty="0"/>
              <a:t>resolution when the beam positions </a:t>
            </a:r>
            <a:r>
              <a:rPr lang="en-US" sz="3400" dirty="0" smtClean="0"/>
              <a:t>cover a wide range while there are less data files available.</a:t>
            </a:r>
          </a:p>
          <a:p>
            <a:r>
              <a:rPr lang="en-US" sz="3400" dirty="0" smtClean="0"/>
              <a:t>When there are not enough data files available, the model can not extrapolate or interpolate properly.</a:t>
            </a:r>
          </a:p>
          <a:p>
            <a:r>
              <a:rPr lang="en-US" sz="3400" dirty="0" smtClean="0"/>
              <a:t>Either PCA or SVD looks for proper vector space to transform data matrix so that we are able to  extract some ‘invariant features’ of the data to correlate to the position information reliably.</a:t>
            </a:r>
          </a:p>
          <a:p>
            <a:r>
              <a:rPr lang="en-US" sz="3400" dirty="0" smtClean="0"/>
              <a:t>But, the vector space (PCA) or mathematical modes in (SVD) are very difficult to correlates to physical quantity in our case.</a:t>
            </a:r>
            <a:endParaRPr lang="en-US" sz="3400" dirty="0"/>
          </a:p>
          <a:p>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209082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Reflections </a:t>
            </a:r>
            <a:r>
              <a:rPr lang="en-US" dirty="0"/>
              <a:t>on the </a:t>
            </a:r>
            <a:r>
              <a:rPr lang="en-US" dirty="0" smtClean="0"/>
              <a:t>HOMBPM calibration </a:t>
            </a:r>
            <a:r>
              <a:rPr lang="en-US" dirty="0">
                <a:solidFill>
                  <a:srgbClr val="FF0000"/>
                </a:solidFill>
              </a:rPr>
              <a:t/>
            </a:r>
            <a:br>
              <a:rPr lang="en-US" dirty="0">
                <a:solidFill>
                  <a:srgbClr val="FF0000"/>
                </a:solidFill>
              </a:rPr>
            </a:br>
            <a:endParaRPr lang="de-DE" dirty="0"/>
          </a:p>
        </p:txBody>
      </p:sp>
      <p:sp>
        <p:nvSpPr>
          <p:cNvPr id="3" name="Content Placeholder 2"/>
          <p:cNvSpPr>
            <a:spLocks noGrp="1"/>
          </p:cNvSpPr>
          <p:nvPr>
            <p:ph idx="1"/>
          </p:nvPr>
        </p:nvSpPr>
        <p:spPr>
          <a:xfrm>
            <a:off x="467544" y="1412776"/>
            <a:ext cx="8229600" cy="4525963"/>
          </a:xfrm>
        </p:spPr>
        <p:txBody>
          <a:bodyPr>
            <a:normAutofit fontScale="85000" lnSpcReduction="10000"/>
          </a:bodyPr>
          <a:lstStyle/>
          <a:p>
            <a:r>
              <a:rPr lang="en-US" dirty="0" smtClean="0"/>
              <a:t>In DLR, basically we are solving a set of linear equations. As long as the new dipole waveform appear in the data matrix again, we are able to get the position with acceptable </a:t>
            </a:r>
            <a:r>
              <a:rPr lang="en-US" dirty="0" smtClean="0"/>
              <a:t>resolution with less efforts. </a:t>
            </a:r>
            <a:r>
              <a:rPr lang="en-US" dirty="0" smtClean="0"/>
              <a:t>--- the dipole signal should be stable over time.</a:t>
            </a:r>
          </a:p>
          <a:p>
            <a:r>
              <a:rPr lang="en-US" dirty="0" smtClean="0"/>
              <a:t>Many factors can affect the dipole signal quality: detuning, stability of electronics, cavity vibration etc.  </a:t>
            </a:r>
          </a:p>
          <a:p>
            <a:r>
              <a:rPr lang="en-US" dirty="0" smtClean="0"/>
              <a:t>In either PCA or SVD, we can suppress the fluctuations to certain extent. However, the result is still not </a:t>
            </a:r>
            <a:r>
              <a:rPr lang="en-US" dirty="0" smtClean="0"/>
              <a:t>acceptable</a:t>
            </a:r>
            <a:r>
              <a:rPr lang="en-US" dirty="0"/>
              <a:t> </a:t>
            </a:r>
            <a:r>
              <a:rPr lang="en-US" dirty="0" smtClean="0"/>
              <a:t>for some datasets.</a:t>
            </a:r>
            <a:r>
              <a:rPr lang="en-US" dirty="0" smtClean="0"/>
              <a:t> </a:t>
            </a:r>
            <a:endParaRPr lang="en-US" dirty="0" smtClean="0"/>
          </a:p>
          <a:p>
            <a:r>
              <a:rPr lang="en-US" dirty="0" smtClean="0"/>
              <a:t>…</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379402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study on stability of dipole signal---1.3 GHz cavity</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322142" cy="4805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551" y="1484784"/>
            <a:ext cx="1728192"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2725695" y="1801257"/>
            <a:ext cx="28803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915816" y="1448780"/>
            <a:ext cx="474134" cy="5400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Oval 12"/>
          <p:cNvSpPr/>
          <p:nvPr/>
        </p:nvSpPr>
        <p:spPr>
          <a:xfrm>
            <a:off x="3347864" y="3789040"/>
            <a:ext cx="720080" cy="1584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Straight Arrow Connector 11"/>
          <p:cNvCxnSpPr/>
          <p:nvPr/>
        </p:nvCxnSpPr>
        <p:spPr>
          <a:xfrm flipV="1">
            <a:off x="4067944" y="4293096"/>
            <a:ext cx="720080" cy="28803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492896"/>
            <a:ext cx="3528392" cy="3018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170551" y="3717032"/>
            <a:ext cx="2073003" cy="923330"/>
          </a:xfrm>
          <a:prstGeom prst="rect">
            <a:avLst/>
          </a:prstGeom>
          <a:noFill/>
        </p:spPr>
        <p:txBody>
          <a:bodyPr wrap="none" rtlCol="0">
            <a:spAutoFit/>
          </a:bodyPr>
          <a:lstStyle/>
          <a:p>
            <a:r>
              <a:rPr lang="en-US" dirty="0" smtClean="0"/>
              <a:t>FFT of dipole signals</a:t>
            </a:r>
          </a:p>
          <a:p>
            <a:r>
              <a:rPr lang="en-US" dirty="0" smtClean="0"/>
              <a:t>with similar beam </a:t>
            </a:r>
          </a:p>
          <a:p>
            <a:r>
              <a:rPr lang="en-US" dirty="0" smtClean="0"/>
              <a:t>positions </a:t>
            </a:r>
            <a:endParaRPr lang="de-DE" dirty="0"/>
          </a:p>
        </p:txBody>
      </p:sp>
      <p:sp>
        <p:nvSpPr>
          <p:cNvPr id="20" name="TextBox 19"/>
          <p:cNvSpPr txBox="1"/>
          <p:nvPr/>
        </p:nvSpPr>
        <p:spPr>
          <a:xfrm>
            <a:off x="4885225" y="2852935"/>
            <a:ext cx="1740733" cy="461665"/>
          </a:xfrm>
          <a:prstGeom prst="rect">
            <a:avLst/>
          </a:prstGeom>
          <a:noFill/>
        </p:spPr>
        <p:txBody>
          <a:bodyPr wrap="none" rtlCol="0">
            <a:spAutoFit/>
          </a:bodyPr>
          <a:lstStyle/>
          <a:p>
            <a:r>
              <a:rPr lang="en-US" sz="1200" dirty="0" smtClean="0"/>
              <a:t>Normalized with charge, </a:t>
            </a:r>
          </a:p>
          <a:p>
            <a:r>
              <a:rPr lang="en-US" sz="1200" dirty="0" smtClean="0"/>
              <a:t>around 0.5 </a:t>
            </a:r>
            <a:r>
              <a:rPr lang="en-US" sz="1200" dirty="0" err="1" smtClean="0"/>
              <a:t>nc</a:t>
            </a:r>
            <a:endParaRPr lang="de-DE" sz="1200" dirty="0"/>
          </a:p>
        </p:txBody>
      </p:sp>
      <p:sp>
        <p:nvSpPr>
          <p:cNvPr id="22" name="Flowchart: Process 21"/>
          <p:cNvSpPr/>
          <p:nvPr/>
        </p:nvSpPr>
        <p:spPr>
          <a:xfrm>
            <a:off x="4788024" y="2492896"/>
            <a:ext cx="3600400" cy="3018316"/>
          </a:xfrm>
          <a:prstGeom prst="flowChartProcess">
            <a:avLst/>
          </a:prstGeom>
          <a:solidFill>
            <a:schemeClr val="accent1">
              <a:alpha val="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lowchart: Process 22"/>
          <p:cNvSpPr/>
          <p:nvPr/>
        </p:nvSpPr>
        <p:spPr>
          <a:xfrm>
            <a:off x="1259632" y="1484784"/>
            <a:ext cx="1656184" cy="1829816"/>
          </a:xfrm>
          <a:prstGeom prst="flowChartProcess">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Box 2"/>
          <p:cNvSpPr txBox="1"/>
          <p:nvPr/>
        </p:nvSpPr>
        <p:spPr>
          <a:xfrm>
            <a:off x="5364088" y="5805264"/>
            <a:ext cx="3096344" cy="830997"/>
          </a:xfrm>
          <a:prstGeom prst="rect">
            <a:avLst/>
          </a:prstGeom>
          <a:noFill/>
        </p:spPr>
        <p:txBody>
          <a:bodyPr wrap="square" rtlCol="0">
            <a:spAutoFit/>
          </a:bodyPr>
          <a:lstStyle/>
          <a:p>
            <a:r>
              <a:rPr lang="en-US" sz="1600" dirty="0" smtClean="0"/>
              <a:t>Spectrums of dipole when beam are in the ‘same’ positions  over time</a:t>
            </a:r>
            <a:endParaRPr lang="de-DE" sz="1600" dirty="0"/>
          </a:p>
        </p:txBody>
      </p:sp>
    </p:spTree>
    <p:extLst>
      <p:ext uri="{BB962C8B-B14F-4D97-AF65-F5344CB8AC3E}">
        <p14:creationId xmlns:p14="http://schemas.microsoft.com/office/powerpoint/2010/main" val="2625139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HOMBPM Calibration for 3.9 GHz cavities --- in time domain</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50533"/>
            <a:ext cx="7848872"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765806" y="3150894"/>
            <a:ext cx="3378194" cy="2308324"/>
          </a:xfrm>
          <a:prstGeom prst="rect">
            <a:avLst/>
          </a:prstGeom>
          <a:noFill/>
        </p:spPr>
        <p:txBody>
          <a:bodyPr wrap="square" rtlCol="0">
            <a:spAutoFit/>
          </a:bodyPr>
          <a:lstStyle/>
          <a:p>
            <a:r>
              <a:rPr lang="en-US" dirty="0" smtClean="0"/>
              <a:t>C1H1: Cavity 1 HOM port 1</a:t>
            </a:r>
          </a:p>
          <a:p>
            <a:r>
              <a:rPr lang="en-US" dirty="0" smtClean="0"/>
              <a:t>The data was obtained on 17</a:t>
            </a:r>
            <a:r>
              <a:rPr lang="en-US" baseline="30000" dirty="0" smtClean="0"/>
              <a:t>th</a:t>
            </a:r>
            <a:r>
              <a:rPr lang="en-US" dirty="0"/>
              <a:t> </a:t>
            </a:r>
            <a:r>
              <a:rPr lang="en-US" dirty="0" smtClean="0"/>
              <a:t>May.</a:t>
            </a:r>
          </a:p>
          <a:p>
            <a:r>
              <a:rPr lang="en-US" dirty="0" smtClean="0"/>
              <a:t>The calibration method was</a:t>
            </a:r>
          </a:p>
          <a:p>
            <a:r>
              <a:rPr lang="en-US" dirty="0"/>
              <a:t>b</a:t>
            </a:r>
            <a:r>
              <a:rPr lang="en-US" dirty="0" smtClean="0"/>
              <a:t>ased on DLR. </a:t>
            </a:r>
          </a:p>
          <a:p>
            <a:r>
              <a:rPr lang="en-US" dirty="0" smtClean="0"/>
              <a:t>The whole calibration process is </a:t>
            </a:r>
          </a:p>
          <a:p>
            <a:r>
              <a:rPr lang="en-US" dirty="0" smtClean="0"/>
              <a:t>similar with the 1.3 GHz cavity ones. </a:t>
            </a:r>
            <a:endParaRPr lang="de-DE" dirty="0"/>
          </a:p>
        </p:txBody>
      </p:sp>
      <p:sp>
        <p:nvSpPr>
          <p:cNvPr id="6" name="TextBox 5"/>
          <p:cNvSpPr txBox="1"/>
          <p:nvPr/>
        </p:nvSpPr>
        <p:spPr>
          <a:xfrm>
            <a:off x="760309" y="2637385"/>
            <a:ext cx="1237839" cy="369332"/>
          </a:xfrm>
          <a:prstGeom prst="rect">
            <a:avLst/>
          </a:prstGeom>
          <a:noFill/>
        </p:spPr>
        <p:txBody>
          <a:bodyPr wrap="none" rtlCol="0">
            <a:spAutoFit/>
          </a:bodyPr>
          <a:lstStyle/>
          <a:p>
            <a:r>
              <a:rPr lang="en-US" dirty="0" smtClean="0"/>
              <a:t>C1H2 5GHz</a:t>
            </a:r>
            <a:endParaRPr lang="de-DE" dirty="0"/>
          </a:p>
        </p:txBody>
      </p:sp>
      <p:sp>
        <p:nvSpPr>
          <p:cNvPr id="9" name="TextBox 8"/>
          <p:cNvSpPr txBox="1"/>
          <p:nvPr/>
        </p:nvSpPr>
        <p:spPr>
          <a:xfrm>
            <a:off x="7407461" y="1350533"/>
            <a:ext cx="1237839" cy="369332"/>
          </a:xfrm>
          <a:prstGeom prst="rect">
            <a:avLst/>
          </a:prstGeom>
          <a:noFill/>
        </p:spPr>
        <p:txBody>
          <a:bodyPr wrap="none" rtlCol="0">
            <a:spAutoFit/>
          </a:bodyPr>
          <a:lstStyle/>
          <a:p>
            <a:r>
              <a:rPr lang="en-US" dirty="0" smtClean="0"/>
              <a:t>C2H2 5GHz</a:t>
            </a:r>
            <a:endParaRPr lang="de-DE" dirty="0"/>
          </a:p>
        </p:txBody>
      </p:sp>
      <p:cxnSp>
        <p:nvCxnSpPr>
          <p:cNvPr id="8" name="Curved Connector 7"/>
          <p:cNvCxnSpPr>
            <a:stCxn id="6" idx="0"/>
          </p:cNvCxnSpPr>
          <p:nvPr/>
        </p:nvCxnSpPr>
        <p:spPr>
          <a:xfrm rot="16200000" flipV="1">
            <a:off x="1234977" y="2493132"/>
            <a:ext cx="288505" cy="1"/>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172400" y="1719865"/>
            <a:ext cx="72008" cy="268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483768" y="6309320"/>
            <a:ext cx="136815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62078" y="6340678"/>
            <a:ext cx="1611531" cy="369332"/>
          </a:xfrm>
          <a:prstGeom prst="rect">
            <a:avLst/>
          </a:prstGeom>
          <a:noFill/>
        </p:spPr>
        <p:txBody>
          <a:bodyPr wrap="none" rtlCol="0">
            <a:spAutoFit/>
          </a:bodyPr>
          <a:lstStyle/>
          <a:p>
            <a:r>
              <a:rPr lang="en-US" dirty="0" smtClean="0"/>
              <a:t>Beam direction</a:t>
            </a:r>
            <a:endParaRPr lang="de-DE"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309" y="3006717"/>
            <a:ext cx="5006999" cy="3003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7332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 BPM Calibration for 3.9 GHz cavities – in frequency domain</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
        <p:nvSpPr>
          <p:cNvPr id="3" name="TextBox 2"/>
          <p:cNvSpPr txBox="1"/>
          <p:nvPr/>
        </p:nvSpPr>
        <p:spPr>
          <a:xfrm>
            <a:off x="1115616" y="5229201"/>
            <a:ext cx="7550529" cy="923330"/>
          </a:xfrm>
          <a:prstGeom prst="rect">
            <a:avLst/>
          </a:prstGeom>
          <a:noFill/>
        </p:spPr>
        <p:txBody>
          <a:bodyPr wrap="none" rtlCol="0">
            <a:spAutoFit/>
          </a:bodyPr>
          <a:lstStyle/>
          <a:p>
            <a:r>
              <a:rPr lang="en-US" dirty="0" smtClean="0"/>
              <a:t>In all the analysis results with 3.9 GHz cavities, the resolution in y direction is</a:t>
            </a:r>
          </a:p>
          <a:p>
            <a:r>
              <a:rPr lang="en-US" dirty="0"/>
              <a:t>w</a:t>
            </a:r>
            <a:r>
              <a:rPr lang="en-US" dirty="0" smtClean="0"/>
              <a:t>orse than x systematically. This may be due to the worse resolution in y from </a:t>
            </a:r>
          </a:p>
          <a:p>
            <a:r>
              <a:rPr lang="en-US" dirty="0" smtClean="0"/>
              <a:t>the BPMs that used to interpolate the position inside cavity.</a:t>
            </a:r>
            <a:endParaRPr lang="de-DE" dirty="0"/>
          </a:p>
        </p:txBody>
      </p:sp>
      <p:sp>
        <p:nvSpPr>
          <p:cNvPr id="6" name="TextBox 5"/>
          <p:cNvSpPr txBox="1"/>
          <p:nvPr/>
        </p:nvSpPr>
        <p:spPr>
          <a:xfrm>
            <a:off x="7092280" y="1628800"/>
            <a:ext cx="2051720" cy="3139321"/>
          </a:xfrm>
          <a:prstGeom prst="rect">
            <a:avLst/>
          </a:prstGeom>
          <a:noFill/>
        </p:spPr>
        <p:txBody>
          <a:bodyPr wrap="square" rtlCol="0">
            <a:spAutoFit/>
          </a:bodyPr>
          <a:lstStyle/>
          <a:p>
            <a:r>
              <a:rPr lang="en-US" dirty="0" smtClean="0"/>
              <a:t>The dipole signal</a:t>
            </a:r>
          </a:p>
          <a:p>
            <a:r>
              <a:rPr lang="en-US" dirty="0" smtClean="0"/>
              <a:t>were transformed in frequency domain. A band of amplitudes was selected to do the calibration based </a:t>
            </a:r>
          </a:p>
          <a:p>
            <a:r>
              <a:rPr lang="en-US" dirty="0" smtClean="0"/>
              <a:t>on DLR.  </a:t>
            </a:r>
          </a:p>
          <a:p>
            <a:r>
              <a:rPr lang="en-US" dirty="0" smtClean="0"/>
              <a:t>We obtain better</a:t>
            </a:r>
          </a:p>
          <a:p>
            <a:r>
              <a:rPr lang="en-US" dirty="0" smtClean="0"/>
              <a:t>resolution than in time domain.  </a:t>
            </a:r>
            <a:endParaRPr lang="de-D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484784"/>
            <a:ext cx="6264696" cy="360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415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and outlook</a:t>
            </a:r>
            <a:endParaRPr lang="de-DE" dirty="0"/>
          </a:p>
        </p:txBody>
      </p:sp>
      <p:sp>
        <p:nvSpPr>
          <p:cNvPr id="3" name="Content Placeholder 2"/>
          <p:cNvSpPr>
            <a:spLocks noGrp="1"/>
          </p:cNvSpPr>
          <p:nvPr>
            <p:ph idx="1"/>
          </p:nvPr>
        </p:nvSpPr>
        <p:spPr>
          <a:xfrm>
            <a:off x="457200" y="1196752"/>
            <a:ext cx="8147248" cy="5040560"/>
          </a:xfrm>
        </p:spPr>
        <p:txBody>
          <a:bodyPr>
            <a:normAutofit fontScale="47500" lnSpcReduction="20000"/>
          </a:bodyPr>
          <a:lstStyle/>
          <a:p>
            <a:pPr marL="0" indent="0">
              <a:buNone/>
            </a:pPr>
            <a:r>
              <a:rPr lang="en-US" dirty="0" smtClean="0">
                <a:solidFill>
                  <a:srgbClr val="FF0000"/>
                </a:solidFill>
              </a:rPr>
              <a:t>Issue:</a:t>
            </a:r>
          </a:p>
          <a:p>
            <a:pPr marL="0" indent="0">
              <a:buNone/>
            </a:pPr>
            <a:r>
              <a:rPr lang="en-US" dirty="0"/>
              <a:t>HOMBPM instability: is it due to the calibration techniques we used or the instability of the dipole signal or </a:t>
            </a:r>
            <a:r>
              <a:rPr lang="en-US" dirty="0" smtClean="0"/>
              <a:t>both?</a:t>
            </a:r>
          </a:p>
          <a:p>
            <a:pPr marL="0" indent="0">
              <a:buNone/>
            </a:pPr>
            <a:r>
              <a:rPr lang="en-US" dirty="0" smtClean="0">
                <a:solidFill>
                  <a:srgbClr val="92D050"/>
                </a:solidFill>
              </a:rPr>
              <a:t>Conclusion:</a:t>
            </a:r>
          </a:p>
          <a:p>
            <a:r>
              <a:rPr lang="en-US" dirty="0" smtClean="0"/>
              <a:t>We observed the resolution spread around 100 micros over time.</a:t>
            </a:r>
          </a:p>
          <a:p>
            <a:r>
              <a:rPr lang="en-US" dirty="0" smtClean="0"/>
              <a:t>SVD or PCA can suppress the instability of the dipole signal to some extent, but still we need further improve the resolution. </a:t>
            </a:r>
          </a:p>
          <a:p>
            <a:r>
              <a:rPr lang="en-US" dirty="0" smtClean="0"/>
              <a:t>Very initial stability of the dipole signal study in frequency domain shows the signals vary more than we expected. However, can we trust the positions from BPMs used for calibration? </a:t>
            </a:r>
          </a:p>
          <a:p>
            <a:r>
              <a:rPr lang="en-US" dirty="0" smtClean="0"/>
              <a:t>Analysis on the 3.9 GHz cavities data shows positive news for the electronics. </a:t>
            </a:r>
          </a:p>
          <a:p>
            <a:pPr marL="0" indent="0">
              <a:buNone/>
            </a:pPr>
            <a:r>
              <a:rPr lang="en-US" dirty="0" smtClean="0"/>
              <a:t>Outlook:</a:t>
            </a:r>
          </a:p>
          <a:p>
            <a:pPr marL="0" indent="0">
              <a:buNone/>
            </a:pPr>
            <a:r>
              <a:rPr lang="en-US" dirty="0"/>
              <a:t> </a:t>
            </a:r>
            <a:r>
              <a:rPr lang="en-US" dirty="0" smtClean="0"/>
              <a:t>    1. The stability of the dipole signal study over long time.</a:t>
            </a:r>
          </a:p>
          <a:p>
            <a:pPr marL="0" indent="0">
              <a:buNone/>
            </a:pPr>
            <a:r>
              <a:rPr lang="en-US" dirty="0"/>
              <a:t> </a:t>
            </a:r>
            <a:r>
              <a:rPr lang="en-US" dirty="0" smtClean="0"/>
              <a:t>    2. Refine the calibration process and model.</a:t>
            </a:r>
          </a:p>
          <a:p>
            <a:pPr marL="0" indent="0">
              <a:buNone/>
            </a:pPr>
            <a:r>
              <a:rPr lang="en-US" dirty="0" smtClean="0"/>
              <a:t>     3. Look for suitable feature space, in which we can describe the dipole signal in a stable and reliable way. </a:t>
            </a:r>
          </a:p>
          <a:p>
            <a:pPr marL="0" indent="0">
              <a:buNone/>
            </a:pPr>
            <a:r>
              <a:rPr lang="en-US" dirty="0" smtClean="0"/>
              <a:t>Comments:</a:t>
            </a:r>
            <a:endParaRPr lang="de-DE" dirty="0"/>
          </a:p>
          <a:p>
            <a:pPr marL="0" indent="0">
              <a:buNone/>
            </a:pPr>
            <a:r>
              <a:rPr lang="de-DE" dirty="0"/>
              <a:t> </a:t>
            </a:r>
            <a:r>
              <a:rPr lang="de-DE" dirty="0" smtClean="0"/>
              <a:t>    1. The </a:t>
            </a:r>
            <a:r>
              <a:rPr lang="en-US" dirty="0" smtClean="0"/>
              <a:t>resolution</a:t>
            </a:r>
            <a:r>
              <a:rPr lang="de-DE" dirty="0" smtClean="0"/>
              <a:t> </a:t>
            </a:r>
            <a:r>
              <a:rPr lang="de-DE" dirty="0" err="1" smtClean="0"/>
              <a:t>is</a:t>
            </a:r>
            <a:r>
              <a:rPr lang="de-DE" dirty="0" smtClean="0"/>
              <a:t> limited </a:t>
            </a:r>
            <a:r>
              <a:rPr lang="de-DE" dirty="0" err="1" smtClean="0"/>
              <a:t>by</a:t>
            </a:r>
            <a:r>
              <a:rPr lang="de-DE" dirty="0" smtClean="0"/>
              <a:t> thermal </a:t>
            </a:r>
            <a:r>
              <a:rPr lang="de-DE" dirty="0" err="1" smtClean="0"/>
              <a:t>noise</a:t>
            </a:r>
            <a:r>
              <a:rPr lang="de-DE" dirty="0" smtClean="0"/>
              <a:t> in </a:t>
            </a:r>
            <a:r>
              <a:rPr lang="de-DE" dirty="0" err="1" smtClean="0"/>
              <a:t>principle</a:t>
            </a:r>
            <a:r>
              <a:rPr lang="de-DE" dirty="0" smtClean="0"/>
              <a:t>.</a:t>
            </a:r>
          </a:p>
          <a:p>
            <a:pPr marL="0" indent="0">
              <a:buNone/>
            </a:pPr>
            <a:r>
              <a:rPr lang="de-DE" dirty="0"/>
              <a:t> </a:t>
            </a:r>
            <a:r>
              <a:rPr lang="de-DE" dirty="0" smtClean="0"/>
              <a:t>    2. Cables </a:t>
            </a:r>
            <a:r>
              <a:rPr lang="de-DE" dirty="0" err="1" smtClean="0"/>
              <a:t>and</a:t>
            </a:r>
            <a:r>
              <a:rPr lang="de-DE" dirty="0" smtClean="0"/>
              <a:t> </a:t>
            </a:r>
            <a:r>
              <a:rPr lang="de-DE" dirty="0" err="1" smtClean="0"/>
              <a:t>electronics</a:t>
            </a:r>
            <a:r>
              <a:rPr lang="de-DE" dirty="0" smtClean="0"/>
              <a:t> </a:t>
            </a:r>
            <a:r>
              <a:rPr lang="de-DE" dirty="0" err="1" smtClean="0"/>
              <a:t>can</a:t>
            </a:r>
            <a:r>
              <a:rPr lang="de-DE" dirty="0" smtClean="0"/>
              <a:t> </a:t>
            </a:r>
            <a:r>
              <a:rPr lang="de-DE" dirty="0" err="1" smtClean="0"/>
              <a:t>be</a:t>
            </a:r>
            <a:r>
              <a:rPr lang="de-DE" dirty="0" smtClean="0"/>
              <a:t> </a:t>
            </a:r>
            <a:r>
              <a:rPr lang="de-DE" dirty="0" err="1" smtClean="0"/>
              <a:t>replaced</a:t>
            </a:r>
            <a:r>
              <a:rPr lang="de-DE" dirty="0" smtClean="0"/>
              <a:t> </a:t>
            </a:r>
            <a:r>
              <a:rPr lang="de-DE" dirty="0" err="1" smtClean="0"/>
              <a:t>by</a:t>
            </a:r>
            <a:r>
              <a:rPr lang="de-DE" dirty="0" smtClean="0"/>
              <a:t> </a:t>
            </a:r>
            <a:r>
              <a:rPr lang="de-DE" dirty="0" err="1" smtClean="0"/>
              <a:t>low</a:t>
            </a:r>
            <a:r>
              <a:rPr lang="de-DE" dirty="0" smtClean="0"/>
              <a:t> </a:t>
            </a:r>
            <a:r>
              <a:rPr lang="de-DE" dirty="0" err="1" smtClean="0"/>
              <a:t>noise</a:t>
            </a:r>
            <a:r>
              <a:rPr lang="de-DE" dirty="0" smtClean="0"/>
              <a:t> </a:t>
            </a:r>
            <a:r>
              <a:rPr lang="de-DE" dirty="0" err="1" smtClean="0"/>
              <a:t>optical</a:t>
            </a:r>
            <a:r>
              <a:rPr lang="de-DE" dirty="0" smtClean="0"/>
              <a:t> </a:t>
            </a:r>
            <a:r>
              <a:rPr lang="de-DE" dirty="0" err="1" smtClean="0"/>
              <a:t>components</a:t>
            </a:r>
            <a:r>
              <a:rPr lang="de-DE" dirty="0" smtClean="0"/>
              <a:t>.</a:t>
            </a:r>
          </a:p>
          <a:p>
            <a:pPr marL="0" indent="0">
              <a:buNone/>
            </a:pPr>
            <a:r>
              <a:rPr lang="de-DE" dirty="0"/>
              <a:t> </a:t>
            </a:r>
            <a:r>
              <a:rPr lang="de-DE" dirty="0" smtClean="0"/>
              <a:t>    3. Such </a:t>
            </a:r>
            <a:r>
              <a:rPr lang="de-DE" dirty="0" err="1" smtClean="0"/>
              <a:t>instability</a:t>
            </a:r>
            <a:r>
              <a:rPr lang="de-DE" dirty="0" smtClean="0"/>
              <a:t> </a:t>
            </a:r>
            <a:r>
              <a:rPr lang="de-DE" dirty="0" err="1" smtClean="0"/>
              <a:t>study</a:t>
            </a:r>
            <a:r>
              <a:rPr lang="de-DE" dirty="0" smtClean="0"/>
              <a:t> </a:t>
            </a:r>
            <a:r>
              <a:rPr lang="de-DE" dirty="0" err="1" smtClean="0"/>
              <a:t>has</a:t>
            </a:r>
            <a:r>
              <a:rPr lang="de-DE" dirty="0" smtClean="0"/>
              <a:t> a </a:t>
            </a:r>
            <a:r>
              <a:rPr lang="de-DE" dirty="0" err="1" smtClean="0"/>
              <a:t>huge</a:t>
            </a:r>
            <a:r>
              <a:rPr lang="de-DE" dirty="0" smtClean="0"/>
              <a:t> </a:t>
            </a:r>
            <a:r>
              <a:rPr lang="de-DE" dirty="0" err="1" smtClean="0"/>
              <a:t>parameter</a:t>
            </a:r>
            <a:r>
              <a:rPr lang="de-DE" dirty="0" smtClean="0"/>
              <a:t> </a:t>
            </a:r>
            <a:r>
              <a:rPr lang="de-DE" dirty="0" err="1" smtClean="0"/>
              <a:t>space</a:t>
            </a:r>
            <a:r>
              <a:rPr lang="de-DE" dirty="0" smtClean="0"/>
              <a:t> </a:t>
            </a:r>
            <a:r>
              <a:rPr lang="de-DE" dirty="0" err="1" smtClean="0"/>
              <a:t>to</a:t>
            </a:r>
            <a:r>
              <a:rPr lang="de-DE" dirty="0" smtClean="0"/>
              <a:t> </a:t>
            </a:r>
            <a:r>
              <a:rPr lang="de-DE" dirty="0" err="1" smtClean="0"/>
              <a:t>look</a:t>
            </a:r>
            <a:r>
              <a:rPr lang="de-DE" dirty="0" smtClean="0"/>
              <a:t> at.</a:t>
            </a:r>
            <a:endParaRPr lang="en-US" dirty="0" smtClean="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120683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4525963"/>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Thanks for your attention!</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207608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RMS of training data over time with </a:t>
            </a:r>
            <a:r>
              <a:rPr lang="en-US" dirty="0" smtClean="0"/>
              <a:t>PCA </a:t>
            </a:r>
            <a:r>
              <a:rPr lang="en-US" dirty="0"/>
              <a:t>based calibration</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31" y="1268760"/>
            <a:ext cx="8568952" cy="482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904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RMS of </a:t>
            </a:r>
            <a:r>
              <a:rPr lang="en-US" dirty="0" smtClean="0"/>
              <a:t>validation </a:t>
            </a:r>
            <a:r>
              <a:rPr lang="en-US" dirty="0"/>
              <a:t>data over time with PCA based calibration</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05952"/>
            <a:ext cx="8496944" cy="5170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038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RMS of training data over time with </a:t>
            </a:r>
            <a:r>
              <a:rPr lang="en-US" dirty="0" smtClean="0"/>
              <a:t>SVD </a:t>
            </a:r>
            <a:r>
              <a:rPr lang="en-US" dirty="0"/>
              <a:t>based calibration</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640960" cy="494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067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28800"/>
            <a:ext cx="8229600" cy="4525963"/>
          </a:xfrm>
        </p:spPr>
        <p:txBody>
          <a:bodyPr>
            <a:normAutofit fontScale="92500" lnSpcReduction="10000"/>
          </a:bodyPr>
          <a:lstStyle/>
          <a:p>
            <a:pPr>
              <a:buFont typeface="Wingdings" panose="05000000000000000000" pitchFamily="2" charset="2"/>
              <a:buChar char="Ø"/>
            </a:pPr>
            <a:r>
              <a:rPr lang="en-US" sz="2800" dirty="0" smtClean="0"/>
              <a:t> HOMBPM system and motivation of stability study</a:t>
            </a:r>
          </a:p>
          <a:p>
            <a:pPr>
              <a:buFont typeface="Wingdings" panose="05000000000000000000" pitchFamily="2" charset="2"/>
              <a:buChar char="Ø"/>
            </a:pPr>
            <a:r>
              <a:rPr lang="en-US" sz="2800" dirty="0"/>
              <a:t> </a:t>
            </a:r>
            <a:r>
              <a:rPr lang="en-US" sz="2800" dirty="0" smtClean="0"/>
              <a:t>HOMBPM calibration process</a:t>
            </a:r>
          </a:p>
          <a:p>
            <a:pPr>
              <a:buFont typeface="Wingdings" panose="05000000000000000000" pitchFamily="2" charset="2"/>
              <a:buChar char="Ø"/>
            </a:pPr>
            <a:r>
              <a:rPr lang="en-US" sz="2800" dirty="0" smtClean="0"/>
              <a:t> Results of HOMBPM calibration based on </a:t>
            </a:r>
            <a:r>
              <a:rPr lang="en-US" sz="2800" u="sng" dirty="0" smtClean="0"/>
              <a:t>DLR</a:t>
            </a:r>
            <a:r>
              <a:rPr lang="en-US" sz="2800" dirty="0" smtClean="0"/>
              <a:t>,</a:t>
            </a:r>
            <a:r>
              <a:rPr lang="en-US" sz="2800" u="sng" dirty="0" smtClean="0"/>
              <a:t>PCA</a:t>
            </a:r>
            <a:r>
              <a:rPr lang="en-US" sz="2800" dirty="0" smtClean="0"/>
              <a:t>,</a:t>
            </a:r>
            <a:r>
              <a:rPr lang="en-US" sz="2800" u="sng" dirty="0" smtClean="0"/>
              <a:t>SVD</a:t>
            </a:r>
          </a:p>
          <a:p>
            <a:pPr>
              <a:buFont typeface="Wingdings" panose="05000000000000000000" pitchFamily="2" charset="2"/>
              <a:buChar char="Ø"/>
            </a:pPr>
            <a:r>
              <a:rPr lang="en-US" sz="2800" dirty="0" smtClean="0"/>
              <a:t> </a:t>
            </a:r>
            <a:r>
              <a:rPr lang="en-US" sz="2800" dirty="0"/>
              <a:t>Reflections on the HOMBPM </a:t>
            </a:r>
            <a:r>
              <a:rPr lang="en-US" sz="2800" dirty="0" smtClean="0"/>
              <a:t>calibration</a:t>
            </a:r>
          </a:p>
          <a:p>
            <a:pPr>
              <a:buFont typeface="Wingdings" panose="05000000000000000000" pitchFamily="2" charset="2"/>
              <a:buChar char="Ø"/>
            </a:pPr>
            <a:r>
              <a:rPr lang="en-US" sz="2800" dirty="0" smtClean="0"/>
              <a:t> Conclusion and outlook</a:t>
            </a:r>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smtClean="0"/>
          </a:p>
          <a:p>
            <a:pPr marL="0" indent="0">
              <a:buNone/>
            </a:pPr>
            <a:r>
              <a:rPr lang="en-US" sz="800" dirty="0" smtClean="0"/>
              <a:t>DLR: Direct Linear Regression</a:t>
            </a:r>
          </a:p>
          <a:p>
            <a:pPr marL="0" indent="0">
              <a:buNone/>
            </a:pPr>
            <a:r>
              <a:rPr lang="en-US" sz="800" dirty="0" smtClean="0"/>
              <a:t>PCA: Principal Components Analysis</a:t>
            </a:r>
          </a:p>
          <a:p>
            <a:pPr marL="0" indent="0">
              <a:buNone/>
            </a:pPr>
            <a:r>
              <a:rPr lang="en-US" sz="800" dirty="0" smtClean="0"/>
              <a:t>SVD: Singular Value Decomposition </a:t>
            </a:r>
          </a:p>
          <a:p>
            <a:pPr>
              <a:buFont typeface="Wingdings" panose="05000000000000000000" pitchFamily="2" charset="2"/>
              <a:buChar char="Ø"/>
            </a:pPr>
            <a:endParaRPr lang="en-US" sz="2800" dirty="0" smtClean="0"/>
          </a:p>
          <a:p>
            <a:endParaRPr lang="en-US" dirty="0" smtClean="0"/>
          </a:p>
          <a:p>
            <a:endParaRPr lang="de-DE" dirty="0"/>
          </a:p>
        </p:txBody>
      </p:sp>
      <p:sp>
        <p:nvSpPr>
          <p:cNvPr id="4" name="Date Placeholder 3"/>
          <p:cNvSpPr>
            <a:spLocks noGrp="1"/>
          </p:cNvSpPr>
          <p:nvPr>
            <p:ph type="dt" sz="half" idx="10"/>
          </p:nvPr>
        </p:nvSpPr>
        <p:spPr/>
        <p:txBody>
          <a:bodyPr/>
          <a:lstStyle/>
          <a:p>
            <a:fld id="{C6850D74-3C74-45E8-A5A7-7BBF1AEDE1B9}" type="datetime1">
              <a:rPr lang="en-US" smtClean="0"/>
              <a:t>7/15/2014</a:t>
            </a:fld>
            <a:endParaRPr lang="en-US" dirty="0"/>
          </a:p>
        </p:txBody>
      </p:sp>
      <p:sp>
        <p:nvSpPr>
          <p:cNvPr id="5" name="Slide Number Placeholder 4"/>
          <p:cNvSpPr>
            <a:spLocks noGrp="1"/>
          </p:cNvSpPr>
          <p:nvPr>
            <p:ph type="sldNum" sz="quarter" idx="12"/>
          </p:nvPr>
        </p:nvSpPr>
        <p:spPr/>
        <p:txBody>
          <a:bodyPr/>
          <a:lstStyle/>
          <a:p>
            <a:r>
              <a:rPr lang="en-US" dirty="0" smtClean="0"/>
              <a:t>2</a:t>
            </a:r>
          </a:p>
        </p:txBody>
      </p:sp>
      <p:sp>
        <p:nvSpPr>
          <p:cNvPr id="7" name="Title 6"/>
          <p:cNvSpPr>
            <a:spLocks noGrp="1"/>
          </p:cNvSpPr>
          <p:nvPr>
            <p:ph type="title"/>
          </p:nvPr>
        </p:nvSpPr>
        <p:spPr/>
        <p:txBody>
          <a:bodyPr>
            <a:normAutofit/>
          </a:bodyPr>
          <a:lstStyle/>
          <a:p>
            <a:r>
              <a:rPr lang="en-US" dirty="0" smtClean="0"/>
              <a:t>Outline</a:t>
            </a:r>
            <a:endParaRPr lang="de-DE" dirty="0"/>
          </a:p>
        </p:txBody>
      </p:sp>
    </p:spTree>
    <p:extLst>
      <p:ext uri="{BB962C8B-B14F-4D97-AF65-F5344CB8AC3E}">
        <p14:creationId xmlns:p14="http://schemas.microsoft.com/office/powerpoint/2010/main" val="4038583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RMS of </a:t>
            </a:r>
            <a:r>
              <a:rPr lang="en-US" dirty="0" smtClean="0"/>
              <a:t>validation </a:t>
            </a:r>
            <a:r>
              <a:rPr lang="en-US" dirty="0"/>
              <a:t>data over time with SVD based calibration</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568952"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556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1218" y="1600200"/>
            <a:ext cx="752156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3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output of dipole mode signal</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45" y="1196752"/>
            <a:ext cx="627136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683568" y="1772816"/>
            <a:ext cx="0" cy="34563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72391" y="1882184"/>
            <a:ext cx="0" cy="32403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12160" y="1844824"/>
            <a:ext cx="0" cy="34563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9552" y="5157192"/>
            <a:ext cx="5472608" cy="0"/>
          </a:xfrm>
          <a:prstGeom prst="straightConnector1">
            <a:avLst/>
          </a:prstGeom>
          <a:ln w="19050">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31840" y="4794723"/>
            <a:ext cx="1470274" cy="369332"/>
          </a:xfrm>
          <a:prstGeom prst="rect">
            <a:avLst/>
          </a:prstGeom>
          <a:noFill/>
        </p:spPr>
        <p:txBody>
          <a:bodyPr wrap="none" rtlCol="0">
            <a:spAutoFit/>
          </a:bodyPr>
          <a:lstStyle/>
          <a:p>
            <a:r>
              <a:rPr lang="en-US" dirty="0" smtClean="0"/>
              <a:t>2048 samples</a:t>
            </a:r>
            <a:endParaRPr lang="de-DE" dirty="0"/>
          </a:p>
        </p:txBody>
      </p:sp>
      <p:cxnSp>
        <p:nvCxnSpPr>
          <p:cNvPr id="23" name="Straight Arrow Connector 22"/>
          <p:cNvCxnSpPr/>
          <p:nvPr/>
        </p:nvCxnSpPr>
        <p:spPr>
          <a:xfrm>
            <a:off x="683568" y="4653136"/>
            <a:ext cx="1088823" cy="0"/>
          </a:xfrm>
          <a:prstGeom prst="straightConnector1">
            <a:avLst/>
          </a:prstGeom>
          <a:ln w="19050">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3568" y="4283804"/>
            <a:ext cx="1224136" cy="323165"/>
          </a:xfrm>
          <a:prstGeom prst="rect">
            <a:avLst/>
          </a:prstGeom>
          <a:noFill/>
        </p:spPr>
        <p:txBody>
          <a:bodyPr wrap="square" rtlCol="0">
            <a:spAutoFit/>
          </a:bodyPr>
          <a:lstStyle/>
          <a:p>
            <a:r>
              <a:rPr lang="en-US" sz="1500" dirty="0" smtClean="0"/>
              <a:t>300 samples</a:t>
            </a:r>
            <a:endParaRPr lang="de-DE" sz="1500" dirty="0"/>
          </a:p>
        </p:txBody>
      </p:sp>
      <p:sp>
        <p:nvSpPr>
          <p:cNvPr id="25" name="TextBox 24"/>
          <p:cNvSpPr txBox="1"/>
          <p:nvPr/>
        </p:nvSpPr>
        <p:spPr>
          <a:xfrm>
            <a:off x="3866977" y="1700808"/>
            <a:ext cx="1846531" cy="646331"/>
          </a:xfrm>
          <a:prstGeom prst="rect">
            <a:avLst/>
          </a:prstGeom>
          <a:solidFill>
            <a:schemeClr val="accent1"/>
          </a:solidFill>
        </p:spPr>
        <p:txBody>
          <a:bodyPr wrap="none" rtlCol="0">
            <a:spAutoFit/>
          </a:bodyPr>
          <a:lstStyle/>
          <a:p>
            <a:r>
              <a:rPr lang="en-US" dirty="0" smtClean="0"/>
              <a:t>Calibration signal </a:t>
            </a:r>
          </a:p>
          <a:p>
            <a:r>
              <a:rPr lang="en-US" dirty="0" smtClean="0"/>
              <a:t>from electronics</a:t>
            </a:r>
            <a:endParaRPr lang="de-DE" dirty="0"/>
          </a:p>
        </p:txBody>
      </p:sp>
    </p:spTree>
    <p:extLst>
      <p:ext uri="{BB962C8B-B14F-4D97-AF65-F5344CB8AC3E}">
        <p14:creationId xmlns:p14="http://schemas.microsoft.com/office/powerpoint/2010/main" val="3956681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FLASH layout and HOMBPM system</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052736"/>
            <a:ext cx="8208912" cy="2088232"/>
          </a:xfrm>
          <a:prstGeom prst="rect">
            <a:avLst/>
          </a:prstGeom>
        </p:spPr>
      </p:pic>
      <p:cxnSp>
        <p:nvCxnSpPr>
          <p:cNvPr id="8" name="Curved Connector 7"/>
          <p:cNvCxnSpPr/>
          <p:nvPr/>
        </p:nvCxnSpPr>
        <p:spPr>
          <a:xfrm rot="16200000" flipH="1">
            <a:off x="476705" y="2420888"/>
            <a:ext cx="1584176" cy="144016"/>
          </a:xfrm>
          <a:prstGeom prst="curvedConnector3">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rot="16200000" flipH="1">
            <a:off x="2555776" y="2420888"/>
            <a:ext cx="1584176" cy="144016"/>
          </a:xfrm>
          <a:prstGeom prst="curved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0393" y="3298641"/>
            <a:ext cx="1361270" cy="430887"/>
          </a:xfrm>
          <a:prstGeom prst="rect">
            <a:avLst/>
          </a:prstGeom>
          <a:noFill/>
        </p:spPr>
        <p:txBody>
          <a:bodyPr wrap="none" rtlCol="0">
            <a:spAutoFit/>
          </a:bodyPr>
          <a:lstStyle/>
          <a:p>
            <a:r>
              <a:rPr lang="en-US" sz="1100" dirty="0" smtClean="0"/>
              <a:t>  Module ACC39: </a:t>
            </a:r>
          </a:p>
          <a:p>
            <a:r>
              <a:rPr lang="en-US" sz="1100" dirty="0" smtClean="0"/>
              <a:t>four 3.9 GHz cavities</a:t>
            </a:r>
            <a:endParaRPr lang="de-DE" sz="1100" dirty="0"/>
          </a:p>
        </p:txBody>
      </p:sp>
      <p:sp>
        <p:nvSpPr>
          <p:cNvPr id="13" name="TextBox 12"/>
          <p:cNvSpPr txBox="1"/>
          <p:nvPr/>
        </p:nvSpPr>
        <p:spPr>
          <a:xfrm>
            <a:off x="2739237" y="3298641"/>
            <a:ext cx="1409360" cy="430887"/>
          </a:xfrm>
          <a:prstGeom prst="rect">
            <a:avLst/>
          </a:prstGeom>
          <a:noFill/>
        </p:spPr>
        <p:txBody>
          <a:bodyPr wrap="none" rtlCol="0">
            <a:spAutoFit/>
          </a:bodyPr>
          <a:lstStyle/>
          <a:p>
            <a:r>
              <a:rPr lang="en-US" sz="1100" dirty="0" smtClean="0"/>
              <a:t>  Module ACC5: </a:t>
            </a:r>
          </a:p>
          <a:p>
            <a:r>
              <a:rPr lang="en-US" sz="1100" dirty="0" smtClean="0"/>
              <a:t>eight 1.3 GHz cavities</a:t>
            </a:r>
            <a:endParaRPr lang="de-DE" sz="1100" dirty="0"/>
          </a:p>
        </p:txBody>
      </p:sp>
      <p:sp>
        <p:nvSpPr>
          <p:cNvPr id="15" name="Rectangle 14"/>
          <p:cNvSpPr/>
          <p:nvPr/>
        </p:nvSpPr>
        <p:spPr>
          <a:xfrm>
            <a:off x="683568" y="4005064"/>
            <a:ext cx="32403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Electronics </a:t>
            </a:r>
            <a:endParaRPr lang="de-DE" dirty="0"/>
          </a:p>
        </p:txBody>
      </p:sp>
      <p:sp>
        <p:nvSpPr>
          <p:cNvPr id="17" name="Rectangle 16"/>
          <p:cNvSpPr/>
          <p:nvPr/>
        </p:nvSpPr>
        <p:spPr>
          <a:xfrm>
            <a:off x="688962" y="4869160"/>
            <a:ext cx="32403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Server/DOOCS </a:t>
            </a:r>
            <a:endParaRPr lang="de-DE" dirty="0"/>
          </a:p>
        </p:txBody>
      </p:sp>
      <p:sp>
        <p:nvSpPr>
          <p:cNvPr id="18" name="Rectangle 17"/>
          <p:cNvSpPr/>
          <p:nvPr/>
        </p:nvSpPr>
        <p:spPr>
          <a:xfrm>
            <a:off x="682474" y="5733256"/>
            <a:ext cx="32403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defined DAQ program </a:t>
            </a:r>
            <a:endParaRPr lang="de-DE" dirty="0"/>
          </a:p>
        </p:txBody>
      </p:sp>
      <p:sp>
        <p:nvSpPr>
          <p:cNvPr id="19" name="Down Arrow 18"/>
          <p:cNvSpPr/>
          <p:nvPr/>
        </p:nvSpPr>
        <p:spPr>
          <a:xfrm>
            <a:off x="1115616" y="3729528"/>
            <a:ext cx="81169" cy="203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Down Arrow 19"/>
          <p:cNvSpPr/>
          <p:nvPr/>
        </p:nvSpPr>
        <p:spPr>
          <a:xfrm>
            <a:off x="3307278" y="3714255"/>
            <a:ext cx="81169" cy="203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Down Arrow 20"/>
          <p:cNvSpPr/>
          <p:nvPr/>
        </p:nvSpPr>
        <p:spPr>
          <a:xfrm>
            <a:off x="2123728" y="4581128"/>
            <a:ext cx="17892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Down Arrow 21"/>
          <p:cNvSpPr/>
          <p:nvPr/>
        </p:nvSpPr>
        <p:spPr>
          <a:xfrm>
            <a:off x="2097202" y="5445224"/>
            <a:ext cx="17892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tangle 26"/>
          <p:cNvSpPr/>
          <p:nvPr/>
        </p:nvSpPr>
        <p:spPr>
          <a:xfrm>
            <a:off x="4644008" y="3645025"/>
            <a:ext cx="3960440" cy="2592288"/>
          </a:xfrm>
          <a:prstGeom prst="rect">
            <a:avLst/>
          </a:prstGeom>
          <a:no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Electronics for 1.3 GHz cavities:</a:t>
            </a:r>
          </a:p>
          <a:p>
            <a:pPr marL="285750" indent="-285750">
              <a:buFont typeface="Wingdings" panose="05000000000000000000" pitchFamily="2" charset="2"/>
              <a:buChar char="ü"/>
            </a:pPr>
            <a:r>
              <a:rPr lang="en-US" dirty="0" smtClean="0">
                <a:solidFill>
                  <a:schemeClr val="tx1"/>
                </a:solidFill>
              </a:rPr>
              <a:t>BP filter at 1.7 GHz </a:t>
            </a:r>
          </a:p>
          <a:p>
            <a:pPr marL="285750" indent="-285750">
              <a:buFont typeface="Wingdings" panose="05000000000000000000" pitchFamily="2" charset="2"/>
              <a:buChar char="ü"/>
            </a:pPr>
            <a:r>
              <a:rPr lang="en-US" dirty="0" smtClean="0">
                <a:solidFill>
                  <a:schemeClr val="tx1"/>
                </a:solidFill>
              </a:rPr>
              <a:t>Mixer at 1.68 GHz </a:t>
            </a:r>
          </a:p>
          <a:p>
            <a:pPr marL="285750" indent="-285750">
              <a:buFont typeface="Wingdings" panose="05000000000000000000" pitchFamily="2" charset="2"/>
              <a:buChar char="ü"/>
            </a:pPr>
            <a:r>
              <a:rPr lang="en-US" dirty="0" smtClean="0">
                <a:solidFill>
                  <a:schemeClr val="tx1"/>
                </a:solidFill>
              </a:rPr>
              <a:t>ADC 108.3 MHz</a:t>
            </a:r>
          </a:p>
          <a:p>
            <a:r>
              <a:rPr lang="en-US" dirty="0" smtClean="0">
                <a:solidFill>
                  <a:schemeClr val="tx1"/>
                </a:solidFill>
              </a:rPr>
              <a:t>Electronics for 3.9 GHz cavities:</a:t>
            </a:r>
          </a:p>
          <a:p>
            <a:pPr marL="285750" indent="-285750">
              <a:buFont typeface="Wingdings" panose="05000000000000000000" pitchFamily="2" charset="2"/>
              <a:buChar char="ü"/>
            </a:pPr>
            <a:r>
              <a:rPr lang="en-US" dirty="0" smtClean="0">
                <a:solidFill>
                  <a:schemeClr val="tx1"/>
                </a:solidFill>
              </a:rPr>
              <a:t>BP filter at 5 or 9 GHz</a:t>
            </a:r>
          </a:p>
          <a:p>
            <a:pPr marL="285750" indent="-285750">
              <a:buFont typeface="Wingdings" panose="05000000000000000000" pitchFamily="2" charset="2"/>
              <a:buChar char="ü"/>
            </a:pPr>
            <a:r>
              <a:rPr lang="en-US" dirty="0" smtClean="0">
                <a:solidFill>
                  <a:schemeClr val="tx1"/>
                </a:solidFill>
              </a:rPr>
              <a:t>Mixer at 5 or 9 GHz</a:t>
            </a:r>
          </a:p>
          <a:p>
            <a:pPr marL="285750" indent="-285750">
              <a:buFont typeface="Wingdings" panose="05000000000000000000" pitchFamily="2" charset="2"/>
              <a:buChar char="ü"/>
            </a:pPr>
            <a:r>
              <a:rPr lang="en-US" dirty="0" smtClean="0">
                <a:solidFill>
                  <a:schemeClr val="tx1"/>
                </a:solidFill>
              </a:rPr>
              <a:t>ADC 108.3 MHz</a:t>
            </a:r>
            <a:endParaRPr lang="de-DE" dirty="0">
              <a:solidFill>
                <a:schemeClr val="tx1"/>
              </a:solidFill>
            </a:endParaRPr>
          </a:p>
        </p:txBody>
      </p:sp>
    </p:spTree>
    <p:extLst>
      <p:ext uri="{BB962C8B-B14F-4D97-AF65-F5344CB8AC3E}">
        <p14:creationId xmlns:p14="http://schemas.microsoft.com/office/powerpoint/2010/main" val="1497418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HOMBPM</a:t>
            </a:r>
            <a:endParaRPr lang="de-DE" dirty="0"/>
          </a:p>
        </p:txBody>
      </p:sp>
      <p:sp>
        <p:nvSpPr>
          <p:cNvPr id="3" name="Content Placeholder 2"/>
          <p:cNvSpPr>
            <a:spLocks noGrp="1"/>
          </p:cNvSpPr>
          <p:nvPr>
            <p:ph idx="1"/>
          </p:nvPr>
        </p:nvSpPr>
        <p:spPr/>
        <p:txBody>
          <a:bodyPr/>
          <a:lstStyle/>
          <a:p>
            <a:r>
              <a:rPr lang="en-US" dirty="0"/>
              <a:t>Amplitude of dipole modes </a:t>
            </a:r>
          </a:p>
          <a:p>
            <a:pPr marL="0" indent="0">
              <a:buNone/>
            </a:pPr>
            <a:r>
              <a:rPr lang="en-US" dirty="0" smtClean="0"/>
              <a:t>   depends </a:t>
            </a:r>
            <a:r>
              <a:rPr lang="en-US" dirty="0"/>
              <a:t>linearly on </a:t>
            </a:r>
            <a:r>
              <a:rPr lang="en-US" dirty="0" smtClean="0"/>
              <a:t>the </a:t>
            </a:r>
            <a:endParaRPr lang="en-US" dirty="0"/>
          </a:p>
          <a:p>
            <a:pPr marL="0" indent="0">
              <a:buNone/>
            </a:pPr>
            <a:r>
              <a:rPr lang="en-US" dirty="0" smtClean="0"/>
              <a:t>   beam offset </a:t>
            </a:r>
            <a:r>
              <a:rPr lang="en-US" dirty="0"/>
              <a:t>---</a:t>
            </a:r>
            <a:r>
              <a:rPr lang="en-US" dirty="0" smtClean="0"/>
              <a:t>HOMBPM</a:t>
            </a:r>
            <a:endParaRPr lang="en-US" dirty="0"/>
          </a:p>
          <a:p>
            <a:r>
              <a:rPr lang="en-US" dirty="0"/>
              <a:t>HOMBPMs based on such principle were developed and installed at </a:t>
            </a:r>
            <a:r>
              <a:rPr lang="en-US" dirty="0" smtClean="0"/>
              <a:t>FLASH.</a:t>
            </a:r>
          </a:p>
          <a:p>
            <a:endParaRPr lang="en-US" dirty="0"/>
          </a:p>
          <a:p>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grpSp>
        <p:nvGrpSpPr>
          <p:cNvPr id="6" name="Group 5"/>
          <p:cNvGrpSpPr/>
          <p:nvPr/>
        </p:nvGrpSpPr>
        <p:grpSpPr>
          <a:xfrm>
            <a:off x="5796136" y="1491235"/>
            <a:ext cx="3057824" cy="1822205"/>
            <a:chOff x="6156176" y="2420888"/>
            <a:chExt cx="4248472" cy="2462406"/>
          </a:xfrm>
        </p:grpSpPr>
        <p:grpSp>
          <p:nvGrpSpPr>
            <p:cNvPr id="7" name="Group 6"/>
            <p:cNvGrpSpPr/>
            <p:nvPr/>
          </p:nvGrpSpPr>
          <p:grpSpPr>
            <a:xfrm>
              <a:off x="7909770" y="2533502"/>
              <a:ext cx="2494878" cy="2238779"/>
              <a:chOff x="4422521" y="2063033"/>
              <a:chExt cx="2087413" cy="1791109"/>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52428" b="53736"/>
              <a:stretch/>
            </p:blipFill>
            <p:spPr bwMode="auto">
              <a:xfrm>
                <a:off x="4422521" y="2063033"/>
                <a:ext cx="2087413" cy="164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6554" r="52428" b="-526"/>
              <a:stretch/>
            </p:blipFill>
            <p:spPr bwMode="auto">
              <a:xfrm>
                <a:off x="4422521" y="3712708"/>
                <a:ext cx="2087413" cy="14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644514"/>
              <a:ext cx="1631788" cy="130608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cxnSp>
          <p:nvCxnSpPr>
            <p:cNvPr id="10" name="Straight Arrow Connector 9"/>
            <p:cNvCxnSpPr/>
            <p:nvPr/>
          </p:nvCxnSpPr>
          <p:spPr bwMode="auto">
            <a:xfrm>
              <a:off x="6837330" y="3297558"/>
              <a:ext cx="1552316" cy="376303"/>
            </a:xfrm>
            <a:prstGeom prst="straightConnector1">
              <a:avLst/>
            </a:prstGeom>
            <a:solidFill>
              <a:schemeClr val="accent1"/>
            </a:solidFill>
            <a:ln w="38100" cap="flat" cmpd="sng" algn="ctr">
              <a:solidFill>
                <a:srgbClr val="000099"/>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8741066" y="4555130"/>
              <a:ext cx="1224873" cy="171197"/>
            </a:xfrm>
            <a:prstGeom prst="rect">
              <a:avLst/>
            </a:prstGeom>
            <a:solidFill>
              <a:schemeClr val="bg1"/>
            </a:solidFill>
          </p:spPr>
          <p:txBody>
            <a:bodyPr wrap="none" tIns="0" bIns="0" rtlCol="0">
              <a:spAutoFit/>
            </a:bodyPr>
            <a:lstStyle/>
            <a:p>
              <a:r>
                <a:rPr lang="en-US" sz="1200" dirty="0" smtClean="0">
                  <a:latin typeface="Times New Roman" pitchFamily="18" charset="0"/>
                  <a:cs typeface="Times New Roman" pitchFamily="18" charset="0"/>
                </a:rPr>
                <a:t>Beam offset [mm]</a:t>
              </a:r>
              <a:endParaRPr lang="en-US" sz="1200" dirty="0">
                <a:latin typeface="Times New Roman" pitchFamily="18" charset="0"/>
                <a:cs typeface="Times New Roman" pitchFamily="18" charset="0"/>
              </a:endParaRPr>
            </a:p>
          </p:txBody>
        </p:sp>
        <p:sp>
          <p:nvSpPr>
            <p:cNvPr id="12" name="Rectangle 11"/>
            <p:cNvSpPr/>
            <p:nvPr/>
          </p:nvSpPr>
          <p:spPr bwMode="auto">
            <a:xfrm>
              <a:off x="6156176" y="2420888"/>
              <a:ext cx="4248472" cy="2462406"/>
            </a:xfrm>
            <a:prstGeom prst="rect">
              <a:avLst/>
            </a:prstGeom>
            <a:noFill/>
            <a:ln w="9525"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grpSp>
      <p:sp>
        <p:nvSpPr>
          <p:cNvPr id="15" name="Rounded Rectangle 14"/>
          <p:cNvSpPr/>
          <p:nvPr/>
        </p:nvSpPr>
        <p:spPr>
          <a:xfrm>
            <a:off x="1835696" y="4781936"/>
            <a:ext cx="144016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BP filter</a:t>
            </a:r>
          </a:p>
        </p:txBody>
      </p:sp>
      <p:sp>
        <p:nvSpPr>
          <p:cNvPr id="16" name="Rounded Rectangle 15"/>
          <p:cNvSpPr/>
          <p:nvPr/>
        </p:nvSpPr>
        <p:spPr>
          <a:xfrm>
            <a:off x="3563888" y="4781936"/>
            <a:ext cx="15121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Mixer</a:t>
            </a:r>
          </a:p>
        </p:txBody>
      </p:sp>
      <p:sp>
        <p:nvSpPr>
          <p:cNvPr id="17" name="Rounded Rectangle 16"/>
          <p:cNvSpPr/>
          <p:nvPr/>
        </p:nvSpPr>
        <p:spPr>
          <a:xfrm>
            <a:off x="5328167" y="4772685"/>
            <a:ext cx="1642443"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dirty="0" smtClean="0"/>
              <a:t>ADC</a:t>
            </a:r>
          </a:p>
        </p:txBody>
      </p:sp>
      <p:sp>
        <p:nvSpPr>
          <p:cNvPr id="18" name="TextBox 17"/>
          <p:cNvSpPr txBox="1"/>
          <p:nvPr/>
        </p:nvSpPr>
        <p:spPr>
          <a:xfrm>
            <a:off x="395536" y="4921306"/>
            <a:ext cx="1268296" cy="369332"/>
          </a:xfrm>
          <a:prstGeom prst="rect">
            <a:avLst/>
          </a:prstGeom>
          <a:noFill/>
        </p:spPr>
        <p:txBody>
          <a:bodyPr wrap="none" rtlCol="0">
            <a:spAutoFit/>
          </a:bodyPr>
          <a:lstStyle/>
          <a:p>
            <a:r>
              <a:rPr lang="en-US" dirty="0" smtClean="0"/>
              <a:t>HOM signal</a:t>
            </a:r>
            <a:endParaRPr lang="de-DE" dirty="0"/>
          </a:p>
        </p:txBody>
      </p:sp>
      <p:sp>
        <p:nvSpPr>
          <p:cNvPr id="19" name="Right Arrow 18"/>
          <p:cNvSpPr/>
          <p:nvPr/>
        </p:nvSpPr>
        <p:spPr>
          <a:xfrm flipV="1">
            <a:off x="3275856" y="512883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ight Arrow 19"/>
          <p:cNvSpPr/>
          <p:nvPr/>
        </p:nvSpPr>
        <p:spPr>
          <a:xfrm flipV="1">
            <a:off x="5099262" y="5090105"/>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ight Arrow 20"/>
          <p:cNvSpPr/>
          <p:nvPr/>
        </p:nvSpPr>
        <p:spPr>
          <a:xfrm flipV="1">
            <a:off x="1619672" y="509672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0010" y="4673782"/>
            <a:ext cx="1425653" cy="89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ight Arrow 22"/>
          <p:cNvSpPr/>
          <p:nvPr/>
        </p:nvSpPr>
        <p:spPr>
          <a:xfrm flipV="1">
            <a:off x="7058280" y="5060253"/>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Box 23"/>
          <p:cNvSpPr txBox="1"/>
          <p:nvPr/>
        </p:nvSpPr>
        <p:spPr>
          <a:xfrm>
            <a:off x="323528" y="5733256"/>
            <a:ext cx="8908208" cy="369332"/>
          </a:xfrm>
          <a:prstGeom prst="rect">
            <a:avLst/>
          </a:prstGeom>
          <a:noFill/>
        </p:spPr>
        <p:txBody>
          <a:bodyPr wrap="none" rtlCol="0">
            <a:spAutoFit/>
          </a:bodyPr>
          <a:lstStyle/>
          <a:p>
            <a:r>
              <a:rPr lang="en-US" dirty="0" smtClean="0"/>
              <a:t>HOM signals are down converted to intermediate frequency (IF) signal and then get sampled </a:t>
            </a:r>
            <a:endParaRPr lang="de-DE" dirty="0"/>
          </a:p>
        </p:txBody>
      </p:sp>
    </p:spTree>
    <p:extLst>
      <p:ext uri="{BB962C8B-B14F-4D97-AF65-F5344CB8AC3E}">
        <p14:creationId xmlns:p14="http://schemas.microsoft.com/office/powerpoint/2010/main" val="1331086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of stability study</a:t>
            </a:r>
            <a:endParaRPr lang="de-DE" dirty="0"/>
          </a:p>
        </p:txBody>
      </p:sp>
      <p:sp>
        <p:nvSpPr>
          <p:cNvPr id="3" name="Content Placeholder 2"/>
          <p:cNvSpPr>
            <a:spLocks noGrp="1"/>
          </p:cNvSpPr>
          <p:nvPr>
            <p:ph idx="1"/>
          </p:nvPr>
        </p:nvSpPr>
        <p:spPr>
          <a:xfrm>
            <a:off x="457200" y="1340768"/>
            <a:ext cx="8229600" cy="4785395"/>
          </a:xfrm>
        </p:spPr>
        <p:txBody>
          <a:bodyPr>
            <a:normAutofit fontScale="92500" lnSpcReduction="20000"/>
          </a:bodyPr>
          <a:lstStyle/>
          <a:p>
            <a:r>
              <a:rPr lang="en-US" dirty="0" smtClean="0"/>
              <a:t>Position information is buried in dipoles. So we need calibration before it can be used as a BPM. After calibration, the HOMBPMs can only work for a short time properly.--- </a:t>
            </a:r>
            <a:r>
              <a:rPr lang="en-US" dirty="0" smtClean="0">
                <a:solidFill>
                  <a:srgbClr val="FF0000"/>
                </a:solidFill>
              </a:rPr>
              <a:t>Instability of HOMBPM</a:t>
            </a:r>
            <a:r>
              <a:rPr lang="de-DE" dirty="0" smtClean="0">
                <a:solidFill>
                  <a:srgbClr val="FF0000"/>
                </a:solidFill>
              </a:rPr>
              <a:t> </a:t>
            </a:r>
          </a:p>
          <a:p>
            <a:r>
              <a:rPr lang="en-US" dirty="0" smtClean="0"/>
              <a:t>To make the HOMBPM work reliably, we need to understand why it is unstable overtime.</a:t>
            </a:r>
            <a:endParaRPr lang="de-DE" dirty="0" smtClean="0"/>
          </a:p>
          <a:p>
            <a:r>
              <a:rPr lang="en-US" dirty="0" smtClean="0"/>
              <a:t>Such instability can be caused by the calibration techniques employed or the dipole signals or both.</a:t>
            </a:r>
          </a:p>
          <a:p>
            <a:r>
              <a:rPr lang="en-US" dirty="0" smtClean="0"/>
              <a:t>HOMBPMs for both 1.3 GHz and 3.9 GHz cavities suffer such instability problem</a:t>
            </a:r>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954191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HOMBPM calibration</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
        <p:nvSpPr>
          <p:cNvPr id="7" name="Content Placeholder 6"/>
          <p:cNvSpPr>
            <a:spLocks noGrp="1"/>
          </p:cNvSpPr>
          <p:nvPr>
            <p:ph idx="1"/>
          </p:nvPr>
        </p:nvSpPr>
        <p:spPr>
          <a:xfrm>
            <a:off x="539552" y="1340768"/>
            <a:ext cx="8147248" cy="4785395"/>
          </a:xfrm>
        </p:spPr>
        <p:txBody>
          <a:bodyPr/>
          <a:lstStyle/>
          <a:p>
            <a:r>
              <a:rPr lang="en-US" dirty="0" smtClean="0"/>
              <a:t>HOMBPM calibration correlates a measured dipole signal to the beam position inside cavity.</a:t>
            </a:r>
          </a:p>
          <a:p>
            <a:r>
              <a:rPr lang="en-US" dirty="0" smtClean="0"/>
              <a:t>Dipole signals are from HOMBPM system.</a:t>
            </a:r>
          </a:p>
          <a:p>
            <a:r>
              <a:rPr lang="en-US" dirty="0" smtClean="0"/>
              <a:t>Beam positions are interpolated with two cavity BPMs </a:t>
            </a:r>
            <a:r>
              <a:rPr lang="en-US" sz="1600" dirty="0" smtClean="0"/>
              <a:t>(magnets between the BPM and modules are on).</a:t>
            </a:r>
            <a:endParaRPr lang="de-DE" sz="1600"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0817" y="4714685"/>
            <a:ext cx="1425653" cy="95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673" y="4659724"/>
            <a:ext cx="1657350" cy="1031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ight Arrow 11"/>
          <p:cNvSpPr/>
          <p:nvPr/>
        </p:nvSpPr>
        <p:spPr>
          <a:xfrm>
            <a:off x="5476339" y="5085538"/>
            <a:ext cx="878603" cy="89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183" y="4686390"/>
            <a:ext cx="1296190" cy="957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Down Arrow 13"/>
          <p:cNvSpPr/>
          <p:nvPr/>
        </p:nvSpPr>
        <p:spPr>
          <a:xfrm>
            <a:off x="2142113" y="5720216"/>
            <a:ext cx="72008" cy="258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Down Arrow 14"/>
          <p:cNvSpPr/>
          <p:nvPr/>
        </p:nvSpPr>
        <p:spPr>
          <a:xfrm>
            <a:off x="4631792" y="5720216"/>
            <a:ext cx="64754" cy="309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Down Arrow 15"/>
          <p:cNvSpPr/>
          <p:nvPr/>
        </p:nvSpPr>
        <p:spPr>
          <a:xfrm>
            <a:off x="7097293" y="5670603"/>
            <a:ext cx="71985" cy="309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lus 16"/>
          <p:cNvSpPr/>
          <p:nvPr/>
        </p:nvSpPr>
        <p:spPr>
          <a:xfrm>
            <a:off x="3101521" y="4941525"/>
            <a:ext cx="360017" cy="5040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Box 17"/>
          <p:cNvSpPr txBox="1"/>
          <p:nvPr/>
        </p:nvSpPr>
        <p:spPr>
          <a:xfrm>
            <a:off x="395536" y="4980813"/>
            <a:ext cx="1170513" cy="338554"/>
          </a:xfrm>
          <a:prstGeom prst="rect">
            <a:avLst/>
          </a:prstGeom>
          <a:noFill/>
        </p:spPr>
        <p:txBody>
          <a:bodyPr wrap="none" rtlCol="0">
            <a:spAutoFit/>
          </a:bodyPr>
          <a:lstStyle/>
          <a:p>
            <a:r>
              <a:rPr lang="en-US" sz="1600" b="1" dirty="0" smtClean="0">
                <a:solidFill>
                  <a:srgbClr val="00B050"/>
                </a:solidFill>
              </a:rPr>
              <a:t>Calibration:</a:t>
            </a:r>
            <a:endParaRPr lang="de-DE" sz="1600" b="1" dirty="0">
              <a:solidFill>
                <a:srgbClr val="00B050"/>
              </a:solidFill>
            </a:endParaRPr>
          </a:p>
        </p:txBody>
      </p:sp>
      <p:sp>
        <p:nvSpPr>
          <p:cNvPr id="19" name="TextBox 18"/>
          <p:cNvSpPr txBox="1"/>
          <p:nvPr/>
        </p:nvSpPr>
        <p:spPr>
          <a:xfrm>
            <a:off x="1422782" y="5947470"/>
            <a:ext cx="1582677" cy="369332"/>
          </a:xfrm>
          <a:prstGeom prst="rect">
            <a:avLst/>
          </a:prstGeom>
          <a:noFill/>
        </p:spPr>
        <p:txBody>
          <a:bodyPr wrap="none" rtlCol="0">
            <a:spAutoFit/>
          </a:bodyPr>
          <a:lstStyle/>
          <a:p>
            <a:r>
              <a:rPr lang="en-US" dirty="0" smtClean="0"/>
              <a:t>Beam Position</a:t>
            </a:r>
            <a:endParaRPr lang="de-DE" dirty="0"/>
          </a:p>
        </p:txBody>
      </p:sp>
      <p:sp>
        <p:nvSpPr>
          <p:cNvPr id="20" name="TextBox 19"/>
          <p:cNvSpPr txBox="1"/>
          <p:nvPr/>
        </p:nvSpPr>
        <p:spPr>
          <a:xfrm>
            <a:off x="3922589" y="5980529"/>
            <a:ext cx="1382110" cy="369332"/>
          </a:xfrm>
          <a:prstGeom prst="rect">
            <a:avLst/>
          </a:prstGeom>
          <a:noFill/>
        </p:spPr>
        <p:txBody>
          <a:bodyPr wrap="none" rtlCol="0">
            <a:spAutoFit/>
          </a:bodyPr>
          <a:lstStyle/>
          <a:p>
            <a:r>
              <a:rPr lang="en-US" dirty="0" smtClean="0"/>
              <a:t>Dipole signal</a:t>
            </a:r>
            <a:endParaRPr lang="de-DE" dirty="0"/>
          </a:p>
        </p:txBody>
      </p:sp>
      <p:sp>
        <p:nvSpPr>
          <p:cNvPr id="21" name="TextBox 20"/>
          <p:cNvSpPr txBox="1"/>
          <p:nvPr/>
        </p:nvSpPr>
        <p:spPr>
          <a:xfrm>
            <a:off x="5896654" y="5986843"/>
            <a:ext cx="2545249" cy="369332"/>
          </a:xfrm>
          <a:prstGeom prst="rect">
            <a:avLst/>
          </a:prstGeom>
          <a:noFill/>
        </p:spPr>
        <p:txBody>
          <a:bodyPr wrap="none" rtlCol="0">
            <a:spAutoFit/>
          </a:bodyPr>
          <a:lstStyle/>
          <a:p>
            <a:r>
              <a:rPr lang="en-US" dirty="0" smtClean="0"/>
              <a:t>Knowledge of correlation</a:t>
            </a:r>
            <a:endParaRPr lang="de-DE" dirty="0"/>
          </a:p>
        </p:txBody>
      </p:sp>
    </p:spTree>
    <p:extLst>
      <p:ext uri="{BB962C8B-B14F-4D97-AF65-F5344CB8AC3E}">
        <p14:creationId xmlns:p14="http://schemas.microsoft.com/office/powerpoint/2010/main" val="3206199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overview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3204" y="1196752"/>
                <a:ext cx="8229600" cy="5040560"/>
              </a:xfrm>
            </p:spPr>
            <p:txBody>
              <a:bodyPr>
                <a:normAutofit fontScale="70000" lnSpcReduction="20000"/>
              </a:bodyPr>
              <a:lstStyle/>
              <a:p>
                <a:r>
                  <a:rPr lang="en-US" sz="2400" dirty="0" smtClean="0"/>
                  <a:t>Currently, we use linear regression to obtain the knowledge of correlation.</a:t>
                </a:r>
              </a:p>
              <a:p>
                <a:endParaRPr lang="en-US" sz="2400" dirty="0" smtClean="0"/>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m>
                            <m:mPr>
                              <m:mcs>
                                <m:mc>
                                  <m:mcPr>
                                    <m:count m:val="3"/>
                                    <m:mcJc m:val="center"/>
                                  </m:mcPr>
                                </m:mc>
                              </m:mcs>
                              <m:ctrlPr>
                                <a:rPr lang="en-US" sz="2400" i="1" smtClean="0">
                                  <a:latin typeface="Cambria Math"/>
                                </a:rPr>
                              </m:ctrlPr>
                            </m:mPr>
                            <m:mr>
                              <m:e>
                                <m:sSub>
                                  <m:sSubPr>
                                    <m:ctrlPr>
                                      <a:rPr lang="en-US" sz="2400" i="1" smtClean="0">
                                        <a:latin typeface="Cambria Math"/>
                                      </a:rPr>
                                    </m:ctrlPr>
                                  </m:sSubPr>
                                  <m:e>
                                    <m:r>
                                      <a:rPr lang="en-US" sz="2400" b="0" i="1" smtClean="0">
                                        <a:latin typeface="Cambria Math"/>
                                      </a:rPr>
                                      <m:t>𝑑</m:t>
                                    </m:r>
                                  </m:e>
                                  <m:sub>
                                    <m:r>
                                      <a:rPr lang="en-US" sz="2400" b="0" i="1" smtClean="0">
                                        <a:latin typeface="Cambria Math"/>
                                      </a:rPr>
                                      <m:t>11</m:t>
                                    </m:r>
                                  </m:sub>
                                </m:sSub>
                              </m:e>
                              <m:e>
                                <m:r>
                                  <a:rPr lang="en-US" sz="2400" i="1" smtClean="0">
                                    <a:latin typeface="Cambria Math"/>
                                  </a:rPr>
                                  <m:t>⋯</m:t>
                                </m:r>
                              </m:e>
                              <m:e>
                                <m:sSub>
                                  <m:sSubPr>
                                    <m:ctrlPr>
                                      <a:rPr lang="en-US" sz="2400" i="1" smtClean="0">
                                        <a:latin typeface="Cambria Math"/>
                                      </a:rPr>
                                    </m:ctrlPr>
                                  </m:sSubPr>
                                  <m:e>
                                    <m:r>
                                      <a:rPr lang="en-US" sz="2400" b="0" i="1" smtClean="0">
                                        <a:latin typeface="Cambria Math"/>
                                      </a:rPr>
                                      <m:t>𝑑</m:t>
                                    </m:r>
                                  </m:e>
                                  <m:sub>
                                    <m:r>
                                      <a:rPr lang="en-US" sz="2400" b="0" i="1" smtClean="0">
                                        <a:latin typeface="Cambria Math"/>
                                      </a:rPr>
                                      <m:t>1</m:t>
                                    </m:r>
                                    <m:r>
                                      <a:rPr lang="en-US" sz="2400" b="0" i="1" smtClean="0">
                                        <a:latin typeface="Cambria Math"/>
                                      </a:rPr>
                                      <m:t>𝑛</m:t>
                                    </m:r>
                                  </m:sub>
                                </m:sSub>
                              </m:e>
                            </m:mr>
                            <m:mr>
                              <m:e>
                                <m:r>
                                  <a:rPr lang="en-US" sz="2400" i="1" smtClean="0">
                                    <a:latin typeface="Cambria Math"/>
                                  </a:rPr>
                                  <m:t>⋮</m:t>
                                </m:r>
                              </m:e>
                              <m:e>
                                <m:r>
                                  <a:rPr lang="en-US" sz="2400" i="1" smtClean="0">
                                    <a:latin typeface="Cambria Math"/>
                                  </a:rPr>
                                  <m:t>⋱</m:t>
                                </m:r>
                              </m:e>
                              <m:e>
                                <m:r>
                                  <a:rPr lang="en-US" sz="2400" i="1" smtClean="0">
                                    <a:latin typeface="Cambria Math"/>
                                  </a:rPr>
                                  <m:t>⋮</m:t>
                                </m:r>
                              </m:e>
                            </m:mr>
                            <m:mr>
                              <m:e>
                                <m:sSub>
                                  <m:sSubPr>
                                    <m:ctrlPr>
                                      <a:rPr lang="en-US" sz="2400" i="1" smtClean="0">
                                        <a:latin typeface="Cambria Math"/>
                                      </a:rPr>
                                    </m:ctrlPr>
                                  </m:sSubPr>
                                  <m:e>
                                    <m:r>
                                      <a:rPr lang="en-US" sz="2400" b="0" i="1" smtClean="0">
                                        <a:latin typeface="Cambria Math"/>
                                      </a:rPr>
                                      <m:t>𝑑</m:t>
                                    </m:r>
                                  </m:e>
                                  <m:sub>
                                    <m:r>
                                      <a:rPr lang="en-US" sz="2400" b="0" i="1" smtClean="0">
                                        <a:latin typeface="Cambria Math"/>
                                      </a:rPr>
                                      <m:t>𝑚</m:t>
                                    </m:r>
                                    <m:r>
                                      <a:rPr lang="en-US" sz="2400" b="0" i="1" smtClean="0">
                                        <a:latin typeface="Cambria Math"/>
                                      </a:rPr>
                                      <m:t>1</m:t>
                                    </m:r>
                                  </m:sub>
                                </m:sSub>
                              </m:e>
                              <m:e>
                                <m:r>
                                  <a:rPr lang="en-US" sz="2400" i="1" smtClean="0">
                                    <a:latin typeface="Cambria Math"/>
                                  </a:rPr>
                                  <m:t>⋯</m:t>
                                </m:r>
                              </m:e>
                              <m:e>
                                <m:sSub>
                                  <m:sSubPr>
                                    <m:ctrlPr>
                                      <a:rPr lang="en-US" sz="2400" i="1" smtClean="0">
                                        <a:latin typeface="Cambria Math"/>
                                      </a:rPr>
                                    </m:ctrlPr>
                                  </m:sSubPr>
                                  <m:e>
                                    <m:r>
                                      <a:rPr lang="en-US" sz="2400" b="0" i="1" smtClean="0">
                                        <a:latin typeface="Cambria Math"/>
                                      </a:rPr>
                                      <m:t>𝑑</m:t>
                                    </m:r>
                                  </m:e>
                                  <m:sub>
                                    <m:r>
                                      <a:rPr lang="en-US" sz="2400" b="0" i="1" smtClean="0">
                                        <a:latin typeface="Cambria Math"/>
                                      </a:rPr>
                                      <m:t>𝑚𝑛</m:t>
                                    </m:r>
                                  </m:sub>
                                </m:sSub>
                              </m:e>
                            </m:mr>
                          </m:m>
                        </m:e>
                      </m:d>
                      <m:d>
                        <m:dPr>
                          <m:begChr m:val="["/>
                          <m:endChr m:val="]"/>
                          <m:ctrlPr>
                            <a:rPr lang="en-US" sz="2400" b="0" i="1" smtClean="0">
                              <a:latin typeface="Cambria Math"/>
                            </a:rPr>
                          </m:ctrlPr>
                        </m:dPr>
                        <m:e>
                          <m:m>
                            <m:mPr>
                              <m:mcs>
                                <m:mc>
                                  <m:mcPr>
                                    <m:count m:val="2"/>
                                    <m:mcJc m:val="center"/>
                                  </m:mcPr>
                                </m:mc>
                              </m:mcs>
                              <m:ctrlPr>
                                <a:rPr lang="en-US" sz="2400" b="0" i="1" smtClean="0">
                                  <a:latin typeface="Cambria Math"/>
                                </a:rPr>
                              </m:ctrlPr>
                            </m:mPr>
                            <m:mr>
                              <m:e>
                                <m:eqArr>
                                  <m:eqArrPr>
                                    <m:ctrlPr>
                                      <a:rPr lang="en-US" sz="2400" b="0" i="1" smtClean="0">
                                        <a:latin typeface="Cambria Math"/>
                                      </a:rPr>
                                    </m:ctrlPr>
                                  </m:eqArrPr>
                                  <m:e>
                                    <m:sSub>
                                      <m:sSubPr>
                                        <m:ctrlPr>
                                          <a:rPr lang="en-US" sz="2400" b="0" i="1" smtClean="0">
                                            <a:latin typeface="Cambria Math"/>
                                          </a:rPr>
                                        </m:ctrlPr>
                                      </m:sSubPr>
                                      <m:e>
                                        <m:r>
                                          <a:rPr lang="en-US" sz="2400" b="0" i="1" smtClean="0">
                                            <a:latin typeface="Cambria Math"/>
                                          </a:rPr>
                                          <m:t>𝐶</m:t>
                                        </m:r>
                                      </m:e>
                                      <m:sub>
                                        <m:r>
                                          <a:rPr lang="en-US" sz="2400" b="0" i="1" smtClean="0">
                                            <a:latin typeface="Cambria Math"/>
                                          </a:rPr>
                                          <m:t>11</m:t>
                                        </m:r>
                                      </m:sub>
                                    </m:sSub>
                                  </m:e>
                                  <m:e>
                                    <m:r>
                                      <a:rPr lang="de-DE" i="1" smtClean="0">
                                        <a:latin typeface="Cambria Math"/>
                                      </a:rPr>
                                      <m:t>⋮</m:t>
                                    </m:r>
                                  </m:e>
                                </m:eqArr>
                              </m:e>
                              <m:e>
                                <m:eqArr>
                                  <m:eqArrPr>
                                    <m:ctrlPr>
                                      <a:rPr lang="en-US" sz="2400" b="0" i="1" smtClean="0">
                                        <a:latin typeface="Cambria Math"/>
                                      </a:rPr>
                                    </m:ctrlPr>
                                  </m:eqArrPr>
                                  <m:e>
                                    <m:sSub>
                                      <m:sSubPr>
                                        <m:ctrlPr>
                                          <a:rPr lang="en-US" sz="2400" b="0" i="1" smtClean="0">
                                            <a:latin typeface="Cambria Math"/>
                                          </a:rPr>
                                        </m:ctrlPr>
                                      </m:sSubPr>
                                      <m:e>
                                        <m:r>
                                          <a:rPr lang="en-US" sz="2400" b="0" i="1" smtClean="0">
                                            <a:latin typeface="Cambria Math"/>
                                          </a:rPr>
                                          <m:t>𝐶</m:t>
                                        </m:r>
                                      </m:e>
                                      <m:sub>
                                        <m:r>
                                          <a:rPr lang="en-US" sz="2400" b="0" i="1" smtClean="0">
                                            <a:latin typeface="Cambria Math"/>
                                          </a:rPr>
                                          <m:t>12</m:t>
                                        </m:r>
                                      </m:sub>
                                    </m:sSub>
                                  </m:e>
                                  <m:e>
                                    <m:r>
                                      <a:rPr lang="de-DE" i="1" smtClean="0">
                                        <a:latin typeface="Cambria Math"/>
                                      </a:rPr>
                                      <m:t>⋮</m:t>
                                    </m:r>
                                  </m:e>
                                </m:eqArr>
                              </m:e>
                            </m:mr>
                            <m:mr>
                              <m:e>
                                <m:sSub>
                                  <m:sSubPr>
                                    <m:ctrlPr>
                                      <a:rPr lang="en-US" sz="2400" b="0" i="1" smtClean="0">
                                        <a:latin typeface="Cambria Math"/>
                                      </a:rPr>
                                    </m:ctrlPr>
                                  </m:sSubPr>
                                  <m:e>
                                    <m:r>
                                      <a:rPr lang="en-US" sz="2400" b="0" i="1" smtClean="0">
                                        <a:latin typeface="Cambria Math"/>
                                      </a:rPr>
                                      <m:t>𝐶</m:t>
                                    </m:r>
                                  </m:e>
                                  <m:sub>
                                    <m:r>
                                      <a:rPr lang="en-US" sz="2400" b="0" i="1" smtClean="0">
                                        <a:latin typeface="Cambria Math"/>
                                      </a:rPr>
                                      <m:t>𝑛</m:t>
                                    </m:r>
                                    <m:r>
                                      <a:rPr lang="en-US" sz="2400" b="0" i="1" smtClean="0">
                                        <a:latin typeface="Cambria Math"/>
                                      </a:rPr>
                                      <m:t>1</m:t>
                                    </m:r>
                                  </m:sub>
                                </m:sSub>
                              </m:e>
                              <m:e>
                                <m:sSub>
                                  <m:sSubPr>
                                    <m:ctrlPr>
                                      <a:rPr lang="en-US" sz="2400" b="0" i="1" smtClean="0">
                                        <a:latin typeface="Cambria Math"/>
                                      </a:rPr>
                                    </m:ctrlPr>
                                  </m:sSubPr>
                                  <m:e>
                                    <m:r>
                                      <a:rPr lang="en-US" sz="2400" b="0" i="1" smtClean="0">
                                        <a:latin typeface="Cambria Math"/>
                                      </a:rPr>
                                      <m:t>𝐶</m:t>
                                    </m:r>
                                  </m:e>
                                  <m:sub>
                                    <m:r>
                                      <a:rPr lang="en-US" sz="2400" b="0" i="1" smtClean="0">
                                        <a:latin typeface="Cambria Math"/>
                                      </a:rPr>
                                      <m:t>𝑛</m:t>
                                    </m:r>
                                    <m:r>
                                      <a:rPr lang="en-US" sz="2400" b="0" i="1" smtClean="0">
                                        <a:latin typeface="Cambria Math"/>
                                      </a:rPr>
                                      <m:t>2</m:t>
                                    </m:r>
                                  </m:sub>
                                </m:sSub>
                              </m:e>
                            </m:mr>
                          </m:m>
                        </m:e>
                      </m:d>
                      <m:box>
                        <m:boxPr>
                          <m:ctrlPr>
                            <a:rPr lang="en-US" sz="2400" i="1" smtClean="0">
                              <a:latin typeface="Cambria Math"/>
                            </a:rPr>
                          </m:ctrlPr>
                        </m:boxPr>
                        <m:e>
                          <m:r>
                            <a:rPr lang="en-US" sz="2400" i="1" smtClean="0">
                              <a:latin typeface="Cambria Math"/>
                            </a:rPr>
                            <m:t>=</m:t>
                          </m:r>
                        </m:e>
                      </m:box>
                      <m:d>
                        <m:dPr>
                          <m:begChr m:val="["/>
                          <m:endChr m:val="]"/>
                          <m:ctrlPr>
                            <a:rPr lang="en-US" sz="2400" i="1" smtClean="0">
                              <a:latin typeface="Cambria Math"/>
                            </a:rPr>
                          </m:ctrlPr>
                        </m:dPr>
                        <m:e>
                          <m:m>
                            <m:mPr>
                              <m:mcs>
                                <m:mc>
                                  <m:mcPr>
                                    <m:count m:val="2"/>
                                    <m:mcJc m:val="center"/>
                                  </m:mcPr>
                                </m:mc>
                              </m:mcs>
                              <m:ctrlPr>
                                <a:rPr lang="en-US" sz="2400" i="1" smtClean="0">
                                  <a:latin typeface="Cambria Math"/>
                                </a:rPr>
                              </m:ctrlPr>
                            </m:mPr>
                            <m:mr>
                              <m:e>
                                <m:eqArr>
                                  <m:eqArrPr>
                                    <m:ctrlPr>
                                      <a:rPr lang="en-US" sz="2400" i="1" smtClean="0">
                                        <a:latin typeface="Cambria Math"/>
                                      </a:rPr>
                                    </m:ctrlPr>
                                  </m:eqArrPr>
                                  <m:e>
                                    <m:sSub>
                                      <m:sSubPr>
                                        <m:ctrlPr>
                                          <a:rPr lang="en-US" sz="2400" i="1" smtClean="0">
                                            <a:latin typeface="Cambria Math"/>
                                          </a:rPr>
                                        </m:ctrlPr>
                                      </m:sSubPr>
                                      <m:e>
                                        <m:r>
                                          <a:rPr lang="en-US" sz="2400" b="0" i="1" smtClean="0">
                                            <a:latin typeface="Cambria Math"/>
                                          </a:rPr>
                                          <m:t>𝑋</m:t>
                                        </m:r>
                                      </m:e>
                                      <m:sub>
                                        <m:r>
                                          <a:rPr lang="en-US" sz="2400" b="0" i="1" smtClean="0">
                                            <a:latin typeface="Cambria Math"/>
                                          </a:rPr>
                                          <m:t>11</m:t>
                                        </m:r>
                                      </m:sub>
                                    </m:sSub>
                                  </m:e>
                                  <m:e>
                                    <m:r>
                                      <a:rPr lang="de-DE" i="1" smtClean="0">
                                        <a:latin typeface="Cambria Math"/>
                                      </a:rPr>
                                      <m:t>⋮</m:t>
                                    </m:r>
                                  </m:e>
                                </m:eqArr>
                              </m:e>
                              <m:e>
                                <m:eqArr>
                                  <m:eqArrPr>
                                    <m:ctrlPr>
                                      <a:rPr lang="en-US" sz="2400" i="1" smtClean="0">
                                        <a:latin typeface="Cambria Math"/>
                                      </a:rPr>
                                    </m:ctrlPr>
                                  </m:eqArrPr>
                                  <m:e>
                                    <m:sSub>
                                      <m:sSubPr>
                                        <m:ctrlPr>
                                          <a:rPr lang="en-US" sz="2400" i="1" smtClean="0">
                                            <a:latin typeface="Cambria Math"/>
                                          </a:rPr>
                                        </m:ctrlPr>
                                      </m:sSubPr>
                                      <m:e>
                                        <m:r>
                                          <a:rPr lang="en-US" sz="2400" b="0" i="1" smtClean="0">
                                            <a:latin typeface="Cambria Math"/>
                                          </a:rPr>
                                          <m:t>𝑌</m:t>
                                        </m:r>
                                      </m:e>
                                      <m:sub>
                                        <m:r>
                                          <a:rPr lang="en-US" sz="2400" b="0" i="1" smtClean="0">
                                            <a:latin typeface="Cambria Math"/>
                                          </a:rPr>
                                          <m:t>12</m:t>
                                        </m:r>
                                      </m:sub>
                                    </m:sSub>
                                  </m:e>
                                  <m:e>
                                    <m:r>
                                      <a:rPr lang="de-DE" i="1" smtClean="0">
                                        <a:latin typeface="Cambria Math"/>
                                      </a:rPr>
                                      <m:t>⋮</m:t>
                                    </m:r>
                                  </m:e>
                                </m:eqArr>
                              </m:e>
                            </m:mr>
                            <m:mr>
                              <m:e>
                                <m:sSub>
                                  <m:sSubPr>
                                    <m:ctrlPr>
                                      <a:rPr lang="en-US" sz="2400" i="1" smtClean="0">
                                        <a:latin typeface="Cambria Math"/>
                                      </a:rPr>
                                    </m:ctrlPr>
                                  </m:sSubPr>
                                  <m:e>
                                    <m:r>
                                      <a:rPr lang="en-US" sz="2400" b="0" i="1" smtClean="0">
                                        <a:latin typeface="Cambria Math"/>
                                      </a:rPr>
                                      <m:t>𝑋</m:t>
                                    </m:r>
                                  </m:e>
                                  <m:sub>
                                    <m:r>
                                      <a:rPr lang="en-US" sz="2400" b="0" i="1" smtClean="0">
                                        <a:latin typeface="Cambria Math"/>
                                      </a:rPr>
                                      <m:t>𝑚</m:t>
                                    </m:r>
                                    <m:r>
                                      <a:rPr lang="en-US" sz="2400" b="0" i="1" smtClean="0">
                                        <a:latin typeface="Cambria Math"/>
                                      </a:rPr>
                                      <m:t>1</m:t>
                                    </m:r>
                                  </m:sub>
                                </m:sSub>
                              </m:e>
                              <m:e>
                                <m:sSub>
                                  <m:sSubPr>
                                    <m:ctrlPr>
                                      <a:rPr lang="en-US" sz="2400" i="1" smtClean="0">
                                        <a:latin typeface="Cambria Math"/>
                                      </a:rPr>
                                    </m:ctrlPr>
                                  </m:sSubPr>
                                  <m:e>
                                    <m:r>
                                      <a:rPr lang="en-US" sz="2400" b="0" i="1" smtClean="0">
                                        <a:latin typeface="Cambria Math"/>
                                      </a:rPr>
                                      <m:t>𝑌</m:t>
                                    </m:r>
                                  </m:e>
                                  <m:sub>
                                    <m:r>
                                      <a:rPr lang="en-US" sz="2400" b="0" i="1" smtClean="0">
                                        <a:latin typeface="Cambria Math"/>
                                      </a:rPr>
                                      <m:t>𝑚</m:t>
                                    </m:r>
                                    <m:r>
                                      <a:rPr lang="en-US" sz="2400" b="0" i="1" smtClean="0">
                                        <a:latin typeface="Cambria Math"/>
                                      </a:rPr>
                                      <m:t>2</m:t>
                                    </m:r>
                                  </m:sub>
                                </m:sSub>
                              </m:e>
                            </m:mr>
                          </m:m>
                        </m:e>
                      </m:d>
                    </m:oMath>
                  </m:oMathPara>
                </a14:m>
                <a:endParaRPr lang="en-US" sz="2400" dirty="0" smtClean="0"/>
              </a:p>
              <a:p>
                <a:endParaRPr lang="en-US" sz="2400" dirty="0" smtClean="0"/>
              </a:p>
              <a:p>
                <a:endParaRPr lang="en-US" sz="2400" dirty="0" smtClean="0"/>
              </a:p>
              <a:p>
                <a:pPr marL="0" indent="0">
                  <a:buNone/>
                </a:pPr>
                <a:r>
                  <a:rPr lang="en-US" sz="1700" dirty="0" smtClean="0"/>
                  <a:t>                                                             dipole </a:t>
                </a:r>
                <a:r>
                  <a:rPr lang="en-US" sz="1700" i="1" dirty="0" smtClean="0"/>
                  <a:t>data matrix          calibration matrix          position matrix</a:t>
                </a:r>
              </a:p>
              <a:p>
                <a:pPr marL="0" indent="0">
                  <a:buNone/>
                </a:pPr>
                <a:endParaRPr lang="en-US" sz="2400" i="1" dirty="0" smtClean="0"/>
              </a:p>
              <a:p>
                <a:r>
                  <a:rPr lang="en-US" sz="2400" dirty="0" smtClean="0"/>
                  <a:t>Where data matrix is m*n (m number of measurements, n number of predictors and intercept), and calibration matrix is n*2,and the position matrix is m*2.</a:t>
                </a:r>
              </a:p>
              <a:p>
                <a:endParaRPr lang="en-US" sz="2400" dirty="0" smtClean="0"/>
              </a:p>
              <a:p>
                <a:pPr marL="0" indent="0">
                  <a:buNone/>
                </a:pPr>
                <a:r>
                  <a:rPr lang="en-US" sz="2400" dirty="0" smtClean="0"/>
                  <a:t>     1. If the data matrix is formed by measured dipole signal directly, the whole calibration process is called DLR (Direct Linear Regression) based calibration</a:t>
                </a:r>
              </a:p>
              <a:p>
                <a:pPr marL="0" indent="0">
                  <a:buNone/>
                </a:pPr>
                <a:r>
                  <a:rPr lang="en-US" sz="2400" dirty="0" smtClean="0"/>
                  <a:t>     2</a:t>
                </a:r>
                <a:r>
                  <a:rPr lang="en-US" sz="2400" dirty="0"/>
                  <a:t>. If the data matrix is formed by </a:t>
                </a:r>
                <a:r>
                  <a:rPr lang="en-US" sz="2400" dirty="0" smtClean="0"/>
                  <a:t>transforming the dipole signal matrix and extract the principal components, </a:t>
                </a:r>
                <a:r>
                  <a:rPr lang="en-US" sz="2400" dirty="0"/>
                  <a:t>the whole calibration process is called </a:t>
                </a:r>
                <a:r>
                  <a:rPr lang="en-US" sz="2400" dirty="0" smtClean="0"/>
                  <a:t>PCA (Principal Component Analysis) </a:t>
                </a:r>
                <a:r>
                  <a:rPr lang="en-US" sz="2400" dirty="0"/>
                  <a:t>based </a:t>
                </a:r>
                <a:r>
                  <a:rPr lang="en-US" sz="2400" dirty="0" smtClean="0"/>
                  <a:t>calibration</a:t>
                </a:r>
                <a:endParaRPr lang="en-US" sz="2400" dirty="0"/>
              </a:p>
              <a:p>
                <a:pPr marL="0" indent="0">
                  <a:buNone/>
                </a:pPr>
                <a:r>
                  <a:rPr lang="en-US" sz="2400" dirty="0" smtClean="0"/>
                  <a:t>     3. If </a:t>
                </a:r>
                <a:r>
                  <a:rPr lang="en-US" sz="2400" dirty="0"/>
                  <a:t>the data matrix is formed </a:t>
                </a:r>
                <a:r>
                  <a:rPr lang="en-US" sz="2400" dirty="0" smtClean="0"/>
                  <a:t>by transforming the dipole signal matrix and extract the Eigen-dipole signal accordingly, </a:t>
                </a:r>
                <a:r>
                  <a:rPr lang="en-US" sz="2400" dirty="0"/>
                  <a:t>the whole calibration process is called </a:t>
                </a:r>
                <a:r>
                  <a:rPr lang="en-US" sz="2400" dirty="0" smtClean="0"/>
                  <a:t>SVD (Singular Value Decomposition) </a:t>
                </a:r>
                <a:r>
                  <a:rPr lang="en-US" sz="2400" dirty="0"/>
                  <a:t>based </a:t>
                </a:r>
                <a:r>
                  <a:rPr lang="en-US" sz="2400" dirty="0" smtClean="0"/>
                  <a:t>calibration</a:t>
                </a:r>
              </a:p>
              <a:p>
                <a:endParaRPr lang="en-US" sz="2400" dirty="0" smtClean="0"/>
              </a:p>
              <a:p>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3204" y="1196752"/>
                <a:ext cx="8229600" cy="5040560"/>
              </a:xfrm>
              <a:blipFill rotWithShape="1">
                <a:blip r:embed="rId2"/>
                <a:stretch>
                  <a:fillRect l="-519" t="-1209"/>
                </a:stretch>
              </a:blipFill>
            </p:spPr>
            <p:txBody>
              <a:bodyPr/>
              <a:lstStyle/>
              <a:p>
                <a:r>
                  <a:rPr lang="de-DE">
                    <a:noFill/>
                  </a:rPr>
                  <a:t> </a:t>
                </a:r>
              </a:p>
            </p:txBody>
          </p:sp>
        </mc:Fallback>
      </mc:AlternateContent>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
        <p:nvSpPr>
          <p:cNvPr id="6" name="Down Arrow 5"/>
          <p:cNvSpPr/>
          <p:nvPr/>
        </p:nvSpPr>
        <p:spPr>
          <a:xfrm>
            <a:off x="3365294" y="2564904"/>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Down Arrow 6"/>
          <p:cNvSpPr/>
          <p:nvPr/>
        </p:nvSpPr>
        <p:spPr>
          <a:xfrm>
            <a:off x="4644008" y="2523919"/>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Down Arrow 7"/>
          <p:cNvSpPr/>
          <p:nvPr/>
        </p:nvSpPr>
        <p:spPr>
          <a:xfrm>
            <a:off x="6012160" y="2493620"/>
            <a:ext cx="45719" cy="318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8208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HOMBPM Calibration workflow</a:t>
            </a:r>
            <a:endParaRPr lang="de-DE" dirty="0"/>
          </a:p>
        </p:txBody>
      </p:sp>
      <p:sp>
        <p:nvSpPr>
          <p:cNvPr id="4" name="Date Placeholder 3"/>
          <p:cNvSpPr>
            <a:spLocks noGrp="1"/>
          </p:cNvSpPr>
          <p:nvPr>
            <p:ph type="dt" sz="half" idx="10"/>
          </p:nvPr>
        </p:nvSpPr>
        <p:spPr/>
        <p:txBody>
          <a:bodyPr/>
          <a:lstStyle/>
          <a:p>
            <a:fld id="{B17DBADA-1A89-4A5E-98B1-4D87EA728FE8}" type="datetime1">
              <a:rPr lang="en-US" smtClean="0"/>
              <a:t>7/15/2014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
        <p:nvSpPr>
          <p:cNvPr id="6" name="Flowchart: Process 5"/>
          <p:cNvSpPr/>
          <p:nvPr/>
        </p:nvSpPr>
        <p:spPr>
          <a:xfrm>
            <a:off x="683568" y="1232756"/>
            <a:ext cx="1872208" cy="6480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Acquisition</a:t>
            </a:r>
            <a:endParaRPr lang="de-DE" dirty="0"/>
          </a:p>
        </p:txBody>
      </p:sp>
      <p:sp>
        <p:nvSpPr>
          <p:cNvPr id="7" name="Flowchart: Alternate Process 6"/>
          <p:cNvSpPr/>
          <p:nvPr/>
        </p:nvSpPr>
        <p:spPr>
          <a:xfrm>
            <a:off x="683568" y="2312876"/>
            <a:ext cx="1872208" cy="57606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Preprocessing</a:t>
            </a:r>
            <a:endParaRPr lang="de-DE" dirty="0"/>
          </a:p>
        </p:txBody>
      </p:sp>
      <p:sp>
        <p:nvSpPr>
          <p:cNvPr id="8" name="Flowchart: Alternate Process 7"/>
          <p:cNvSpPr/>
          <p:nvPr/>
        </p:nvSpPr>
        <p:spPr>
          <a:xfrm>
            <a:off x="683568" y="3392996"/>
            <a:ext cx="1901940" cy="57606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Feature selection</a:t>
            </a:r>
            <a:endParaRPr lang="de-DE" dirty="0"/>
          </a:p>
        </p:txBody>
      </p:sp>
      <p:sp>
        <p:nvSpPr>
          <p:cNvPr id="9" name="Flowchart: Alternate Process 8"/>
          <p:cNvSpPr/>
          <p:nvPr/>
        </p:nvSpPr>
        <p:spPr>
          <a:xfrm>
            <a:off x="683568" y="4401108"/>
            <a:ext cx="1901940" cy="57606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Linear Regression</a:t>
            </a:r>
            <a:endParaRPr lang="de-DE" dirty="0"/>
          </a:p>
        </p:txBody>
      </p:sp>
      <p:sp>
        <p:nvSpPr>
          <p:cNvPr id="10" name="Flowchart: Alternate Process 9"/>
          <p:cNvSpPr/>
          <p:nvPr/>
        </p:nvSpPr>
        <p:spPr>
          <a:xfrm>
            <a:off x="735806" y="5409220"/>
            <a:ext cx="1849702" cy="57606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Evaluation</a:t>
            </a:r>
            <a:endParaRPr lang="de-DE" dirty="0"/>
          </a:p>
        </p:txBody>
      </p:sp>
      <p:sp>
        <p:nvSpPr>
          <p:cNvPr id="11" name="Down Arrow 10"/>
          <p:cNvSpPr/>
          <p:nvPr/>
        </p:nvSpPr>
        <p:spPr>
          <a:xfrm>
            <a:off x="1433381" y="1952836"/>
            <a:ext cx="242143"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Down Arrow 11"/>
          <p:cNvSpPr/>
          <p:nvPr/>
        </p:nvSpPr>
        <p:spPr>
          <a:xfrm>
            <a:off x="1454119" y="3032956"/>
            <a:ext cx="242143"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Down Arrow 12"/>
          <p:cNvSpPr/>
          <p:nvPr/>
        </p:nvSpPr>
        <p:spPr>
          <a:xfrm>
            <a:off x="1454118" y="4041068"/>
            <a:ext cx="242143"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own Arrow 13"/>
          <p:cNvSpPr/>
          <p:nvPr/>
        </p:nvSpPr>
        <p:spPr>
          <a:xfrm>
            <a:off x="1454119" y="5034670"/>
            <a:ext cx="242143"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924" y="953146"/>
            <a:ext cx="2772308" cy="1755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780928"/>
            <a:ext cx="2736304" cy="190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2780928"/>
            <a:ext cx="2520280" cy="1901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3752325"/>
            <a:ext cx="761812" cy="614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7924" y="4689140"/>
            <a:ext cx="2772308" cy="199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Curved Connector 20"/>
          <p:cNvCxnSpPr/>
          <p:nvPr/>
        </p:nvCxnSpPr>
        <p:spPr>
          <a:xfrm>
            <a:off x="2627784" y="1556792"/>
            <a:ext cx="1152128" cy="216024"/>
          </a:xfrm>
          <a:prstGeom prst="curvedConnector3">
            <a:avLst/>
          </a:prstGeom>
          <a:ln w="158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7" idx="3"/>
          </p:cNvCxnSpPr>
          <p:nvPr/>
        </p:nvCxnSpPr>
        <p:spPr>
          <a:xfrm>
            <a:off x="2555776" y="2600908"/>
            <a:ext cx="1332148" cy="972108"/>
          </a:xfrm>
          <a:prstGeom prst="curvedConnector3">
            <a:avLst/>
          </a:prstGeom>
          <a:ln w="158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a:off x="2627784" y="3735034"/>
            <a:ext cx="1296144" cy="1134126"/>
          </a:xfrm>
          <a:prstGeom prst="curvedConnector3">
            <a:avLst/>
          </a:prstGeom>
          <a:ln w="15875">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16216" y="1134753"/>
            <a:ext cx="2289794" cy="461665"/>
          </a:xfrm>
          <a:prstGeom prst="rect">
            <a:avLst/>
          </a:prstGeom>
          <a:noFill/>
        </p:spPr>
        <p:txBody>
          <a:bodyPr wrap="none" rtlCol="0">
            <a:spAutoFit/>
          </a:bodyPr>
          <a:lstStyle/>
          <a:p>
            <a:r>
              <a:rPr lang="en-US" sz="1200" dirty="0" smtClean="0"/>
              <a:t>Dipole mixed with </a:t>
            </a:r>
          </a:p>
          <a:p>
            <a:r>
              <a:rPr lang="en-US" sz="1200" dirty="0" smtClean="0"/>
              <a:t>calibration signal from electronics</a:t>
            </a:r>
            <a:endParaRPr lang="de-DE" sz="1200" dirty="0"/>
          </a:p>
        </p:txBody>
      </p:sp>
      <p:sp>
        <p:nvSpPr>
          <p:cNvPr id="28" name="TextBox 27"/>
          <p:cNvSpPr txBox="1"/>
          <p:nvPr/>
        </p:nvSpPr>
        <p:spPr>
          <a:xfrm>
            <a:off x="2726972" y="2888939"/>
            <a:ext cx="1385829" cy="646331"/>
          </a:xfrm>
          <a:prstGeom prst="rect">
            <a:avLst/>
          </a:prstGeom>
          <a:noFill/>
        </p:spPr>
        <p:txBody>
          <a:bodyPr wrap="none" rtlCol="0">
            <a:spAutoFit/>
          </a:bodyPr>
          <a:lstStyle/>
          <a:p>
            <a:r>
              <a:rPr lang="en-US" sz="1200" dirty="0" smtClean="0"/>
              <a:t>Remove calibration</a:t>
            </a:r>
          </a:p>
          <a:p>
            <a:r>
              <a:rPr lang="en-US" sz="1200" dirty="0" smtClean="0"/>
              <a:t>Determine start</a:t>
            </a:r>
          </a:p>
          <a:p>
            <a:r>
              <a:rPr lang="en-US" sz="1200" dirty="0" smtClean="0"/>
              <a:t>Remove transient</a:t>
            </a:r>
            <a:endParaRPr lang="de-DE" sz="1200" dirty="0"/>
          </a:p>
        </p:txBody>
      </p:sp>
      <p:sp>
        <p:nvSpPr>
          <p:cNvPr id="35" name="TextBox 34"/>
          <p:cNvSpPr txBox="1"/>
          <p:nvPr/>
        </p:nvSpPr>
        <p:spPr>
          <a:xfrm>
            <a:off x="2627784" y="4977172"/>
            <a:ext cx="1313116" cy="461665"/>
          </a:xfrm>
          <a:prstGeom prst="rect">
            <a:avLst/>
          </a:prstGeom>
          <a:noFill/>
        </p:spPr>
        <p:txBody>
          <a:bodyPr wrap="none" rtlCol="0">
            <a:spAutoFit/>
          </a:bodyPr>
          <a:lstStyle/>
          <a:p>
            <a:r>
              <a:rPr lang="en-US" sz="1200" dirty="0" smtClean="0"/>
              <a:t>300 data samples </a:t>
            </a:r>
          </a:p>
          <a:p>
            <a:r>
              <a:rPr lang="en-US" sz="1200" dirty="0"/>
              <a:t>a</a:t>
            </a:r>
            <a:r>
              <a:rPr lang="en-US" sz="1200" dirty="0" smtClean="0"/>
              <a:t>re selected</a:t>
            </a:r>
            <a:endParaRPr lang="de-DE" sz="1200" dirty="0"/>
          </a:p>
        </p:txBody>
      </p:sp>
      <p:sp>
        <p:nvSpPr>
          <p:cNvPr id="29" name="TextBox 28"/>
          <p:cNvSpPr txBox="1"/>
          <p:nvPr/>
        </p:nvSpPr>
        <p:spPr>
          <a:xfrm>
            <a:off x="6732241" y="5438837"/>
            <a:ext cx="2411760" cy="1169551"/>
          </a:xfrm>
          <a:prstGeom prst="rect">
            <a:avLst/>
          </a:prstGeom>
          <a:noFill/>
        </p:spPr>
        <p:txBody>
          <a:bodyPr wrap="square" rtlCol="0">
            <a:spAutoFit/>
          </a:bodyPr>
          <a:lstStyle/>
          <a:p>
            <a:r>
              <a:rPr lang="en-US" sz="1400" dirty="0" smtClean="0"/>
              <a:t>Since each cavity is equipped</a:t>
            </a:r>
          </a:p>
          <a:p>
            <a:r>
              <a:rPr lang="en-US" sz="1400" dirty="0" smtClean="0"/>
              <a:t>with 2 HOM couplers,</a:t>
            </a:r>
          </a:p>
          <a:p>
            <a:r>
              <a:rPr lang="en-US" sz="1400" dirty="0"/>
              <a:t>d</a:t>
            </a:r>
            <a:r>
              <a:rPr lang="en-US" sz="1400" dirty="0" smtClean="0"/>
              <a:t>ipole signals are concatenated </a:t>
            </a:r>
          </a:p>
          <a:p>
            <a:r>
              <a:rPr lang="en-US" sz="1400" dirty="0"/>
              <a:t>f</a:t>
            </a:r>
            <a:r>
              <a:rPr lang="en-US" sz="1400" dirty="0" smtClean="0"/>
              <a:t>or calibration</a:t>
            </a:r>
            <a:endParaRPr lang="de-DE" sz="1400" dirty="0"/>
          </a:p>
        </p:txBody>
      </p:sp>
      <p:cxnSp>
        <p:nvCxnSpPr>
          <p:cNvPr id="15" name="Curved Connector 14"/>
          <p:cNvCxnSpPr/>
          <p:nvPr/>
        </p:nvCxnSpPr>
        <p:spPr>
          <a:xfrm>
            <a:off x="7164288" y="3573016"/>
            <a:ext cx="1008112" cy="396044"/>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323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2145</Words>
  <Application>Microsoft Office PowerPoint</Application>
  <PresentationFormat>Bildschirmpräsentation (4:3)</PresentationFormat>
  <Paragraphs>271</Paragraphs>
  <Slides>32</Slides>
  <Notes>2</Notes>
  <HiddenSlides>0</HiddenSlides>
  <MMClips>0</MMClips>
  <ScaleCrop>false</ScaleCrop>
  <HeadingPairs>
    <vt:vector size="4" baseType="variant">
      <vt:variant>
        <vt:lpstr>Design</vt:lpstr>
      </vt:variant>
      <vt:variant>
        <vt:i4>1</vt:i4>
      </vt:variant>
      <vt:variant>
        <vt:lpstr>Folientitel</vt:lpstr>
      </vt:variant>
      <vt:variant>
        <vt:i4>32</vt:i4>
      </vt:variant>
    </vt:vector>
  </HeadingPairs>
  <TitlesOfParts>
    <vt:vector size="33" baseType="lpstr">
      <vt:lpstr>Office Theme</vt:lpstr>
      <vt:lpstr>Stability Study on HOMBPMs</vt:lpstr>
      <vt:lpstr>Review of HOM based Diagnostics</vt:lpstr>
      <vt:lpstr>Outline</vt:lpstr>
      <vt:lpstr>FLASH layout and HOMBPM system</vt:lpstr>
      <vt:lpstr>Principle of HOMBPM</vt:lpstr>
      <vt:lpstr>Motivation of stability study</vt:lpstr>
      <vt:lpstr>HOMBPM calibration</vt:lpstr>
      <vt:lpstr>Model overview</vt:lpstr>
      <vt:lpstr>HOMBPM Calibration workflow</vt:lpstr>
      <vt:lpstr>DLR based calibration</vt:lpstr>
      <vt:lpstr>RMS of training data over time with DLR based calibration</vt:lpstr>
      <vt:lpstr>RMS of validation data over time with DLR based calibration</vt:lpstr>
      <vt:lpstr>Conclusion of DLR based calibration</vt:lpstr>
      <vt:lpstr>PCA based calibration</vt:lpstr>
      <vt:lpstr>Conclusion of PCA based calibration</vt:lpstr>
      <vt:lpstr>SVD based calibration</vt:lpstr>
      <vt:lpstr>Conclusion of SVD based calibration</vt:lpstr>
      <vt:lpstr>Summary of DLR, PCA, and SVD</vt:lpstr>
      <vt:lpstr>Summary of DLR, PCA, and SVD</vt:lpstr>
      <vt:lpstr>Summary of DLR, PCA, and SVD</vt:lpstr>
      <vt:lpstr> Reflections on the HOMBPM calibration  </vt:lpstr>
      <vt:lpstr>Initial study on stability of dipole signal---1.3 GHz cavity</vt:lpstr>
      <vt:lpstr>HOMBPM Calibration for 3.9 GHz cavities --- in time domain</vt:lpstr>
      <vt:lpstr>HOM BPM Calibration for 3.9 GHz cavities – in frequency domain</vt:lpstr>
      <vt:lpstr>Conclusion and outlook</vt:lpstr>
      <vt:lpstr>PowerPoint-Präsentation</vt:lpstr>
      <vt:lpstr>RMS of training data over time with PCA based calibration</vt:lpstr>
      <vt:lpstr>RMS of validation data over time with PCA based calibration</vt:lpstr>
      <vt:lpstr>RMS of training data over time with SVD based calibration</vt:lpstr>
      <vt:lpstr>RMS of validation data over time with SVD based calibration</vt:lpstr>
      <vt:lpstr>Backup slides</vt:lpstr>
      <vt:lpstr>Example output of dipole mode signal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(21st,Oct-6,Nov)</dc:title>
  <dc:creator>Shi, Liangliang</dc:creator>
  <cp:lastModifiedBy>Shi, Liangliang</cp:lastModifiedBy>
  <cp:revision>360</cp:revision>
  <dcterms:created xsi:type="dcterms:W3CDTF">2006-08-16T00:00:00Z</dcterms:created>
  <dcterms:modified xsi:type="dcterms:W3CDTF">2014-07-15T11:47:31Z</dcterms:modified>
</cp:coreProperties>
</file>