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3" r:id="rId5"/>
    <p:sldId id="270" r:id="rId6"/>
    <p:sldId id="271" r:id="rId7"/>
    <p:sldId id="274" r:id="rId8"/>
    <p:sldId id="276" r:id="rId9"/>
    <p:sldId id="275" r:id="rId10"/>
    <p:sldId id="260" r:id="rId11"/>
    <p:sldId id="277" r:id="rId12"/>
    <p:sldId id="261" r:id="rId13"/>
    <p:sldId id="264" r:id="rId14"/>
    <p:sldId id="262" r:id="rId15"/>
    <p:sldId id="263" r:id="rId16"/>
    <p:sldId id="265" r:id="rId17"/>
    <p:sldId id="267" r:id="rId18"/>
    <p:sldId id="268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9E"/>
    <a:srgbClr val="3861AA"/>
    <a:srgbClr val="3E282B"/>
    <a:srgbClr val="CC3300"/>
    <a:srgbClr val="004F9E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48" autoAdjust="0"/>
  </p:normalViewPr>
  <p:slideViewPr>
    <p:cSldViewPr>
      <p:cViewPr>
        <p:scale>
          <a:sx n="100" d="100"/>
          <a:sy n="100" d="100"/>
        </p:scale>
        <p:origin x="-582" y="-7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  <a:r>
              <a:rPr lang="en-US">
                <a:solidFill>
                  <a:srgbClr val="3861AA"/>
                </a:solidFill>
              </a:rPr>
              <a:t>Single Sign On, Identity and Access Management at CERN - </a:t>
            </a:r>
            <a:fld id="{1C12F90A-2C3E-4084-A3DE-FD46BBEB82C4}" type="slidenum">
              <a:rPr lang="en-US">
                <a:solidFill>
                  <a:srgbClr val="3861AA"/>
                </a:solidFill>
              </a:rPr>
              <a:pPr/>
              <a:t>‹#›</a:t>
            </a:fld>
            <a:endParaRPr lang="en-US">
              <a:solidFill>
                <a:srgbClr val="3861AA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0"/>
            <a:ext cx="19050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0"/>
            <a:ext cx="55626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  <a:r>
              <a:rPr lang="en-US">
                <a:solidFill>
                  <a:srgbClr val="3861AA"/>
                </a:solidFill>
              </a:rPr>
              <a:t>Single Sign On, Identity and Access Management at CERN - </a:t>
            </a:r>
            <a:fld id="{18DA54FF-A98E-4ADC-B643-493680D36118}" type="slidenum">
              <a:rPr lang="en-US">
                <a:solidFill>
                  <a:srgbClr val="3861AA"/>
                </a:solidFill>
              </a:rPr>
              <a:pPr/>
              <a:t>‹#›</a:t>
            </a:fld>
            <a:endParaRPr lang="en-US">
              <a:solidFill>
                <a:srgbClr val="3861AA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  <a:r>
              <a:rPr lang="en-US">
                <a:solidFill>
                  <a:srgbClr val="3861AA"/>
                </a:solidFill>
              </a:rPr>
              <a:t>Single Sign On, Identity and Access Management at CERN - </a:t>
            </a:r>
            <a:fld id="{A4758AC0-E9FA-4958-875E-22A242FC6E79}" type="slidenum">
              <a:rPr lang="en-US">
                <a:solidFill>
                  <a:srgbClr val="3861AA"/>
                </a:solidFill>
              </a:rPr>
              <a:pPr/>
              <a:t>‹#›</a:t>
            </a:fld>
            <a:endParaRPr lang="en-US">
              <a:solidFill>
                <a:srgbClr val="3861AA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0668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0668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  <a:r>
              <a:rPr lang="en-US">
                <a:solidFill>
                  <a:srgbClr val="3861AA"/>
                </a:solidFill>
              </a:rPr>
              <a:t>Single Sign On, Identity and Access Management at CERN - </a:t>
            </a:r>
            <a:fld id="{0DB8C6C0-E083-49A6-A43D-BAEB969E5B5B}" type="slidenum">
              <a:rPr lang="en-US">
                <a:solidFill>
                  <a:srgbClr val="3861AA"/>
                </a:solidFill>
              </a:rPr>
              <a:pPr/>
              <a:t>‹#›</a:t>
            </a:fld>
            <a:endParaRPr lang="en-US">
              <a:solidFill>
                <a:srgbClr val="3861AA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  <a:r>
              <a:rPr lang="en-US">
                <a:solidFill>
                  <a:srgbClr val="3861AA"/>
                </a:solidFill>
              </a:rPr>
              <a:t>Single Sign On, Identity and Access Management at CERN - </a:t>
            </a:r>
            <a:fld id="{784DECA9-AE03-4769-9CE9-8AED3F3572DD}" type="slidenum">
              <a:rPr lang="en-US">
                <a:solidFill>
                  <a:srgbClr val="3861AA"/>
                </a:solidFill>
              </a:rPr>
              <a:pPr/>
              <a:t>‹#›</a:t>
            </a:fld>
            <a:endParaRPr lang="en-US">
              <a:solidFill>
                <a:srgbClr val="3861AA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  <a:r>
              <a:rPr lang="en-US">
                <a:solidFill>
                  <a:srgbClr val="3861AA"/>
                </a:solidFill>
              </a:rPr>
              <a:t>Single Sign On, Identity and Access Management at CERN - </a:t>
            </a:r>
            <a:fld id="{6BCEB94A-0F5B-4D73-A91A-001D55153BAB}" type="slidenum">
              <a:rPr lang="en-US">
                <a:solidFill>
                  <a:srgbClr val="3861AA"/>
                </a:solidFill>
              </a:rPr>
              <a:pPr/>
              <a:t>‹#›</a:t>
            </a:fld>
            <a:endParaRPr lang="en-US">
              <a:solidFill>
                <a:srgbClr val="3861AA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  <a:r>
              <a:rPr lang="en-US">
                <a:solidFill>
                  <a:srgbClr val="3861AA"/>
                </a:solidFill>
              </a:rPr>
              <a:t>Single Sign On, Identity and Access Management at CERN - </a:t>
            </a:r>
            <a:fld id="{A2AD03C8-95ED-442F-9850-714EF0E3C07C}" type="slidenum">
              <a:rPr lang="en-US">
                <a:solidFill>
                  <a:srgbClr val="3861AA"/>
                </a:solidFill>
              </a:rPr>
              <a:pPr/>
              <a:t>‹#›</a:t>
            </a:fld>
            <a:endParaRPr lang="en-US">
              <a:solidFill>
                <a:srgbClr val="3861AA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  <a:r>
              <a:rPr lang="en-US">
                <a:solidFill>
                  <a:srgbClr val="3861AA"/>
                </a:solidFill>
              </a:rPr>
              <a:t>Single Sign On, Identity and Access Management at CERN - </a:t>
            </a:r>
            <a:fld id="{18D3D5FB-068B-4463-8C80-29632001EE11}" type="slidenum">
              <a:rPr lang="en-US">
                <a:solidFill>
                  <a:srgbClr val="3861AA"/>
                </a:solidFill>
              </a:rPr>
              <a:pPr/>
              <a:t>‹#›</a:t>
            </a:fld>
            <a:endParaRPr lang="en-US">
              <a:solidFill>
                <a:srgbClr val="3861AA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  <a:r>
              <a:rPr lang="en-US">
                <a:solidFill>
                  <a:srgbClr val="3861AA"/>
                </a:solidFill>
              </a:rPr>
              <a:t>Single Sign On, Identity and Access Management at CERN - </a:t>
            </a:r>
            <a:fld id="{D25ACB72-434D-42E1-872C-120DEB373D49}" type="slidenum">
              <a:rPr lang="en-US">
                <a:solidFill>
                  <a:srgbClr val="3861AA"/>
                </a:solidFill>
              </a:rPr>
              <a:pPr/>
              <a:t>‹#›</a:t>
            </a:fld>
            <a:endParaRPr lang="en-US">
              <a:solidFill>
                <a:srgbClr val="3861AA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  <a:r>
              <a:rPr lang="en-US">
                <a:solidFill>
                  <a:srgbClr val="3861AA"/>
                </a:solidFill>
              </a:rPr>
              <a:t>Single Sign On, Identity and Access Management at CERN - </a:t>
            </a:r>
            <a:fld id="{2169632F-2C9B-4B4C-9F71-48D9E26B329A}" type="slidenum">
              <a:rPr lang="en-US">
                <a:solidFill>
                  <a:srgbClr val="3861AA"/>
                </a:solidFill>
              </a:rPr>
              <a:pPr/>
              <a:t>‹#›</a:t>
            </a:fld>
            <a:endParaRPr lang="en-US">
              <a:solidFill>
                <a:srgbClr val="3861AA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banner-ITonly"/>
          <p:cNvPicPr>
            <a:picLocks noChangeAspect="1" noChangeArrowheads="1"/>
          </p:cNvPicPr>
          <p:nvPr userDrawn="1"/>
        </p:nvPicPr>
        <p:blipFill>
          <a:blip r:embed="rId12"/>
          <a:srcRect/>
          <a:stretch>
            <a:fillRect/>
          </a:stretch>
        </p:blipFill>
        <p:spPr bwMode="auto">
          <a:xfrm>
            <a:off x="1143000" y="0"/>
            <a:ext cx="8001000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0"/>
            <a:ext cx="5562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0668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5000" y="63246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i="1">
                <a:solidFill>
                  <a:srgbClr val="00529E"/>
                </a:solidFill>
              </a:defRPr>
            </a:lvl1pPr>
          </a:lstStyle>
          <a:p>
            <a:r>
              <a:rPr lang="en-US"/>
              <a:t> </a:t>
            </a:r>
            <a:r>
              <a:rPr lang="en-US">
                <a:solidFill>
                  <a:srgbClr val="3861AA"/>
                </a:solidFill>
              </a:rPr>
              <a:t>Single Sign On, Identity and Access Management at CERN - </a:t>
            </a:r>
            <a:fld id="{418F8C0C-8113-4328-B44C-8BF5762F2BE7}" type="slidenum">
              <a:rPr lang="en-US">
                <a:solidFill>
                  <a:srgbClr val="3861AA"/>
                </a:solidFill>
              </a:rPr>
              <a:pPr/>
              <a:t>‹#›</a:t>
            </a:fld>
            <a:endParaRPr lang="en-US">
              <a:solidFill>
                <a:srgbClr val="3861AA"/>
              </a:solidFill>
            </a:endParaRPr>
          </a:p>
        </p:txBody>
      </p:sp>
      <p:pic>
        <p:nvPicPr>
          <p:cNvPr id="1030" name="Picture 19" descr="lato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190625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21" descr="CERNlogo-rgb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458200" y="6172200"/>
            <a:ext cx="6191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6" name="Text Box 22"/>
          <p:cNvSpPr txBox="1">
            <a:spLocks noChangeArrowheads="1"/>
          </p:cNvSpPr>
          <p:nvPr userDrawn="1"/>
        </p:nvSpPr>
        <p:spPr bwMode="auto">
          <a:xfrm>
            <a:off x="0" y="6111875"/>
            <a:ext cx="12954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900">
                <a:latin typeface="Tahoma" pitchFamily="34" charset="0"/>
              </a:rPr>
              <a:t>CERN IT Department</a:t>
            </a:r>
          </a:p>
          <a:p>
            <a:pPr algn="r">
              <a:defRPr/>
            </a:pPr>
            <a:r>
              <a:rPr lang="en-US" sz="900">
                <a:latin typeface="Tahoma" pitchFamily="34" charset="0"/>
              </a:rPr>
              <a:t>CH-1211 Genève 23</a:t>
            </a:r>
          </a:p>
          <a:p>
            <a:pPr algn="r">
              <a:defRPr/>
            </a:pPr>
            <a:r>
              <a:rPr lang="en-US" sz="900">
                <a:latin typeface="Tahoma" pitchFamily="34" charset="0"/>
              </a:rPr>
              <a:t>Switzerland</a:t>
            </a:r>
          </a:p>
          <a:p>
            <a:pPr algn="r">
              <a:defRPr/>
            </a:pPr>
            <a:r>
              <a:rPr lang="en-US" sz="1100" b="1">
                <a:latin typeface="Tahoma" pitchFamily="34" charset="0"/>
              </a:rPr>
              <a:t>www.cern.ch/i</a:t>
            </a:r>
            <a:r>
              <a:rPr lang="en-US" sz="1000" b="1">
                <a:latin typeface="Tahoma" pitchFamily="34" charset="0"/>
              </a:rPr>
              <a:t>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7" r:id="rId2"/>
    <p:sldLayoutId id="2147483656" r:id="rId3"/>
    <p:sldLayoutId id="2147483655" r:id="rId4"/>
    <p:sldLayoutId id="2147483654" r:id="rId5"/>
    <p:sldLayoutId id="2147483653" r:id="rId6"/>
    <p:sldLayoutId id="2147483652" r:id="rId7"/>
    <p:sldLayoutId id="2147483651" r:id="rId8"/>
    <p:sldLayoutId id="2147483650" r:id="rId9"/>
    <p:sldLayoutId id="2147483649" r:id="rId10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861AA"/>
        </a:buClr>
        <a:buChar char="•"/>
        <a:defRPr sz="2800" b="1">
          <a:solidFill>
            <a:srgbClr val="00529E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6060"/>
        </a:buClr>
        <a:buFont typeface="Wingdings" pitchFamily="2" charset="2"/>
        <a:buChar char=""/>
        <a:defRPr sz="2400" b="1">
          <a:solidFill>
            <a:srgbClr val="60606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E282B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login.cern.ch/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technet2.microsoft.com/windowsserver/en/technologies/featured/adfs/default.mspx" TargetMode="External"/><Relationship Id="rId2" Type="http://schemas.openxmlformats.org/officeDocument/2006/relationships/hyperlink" Target="http://cern.ch/login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shibboleth.internet2.edu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057400" y="2133600"/>
            <a:ext cx="6553200" cy="1470025"/>
          </a:xfrm>
        </p:spPr>
        <p:txBody>
          <a:bodyPr/>
          <a:lstStyle/>
          <a:p>
            <a:pPr algn="ctr" eaLnBrk="1" hangingPunct="1"/>
            <a:r>
              <a:rPr lang="en-US" b="1" smtClean="0">
                <a:solidFill>
                  <a:srgbClr val="3861AA"/>
                </a:solidFill>
              </a:rPr>
              <a:t>Single Sign On, Identity and Access management at CERN</a:t>
            </a:r>
          </a:p>
        </p:txBody>
      </p:sp>
      <p:sp>
        <p:nvSpPr>
          <p:cNvPr id="13315" name="Rectangle 3"/>
          <p:cNvSpPr txBox="1">
            <a:spLocks noChangeArrowheads="1"/>
          </p:cNvSpPr>
          <p:nvPr/>
        </p:nvSpPr>
        <p:spPr bwMode="auto">
          <a:xfrm>
            <a:off x="2133600" y="4876800"/>
            <a:ext cx="640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rgbClr val="3861AA"/>
              </a:buClr>
            </a:pPr>
            <a:r>
              <a:rPr lang="en-US" sz="1600">
                <a:solidFill>
                  <a:srgbClr val="A6A6A6"/>
                </a:solidFill>
              </a:rPr>
              <a:t>Alex Lossent</a:t>
            </a:r>
          </a:p>
          <a:p>
            <a:pPr algn="ctr">
              <a:spcBef>
                <a:spcPct val="20000"/>
              </a:spcBef>
              <a:buClr>
                <a:srgbClr val="3861AA"/>
              </a:buClr>
            </a:pPr>
            <a:r>
              <a:rPr lang="en-US" sz="1600">
                <a:solidFill>
                  <a:srgbClr val="A6A6A6"/>
                </a:solidFill>
              </a:rPr>
              <a:t>Emmanuel Ormancey, Alberto Pace</a:t>
            </a:r>
          </a:p>
          <a:p>
            <a:pPr algn="ctr">
              <a:spcBef>
                <a:spcPct val="20000"/>
              </a:spcBef>
              <a:buClr>
                <a:srgbClr val="3861AA"/>
              </a:buClr>
            </a:pPr>
            <a:r>
              <a:rPr lang="en-US" sz="1600">
                <a:solidFill>
                  <a:srgbClr val="A6A6A6"/>
                </a:solidFill>
              </a:rPr>
              <a:t>CERN IT/IS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Single-Sign-On for web apps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143000"/>
            <a:ext cx="7543800" cy="4953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Goal: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Enable web apps to easily use CERN authentication and central groups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Support different authentication methods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Classic Forms (login and password)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Certificates (CERN CA, Grid Certificates, smartcards)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Windows Integrated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Provide support for External Accounts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An application can authenticate non-CERN users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 single External Account for all apps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  <p:sp>
        <p:nvSpPr>
          <p:cNvPr id="17416" name="Footer Placeholder 3"/>
          <p:cNvSpPr txBox="1">
            <a:spLocks noGrp="1"/>
          </p:cNvSpPr>
          <p:nvPr/>
        </p:nvSpPr>
        <p:spPr bwMode="auto">
          <a:xfrm>
            <a:off x="1905000" y="63246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400" b="1" i="1">
                <a:solidFill>
                  <a:srgbClr val="3861AA"/>
                </a:solidFill>
              </a:rPr>
              <a:t>Single Sign On, Identity and Access Management at CERN - </a:t>
            </a:r>
            <a:fld id="{A899D4C3-0181-43BF-8588-F5C734F9E8A6}" type="slidenum">
              <a:rPr lang="en-US" sz="1400" b="1" i="1">
                <a:solidFill>
                  <a:srgbClr val="3861AA"/>
                </a:solidFill>
              </a:rPr>
              <a:pPr algn="r"/>
              <a:t>10</a:t>
            </a:fld>
            <a:endParaRPr lang="en-US" sz="1400" b="1" i="1">
              <a:solidFill>
                <a:srgbClr val="3861A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Single-Sign-On for web apps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Web application receives user information</a:t>
            </a:r>
          </a:p>
          <a:p>
            <a:pPr lvl="1" eaLnBrk="1" hangingPunct="1"/>
            <a:r>
              <a:rPr lang="en-US" sz="2000" smtClean="0"/>
              <a:t>Name, email, building, etc… from central user database</a:t>
            </a:r>
          </a:p>
          <a:p>
            <a:pPr lvl="1" eaLnBrk="1" hangingPunct="1"/>
            <a:r>
              <a:rPr lang="en-US" sz="2000" smtClean="0"/>
              <a:t>Group/Mailing Lists membership is available</a:t>
            </a:r>
          </a:p>
          <a:p>
            <a:pPr lvl="1" eaLnBrk="1" hangingPunct="1"/>
            <a:r>
              <a:rPr lang="en-US" sz="2000" smtClean="0"/>
              <a:t>Application takes authorization decisions based on group membership</a:t>
            </a:r>
          </a:p>
          <a:p>
            <a:pPr eaLnBrk="1" hangingPunct="1"/>
            <a:r>
              <a:rPr lang="en-US" sz="2400" smtClean="0"/>
              <a:t>Authentication is independent</a:t>
            </a:r>
          </a:p>
          <a:p>
            <a:pPr lvl="1" eaLnBrk="1" hangingPunct="1"/>
            <a:r>
              <a:rPr lang="en-US" sz="2000" smtClean="0"/>
              <a:t>All Web Applications use the same login page: </a:t>
            </a:r>
            <a:r>
              <a:rPr lang="en-US" sz="2000" smtClean="0">
                <a:hlinkClick r:id="rId2"/>
              </a:rPr>
              <a:t>https://login.cern.ch</a:t>
            </a:r>
            <a:r>
              <a:rPr lang="en-US" sz="2000" smtClean="0"/>
              <a:t> </a:t>
            </a:r>
          </a:p>
          <a:p>
            <a:pPr lvl="1" eaLnBrk="1" hangingPunct="1"/>
            <a:r>
              <a:rPr lang="en-US" sz="2000" smtClean="0"/>
              <a:t>Does not re-ask credentials if user is already authenticated on another application</a:t>
            </a:r>
          </a:p>
          <a:p>
            <a:pPr lvl="1" eaLnBrk="1" hangingPunct="1"/>
            <a:r>
              <a:rPr lang="en-US" sz="2000" smtClean="0"/>
              <a:t>A Linux web application can use Windows Integrated</a:t>
            </a:r>
          </a:p>
          <a:p>
            <a:pPr lvl="1" eaLnBrk="1" hangingPunct="1"/>
            <a:r>
              <a:rPr lang="en-US" sz="2000" smtClean="0"/>
              <a:t>Authentication with certificate comes for free!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CERN Authentication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621268"/>
            <a:ext cx="4800600" cy="408623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GB" dirty="0"/>
              <a:t>Overview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143000"/>
            <a:ext cx="5457825" cy="36195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400300"/>
            <a:ext cx="4391025" cy="36195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1143000"/>
            <a:ext cx="5457825" cy="36195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95400" y="1143000"/>
            <a:ext cx="5505450" cy="43053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95400" y="2743200"/>
            <a:ext cx="3848100" cy="3657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438400"/>
            <a:ext cx="4391025" cy="36195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295400" y="2743200"/>
            <a:ext cx="4048125" cy="34956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295400" y="1143000"/>
            <a:ext cx="5448300" cy="36195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572000" y="2438400"/>
            <a:ext cx="4410075" cy="31718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8448" name="Footer Placeholder 3"/>
          <p:cNvSpPr txBox="1">
            <a:spLocks noGrp="1"/>
          </p:cNvSpPr>
          <p:nvPr/>
        </p:nvSpPr>
        <p:spPr bwMode="auto">
          <a:xfrm>
            <a:off x="1905000" y="63246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400" b="1" i="1">
                <a:solidFill>
                  <a:srgbClr val="3861AA"/>
                </a:solidFill>
              </a:rPr>
              <a:t>Single Sign On, Identity and Access Management at CERN - </a:t>
            </a:r>
            <a:fld id="{01FD5423-7DD5-4488-9D1B-12E0F96CAC1B}" type="slidenum">
              <a:rPr lang="en-US" sz="1400" b="1" i="1">
                <a:solidFill>
                  <a:srgbClr val="3861AA"/>
                </a:solidFill>
              </a:rPr>
              <a:pPr algn="r"/>
              <a:t>12</a:t>
            </a:fld>
            <a:endParaRPr lang="en-US" sz="1400" b="1" i="1">
              <a:solidFill>
                <a:srgbClr val="3861A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Technical background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621268"/>
            <a:ext cx="4800600" cy="408623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9900"/>
                </a:solidFill>
              </a:rPr>
              <a:t>Overview</a:t>
            </a:r>
            <a:endParaRPr lang="en-GB" dirty="0"/>
          </a:p>
        </p:txBody>
      </p:sp>
      <p:grpSp>
        <p:nvGrpSpPr>
          <p:cNvPr id="19462" name="Group 10"/>
          <p:cNvGrpSpPr>
            <a:grpSpLocks/>
          </p:cNvGrpSpPr>
          <p:nvPr/>
        </p:nvGrpSpPr>
        <p:grpSpPr bwMode="auto">
          <a:xfrm>
            <a:off x="5410200" y="1447800"/>
            <a:ext cx="3352800" cy="3733800"/>
            <a:chOff x="1828800" y="1752600"/>
            <a:chExt cx="3352800" cy="3733800"/>
          </a:xfrm>
        </p:grpSpPr>
        <p:sp>
          <p:nvSpPr>
            <p:cNvPr id="8" name="Rounded Rectangle 7"/>
            <p:cNvSpPr/>
            <p:nvPr/>
          </p:nvSpPr>
          <p:spPr>
            <a:xfrm>
              <a:off x="1828800" y="1752600"/>
              <a:ext cx="3352800" cy="3733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pic>
          <p:nvPicPr>
            <p:cNvPr id="7" name="Picture 1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81200" y="2343150"/>
              <a:ext cx="3073400" cy="253365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9" name="TextBox 8"/>
            <p:cNvSpPr txBox="1"/>
            <p:nvPr/>
          </p:nvSpPr>
          <p:spPr>
            <a:xfrm>
              <a:off x="2057400" y="1828800"/>
              <a:ext cx="2895600" cy="4000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2000" b="1" dirty="0">
                  <a:solidFill>
                    <a:schemeClr val="accent1">
                      <a:lumMod val="25000"/>
                    </a:schemeClr>
                  </a:solidFill>
                </a:rPr>
                <a:t>Identity Provider</a:t>
              </a:r>
            </a:p>
          </p:txBody>
        </p:sp>
        <p:sp>
          <p:nvSpPr>
            <p:cNvPr id="19473" name="TextBox 9"/>
            <p:cNvSpPr txBox="1">
              <a:spLocks noChangeArrowheads="1"/>
            </p:cNvSpPr>
            <p:nvPr/>
          </p:nvSpPr>
          <p:spPr bwMode="auto">
            <a:xfrm>
              <a:off x="1981200" y="5029200"/>
              <a:ext cx="3048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400">
                  <a:solidFill>
                    <a:srgbClr val="0070C0"/>
                  </a:solidFill>
                </a:rPr>
                <a:t>Microsoft ADFS</a:t>
              </a:r>
            </a:p>
          </p:txBody>
        </p:sp>
      </p:grpSp>
      <p:grpSp>
        <p:nvGrpSpPr>
          <p:cNvPr id="19463" name="Group 20"/>
          <p:cNvGrpSpPr>
            <a:grpSpLocks/>
          </p:cNvGrpSpPr>
          <p:nvPr/>
        </p:nvGrpSpPr>
        <p:grpSpPr bwMode="auto">
          <a:xfrm>
            <a:off x="1524000" y="1447800"/>
            <a:ext cx="3352800" cy="4191000"/>
            <a:chOff x="1524000" y="1676400"/>
            <a:chExt cx="3352800" cy="4191000"/>
          </a:xfrm>
        </p:grpSpPr>
        <p:sp>
          <p:nvSpPr>
            <p:cNvPr id="13" name="Rounded Rectangle 12"/>
            <p:cNvSpPr/>
            <p:nvPr/>
          </p:nvSpPr>
          <p:spPr>
            <a:xfrm>
              <a:off x="1524000" y="1676400"/>
              <a:ext cx="3352800" cy="4191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pic>
          <p:nvPicPr>
            <p:cNvPr id="15" name="Picture 9"/>
            <p:cNvPicPr>
              <a:picLocks noChangeAspect="1" noChangeArrowheads="1"/>
            </p:cNvPicPr>
            <p:nvPr/>
          </p:nvPicPr>
          <p:blipFill>
            <a:blip r:embed="rId3"/>
            <a:srcRect b="50721"/>
            <a:stretch>
              <a:fillRect/>
            </a:stretch>
          </p:blipFill>
          <p:spPr bwMode="auto">
            <a:xfrm>
              <a:off x="1676400" y="2244725"/>
              <a:ext cx="3073400" cy="1184275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16" name="Picture 12"/>
            <p:cNvPicPr>
              <a:picLocks noChangeAspect="1" noChangeArrowheads="1"/>
            </p:cNvPicPr>
            <p:nvPr/>
          </p:nvPicPr>
          <p:blipFill>
            <a:blip r:embed="rId4"/>
            <a:srcRect b="54286"/>
            <a:stretch>
              <a:fillRect/>
            </a:stretch>
          </p:blipFill>
          <p:spPr bwMode="auto">
            <a:xfrm>
              <a:off x="1676400" y="4038600"/>
              <a:ext cx="3089275" cy="121920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9467" name="TextBox 16"/>
            <p:cNvSpPr txBox="1">
              <a:spLocks noChangeArrowheads="1"/>
            </p:cNvSpPr>
            <p:nvPr/>
          </p:nvSpPr>
          <p:spPr bwMode="auto">
            <a:xfrm>
              <a:off x="1676400" y="3429000"/>
              <a:ext cx="30480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 typeface="Arial" charset="0"/>
                <a:buChar char="•"/>
              </a:pPr>
              <a:r>
                <a:rPr lang="en-GB" sz="1200">
                  <a:solidFill>
                    <a:srgbClr val="0070C0"/>
                  </a:solidFill>
                </a:rPr>
                <a:t> Windows + IIS</a:t>
              </a:r>
            </a:p>
            <a:p>
              <a:pPr>
                <a:buFont typeface="Arial" charset="0"/>
                <a:buChar char="•"/>
              </a:pPr>
              <a:r>
                <a:rPr lang="en-GB" sz="1200">
                  <a:solidFill>
                    <a:srgbClr val="0070C0"/>
                  </a:solidFill>
                </a:rPr>
                <a:t> Microsoft ADFS or Shibboleth SP</a:t>
              </a:r>
            </a:p>
          </p:txBody>
        </p:sp>
        <p:sp>
          <p:nvSpPr>
            <p:cNvPr id="19468" name="TextBox 17"/>
            <p:cNvSpPr txBox="1">
              <a:spLocks noChangeArrowheads="1"/>
            </p:cNvSpPr>
            <p:nvPr/>
          </p:nvSpPr>
          <p:spPr bwMode="auto">
            <a:xfrm>
              <a:off x="1676400" y="5257800"/>
              <a:ext cx="30480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 typeface="Arial" charset="0"/>
                <a:buChar char="•"/>
              </a:pPr>
              <a:r>
                <a:rPr lang="en-GB" sz="1200">
                  <a:solidFill>
                    <a:srgbClr val="0070C0"/>
                  </a:solidFill>
                </a:rPr>
                <a:t> Linux or Unix + Apache</a:t>
              </a:r>
            </a:p>
            <a:p>
              <a:pPr>
                <a:buFont typeface="Arial" charset="0"/>
                <a:buChar char="•"/>
              </a:pPr>
              <a:r>
                <a:rPr lang="en-GB" sz="1200">
                  <a:solidFill>
                    <a:srgbClr val="0070C0"/>
                  </a:solidFill>
                </a:rPr>
                <a:t> Shibboleth SP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76400" y="1752600"/>
              <a:ext cx="3048000" cy="4000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2000" b="1" dirty="0">
                  <a:solidFill>
                    <a:schemeClr val="accent5">
                      <a:lumMod val="25000"/>
                    </a:schemeClr>
                  </a:solidFill>
                </a:rPr>
                <a:t>Service Provider</a:t>
              </a:r>
            </a:p>
          </p:txBody>
        </p:sp>
      </p:grpSp>
      <p:sp>
        <p:nvSpPr>
          <p:cNvPr id="19475" name="Footer Placeholder 3"/>
          <p:cNvSpPr txBox="1">
            <a:spLocks noGrp="1"/>
          </p:cNvSpPr>
          <p:nvPr/>
        </p:nvSpPr>
        <p:spPr bwMode="auto">
          <a:xfrm>
            <a:off x="1905000" y="63246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400" b="1" i="1">
                <a:solidFill>
                  <a:srgbClr val="3861AA"/>
                </a:solidFill>
              </a:rPr>
              <a:t>Single Sign On, Identity and Access Management at CERN - </a:t>
            </a:r>
            <a:fld id="{91A65F16-83BB-4BD6-93FB-105973B22891}" type="slidenum">
              <a:rPr lang="en-US" sz="1400" b="1" i="1">
                <a:solidFill>
                  <a:srgbClr val="3861AA"/>
                </a:solidFill>
              </a:rPr>
              <a:pPr algn="r"/>
              <a:t>13</a:t>
            </a:fld>
            <a:endParaRPr lang="en-US" sz="1400" b="1" i="1">
              <a:solidFill>
                <a:srgbClr val="3861A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Technical background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143000"/>
            <a:ext cx="7543800" cy="4953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Checks identity, supports various authentication methods</a:t>
            </a:r>
          </a:p>
          <a:p>
            <a:pPr eaLnBrk="1" hangingPunct="1">
              <a:defRPr/>
            </a:pPr>
            <a:r>
              <a:rPr lang="en-US" dirty="0" smtClean="0"/>
              <a:t>Loads and shares user information: “Claims”</a:t>
            </a:r>
          </a:p>
          <a:p>
            <a:pPr eaLnBrk="1" hangingPunct="1">
              <a:defRPr/>
            </a:pPr>
            <a:r>
              <a:rPr lang="en-US" dirty="0" smtClean="0"/>
              <a:t>Microsoft ADFS based</a:t>
            </a:r>
          </a:p>
          <a:p>
            <a:pPr lvl="1" eaLnBrk="1" hangingPunct="1">
              <a:buClr>
                <a:schemeClr val="bg2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Active Directory Federation Services</a:t>
            </a:r>
          </a:p>
          <a:p>
            <a:pPr lvl="2" eaLnBrk="1" hangingPunct="1">
              <a:defRPr/>
            </a:pPr>
            <a:r>
              <a:rPr lang="en-US" dirty="0" smtClean="0"/>
              <a:t>Credentials are checked in Active Directory</a:t>
            </a:r>
          </a:p>
          <a:p>
            <a:pPr lvl="1" eaLnBrk="1" hangingPunct="1">
              <a:buClr>
                <a:schemeClr val="bg2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WS-Federation Passive Requester Profile (WS-F PRP) compliant</a:t>
            </a:r>
          </a:p>
          <a:p>
            <a:pPr eaLnBrk="1" hangingPunct="1">
              <a:defRPr/>
            </a:pPr>
            <a:r>
              <a:rPr lang="en-US" dirty="0" smtClean="0"/>
              <a:t>Hosted on load balanced servers, in critical UPS area</a:t>
            </a:r>
          </a:p>
          <a:p>
            <a:pPr lvl="1" eaLnBrk="1" hangingPunct="1">
              <a:buClr>
                <a:schemeClr val="bg2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Minimize downtime: authentication is critical 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621268"/>
            <a:ext cx="4800600" cy="408623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9900"/>
                </a:solidFill>
              </a:rPr>
              <a:t>Identity Provider</a:t>
            </a:r>
            <a:endParaRPr lang="en-GB" dirty="0"/>
          </a:p>
        </p:txBody>
      </p:sp>
      <p:sp>
        <p:nvSpPr>
          <p:cNvPr id="20488" name="Footer Placeholder 3"/>
          <p:cNvSpPr txBox="1">
            <a:spLocks noGrp="1"/>
          </p:cNvSpPr>
          <p:nvPr/>
        </p:nvSpPr>
        <p:spPr bwMode="auto">
          <a:xfrm>
            <a:off x="1905000" y="63246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400" b="1" i="1">
                <a:solidFill>
                  <a:srgbClr val="3861AA"/>
                </a:solidFill>
              </a:rPr>
              <a:t>Single Sign On, Identity and Access Management at CERN - </a:t>
            </a:r>
            <a:fld id="{5C4FFBFE-66EE-4E97-850A-56FC7F08DD45}" type="slidenum">
              <a:rPr lang="en-US" sz="1400" b="1" i="1">
                <a:solidFill>
                  <a:srgbClr val="3861AA"/>
                </a:solidFill>
              </a:rPr>
              <a:pPr algn="r"/>
              <a:t>14</a:t>
            </a:fld>
            <a:endParaRPr lang="en-US" sz="1400" b="1" i="1">
              <a:solidFill>
                <a:srgbClr val="3861A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Technical background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143000"/>
            <a:ext cx="7543800" cy="4953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600" smtClean="0"/>
              <a:t>SSO ‘clients’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Allow a Web Application to use SSO ‘identities’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IIS module, Apache module, or application module (i.e. Java)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Windows hosted Websites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IIS (Internet Information Services) module comes with Windows 2003 R2.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Linux/Apache hosted Websites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Shibboleth Apache module, Open Source project (Internet2)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IIS or Apache modules replace the basic authentication modules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Transparent for the Application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621268"/>
            <a:ext cx="4800600" cy="408623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9900"/>
                </a:solidFill>
              </a:rPr>
              <a:t>Service Providers</a:t>
            </a:r>
            <a:endParaRPr lang="en-GB" dirty="0"/>
          </a:p>
        </p:txBody>
      </p:sp>
      <p:sp>
        <p:nvSpPr>
          <p:cNvPr id="21512" name="Footer Placeholder 3"/>
          <p:cNvSpPr txBox="1">
            <a:spLocks noGrp="1"/>
          </p:cNvSpPr>
          <p:nvPr/>
        </p:nvSpPr>
        <p:spPr bwMode="auto">
          <a:xfrm>
            <a:off x="1905000" y="63246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400" b="1" i="1">
                <a:solidFill>
                  <a:srgbClr val="3861AA"/>
                </a:solidFill>
              </a:rPr>
              <a:t>Single Sign On, Identity and Access Management at CERN - </a:t>
            </a:r>
            <a:fld id="{125E0B5B-1398-4EEA-BAD5-7D89DD6B3D9A}" type="slidenum">
              <a:rPr lang="en-US" sz="1400" b="1" i="1">
                <a:solidFill>
                  <a:srgbClr val="3861AA"/>
                </a:solidFill>
              </a:rPr>
              <a:pPr algn="r"/>
              <a:t>15</a:t>
            </a:fld>
            <a:endParaRPr lang="en-US" sz="1400" b="1" i="1">
              <a:solidFill>
                <a:srgbClr val="3861A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Non-web applications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143000"/>
            <a:ext cx="7543800" cy="4953000"/>
          </a:xfrm>
        </p:spPr>
        <p:txBody>
          <a:bodyPr/>
          <a:lstStyle/>
          <a:p>
            <a:pPr eaLnBrk="1" hangingPunct="1"/>
            <a:r>
              <a:rPr lang="en-US" smtClean="0"/>
              <a:t>CERN authentication for NON Web applications</a:t>
            </a:r>
          </a:p>
          <a:p>
            <a:pPr lvl="1" eaLnBrk="1" hangingPunct="1"/>
            <a:r>
              <a:rPr lang="en-US" smtClean="0"/>
              <a:t>Use a SOAP Web Service</a:t>
            </a:r>
          </a:p>
          <a:p>
            <a:pPr lvl="2" eaLnBrk="1" hangingPunct="1"/>
            <a:r>
              <a:rPr lang="en-US" smtClean="0"/>
              <a:t>To verify credentials (username/password only)</a:t>
            </a:r>
          </a:p>
          <a:p>
            <a:pPr lvl="2" eaLnBrk="1" hangingPunct="1"/>
            <a:r>
              <a:rPr lang="en-US" smtClean="0"/>
              <a:t>To get and verify group membership</a:t>
            </a:r>
          </a:p>
          <a:p>
            <a:pPr lvl="1" eaLnBrk="1" hangingPunct="1"/>
            <a:r>
              <a:rPr lang="en-US" smtClean="0"/>
              <a:t>Requires some coding:</a:t>
            </a:r>
          </a:p>
          <a:p>
            <a:pPr lvl="2" eaLnBrk="1" hangingPunct="1"/>
            <a:r>
              <a:rPr lang="en-US" smtClean="0"/>
              <a:t>Write a SOAP client</a:t>
            </a:r>
          </a:p>
          <a:p>
            <a:pPr lvl="2" eaLnBrk="1" hangingPunct="1"/>
            <a:r>
              <a:rPr lang="en-US" smtClean="0"/>
              <a:t>Send credentials and decode return codes</a:t>
            </a:r>
          </a:p>
          <a:p>
            <a:pPr lvl="1" eaLnBrk="1" hangingPunct="1"/>
            <a:r>
              <a:rPr lang="en-US" smtClean="0"/>
              <a:t>Not a standard: a CERN made interface (but based on SOAP standard)</a:t>
            </a:r>
          </a:p>
        </p:txBody>
      </p:sp>
      <p:sp>
        <p:nvSpPr>
          <p:cNvPr id="22536" name="Footer Placeholder 3"/>
          <p:cNvSpPr txBox="1">
            <a:spLocks noGrp="1"/>
          </p:cNvSpPr>
          <p:nvPr/>
        </p:nvSpPr>
        <p:spPr bwMode="auto">
          <a:xfrm>
            <a:off x="1905000" y="63246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400" b="1" i="1">
                <a:solidFill>
                  <a:srgbClr val="3861AA"/>
                </a:solidFill>
              </a:rPr>
              <a:t>Single Sign On, Identity and Access Management at CERN - </a:t>
            </a:r>
            <a:fld id="{D680100E-8F87-41B6-8D75-43FF278D556A}" type="slidenum">
              <a:rPr lang="en-US" sz="1400" b="1" i="1">
                <a:solidFill>
                  <a:srgbClr val="3861AA"/>
                </a:solidFill>
              </a:rPr>
              <a:pPr algn="r"/>
              <a:t>16</a:t>
            </a:fld>
            <a:endParaRPr lang="en-US" sz="1400" b="1" i="1">
              <a:solidFill>
                <a:srgbClr val="3861A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Links and documentation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CERN Authentication</a:t>
            </a:r>
          </a:p>
          <a:p>
            <a:pPr lvl="1" eaLnBrk="1" hangingPunct="1"/>
            <a:r>
              <a:rPr lang="en-US" smtClean="0">
                <a:hlinkClick r:id="rId2"/>
              </a:rPr>
              <a:t>http://cern.ch/login</a:t>
            </a:r>
            <a:endParaRPr lang="en-US" smtClean="0"/>
          </a:p>
          <a:p>
            <a:pPr eaLnBrk="1" hangingPunct="1"/>
            <a:r>
              <a:rPr lang="en-US" smtClean="0"/>
              <a:t>Microsoft ADFS</a:t>
            </a:r>
          </a:p>
          <a:p>
            <a:pPr lvl="1" eaLnBrk="1" hangingPunct="1"/>
            <a:r>
              <a:rPr lang="en-US" smtClean="0">
                <a:hlinkClick r:id="rId3"/>
              </a:rPr>
              <a:t>http://technet2.microsoft.com/windowsserver/en/technologies/featured/adfs/default.mspx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Shibboleth</a:t>
            </a:r>
          </a:p>
          <a:p>
            <a:pPr lvl="1" eaLnBrk="1" hangingPunct="1"/>
            <a:r>
              <a:rPr lang="en-US" smtClean="0">
                <a:hlinkClick r:id="rId4"/>
              </a:rPr>
              <a:t>http://shibboleth.internet2.edu</a:t>
            </a:r>
            <a:endParaRPr lang="en-US" smtClean="0"/>
          </a:p>
        </p:txBody>
      </p:sp>
      <p:sp>
        <p:nvSpPr>
          <p:cNvPr id="25605" name="Footer Placeholder 3"/>
          <p:cNvSpPr txBox="1">
            <a:spLocks noGrp="1"/>
          </p:cNvSpPr>
          <p:nvPr/>
        </p:nvSpPr>
        <p:spPr bwMode="auto">
          <a:xfrm>
            <a:off x="1905000" y="63246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400" b="1" i="1">
                <a:solidFill>
                  <a:srgbClr val="3861AA"/>
                </a:solidFill>
              </a:rPr>
              <a:t>Single Sign On, Identity and Access Management at CERN - </a:t>
            </a:r>
            <a:fld id="{F3EE0553-B218-4FF3-AD5D-7CDFDF9EF9CA}" type="slidenum">
              <a:rPr lang="en-US" sz="1400" b="1" i="1">
                <a:solidFill>
                  <a:srgbClr val="3861AA"/>
                </a:solidFill>
              </a:rPr>
              <a:pPr algn="r"/>
              <a:t>17</a:t>
            </a:fld>
            <a:endParaRPr lang="en-US" sz="1400" b="1" i="1">
              <a:solidFill>
                <a:srgbClr val="3861A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sz="3200" smtClean="0"/>
          </a:p>
          <a:p>
            <a:pPr algn="ctr" eaLnBrk="1" hangingPunct="1">
              <a:buFontTx/>
              <a:buNone/>
            </a:pPr>
            <a:endParaRPr lang="en-US" sz="3200" smtClean="0"/>
          </a:p>
          <a:p>
            <a:pPr algn="ctr" eaLnBrk="1" hangingPunct="1">
              <a:buFontTx/>
              <a:buNone/>
            </a:pPr>
            <a:r>
              <a:rPr lang="en-US" sz="3200" smtClean="0"/>
              <a:t>Questions ? </a:t>
            </a:r>
            <a:endParaRPr lang="en-US" smtClean="0"/>
          </a:p>
        </p:txBody>
      </p:sp>
      <p:sp>
        <p:nvSpPr>
          <p:cNvPr id="26629" name="Footer Placeholder 3"/>
          <p:cNvSpPr txBox="1">
            <a:spLocks noGrp="1"/>
          </p:cNvSpPr>
          <p:nvPr/>
        </p:nvSpPr>
        <p:spPr bwMode="auto">
          <a:xfrm>
            <a:off x="1905000" y="63246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400" b="1" i="1">
                <a:solidFill>
                  <a:srgbClr val="3861AA"/>
                </a:solidFill>
              </a:rPr>
              <a:t>Single Sign On, Identity and Access Management at CERN - </a:t>
            </a:r>
            <a:fld id="{7744976D-24D0-4815-914B-90211D38C680}" type="slidenum">
              <a:rPr lang="en-US" sz="1400" b="1" i="1">
                <a:solidFill>
                  <a:srgbClr val="3861AA"/>
                </a:solidFill>
              </a:rPr>
              <a:pPr algn="r"/>
              <a:t>18</a:t>
            </a:fld>
            <a:endParaRPr lang="en-US" sz="1400" b="1" i="1">
              <a:solidFill>
                <a:srgbClr val="3861A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srgbClr val="3861AA"/>
                </a:solidFill>
              </a:rPr>
              <a:t>Single Sign On, Identity and Access Management at CERN - </a:t>
            </a:r>
            <a:fld id="{ED6AB031-5504-47A4-803A-AAAAA683FD4D}" type="slidenum">
              <a:rPr lang="en-US">
                <a:solidFill>
                  <a:srgbClr val="3861AA"/>
                </a:solidFill>
              </a:rPr>
              <a:pPr/>
              <a:t>2</a:t>
            </a:fld>
            <a:endParaRPr lang="en-US">
              <a:solidFill>
                <a:srgbClr val="3861AA"/>
              </a:solidFill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Agenda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History and current situation</a:t>
            </a:r>
          </a:p>
          <a:p>
            <a:pPr eaLnBrk="1" hangingPunct="1"/>
            <a:r>
              <a:rPr lang="en-US" smtClean="0"/>
              <a:t>Identity and Access Management concepts</a:t>
            </a:r>
          </a:p>
          <a:p>
            <a:pPr eaLnBrk="1" hangingPunct="1"/>
            <a:r>
              <a:rPr lang="en-US" smtClean="0"/>
              <a:t>CERN authentication</a:t>
            </a:r>
          </a:p>
          <a:p>
            <a:pPr lvl="1" eaLnBrk="1" hangingPunct="1"/>
            <a:r>
              <a:rPr lang="en-US" smtClean="0"/>
              <a:t>Web Single-Sign-On system</a:t>
            </a:r>
          </a:p>
          <a:p>
            <a:pPr lvl="1" eaLnBrk="1" hangingPunct="1"/>
            <a:r>
              <a:rPr lang="en-US" smtClean="0"/>
              <a:t>Non-web applications</a:t>
            </a:r>
          </a:p>
          <a:p>
            <a:pPr eaLnBrk="1" hangingPunct="1"/>
            <a:r>
              <a:rPr lang="en-US" smtClean="0"/>
              <a:t>Links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History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A few years ago, a user had to type in: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Credentials to open a Windows session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Credentials to open a Linux session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Credentials to read mail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Credentials to manage holidays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Credentials to upload a presentation in Indico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…</a:t>
            </a:r>
          </a:p>
          <a:p>
            <a:pPr>
              <a:lnSpc>
                <a:spcPct val="90000"/>
              </a:lnSpc>
            </a:pPr>
            <a:r>
              <a:rPr lang="en-US" smtClean="0"/>
              <a:t>All with different user names and passwords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Different databases of users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Each application had its own authentication and authorization mechanisms</a:t>
            </a:r>
          </a:p>
        </p:txBody>
      </p:sp>
      <p:sp>
        <p:nvSpPr>
          <p:cNvPr id="30724" name="Footer Placeholder 3"/>
          <p:cNvSpPr txBox="1">
            <a:spLocks noGrp="1"/>
          </p:cNvSpPr>
          <p:nvPr/>
        </p:nvSpPr>
        <p:spPr bwMode="auto">
          <a:xfrm>
            <a:off x="1905000" y="63246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400" b="1" i="1">
                <a:solidFill>
                  <a:srgbClr val="3861AA"/>
                </a:solidFill>
              </a:rPr>
              <a:t>Single Sign On, Identity and Access Management at CERN - </a:t>
            </a:r>
            <a:fld id="{7D9F87F3-B7D1-4928-9A0C-615D2DE54E4A}" type="slidenum">
              <a:rPr lang="en-US" sz="1400" b="1" i="1">
                <a:solidFill>
                  <a:srgbClr val="3861AA"/>
                </a:solidFill>
              </a:rPr>
              <a:pPr algn="r"/>
              <a:t>3</a:t>
            </a:fld>
            <a:endParaRPr lang="en-US" sz="1400" b="1" i="1">
              <a:solidFill>
                <a:srgbClr val="3861A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Now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 2007, situation is better</a:t>
            </a:r>
          </a:p>
          <a:p>
            <a:pPr lvl="1"/>
            <a:r>
              <a:rPr lang="en-US" smtClean="0"/>
              <a:t>2 pairs of login/password: AFS + Windows</a:t>
            </a:r>
          </a:p>
          <a:p>
            <a:r>
              <a:rPr lang="en-US" smtClean="0"/>
              <a:t>But…</a:t>
            </a:r>
          </a:p>
          <a:p>
            <a:pPr lvl="1"/>
            <a:r>
              <a:rPr lang="en-US" smtClean="0"/>
              <a:t>Some experiments/applications still have their own databases of users and credentials</a:t>
            </a:r>
          </a:p>
          <a:p>
            <a:pPr lvl="1"/>
            <a:r>
              <a:rPr lang="en-US" smtClean="0"/>
              <a:t>…sometimes </a:t>
            </a:r>
            <a:r>
              <a:rPr lang="en-US" i="1" smtClean="0"/>
              <a:t>stealing</a:t>
            </a:r>
            <a:r>
              <a:rPr lang="en-US" smtClean="0"/>
              <a:t> passwords to synchronize them with private user database</a:t>
            </a:r>
          </a:p>
          <a:p>
            <a:pPr lvl="1"/>
            <a:r>
              <a:rPr lang="en-US" smtClean="0"/>
              <a:t>Problem of data synchronization between databases of users</a:t>
            </a:r>
          </a:p>
          <a:p>
            <a:r>
              <a:rPr lang="en-US" smtClean="0"/>
              <a:t>Situation is not yet optimal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31748" name="Footer Placeholder 3"/>
          <p:cNvSpPr txBox="1">
            <a:spLocks noGrp="1"/>
          </p:cNvSpPr>
          <p:nvPr/>
        </p:nvSpPr>
        <p:spPr bwMode="auto">
          <a:xfrm>
            <a:off x="1905000" y="63246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400" b="1" i="1">
                <a:solidFill>
                  <a:srgbClr val="3861AA"/>
                </a:solidFill>
              </a:rPr>
              <a:t>Single Sign On, Identity and Access Management at CERN - </a:t>
            </a:r>
            <a:fld id="{DF90C43E-1C3E-4F1F-AE46-DBD75D788E19}" type="slidenum">
              <a:rPr lang="en-US" sz="1400" b="1" i="1">
                <a:solidFill>
                  <a:srgbClr val="3861AA"/>
                </a:solidFill>
              </a:rPr>
              <a:pPr algn="r"/>
              <a:t>4</a:t>
            </a:fld>
            <a:endParaRPr lang="en-US" sz="1400" b="1" i="1">
              <a:solidFill>
                <a:srgbClr val="3861A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0"/>
            <a:ext cx="5943600" cy="838200"/>
          </a:xfrm>
        </p:spPr>
        <p:txBody>
          <a:bodyPr/>
          <a:lstStyle/>
          <a:p>
            <a:r>
              <a:rPr lang="en-US" smtClean="0"/>
              <a:t>What do we want?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Central Identity and Access Management</a:t>
            </a:r>
          </a:p>
          <a:p>
            <a:r>
              <a:rPr lang="en-US" smtClean="0"/>
              <a:t>Identity Management</a:t>
            </a:r>
          </a:p>
          <a:p>
            <a:pPr lvl="1"/>
            <a:r>
              <a:rPr lang="en-US" smtClean="0"/>
              <a:t>Information about persons, and processes to manage this information</a:t>
            </a:r>
          </a:p>
          <a:p>
            <a:pPr lvl="1"/>
            <a:r>
              <a:rPr lang="en-US" smtClean="0"/>
              <a:t>Ability to identify a person</a:t>
            </a:r>
          </a:p>
          <a:p>
            <a:r>
              <a:rPr lang="en-US" smtClean="0"/>
              <a:t>Access Management</a:t>
            </a:r>
          </a:p>
          <a:p>
            <a:pPr lvl="1"/>
            <a:r>
              <a:rPr lang="en-US" smtClean="0"/>
              <a:t>Information about who is allowed to do what on a resource</a:t>
            </a:r>
          </a:p>
          <a:p>
            <a:pPr lvl="1"/>
            <a:r>
              <a:rPr lang="en-US" smtClean="0"/>
              <a:t>Possible restrictions on when/where/how</a:t>
            </a:r>
          </a:p>
        </p:txBody>
      </p:sp>
      <p:sp>
        <p:nvSpPr>
          <p:cNvPr id="28676" name="Footer Placeholder 3"/>
          <p:cNvSpPr txBox="1">
            <a:spLocks noGrp="1"/>
          </p:cNvSpPr>
          <p:nvPr/>
        </p:nvSpPr>
        <p:spPr bwMode="auto">
          <a:xfrm>
            <a:off x="1905000" y="63246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400" b="1" i="1">
                <a:solidFill>
                  <a:srgbClr val="3861AA"/>
                </a:solidFill>
              </a:rPr>
              <a:t>Single Sign On, Identity and Access Management at CERN - </a:t>
            </a:r>
            <a:fld id="{008E9AC6-0843-40C9-9C2C-2D935DF84EEA}" type="slidenum">
              <a:rPr lang="en-US" sz="1400" b="1" i="1">
                <a:solidFill>
                  <a:srgbClr val="3861AA"/>
                </a:solidFill>
              </a:rPr>
              <a:pPr algn="r"/>
              <a:t>5</a:t>
            </a:fld>
            <a:endParaRPr lang="en-US" sz="1400" b="1" i="1">
              <a:solidFill>
                <a:srgbClr val="3861A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IAM Architecture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The </a:t>
            </a:r>
            <a:r>
              <a:rPr lang="en-US" sz="2400" smtClean="0">
                <a:solidFill>
                  <a:srgbClr val="FF0000"/>
                </a:solidFill>
              </a:rPr>
              <a:t>AAA</a:t>
            </a:r>
            <a:r>
              <a:rPr lang="en-US" sz="2400" smtClean="0"/>
              <a:t> Rule. Three components, </a:t>
            </a:r>
            <a:r>
              <a:rPr lang="en-US" sz="2400" i="1" smtClean="0"/>
              <a:t>independent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A</a:t>
            </a:r>
            <a:r>
              <a:rPr lang="en-US" sz="2400" smtClean="0"/>
              <a:t>uthentication</a:t>
            </a:r>
          </a:p>
          <a:p>
            <a:pPr lvl="1"/>
            <a:r>
              <a:rPr lang="en-US" sz="1800" smtClean="0"/>
              <a:t>Identification of the person who is trying to connect.</a:t>
            </a:r>
          </a:p>
          <a:p>
            <a:pPr lvl="1"/>
            <a:r>
              <a:rPr lang="en-US" sz="1800" smtClean="0"/>
              <a:t>Several methods (username + password, certificate, smartcard + pin code, biometry, …)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A</a:t>
            </a:r>
            <a:r>
              <a:rPr lang="en-US" sz="2400" smtClean="0"/>
              <a:t>uthorization</a:t>
            </a:r>
          </a:p>
          <a:p>
            <a:pPr lvl="1"/>
            <a:r>
              <a:rPr lang="en-US" sz="1800" smtClean="0"/>
              <a:t>Verification that the connected user has the permission to access a given resource</a:t>
            </a:r>
          </a:p>
          <a:p>
            <a:pPr lvl="1"/>
            <a:r>
              <a:rPr lang="en-US" sz="1800" smtClean="0"/>
              <a:t>Best practice: “Role-Based Access Control”</a:t>
            </a:r>
          </a:p>
          <a:p>
            <a:pPr lvl="2"/>
            <a:r>
              <a:rPr lang="en-US" sz="1600" smtClean="0"/>
              <a:t>grant permissions to groups instead of persons (role creation)</a:t>
            </a:r>
          </a:p>
          <a:p>
            <a:pPr lvl="2"/>
            <a:r>
              <a:rPr lang="en-US" sz="1600" smtClean="0"/>
              <a:t>manage authorization with group membership (role assignment)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A</a:t>
            </a:r>
            <a:r>
              <a:rPr lang="en-US" sz="2400" smtClean="0"/>
              <a:t>ccounting</a:t>
            </a:r>
          </a:p>
          <a:p>
            <a:pPr lvl="1"/>
            <a:r>
              <a:rPr lang="en-US" sz="1800" smtClean="0"/>
              <a:t>Traceability of all changes and transactions rollback</a:t>
            </a:r>
          </a:p>
        </p:txBody>
      </p:sp>
      <p:sp>
        <p:nvSpPr>
          <p:cNvPr id="29700" name="Footer Placeholder 3"/>
          <p:cNvSpPr txBox="1">
            <a:spLocks noGrp="1"/>
          </p:cNvSpPr>
          <p:nvPr/>
        </p:nvSpPr>
        <p:spPr bwMode="auto">
          <a:xfrm>
            <a:off x="1905000" y="63246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400" b="1" i="1">
                <a:solidFill>
                  <a:srgbClr val="3861AA"/>
                </a:solidFill>
              </a:rPr>
              <a:t>Single Sign On, Identity and Access Management at CERN - </a:t>
            </a:r>
            <a:fld id="{AEF54B2B-F40A-4ACA-99F7-A24B6F681E79}" type="slidenum">
              <a:rPr lang="en-US" sz="1400" b="1" i="1">
                <a:solidFill>
                  <a:srgbClr val="3861AA"/>
                </a:solidFill>
              </a:rPr>
              <a:pPr algn="r"/>
              <a:t>6</a:t>
            </a:fld>
            <a:endParaRPr lang="en-US" sz="1400" b="1" i="1">
              <a:solidFill>
                <a:srgbClr val="3861A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Benefits of central IAM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Simplify !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One user database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One login/password pair to remember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+ support alternate authentication methods (certificates…)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Use roles to control access to services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No more: Creating/Blocking/Deleting separate accounts for Windows/Mail/Indico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But: Allow/Disallow access to Windows/Mail/Indico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Centralize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Provide global Group/Role membership (RBAC)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Support External accounts (lightweight registration)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Improve security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Block all accesses to applications in one click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Use permissions and delegation instead of sharing credentials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Complexity does not increase security !!!</a:t>
            </a:r>
          </a:p>
        </p:txBody>
      </p:sp>
      <p:sp>
        <p:nvSpPr>
          <p:cNvPr id="32772" name="Footer Placeholder 3"/>
          <p:cNvSpPr txBox="1">
            <a:spLocks noGrp="1"/>
          </p:cNvSpPr>
          <p:nvPr/>
        </p:nvSpPr>
        <p:spPr bwMode="auto">
          <a:xfrm>
            <a:off x="1905000" y="63246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400" b="1" i="1">
                <a:solidFill>
                  <a:srgbClr val="3861AA"/>
                </a:solidFill>
              </a:rPr>
              <a:t>Single Sign On, Identity and Access Management at CERN - </a:t>
            </a:r>
            <a:fld id="{A3142866-D4B9-45D6-A3DF-661F33FD1A7C}" type="slidenum">
              <a:rPr lang="en-US" sz="1400" b="1" i="1">
                <a:solidFill>
                  <a:srgbClr val="3861AA"/>
                </a:solidFill>
              </a:rPr>
              <a:pPr algn="r"/>
              <a:t>7</a:t>
            </a:fld>
            <a:endParaRPr lang="en-US" sz="1400" b="1" i="1">
              <a:solidFill>
                <a:srgbClr val="3861A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Components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066800"/>
            <a:ext cx="75438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CERN authentication (deployed)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 central authentication system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Single account, single password for all services (more and more joining in)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Single-sign-on between web applications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Support for certificates/smartcards</a:t>
            </a:r>
          </a:p>
          <a:p>
            <a:pPr>
              <a:lnSpc>
                <a:spcPct val="90000"/>
              </a:lnSpc>
            </a:pPr>
            <a:r>
              <a:rPr lang="en-US" smtClean="0"/>
              <a:t>Central group management system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Used for role assignment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“Automatic” (based on queries in HR databases) or “manual” groups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Currently: Simba mailing lists (limited)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To be replaced with eGroups</a:t>
            </a:r>
          </a:p>
        </p:txBody>
      </p:sp>
      <p:sp>
        <p:nvSpPr>
          <p:cNvPr id="34820" name="Footer Placeholder 3"/>
          <p:cNvSpPr txBox="1">
            <a:spLocks noGrp="1"/>
          </p:cNvSpPr>
          <p:nvPr/>
        </p:nvSpPr>
        <p:spPr bwMode="auto">
          <a:xfrm>
            <a:off x="1905000" y="63246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400" b="1" i="1">
                <a:solidFill>
                  <a:srgbClr val="3861AA"/>
                </a:solidFill>
              </a:rPr>
              <a:t>Single Sign On, Identity and Access Management at CERN - </a:t>
            </a:r>
            <a:fld id="{B141F059-C8C9-4FA6-AB21-A47206BF5AA4}" type="slidenum">
              <a:rPr lang="en-US" sz="1400" b="1" i="1">
                <a:solidFill>
                  <a:srgbClr val="3861AA"/>
                </a:solidFill>
              </a:rPr>
              <a:pPr algn="r"/>
              <a:t>8</a:t>
            </a:fld>
            <a:endParaRPr lang="en-US" sz="1400" b="1" i="1">
              <a:solidFill>
                <a:srgbClr val="3861A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direction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02525" y="3576638"/>
            <a:ext cx="1570038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latin typeface="+mn-lt"/>
              </a:rPr>
              <a:t>Authenticated and</a:t>
            </a:r>
          </a:p>
          <a:p>
            <a:pPr>
              <a:defRPr/>
            </a:pPr>
            <a:r>
              <a:rPr lang="en-US" sz="1200" dirty="0">
                <a:latin typeface="+mn-lt"/>
              </a:rPr>
              <a:t>authorized end-user</a:t>
            </a:r>
          </a:p>
          <a:p>
            <a:pPr>
              <a:defRPr/>
            </a:pPr>
            <a:r>
              <a:rPr lang="en-US" sz="1200" dirty="0">
                <a:latin typeface="+mn-lt"/>
              </a:rPr>
              <a:t>receiving services</a:t>
            </a:r>
          </a:p>
        </p:txBody>
      </p:sp>
      <p:cxnSp>
        <p:nvCxnSpPr>
          <p:cNvPr id="33797" name="Straight Arrow Connector 5"/>
          <p:cNvCxnSpPr>
            <a:cxnSpLocks noChangeShapeType="1"/>
          </p:cNvCxnSpPr>
          <p:nvPr/>
        </p:nvCxnSpPr>
        <p:spPr bwMode="auto">
          <a:xfrm>
            <a:off x="4906963" y="2647950"/>
            <a:ext cx="928687" cy="285750"/>
          </a:xfrm>
          <a:prstGeom prst="straightConnector1">
            <a:avLst/>
          </a:prstGeom>
          <a:noFill/>
          <a:ln w="28575" algn="ctr">
            <a:solidFill>
              <a:srgbClr val="FF9900"/>
            </a:solidFill>
            <a:round/>
            <a:headEnd type="none" w="sm" len="sm"/>
            <a:tailEnd type="arrow" w="med" len="med"/>
          </a:ln>
        </p:spPr>
      </p:cxnSp>
      <p:grpSp>
        <p:nvGrpSpPr>
          <p:cNvPr id="33798" name="Group 11"/>
          <p:cNvGrpSpPr>
            <a:grpSpLocks/>
          </p:cNvGrpSpPr>
          <p:nvPr/>
        </p:nvGrpSpPr>
        <p:grpSpPr bwMode="auto">
          <a:xfrm>
            <a:off x="1447800" y="1143000"/>
            <a:ext cx="1214438" cy="719138"/>
            <a:chOff x="642910" y="2214554"/>
            <a:chExt cx="1214446" cy="719143"/>
          </a:xfrm>
        </p:grpSpPr>
        <p:pic>
          <p:nvPicPr>
            <p:cNvPr id="33799" name="Picture 6" descr="C:\Documents and Settings\pace\Local Settings\Temporary Internet Files\Content.IE5\21QVSL6F\MCj04315660000[1]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42976" y="2214554"/>
              <a:ext cx="714380" cy="719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00" name="Picture 4" descr="C:\Documents and Settings\pace\Local Settings\Temporary Internet Files\Content.IE5\H0KWH2O2\MCj04326240000[1]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642910" y="2214554"/>
              <a:ext cx="642942" cy="642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3801" name="Picture 5" descr="C:\Documents and Settings\pace\Local Settings\Temporary Internet Files\Content.IE5\YQ1NRPZM\MCj04326230000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96200" y="2424113"/>
            <a:ext cx="1214438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ounded Rectangle 10"/>
          <p:cNvSpPr/>
          <p:nvPr/>
        </p:nvSpPr>
        <p:spPr bwMode="auto">
          <a:xfrm>
            <a:off x="1371600" y="2586038"/>
            <a:ext cx="1423988" cy="690562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1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HR</a:t>
            </a:r>
          </a:p>
          <a:p>
            <a:pPr algn="ctr" eaLnBrk="0" hangingPunct="0">
              <a:defRPr/>
            </a:pP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Database</a:t>
            </a:r>
            <a:endParaRPr lang="en-US" sz="16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3352800" y="2224088"/>
            <a:ext cx="1490663" cy="671512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1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Account</a:t>
            </a:r>
          </a:p>
          <a:p>
            <a:pPr algn="ctr" eaLnBrk="0" hangingPunct="0">
              <a:defRPr/>
            </a:pP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Database</a:t>
            </a:r>
            <a:endParaRPr lang="en-US" sz="16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33804" name="Straight Arrow Connector 12"/>
          <p:cNvCxnSpPr>
            <a:cxnSpLocks noChangeShapeType="1"/>
            <a:stCxn id="11" idx="3"/>
            <a:endCxn id="12" idx="1"/>
          </p:cNvCxnSpPr>
          <p:nvPr/>
        </p:nvCxnSpPr>
        <p:spPr bwMode="auto">
          <a:xfrm flipV="1">
            <a:off x="2795588" y="2560638"/>
            <a:ext cx="557212" cy="371475"/>
          </a:xfrm>
          <a:prstGeom prst="straightConnector1">
            <a:avLst/>
          </a:prstGeom>
          <a:noFill/>
          <a:ln w="28575" algn="ctr">
            <a:solidFill>
              <a:srgbClr val="FF9900"/>
            </a:solidFill>
            <a:round/>
            <a:headEnd type="none" w="sm" len="sm"/>
            <a:tailEnd type="arrow" w="med" len="med"/>
          </a:ln>
        </p:spPr>
      </p:cxnSp>
      <p:cxnSp>
        <p:nvCxnSpPr>
          <p:cNvPr id="33805" name="Straight Arrow Connector 13"/>
          <p:cNvCxnSpPr>
            <a:cxnSpLocks noChangeShapeType="1"/>
            <a:endCxn id="11" idx="0"/>
          </p:cNvCxnSpPr>
          <p:nvPr/>
        </p:nvCxnSpPr>
        <p:spPr bwMode="auto">
          <a:xfrm rot="16200000" flipH="1">
            <a:off x="1730375" y="2232025"/>
            <a:ext cx="681038" cy="26988"/>
          </a:xfrm>
          <a:prstGeom prst="straightConnector1">
            <a:avLst/>
          </a:prstGeom>
          <a:noFill/>
          <a:ln w="28575" algn="ctr">
            <a:solidFill>
              <a:srgbClr val="FF9900"/>
            </a:solidFill>
            <a:round/>
            <a:headEnd type="none" w="sm" len="sm"/>
            <a:tailEnd type="arrow" w="med" len="med"/>
          </a:ln>
        </p:spPr>
      </p:cxnSp>
      <p:cxnSp>
        <p:nvCxnSpPr>
          <p:cNvPr id="33806" name="Straight Arrow Connector 14"/>
          <p:cNvCxnSpPr>
            <a:cxnSpLocks noChangeShapeType="1"/>
          </p:cNvCxnSpPr>
          <p:nvPr/>
        </p:nvCxnSpPr>
        <p:spPr bwMode="auto">
          <a:xfrm rot="10800000">
            <a:off x="4953000" y="3810000"/>
            <a:ext cx="771525" cy="546100"/>
          </a:xfrm>
          <a:prstGeom prst="straightConnector1">
            <a:avLst/>
          </a:prstGeom>
          <a:noFill/>
          <a:ln w="28575" algn="ctr">
            <a:solidFill>
              <a:srgbClr val="FF9900"/>
            </a:solidFill>
            <a:round/>
            <a:headEnd type="none" w="sm" len="sm"/>
            <a:tailEnd type="arrow" w="med" len="med"/>
          </a:ln>
        </p:spPr>
      </p:cxnSp>
      <p:grpSp>
        <p:nvGrpSpPr>
          <p:cNvPr id="33807" name="Group 55"/>
          <p:cNvGrpSpPr>
            <a:grpSpLocks/>
          </p:cNvGrpSpPr>
          <p:nvPr/>
        </p:nvGrpSpPr>
        <p:grpSpPr bwMode="auto">
          <a:xfrm>
            <a:off x="5867400" y="4005263"/>
            <a:ext cx="1214438" cy="719137"/>
            <a:chOff x="642910" y="2214554"/>
            <a:chExt cx="1214446" cy="719143"/>
          </a:xfrm>
        </p:grpSpPr>
        <p:pic>
          <p:nvPicPr>
            <p:cNvPr id="33808" name="Picture 6" descr="C:\Documents and Settings\pace\Local Settings\Temporary Internet Files\Content.IE5\21QVSL6F\MCj04315660000[1]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42976" y="2214554"/>
              <a:ext cx="714380" cy="719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09" name="Picture 4" descr="C:\Documents and Settings\pace\Local Settings\Temporary Internet Files\Content.IE5\H0KWH2O2\MCj04326240000[1]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642910" y="2214554"/>
              <a:ext cx="642942" cy="642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33810" name="Straight Arrow Connector 18"/>
          <p:cNvCxnSpPr>
            <a:cxnSpLocks noChangeShapeType="1"/>
          </p:cNvCxnSpPr>
          <p:nvPr/>
        </p:nvCxnSpPr>
        <p:spPr bwMode="auto">
          <a:xfrm flipV="1">
            <a:off x="4906963" y="3219450"/>
            <a:ext cx="928687" cy="214313"/>
          </a:xfrm>
          <a:prstGeom prst="straightConnector1">
            <a:avLst/>
          </a:prstGeom>
          <a:noFill/>
          <a:ln w="28575" algn="ctr">
            <a:solidFill>
              <a:srgbClr val="FF9900"/>
            </a:solidFill>
            <a:round/>
            <a:headEnd type="none" w="sm" len="sm"/>
            <a:tailEnd type="arrow" w="med" len="med"/>
          </a:ln>
        </p:spPr>
      </p:cxnSp>
      <p:cxnSp>
        <p:nvCxnSpPr>
          <p:cNvPr id="33811" name="Straight Arrow Connector 19"/>
          <p:cNvCxnSpPr>
            <a:cxnSpLocks noChangeShapeType="1"/>
          </p:cNvCxnSpPr>
          <p:nvPr/>
        </p:nvCxnSpPr>
        <p:spPr bwMode="auto">
          <a:xfrm rot="16200000" flipV="1">
            <a:off x="6019800" y="3657600"/>
            <a:ext cx="609600" cy="0"/>
          </a:xfrm>
          <a:prstGeom prst="straightConnector1">
            <a:avLst/>
          </a:prstGeom>
          <a:noFill/>
          <a:ln w="28575" algn="ctr">
            <a:solidFill>
              <a:srgbClr val="FF9900"/>
            </a:solidFill>
            <a:round/>
            <a:headEnd type="none" w="sm" len="sm"/>
            <a:tailEnd type="arrow" w="med" len="med"/>
          </a:ln>
        </p:spPr>
      </p:cxnSp>
      <p:sp>
        <p:nvSpPr>
          <p:cNvPr id="21" name="TextBox 20"/>
          <p:cNvSpPr txBox="1"/>
          <p:nvPr/>
        </p:nvSpPr>
        <p:spPr>
          <a:xfrm>
            <a:off x="5257800" y="4752975"/>
            <a:ext cx="3446463" cy="822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sz="1200">
                <a:cs typeface="Tahoma" pitchFamily="34" charset="0"/>
              </a:rPr>
              <a:t>Resource owner and Service manager give authorization using :</a:t>
            </a:r>
          </a:p>
          <a:p>
            <a:pPr>
              <a:buFont typeface="Arial" charset="0"/>
              <a:buChar char="•"/>
            </a:pPr>
            <a:r>
              <a:rPr lang="en-US" sz="1200">
                <a:solidFill>
                  <a:srgbClr val="00B050"/>
                </a:solidFill>
                <a:cs typeface="Tahoma" pitchFamily="34" charset="0"/>
              </a:rPr>
              <a:t> Accounts</a:t>
            </a:r>
          </a:p>
          <a:p>
            <a:pPr>
              <a:buFont typeface="Arial" charset="0"/>
              <a:buChar char="•"/>
            </a:pPr>
            <a:r>
              <a:rPr lang="en-US" sz="1200">
                <a:solidFill>
                  <a:srgbClr val="00B050"/>
                </a:solidFill>
                <a:cs typeface="Tahoma" pitchFamily="34" charset="0"/>
              </a:rPr>
              <a:t> E-groups: based on HR data or custom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590800" y="1219200"/>
            <a:ext cx="2438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rgbClr val="00B050"/>
                </a:solidFill>
                <a:latin typeface="+mn-lt"/>
              </a:rPr>
              <a:t>Identity Management</a:t>
            </a:r>
          </a:p>
          <a:p>
            <a:pPr>
              <a:defRPr/>
            </a:pPr>
            <a:r>
              <a:rPr lang="en-US" sz="1100" dirty="0">
                <a:solidFill>
                  <a:srgbClr val="00B050"/>
                </a:solidFill>
                <a:latin typeface="+mn-lt"/>
              </a:rPr>
              <a:t>Made by CERN Administration</a:t>
            </a:r>
          </a:p>
        </p:txBody>
      </p:sp>
      <p:cxnSp>
        <p:nvCxnSpPr>
          <p:cNvPr id="33814" name="Straight Arrow Connector 22"/>
          <p:cNvCxnSpPr>
            <a:cxnSpLocks noChangeShapeType="1"/>
          </p:cNvCxnSpPr>
          <p:nvPr/>
        </p:nvCxnSpPr>
        <p:spPr bwMode="auto">
          <a:xfrm>
            <a:off x="6705600" y="2971800"/>
            <a:ext cx="1143000" cy="71438"/>
          </a:xfrm>
          <a:prstGeom prst="straightConnector1">
            <a:avLst/>
          </a:prstGeom>
          <a:noFill/>
          <a:ln w="28575" algn="ctr">
            <a:solidFill>
              <a:srgbClr val="FF9900"/>
            </a:solidFill>
            <a:round/>
            <a:headEnd type="none" w="sm" len="sm"/>
            <a:tailEnd type="arrow" w="med" len="med"/>
          </a:ln>
        </p:spPr>
      </p:cxnSp>
      <p:pic>
        <p:nvPicPr>
          <p:cNvPr id="33815" name="Picture 5" descr="C:\Documents and Settings\pace\Local Settings\Temporary Internet Files\Content.IE5\YQ1NRPZM\MCj04326230000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24525" y="4076700"/>
            <a:ext cx="642938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3276600" y="3962400"/>
            <a:ext cx="22098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rgbClr val="00B050"/>
                </a:solidFill>
                <a:latin typeface="+mn-lt"/>
              </a:rPr>
              <a:t> Unique account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rgbClr val="00B050"/>
                </a:solidFill>
                <a:latin typeface="+mn-lt"/>
              </a:rPr>
              <a:t> Unique set of groups / roles </a:t>
            </a:r>
          </a:p>
          <a:p>
            <a:pPr>
              <a:defRPr/>
            </a:pPr>
            <a:r>
              <a:rPr lang="en-US" sz="1200" dirty="0">
                <a:solidFill>
                  <a:srgbClr val="00B050"/>
                </a:solidFill>
                <a:latin typeface="+mn-lt"/>
              </a:rPr>
              <a:t>(for all services)</a:t>
            </a:r>
          </a:p>
        </p:txBody>
      </p:sp>
      <p:sp>
        <p:nvSpPr>
          <p:cNvPr id="26" name="Rounded Rectangle 25"/>
          <p:cNvSpPr/>
          <p:nvPr/>
        </p:nvSpPr>
        <p:spPr bwMode="auto">
          <a:xfrm>
            <a:off x="3352800" y="3005138"/>
            <a:ext cx="1490663" cy="881062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1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Global</a:t>
            </a:r>
          </a:p>
          <a:p>
            <a:pPr algn="ctr" eaLnBrk="0" hangingPunct="0">
              <a:defRPr/>
            </a:pP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E-Group management</a:t>
            </a:r>
            <a:endParaRPr lang="en-US" sz="16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3818" name="Flowchart: Summing Junction 26"/>
          <p:cNvSpPr>
            <a:spLocks noChangeArrowheads="1"/>
          </p:cNvSpPr>
          <p:nvPr/>
        </p:nvSpPr>
        <p:spPr bwMode="auto">
          <a:xfrm>
            <a:off x="5915025" y="2705100"/>
            <a:ext cx="714375" cy="571500"/>
          </a:xfrm>
          <a:prstGeom prst="flowChartSummingJunction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lang="en-US" sz="2400">
              <a:latin typeface="Book Antiqua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38775" y="1790700"/>
            <a:ext cx="2706688" cy="784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rgbClr val="00B050"/>
                </a:solidFill>
                <a:latin typeface="+mn-lt"/>
              </a:rPr>
              <a:t>Computing Services at CERN:</a:t>
            </a:r>
          </a:p>
          <a:p>
            <a:pPr>
              <a:defRPr/>
            </a:pPr>
            <a:r>
              <a:rPr lang="en-US" sz="1100" dirty="0">
                <a:solidFill>
                  <a:srgbClr val="00B050"/>
                </a:solidFill>
                <a:latin typeface="+mn-lt"/>
              </a:rPr>
              <a:t>Mail, Web, Windows, Unix, EDMS, </a:t>
            </a:r>
          </a:p>
          <a:p>
            <a:pPr>
              <a:defRPr/>
            </a:pPr>
            <a:r>
              <a:rPr lang="en-US" sz="1100" dirty="0">
                <a:solidFill>
                  <a:srgbClr val="00B050"/>
                </a:solidFill>
                <a:latin typeface="+mn-lt"/>
              </a:rPr>
              <a:t>Administration, </a:t>
            </a:r>
            <a:r>
              <a:rPr lang="en-US" sz="1100" dirty="0" err="1">
                <a:solidFill>
                  <a:srgbClr val="00B050"/>
                </a:solidFill>
                <a:latin typeface="+mn-lt"/>
              </a:rPr>
              <a:t>Indico</a:t>
            </a:r>
            <a:r>
              <a:rPr lang="en-US" sz="1100" dirty="0">
                <a:solidFill>
                  <a:srgbClr val="00B050"/>
                </a:solidFill>
                <a:latin typeface="+mn-lt"/>
              </a:rPr>
              <a:t>, Document Server</a:t>
            </a:r>
          </a:p>
          <a:p>
            <a:pPr>
              <a:defRPr/>
            </a:pPr>
            <a:r>
              <a:rPr lang="en-US" sz="1100" dirty="0">
                <a:solidFill>
                  <a:srgbClr val="00B050"/>
                </a:solidFill>
                <a:latin typeface="+mn-lt"/>
              </a:rPr>
              <a:t>Remedy, Oracle, …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813425" y="3556000"/>
            <a:ext cx="1008063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" dirty="0">
                <a:latin typeface="+mn-lt"/>
              </a:rPr>
              <a:t>Authorization</a:t>
            </a:r>
          </a:p>
        </p:txBody>
      </p:sp>
      <p:sp>
        <p:nvSpPr>
          <p:cNvPr id="30" name="TextBox 29"/>
          <p:cNvSpPr txBox="1"/>
          <p:nvPr/>
        </p:nvSpPr>
        <p:spPr>
          <a:xfrm rot="1042193">
            <a:off x="4849813" y="2517775"/>
            <a:ext cx="1079500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" dirty="0">
                <a:latin typeface="+mn-lt"/>
              </a:rPr>
              <a:t>Authentication</a:t>
            </a:r>
          </a:p>
        </p:txBody>
      </p:sp>
      <p:sp>
        <p:nvSpPr>
          <p:cNvPr id="31" name="TextBox 30"/>
          <p:cNvSpPr txBox="1"/>
          <p:nvPr/>
        </p:nvSpPr>
        <p:spPr>
          <a:xfrm rot="20816341">
            <a:off x="4794250" y="3132138"/>
            <a:ext cx="952500" cy="4286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sz="1100"/>
              <a:t>Role</a:t>
            </a:r>
            <a:br>
              <a:rPr lang="en-US" sz="1100"/>
            </a:br>
            <a:r>
              <a:rPr lang="en-US" sz="1100"/>
              <a:t>membership</a:t>
            </a:r>
          </a:p>
        </p:txBody>
      </p:sp>
      <p:sp>
        <p:nvSpPr>
          <p:cNvPr id="32" name="TextBox 31"/>
          <p:cNvSpPr txBox="1"/>
          <p:nvPr/>
        </p:nvSpPr>
        <p:spPr>
          <a:xfrm rot="238063">
            <a:off x="6684963" y="2782888"/>
            <a:ext cx="1155700" cy="2619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" dirty="0">
                <a:latin typeface="+mn-lt"/>
              </a:rPr>
              <a:t>Access granted</a:t>
            </a:r>
          </a:p>
        </p:txBody>
      </p:sp>
      <p:cxnSp>
        <p:nvCxnSpPr>
          <p:cNvPr id="33824" name="Straight Arrow Connector 39"/>
          <p:cNvCxnSpPr>
            <a:cxnSpLocks noChangeShapeType="1"/>
            <a:stCxn id="11" idx="3"/>
            <a:endCxn id="26" idx="1"/>
          </p:cNvCxnSpPr>
          <p:nvPr/>
        </p:nvCxnSpPr>
        <p:spPr bwMode="auto">
          <a:xfrm>
            <a:off x="2795588" y="2932113"/>
            <a:ext cx="557212" cy="514350"/>
          </a:xfrm>
          <a:prstGeom prst="straightConnector1">
            <a:avLst/>
          </a:prstGeom>
          <a:noFill/>
          <a:ln w="28575" algn="ctr">
            <a:solidFill>
              <a:srgbClr val="FF9900"/>
            </a:solidFill>
            <a:round/>
            <a:headEnd type="none" w="sm" len="sm"/>
            <a:tailEnd type="arrow" w="med" len="med"/>
          </a:ln>
        </p:spPr>
      </p:cxnSp>
      <p:sp>
        <p:nvSpPr>
          <p:cNvPr id="33825" name="Footer Placeholder 3"/>
          <p:cNvSpPr txBox="1">
            <a:spLocks noGrp="1"/>
          </p:cNvSpPr>
          <p:nvPr/>
        </p:nvSpPr>
        <p:spPr bwMode="auto">
          <a:xfrm>
            <a:off x="1905000" y="63246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400" b="1" i="1">
                <a:solidFill>
                  <a:srgbClr val="3861AA"/>
                </a:solidFill>
              </a:rPr>
              <a:t>Single Sign On, Identity and Access Management at CERN - </a:t>
            </a:r>
            <a:fld id="{AC6CBAD2-3F3E-4E3F-B57F-EAF902334189}" type="slidenum">
              <a:rPr lang="en-US" sz="1400" b="1" i="1">
                <a:solidFill>
                  <a:srgbClr val="3861AA"/>
                </a:solidFill>
              </a:rPr>
              <a:pPr algn="r"/>
              <a:t>9</a:t>
            </a:fld>
            <a:endParaRPr lang="en-US" sz="1400" b="1" i="1">
              <a:solidFill>
                <a:srgbClr val="3861A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817</TotalTime>
  <Words>925</Words>
  <Application>Microsoft Office PowerPoint</Application>
  <PresentationFormat>On-screen Show (4:3)</PresentationFormat>
  <Paragraphs>190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Wingdings</vt:lpstr>
      <vt:lpstr>Calibri</vt:lpstr>
      <vt:lpstr>Tahoma</vt:lpstr>
      <vt:lpstr>Book Antiqua</vt:lpstr>
      <vt:lpstr>Default Design</vt:lpstr>
      <vt:lpstr>Single Sign On, Identity and Access management at CERN</vt:lpstr>
      <vt:lpstr>Agenda</vt:lpstr>
      <vt:lpstr>History</vt:lpstr>
      <vt:lpstr>Now</vt:lpstr>
      <vt:lpstr>What do we want?</vt:lpstr>
      <vt:lpstr>IAM Architecture</vt:lpstr>
      <vt:lpstr>Benefits of central IAM</vt:lpstr>
      <vt:lpstr>Components</vt:lpstr>
      <vt:lpstr>The direction</vt:lpstr>
      <vt:lpstr>Single-Sign-On for web apps</vt:lpstr>
      <vt:lpstr>Single-Sign-On for web apps</vt:lpstr>
      <vt:lpstr>CERN Authentication</vt:lpstr>
      <vt:lpstr>Technical background</vt:lpstr>
      <vt:lpstr>Technical background</vt:lpstr>
      <vt:lpstr>Technical background</vt:lpstr>
      <vt:lpstr>Non-web applications</vt:lpstr>
      <vt:lpstr>Links and documentation</vt:lpstr>
      <vt:lpstr>Questions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rosy</dc:creator>
  <cp:lastModifiedBy>Alex Lossent</cp:lastModifiedBy>
  <cp:revision>119</cp:revision>
  <dcterms:created xsi:type="dcterms:W3CDTF">2006-05-15T08:51:15Z</dcterms:created>
  <dcterms:modified xsi:type="dcterms:W3CDTF">2007-10-30T15:00:30Z</dcterms:modified>
</cp:coreProperties>
</file>