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61" r:id="rId2"/>
  </p:sldMasterIdLst>
  <p:notesMasterIdLst>
    <p:notesMasterId r:id="rId19"/>
  </p:notesMasterIdLst>
  <p:handoutMasterIdLst>
    <p:handoutMasterId r:id="rId20"/>
  </p:handoutMasterIdLst>
  <p:sldIdLst>
    <p:sldId id="256" r:id="rId3"/>
    <p:sldId id="285" r:id="rId4"/>
    <p:sldId id="287" r:id="rId5"/>
    <p:sldId id="288" r:id="rId6"/>
    <p:sldId id="289" r:id="rId7"/>
    <p:sldId id="291" r:id="rId8"/>
    <p:sldId id="292" r:id="rId9"/>
    <p:sldId id="293" r:id="rId10"/>
    <p:sldId id="295" r:id="rId11"/>
    <p:sldId id="290" r:id="rId12"/>
    <p:sldId id="297" r:id="rId13"/>
    <p:sldId id="299" r:id="rId14"/>
    <p:sldId id="296" r:id="rId15"/>
    <p:sldId id="298" r:id="rId16"/>
    <p:sldId id="283" r:id="rId17"/>
    <p:sldId id="300" r:id="rId18"/>
  </p:sldIdLst>
  <p:sldSz cx="9144000" cy="6858000" type="screen4x3"/>
  <p:notesSz cx="672941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2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2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2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2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2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</p:showPr>
  <p:clrMru>
    <a:srgbClr val="052FB5"/>
    <a:srgbClr val="00CC00"/>
    <a:srgbClr val="39393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604" autoAdjust="0"/>
    <p:restoredTop sz="90865" autoAdjust="0"/>
  </p:normalViewPr>
  <p:slideViewPr>
    <p:cSldViewPr>
      <p:cViewPr varScale="1">
        <p:scale>
          <a:sx n="74" d="100"/>
          <a:sy n="74" d="100"/>
        </p:scale>
        <p:origin x="-67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nt\Desktop\hepix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nt\Desktop\hepix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nt\Desktop\hepix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nt\Desktop\hepix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nt\Desktop\hepix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8"/>
          <c:order val="6"/>
          <c:marker>
            <c:symbol val="none"/>
          </c:marker>
          <c:cat>
            <c:numRef>
              <c:f>Sheet3!$C$1:$E$1</c:f>
              <c:numCache>
                <c:formatCode>General</c:formatCode>
                <c:ptCount val="3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</c:numCache>
            </c:numRef>
          </c:cat>
          <c:val>
            <c:numRef>
              <c:f>Sheet3!$C$2:$E$2</c:f>
              <c:numCache>
                <c:formatCode>General</c:formatCode>
                <c:ptCount val="3"/>
                <c:pt idx="0">
                  <c:v>500</c:v>
                </c:pt>
                <c:pt idx="1">
                  <c:v>800</c:v>
                </c:pt>
                <c:pt idx="2">
                  <c:v>1200</c:v>
                </c:pt>
              </c:numCache>
            </c:numRef>
          </c:val>
        </c:ser>
        <c:ser>
          <c:idx val="9"/>
          <c:order val="7"/>
          <c:marker>
            <c:symbol val="none"/>
          </c:marker>
          <c:val>
            <c:numRef>
              <c:f>Sheet3!$C$3:$D$3</c:f>
              <c:numCache>
                <c:formatCode>General</c:formatCode>
                <c:ptCount val="2"/>
                <c:pt idx="0">
                  <c:v>900</c:v>
                </c:pt>
                <c:pt idx="1">
                  <c:v>1800</c:v>
                </c:pt>
              </c:numCache>
            </c:numRef>
          </c:val>
        </c:ser>
        <c:ser>
          <c:idx val="10"/>
          <c:order val="8"/>
          <c:marker>
            <c:symbol val="none"/>
          </c:marker>
          <c:val>
            <c:numRef>
              <c:f>Sheet3!$C$4:$E$4</c:f>
              <c:numCache>
                <c:formatCode>General</c:formatCode>
                <c:ptCount val="3"/>
                <c:pt idx="0">
                  <c:v>1000</c:v>
                </c:pt>
                <c:pt idx="1">
                  <c:v>1200</c:v>
                </c:pt>
                <c:pt idx="2">
                  <c:v>1500</c:v>
                </c:pt>
              </c:numCache>
            </c:numRef>
          </c:val>
        </c:ser>
        <c:ser>
          <c:idx val="11"/>
          <c:order val="9"/>
          <c:marker>
            <c:symbol val="none"/>
          </c:marker>
          <c:val>
            <c:numRef>
              <c:f>Sheet3!$C$6:$E$6</c:f>
              <c:numCache>
                <c:formatCode>General</c:formatCode>
                <c:ptCount val="3"/>
                <c:pt idx="0">
                  <c:v>900</c:v>
                </c:pt>
                <c:pt idx="1">
                  <c:v>900</c:v>
                </c:pt>
                <c:pt idx="2">
                  <c:v>900</c:v>
                </c:pt>
              </c:numCache>
            </c:numRef>
          </c:val>
        </c:ser>
        <c:ser>
          <c:idx val="12"/>
          <c:order val="10"/>
          <c:marker>
            <c:symbol val="none"/>
          </c:marker>
          <c:val>
            <c:numRef>
              <c:f>Sheet3!$C$9:$E$9</c:f>
              <c:numCache>
                <c:formatCode>General</c:formatCode>
                <c:ptCount val="3"/>
                <c:pt idx="0">
                  <c:v>6000</c:v>
                </c:pt>
                <c:pt idx="1">
                  <c:v>15000</c:v>
                </c:pt>
                <c:pt idx="2">
                  <c:v>16500</c:v>
                </c:pt>
              </c:numCache>
            </c:numRef>
          </c:val>
        </c:ser>
        <c:ser>
          <c:idx val="14"/>
          <c:order val="11"/>
          <c:marker>
            <c:symbol val="none"/>
          </c:marker>
          <c:val>
            <c:numRef>
              <c:f>Sheet3!$C$11:$E$11</c:f>
              <c:numCache>
                <c:formatCode>General</c:formatCode>
                <c:ptCount val="3"/>
                <c:pt idx="0">
                  <c:v>123</c:v>
                </c:pt>
                <c:pt idx="1">
                  <c:v>188</c:v>
                </c:pt>
                <c:pt idx="2">
                  <c:v>252</c:v>
                </c:pt>
              </c:numCache>
            </c:numRef>
          </c:val>
        </c:ser>
        <c:ser>
          <c:idx val="15"/>
          <c:order val="12"/>
          <c:marker>
            <c:symbol val="none"/>
          </c:marker>
          <c:val>
            <c:numRef>
              <c:f>Sheet3!$C$12:$E$12</c:f>
              <c:numCache>
                <c:formatCode>General</c:formatCode>
                <c:ptCount val="3"/>
                <c:pt idx="0">
                  <c:v>1500</c:v>
                </c:pt>
                <c:pt idx="1">
                  <c:v>2500</c:v>
                </c:pt>
              </c:numCache>
            </c:numRef>
          </c:val>
        </c:ser>
        <c:ser>
          <c:idx val="1"/>
          <c:order val="0"/>
          <c:marker>
            <c:symbol val="none"/>
          </c:marker>
          <c:cat>
            <c:numRef>
              <c:f>Sheet3!$C$1:$E$1</c:f>
              <c:numCache>
                <c:formatCode>General</c:formatCode>
                <c:ptCount val="3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</c:numCache>
            </c:numRef>
          </c:cat>
          <c:val>
            <c:numRef>
              <c:f>Sheet3!$C$2:$E$2</c:f>
              <c:numCache>
                <c:formatCode>General</c:formatCode>
                <c:ptCount val="3"/>
                <c:pt idx="0">
                  <c:v>500</c:v>
                </c:pt>
                <c:pt idx="1">
                  <c:v>800</c:v>
                </c:pt>
                <c:pt idx="2">
                  <c:v>1200</c:v>
                </c:pt>
              </c:numCache>
            </c:numRef>
          </c:val>
        </c:ser>
        <c:ser>
          <c:idx val="0"/>
          <c:order val="1"/>
          <c:marker>
            <c:symbol val="none"/>
          </c:marker>
          <c:val>
            <c:numRef>
              <c:f>Sheet3!$C$3:$D$3</c:f>
              <c:numCache>
                <c:formatCode>General</c:formatCode>
                <c:ptCount val="2"/>
                <c:pt idx="0">
                  <c:v>900</c:v>
                </c:pt>
                <c:pt idx="1">
                  <c:v>1800</c:v>
                </c:pt>
              </c:numCache>
            </c:numRef>
          </c:val>
        </c:ser>
        <c:ser>
          <c:idx val="2"/>
          <c:order val="2"/>
          <c:marker>
            <c:symbol val="none"/>
          </c:marker>
          <c:val>
            <c:numRef>
              <c:f>Sheet3!$C$4:$E$4</c:f>
              <c:numCache>
                <c:formatCode>General</c:formatCode>
                <c:ptCount val="3"/>
                <c:pt idx="0">
                  <c:v>1000</c:v>
                </c:pt>
                <c:pt idx="1">
                  <c:v>1200</c:v>
                </c:pt>
                <c:pt idx="2">
                  <c:v>1500</c:v>
                </c:pt>
              </c:numCache>
            </c:numRef>
          </c:val>
        </c:ser>
        <c:ser>
          <c:idx val="3"/>
          <c:order val="3"/>
          <c:marker>
            <c:symbol val="none"/>
          </c:marker>
          <c:val>
            <c:numRef>
              <c:f>Sheet3!$C$6:$E$6</c:f>
              <c:numCache>
                <c:formatCode>General</c:formatCode>
                <c:ptCount val="3"/>
                <c:pt idx="0">
                  <c:v>900</c:v>
                </c:pt>
                <c:pt idx="1">
                  <c:v>900</c:v>
                </c:pt>
                <c:pt idx="2">
                  <c:v>900</c:v>
                </c:pt>
              </c:numCache>
            </c:numRef>
          </c:val>
        </c:ser>
        <c:ser>
          <c:idx val="6"/>
          <c:order val="4"/>
          <c:marker>
            <c:symbol val="none"/>
          </c:marker>
          <c:val>
            <c:numRef>
              <c:f>Sheet3!$C$11:$E$11</c:f>
              <c:numCache>
                <c:formatCode>General</c:formatCode>
                <c:ptCount val="3"/>
                <c:pt idx="0">
                  <c:v>123</c:v>
                </c:pt>
                <c:pt idx="1">
                  <c:v>188</c:v>
                </c:pt>
                <c:pt idx="2">
                  <c:v>252</c:v>
                </c:pt>
              </c:numCache>
            </c:numRef>
          </c:val>
        </c:ser>
        <c:ser>
          <c:idx val="7"/>
          <c:order val="5"/>
          <c:marker>
            <c:symbol val="none"/>
          </c:marker>
          <c:val>
            <c:numRef>
              <c:f>Sheet3!$C$12:$E$12</c:f>
              <c:numCache>
                <c:formatCode>General</c:formatCode>
                <c:ptCount val="3"/>
                <c:pt idx="0">
                  <c:v>1500</c:v>
                </c:pt>
                <c:pt idx="1">
                  <c:v>2500</c:v>
                </c:pt>
              </c:numCache>
            </c:numRef>
          </c:val>
        </c:ser>
        <c:marker val="1"/>
        <c:axId val="69730688"/>
        <c:axId val="69732608"/>
      </c:lineChart>
      <c:catAx>
        <c:axId val="697306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>
                    <a:latin typeface="Trebuchet MS" pitchFamily="34" charset="0"/>
                  </a:rPr>
                  <a:t>Year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>
                <a:latin typeface="Trebuchet MS" pitchFamily="34" charset="0"/>
              </a:defRPr>
            </a:pPr>
            <a:endParaRPr lang="en-US"/>
          </a:p>
        </c:txPr>
        <c:crossAx val="69732608"/>
        <c:crosses val="autoZero"/>
        <c:auto val="1"/>
        <c:lblAlgn val="ctr"/>
        <c:lblOffset val="100"/>
      </c:catAx>
      <c:valAx>
        <c:axId val="69732608"/>
        <c:scaling>
          <c:orientation val="minMax"/>
          <c:max val="30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>
                    <a:latin typeface="Trebuchet MS" pitchFamily="34" charset="0"/>
                  </a:rPr>
                  <a:t>Predicted Demand (kW)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>
                <a:latin typeface="Trebuchet MS" pitchFamily="34" charset="0"/>
              </a:defRPr>
            </a:pPr>
            <a:endParaRPr lang="en-US"/>
          </a:p>
        </c:txPr>
        <c:crossAx val="69730688"/>
        <c:crosses val="autoZero"/>
        <c:crossBetween val="between"/>
      </c:valAx>
    </c:plotArea>
    <c:plotVisOnly val="1"/>
  </c:chart>
  <c:spPr>
    <a:solidFill>
      <a:schemeClr val="bg1"/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8"/>
          <c:order val="8"/>
          <c:marker>
            <c:symbol val="none"/>
          </c:marker>
          <c:cat>
            <c:numRef>
              <c:f>Sheet3!$C$1:$E$1</c:f>
              <c:numCache>
                <c:formatCode>General</c:formatCode>
                <c:ptCount val="3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</c:numCache>
            </c:numRef>
          </c:cat>
          <c:val>
            <c:numRef>
              <c:f>Sheet3!$C$2:$E$2</c:f>
              <c:numCache>
                <c:formatCode>General</c:formatCode>
                <c:ptCount val="3"/>
                <c:pt idx="0">
                  <c:v>500</c:v>
                </c:pt>
                <c:pt idx="1">
                  <c:v>800</c:v>
                </c:pt>
                <c:pt idx="2">
                  <c:v>1200</c:v>
                </c:pt>
              </c:numCache>
            </c:numRef>
          </c:val>
        </c:ser>
        <c:ser>
          <c:idx val="9"/>
          <c:order val="9"/>
          <c:marker>
            <c:symbol val="none"/>
          </c:marker>
          <c:val>
            <c:numRef>
              <c:f>Sheet3!$C$3:$D$3</c:f>
              <c:numCache>
                <c:formatCode>General</c:formatCode>
                <c:ptCount val="2"/>
                <c:pt idx="0">
                  <c:v>900</c:v>
                </c:pt>
                <c:pt idx="1">
                  <c:v>1800</c:v>
                </c:pt>
              </c:numCache>
            </c:numRef>
          </c:val>
        </c:ser>
        <c:ser>
          <c:idx val="10"/>
          <c:order val="10"/>
          <c:marker>
            <c:symbol val="none"/>
          </c:marker>
          <c:val>
            <c:numRef>
              <c:f>Sheet3!$C$4:$E$4</c:f>
              <c:numCache>
                <c:formatCode>General</c:formatCode>
                <c:ptCount val="3"/>
                <c:pt idx="0">
                  <c:v>1000</c:v>
                </c:pt>
                <c:pt idx="1">
                  <c:v>1200</c:v>
                </c:pt>
                <c:pt idx="2">
                  <c:v>1500</c:v>
                </c:pt>
              </c:numCache>
            </c:numRef>
          </c:val>
        </c:ser>
        <c:ser>
          <c:idx val="11"/>
          <c:order val="11"/>
          <c:marker>
            <c:symbol val="none"/>
          </c:marker>
          <c:val>
            <c:numRef>
              <c:f>Sheet3!$C$6:$E$6</c:f>
              <c:numCache>
                <c:formatCode>General</c:formatCode>
                <c:ptCount val="3"/>
                <c:pt idx="0">
                  <c:v>900</c:v>
                </c:pt>
                <c:pt idx="1">
                  <c:v>900</c:v>
                </c:pt>
                <c:pt idx="2">
                  <c:v>900</c:v>
                </c:pt>
              </c:numCache>
            </c:numRef>
          </c:val>
        </c:ser>
        <c:ser>
          <c:idx val="12"/>
          <c:order val="12"/>
          <c:marker>
            <c:symbol val="none"/>
          </c:marker>
          <c:val>
            <c:numRef>
              <c:f>Sheet3!$C$9:$E$9</c:f>
              <c:numCache>
                <c:formatCode>General</c:formatCode>
                <c:ptCount val="3"/>
                <c:pt idx="0">
                  <c:v>6000</c:v>
                </c:pt>
                <c:pt idx="1">
                  <c:v>15000</c:v>
                </c:pt>
                <c:pt idx="2">
                  <c:v>16500</c:v>
                </c:pt>
              </c:numCache>
            </c:numRef>
          </c:val>
        </c:ser>
        <c:ser>
          <c:idx val="13"/>
          <c:order val="13"/>
          <c:marker>
            <c:symbol val="none"/>
          </c:marker>
          <c:val>
            <c:numRef>
              <c:f>Sheet3!$C$10:$E$10</c:f>
              <c:numCache>
                <c:formatCode>General</c:formatCode>
                <c:ptCount val="3"/>
                <c:pt idx="0">
                  <c:v>2500</c:v>
                </c:pt>
                <c:pt idx="1">
                  <c:v>5000</c:v>
                </c:pt>
                <c:pt idx="2">
                  <c:v>15000</c:v>
                </c:pt>
              </c:numCache>
            </c:numRef>
          </c:val>
        </c:ser>
        <c:ser>
          <c:idx val="14"/>
          <c:order val="14"/>
          <c:marker>
            <c:symbol val="none"/>
          </c:marker>
          <c:val>
            <c:numRef>
              <c:f>Sheet3!$C$11:$E$11</c:f>
              <c:numCache>
                <c:formatCode>General</c:formatCode>
                <c:ptCount val="3"/>
                <c:pt idx="0">
                  <c:v>123</c:v>
                </c:pt>
                <c:pt idx="1">
                  <c:v>188</c:v>
                </c:pt>
                <c:pt idx="2">
                  <c:v>252</c:v>
                </c:pt>
              </c:numCache>
            </c:numRef>
          </c:val>
        </c:ser>
        <c:ser>
          <c:idx val="15"/>
          <c:order val="15"/>
          <c:marker>
            <c:symbol val="none"/>
          </c:marker>
          <c:val>
            <c:numRef>
              <c:f>Sheet3!$C$12:$E$12</c:f>
              <c:numCache>
                <c:formatCode>General</c:formatCode>
                <c:ptCount val="3"/>
                <c:pt idx="0">
                  <c:v>1500</c:v>
                </c:pt>
                <c:pt idx="1">
                  <c:v>2500</c:v>
                </c:pt>
              </c:numCache>
            </c:numRef>
          </c:val>
        </c:ser>
        <c:ser>
          <c:idx val="1"/>
          <c:order val="0"/>
          <c:marker>
            <c:symbol val="none"/>
          </c:marker>
          <c:cat>
            <c:numRef>
              <c:f>Sheet3!$C$1:$E$1</c:f>
              <c:numCache>
                <c:formatCode>General</c:formatCode>
                <c:ptCount val="3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</c:numCache>
            </c:numRef>
          </c:cat>
          <c:val>
            <c:numRef>
              <c:f>Sheet3!$C$2:$E$2</c:f>
              <c:numCache>
                <c:formatCode>General</c:formatCode>
                <c:ptCount val="3"/>
                <c:pt idx="0">
                  <c:v>500</c:v>
                </c:pt>
                <c:pt idx="1">
                  <c:v>800</c:v>
                </c:pt>
                <c:pt idx="2">
                  <c:v>1200</c:v>
                </c:pt>
              </c:numCache>
            </c:numRef>
          </c:val>
        </c:ser>
        <c:ser>
          <c:idx val="0"/>
          <c:order val="1"/>
          <c:marker>
            <c:symbol val="none"/>
          </c:marker>
          <c:val>
            <c:numRef>
              <c:f>Sheet3!$C$3:$D$3</c:f>
              <c:numCache>
                <c:formatCode>General</c:formatCode>
                <c:ptCount val="2"/>
                <c:pt idx="0">
                  <c:v>900</c:v>
                </c:pt>
                <c:pt idx="1">
                  <c:v>1800</c:v>
                </c:pt>
              </c:numCache>
            </c:numRef>
          </c:val>
        </c:ser>
        <c:ser>
          <c:idx val="2"/>
          <c:order val="2"/>
          <c:marker>
            <c:symbol val="none"/>
          </c:marker>
          <c:val>
            <c:numRef>
              <c:f>Sheet3!$C$4:$E$4</c:f>
              <c:numCache>
                <c:formatCode>General</c:formatCode>
                <c:ptCount val="3"/>
                <c:pt idx="0">
                  <c:v>1000</c:v>
                </c:pt>
                <c:pt idx="1">
                  <c:v>1200</c:v>
                </c:pt>
                <c:pt idx="2">
                  <c:v>1500</c:v>
                </c:pt>
              </c:numCache>
            </c:numRef>
          </c:val>
        </c:ser>
        <c:ser>
          <c:idx val="3"/>
          <c:order val="3"/>
          <c:marker>
            <c:symbol val="none"/>
          </c:marker>
          <c:val>
            <c:numRef>
              <c:f>Sheet3!$C$6:$E$6</c:f>
              <c:numCache>
                <c:formatCode>General</c:formatCode>
                <c:ptCount val="3"/>
                <c:pt idx="0">
                  <c:v>900</c:v>
                </c:pt>
                <c:pt idx="1">
                  <c:v>900</c:v>
                </c:pt>
                <c:pt idx="2">
                  <c:v>900</c:v>
                </c:pt>
              </c:numCache>
            </c:numRef>
          </c:val>
        </c:ser>
        <c:ser>
          <c:idx val="4"/>
          <c:order val="4"/>
          <c:marker>
            <c:symbol val="none"/>
          </c:marker>
          <c:val>
            <c:numRef>
              <c:f>Sheet3!$C$9:$E$9</c:f>
              <c:numCache>
                <c:formatCode>General</c:formatCode>
                <c:ptCount val="3"/>
                <c:pt idx="0">
                  <c:v>6000</c:v>
                </c:pt>
                <c:pt idx="1">
                  <c:v>15000</c:v>
                </c:pt>
                <c:pt idx="2">
                  <c:v>16500</c:v>
                </c:pt>
              </c:numCache>
            </c:numRef>
          </c:val>
        </c:ser>
        <c:ser>
          <c:idx val="5"/>
          <c:order val="5"/>
          <c:marker>
            <c:symbol val="none"/>
          </c:marker>
          <c:val>
            <c:numRef>
              <c:f>Sheet3!$C$10:$E$10</c:f>
              <c:numCache>
                <c:formatCode>General</c:formatCode>
                <c:ptCount val="3"/>
                <c:pt idx="0">
                  <c:v>2500</c:v>
                </c:pt>
                <c:pt idx="1">
                  <c:v>5000</c:v>
                </c:pt>
                <c:pt idx="2">
                  <c:v>15000</c:v>
                </c:pt>
              </c:numCache>
            </c:numRef>
          </c:val>
        </c:ser>
        <c:ser>
          <c:idx val="6"/>
          <c:order val="6"/>
          <c:marker>
            <c:symbol val="none"/>
          </c:marker>
          <c:val>
            <c:numRef>
              <c:f>Sheet3!$C$11:$E$11</c:f>
              <c:numCache>
                <c:formatCode>General</c:formatCode>
                <c:ptCount val="3"/>
                <c:pt idx="0">
                  <c:v>123</c:v>
                </c:pt>
                <c:pt idx="1">
                  <c:v>188</c:v>
                </c:pt>
                <c:pt idx="2">
                  <c:v>252</c:v>
                </c:pt>
              </c:numCache>
            </c:numRef>
          </c:val>
        </c:ser>
        <c:ser>
          <c:idx val="7"/>
          <c:order val="7"/>
          <c:marker>
            <c:symbol val="none"/>
          </c:marker>
          <c:val>
            <c:numRef>
              <c:f>Sheet3!$C$12:$E$12</c:f>
              <c:numCache>
                <c:formatCode>General</c:formatCode>
                <c:ptCount val="3"/>
                <c:pt idx="0">
                  <c:v>1500</c:v>
                </c:pt>
                <c:pt idx="1">
                  <c:v>2500</c:v>
                </c:pt>
              </c:numCache>
            </c:numRef>
          </c:val>
        </c:ser>
        <c:marker val="1"/>
        <c:axId val="69785088"/>
        <c:axId val="69787008"/>
      </c:lineChart>
      <c:catAx>
        <c:axId val="697850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>
                    <a:latin typeface="Trebuchet MS" pitchFamily="34" charset="0"/>
                  </a:rPr>
                  <a:t>Year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>
                <a:latin typeface="Trebuchet MS" pitchFamily="34" charset="0"/>
              </a:defRPr>
            </a:pPr>
            <a:endParaRPr lang="en-US"/>
          </a:p>
        </c:txPr>
        <c:crossAx val="69787008"/>
        <c:crosses val="autoZero"/>
        <c:auto val="1"/>
        <c:lblAlgn val="ctr"/>
        <c:lblOffset val="100"/>
      </c:catAx>
      <c:valAx>
        <c:axId val="697870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>
                    <a:latin typeface="Trebuchet MS" pitchFamily="34" charset="0"/>
                  </a:rPr>
                  <a:t>Predicted Demand (kW)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>
                <a:latin typeface="Trebuchet MS" pitchFamily="34" charset="0"/>
              </a:defRPr>
            </a:pPr>
            <a:endParaRPr lang="en-US"/>
          </a:p>
        </c:txPr>
        <c:crossAx val="69785088"/>
        <c:crosses val="autoZero"/>
        <c:crossBetween val="between"/>
      </c:valAx>
      <c:spPr>
        <a:solidFill>
          <a:schemeClr val="bg1"/>
        </a:solidFill>
      </c:spPr>
    </c:plotArea>
    <c:plotVisOnly val="1"/>
  </c:chart>
  <c:spPr>
    <a:solidFill>
      <a:srgbClr val="FCFEB9"/>
    </a:soli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percentStacked"/>
        <c:ser>
          <c:idx val="0"/>
          <c:order val="0"/>
          <c:tx>
            <c:strRef>
              <c:f>Sheet2!$C$1</c:f>
              <c:strCache>
                <c:ptCount val="1"/>
                <c:pt idx="0">
                  <c:v>Used</c:v>
                </c:pt>
              </c:strCache>
            </c:strRef>
          </c:tx>
          <c:val>
            <c:numRef>
              <c:f>Sheet2!$C$2:$C$12</c:f>
              <c:numCache>
                <c:formatCode>General</c:formatCode>
                <c:ptCount val="11"/>
                <c:pt idx="0">
                  <c:v>0.57142857142857206</c:v>
                </c:pt>
                <c:pt idx="1">
                  <c:v>0.64444444444444515</c:v>
                </c:pt>
                <c:pt idx="2">
                  <c:v>0.62962962962963065</c:v>
                </c:pt>
                <c:pt idx="3">
                  <c:v>0.6111111111111116</c:v>
                </c:pt>
                <c:pt idx="4">
                  <c:v>0.5</c:v>
                </c:pt>
                <c:pt idx="5">
                  <c:v>0.56666666666666654</c:v>
                </c:pt>
                <c:pt idx="6">
                  <c:v>0.66666666666666663</c:v>
                </c:pt>
                <c:pt idx="7">
                  <c:v>0.56000000000000005</c:v>
                </c:pt>
                <c:pt idx="8">
                  <c:v>0.15853658536585374</c:v>
                </c:pt>
                <c:pt idx="9">
                  <c:v>0.8</c:v>
                </c:pt>
                <c:pt idx="10">
                  <c:v>0.75000000000000056</c:v>
                </c:pt>
              </c:numCache>
            </c:numRef>
          </c:val>
        </c:ser>
        <c:ser>
          <c:idx val="1"/>
          <c:order val="1"/>
          <c:tx>
            <c:strRef>
              <c:f>Sheet2!$D$1</c:f>
              <c:strCache>
                <c:ptCount val="1"/>
                <c:pt idx="0">
                  <c:v>Free</c:v>
                </c:pt>
              </c:strCache>
            </c:strRef>
          </c:tx>
          <c:val>
            <c:numRef>
              <c:f>Sheet2!$D$2:$D$12</c:f>
              <c:numCache>
                <c:formatCode>General</c:formatCode>
                <c:ptCount val="11"/>
                <c:pt idx="0">
                  <c:v>0.4285714285714286</c:v>
                </c:pt>
                <c:pt idx="1">
                  <c:v>0.35555555555555551</c:v>
                </c:pt>
                <c:pt idx="2">
                  <c:v>0.37037037037037096</c:v>
                </c:pt>
                <c:pt idx="3">
                  <c:v>0.38888888888888967</c:v>
                </c:pt>
                <c:pt idx="4">
                  <c:v>0.5</c:v>
                </c:pt>
                <c:pt idx="5">
                  <c:v>0.43333333333333335</c:v>
                </c:pt>
                <c:pt idx="6">
                  <c:v>0.33333333333333337</c:v>
                </c:pt>
                <c:pt idx="7">
                  <c:v>0.44000000000000006</c:v>
                </c:pt>
                <c:pt idx="8">
                  <c:v>0.84146341463414664</c:v>
                </c:pt>
                <c:pt idx="9">
                  <c:v>0.2</c:v>
                </c:pt>
                <c:pt idx="10">
                  <c:v>0.25</c:v>
                </c:pt>
              </c:numCache>
            </c:numRef>
          </c:val>
        </c:ser>
        <c:overlap val="100"/>
        <c:axId val="69849088"/>
        <c:axId val="69850624"/>
      </c:barChart>
      <c:catAx>
        <c:axId val="69849088"/>
        <c:scaling>
          <c:orientation val="minMax"/>
        </c:scaling>
        <c:delete val="1"/>
        <c:axPos val="b"/>
        <c:tickLblPos val="nextTo"/>
        <c:crossAx val="69850624"/>
        <c:crosses val="autoZero"/>
        <c:auto val="1"/>
        <c:lblAlgn val="ctr"/>
        <c:lblOffset val="100"/>
      </c:catAx>
      <c:valAx>
        <c:axId val="6985062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600">
                <a:latin typeface="Trebuchet MS" pitchFamily="34" charset="0"/>
              </a:defRPr>
            </a:pPr>
            <a:endParaRPr lang="en-US"/>
          </a:p>
        </c:txPr>
        <c:crossAx val="69849088"/>
        <c:crosses val="autoZero"/>
        <c:crossBetween val="between"/>
        <c:majorUnit val="0.2"/>
      </c:valAx>
    </c:plotArea>
    <c:legend>
      <c:legendPos val="r"/>
      <c:layout/>
      <c:txPr>
        <a:bodyPr/>
        <a:lstStyle/>
        <a:p>
          <a:pPr>
            <a:defRPr sz="1600">
              <a:latin typeface="Trebuchet MS" pitchFamily="34" charset="0"/>
            </a:defRPr>
          </a:pPr>
          <a:endParaRPr lang="en-US"/>
        </a:p>
      </c:txPr>
    </c:legend>
    <c:plotVisOnly val="1"/>
  </c:chart>
  <c:spPr>
    <a:solidFill>
      <a:srgbClr val="FCFEB9"/>
    </a:soli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Sheet5!$B$1</c:f>
              <c:strCache>
                <c:ptCount val="1"/>
                <c:pt idx="0">
                  <c:v>At max capacity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2"/>
          </c:marker>
          <c:xVal>
            <c:numRef>
              <c:f>Sheet5!$A$2:$A$11</c:f>
              <c:numCache>
                <c:formatCode>General</c:formatCode>
                <c:ptCount val="10"/>
                <c:pt idx="0">
                  <c:v>700</c:v>
                </c:pt>
                <c:pt idx="1">
                  <c:v>900</c:v>
                </c:pt>
                <c:pt idx="2">
                  <c:v>2700</c:v>
                </c:pt>
                <c:pt idx="3">
                  <c:v>900</c:v>
                </c:pt>
                <c:pt idx="4">
                  <c:v>360</c:v>
                </c:pt>
                <c:pt idx="5">
                  <c:v>3900</c:v>
                </c:pt>
                <c:pt idx="6">
                  <c:v>2500</c:v>
                </c:pt>
                <c:pt idx="7">
                  <c:v>246</c:v>
                </c:pt>
                <c:pt idx="8">
                  <c:v>150</c:v>
                </c:pt>
                <c:pt idx="9">
                  <c:v>1000</c:v>
                </c:pt>
              </c:numCache>
            </c:numRef>
          </c:xVal>
          <c:yVal>
            <c:numRef>
              <c:f>Sheet5!$B$2:$B$11</c:f>
              <c:numCache>
                <c:formatCode>General</c:formatCode>
                <c:ptCount val="10"/>
                <c:pt idx="0">
                  <c:v>2016</c:v>
                </c:pt>
                <c:pt idx="1">
                  <c:v>2009</c:v>
                </c:pt>
                <c:pt idx="2">
                  <c:v>2009</c:v>
                </c:pt>
                <c:pt idx="3">
                  <c:v>2009</c:v>
                </c:pt>
                <c:pt idx="4">
                  <c:v>2009</c:v>
                </c:pt>
                <c:pt idx="5">
                  <c:v>2009</c:v>
                </c:pt>
                <c:pt idx="6">
                  <c:v>2010</c:v>
                </c:pt>
                <c:pt idx="7">
                  <c:v>2020</c:v>
                </c:pt>
                <c:pt idx="8">
                  <c:v>2009</c:v>
                </c:pt>
                <c:pt idx="9">
                  <c:v>2008</c:v>
                </c:pt>
              </c:numCache>
            </c:numRef>
          </c:yVal>
        </c:ser>
        <c:ser>
          <c:idx val="1"/>
          <c:order val="1"/>
          <c:tx>
            <c:strRef>
              <c:f>Sheet5!$D$1</c:f>
              <c:strCache>
                <c:ptCount val="1"/>
                <c:pt idx="0">
                  <c:v>At new capacity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1"/>
          </c:marker>
          <c:xVal>
            <c:numRef>
              <c:f>Sheet5!$A$2:$A$11</c:f>
              <c:numCache>
                <c:formatCode>General</c:formatCode>
                <c:ptCount val="10"/>
                <c:pt idx="0">
                  <c:v>700</c:v>
                </c:pt>
                <c:pt idx="1">
                  <c:v>900</c:v>
                </c:pt>
                <c:pt idx="2">
                  <c:v>2700</c:v>
                </c:pt>
                <c:pt idx="3">
                  <c:v>900</c:v>
                </c:pt>
                <c:pt idx="4">
                  <c:v>360</c:v>
                </c:pt>
                <c:pt idx="5">
                  <c:v>3900</c:v>
                </c:pt>
                <c:pt idx="6">
                  <c:v>2500</c:v>
                </c:pt>
                <c:pt idx="7">
                  <c:v>246</c:v>
                </c:pt>
                <c:pt idx="8">
                  <c:v>150</c:v>
                </c:pt>
                <c:pt idx="9">
                  <c:v>1000</c:v>
                </c:pt>
              </c:numCache>
            </c:numRef>
          </c:xVal>
          <c:yVal>
            <c:numRef>
              <c:f>Sheet5!$D$2:$D$11</c:f>
              <c:numCache>
                <c:formatCode>General</c:formatCode>
                <c:ptCount val="10"/>
                <c:pt idx="2">
                  <c:v>2010</c:v>
                </c:pt>
                <c:pt idx="4">
                  <c:v>2012</c:v>
                </c:pt>
                <c:pt idx="5">
                  <c:v>2020</c:v>
                </c:pt>
                <c:pt idx="9">
                  <c:v>2014</c:v>
                </c:pt>
              </c:numCache>
            </c:numRef>
          </c:yVal>
        </c:ser>
        <c:axId val="69957504"/>
        <c:axId val="69963776"/>
      </c:scatterChart>
      <c:valAx>
        <c:axId val="699575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>
                    <a:latin typeface="Trebuchet MS" pitchFamily="34" charset="0"/>
                  </a:defRPr>
                </a:pPr>
                <a:r>
                  <a:rPr lang="en-US" sz="1600">
                    <a:latin typeface="Trebuchet MS" pitchFamily="34" charset="0"/>
                  </a:rPr>
                  <a:t>Maximum</a:t>
                </a:r>
                <a:r>
                  <a:rPr lang="en-US" sz="1600" baseline="0">
                    <a:latin typeface="Trebuchet MS" pitchFamily="34" charset="0"/>
                  </a:rPr>
                  <a:t> power (kW)</a:t>
                </a:r>
                <a:endParaRPr lang="en-US" sz="1600">
                  <a:latin typeface="Trebuchet MS" pitchFamily="34" charset="0"/>
                </a:endParaRP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>
                <a:latin typeface="Trebuchet MS" pitchFamily="34" charset="0"/>
              </a:defRPr>
            </a:pPr>
            <a:endParaRPr lang="en-US"/>
          </a:p>
        </c:txPr>
        <c:crossAx val="69963776"/>
        <c:crosses val="autoZero"/>
        <c:crossBetween val="midCat"/>
      </c:valAx>
      <c:valAx>
        <c:axId val="6996377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>
                    <a:latin typeface="Trebuchet MS" pitchFamily="34" charset="0"/>
                  </a:defRPr>
                </a:pPr>
                <a:r>
                  <a:rPr lang="en-US" sz="1600">
                    <a:latin typeface="Trebuchet MS" pitchFamily="34" charset="0"/>
                  </a:rPr>
                  <a:t>Year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>
                <a:latin typeface="Trebuchet MS" pitchFamily="34" charset="0"/>
              </a:defRPr>
            </a:pPr>
            <a:endParaRPr lang="en-US"/>
          </a:p>
        </c:txPr>
        <c:crossAx val="6995750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5004308836395461"/>
          <c:y val="0.25784039606034448"/>
          <c:w val="0.22634580052493444"/>
          <c:h val="0.16743438320210008"/>
        </c:manualLayout>
      </c:layout>
      <c:overlay val="1"/>
      <c:spPr>
        <a:solidFill>
          <a:schemeClr val="bg1"/>
        </a:solidFill>
      </c:spPr>
      <c:txPr>
        <a:bodyPr/>
        <a:lstStyle/>
        <a:p>
          <a:pPr>
            <a:defRPr sz="1600">
              <a:latin typeface="Trebuchet MS" pitchFamily="34" charset="0"/>
            </a:defRPr>
          </a:pPr>
          <a:endParaRPr lang="en-US"/>
        </a:p>
      </c:txPr>
    </c:legend>
    <c:plotVisOnly val="1"/>
  </c:chart>
  <c:spPr>
    <a:solidFill>
      <a:srgbClr val="FCFEB9"/>
    </a:solidFill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Sheet6!$B$1</c:f>
              <c:strCache>
                <c:ptCount val="1"/>
                <c:pt idx="0">
                  <c:v>Re-use</c:v>
                </c:pt>
              </c:strCache>
            </c:strRef>
          </c:tx>
          <c:cat>
            <c:strRef>
              <c:f>Sheet6!$A$2:$A$9</c:f>
              <c:strCache>
                <c:ptCount val="8"/>
                <c:pt idx="0">
                  <c:v>6-12</c:v>
                </c:pt>
                <c:pt idx="1">
                  <c:v>12-18</c:v>
                </c:pt>
                <c:pt idx="2">
                  <c:v>18-24</c:v>
                </c:pt>
                <c:pt idx="3">
                  <c:v>24-30</c:v>
                </c:pt>
                <c:pt idx="4">
                  <c:v>30-36</c:v>
                </c:pt>
                <c:pt idx="5">
                  <c:v>36-42</c:v>
                </c:pt>
                <c:pt idx="6">
                  <c:v>42-48</c:v>
                </c:pt>
                <c:pt idx="7">
                  <c:v>48+</c:v>
                </c:pt>
              </c:strCache>
            </c:strRef>
          </c:cat>
          <c:val>
            <c:numRef>
              <c:f>Sheet6!$B$2:$B$9</c:f>
              <c:numCache>
                <c:formatCode>General</c:formatCode>
                <c:ptCount val="8"/>
                <c:pt idx="0">
                  <c:v>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Sheet6!$C$1</c:f>
              <c:strCache>
                <c:ptCount val="1"/>
                <c:pt idx="0">
                  <c:v>Build new</c:v>
                </c:pt>
              </c:strCache>
            </c:strRef>
          </c:tx>
          <c:val>
            <c:numRef>
              <c:f>Sheet6!$C$2:$C$9</c:f>
              <c:numCache>
                <c:formatCode>General</c:formatCode>
                <c:ptCount val="8"/>
                <c:pt idx="2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3</c:v>
                </c:pt>
              </c:numCache>
            </c:numRef>
          </c:val>
        </c:ser>
        <c:axId val="69989120"/>
        <c:axId val="69991040"/>
      </c:barChart>
      <c:catAx>
        <c:axId val="699891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>
                    <a:latin typeface="Trebuchet MS" pitchFamily="34" charset="0"/>
                  </a:defRPr>
                </a:pPr>
                <a:r>
                  <a:rPr lang="en-US" sz="1600" smtClean="0">
                    <a:latin typeface="Trebuchet MS" pitchFamily="34" charset="0"/>
                  </a:rPr>
                  <a:t>Months</a:t>
                </a:r>
                <a:endParaRPr lang="en-US" sz="1600">
                  <a:latin typeface="Trebuchet MS" pitchFamily="34" charset="0"/>
                </a:endParaRPr>
              </a:p>
            </c:rich>
          </c:tx>
          <c:layout/>
        </c:title>
        <c:tickLblPos val="nextTo"/>
        <c:txPr>
          <a:bodyPr/>
          <a:lstStyle/>
          <a:p>
            <a:pPr>
              <a:defRPr sz="1400">
                <a:latin typeface="Trebuchet MS" pitchFamily="34" charset="0"/>
              </a:defRPr>
            </a:pPr>
            <a:endParaRPr lang="en-US"/>
          </a:p>
        </c:txPr>
        <c:crossAx val="69991040"/>
        <c:crosses val="autoZero"/>
        <c:auto val="1"/>
        <c:lblAlgn val="ctr"/>
        <c:lblOffset val="100"/>
      </c:catAx>
      <c:valAx>
        <c:axId val="6999104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>
                    <a:latin typeface="Trebuchet MS" pitchFamily="34" charset="0"/>
                  </a:defRPr>
                </a:pPr>
                <a:r>
                  <a:rPr lang="en-US" sz="1600">
                    <a:latin typeface="Trebuchet MS" pitchFamily="34" charset="0"/>
                  </a:rPr>
                  <a:t># Responses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>
                <a:latin typeface="Trebuchet MS" pitchFamily="34" charset="0"/>
              </a:defRPr>
            </a:pPr>
            <a:endParaRPr lang="en-US"/>
          </a:p>
        </c:txPr>
        <c:crossAx val="69989120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59954308836395376"/>
          <c:y val="0.11072725284339457"/>
          <c:w val="0.15879024496937913"/>
          <c:h val="0.16743438320210008"/>
        </c:manualLayout>
      </c:layout>
      <c:overlay val="1"/>
      <c:spPr>
        <a:solidFill>
          <a:srgbClr val="FCFEB9"/>
        </a:solidFill>
      </c:spPr>
      <c:txPr>
        <a:bodyPr/>
        <a:lstStyle/>
        <a:p>
          <a:pPr>
            <a:defRPr sz="1600">
              <a:latin typeface="Trebuchet MS" pitchFamily="34" charset="0"/>
            </a:defRPr>
          </a:pPr>
          <a:endParaRPr lang="en-US"/>
        </a:p>
      </c:txPr>
    </c:legend>
    <c:plotVisOnly val="1"/>
  </c:chart>
  <c:spPr>
    <a:solidFill>
      <a:srgbClr val="FCFEB9"/>
    </a:solidFill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930525" y="9345613"/>
            <a:ext cx="933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6038" rIns="93662" bIns="46038" anchor="ctr">
            <a:spAutoFit/>
          </a:bodyPr>
          <a:lstStyle/>
          <a:p>
            <a:pPr defTabSz="939800" eaLnBrk="0" hangingPunct="0">
              <a:defRPr/>
            </a:pPr>
            <a:r>
              <a:rPr lang="en-US" sz="1400" i="1">
                <a:solidFill>
                  <a:schemeClr val="tx1"/>
                </a:solidFill>
                <a:latin typeface="Times New Roman" pitchFamily="18" charset="0"/>
              </a:rPr>
              <a:t>Tony Cass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269038" y="9455150"/>
            <a:ext cx="395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6038" rIns="93662" bIns="46038" anchor="ctr">
            <a:spAutoFit/>
          </a:bodyPr>
          <a:lstStyle/>
          <a:p>
            <a:pPr algn="r" defTabSz="939800" eaLnBrk="0" hangingPunct="0">
              <a:defRPr/>
            </a:pPr>
            <a:fld id="{C9C8B9EB-B1D7-4006-B42B-079F446C3432}" type="slidenum">
              <a:rPr lang="en-US" sz="1400">
                <a:solidFill>
                  <a:schemeClr val="tx1"/>
                </a:solidFill>
                <a:latin typeface="Times New Roman" pitchFamily="18" charset="0"/>
              </a:rPr>
              <a:pPr algn="r" defTabSz="939800" eaLnBrk="0" hangingPunct="0"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5263" y="296863"/>
            <a:ext cx="6081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defTabSz="909638" eaLnBrk="0" hangingPunct="0">
              <a:defRPr/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</a:rPr>
              <a:t>  FOCUS Meeting, July 1</a:t>
            </a:r>
            <a:r>
              <a:rPr lang="en-US" sz="2400" baseline="30000">
                <a:solidFill>
                  <a:schemeClr val="tx1"/>
                </a:solidFill>
                <a:latin typeface="Times New Roman" pitchFamily="18" charset="0"/>
              </a:rPr>
              <a:t>st</a:t>
            </a:r>
            <a:r>
              <a:rPr lang="en-US" sz="2400">
                <a:solidFill>
                  <a:schemeClr val="tx1"/>
                </a:solidFill>
                <a:latin typeface="Times New Roman" pitchFamily="18" charset="0"/>
              </a:rPr>
              <a:t> 1998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7463" y="-3175"/>
            <a:ext cx="29337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398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7463" y="9401175"/>
            <a:ext cx="29337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398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F1D1E18-6B57-40D1-8F80-92DA8AC80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33338" y="9401175"/>
            <a:ext cx="2933701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398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Tony.Cass@cern.ch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3338" y="-3175"/>
            <a:ext cx="2933701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398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1600" y="4691063"/>
            <a:ext cx="652462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8975" y="593725"/>
            <a:ext cx="5349875" cy="4011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003300" y="209550"/>
            <a:ext cx="4806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62" tIns="46038" rIns="93662" bIns="46038" anchor="ctr">
            <a:spAutoFit/>
          </a:bodyPr>
          <a:lstStyle/>
          <a:p>
            <a:pPr algn="ctr" defTabSz="939800" eaLnBrk="0" hangingPunct="0">
              <a:defRPr/>
            </a:pPr>
            <a:r>
              <a:rPr lang="en-US" sz="1400">
                <a:solidFill>
                  <a:schemeClr val="tx1"/>
                </a:solidFill>
              </a:rPr>
              <a:t>1998 Summer Student Lectures — Computing at CERN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269038" y="9455150"/>
            <a:ext cx="395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6038" rIns="93662" bIns="46038" anchor="ctr">
            <a:spAutoFit/>
          </a:bodyPr>
          <a:lstStyle/>
          <a:p>
            <a:pPr algn="r" defTabSz="939800" eaLnBrk="0" hangingPunct="0">
              <a:defRPr/>
            </a:pPr>
            <a:fld id="{97B476BB-7B14-4011-BA2E-ABB3269CFCF7}" type="slidenum">
              <a:rPr lang="en-US" sz="1400">
                <a:solidFill>
                  <a:schemeClr val="tx1"/>
                </a:solidFill>
                <a:latin typeface="Times New Roman" pitchFamily="18" charset="0"/>
              </a:rPr>
              <a:pPr algn="r" defTabSz="939800" eaLnBrk="0" hangingPunct="0"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idx="1"/>
          </p:nvPr>
        </p:nvSpPr>
        <p:spPr bwMode="auto">
          <a:xfrm>
            <a:off x="3813175" y="-17463"/>
            <a:ext cx="29273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398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9425"/>
            <a:ext cx="29289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39800" eaLnBrk="0" hangingPunct="0">
              <a:defRPr sz="12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Tony.Cass@cern.ch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2700" y="-17463"/>
            <a:ext cx="29273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39800" eaLnBrk="0" hangingPunct="0">
              <a:defRPr sz="100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1588" y="9371013"/>
            <a:ext cx="29162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19F15F2-F8A8-4F4D-AEF9-1FFC45328D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939800" rtl="0" eaLnBrk="0" fontAlgn="base" hangingPunct="0">
      <a:spcBef>
        <a:spcPts val="120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63550" algn="l" defTabSz="939800" rtl="0" eaLnBrk="0" fontAlgn="base" hangingPunct="0">
      <a:spcBef>
        <a:spcPts val="12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27100" algn="l" defTabSz="939800" rtl="0" eaLnBrk="0" fontAlgn="base" hangingPunct="0">
      <a:spcBef>
        <a:spcPts val="12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89063" algn="l" defTabSz="939800" rtl="0" eaLnBrk="0" fontAlgn="base" hangingPunct="0">
      <a:spcBef>
        <a:spcPts val="12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52613" algn="l" defTabSz="939800" rtl="0" eaLnBrk="0" fontAlgn="base" hangingPunct="0">
      <a:spcBef>
        <a:spcPts val="12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9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Tony.Cass@cern.ch</a:t>
            </a:r>
          </a:p>
        </p:txBody>
      </p:sp>
      <p:sp>
        <p:nvSpPr>
          <p:cNvPr id="13315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1EB402-6026-4F5E-B154-B808F48722F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1600" y="4691063"/>
            <a:ext cx="6524625" cy="4689475"/>
          </a:xfrm>
          <a:noFill/>
          <a:ln/>
        </p:spPr>
        <p:txBody>
          <a:bodyPr/>
          <a:lstStyle/>
          <a:p>
            <a:pPr>
              <a:spcBef>
                <a:spcPct val="30000"/>
              </a:spcBef>
            </a:pPr>
            <a:endParaRPr lang="en-US" smtClean="0"/>
          </a:p>
        </p:txBody>
      </p:sp>
      <p:sp>
        <p:nvSpPr>
          <p:cNvPr id="1331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FF7616-5FC2-4068-A43E-05E989AAC189}" type="slidenum">
              <a:rPr lang="fr-FR"/>
              <a:pPr/>
              <a:t>9</a:t>
            </a:fld>
            <a:endParaRPr lang="fr-FR"/>
          </a:p>
        </p:txBody>
      </p:sp>
      <p:sp>
        <p:nvSpPr>
          <p:cNvPr id="74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Une salle informatique n’est pas un environnement de bureau, c’est un environnement industriel, il faut que cette image fausse et ces préjugés changent!</a:t>
            </a:r>
          </a:p>
          <a:p>
            <a:r>
              <a:rPr lang="fr-FR"/>
              <a:t>Un système informatique peut fonctionner à des températures de 10 à 32 °C et des hygrométries de 10 à 80% (si ce n’est plus…) notion de MTBF etc…</a:t>
            </a:r>
          </a:p>
          <a:p>
            <a:endParaRPr lang="fr-FR"/>
          </a:p>
          <a:p>
            <a:pPr>
              <a:spcBef>
                <a:spcPct val="0"/>
              </a:spcBef>
            </a:pPr>
            <a:r>
              <a:rPr lang="fr-FR"/>
              <a:t>freecooling tout air neuf</a:t>
            </a:r>
          </a:p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Trebuchet MS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C0127-D441-4265-8F05-2D3E0CCD5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15E09-9F84-4C97-93D1-59C24D4BC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2E353-ADEC-429A-9048-D08E14EF7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-</a:t>
            </a:r>
            <a:fld id="{0E629562-8637-48E4-8599-61F535C73DBE}" type="slidenum">
              <a:rPr lang="fr-FR"/>
              <a:pPr/>
              <a:t>‹#›</a:t>
            </a:fld>
            <a:r>
              <a:rPr lang="fr-FR"/>
              <a:t>-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6649" name="Picture 9" descr="Paris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96642" name="Picture 2" descr="cove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2212975"/>
            <a:ext cx="9144000" cy="2590800"/>
          </a:xfrm>
          <a:prstGeom prst="rect">
            <a:avLst/>
          </a:prstGeom>
          <a:noFill/>
        </p:spPr>
      </p:pic>
      <p:sp>
        <p:nvSpPr>
          <p:cNvPr id="496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19100" y="892175"/>
            <a:ext cx="8105775" cy="1066800"/>
          </a:xfrm>
        </p:spPr>
        <p:txBody>
          <a:bodyPr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6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19100" y="5075238"/>
            <a:ext cx="8134350" cy="811212"/>
          </a:xfrm>
        </p:spPr>
        <p:txBody>
          <a:bodyPr/>
          <a:lstStyle>
            <a:lvl1pPr marL="0" indent="0" algn="ctr">
              <a:buFontTx/>
              <a:buNone/>
              <a:defRPr sz="19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96645" name="Picture 5" descr="IBM6p6R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03238" y="295275"/>
            <a:ext cx="868362" cy="32067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-</a:t>
            </a:r>
            <a:fld id="{AB647F09-4E58-4655-AA41-606B728AD6DF}" type="slidenum">
              <a:rPr lang="fr-FR"/>
              <a:pPr/>
              <a:t>‹#›</a:t>
            </a:fld>
            <a:r>
              <a:rPr lang="fr-FR"/>
              <a:t>-</a:t>
            </a: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-</a:t>
            </a:r>
            <a:fld id="{41938DAE-C039-43D1-82A8-12BB61AE4CB3}" type="slidenum">
              <a:rPr lang="fr-FR"/>
              <a:pPr/>
              <a:t>‹#›</a:t>
            </a:fld>
            <a:r>
              <a:rPr lang="fr-FR"/>
              <a:t>-</a:t>
            </a: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4038" y="1857375"/>
            <a:ext cx="3989387" cy="4189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857375"/>
            <a:ext cx="3990975" cy="4189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-</a:t>
            </a:r>
            <a:fld id="{3E1C19A8-949B-41AF-9F64-9180C3F0CD5A}" type="slidenum">
              <a:rPr lang="fr-FR"/>
              <a:pPr/>
              <a:t>‹#›</a:t>
            </a:fld>
            <a:r>
              <a:rPr lang="fr-FR"/>
              <a:t>-</a:t>
            </a:r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-</a:t>
            </a:r>
            <a:fld id="{2C578861-EA4A-4166-A201-12E308591390}" type="slidenum">
              <a:rPr lang="fr-FR"/>
              <a:pPr/>
              <a:t>‹#›</a:t>
            </a:fld>
            <a:r>
              <a:rPr lang="fr-FR"/>
              <a:t>-</a:t>
            </a:r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-</a:t>
            </a:r>
            <a:fld id="{E2732E24-9CA1-413D-9CA7-D3D8974DF155}" type="slidenum">
              <a:rPr lang="fr-FR"/>
              <a:pPr/>
              <a:t>‹#›</a:t>
            </a:fld>
            <a:r>
              <a:rPr lang="fr-FR"/>
              <a:t>-</a:t>
            </a:r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-</a:t>
            </a:r>
            <a:fld id="{0E629562-8637-48E4-8599-61F535C73DBE}" type="slidenum">
              <a:rPr lang="fr-FR"/>
              <a:pPr/>
              <a:t>‹#›</a:t>
            </a:fld>
            <a:r>
              <a:rPr lang="fr-FR"/>
              <a:t>-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  <a:lvl2pPr>
              <a:defRPr>
                <a:latin typeface="Trebuchet MS" pitchFamily="34" charset="0"/>
              </a:defRPr>
            </a:lvl2pPr>
            <a:lvl3pPr>
              <a:defRPr>
                <a:latin typeface="Trebuchet MS" pitchFamily="34" charset="0"/>
              </a:defRPr>
            </a:lvl3pPr>
            <a:lvl4pPr>
              <a:defRPr>
                <a:latin typeface="Trebuchet MS" pitchFamily="34" charset="0"/>
              </a:defRPr>
            </a:lvl4pPr>
            <a:lvl5pPr>
              <a:defRPr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5EC6F-CB89-48B2-9806-F66DFB9D4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-</a:t>
            </a:r>
            <a:fld id="{C1A99C75-2EAF-4BE1-9888-6A347B28A750}" type="slidenum">
              <a:rPr lang="fr-FR"/>
              <a:pPr/>
              <a:t>‹#›</a:t>
            </a:fld>
            <a:r>
              <a:rPr lang="fr-FR"/>
              <a:t>-</a:t>
            </a:r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-</a:t>
            </a:r>
            <a:fld id="{88FBD783-23D8-44B3-A1E8-5D1B9C8753AB}" type="slidenum">
              <a:rPr lang="fr-FR"/>
              <a:pPr/>
              <a:t>‹#›</a:t>
            </a:fld>
            <a:r>
              <a:rPr lang="fr-FR"/>
              <a:t>-</a:t>
            </a:r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-</a:t>
            </a:r>
            <a:fld id="{202E8DC8-91F8-4AF5-8B15-8CF140176B58}" type="slidenum">
              <a:rPr lang="fr-FR"/>
              <a:pPr/>
              <a:t>‹#›</a:t>
            </a:fld>
            <a:r>
              <a:rPr lang="fr-FR"/>
              <a:t>-</a:t>
            </a:r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6400" y="688975"/>
            <a:ext cx="2173288" cy="5357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4950" y="688975"/>
            <a:ext cx="6369050" cy="5357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-</a:t>
            </a:r>
            <a:fld id="{4203B2D7-7985-4AF8-BB09-0E5048DDFE91}" type="slidenum">
              <a:rPr lang="fr-FR"/>
              <a:pPr/>
              <a:t>‹#›</a:t>
            </a:fld>
            <a:r>
              <a:rPr lang="fr-FR"/>
              <a:t>-</a:t>
            </a:r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50" y="688975"/>
            <a:ext cx="8694738" cy="508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4038" y="1857375"/>
            <a:ext cx="8132762" cy="2017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4038" y="4027488"/>
            <a:ext cx="8132762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40538" y="1889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-</a:t>
            </a:r>
            <a:fld id="{EC1904CC-9FC1-481F-80A0-9A2A67EED7B4}" type="slidenum">
              <a:rPr lang="fr-FR"/>
              <a:pPr/>
              <a:t>‹#›</a:t>
            </a:fld>
            <a:r>
              <a:rPr lang="fr-FR"/>
              <a:t>-</a:t>
            </a:r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50" y="688975"/>
            <a:ext cx="8694738" cy="508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4038" y="1857375"/>
            <a:ext cx="3989387" cy="4189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5825" y="1857375"/>
            <a:ext cx="3990975" cy="2017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95825" y="4027488"/>
            <a:ext cx="3990975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840538" y="1889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-</a:t>
            </a:r>
            <a:fld id="{55AA1F3F-044C-4236-8CB1-9E285F5519B5}" type="slidenum">
              <a:rPr lang="fr-FR"/>
              <a:pPr/>
              <a:t>‹#›</a:t>
            </a:fld>
            <a:r>
              <a:rPr lang="fr-FR"/>
              <a:t>-</a:t>
            </a:r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34950" y="688975"/>
            <a:ext cx="8694738" cy="508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4038" y="1857375"/>
            <a:ext cx="3989387" cy="2017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5825" y="1857375"/>
            <a:ext cx="3990975" cy="2017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54038" y="4027488"/>
            <a:ext cx="3989387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825" y="4027488"/>
            <a:ext cx="3990975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840538" y="1889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-</a:t>
            </a:r>
            <a:fld id="{AF5E9678-9CF6-4C07-A562-79B59635F339}" type="slidenum">
              <a:rPr lang="fr-FR"/>
              <a:pPr/>
              <a:t>‹#›</a:t>
            </a:fld>
            <a:r>
              <a:rPr lang="fr-FR"/>
              <a:t>-</a:t>
            </a:r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50" y="688975"/>
            <a:ext cx="8694738" cy="508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54038" y="1857375"/>
            <a:ext cx="3989387" cy="4189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5825" y="1857375"/>
            <a:ext cx="3990975" cy="2017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95825" y="4027488"/>
            <a:ext cx="3990975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840538" y="1889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-</a:t>
            </a:r>
            <a:fld id="{E02BDC08-ED8F-4A57-9CDF-BD9EA8894780}" type="slidenum">
              <a:rPr lang="fr-FR"/>
              <a:pPr/>
              <a:t>‹#›</a:t>
            </a:fld>
            <a:r>
              <a:rPr lang="fr-FR"/>
              <a:t>-</a:t>
            </a:r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50" y="688975"/>
            <a:ext cx="8694738" cy="508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54038" y="1857375"/>
            <a:ext cx="8132762" cy="418941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40538" y="1889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-</a:t>
            </a:r>
            <a:fld id="{8A17DAFC-1E45-488F-9990-C2153B546CDD}" type="slidenum">
              <a:rPr lang="fr-FR"/>
              <a:pPr/>
              <a:t>‹#›</a:t>
            </a:fld>
            <a:r>
              <a:rPr lang="fr-FR"/>
              <a:t>-</a:t>
            </a:r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50" y="688975"/>
            <a:ext cx="8694738" cy="508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54038" y="1857375"/>
            <a:ext cx="8132762" cy="20177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4038" y="4027488"/>
            <a:ext cx="8132762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40538" y="1889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-</a:t>
            </a:r>
            <a:fld id="{26F29CF3-12AD-4303-B5BC-DB78F7FD9445}" type="slidenum">
              <a:rPr lang="fr-FR"/>
              <a:pPr/>
              <a:t>‹#›</a:t>
            </a:fld>
            <a:r>
              <a:rPr lang="fr-FR"/>
              <a:t>-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07FF1-A895-4EDC-B039-B357C53C1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62000"/>
            <a:ext cx="44958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495800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7A8D4-418A-4809-8A3F-EF848AA87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C6117-FC35-4978-B6B3-4FA51599A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24D3E-5EBC-415A-A2AF-8E6216510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815D0-776C-47FB-B083-B3EC0D8BF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4A35E-A8A4-457F-91E4-44EA67334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14626-3B6B-4F75-B604-C0BDA22DA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2000"/>
            <a:ext cx="9144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979908D-4599-45FD-9E43-70B7DB6CC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3124200" y="6630988"/>
            <a:ext cx="28956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b"/>
          <a:lstStyle/>
          <a:p>
            <a:pPr algn="ctr" eaLnBrk="0" hangingPunct="0">
              <a:defRPr/>
            </a:pPr>
            <a:r>
              <a:rPr lang="en-US" sz="1200">
                <a:solidFill>
                  <a:schemeClr val="bg2"/>
                </a:solidFill>
              </a:rPr>
              <a:t>Tony.Cass@</a:t>
            </a:r>
            <a:r>
              <a:rPr lang="en-US" sz="1000" b="1" u="sng">
                <a:solidFill>
                  <a:srgbClr val="052FB5"/>
                </a:solidFill>
              </a:rPr>
              <a:t>CERN</a:t>
            </a:r>
            <a:r>
              <a:rPr lang="en-US" sz="1200">
                <a:solidFill>
                  <a:schemeClr val="bg2"/>
                </a:solidFill>
              </a:rPr>
              <a:t>.ch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/>
        <a:buChar char="u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5625" name="Picture 9" descr="Paris"/>
          <p:cNvPicPr>
            <a:picLocks noChangeAspect="1" noChangeArrowheads="1"/>
          </p:cNvPicPr>
          <p:nvPr userDrawn="1"/>
        </p:nvPicPr>
        <p:blipFill>
          <a:blip r:embed="rId19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95618" name="Picture 2" descr="slide-banner"/>
          <p:cNvPicPr>
            <a:picLocks noChangeAspect="1" noChangeArrowheads="1"/>
          </p:cNvPicPr>
          <p:nvPr userDrawn="1"/>
        </p:nvPicPr>
        <p:blipFill>
          <a:blip r:embed="rId20"/>
          <a:srcRect/>
          <a:stretch>
            <a:fillRect/>
          </a:stretch>
        </p:blipFill>
        <p:spPr bwMode="auto">
          <a:xfrm>
            <a:off x="0" y="0"/>
            <a:ext cx="9144000" cy="685800"/>
          </a:xfrm>
          <a:prstGeom prst="rect">
            <a:avLst/>
          </a:prstGeom>
          <a:noFill/>
        </p:spPr>
      </p:pic>
      <p:pic>
        <p:nvPicPr>
          <p:cNvPr id="495620" name="Picture 4" descr="IBM6p6RNeg"/>
          <p:cNvPicPr>
            <a:picLocks noChangeAspect="1" noChangeArrowheads="1"/>
          </p:cNvPicPr>
          <p:nvPr userDrawn="1"/>
        </p:nvPicPr>
        <p:blipFill>
          <a:blip r:embed="rId21"/>
          <a:srcRect/>
          <a:stretch>
            <a:fillRect/>
          </a:stretch>
        </p:blipFill>
        <p:spPr bwMode="auto">
          <a:xfrm>
            <a:off x="187325" y="209550"/>
            <a:ext cx="685800" cy="257175"/>
          </a:xfrm>
          <a:prstGeom prst="rect">
            <a:avLst/>
          </a:prstGeom>
          <a:noFill/>
        </p:spPr>
      </p:pic>
      <p:sp>
        <p:nvSpPr>
          <p:cNvPr id="4956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34950" y="688975"/>
            <a:ext cx="869473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56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4038" y="1857375"/>
            <a:ext cx="8132762" cy="418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56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0538" y="1889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fr-FR"/>
              <a:t>-</a:t>
            </a:r>
            <a:fld id="{C4BD34AB-0D10-4629-A747-8209AB45C320}" type="slidenum">
              <a:rPr lang="fr-FR"/>
              <a:pPr/>
              <a:t>‹#›</a:t>
            </a:fld>
            <a:r>
              <a:rPr lang="fr-FR"/>
              <a:t>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ransition>
    <p:fade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000" b="1">
          <a:solidFill>
            <a:srgbClr val="00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 b="1">
          <a:solidFill>
            <a:srgbClr val="009900"/>
          </a:solidFill>
          <a:latin typeface="Verdana" pitchFamily="34" charset="0"/>
          <a:cs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 b="1">
          <a:solidFill>
            <a:srgbClr val="009900"/>
          </a:solidFill>
          <a:latin typeface="Verdana" pitchFamily="34" charset="0"/>
          <a:cs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 b="1">
          <a:solidFill>
            <a:srgbClr val="009900"/>
          </a:solidFill>
          <a:latin typeface="Verdana" pitchFamily="34" charset="0"/>
          <a:cs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 b="1">
          <a:solidFill>
            <a:srgbClr val="009900"/>
          </a:solidFill>
          <a:latin typeface="Verdana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09900"/>
          </a:solidFill>
          <a:latin typeface="Verdana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09900"/>
          </a:solidFill>
          <a:latin typeface="Verdana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09900"/>
          </a:solidFill>
          <a:latin typeface="Verdana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09900"/>
          </a:solidFill>
          <a:latin typeface="Verdana" pitchFamily="34" charset="0"/>
          <a:cs typeface="Arial" pitchFamily="34" charset="0"/>
        </a:defRPr>
      </a:lvl9pPr>
    </p:titleStyle>
    <p:bodyStyle>
      <a:lvl1pPr marL="223838" indent="-223838" algn="l" rtl="0" fontAlgn="base">
        <a:spcBef>
          <a:spcPct val="20000"/>
        </a:spcBef>
        <a:spcAft>
          <a:spcPct val="0"/>
        </a:spcAft>
        <a:buClr>
          <a:srgbClr val="009900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7850" indent="-239713" algn="l" rtl="0" fontAlgn="base">
        <a:spcBef>
          <a:spcPct val="20000"/>
        </a:spcBef>
        <a:spcAft>
          <a:spcPct val="0"/>
        </a:spcAft>
        <a:buClr>
          <a:srgbClr val="009900"/>
        </a:buClr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914400" indent="-222250" algn="l" rtl="0" fontAlgn="base">
        <a:spcBef>
          <a:spcPct val="20000"/>
        </a:spcBef>
        <a:spcAft>
          <a:spcPct val="0"/>
        </a:spcAft>
        <a:buClr>
          <a:srgbClr val="009900"/>
        </a:buClr>
        <a:buChar char="•"/>
        <a:defRPr>
          <a:solidFill>
            <a:schemeClr val="tx1"/>
          </a:solidFill>
          <a:latin typeface="+mn-lt"/>
          <a:cs typeface="+mn-cs"/>
        </a:defRPr>
      </a:lvl3pPr>
      <a:lvl4pPr marL="1250950" indent="-222250" algn="l" rtl="0" fontAlgn="base">
        <a:spcBef>
          <a:spcPct val="20000"/>
        </a:spcBef>
        <a:spcAft>
          <a:spcPct val="0"/>
        </a:spcAft>
        <a:buClr>
          <a:srgbClr val="009900"/>
        </a:buClr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604963" indent="-225425" algn="l" rtl="0" fontAlgn="base">
        <a:spcBef>
          <a:spcPct val="20000"/>
        </a:spcBef>
        <a:spcAft>
          <a:spcPct val="0"/>
        </a:spcAft>
        <a:buClr>
          <a:srgbClr val="009900"/>
        </a:buClr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062163" indent="-225425" algn="l" rtl="0" fontAlgn="base">
        <a:spcBef>
          <a:spcPct val="20000"/>
        </a:spcBef>
        <a:spcAft>
          <a:spcPct val="0"/>
        </a:spcAft>
        <a:buClr>
          <a:srgbClr val="009900"/>
        </a:buClr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519363" indent="-225425" algn="l" rtl="0" fontAlgn="base">
        <a:spcBef>
          <a:spcPct val="20000"/>
        </a:spcBef>
        <a:spcAft>
          <a:spcPct val="0"/>
        </a:spcAft>
        <a:buClr>
          <a:srgbClr val="009900"/>
        </a:buClr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2976563" indent="-225425" algn="l" rtl="0" fontAlgn="base">
        <a:spcBef>
          <a:spcPct val="20000"/>
        </a:spcBef>
        <a:spcAft>
          <a:spcPct val="0"/>
        </a:spcAft>
        <a:buClr>
          <a:srgbClr val="009900"/>
        </a:buClr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433763" indent="-225425" algn="l" rtl="0" fontAlgn="base">
        <a:spcBef>
          <a:spcPct val="20000"/>
        </a:spcBef>
        <a:spcAft>
          <a:spcPct val="0"/>
        </a:spcAft>
        <a:buClr>
          <a:srgbClr val="009900"/>
        </a:buClr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357562"/>
            <a:ext cx="9144000" cy="1143000"/>
          </a:xfrm>
          <a:noFill/>
        </p:spPr>
        <p:txBody>
          <a:bodyPr anchor="ctr"/>
          <a:lstStyle/>
          <a:p>
            <a:pPr algn="ctr"/>
            <a:r>
              <a:rPr lang="en-US" sz="6000" b="1" smtClean="0">
                <a:solidFill>
                  <a:schemeClr val="bg2"/>
                </a:solidFill>
              </a:rPr>
              <a:t>Introduction</a:t>
            </a:r>
            <a:br>
              <a:rPr lang="en-US" sz="6000" b="1" smtClean="0">
                <a:solidFill>
                  <a:schemeClr val="bg2"/>
                </a:solidFill>
              </a:rPr>
            </a:br>
            <a:r>
              <a:rPr lang="en-US" b="1" smtClean="0">
                <a:solidFill>
                  <a:schemeClr val="bg2"/>
                </a:solidFill>
              </a:rPr>
              <a:t>to the</a:t>
            </a:r>
            <a:r>
              <a:rPr lang="en-US" sz="6000" b="1" smtClean="0">
                <a:solidFill>
                  <a:schemeClr val="bg2"/>
                </a:solidFill>
              </a:rPr>
              <a:t> </a:t>
            </a:r>
            <a:r>
              <a:rPr lang="en-US" sz="6000" b="1" smtClean="0">
                <a:solidFill>
                  <a:schemeClr val="tx1"/>
                </a:solidFill>
              </a:rPr>
              <a:t/>
            </a:r>
            <a:br>
              <a:rPr lang="en-US" sz="6000" b="1" smtClean="0">
                <a:solidFill>
                  <a:schemeClr val="tx1"/>
                </a:solidFill>
              </a:rPr>
            </a:br>
            <a:r>
              <a:rPr lang="en-US" sz="6000" b="1" smtClean="0">
                <a:solidFill>
                  <a:schemeClr val="tx1"/>
                </a:solidFill>
              </a:rPr>
              <a:t>Data Centre Track</a:t>
            </a:r>
            <a:r>
              <a:rPr lang="en-US" b="1" smtClean="0">
                <a:solidFill>
                  <a:schemeClr val="tx1"/>
                </a:solidFill>
              </a:rPr>
              <a:t/>
            </a:r>
            <a:br>
              <a:rPr lang="en-US" b="1" smtClean="0">
                <a:solidFill>
                  <a:schemeClr val="tx1"/>
                </a:solidFill>
              </a:rPr>
            </a:br>
            <a:r>
              <a:rPr lang="en-US" b="1" smtClean="0">
                <a:solidFill>
                  <a:schemeClr val="tx1"/>
                </a:solidFill>
              </a:rPr>
              <a:t/>
            </a:r>
            <a:br>
              <a:rPr lang="en-US" b="1" smtClean="0">
                <a:solidFill>
                  <a:schemeClr val="tx1"/>
                </a:solidFill>
              </a:rPr>
            </a:br>
            <a:r>
              <a:rPr lang="en-US" b="1" smtClean="0">
                <a:solidFill>
                  <a:schemeClr val="tx1"/>
                </a:solidFill>
              </a:rPr>
              <a:t/>
            </a:r>
            <a:br>
              <a:rPr lang="en-US" b="1" smtClean="0">
                <a:solidFill>
                  <a:schemeClr val="tx1"/>
                </a:solidFill>
              </a:rPr>
            </a:br>
            <a:r>
              <a:rPr lang="en-US" b="1" smtClean="0">
                <a:solidFill>
                  <a:schemeClr val="tx1"/>
                </a:solidFill>
              </a:rPr>
              <a:t>HEPiX St Louis</a:t>
            </a:r>
            <a:br>
              <a:rPr lang="en-US" b="1" smtClean="0">
                <a:solidFill>
                  <a:schemeClr val="tx1"/>
                </a:solidFill>
              </a:rPr>
            </a:br>
            <a:r>
              <a:rPr lang="en-US" sz="2800" b="1" smtClean="0">
                <a:solidFill>
                  <a:schemeClr val="tx1"/>
                </a:solidFill>
              </a:rPr>
              <a:t>7</a:t>
            </a:r>
            <a:r>
              <a:rPr lang="en-US" sz="2800" b="1" baseline="30000" smtClean="0">
                <a:solidFill>
                  <a:schemeClr val="tx1"/>
                </a:solidFill>
              </a:rPr>
              <a:t>th</a:t>
            </a:r>
            <a:r>
              <a:rPr lang="en-US" sz="2800" b="1" smtClean="0">
                <a:solidFill>
                  <a:schemeClr val="tx1"/>
                </a:solidFill>
              </a:rPr>
              <a:t> November 2007</a:t>
            </a:r>
            <a:r>
              <a:rPr lang="en-US" b="1" smtClean="0">
                <a:solidFill>
                  <a:schemeClr val="tx1"/>
                </a:solidFill>
              </a:rPr>
              <a:t/>
            </a:r>
            <a:br>
              <a:rPr lang="en-US" b="1" smtClean="0">
                <a:solidFill>
                  <a:schemeClr val="tx1"/>
                </a:solidFill>
              </a:rPr>
            </a:br>
            <a:r>
              <a:rPr lang="en-US" b="1" smtClean="0">
                <a:solidFill>
                  <a:schemeClr val="tx1"/>
                </a:solidFill>
              </a:rPr>
              <a:t/>
            </a:r>
            <a:br>
              <a:rPr lang="en-US" b="1" smtClean="0">
                <a:solidFill>
                  <a:schemeClr val="tx1"/>
                </a:solidFill>
              </a:rPr>
            </a:br>
            <a:r>
              <a:rPr lang="en-US" sz="2800" b="1" smtClean="0">
                <a:solidFill>
                  <a:schemeClr val="tx1"/>
                </a:solidFill>
              </a:rPr>
              <a:t>Tony.Cass@</a:t>
            </a:r>
            <a:r>
              <a:rPr lang="en-US" sz="2000" b="1" u="sng" smtClean="0">
                <a:solidFill>
                  <a:srgbClr val="052FB5"/>
                </a:solidFill>
              </a:rPr>
              <a:t>CERN</a:t>
            </a:r>
            <a:r>
              <a:rPr lang="en-US" sz="2800" b="1" smtClean="0">
                <a:solidFill>
                  <a:schemeClr val="tx1"/>
                </a:solidFill>
              </a:rPr>
              <a:t>.ch</a:t>
            </a:r>
            <a:br>
              <a:rPr lang="en-US" sz="2800" b="1" smtClean="0">
                <a:solidFill>
                  <a:schemeClr val="tx1"/>
                </a:solidFill>
              </a:rPr>
            </a:br>
            <a:endParaRPr lang="en-US" sz="28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Efficiency &amp; Green Data Centres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95EC6F-CB89-48B2-9806-F66DFB9D4F8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95EC6F-CB89-48B2-9806-F66DFB9D4F8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4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Efficiency &amp; Green Data Centres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Overall efficiency is even lower if you go back to power generation stage!</a:t>
            </a:r>
          </a:p>
          <a:p>
            <a:r>
              <a:rPr lang="en-US" smtClean="0"/>
              <a:t>Energy costs are becoming significant factor</a:t>
            </a:r>
          </a:p>
          <a:p>
            <a:pPr lvl="1"/>
            <a:r>
              <a:rPr lang="en-US" smtClean="0"/>
              <a:t>Google and others (re)locating next to (relatively) cheap hydro power.</a:t>
            </a:r>
          </a:p>
          <a:p>
            <a:pPr lvl="1"/>
            <a:r>
              <a:rPr lang="en-US" smtClean="0"/>
              <a:t>Saving on power wasted in the machine room has multiplier effect: no need to remove this heat so energy saved on cooling side as well.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95EC6F-CB89-48B2-9806-F66DFB9D4F8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Alternatives to building?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Hosting</a:t>
            </a:r>
          </a:p>
          <a:p>
            <a:pPr lvl="1"/>
            <a:r>
              <a:rPr lang="en-US" smtClean="0"/>
              <a:t>Generally seen as too expensive, but 3 of 12 respondents would consider this</a:t>
            </a:r>
          </a:p>
          <a:p>
            <a:pPr lvl="2"/>
            <a:r>
              <a:rPr lang="en-US" smtClean="0"/>
              <a:t>NERSC farm seems to be hosted by Cray-capable centre!</a:t>
            </a:r>
          </a:p>
          <a:p>
            <a:pPr lvl="1"/>
            <a:r>
              <a:rPr lang="en-US" smtClean="0"/>
              <a:t>bandwidth and remote management issues cited as concerns</a:t>
            </a:r>
          </a:p>
          <a:p>
            <a:r>
              <a:rPr lang="en-US" smtClean="0"/>
              <a:t>“Black Boxes”</a:t>
            </a:r>
          </a:p>
          <a:p>
            <a:pPr lvl="1"/>
            <a:r>
              <a:rPr lang="en-US" smtClean="0"/>
              <a:t>Considered as a possible permanent solution by just 1 of the 12 respondents, but as a possible temporary one by 4.</a:t>
            </a:r>
          </a:p>
          <a:p>
            <a:pPr lvl="2"/>
            <a:r>
              <a:rPr lang="en-US" smtClean="0"/>
              <a:t>Doesn’t solve the power problem and needs chilled water supply</a:t>
            </a:r>
          </a:p>
          <a:p>
            <a:pPr lvl="2"/>
            <a:r>
              <a:rPr lang="en-US" smtClean="0"/>
              <a:t>Networking connections seen as inconvenient</a:t>
            </a:r>
          </a:p>
          <a:p>
            <a:r>
              <a:rPr lang="en-US" smtClean="0"/>
              <a:t>Virtualisation</a:t>
            </a:r>
          </a:p>
          <a:p>
            <a:pPr lvl="1"/>
            <a:r>
              <a:rPr lang="en-US" smtClean="0"/>
              <a:t>c.f. the dedicated tracks at this meeting.</a:t>
            </a:r>
          </a:p>
          <a:p>
            <a:pPr lvl="2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95EC6F-CB89-48B2-9806-F66DFB9D4F8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Talks in the track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Expansion Plans for the Brookhaven Computer Center</a:t>
            </a:r>
          </a:p>
          <a:p>
            <a:pPr lvl="1"/>
            <a:r>
              <a:rPr lang="en-US" smtClean="0"/>
              <a:t>Tony Chan</a:t>
            </a:r>
          </a:p>
          <a:p>
            <a:r>
              <a:rPr lang="en-US" smtClean="0"/>
              <a:t>The Genome Sequencing Center’s Data Center Plans</a:t>
            </a:r>
          </a:p>
          <a:p>
            <a:pPr lvl="1"/>
            <a:r>
              <a:rPr lang="en-US" smtClean="0"/>
              <a:t>Gary Stiehr</a:t>
            </a:r>
          </a:p>
          <a:p>
            <a:r>
              <a:rPr lang="en-US" smtClean="0"/>
              <a:t>NERSC Data Center Presentation</a:t>
            </a:r>
          </a:p>
          <a:p>
            <a:pPr lvl="1"/>
            <a:r>
              <a:rPr lang="en-US" smtClean="0"/>
              <a:t>Iwona Sakrejda</a:t>
            </a:r>
          </a:p>
          <a:p>
            <a:r>
              <a:rPr lang="en-US" smtClean="0"/>
              <a:t>Procuring a New Machine Room</a:t>
            </a:r>
          </a:p>
          <a:p>
            <a:pPr lvl="1"/>
            <a:r>
              <a:rPr lang="en-US" smtClean="0"/>
              <a:t>Martin Bly</a:t>
            </a:r>
          </a:p>
          <a:p>
            <a:r>
              <a:rPr lang="en-US" smtClean="0"/>
              <a:t>Thinking Inside the Box</a:t>
            </a:r>
          </a:p>
          <a:p>
            <a:pPr lvl="1"/>
            <a:r>
              <a:rPr lang="en-US" smtClean="0"/>
              <a:t>Chuck Boeheim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95EC6F-CB89-48B2-9806-F66DFB9D4F8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EBC2ED8-A760-4AE5-9844-6726E37435BC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PS: Equipment vs Infrastructure space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95EC6F-CB89-48B2-9806-F66DFB9D4F8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36"/>
            <a:ext cx="9098656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Slide added in response to question from Gary Stiehr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en-US" sz="3000" smtClean="0"/>
              <a:t>Processor &amp; Box: Power &amp; Performance Evolution</a:t>
            </a:r>
            <a:endParaRPr lang="en-US" sz="3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95EC6F-CB89-48B2-9806-F66DFB9D4F8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0" fontAlgn="base" hangingPunct="0"/>
            <a:r>
              <a:rPr lang="en-US" sz="280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Chip power efficiency is not increasing as fast as compute power.</a:t>
            </a:r>
            <a:endParaRPr lang="en-US" sz="2800" smtClean="0"/>
          </a:p>
          <a:p>
            <a:pPr lvl="1" rtl="0" eaLnBrk="0" fontAlgn="base" hangingPunct="0"/>
            <a:r>
              <a:rPr lang="en-US" sz="240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Increased compute power =&gt; increased power demand, even with newer chips.</a:t>
            </a:r>
            <a:endParaRPr lang="en-US" smtClean="0"/>
          </a:p>
          <a:p>
            <a:pPr rtl="0" eaLnBrk="0" fontAlgn="base" hangingPunct="0"/>
            <a:r>
              <a:rPr lang="en-US" sz="280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Other system components can no longer be ignored.</a:t>
            </a:r>
            <a:endParaRPr lang="en-US" smtClean="0"/>
          </a:p>
          <a:p>
            <a:pPr lvl="1" rtl="0" eaLnBrk="0" fontAlgn="base" hangingPunct="0"/>
            <a:r>
              <a:rPr lang="en-US" sz="240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Memory @ 10W/GB =&gt; 160W for a dual quad-core system with 2GB/core</a:t>
            </a:r>
            <a:endParaRPr lang="en-US" smtClean="0"/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5"/>
            <a:ext cx="9144000" cy="6138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Showing things differently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95EC6F-CB89-48B2-9806-F66DFB9D4F8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785794"/>
            <a:ext cx="9144000" cy="6072206"/>
            <a:chOff x="1460500" y="1377950"/>
            <a:chExt cx="5997575" cy="4718050"/>
          </a:xfrm>
        </p:grpSpPr>
        <p:pic>
          <p:nvPicPr>
            <p:cNvPr id="6" name="Picture 6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60500" y="1377950"/>
              <a:ext cx="5997575" cy="47180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  <p:grpSp>
          <p:nvGrpSpPr>
            <p:cNvPr id="7" name="Group 68"/>
            <p:cNvGrpSpPr>
              <a:grpSpLocks/>
            </p:cNvGrpSpPr>
            <p:nvPr/>
          </p:nvGrpSpPr>
          <p:grpSpPr bwMode="auto">
            <a:xfrm>
              <a:off x="2478087" y="2312987"/>
              <a:ext cx="4698998" cy="1924049"/>
              <a:chOff x="660" y="1228"/>
              <a:chExt cx="3134" cy="1204"/>
            </a:xfrm>
          </p:grpSpPr>
          <p:sp>
            <p:nvSpPr>
              <p:cNvPr id="11" name="Text Box 69"/>
              <p:cNvSpPr txBox="1">
                <a:spLocks noChangeArrowheads="1"/>
              </p:cNvSpPr>
              <p:nvPr/>
            </p:nvSpPr>
            <p:spPr bwMode="auto">
              <a:xfrm>
                <a:off x="794" y="1228"/>
                <a:ext cx="659" cy="3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b="0">
                    <a:solidFill>
                      <a:srgbClr val="FF0000"/>
                    </a:solidFill>
                    <a:latin typeface="Arial" pitchFamily="34" charset="0"/>
                  </a:rPr>
                  <a:t>Steam </a:t>
                </a:r>
                <a:r>
                  <a:rPr lang="en-US" sz="2000" b="0" smtClean="0">
                    <a:solidFill>
                      <a:srgbClr val="FF0000"/>
                    </a:solidFill>
                    <a:latin typeface="Arial" pitchFamily="34" charset="0"/>
                  </a:rPr>
                  <a:t>Iron:</a:t>
                </a:r>
                <a:endParaRPr lang="en-US" sz="2000" b="0">
                  <a:solidFill>
                    <a:srgbClr val="FF0000"/>
                  </a:solidFill>
                  <a:latin typeface="Arial" pitchFamily="34" charset="0"/>
                </a:endParaRPr>
              </a:p>
              <a:p>
                <a:pPr algn="ctr"/>
                <a:r>
                  <a:rPr lang="en-US" sz="2000" b="0">
                    <a:solidFill>
                      <a:srgbClr val="FF0000"/>
                    </a:solidFill>
                    <a:latin typeface="Arial" pitchFamily="34" charset="0"/>
                  </a:rPr>
                  <a:t>5W/cm</a:t>
                </a:r>
                <a:r>
                  <a:rPr lang="en-US" sz="2000" b="0" baseline="30000">
                    <a:solidFill>
                      <a:srgbClr val="FF0000"/>
                    </a:solidFill>
                    <a:latin typeface="Arial" pitchFamily="34" charset="0"/>
                  </a:rPr>
                  <a:t>2</a:t>
                </a:r>
              </a:p>
            </p:txBody>
          </p:sp>
          <p:sp>
            <p:nvSpPr>
              <p:cNvPr id="12" name="Line 70"/>
              <p:cNvSpPr>
                <a:spLocks noChangeShapeType="1"/>
              </p:cNvSpPr>
              <p:nvPr/>
            </p:nvSpPr>
            <p:spPr bwMode="auto">
              <a:xfrm>
                <a:off x="660" y="2424"/>
                <a:ext cx="3134" cy="8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3" name="Picture 71" descr="j0234266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47" y="1630"/>
                <a:ext cx="839" cy="749"/>
              </a:xfrm>
              <a:prstGeom prst="rect">
                <a:avLst/>
              </a:prstGeom>
              <a:noFill/>
            </p:spPr>
          </p:pic>
        </p:grpSp>
        <p:sp>
          <p:nvSpPr>
            <p:cNvPr id="8" name="Line 86"/>
            <p:cNvSpPr>
              <a:spLocks noChangeShapeType="1"/>
            </p:cNvSpPr>
            <p:nvPr/>
          </p:nvSpPr>
          <p:spPr bwMode="auto">
            <a:xfrm>
              <a:off x="5697538" y="2138363"/>
              <a:ext cx="282575" cy="31448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 type="arrow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7"/>
            <p:cNvSpPr>
              <a:spLocks noChangeShapeType="1"/>
            </p:cNvSpPr>
            <p:nvPr/>
          </p:nvSpPr>
          <p:spPr bwMode="auto">
            <a:xfrm>
              <a:off x="6719888" y="2133600"/>
              <a:ext cx="301625" cy="26622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 type="arrow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88"/>
            <p:cNvSpPr txBox="1">
              <a:spLocks noChangeArrowheads="1"/>
            </p:cNvSpPr>
            <p:nvPr/>
          </p:nvSpPr>
          <p:spPr bwMode="auto">
            <a:xfrm>
              <a:off x="6888163" y="4800600"/>
              <a:ext cx="311150" cy="3667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rgbClr val="FF0000"/>
                  </a:solidFill>
                  <a:latin typeface="Arial" pitchFamily="34" charset="0"/>
                </a:rPr>
                <a:t>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Predicted Demand at some HEPiX sites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95EC6F-CB89-48B2-9806-F66DFB9D4F8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0" y="714356"/>
          <a:ext cx="9144000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0" y="714356"/>
          <a:ext cx="9144000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Headroom?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95EC6F-CB89-48B2-9806-F66DFB9D4F8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0" y="785794"/>
          <a:ext cx="9144000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Reaching the limit…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95EC6F-CB89-48B2-9806-F66DFB9D4F8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0" y="785794"/>
          <a:ext cx="9144000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 to add new capacity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95EC6F-CB89-48B2-9806-F66DFB9D4F8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8" name="Chart 7"/>
          <p:cNvGraphicFramePr/>
          <p:nvPr/>
        </p:nvGraphicFramePr>
        <p:xfrm>
          <a:off x="0" y="714356"/>
          <a:ext cx="9144000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 Density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Dual-motherboard dual-cpu box = 700W</a:t>
            </a:r>
          </a:p>
          <a:p>
            <a:pPr lvl="1"/>
            <a:r>
              <a:rPr lang="en-US" smtClean="0"/>
              <a:t>40 boxes in 1U rack = 28kW</a:t>
            </a:r>
          </a:p>
          <a:p>
            <a:pPr lvl="1"/>
            <a:r>
              <a:rPr lang="en-US" smtClean="0"/>
              <a:t>Power density ~30kW/sq.m. or 3kW/sq.ft.</a:t>
            </a:r>
          </a:p>
          <a:p>
            <a:r>
              <a:rPr lang="en-US" smtClean="0"/>
              <a:t>Few centres today above 2-2.5kW/sq.m.</a:t>
            </a:r>
          </a:p>
          <a:p>
            <a:pPr lvl="1"/>
            <a:r>
              <a:rPr lang="en-US" smtClean="0"/>
              <a:t>Forgot to ask about this!</a:t>
            </a:r>
          </a:p>
          <a:p>
            <a:r>
              <a:rPr lang="en-US" smtClean="0"/>
              <a:t>Can we achieve 20-30kW/m2?</a:t>
            </a:r>
          </a:p>
          <a:p>
            <a:r>
              <a:rPr lang="en-US" smtClean="0"/>
              <a:t>Yes, certainly with water cooling, but also possible if  air circulation is efficient</a:t>
            </a:r>
          </a:p>
          <a:p>
            <a:pPr lvl="1"/>
            <a:r>
              <a:rPr lang="en-US" smtClean="0"/>
              <a:t>15-20kW achieved at Intel installations</a:t>
            </a:r>
          </a:p>
          <a:p>
            <a:pPr lvl="1"/>
            <a:r>
              <a:rPr lang="en-US" smtClean="0"/>
              <a:t>30kW reference design developed by IBM</a:t>
            </a:r>
          </a:p>
          <a:p>
            <a:endParaRPr lang="en-US" smtClean="0"/>
          </a:p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95EC6F-CB89-48B2-9806-F66DFB9D4F8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9144000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3426" name="Picture 2" descr="Coupe_Allee_froide_IS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77938" y="2549525"/>
            <a:ext cx="6211887" cy="3451225"/>
          </a:xfrm>
          <a:prstGeom prst="rect">
            <a:avLst/>
          </a:prstGeom>
          <a:noFill/>
        </p:spPr>
      </p:pic>
      <p:pic>
        <p:nvPicPr>
          <p:cNvPr id="743429" name="Picture 5" descr="carrévert2"/>
          <p:cNvPicPr preferRelativeResize="0">
            <a:picLocks noGrp="1" noChangeArrowheads="1"/>
          </p:cNvPicPr>
          <p:nvPr>
            <p:ph sz="half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0" y="1484313"/>
            <a:ext cx="8839200" cy="912812"/>
          </a:xfrm>
          <a:noFill/>
          <a:ln/>
        </p:spPr>
      </p:pic>
      <p:sp>
        <p:nvSpPr>
          <p:cNvPr id="743431" name="Text Box 7"/>
          <p:cNvSpPr txBox="1">
            <a:spLocks noChangeArrowheads="1"/>
          </p:cNvSpPr>
          <p:nvPr/>
        </p:nvSpPr>
        <p:spPr bwMode="auto">
          <a:xfrm>
            <a:off x="-14288" y="1616075"/>
            <a:ext cx="87772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Clr>
                <a:schemeClr val="accent2"/>
              </a:buClr>
            </a:pPr>
            <a:r>
              <a:rPr lang="fr-FR" sz="1600" i="1">
                <a:latin typeface="Arial" pitchFamily="34" charset="0"/>
              </a:rPr>
              <a:t>	</a:t>
            </a:r>
            <a:r>
              <a:rPr lang="fr-FR" sz="1600">
                <a:latin typeface="Arial" pitchFamily="34" charset="0"/>
              </a:rPr>
              <a:t>Un bâtiment permettant d’héberger une informatique très haute densité (30 kW/m²) et refroidi naturellement pendant 70% à 80% de l’année. </a:t>
            </a:r>
          </a:p>
        </p:txBody>
      </p:sp>
      <p:sp>
        <p:nvSpPr>
          <p:cNvPr id="743437" name="Rectangle 13"/>
          <p:cNvSpPr>
            <a:spLocks noChangeArrowheads="1"/>
          </p:cNvSpPr>
          <p:nvPr/>
        </p:nvSpPr>
        <p:spPr bwMode="auto">
          <a:xfrm>
            <a:off x="46038" y="736600"/>
            <a:ext cx="9097962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000">
                <a:solidFill>
                  <a:srgbClr val="009900"/>
                </a:solidFill>
                <a:latin typeface="Verdana" pitchFamily="34" charset="0"/>
              </a:rPr>
              <a:t>La réalisation de centres informatiques haute densité et écologiques</a:t>
            </a:r>
          </a:p>
        </p:txBody>
      </p:sp>
      <p:sp>
        <p:nvSpPr>
          <p:cNvPr id="743438" name="AutoShape 14"/>
          <p:cNvSpPr>
            <a:spLocks noChangeArrowheads="1"/>
          </p:cNvSpPr>
          <p:nvPr/>
        </p:nvSpPr>
        <p:spPr bwMode="auto">
          <a:xfrm>
            <a:off x="6729413" y="4900613"/>
            <a:ext cx="862012" cy="896937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3439" name="AutoShape 15"/>
          <p:cNvSpPr>
            <a:spLocks noChangeArrowheads="1"/>
          </p:cNvSpPr>
          <p:nvPr/>
        </p:nvSpPr>
        <p:spPr bwMode="auto">
          <a:xfrm>
            <a:off x="801688" y="2801938"/>
            <a:ext cx="862012" cy="896937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3440" name="AutoShape 16"/>
          <p:cNvSpPr>
            <a:spLocks noChangeArrowheads="1"/>
          </p:cNvSpPr>
          <p:nvPr/>
        </p:nvSpPr>
        <p:spPr bwMode="auto">
          <a:xfrm rot="-4803233">
            <a:off x="3371850" y="3852863"/>
            <a:ext cx="592138" cy="2163762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3441" name="Text Box 17"/>
          <p:cNvSpPr txBox="1">
            <a:spLocks noChangeArrowheads="1"/>
          </p:cNvSpPr>
          <p:nvPr/>
        </p:nvSpPr>
        <p:spPr bwMode="auto">
          <a:xfrm>
            <a:off x="7659688" y="4762500"/>
            <a:ext cx="122555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800">
                <a:latin typeface="Trebuchet MS" pitchFamily="34" charset="0"/>
              </a:rPr>
              <a:t>Air extérieur </a:t>
            </a:r>
          </a:p>
          <a:p>
            <a:pPr>
              <a:spcBef>
                <a:spcPct val="50000"/>
              </a:spcBef>
            </a:pPr>
            <a:r>
              <a:rPr lang="fr-FR" sz="1800">
                <a:latin typeface="Trebuchet MS" pitchFamily="34" charset="0"/>
              </a:rPr>
              <a:t>t &lt; 20 °C</a:t>
            </a:r>
          </a:p>
        </p:txBody>
      </p:sp>
      <p:sp>
        <p:nvSpPr>
          <p:cNvPr id="743442" name="Text Box 18"/>
          <p:cNvSpPr txBox="1">
            <a:spLocks noChangeArrowheads="1"/>
          </p:cNvSpPr>
          <p:nvPr/>
        </p:nvSpPr>
        <p:spPr bwMode="auto">
          <a:xfrm>
            <a:off x="87313" y="3700463"/>
            <a:ext cx="14160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800">
                <a:latin typeface="Trebuchet MS" pitchFamily="34" charset="0"/>
              </a:rPr>
              <a:t>Expulsion des calories en surplus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930775" y="2792413"/>
            <a:ext cx="4332288" cy="1314450"/>
            <a:chOff x="3106" y="1759"/>
            <a:chExt cx="2729" cy="828"/>
          </a:xfrm>
        </p:grpSpPr>
        <p:sp>
          <p:nvSpPr>
            <p:cNvPr id="743443" name="AutoShape 19"/>
            <p:cNvSpPr>
              <a:spLocks noChangeArrowheads="1"/>
            </p:cNvSpPr>
            <p:nvPr/>
          </p:nvSpPr>
          <p:spPr bwMode="auto">
            <a:xfrm rot="5663153">
              <a:off x="3655" y="1432"/>
              <a:ext cx="265" cy="1363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3444" name="Text Box 20"/>
            <p:cNvSpPr txBox="1">
              <a:spLocks noChangeArrowheads="1"/>
            </p:cNvSpPr>
            <p:nvPr/>
          </p:nvSpPr>
          <p:spPr bwMode="auto">
            <a:xfrm>
              <a:off x="4650" y="1759"/>
              <a:ext cx="1185" cy="8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1600"/>
                <a:t>Mélange et fonctionnement circuit fermé pendant les périodes chaudes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nt">
  <a:themeElements>
    <a:clrScheme name="">
      <a:dk1>
        <a:srgbClr val="000000"/>
      </a:dk1>
      <a:lt1>
        <a:srgbClr val="FCFEB9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DFED9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tn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tn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n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n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n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n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n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00"/>
      </a:hlink>
      <a:folHlink>
        <a:srgbClr val="99CC00"/>
      </a:folHlink>
    </a:clrScheme>
    <a:fontScheme name="Default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tnt</Template>
  <TotalTime>1098</TotalTime>
  <Pages>14</Pages>
  <Words>492</Words>
  <Application>Microsoft PowerPoint 4.0</Application>
  <PresentationFormat>On-screen Show (4:3)</PresentationFormat>
  <Paragraphs>89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tnt</vt:lpstr>
      <vt:lpstr>1_Default Design</vt:lpstr>
      <vt:lpstr>Introduction to the  Data Centre Track   HEPiX St Louis 7th November 2007  Tony.Cass@CERN.ch </vt:lpstr>
      <vt:lpstr>Processor &amp; Box: Power &amp; Performance Evolution</vt:lpstr>
      <vt:lpstr>Showing things differently</vt:lpstr>
      <vt:lpstr>Predicted Demand at some HEPiX sites</vt:lpstr>
      <vt:lpstr>Headroom?</vt:lpstr>
      <vt:lpstr>Reaching the limit…</vt:lpstr>
      <vt:lpstr>Time to add new capacity</vt:lpstr>
      <vt:lpstr>Power Density</vt:lpstr>
      <vt:lpstr>Slide 9</vt:lpstr>
      <vt:lpstr>Efficiency &amp; Green Data Centres</vt:lpstr>
      <vt:lpstr>Slide 11</vt:lpstr>
      <vt:lpstr>Efficiency &amp; Green Data Centres</vt:lpstr>
      <vt:lpstr>Alternatives to building?</vt:lpstr>
      <vt:lpstr>Talks in the track</vt:lpstr>
      <vt:lpstr>Slide 15</vt:lpstr>
      <vt:lpstr>PS: Equipment vs Infrastructure space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FIO Group  New Structure &amp; Responsibilities  January 22nd 2003   Tony.Cass@CERN.ch</dc:title>
  <dc:subject>Mail Server</dc:subject>
  <dc:creator>Tony Cass</dc:creator>
  <cp:keywords/>
  <dc:description/>
  <cp:lastModifiedBy>Tony Cass</cp:lastModifiedBy>
  <cp:revision>20</cp:revision>
  <cp:lastPrinted>1998-06-29T13:05:58Z</cp:lastPrinted>
  <dcterms:created xsi:type="dcterms:W3CDTF">2003-01-21T14:15:46Z</dcterms:created>
  <dcterms:modified xsi:type="dcterms:W3CDTF">2007-11-07T20:23:41Z</dcterms:modified>
</cp:coreProperties>
</file>