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256" r:id="rId2"/>
    <p:sldId id="257" r:id="rId3"/>
    <p:sldId id="304" r:id="rId4"/>
    <p:sldId id="291" r:id="rId5"/>
    <p:sldId id="290" r:id="rId6"/>
    <p:sldId id="292" r:id="rId7"/>
    <p:sldId id="293" r:id="rId8"/>
    <p:sldId id="297" r:id="rId9"/>
    <p:sldId id="295" r:id="rId10"/>
    <p:sldId id="296" r:id="rId11"/>
    <p:sldId id="299" r:id="rId12"/>
    <p:sldId id="300" r:id="rId13"/>
    <p:sldId id="302" r:id="rId14"/>
    <p:sldId id="303" r:id="rId15"/>
    <p:sldId id="281" r:id="rId16"/>
    <p:sldId id="30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E"/>
    <a:srgbClr val="009900"/>
    <a:srgbClr val="FF6600"/>
    <a:srgbClr val="C0C0C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21" autoAdjust="0"/>
    <p:restoredTop sz="94718" autoAdjust="0"/>
  </p:normalViewPr>
  <p:slideViewPr>
    <p:cSldViewPr>
      <p:cViewPr varScale="1">
        <p:scale>
          <a:sx n="90" d="100"/>
          <a:sy n="90" d="100"/>
        </p:scale>
        <p:origin x="-10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fs.cern.ch/dfs/users/r/rotto/Documents/Scripts/VistaInstallations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tto\AppData\Local\Microsoft\Windows\Temporary%20Internet%20Files\Low\Content.IE5\MKW21X5L\By_Office_version%5b1%5d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GB"/>
            </a:pPr>
            <a:r>
              <a:rPr lang="en-GB" dirty="0">
                <a:solidFill>
                  <a:srgbClr val="00529E"/>
                </a:solidFill>
              </a:rPr>
              <a:t>Number of Vista Computers in the CERN domain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[VistaInstallations.csv]VistaInstallations!$B$1</c:f>
              <c:strCache>
                <c:ptCount val="1"/>
                <c:pt idx="0">
                  <c:v>Number of Vista Computers in the CERN domain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[VistaInstallations.csv]VistaInstallations!$A$2:$A$68</c:f>
              <c:numCache>
                <c:formatCode>dd/mm/yyyy</c:formatCode>
                <c:ptCount val="67"/>
                <c:pt idx="0">
                  <c:v>39317</c:v>
                </c:pt>
                <c:pt idx="1">
                  <c:v>39318</c:v>
                </c:pt>
                <c:pt idx="2">
                  <c:v>39319</c:v>
                </c:pt>
                <c:pt idx="3">
                  <c:v>39320</c:v>
                </c:pt>
                <c:pt idx="4">
                  <c:v>39321</c:v>
                </c:pt>
                <c:pt idx="5">
                  <c:v>39322</c:v>
                </c:pt>
                <c:pt idx="6">
                  <c:v>39323</c:v>
                </c:pt>
                <c:pt idx="7">
                  <c:v>39324</c:v>
                </c:pt>
                <c:pt idx="8">
                  <c:v>39325</c:v>
                </c:pt>
                <c:pt idx="9">
                  <c:v>39326</c:v>
                </c:pt>
                <c:pt idx="10">
                  <c:v>39327</c:v>
                </c:pt>
                <c:pt idx="11">
                  <c:v>39328</c:v>
                </c:pt>
                <c:pt idx="12">
                  <c:v>39329</c:v>
                </c:pt>
                <c:pt idx="13">
                  <c:v>39330</c:v>
                </c:pt>
                <c:pt idx="14">
                  <c:v>39331</c:v>
                </c:pt>
                <c:pt idx="15">
                  <c:v>39332</c:v>
                </c:pt>
                <c:pt idx="16">
                  <c:v>39333</c:v>
                </c:pt>
                <c:pt idx="17">
                  <c:v>39334</c:v>
                </c:pt>
                <c:pt idx="18">
                  <c:v>39335</c:v>
                </c:pt>
                <c:pt idx="19">
                  <c:v>39336</c:v>
                </c:pt>
                <c:pt idx="20">
                  <c:v>39337</c:v>
                </c:pt>
                <c:pt idx="21">
                  <c:v>39339</c:v>
                </c:pt>
                <c:pt idx="22">
                  <c:v>39339</c:v>
                </c:pt>
                <c:pt idx="23">
                  <c:v>39340</c:v>
                </c:pt>
                <c:pt idx="24">
                  <c:v>39341</c:v>
                </c:pt>
                <c:pt idx="25">
                  <c:v>39342</c:v>
                </c:pt>
                <c:pt idx="26">
                  <c:v>39343</c:v>
                </c:pt>
                <c:pt idx="27">
                  <c:v>39344</c:v>
                </c:pt>
                <c:pt idx="28">
                  <c:v>39345</c:v>
                </c:pt>
                <c:pt idx="29">
                  <c:v>39346</c:v>
                </c:pt>
                <c:pt idx="30">
                  <c:v>39347</c:v>
                </c:pt>
                <c:pt idx="31">
                  <c:v>39348</c:v>
                </c:pt>
                <c:pt idx="32">
                  <c:v>39349</c:v>
                </c:pt>
                <c:pt idx="33">
                  <c:v>39350</c:v>
                </c:pt>
                <c:pt idx="34">
                  <c:v>39351</c:v>
                </c:pt>
                <c:pt idx="35">
                  <c:v>39352</c:v>
                </c:pt>
                <c:pt idx="36">
                  <c:v>39353</c:v>
                </c:pt>
                <c:pt idx="37">
                  <c:v>39354</c:v>
                </c:pt>
                <c:pt idx="38">
                  <c:v>39355</c:v>
                </c:pt>
                <c:pt idx="39">
                  <c:v>39356</c:v>
                </c:pt>
                <c:pt idx="40">
                  <c:v>39357</c:v>
                </c:pt>
                <c:pt idx="41">
                  <c:v>39358</c:v>
                </c:pt>
                <c:pt idx="42">
                  <c:v>39359</c:v>
                </c:pt>
                <c:pt idx="43">
                  <c:v>39360</c:v>
                </c:pt>
                <c:pt idx="44">
                  <c:v>39361</c:v>
                </c:pt>
                <c:pt idx="45">
                  <c:v>39362</c:v>
                </c:pt>
                <c:pt idx="46">
                  <c:v>39363</c:v>
                </c:pt>
                <c:pt idx="47">
                  <c:v>39364</c:v>
                </c:pt>
                <c:pt idx="48">
                  <c:v>39365</c:v>
                </c:pt>
                <c:pt idx="49">
                  <c:v>39366</c:v>
                </c:pt>
                <c:pt idx="50">
                  <c:v>39367</c:v>
                </c:pt>
                <c:pt idx="51">
                  <c:v>39368</c:v>
                </c:pt>
                <c:pt idx="52">
                  <c:v>39369</c:v>
                </c:pt>
                <c:pt idx="53">
                  <c:v>39371</c:v>
                </c:pt>
                <c:pt idx="54">
                  <c:v>39372</c:v>
                </c:pt>
                <c:pt idx="55">
                  <c:v>39373</c:v>
                </c:pt>
                <c:pt idx="56">
                  <c:v>39374</c:v>
                </c:pt>
                <c:pt idx="57">
                  <c:v>39375</c:v>
                </c:pt>
                <c:pt idx="58">
                  <c:v>39376</c:v>
                </c:pt>
                <c:pt idx="59">
                  <c:v>39377</c:v>
                </c:pt>
                <c:pt idx="60">
                  <c:v>39378</c:v>
                </c:pt>
                <c:pt idx="61">
                  <c:v>39379</c:v>
                </c:pt>
                <c:pt idx="62">
                  <c:v>39380</c:v>
                </c:pt>
                <c:pt idx="63">
                  <c:v>39381</c:v>
                </c:pt>
                <c:pt idx="64">
                  <c:v>39382</c:v>
                </c:pt>
                <c:pt idx="65">
                  <c:v>39383</c:v>
                </c:pt>
              </c:numCache>
            </c:numRef>
          </c:cat>
          <c:val>
            <c:numRef>
              <c:f>[VistaInstallations.csv]VistaInstallations!$B$2:$B$68</c:f>
              <c:numCache>
                <c:formatCode>General</c:formatCode>
                <c:ptCount val="67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71</c:v>
                </c:pt>
                <c:pt idx="6">
                  <c:v>74</c:v>
                </c:pt>
                <c:pt idx="7">
                  <c:v>77</c:v>
                </c:pt>
                <c:pt idx="8">
                  <c:v>79</c:v>
                </c:pt>
                <c:pt idx="9">
                  <c:v>79</c:v>
                </c:pt>
                <c:pt idx="10">
                  <c:v>79</c:v>
                </c:pt>
                <c:pt idx="11">
                  <c:v>82</c:v>
                </c:pt>
                <c:pt idx="12">
                  <c:v>84</c:v>
                </c:pt>
                <c:pt idx="13">
                  <c:v>87</c:v>
                </c:pt>
                <c:pt idx="14">
                  <c:v>87</c:v>
                </c:pt>
                <c:pt idx="15">
                  <c:v>90</c:v>
                </c:pt>
                <c:pt idx="16">
                  <c:v>91</c:v>
                </c:pt>
                <c:pt idx="17">
                  <c:v>91</c:v>
                </c:pt>
                <c:pt idx="18">
                  <c:v>90</c:v>
                </c:pt>
                <c:pt idx="19">
                  <c:v>92</c:v>
                </c:pt>
                <c:pt idx="20">
                  <c:v>95</c:v>
                </c:pt>
                <c:pt idx="21">
                  <c:v>94</c:v>
                </c:pt>
                <c:pt idx="22">
                  <c:v>95</c:v>
                </c:pt>
                <c:pt idx="23">
                  <c:v>95</c:v>
                </c:pt>
                <c:pt idx="24">
                  <c:v>95</c:v>
                </c:pt>
                <c:pt idx="25">
                  <c:v>96</c:v>
                </c:pt>
                <c:pt idx="26">
                  <c:v>99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100</c:v>
                </c:pt>
                <c:pt idx="33">
                  <c:v>103</c:v>
                </c:pt>
                <c:pt idx="34">
                  <c:v>102</c:v>
                </c:pt>
                <c:pt idx="35">
                  <c:v>102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103</c:v>
                </c:pt>
                <c:pt idx="40">
                  <c:v>103</c:v>
                </c:pt>
                <c:pt idx="41">
                  <c:v>104</c:v>
                </c:pt>
                <c:pt idx="42">
                  <c:v>105</c:v>
                </c:pt>
                <c:pt idx="43">
                  <c:v>107</c:v>
                </c:pt>
                <c:pt idx="44">
                  <c:v>107</c:v>
                </c:pt>
                <c:pt idx="45">
                  <c:v>107</c:v>
                </c:pt>
                <c:pt idx="46">
                  <c:v>108</c:v>
                </c:pt>
                <c:pt idx="47">
                  <c:v>108</c:v>
                </c:pt>
                <c:pt idx="48">
                  <c:v>109</c:v>
                </c:pt>
                <c:pt idx="49">
                  <c:v>110</c:v>
                </c:pt>
                <c:pt idx="50">
                  <c:v>109</c:v>
                </c:pt>
                <c:pt idx="51">
                  <c:v>109</c:v>
                </c:pt>
                <c:pt idx="52">
                  <c:v>109</c:v>
                </c:pt>
                <c:pt idx="53">
                  <c:v>109</c:v>
                </c:pt>
                <c:pt idx="54">
                  <c:v>112</c:v>
                </c:pt>
                <c:pt idx="55">
                  <c:v>114</c:v>
                </c:pt>
                <c:pt idx="56">
                  <c:v>114</c:v>
                </c:pt>
                <c:pt idx="57">
                  <c:v>114</c:v>
                </c:pt>
                <c:pt idx="58">
                  <c:v>114</c:v>
                </c:pt>
                <c:pt idx="59">
                  <c:v>116</c:v>
                </c:pt>
                <c:pt idx="60">
                  <c:v>118</c:v>
                </c:pt>
                <c:pt idx="61">
                  <c:v>122</c:v>
                </c:pt>
                <c:pt idx="62">
                  <c:v>123</c:v>
                </c:pt>
                <c:pt idx="63">
                  <c:v>124</c:v>
                </c:pt>
                <c:pt idx="64">
                  <c:v>123</c:v>
                </c:pt>
                <c:pt idx="65">
                  <c:v>124</c:v>
                </c:pt>
              </c:numCache>
            </c:numRef>
          </c:val>
        </c:ser>
        <c:marker val="1"/>
        <c:axId val="26577152"/>
        <c:axId val="25554944"/>
      </c:lineChart>
      <c:dateAx>
        <c:axId val="26577152"/>
        <c:scaling>
          <c:orientation val="minMax"/>
        </c:scaling>
        <c:axPos val="b"/>
        <c:numFmt formatCode="dd/mm/yyyy" sourceLinked="1"/>
        <c:tickLblPos val="nextTo"/>
        <c:spPr>
          <a:ln>
            <a:solidFill>
              <a:srgbClr val="00529E"/>
            </a:solidFill>
          </a:ln>
        </c:spPr>
        <c:txPr>
          <a:bodyPr/>
          <a:lstStyle/>
          <a:p>
            <a:pPr>
              <a:defRPr lang="en-GB">
                <a:solidFill>
                  <a:srgbClr val="00529E"/>
                </a:solidFill>
              </a:defRPr>
            </a:pPr>
            <a:endParaRPr lang="en-US"/>
          </a:p>
        </c:txPr>
        <c:crossAx val="25554944"/>
        <c:crosses val="autoZero"/>
        <c:auto val="1"/>
        <c:lblOffset val="100"/>
        <c:majorUnit val="1"/>
        <c:majorTimeUnit val="months"/>
      </c:dateAx>
      <c:valAx>
        <c:axId val="25554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>
                <a:solidFill>
                  <a:srgbClr val="00529E"/>
                </a:solidFill>
              </a:defRPr>
            </a:pPr>
            <a:endParaRPr lang="en-US"/>
          </a:p>
        </c:txPr>
        <c:crossAx val="26577152"/>
        <c:crosses val="autoZero"/>
        <c:crossBetween val="between"/>
      </c:valAx>
      <c:spPr>
        <a:solidFill>
          <a:srgbClr val="00529E">
            <a:alpha val="5000"/>
          </a:srgbClr>
        </a:solidFill>
        <a:ln>
          <a:solidFill>
            <a:srgbClr val="00529E"/>
          </a:solidFill>
        </a:ln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areaChart>
        <c:grouping val="percentStacked"/>
        <c:ser>
          <c:idx val="0"/>
          <c:order val="0"/>
          <c:tx>
            <c:strRef>
              <c:f>'By_Office_version(1)'!$B$1</c:f>
              <c:strCache>
                <c:ptCount val="1"/>
                <c:pt idx="0">
                  <c:v>Office 2007</c:v>
                </c:pt>
              </c:strCache>
            </c:strRef>
          </c:tx>
          <c:spPr>
            <a:solidFill>
              <a:srgbClr val="009900">
                <a:alpha val="42000"/>
              </a:srgbClr>
            </a:solidFill>
          </c:spPr>
          <c:cat>
            <c:numRef>
              <c:f>'By_Office_version(1)'!$A$2:$A$200</c:f>
              <c:numCache>
                <c:formatCode>dd/mm/yyyy</c:formatCode>
                <c:ptCount val="199"/>
                <c:pt idx="0">
                  <c:v>39169</c:v>
                </c:pt>
                <c:pt idx="1">
                  <c:v>39170</c:v>
                </c:pt>
                <c:pt idx="2">
                  <c:v>39171</c:v>
                </c:pt>
                <c:pt idx="3">
                  <c:v>39172</c:v>
                </c:pt>
                <c:pt idx="4">
                  <c:v>39173</c:v>
                </c:pt>
                <c:pt idx="5">
                  <c:v>39174</c:v>
                </c:pt>
                <c:pt idx="6">
                  <c:v>39175</c:v>
                </c:pt>
                <c:pt idx="7">
                  <c:v>39176</c:v>
                </c:pt>
                <c:pt idx="8">
                  <c:v>39177</c:v>
                </c:pt>
                <c:pt idx="9">
                  <c:v>39178</c:v>
                </c:pt>
                <c:pt idx="10">
                  <c:v>39179</c:v>
                </c:pt>
                <c:pt idx="11">
                  <c:v>39180</c:v>
                </c:pt>
                <c:pt idx="12">
                  <c:v>39181</c:v>
                </c:pt>
                <c:pt idx="13">
                  <c:v>39182</c:v>
                </c:pt>
                <c:pt idx="14">
                  <c:v>39183</c:v>
                </c:pt>
                <c:pt idx="15">
                  <c:v>39184</c:v>
                </c:pt>
                <c:pt idx="16">
                  <c:v>39185</c:v>
                </c:pt>
                <c:pt idx="17">
                  <c:v>39186</c:v>
                </c:pt>
                <c:pt idx="18">
                  <c:v>39187</c:v>
                </c:pt>
                <c:pt idx="19">
                  <c:v>39188</c:v>
                </c:pt>
                <c:pt idx="20">
                  <c:v>39189</c:v>
                </c:pt>
                <c:pt idx="21">
                  <c:v>39190</c:v>
                </c:pt>
                <c:pt idx="22">
                  <c:v>39191</c:v>
                </c:pt>
                <c:pt idx="23">
                  <c:v>39192</c:v>
                </c:pt>
                <c:pt idx="24">
                  <c:v>39193</c:v>
                </c:pt>
                <c:pt idx="25">
                  <c:v>39194</c:v>
                </c:pt>
                <c:pt idx="26">
                  <c:v>39195</c:v>
                </c:pt>
                <c:pt idx="27">
                  <c:v>39196</c:v>
                </c:pt>
                <c:pt idx="28">
                  <c:v>39197</c:v>
                </c:pt>
                <c:pt idx="29">
                  <c:v>39198</c:v>
                </c:pt>
                <c:pt idx="30">
                  <c:v>39199</c:v>
                </c:pt>
                <c:pt idx="31">
                  <c:v>39200</c:v>
                </c:pt>
                <c:pt idx="32">
                  <c:v>39201</c:v>
                </c:pt>
                <c:pt idx="33">
                  <c:v>39202</c:v>
                </c:pt>
                <c:pt idx="34">
                  <c:v>39203</c:v>
                </c:pt>
                <c:pt idx="35">
                  <c:v>39204</c:v>
                </c:pt>
                <c:pt idx="36">
                  <c:v>39205</c:v>
                </c:pt>
                <c:pt idx="37">
                  <c:v>39206</c:v>
                </c:pt>
                <c:pt idx="38">
                  <c:v>39207</c:v>
                </c:pt>
                <c:pt idx="39">
                  <c:v>39208</c:v>
                </c:pt>
                <c:pt idx="40">
                  <c:v>39209</c:v>
                </c:pt>
                <c:pt idx="41">
                  <c:v>39211</c:v>
                </c:pt>
                <c:pt idx="42">
                  <c:v>39213</c:v>
                </c:pt>
                <c:pt idx="43">
                  <c:v>39214</c:v>
                </c:pt>
                <c:pt idx="44">
                  <c:v>39215</c:v>
                </c:pt>
                <c:pt idx="45">
                  <c:v>39216</c:v>
                </c:pt>
                <c:pt idx="46">
                  <c:v>39217</c:v>
                </c:pt>
                <c:pt idx="47">
                  <c:v>39218</c:v>
                </c:pt>
                <c:pt idx="48">
                  <c:v>39219</c:v>
                </c:pt>
                <c:pt idx="49">
                  <c:v>39220</c:v>
                </c:pt>
                <c:pt idx="50">
                  <c:v>39221</c:v>
                </c:pt>
                <c:pt idx="51">
                  <c:v>39222</c:v>
                </c:pt>
                <c:pt idx="52">
                  <c:v>39223</c:v>
                </c:pt>
                <c:pt idx="53">
                  <c:v>39224</c:v>
                </c:pt>
                <c:pt idx="54">
                  <c:v>39225</c:v>
                </c:pt>
                <c:pt idx="55">
                  <c:v>39226</c:v>
                </c:pt>
                <c:pt idx="56">
                  <c:v>39227</c:v>
                </c:pt>
                <c:pt idx="57">
                  <c:v>39228</c:v>
                </c:pt>
                <c:pt idx="58">
                  <c:v>39229</c:v>
                </c:pt>
                <c:pt idx="59">
                  <c:v>39230</c:v>
                </c:pt>
                <c:pt idx="60">
                  <c:v>39231</c:v>
                </c:pt>
                <c:pt idx="61">
                  <c:v>39232</c:v>
                </c:pt>
                <c:pt idx="62">
                  <c:v>39233</c:v>
                </c:pt>
                <c:pt idx="63">
                  <c:v>39234</c:v>
                </c:pt>
                <c:pt idx="64">
                  <c:v>39235</c:v>
                </c:pt>
                <c:pt idx="65">
                  <c:v>39236</c:v>
                </c:pt>
                <c:pt idx="66">
                  <c:v>39237</c:v>
                </c:pt>
                <c:pt idx="67">
                  <c:v>39238</c:v>
                </c:pt>
                <c:pt idx="68">
                  <c:v>39239</c:v>
                </c:pt>
                <c:pt idx="69">
                  <c:v>39240</c:v>
                </c:pt>
                <c:pt idx="70">
                  <c:v>39242</c:v>
                </c:pt>
                <c:pt idx="71">
                  <c:v>39243</c:v>
                </c:pt>
                <c:pt idx="72">
                  <c:v>39246</c:v>
                </c:pt>
                <c:pt idx="73">
                  <c:v>39247</c:v>
                </c:pt>
                <c:pt idx="74">
                  <c:v>39248</c:v>
                </c:pt>
                <c:pt idx="75">
                  <c:v>39249</c:v>
                </c:pt>
                <c:pt idx="76">
                  <c:v>39250</c:v>
                </c:pt>
                <c:pt idx="77">
                  <c:v>39251</c:v>
                </c:pt>
                <c:pt idx="78">
                  <c:v>39252</c:v>
                </c:pt>
                <c:pt idx="79">
                  <c:v>39253</c:v>
                </c:pt>
                <c:pt idx="80">
                  <c:v>39255</c:v>
                </c:pt>
                <c:pt idx="81">
                  <c:v>39256</c:v>
                </c:pt>
                <c:pt idx="82">
                  <c:v>39257</c:v>
                </c:pt>
                <c:pt idx="83">
                  <c:v>39258</c:v>
                </c:pt>
                <c:pt idx="84">
                  <c:v>39259</c:v>
                </c:pt>
                <c:pt idx="85">
                  <c:v>39260</c:v>
                </c:pt>
                <c:pt idx="86">
                  <c:v>39261</c:v>
                </c:pt>
                <c:pt idx="87">
                  <c:v>39262</c:v>
                </c:pt>
                <c:pt idx="88">
                  <c:v>39263</c:v>
                </c:pt>
                <c:pt idx="89">
                  <c:v>39264</c:v>
                </c:pt>
                <c:pt idx="90">
                  <c:v>39265</c:v>
                </c:pt>
                <c:pt idx="91">
                  <c:v>39266</c:v>
                </c:pt>
                <c:pt idx="92">
                  <c:v>39267</c:v>
                </c:pt>
                <c:pt idx="93">
                  <c:v>39268</c:v>
                </c:pt>
                <c:pt idx="94">
                  <c:v>39269</c:v>
                </c:pt>
                <c:pt idx="95">
                  <c:v>39270</c:v>
                </c:pt>
                <c:pt idx="96">
                  <c:v>39271</c:v>
                </c:pt>
                <c:pt idx="97">
                  <c:v>39272</c:v>
                </c:pt>
                <c:pt idx="98">
                  <c:v>39273</c:v>
                </c:pt>
                <c:pt idx="99">
                  <c:v>39274</c:v>
                </c:pt>
                <c:pt idx="100">
                  <c:v>39275</c:v>
                </c:pt>
                <c:pt idx="101">
                  <c:v>39276</c:v>
                </c:pt>
                <c:pt idx="102">
                  <c:v>39277</c:v>
                </c:pt>
                <c:pt idx="103">
                  <c:v>39278</c:v>
                </c:pt>
                <c:pt idx="104">
                  <c:v>39279</c:v>
                </c:pt>
                <c:pt idx="105">
                  <c:v>39280</c:v>
                </c:pt>
                <c:pt idx="106">
                  <c:v>39281</c:v>
                </c:pt>
                <c:pt idx="107">
                  <c:v>39282</c:v>
                </c:pt>
                <c:pt idx="108">
                  <c:v>39283</c:v>
                </c:pt>
                <c:pt idx="109">
                  <c:v>39284</c:v>
                </c:pt>
                <c:pt idx="110">
                  <c:v>39285</c:v>
                </c:pt>
                <c:pt idx="111">
                  <c:v>39286</c:v>
                </c:pt>
                <c:pt idx="112">
                  <c:v>39287</c:v>
                </c:pt>
                <c:pt idx="113">
                  <c:v>39288</c:v>
                </c:pt>
                <c:pt idx="114">
                  <c:v>39289</c:v>
                </c:pt>
                <c:pt idx="115">
                  <c:v>39290</c:v>
                </c:pt>
                <c:pt idx="116">
                  <c:v>39291</c:v>
                </c:pt>
                <c:pt idx="117">
                  <c:v>39292</c:v>
                </c:pt>
                <c:pt idx="118">
                  <c:v>39293</c:v>
                </c:pt>
                <c:pt idx="119">
                  <c:v>39294</c:v>
                </c:pt>
                <c:pt idx="120">
                  <c:v>39295</c:v>
                </c:pt>
                <c:pt idx="121">
                  <c:v>39296</c:v>
                </c:pt>
                <c:pt idx="122">
                  <c:v>39297</c:v>
                </c:pt>
                <c:pt idx="123">
                  <c:v>39298</c:v>
                </c:pt>
                <c:pt idx="124">
                  <c:v>39299</c:v>
                </c:pt>
                <c:pt idx="125">
                  <c:v>39300</c:v>
                </c:pt>
                <c:pt idx="126">
                  <c:v>39301</c:v>
                </c:pt>
                <c:pt idx="127">
                  <c:v>39302</c:v>
                </c:pt>
                <c:pt idx="128">
                  <c:v>39303</c:v>
                </c:pt>
                <c:pt idx="129">
                  <c:v>39304</c:v>
                </c:pt>
                <c:pt idx="130">
                  <c:v>39305</c:v>
                </c:pt>
                <c:pt idx="131">
                  <c:v>39306</c:v>
                </c:pt>
                <c:pt idx="132">
                  <c:v>39307</c:v>
                </c:pt>
                <c:pt idx="133">
                  <c:v>39308</c:v>
                </c:pt>
                <c:pt idx="134">
                  <c:v>39309</c:v>
                </c:pt>
                <c:pt idx="135">
                  <c:v>39310</c:v>
                </c:pt>
                <c:pt idx="136">
                  <c:v>39311</c:v>
                </c:pt>
                <c:pt idx="137">
                  <c:v>39312</c:v>
                </c:pt>
                <c:pt idx="138">
                  <c:v>39313</c:v>
                </c:pt>
                <c:pt idx="139">
                  <c:v>39314</c:v>
                </c:pt>
                <c:pt idx="140">
                  <c:v>39315</c:v>
                </c:pt>
                <c:pt idx="141">
                  <c:v>39316</c:v>
                </c:pt>
                <c:pt idx="142">
                  <c:v>39317</c:v>
                </c:pt>
                <c:pt idx="143">
                  <c:v>39318</c:v>
                </c:pt>
                <c:pt idx="144">
                  <c:v>39319</c:v>
                </c:pt>
                <c:pt idx="145">
                  <c:v>39320</c:v>
                </c:pt>
                <c:pt idx="146">
                  <c:v>39321</c:v>
                </c:pt>
                <c:pt idx="147">
                  <c:v>39323</c:v>
                </c:pt>
                <c:pt idx="148">
                  <c:v>39324</c:v>
                </c:pt>
                <c:pt idx="149">
                  <c:v>39325</c:v>
                </c:pt>
                <c:pt idx="150">
                  <c:v>39326</c:v>
                </c:pt>
                <c:pt idx="151">
                  <c:v>39327</c:v>
                </c:pt>
                <c:pt idx="152">
                  <c:v>39328</c:v>
                </c:pt>
                <c:pt idx="153">
                  <c:v>39330</c:v>
                </c:pt>
                <c:pt idx="154">
                  <c:v>39331</c:v>
                </c:pt>
                <c:pt idx="155">
                  <c:v>39333</c:v>
                </c:pt>
                <c:pt idx="156">
                  <c:v>39334</c:v>
                </c:pt>
                <c:pt idx="157">
                  <c:v>39335</c:v>
                </c:pt>
                <c:pt idx="158">
                  <c:v>39337</c:v>
                </c:pt>
                <c:pt idx="159">
                  <c:v>39338</c:v>
                </c:pt>
                <c:pt idx="160">
                  <c:v>39340</c:v>
                </c:pt>
                <c:pt idx="161">
                  <c:v>39341</c:v>
                </c:pt>
                <c:pt idx="162">
                  <c:v>39342</c:v>
                </c:pt>
                <c:pt idx="163">
                  <c:v>39343</c:v>
                </c:pt>
                <c:pt idx="164">
                  <c:v>39344</c:v>
                </c:pt>
                <c:pt idx="165">
                  <c:v>39347</c:v>
                </c:pt>
                <c:pt idx="166">
                  <c:v>39348</c:v>
                </c:pt>
                <c:pt idx="167">
                  <c:v>39349</c:v>
                </c:pt>
                <c:pt idx="168">
                  <c:v>39350</c:v>
                </c:pt>
                <c:pt idx="169">
                  <c:v>39351</c:v>
                </c:pt>
                <c:pt idx="170">
                  <c:v>39353</c:v>
                </c:pt>
                <c:pt idx="171">
                  <c:v>39354</c:v>
                </c:pt>
                <c:pt idx="172">
                  <c:v>39355</c:v>
                </c:pt>
                <c:pt idx="173">
                  <c:v>39356</c:v>
                </c:pt>
                <c:pt idx="174">
                  <c:v>39358</c:v>
                </c:pt>
                <c:pt idx="175">
                  <c:v>39361</c:v>
                </c:pt>
                <c:pt idx="176">
                  <c:v>39362</c:v>
                </c:pt>
                <c:pt idx="177">
                  <c:v>39363</c:v>
                </c:pt>
                <c:pt idx="178">
                  <c:v>39365</c:v>
                </c:pt>
                <c:pt idx="179">
                  <c:v>39366</c:v>
                </c:pt>
                <c:pt idx="180">
                  <c:v>39367</c:v>
                </c:pt>
                <c:pt idx="181">
                  <c:v>39368</c:v>
                </c:pt>
                <c:pt idx="182">
                  <c:v>39369</c:v>
                </c:pt>
                <c:pt idx="183">
                  <c:v>39370</c:v>
                </c:pt>
                <c:pt idx="184">
                  <c:v>39371</c:v>
                </c:pt>
                <c:pt idx="185">
                  <c:v>39372</c:v>
                </c:pt>
                <c:pt idx="186">
                  <c:v>39373</c:v>
                </c:pt>
                <c:pt idx="187">
                  <c:v>39374</c:v>
                </c:pt>
                <c:pt idx="188">
                  <c:v>39375</c:v>
                </c:pt>
                <c:pt idx="189">
                  <c:v>39376</c:v>
                </c:pt>
                <c:pt idx="190">
                  <c:v>39377</c:v>
                </c:pt>
                <c:pt idx="191">
                  <c:v>39378</c:v>
                </c:pt>
                <c:pt idx="192">
                  <c:v>39379</c:v>
                </c:pt>
                <c:pt idx="193">
                  <c:v>39380</c:v>
                </c:pt>
                <c:pt idx="194">
                  <c:v>39381</c:v>
                </c:pt>
                <c:pt idx="195">
                  <c:v>39382</c:v>
                </c:pt>
                <c:pt idx="196">
                  <c:v>39383</c:v>
                </c:pt>
                <c:pt idx="197">
                  <c:v>39384</c:v>
                </c:pt>
                <c:pt idx="198">
                  <c:v>39385</c:v>
                </c:pt>
              </c:numCache>
            </c:numRef>
          </c:cat>
          <c:val>
            <c:numRef>
              <c:f>'By_Office_version(1)'!$B$2:$B$200</c:f>
              <c:numCache>
                <c:formatCode>General</c:formatCode>
                <c:ptCount val="199"/>
                <c:pt idx="0">
                  <c:v>266</c:v>
                </c:pt>
                <c:pt idx="1">
                  <c:v>265</c:v>
                </c:pt>
                <c:pt idx="2">
                  <c:v>272</c:v>
                </c:pt>
                <c:pt idx="3">
                  <c:v>270</c:v>
                </c:pt>
                <c:pt idx="4">
                  <c:v>270</c:v>
                </c:pt>
                <c:pt idx="5">
                  <c:v>281</c:v>
                </c:pt>
                <c:pt idx="6">
                  <c:v>278</c:v>
                </c:pt>
                <c:pt idx="7">
                  <c:v>295</c:v>
                </c:pt>
                <c:pt idx="8">
                  <c:v>289</c:v>
                </c:pt>
                <c:pt idx="9">
                  <c:v>271</c:v>
                </c:pt>
                <c:pt idx="10">
                  <c:v>263</c:v>
                </c:pt>
                <c:pt idx="11">
                  <c:v>262</c:v>
                </c:pt>
                <c:pt idx="12">
                  <c:v>262</c:v>
                </c:pt>
                <c:pt idx="13">
                  <c:v>274</c:v>
                </c:pt>
                <c:pt idx="14">
                  <c:v>279</c:v>
                </c:pt>
                <c:pt idx="15">
                  <c:v>262</c:v>
                </c:pt>
                <c:pt idx="16">
                  <c:v>271</c:v>
                </c:pt>
                <c:pt idx="17">
                  <c:v>273</c:v>
                </c:pt>
                <c:pt idx="18">
                  <c:v>272</c:v>
                </c:pt>
                <c:pt idx="19">
                  <c:v>313</c:v>
                </c:pt>
                <c:pt idx="20">
                  <c:v>318</c:v>
                </c:pt>
                <c:pt idx="21">
                  <c:v>322</c:v>
                </c:pt>
                <c:pt idx="22">
                  <c:v>321</c:v>
                </c:pt>
                <c:pt idx="23">
                  <c:v>323</c:v>
                </c:pt>
                <c:pt idx="24">
                  <c:v>320</c:v>
                </c:pt>
                <c:pt idx="25">
                  <c:v>324</c:v>
                </c:pt>
                <c:pt idx="26">
                  <c:v>336</c:v>
                </c:pt>
                <c:pt idx="27">
                  <c:v>330</c:v>
                </c:pt>
                <c:pt idx="28">
                  <c:v>334</c:v>
                </c:pt>
                <c:pt idx="29">
                  <c:v>337</c:v>
                </c:pt>
                <c:pt idx="30">
                  <c:v>337</c:v>
                </c:pt>
                <c:pt idx="31">
                  <c:v>336</c:v>
                </c:pt>
                <c:pt idx="32">
                  <c:v>336</c:v>
                </c:pt>
                <c:pt idx="33">
                  <c:v>347</c:v>
                </c:pt>
                <c:pt idx="34">
                  <c:v>341</c:v>
                </c:pt>
                <c:pt idx="35">
                  <c:v>350</c:v>
                </c:pt>
                <c:pt idx="36">
                  <c:v>355</c:v>
                </c:pt>
                <c:pt idx="37">
                  <c:v>348</c:v>
                </c:pt>
                <c:pt idx="38">
                  <c:v>347</c:v>
                </c:pt>
                <c:pt idx="39">
                  <c:v>345</c:v>
                </c:pt>
                <c:pt idx="40">
                  <c:v>359</c:v>
                </c:pt>
                <c:pt idx="41">
                  <c:v>374</c:v>
                </c:pt>
                <c:pt idx="42">
                  <c:v>364</c:v>
                </c:pt>
                <c:pt idx="43">
                  <c:v>364</c:v>
                </c:pt>
                <c:pt idx="44">
                  <c:v>386</c:v>
                </c:pt>
                <c:pt idx="45">
                  <c:v>394</c:v>
                </c:pt>
                <c:pt idx="46">
                  <c:v>397</c:v>
                </c:pt>
                <c:pt idx="47">
                  <c:v>404</c:v>
                </c:pt>
                <c:pt idx="48">
                  <c:v>387</c:v>
                </c:pt>
                <c:pt idx="49">
                  <c:v>391</c:v>
                </c:pt>
                <c:pt idx="50">
                  <c:v>388</c:v>
                </c:pt>
                <c:pt idx="51">
                  <c:v>387</c:v>
                </c:pt>
                <c:pt idx="52">
                  <c:v>407</c:v>
                </c:pt>
                <c:pt idx="53">
                  <c:v>393</c:v>
                </c:pt>
                <c:pt idx="54">
                  <c:v>378</c:v>
                </c:pt>
                <c:pt idx="55">
                  <c:v>373</c:v>
                </c:pt>
                <c:pt idx="56">
                  <c:v>375</c:v>
                </c:pt>
                <c:pt idx="57">
                  <c:v>368</c:v>
                </c:pt>
                <c:pt idx="58">
                  <c:v>368</c:v>
                </c:pt>
                <c:pt idx="59">
                  <c:v>372</c:v>
                </c:pt>
                <c:pt idx="60">
                  <c:v>391</c:v>
                </c:pt>
                <c:pt idx="61">
                  <c:v>397</c:v>
                </c:pt>
                <c:pt idx="62">
                  <c:v>400</c:v>
                </c:pt>
                <c:pt idx="63">
                  <c:v>403</c:v>
                </c:pt>
                <c:pt idx="64">
                  <c:v>401</c:v>
                </c:pt>
                <c:pt idx="65">
                  <c:v>405</c:v>
                </c:pt>
                <c:pt idx="66">
                  <c:v>427</c:v>
                </c:pt>
                <c:pt idx="67">
                  <c:v>426</c:v>
                </c:pt>
                <c:pt idx="68">
                  <c:v>424</c:v>
                </c:pt>
                <c:pt idx="69">
                  <c:v>432</c:v>
                </c:pt>
                <c:pt idx="70">
                  <c:v>433</c:v>
                </c:pt>
                <c:pt idx="71">
                  <c:v>433</c:v>
                </c:pt>
                <c:pt idx="72">
                  <c:v>464</c:v>
                </c:pt>
                <c:pt idx="73">
                  <c:v>469</c:v>
                </c:pt>
                <c:pt idx="74">
                  <c:v>462</c:v>
                </c:pt>
                <c:pt idx="75">
                  <c:v>450</c:v>
                </c:pt>
                <c:pt idx="76">
                  <c:v>452</c:v>
                </c:pt>
                <c:pt idx="77">
                  <c:v>459</c:v>
                </c:pt>
                <c:pt idx="78">
                  <c:v>457</c:v>
                </c:pt>
                <c:pt idx="79">
                  <c:v>462</c:v>
                </c:pt>
                <c:pt idx="80">
                  <c:v>449</c:v>
                </c:pt>
                <c:pt idx="81">
                  <c:v>445</c:v>
                </c:pt>
                <c:pt idx="82">
                  <c:v>443</c:v>
                </c:pt>
                <c:pt idx="83">
                  <c:v>464</c:v>
                </c:pt>
                <c:pt idx="84">
                  <c:v>462</c:v>
                </c:pt>
                <c:pt idx="85">
                  <c:v>463</c:v>
                </c:pt>
                <c:pt idx="86">
                  <c:v>463</c:v>
                </c:pt>
                <c:pt idx="87">
                  <c:v>459</c:v>
                </c:pt>
                <c:pt idx="88">
                  <c:v>450</c:v>
                </c:pt>
                <c:pt idx="89">
                  <c:v>448</c:v>
                </c:pt>
                <c:pt idx="90">
                  <c:v>462</c:v>
                </c:pt>
                <c:pt idx="91">
                  <c:v>459</c:v>
                </c:pt>
                <c:pt idx="92">
                  <c:v>461</c:v>
                </c:pt>
                <c:pt idx="93">
                  <c:v>456</c:v>
                </c:pt>
                <c:pt idx="94">
                  <c:v>457</c:v>
                </c:pt>
                <c:pt idx="95">
                  <c:v>456</c:v>
                </c:pt>
                <c:pt idx="96">
                  <c:v>453</c:v>
                </c:pt>
                <c:pt idx="97">
                  <c:v>474</c:v>
                </c:pt>
                <c:pt idx="98">
                  <c:v>472</c:v>
                </c:pt>
                <c:pt idx="99">
                  <c:v>473</c:v>
                </c:pt>
                <c:pt idx="100">
                  <c:v>466</c:v>
                </c:pt>
                <c:pt idx="101">
                  <c:v>457</c:v>
                </c:pt>
                <c:pt idx="102">
                  <c:v>451</c:v>
                </c:pt>
                <c:pt idx="103">
                  <c:v>447</c:v>
                </c:pt>
                <c:pt idx="104">
                  <c:v>476</c:v>
                </c:pt>
                <c:pt idx="105">
                  <c:v>484</c:v>
                </c:pt>
                <c:pt idx="106">
                  <c:v>487</c:v>
                </c:pt>
                <c:pt idx="107">
                  <c:v>495</c:v>
                </c:pt>
                <c:pt idx="108">
                  <c:v>491</c:v>
                </c:pt>
                <c:pt idx="109">
                  <c:v>489</c:v>
                </c:pt>
                <c:pt idx="110">
                  <c:v>490</c:v>
                </c:pt>
                <c:pt idx="111">
                  <c:v>511</c:v>
                </c:pt>
                <c:pt idx="112">
                  <c:v>513</c:v>
                </c:pt>
                <c:pt idx="113">
                  <c:v>514</c:v>
                </c:pt>
                <c:pt idx="114">
                  <c:v>486</c:v>
                </c:pt>
                <c:pt idx="115">
                  <c:v>489</c:v>
                </c:pt>
                <c:pt idx="116">
                  <c:v>483</c:v>
                </c:pt>
                <c:pt idx="117">
                  <c:v>482</c:v>
                </c:pt>
                <c:pt idx="118">
                  <c:v>515</c:v>
                </c:pt>
                <c:pt idx="119">
                  <c:v>508</c:v>
                </c:pt>
                <c:pt idx="120">
                  <c:v>519</c:v>
                </c:pt>
                <c:pt idx="121">
                  <c:v>531</c:v>
                </c:pt>
                <c:pt idx="122">
                  <c:v>530</c:v>
                </c:pt>
                <c:pt idx="123">
                  <c:v>526</c:v>
                </c:pt>
                <c:pt idx="124">
                  <c:v>525</c:v>
                </c:pt>
                <c:pt idx="125">
                  <c:v>571</c:v>
                </c:pt>
                <c:pt idx="126">
                  <c:v>578</c:v>
                </c:pt>
                <c:pt idx="127">
                  <c:v>587</c:v>
                </c:pt>
                <c:pt idx="128">
                  <c:v>588</c:v>
                </c:pt>
                <c:pt idx="129">
                  <c:v>591</c:v>
                </c:pt>
                <c:pt idx="130">
                  <c:v>585</c:v>
                </c:pt>
                <c:pt idx="131">
                  <c:v>584</c:v>
                </c:pt>
                <c:pt idx="132">
                  <c:v>613</c:v>
                </c:pt>
                <c:pt idx="133">
                  <c:v>615</c:v>
                </c:pt>
                <c:pt idx="134">
                  <c:v>620</c:v>
                </c:pt>
                <c:pt idx="135">
                  <c:v>609</c:v>
                </c:pt>
                <c:pt idx="136">
                  <c:v>610</c:v>
                </c:pt>
                <c:pt idx="137">
                  <c:v>602</c:v>
                </c:pt>
                <c:pt idx="138">
                  <c:v>605</c:v>
                </c:pt>
                <c:pt idx="139">
                  <c:v>648</c:v>
                </c:pt>
                <c:pt idx="140">
                  <c:v>662</c:v>
                </c:pt>
                <c:pt idx="141">
                  <c:v>683</c:v>
                </c:pt>
                <c:pt idx="142">
                  <c:v>663</c:v>
                </c:pt>
                <c:pt idx="143">
                  <c:v>675</c:v>
                </c:pt>
                <c:pt idx="144">
                  <c:v>660</c:v>
                </c:pt>
                <c:pt idx="145">
                  <c:v>656</c:v>
                </c:pt>
                <c:pt idx="146">
                  <c:v>689</c:v>
                </c:pt>
                <c:pt idx="147">
                  <c:v>697</c:v>
                </c:pt>
                <c:pt idx="148">
                  <c:v>704</c:v>
                </c:pt>
                <c:pt idx="149">
                  <c:v>700</c:v>
                </c:pt>
                <c:pt idx="150">
                  <c:v>689</c:v>
                </c:pt>
                <c:pt idx="151">
                  <c:v>690</c:v>
                </c:pt>
                <c:pt idx="152">
                  <c:v>736</c:v>
                </c:pt>
                <c:pt idx="153">
                  <c:v>736</c:v>
                </c:pt>
                <c:pt idx="154">
                  <c:v>711</c:v>
                </c:pt>
                <c:pt idx="155">
                  <c:v>691</c:v>
                </c:pt>
                <c:pt idx="156">
                  <c:v>689</c:v>
                </c:pt>
                <c:pt idx="157">
                  <c:v>740</c:v>
                </c:pt>
                <c:pt idx="158">
                  <c:v>759</c:v>
                </c:pt>
                <c:pt idx="159">
                  <c:v>770</c:v>
                </c:pt>
                <c:pt idx="160">
                  <c:v>763</c:v>
                </c:pt>
                <c:pt idx="161">
                  <c:v>762</c:v>
                </c:pt>
                <c:pt idx="162">
                  <c:v>796</c:v>
                </c:pt>
                <c:pt idx="163">
                  <c:v>810</c:v>
                </c:pt>
                <c:pt idx="164">
                  <c:v>825</c:v>
                </c:pt>
                <c:pt idx="165">
                  <c:v>815</c:v>
                </c:pt>
                <c:pt idx="166">
                  <c:v>813</c:v>
                </c:pt>
                <c:pt idx="167">
                  <c:v>839</c:v>
                </c:pt>
                <c:pt idx="168">
                  <c:v>841</c:v>
                </c:pt>
                <c:pt idx="169">
                  <c:v>853</c:v>
                </c:pt>
                <c:pt idx="170">
                  <c:v>866</c:v>
                </c:pt>
                <c:pt idx="171">
                  <c:v>855</c:v>
                </c:pt>
                <c:pt idx="172">
                  <c:v>856</c:v>
                </c:pt>
                <c:pt idx="173">
                  <c:v>897</c:v>
                </c:pt>
                <c:pt idx="174">
                  <c:v>906</c:v>
                </c:pt>
                <c:pt idx="175">
                  <c:v>877</c:v>
                </c:pt>
                <c:pt idx="176">
                  <c:v>873</c:v>
                </c:pt>
                <c:pt idx="177">
                  <c:v>904</c:v>
                </c:pt>
                <c:pt idx="178">
                  <c:v>904</c:v>
                </c:pt>
                <c:pt idx="179">
                  <c:v>905</c:v>
                </c:pt>
                <c:pt idx="180">
                  <c:v>914</c:v>
                </c:pt>
                <c:pt idx="181">
                  <c:v>910</c:v>
                </c:pt>
                <c:pt idx="182">
                  <c:v>915</c:v>
                </c:pt>
                <c:pt idx="183">
                  <c:v>937</c:v>
                </c:pt>
                <c:pt idx="184">
                  <c:v>966</c:v>
                </c:pt>
                <c:pt idx="185">
                  <c:v>984</c:v>
                </c:pt>
                <c:pt idx="186">
                  <c:v>945</c:v>
                </c:pt>
                <c:pt idx="187">
                  <c:v>955</c:v>
                </c:pt>
                <c:pt idx="188">
                  <c:v>948</c:v>
                </c:pt>
                <c:pt idx="189">
                  <c:v>944</c:v>
                </c:pt>
                <c:pt idx="190">
                  <c:v>976</c:v>
                </c:pt>
                <c:pt idx="191">
                  <c:v>975</c:v>
                </c:pt>
                <c:pt idx="192">
                  <c:v>983</c:v>
                </c:pt>
                <c:pt idx="193">
                  <c:v>992</c:v>
                </c:pt>
                <c:pt idx="194">
                  <c:v>996</c:v>
                </c:pt>
                <c:pt idx="195">
                  <c:v>983</c:v>
                </c:pt>
                <c:pt idx="196">
                  <c:v>985</c:v>
                </c:pt>
                <c:pt idx="197">
                  <c:v>1005</c:v>
                </c:pt>
                <c:pt idx="198">
                  <c:v>1017</c:v>
                </c:pt>
              </c:numCache>
            </c:numRef>
          </c:val>
        </c:ser>
        <c:ser>
          <c:idx val="1"/>
          <c:order val="1"/>
          <c:tx>
            <c:strRef>
              <c:f>'By_Office_version(1)'!$C$1</c:f>
              <c:strCache>
                <c:ptCount val="1"/>
                <c:pt idx="0">
                  <c:v>Office 2003 SP2</c:v>
                </c:pt>
              </c:strCache>
            </c:strRef>
          </c:tx>
          <c:spPr>
            <a:solidFill>
              <a:srgbClr val="C00000">
                <a:alpha val="45000"/>
              </a:srgbClr>
            </a:solidFill>
          </c:spPr>
          <c:cat>
            <c:numRef>
              <c:f>'By_Office_version(1)'!$A$2:$A$200</c:f>
              <c:numCache>
                <c:formatCode>dd/mm/yyyy</c:formatCode>
                <c:ptCount val="199"/>
                <c:pt idx="0">
                  <c:v>39169</c:v>
                </c:pt>
                <c:pt idx="1">
                  <c:v>39170</c:v>
                </c:pt>
                <c:pt idx="2">
                  <c:v>39171</c:v>
                </c:pt>
                <c:pt idx="3">
                  <c:v>39172</c:v>
                </c:pt>
                <c:pt idx="4">
                  <c:v>39173</c:v>
                </c:pt>
                <c:pt idx="5">
                  <c:v>39174</c:v>
                </c:pt>
                <c:pt idx="6">
                  <c:v>39175</c:v>
                </c:pt>
                <c:pt idx="7">
                  <c:v>39176</c:v>
                </c:pt>
                <c:pt idx="8">
                  <c:v>39177</c:v>
                </c:pt>
                <c:pt idx="9">
                  <c:v>39178</c:v>
                </c:pt>
                <c:pt idx="10">
                  <c:v>39179</c:v>
                </c:pt>
                <c:pt idx="11">
                  <c:v>39180</c:v>
                </c:pt>
                <c:pt idx="12">
                  <c:v>39181</c:v>
                </c:pt>
                <c:pt idx="13">
                  <c:v>39182</c:v>
                </c:pt>
                <c:pt idx="14">
                  <c:v>39183</c:v>
                </c:pt>
                <c:pt idx="15">
                  <c:v>39184</c:v>
                </c:pt>
                <c:pt idx="16">
                  <c:v>39185</c:v>
                </c:pt>
                <c:pt idx="17">
                  <c:v>39186</c:v>
                </c:pt>
                <c:pt idx="18">
                  <c:v>39187</c:v>
                </c:pt>
                <c:pt idx="19">
                  <c:v>39188</c:v>
                </c:pt>
                <c:pt idx="20">
                  <c:v>39189</c:v>
                </c:pt>
                <c:pt idx="21">
                  <c:v>39190</c:v>
                </c:pt>
                <c:pt idx="22">
                  <c:v>39191</c:v>
                </c:pt>
                <c:pt idx="23">
                  <c:v>39192</c:v>
                </c:pt>
                <c:pt idx="24">
                  <c:v>39193</c:v>
                </c:pt>
                <c:pt idx="25">
                  <c:v>39194</c:v>
                </c:pt>
                <c:pt idx="26">
                  <c:v>39195</c:v>
                </c:pt>
                <c:pt idx="27">
                  <c:v>39196</c:v>
                </c:pt>
                <c:pt idx="28">
                  <c:v>39197</c:v>
                </c:pt>
                <c:pt idx="29">
                  <c:v>39198</c:v>
                </c:pt>
                <c:pt idx="30">
                  <c:v>39199</c:v>
                </c:pt>
                <c:pt idx="31">
                  <c:v>39200</c:v>
                </c:pt>
                <c:pt idx="32">
                  <c:v>39201</c:v>
                </c:pt>
                <c:pt idx="33">
                  <c:v>39202</c:v>
                </c:pt>
                <c:pt idx="34">
                  <c:v>39203</c:v>
                </c:pt>
                <c:pt idx="35">
                  <c:v>39204</c:v>
                </c:pt>
                <c:pt idx="36">
                  <c:v>39205</c:v>
                </c:pt>
                <c:pt idx="37">
                  <c:v>39206</c:v>
                </c:pt>
                <c:pt idx="38">
                  <c:v>39207</c:v>
                </c:pt>
                <c:pt idx="39">
                  <c:v>39208</c:v>
                </c:pt>
                <c:pt idx="40">
                  <c:v>39209</c:v>
                </c:pt>
                <c:pt idx="41">
                  <c:v>39211</c:v>
                </c:pt>
                <c:pt idx="42">
                  <c:v>39213</c:v>
                </c:pt>
                <c:pt idx="43">
                  <c:v>39214</c:v>
                </c:pt>
                <c:pt idx="44">
                  <c:v>39215</c:v>
                </c:pt>
                <c:pt idx="45">
                  <c:v>39216</c:v>
                </c:pt>
                <c:pt idx="46">
                  <c:v>39217</c:v>
                </c:pt>
                <c:pt idx="47">
                  <c:v>39218</c:v>
                </c:pt>
                <c:pt idx="48">
                  <c:v>39219</c:v>
                </c:pt>
                <c:pt idx="49">
                  <c:v>39220</c:v>
                </c:pt>
                <c:pt idx="50">
                  <c:v>39221</c:v>
                </c:pt>
                <c:pt idx="51">
                  <c:v>39222</c:v>
                </c:pt>
                <c:pt idx="52">
                  <c:v>39223</c:v>
                </c:pt>
                <c:pt idx="53">
                  <c:v>39224</c:v>
                </c:pt>
                <c:pt idx="54">
                  <c:v>39225</c:v>
                </c:pt>
                <c:pt idx="55">
                  <c:v>39226</c:v>
                </c:pt>
                <c:pt idx="56">
                  <c:v>39227</c:v>
                </c:pt>
                <c:pt idx="57">
                  <c:v>39228</c:v>
                </c:pt>
                <c:pt idx="58">
                  <c:v>39229</c:v>
                </c:pt>
                <c:pt idx="59">
                  <c:v>39230</c:v>
                </c:pt>
                <c:pt idx="60">
                  <c:v>39231</c:v>
                </c:pt>
                <c:pt idx="61">
                  <c:v>39232</c:v>
                </c:pt>
                <c:pt idx="62">
                  <c:v>39233</c:v>
                </c:pt>
                <c:pt idx="63">
                  <c:v>39234</c:v>
                </c:pt>
                <c:pt idx="64">
                  <c:v>39235</c:v>
                </c:pt>
                <c:pt idx="65">
                  <c:v>39236</c:v>
                </c:pt>
                <c:pt idx="66">
                  <c:v>39237</c:v>
                </c:pt>
                <c:pt idx="67">
                  <c:v>39238</c:v>
                </c:pt>
                <c:pt idx="68">
                  <c:v>39239</c:v>
                </c:pt>
                <c:pt idx="69">
                  <c:v>39240</c:v>
                </c:pt>
                <c:pt idx="70">
                  <c:v>39242</c:v>
                </c:pt>
                <c:pt idx="71">
                  <c:v>39243</c:v>
                </c:pt>
                <c:pt idx="72">
                  <c:v>39246</c:v>
                </c:pt>
                <c:pt idx="73">
                  <c:v>39247</c:v>
                </c:pt>
                <c:pt idx="74">
                  <c:v>39248</c:v>
                </c:pt>
                <c:pt idx="75">
                  <c:v>39249</c:v>
                </c:pt>
                <c:pt idx="76">
                  <c:v>39250</c:v>
                </c:pt>
                <c:pt idx="77">
                  <c:v>39251</c:v>
                </c:pt>
                <c:pt idx="78">
                  <c:v>39252</c:v>
                </c:pt>
                <c:pt idx="79">
                  <c:v>39253</c:v>
                </c:pt>
                <c:pt idx="80">
                  <c:v>39255</c:v>
                </c:pt>
                <c:pt idx="81">
                  <c:v>39256</c:v>
                </c:pt>
                <c:pt idx="82">
                  <c:v>39257</c:v>
                </c:pt>
                <c:pt idx="83">
                  <c:v>39258</c:v>
                </c:pt>
                <c:pt idx="84">
                  <c:v>39259</c:v>
                </c:pt>
                <c:pt idx="85">
                  <c:v>39260</c:v>
                </c:pt>
                <c:pt idx="86">
                  <c:v>39261</c:v>
                </c:pt>
                <c:pt idx="87">
                  <c:v>39262</c:v>
                </c:pt>
                <c:pt idx="88">
                  <c:v>39263</c:v>
                </c:pt>
                <c:pt idx="89">
                  <c:v>39264</c:v>
                </c:pt>
                <c:pt idx="90">
                  <c:v>39265</c:v>
                </c:pt>
                <c:pt idx="91">
                  <c:v>39266</c:v>
                </c:pt>
                <c:pt idx="92">
                  <c:v>39267</c:v>
                </c:pt>
                <c:pt idx="93">
                  <c:v>39268</c:v>
                </c:pt>
                <c:pt idx="94">
                  <c:v>39269</c:v>
                </c:pt>
                <c:pt idx="95">
                  <c:v>39270</c:v>
                </c:pt>
                <c:pt idx="96">
                  <c:v>39271</c:v>
                </c:pt>
                <c:pt idx="97">
                  <c:v>39272</c:v>
                </c:pt>
                <c:pt idx="98">
                  <c:v>39273</c:v>
                </c:pt>
                <c:pt idx="99">
                  <c:v>39274</c:v>
                </c:pt>
                <c:pt idx="100">
                  <c:v>39275</c:v>
                </c:pt>
                <c:pt idx="101">
                  <c:v>39276</c:v>
                </c:pt>
                <c:pt idx="102">
                  <c:v>39277</c:v>
                </c:pt>
                <c:pt idx="103">
                  <c:v>39278</c:v>
                </c:pt>
                <c:pt idx="104">
                  <c:v>39279</c:v>
                </c:pt>
                <c:pt idx="105">
                  <c:v>39280</c:v>
                </c:pt>
                <c:pt idx="106">
                  <c:v>39281</c:v>
                </c:pt>
                <c:pt idx="107">
                  <c:v>39282</c:v>
                </c:pt>
                <c:pt idx="108">
                  <c:v>39283</c:v>
                </c:pt>
                <c:pt idx="109">
                  <c:v>39284</c:v>
                </c:pt>
                <c:pt idx="110">
                  <c:v>39285</c:v>
                </c:pt>
                <c:pt idx="111">
                  <c:v>39286</c:v>
                </c:pt>
                <c:pt idx="112">
                  <c:v>39287</c:v>
                </c:pt>
                <c:pt idx="113">
                  <c:v>39288</c:v>
                </c:pt>
                <c:pt idx="114">
                  <c:v>39289</c:v>
                </c:pt>
                <c:pt idx="115">
                  <c:v>39290</c:v>
                </c:pt>
                <c:pt idx="116">
                  <c:v>39291</c:v>
                </c:pt>
                <c:pt idx="117">
                  <c:v>39292</c:v>
                </c:pt>
                <c:pt idx="118">
                  <c:v>39293</c:v>
                </c:pt>
                <c:pt idx="119">
                  <c:v>39294</c:v>
                </c:pt>
                <c:pt idx="120">
                  <c:v>39295</c:v>
                </c:pt>
                <c:pt idx="121">
                  <c:v>39296</c:v>
                </c:pt>
                <c:pt idx="122">
                  <c:v>39297</c:v>
                </c:pt>
                <c:pt idx="123">
                  <c:v>39298</c:v>
                </c:pt>
                <c:pt idx="124">
                  <c:v>39299</c:v>
                </c:pt>
                <c:pt idx="125">
                  <c:v>39300</c:v>
                </c:pt>
                <c:pt idx="126">
                  <c:v>39301</c:v>
                </c:pt>
                <c:pt idx="127">
                  <c:v>39302</c:v>
                </c:pt>
                <c:pt idx="128">
                  <c:v>39303</c:v>
                </c:pt>
                <c:pt idx="129">
                  <c:v>39304</c:v>
                </c:pt>
                <c:pt idx="130">
                  <c:v>39305</c:v>
                </c:pt>
                <c:pt idx="131">
                  <c:v>39306</c:v>
                </c:pt>
                <c:pt idx="132">
                  <c:v>39307</c:v>
                </c:pt>
                <c:pt idx="133">
                  <c:v>39308</c:v>
                </c:pt>
                <c:pt idx="134">
                  <c:v>39309</c:v>
                </c:pt>
                <c:pt idx="135">
                  <c:v>39310</c:v>
                </c:pt>
                <c:pt idx="136">
                  <c:v>39311</c:v>
                </c:pt>
                <c:pt idx="137">
                  <c:v>39312</c:v>
                </c:pt>
                <c:pt idx="138">
                  <c:v>39313</c:v>
                </c:pt>
                <c:pt idx="139">
                  <c:v>39314</c:v>
                </c:pt>
                <c:pt idx="140">
                  <c:v>39315</c:v>
                </c:pt>
                <c:pt idx="141">
                  <c:v>39316</c:v>
                </c:pt>
                <c:pt idx="142">
                  <c:v>39317</c:v>
                </c:pt>
                <c:pt idx="143">
                  <c:v>39318</c:v>
                </c:pt>
                <c:pt idx="144">
                  <c:v>39319</c:v>
                </c:pt>
                <c:pt idx="145">
                  <c:v>39320</c:v>
                </c:pt>
                <c:pt idx="146">
                  <c:v>39321</c:v>
                </c:pt>
                <c:pt idx="147">
                  <c:v>39323</c:v>
                </c:pt>
                <c:pt idx="148">
                  <c:v>39324</c:v>
                </c:pt>
                <c:pt idx="149">
                  <c:v>39325</c:v>
                </c:pt>
                <c:pt idx="150">
                  <c:v>39326</c:v>
                </c:pt>
                <c:pt idx="151">
                  <c:v>39327</c:v>
                </c:pt>
                <c:pt idx="152">
                  <c:v>39328</c:v>
                </c:pt>
                <c:pt idx="153">
                  <c:v>39330</c:v>
                </c:pt>
                <c:pt idx="154">
                  <c:v>39331</c:v>
                </c:pt>
                <c:pt idx="155">
                  <c:v>39333</c:v>
                </c:pt>
                <c:pt idx="156">
                  <c:v>39334</c:v>
                </c:pt>
                <c:pt idx="157">
                  <c:v>39335</c:v>
                </c:pt>
                <c:pt idx="158">
                  <c:v>39337</c:v>
                </c:pt>
                <c:pt idx="159">
                  <c:v>39338</c:v>
                </c:pt>
                <c:pt idx="160">
                  <c:v>39340</c:v>
                </c:pt>
                <c:pt idx="161">
                  <c:v>39341</c:v>
                </c:pt>
                <c:pt idx="162">
                  <c:v>39342</c:v>
                </c:pt>
                <c:pt idx="163">
                  <c:v>39343</c:v>
                </c:pt>
                <c:pt idx="164">
                  <c:v>39344</c:v>
                </c:pt>
                <c:pt idx="165">
                  <c:v>39347</c:v>
                </c:pt>
                <c:pt idx="166">
                  <c:v>39348</c:v>
                </c:pt>
                <c:pt idx="167">
                  <c:v>39349</c:v>
                </c:pt>
                <c:pt idx="168">
                  <c:v>39350</c:v>
                </c:pt>
                <c:pt idx="169">
                  <c:v>39351</c:v>
                </c:pt>
                <c:pt idx="170">
                  <c:v>39353</c:v>
                </c:pt>
                <c:pt idx="171">
                  <c:v>39354</c:v>
                </c:pt>
                <c:pt idx="172">
                  <c:v>39355</c:v>
                </c:pt>
                <c:pt idx="173">
                  <c:v>39356</c:v>
                </c:pt>
                <c:pt idx="174">
                  <c:v>39358</c:v>
                </c:pt>
                <c:pt idx="175">
                  <c:v>39361</c:v>
                </c:pt>
                <c:pt idx="176">
                  <c:v>39362</c:v>
                </c:pt>
                <c:pt idx="177">
                  <c:v>39363</c:v>
                </c:pt>
                <c:pt idx="178">
                  <c:v>39365</c:v>
                </c:pt>
                <c:pt idx="179">
                  <c:v>39366</c:v>
                </c:pt>
                <c:pt idx="180">
                  <c:v>39367</c:v>
                </c:pt>
                <c:pt idx="181">
                  <c:v>39368</c:v>
                </c:pt>
                <c:pt idx="182">
                  <c:v>39369</c:v>
                </c:pt>
                <c:pt idx="183">
                  <c:v>39370</c:v>
                </c:pt>
                <c:pt idx="184">
                  <c:v>39371</c:v>
                </c:pt>
                <c:pt idx="185">
                  <c:v>39372</c:v>
                </c:pt>
                <c:pt idx="186">
                  <c:v>39373</c:v>
                </c:pt>
                <c:pt idx="187">
                  <c:v>39374</c:v>
                </c:pt>
                <c:pt idx="188">
                  <c:v>39375</c:v>
                </c:pt>
                <c:pt idx="189">
                  <c:v>39376</c:v>
                </c:pt>
                <c:pt idx="190">
                  <c:v>39377</c:v>
                </c:pt>
                <c:pt idx="191">
                  <c:v>39378</c:v>
                </c:pt>
                <c:pt idx="192">
                  <c:v>39379</c:v>
                </c:pt>
                <c:pt idx="193">
                  <c:v>39380</c:v>
                </c:pt>
                <c:pt idx="194">
                  <c:v>39381</c:v>
                </c:pt>
                <c:pt idx="195">
                  <c:v>39382</c:v>
                </c:pt>
                <c:pt idx="196">
                  <c:v>39383</c:v>
                </c:pt>
                <c:pt idx="197">
                  <c:v>39384</c:v>
                </c:pt>
                <c:pt idx="198">
                  <c:v>39385</c:v>
                </c:pt>
              </c:numCache>
            </c:numRef>
          </c:cat>
          <c:val>
            <c:numRef>
              <c:f>'By_Office_version(1)'!$C$2:$C$200</c:f>
              <c:numCache>
                <c:formatCode>General</c:formatCode>
                <c:ptCount val="199"/>
                <c:pt idx="0">
                  <c:v>4772</c:v>
                </c:pt>
                <c:pt idx="1">
                  <c:v>4725</c:v>
                </c:pt>
                <c:pt idx="2">
                  <c:v>4696</c:v>
                </c:pt>
                <c:pt idx="3">
                  <c:v>4654</c:v>
                </c:pt>
                <c:pt idx="4">
                  <c:v>4637</c:v>
                </c:pt>
                <c:pt idx="5">
                  <c:v>4763</c:v>
                </c:pt>
                <c:pt idx="6">
                  <c:v>4737</c:v>
                </c:pt>
                <c:pt idx="7">
                  <c:v>4735</c:v>
                </c:pt>
                <c:pt idx="8">
                  <c:v>4686</c:v>
                </c:pt>
                <c:pt idx="9">
                  <c:v>4539</c:v>
                </c:pt>
                <c:pt idx="10">
                  <c:v>4455</c:v>
                </c:pt>
                <c:pt idx="11">
                  <c:v>4424</c:v>
                </c:pt>
                <c:pt idx="12">
                  <c:v>4382</c:v>
                </c:pt>
                <c:pt idx="13">
                  <c:v>4452</c:v>
                </c:pt>
                <c:pt idx="14">
                  <c:v>4515</c:v>
                </c:pt>
                <c:pt idx="15">
                  <c:v>4206</c:v>
                </c:pt>
                <c:pt idx="16">
                  <c:v>4236</c:v>
                </c:pt>
                <c:pt idx="17">
                  <c:v>4237</c:v>
                </c:pt>
                <c:pt idx="18">
                  <c:v>4239</c:v>
                </c:pt>
                <c:pt idx="19">
                  <c:v>4608</c:v>
                </c:pt>
                <c:pt idx="20">
                  <c:v>4719</c:v>
                </c:pt>
                <c:pt idx="21">
                  <c:v>4750</c:v>
                </c:pt>
                <c:pt idx="22">
                  <c:v>4713</c:v>
                </c:pt>
                <c:pt idx="23">
                  <c:v>4736</c:v>
                </c:pt>
                <c:pt idx="24">
                  <c:v>4691</c:v>
                </c:pt>
                <c:pt idx="25">
                  <c:v>4694</c:v>
                </c:pt>
                <c:pt idx="26">
                  <c:v>4792</c:v>
                </c:pt>
                <c:pt idx="27">
                  <c:v>4711</c:v>
                </c:pt>
                <c:pt idx="28">
                  <c:v>4728</c:v>
                </c:pt>
                <c:pt idx="29">
                  <c:v>4723</c:v>
                </c:pt>
                <c:pt idx="30">
                  <c:v>4735</c:v>
                </c:pt>
                <c:pt idx="31">
                  <c:v>4681</c:v>
                </c:pt>
                <c:pt idx="32">
                  <c:v>4677</c:v>
                </c:pt>
                <c:pt idx="33">
                  <c:v>4714</c:v>
                </c:pt>
                <c:pt idx="34">
                  <c:v>4663</c:v>
                </c:pt>
                <c:pt idx="35">
                  <c:v>4733</c:v>
                </c:pt>
                <c:pt idx="36">
                  <c:v>4742</c:v>
                </c:pt>
                <c:pt idx="37">
                  <c:v>4609</c:v>
                </c:pt>
                <c:pt idx="38">
                  <c:v>4574</c:v>
                </c:pt>
                <c:pt idx="39">
                  <c:v>4578</c:v>
                </c:pt>
                <c:pt idx="40">
                  <c:v>4696</c:v>
                </c:pt>
                <c:pt idx="41">
                  <c:v>4775</c:v>
                </c:pt>
                <c:pt idx="42">
                  <c:v>4740</c:v>
                </c:pt>
                <c:pt idx="43">
                  <c:v>4682</c:v>
                </c:pt>
                <c:pt idx="44">
                  <c:v>4678</c:v>
                </c:pt>
                <c:pt idx="45">
                  <c:v>4738</c:v>
                </c:pt>
                <c:pt idx="46">
                  <c:v>4741</c:v>
                </c:pt>
                <c:pt idx="47">
                  <c:v>4785</c:v>
                </c:pt>
                <c:pt idx="48">
                  <c:v>4591</c:v>
                </c:pt>
                <c:pt idx="49">
                  <c:v>4582</c:v>
                </c:pt>
                <c:pt idx="50">
                  <c:v>4533</c:v>
                </c:pt>
                <c:pt idx="51">
                  <c:v>4532</c:v>
                </c:pt>
                <c:pt idx="52">
                  <c:v>4659</c:v>
                </c:pt>
                <c:pt idx="53">
                  <c:v>4571</c:v>
                </c:pt>
                <c:pt idx="54">
                  <c:v>4637</c:v>
                </c:pt>
                <c:pt idx="55">
                  <c:v>4623</c:v>
                </c:pt>
                <c:pt idx="56">
                  <c:v>4657</c:v>
                </c:pt>
                <c:pt idx="57">
                  <c:v>4591</c:v>
                </c:pt>
                <c:pt idx="58">
                  <c:v>4587</c:v>
                </c:pt>
                <c:pt idx="59">
                  <c:v>4609</c:v>
                </c:pt>
                <c:pt idx="60">
                  <c:v>4634</c:v>
                </c:pt>
                <c:pt idx="61">
                  <c:v>4674</c:v>
                </c:pt>
                <c:pt idx="62">
                  <c:v>4668</c:v>
                </c:pt>
                <c:pt idx="63">
                  <c:v>4623</c:v>
                </c:pt>
                <c:pt idx="64">
                  <c:v>4610</c:v>
                </c:pt>
                <c:pt idx="65">
                  <c:v>4605</c:v>
                </c:pt>
                <c:pt idx="66">
                  <c:v>4740</c:v>
                </c:pt>
                <c:pt idx="67">
                  <c:v>4797</c:v>
                </c:pt>
                <c:pt idx="68">
                  <c:v>4734</c:v>
                </c:pt>
                <c:pt idx="69">
                  <c:v>4742</c:v>
                </c:pt>
                <c:pt idx="70">
                  <c:v>4653</c:v>
                </c:pt>
                <c:pt idx="71">
                  <c:v>4654</c:v>
                </c:pt>
                <c:pt idx="72">
                  <c:v>4763</c:v>
                </c:pt>
                <c:pt idx="73">
                  <c:v>4788</c:v>
                </c:pt>
                <c:pt idx="74">
                  <c:v>4755</c:v>
                </c:pt>
                <c:pt idx="75">
                  <c:v>4661</c:v>
                </c:pt>
                <c:pt idx="76">
                  <c:v>4668</c:v>
                </c:pt>
                <c:pt idx="77">
                  <c:v>4772</c:v>
                </c:pt>
                <c:pt idx="78">
                  <c:v>4776</c:v>
                </c:pt>
                <c:pt idx="79">
                  <c:v>4827</c:v>
                </c:pt>
                <c:pt idx="80">
                  <c:v>4690</c:v>
                </c:pt>
                <c:pt idx="81">
                  <c:v>4672</c:v>
                </c:pt>
                <c:pt idx="82">
                  <c:v>4613</c:v>
                </c:pt>
                <c:pt idx="83">
                  <c:v>4723</c:v>
                </c:pt>
                <c:pt idx="84">
                  <c:v>4660</c:v>
                </c:pt>
                <c:pt idx="85">
                  <c:v>4677</c:v>
                </c:pt>
                <c:pt idx="86">
                  <c:v>4665</c:v>
                </c:pt>
                <c:pt idx="87">
                  <c:v>4665</c:v>
                </c:pt>
                <c:pt idx="88">
                  <c:v>4552</c:v>
                </c:pt>
                <c:pt idx="89">
                  <c:v>4558</c:v>
                </c:pt>
                <c:pt idx="90">
                  <c:v>4721</c:v>
                </c:pt>
                <c:pt idx="91">
                  <c:v>4721</c:v>
                </c:pt>
                <c:pt idx="92">
                  <c:v>4761</c:v>
                </c:pt>
                <c:pt idx="93">
                  <c:v>4672</c:v>
                </c:pt>
                <c:pt idx="94">
                  <c:v>4658</c:v>
                </c:pt>
                <c:pt idx="95">
                  <c:v>4616</c:v>
                </c:pt>
                <c:pt idx="96">
                  <c:v>4595</c:v>
                </c:pt>
                <c:pt idx="97">
                  <c:v>4715</c:v>
                </c:pt>
                <c:pt idx="98">
                  <c:v>4666</c:v>
                </c:pt>
                <c:pt idx="99">
                  <c:v>4669</c:v>
                </c:pt>
                <c:pt idx="100">
                  <c:v>4619</c:v>
                </c:pt>
                <c:pt idx="101">
                  <c:v>4485</c:v>
                </c:pt>
                <c:pt idx="102">
                  <c:v>4442</c:v>
                </c:pt>
                <c:pt idx="103">
                  <c:v>4411</c:v>
                </c:pt>
                <c:pt idx="104">
                  <c:v>4573</c:v>
                </c:pt>
                <c:pt idx="105">
                  <c:v>4574</c:v>
                </c:pt>
                <c:pt idx="106">
                  <c:v>4534</c:v>
                </c:pt>
                <c:pt idx="107">
                  <c:v>4488</c:v>
                </c:pt>
                <c:pt idx="108">
                  <c:v>4387</c:v>
                </c:pt>
                <c:pt idx="109">
                  <c:v>4337</c:v>
                </c:pt>
                <c:pt idx="110">
                  <c:v>4333</c:v>
                </c:pt>
                <c:pt idx="111">
                  <c:v>4480</c:v>
                </c:pt>
                <c:pt idx="112">
                  <c:v>4490</c:v>
                </c:pt>
                <c:pt idx="113">
                  <c:v>4478</c:v>
                </c:pt>
                <c:pt idx="114">
                  <c:v>4298</c:v>
                </c:pt>
                <c:pt idx="115">
                  <c:v>4293</c:v>
                </c:pt>
                <c:pt idx="116">
                  <c:v>4264</c:v>
                </c:pt>
                <c:pt idx="117">
                  <c:v>4226</c:v>
                </c:pt>
                <c:pt idx="118">
                  <c:v>4388</c:v>
                </c:pt>
                <c:pt idx="119">
                  <c:v>4348</c:v>
                </c:pt>
                <c:pt idx="120">
                  <c:v>4356</c:v>
                </c:pt>
                <c:pt idx="121">
                  <c:v>4345</c:v>
                </c:pt>
                <c:pt idx="122">
                  <c:v>4184</c:v>
                </c:pt>
                <c:pt idx="123">
                  <c:v>4129</c:v>
                </c:pt>
                <c:pt idx="124">
                  <c:v>4110</c:v>
                </c:pt>
                <c:pt idx="125">
                  <c:v>4276</c:v>
                </c:pt>
                <c:pt idx="126">
                  <c:v>4282</c:v>
                </c:pt>
                <c:pt idx="127">
                  <c:v>4240</c:v>
                </c:pt>
                <c:pt idx="128">
                  <c:v>4204</c:v>
                </c:pt>
                <c:pt idx="129">
                  <c:v>4077</c:v>
                </c:pt>
                <c:pt idx="130">
                  <c:v>4032</c:v>
                </c:pt>
                <c:pt idx="131">
                  <c:v>4013</c:v>
                </c:pt>
                <c:pt idx="132">
                  <c:v>4167</c:v>
                </c:pt>
                <c:pt idx="133">
                  <c:v>4158</c:v>
                </c:pt>
                <c:pt idx="134">
                  <c:v>4166</c:v>
                </c:pt>
                <c:pt idx="135">
                  <c:v>4121</c:v>
                </c:pt>
                <c:pt idx="136">
                  <c:v>4059</c:v>
                </c:pt>
                <c:pt idx="137">
                  <c:v>4002</c:v>
                </c:pt>
                <c:pt idx="138">
                  <c:v>3998</c:v>
                </c:pt>
                <c:pt idx="139">
                  <c:v>4176</c:v>
                </c:pt>
                <c:pt idx="140">
                  <c:v>4207</c:v>
                </c:pt>
                <c:pt idx="141">
                  <c:v>4241</c:v>
                </c:pt>
                <c:pt idx="142">
                  <c:v>4101</c:v>
                </c:pt>
                <c:pt idx="143">
                  <c:v>4118</c:v>
                </c:pt>
                <c:pt idx="144">
                  <c:v>4082</c:v>
                </c:pt>
                <c:pt idx="145">
                  <c:v>4085</c:v>
                </c:pt>
                <c:pt idx="146">
                  <c:v>4306</c:v>
                </c:pt>
                <c:pt idx="147">
                  <c:v>4308</c:v>
                </c:pt>
                <c:pt idx="148">
                  <c:v>4300</c:v>
                </c:pt>
                <c:pt idx="149">
                  <c:v>4218</c:v>
                </c:pt>
                <c:pt idx="150">
                  <c:v>4162</c:v>
                </c:pt>
                <c:pt idx="151">
                  <c:v>4160</c:v>
                </c:pt>
                <c:pt idx="152">
                  <c:v>4329</c:v>
                </c:pt>
                <c:pt idx="153">
                  <c:v>4341</c:v>
                </c:pt>
                <c:pt idx="154">
                  <c:v>4246</c:v>
                </c:pt>
                <c:pt idx="155">
                  <c:v>4069</c:v>
                </c:pt>
                <c:pt idx="156">
                  <c:v>4075</c:v>
                </c:pt>
                <c:pt idx="157">
                  <c:v>4217</c:v>
                </c:pt>
                <c:pt idx="158">
                  <c:v>4211</c:v>
                </c:pt>
                <c:pt idx="159">
                  <c:v>4218</c:v>
                </c:pt>
                <c:pt idx="160">
                  <c:v>4185</c:v>
                </c:pt>
                <c:pt idx="161">
                  <c:v>4183</c:v>
                </c:pt>
                <c:pt idx="162">
                  <c:v>4313</c:v>
                </c:pt>
                <c:pt idx="163">
                  <c:v>4360</c:v>
                </c:pt>
                <c:pt idx="164">
                  <c:v>4390</c:v>
                </c:pt>
                <c:pt idx="165">
                  <c:v>4267</c:v>
                </c:pt>
                <c:pt idx="166">
                  <c:v>4235</c:v>
                </c:pt>
                <c:pt idx="167">
                  <c:v>4356</c:v>
                </c:pt>
                <c:pt idx="168">
                  <c:v>4307</c:v>
                </c:pt>
                <c:pt idx="169">
                  <c:v>4290</c:v>
                </c:pt>
                <c:pt idx="170">
                  <c:v>4220</c:v>
                </c:pt>
                <c:pt idx="171">
                  <c:v>4201</c:v>
                </c:pt>
                <c:pt idx="172">
                  <c:v>4187</c:v>
                </c:pt>
                <c:pt idx="173">
                  <c:v>4306</c:v>
                </c:pt>
                <c:pt idx="174">
                  <c:v>4300</c:v>
                </c:pt>
                <c:pt idx="175">
                  <c:v>4211</c:v>
                </c:pt>
                <c:pt idx="176">
                  <c:v>4208</c:v>
                </c:pt>
                <c:pt idx="177">
                  <c:v>4281</c:v>
                </c:pt>
                <c:pt idx="178">
                  <c:v>4274</c:v>
                </c:pt>
                <c:pt idx="179">
                  <c:v>4268</c:v>
                </c:pt>
                <c:pt idx="180">
                  <c:v>4249</c:v>
                </c:pt>
                <c:pt idx="181">
                  <c:v>4190</c:v>
                </c:pt>
                <c:pt idx="182">
                  <c:v>4186</c:v>
                </c:pt>
                <c:pt idx="183">
                  <c:v>4237</c:v>
                </c:pt>
                <c:pt idx="184">
                  <c:v>4249</c:v>
                </c:pt>
                <c:pt idx="185">
                  <c:v>4261</c:v>
                </c:pt>
                <c:pt idx="186">
                  <c:v>4095</c:v>
                </c:pt>
                <c:pt idx="187">
                  <c:v>4144</c:v>
                </c:pt>
                <c:pt idx="188">
                  <c:v>4131</c:v>
                </c:pt>
                <c:pt idx="189">
                  <c:v>4123</c:v>
                </c:pt>
                <c:pt idx="190">
                  <c:v>4224</c:v>
                </c:pt>
                <c:pt idx="191">
                  <c:v>4182</c:v>
                </c:pt>
                <c:pt idx="192">
                  <c:v>4174</c:v>
                </c:pt>
                <c:pt idx="193">
                  <c:v>4192</c:v>
                </c:pt>
                <c:pt idx="194">
                  <c:v>4134</c:v>
                </c:pt>
                <c:pt idx="195">
                  <c:v>4079</c:v>
                </c:pt>
                <c:pt idx="196">
                  <c:v>4078</c:v>
                </c:pt>
                <c:pt idx="197">
                  <c:v>4168</c:v>
                </c:pt>
                <c:pt idx="198">
                  <c:v>4174</c:v>
                </c:pt>
              </c:numCache>
            </c:numRef>
          </c:val>
        </c:ser>
        <c:axId val="26796800"/>
        <c:axId val="26798336"/>
      </c:areaChart>
      <c:dateAx>
        <c:axId val="26796800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lang="en-US">
                <a:solidFill>
                  <a:srgbClr val="00529E"/>
                </a:solidFill>
              </a:defRPr>
            </a:pPr>
            <a:endParaRPr lang="en-US"/>
          </a:p>
        </c:txPr>
        <c:crossAx val="26798336"/>
        <c:crosses val="autoZero"/>
        <c:auto val="1"/>
        <c:lblOffset val="100"/>
      </c:dateAx>
      <c:valAx>
        <c:axId val="2679833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>
                <a:solidFill>
                  <a:srgbClr val="00529E"/>
                </a:solidFill>
              </a:defRPr>
            </a:pPr>
            <a:endParaRPr lang="en-US"/>
          </a:p>
        </c:txPr>
        <c:crossAx val="26796800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lang="en-US">
              <a:solidFill>
                <a:srgbClr val="00529E"/>
              </a:solidFill>
            </a:defRPr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0454-A035-4342-83E6-4F77FF31EF82}" type="datetimeFigureOut">
              <a:rPr lang="en-US" smtClean="0"/>
              <a:pPr/>
              <a:t>11/2/2007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3C49-6317-4CFD-9240-D7220B5AB16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Windows Service</a:t>
            </a:r>
            <a:r>
              <a:rPr lang="en-GB" baseline="0" dirty="0" smtClean="0"/>
              <a:t> Hardening: </a:t>
            </a:r>
          </a:p>
          <a:p>
            <a:pPr>
              <a:buFontTx/>
              <a:buChar char="-"/>
            </a:pPr>
            <a:r>
              <a:rPr lang="en-GB" baseline="0" dirty="0" smtClean="0"/>
              <a:t> Least Privilege by default</a:t>
            </a:r>
          </a:p>
          <a:p>
            <a:pPr>
              <a:buFontTx/>
              <a:buChar char="-"/>
            </a:pPr>
            <a:r>
              <a:rPr lang="en-GB" baseline="0" dirty="0" smtClean="0"/>
              <a:t> Service Isolation – each service has it’s own SID, which can be defined in the ACLs of the resources</a:t>
            </a:r>
          </a:p>
          <a:p>
            <a:pPr>
              <a:buFontTx/>
              <a:buChar char="-"/>
            </a:pPr>
            <a:r>
              <a:rPr lang="en-GB" baseline="0" dirty="0" smtClean="0"/>
              <a:t> Restricted Network Access</a:t>
            </a:r>
          </a:p>
          <a:p>
            <a:r>
              <a:rPr lang="en-GB" baseline="0" dirty="0" smtClean="0"/>
              <a:t>- Session 0 Isolation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73C49-6317-4CFD-9240-D7220B5AB16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-533400" y="6111875"/>
            <a:ext cx="1828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latin typeface="Tahoma" pitchFamily="34" charset="0"/>
              </a:rPr>
              <a:t>CERN - IT Department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40750" y="6248400"/>
            <a:ext cx="52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banner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80010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lat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0052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529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53A72395-3DF6-4001-A3E7-20C4197BEC9E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76200"/>
            <a:ext cx="1905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76200"/>
            <a:ext cx="5562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F9F44A29-3045-4122-AD28-8B89F9221323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957CC3A2-2B2E-4C99-A72D-821E867123C0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D9661A4A-26AE-4A57-9CCA-3EE421CBFD2D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7A4BBADF-AECB-44C3-8CB7-FF6BD79BB5C9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E06DB076-2BFD-491F-9BEB-7A8DDA51CD48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946050C5-5D68-453D-B167-6F8205ED790D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D837BDA0-052A-4853-A195-ECE7304F5EB5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E51EC1C0-6DCC-4F20-BF4B-74A1F5902E8C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127ABE5C-5F70-463B-80FB-A788A624551C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anner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0"/>
            <a:ext cx="8001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34400" y="6248400"/>
            <a:ext cx="52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-533400" y="6111875"/>
            <a:ext cx="1828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latin typeface="Tahoma" pitchFamily="34" charset="0"/>
              </a:rPr>
              <a:t>CERN - IT Department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 smtClean="0">
                <a:solidFill>
                  <a:srgbClr val="00529E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004F9E"/>
                </a:solidFill>
              </a:rPr>
              <a:t>Presentation title - </a:t>
            </a:r>
            <a:fld id="{3300802B-C2C6-4999-B66A-C535521173DC}" type="slidenum">
              <a:rPr lang="en-US">
                <a:solidFill>
                  <a:srgbClr val="004F9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F9E"/>
              </a:solidFill>
            </a:endParaRPr>
          </a:p>
        </p:txBody>
      </p:sp>
      <p:pic>
        <p:nvPicPr>
          <p:cNvPr id="1032" name="Picture 19" descr="lat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E282B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F9E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E282B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13.jpeg"/><Relationship Id="rId3" Type="http://schemas.openxmlformats.org/officeDocument/2006/relationships/image" Target="../media/image16.jpeg"/><Relationship Id="rId21" Type="http://schemas.openxmlformats.org/officeDocument/2006/relationships/image" Target="../media/image33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7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24" Type="http://schemas.openxmlformats.org/officeDocument/2006/relationships/image" Target="../media/image36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5.png"/><Relationship Id="rId10" Type="http://schemas.openxmlformats.org/officeDocument/2006/relationships/image" Target="../media/image23.jpeg"/><Relationship Id="rId19" Type="http://schemas.openxmlformats.org/officeDocument/2006/relationships/image" Target="../media/image31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csoonline.com/windows_vista_6_month_vulnerability_report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Windows Vista and Office </a:t>
            </a:r>
            <a:r>
              <a:rPr lang="en-US" sz="4000" smtClean="0"/>
              <a:t>2007 deployment </a:t>
            </a:r>
            <a:r>
              <a:rPr lang="en-US" sz="4000" dirty="0" smtClean="0"/>
              <a:t>@ CERN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Rafal Otto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CERN, IT/IS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Issue III – </a:t>
            </a:r>
            <a:r>
              <a:rPr lang="en-GB" sz="2800" dirty="0" smtClean="0"/>
              <a:t>Other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543800" cy="5334000"/>
          </a:xfrm>
        </p:spPr>
        <p:txBody>
          <a:bodyPr/>
          <a:lstStyle/>
          <a:p>
            <a:pPr>
              <a:buClr>
                <a:srgbClr val="00529E"/>
              </a:buClr>
              <a:defRPr/>
            </a:pPr>
            <a:r>
              <a:rPr lang="en-US" sz="2000" dirty="0" smtClean="0">
                <a:solidFill>
                  <a:srgbClr val="00529E"/>
                </a:solidFill>
              </a:rPr>
              <a:t>Several bugs fixed: </a:t>
            </a:r>
          </a:p>
          <a:p>
            <a:pPr lvl="1">
              <a:buClr>
                <a:srgbClr val="00529E"/>
              </a:buClr>
              <a:defRPr/>
            </a:pPr>
            <a:r>
              <a:rPr lang="en-US" sz="1600" dirty="0" err="1" smtClean="0">
                <a:solidFill>
                  <a:srgbClr val="00529E"/>
                </a:solidFill>
              </a:rPr>
              <a:t>WebDAV</a:t>
            </a:r>
            <a:r>
              <a:rPr lang="en-US" sz="1600" dirty="0" smtClean="0">
                <a:solidFill>
                  <a:srgbClr val="00529E"/>
                </a:solidFill>
              </a:rPr>
              <a:t> </a:t>
            </a:r>
            <a:r>
              <a:rPr lang="en-US" sz="1600" dirty="0" smtClean="0">
                <a:solidFill>
                  <a:srgbClr val="00529E"/>
                </a:solidFill>
              </a:rPr>
              <a:t>- </a:t>
            </a:r>
            <a:r>
              <a:rPr lang="en-US" sz="1600" dirty="0" smtClean="0">
                <a:solidFill>
                  <a:srgbClr val="00529E"/>
                </a:solidFill>
              </a:rPr>
              <a:t>KB907306, </a:t>
            </a:r>
          </a:p>
          <a:p>
            <a:pPr lvl="1">
              <a:buClr>
                <a:srgbClr val="00529E"/>
              </a:buClr>
              <a:defRPr/>
            </a:pPr>
            <a:r>
              <a:rPr lang="en-US" sz="1600" dirty="0" smtClean="0">
                <a:solidFill>
                  <a:srgbClr val="00529E"/>
                </a:solidFill>
              </a:rPr>
              <a:t>Remote </a:t>
            </a:r>
            <a:r>
              <a:rPr lang="en-US" sz="1600" dirty="0" smtClean="0">
                <a:solidFill>
                  <a:srgbClr val="00529E"/>
                </a:solidFill>
              </a:rPr>
              <a:t>Assistance – </a:t>
            </a:r>
            <a:r>
              <a:rPr lang="en-US" sz="1600" dirty="0" smtClean="0">
                <a:solidFill>
                  <a:srgbClr val="00529E"/>
                </a:solidFill>
              </a:rPr>
              <a:t>KB937385, </a:t>
            </a:r>
          </a:p>
          <a:p>
            <a:pPr lvl="1">
              <a:buClr>
                <a:srgbClr val="00529E"/>
              </a:buClr>
              <a:defRPr/>
            </a:pPr>
            <a:r>
              <a:rPr lang="en-US" sz="1600" dirty="0" smtClean="0">
                <a:solidFill>
                  <a:srgbClr val="00529E"/>
                </a:solidFill>
              </a:rPr>
              <a:t>Offline </a:t>
            </a:r>
            <a:r>
              <a:rPr lang="en-US" sz="1600" dirty="0" smtClean="0">
                <a:solidFill>
                  <a:srgbClr val="00529E"/>
                </a:solidFill>
              </a:rPr>
              <a:t>Files – KB933860</a:t>
            </a:r>
          </a:p>
          <a:p>
            <a:pPr lvl="1">
              <a:buClr>
                <a:srgbClr val="00529E"/>
              </a:buClr>
              <a:defRPr/>
            </a:pPr>
            <a:r>
              <a:rPr lang="en-US" sz="1600" dirty="0" smtClean="0">
                <a:solidFill>
                  <a:srgbClr val="00529E"/>
                </a:solidFill>
              </a:rPr>
              <a:t>Folder </a:t>
            </a:r>
            <a:r>
              <a:rPr lang="en-US" sz="1600" dirty="0" smtClean="0">
                <a:solidFill>
                  <a:srgbClr val="00529E"/>
                </a:solidFill>
              </a:rPr>
              <a:t>Redirection – KB939021</a:t>
            </a:r>
          </a:p>
          <a:p>
            <a:pPr lvl="2">
              <a:buClr>
                <a:srgbClr val="00529E"/>
              </a:buClr>
              <a:defRPr/>
            </a:pPr>
            <a:r>
              <a:rPr lang="en-US" sz="1400" dirty="0" smtClean="0">
                <a:solidFill>
                  <a:srgbClr val="00529E"/>
                </a:solidFill>
              </a:rPr>
              <a:t>DFS Home Folder Reorganization in </a:t>
            </a:r>
            <a:r>
              <a:rPr lang="en-US" sz="1400" dirty="0" smtClean="0">
                <a:solidFill>
                  <a:srgbClr val="00529E"/>
                </a:solidFill>
              </a:rPr>
              <a:t>parallel</a:t>
            </a:r>
          </a:p>
          <a:p>
            <a:pPr lvl="2">
              <a:buClr>
                <a:srgbClr val="00529E"/>
              </a:buClr>
              <a:defRPr/>
            </a:pPr>
            <a:endParaRPr lang="en-US" sz="1400" dirty="0" smtClean="0">
              <a:solidFill>
                <a:srgbClr val="00529E"/>
              </a:solidFill>
            </a:endParaRPr>
          </a:p>
          <a:p>
            <a:pPr lvl="2">
              <a:buClr>
                <a:srgbClr val="00529E"/>
              </a:buClr>
              <a:defRPr/>
            </a:pPr>
            <a:endParaRPr lang="en-US" sz="1400" dirty="0" smtClean="0">
              <a:solidFill>
                <a:srgbClr val="00529E"/>
              </a:solidFill>
            </a:endParaRPr>
          </a:p>
          <a:p>
            <a:pPr lvl="2">
              <a:buClr>
                <a:srgbClr val="00529E"/>
              </a:buClr>
              <a:defRPr/>
            </a:pPr>
            <a:endParaRPr lang="en-US" sz="1400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  <a:defRPr/>
            </a:pPr>
            <a:r>
              <a:rPr lang="en-US" sz="2000" dirty="0" smtClean="0">
                <a:solidFill>
                  <a:srgbClr val="00529E"/>
                </a:solidFill>
              </a:rPr>
              <a:t>Application compatibility</a:t>
            </a:r>
            <a:endParaRPr lang="en-US" sz="2000" dirty="0" smtClean="0">
              <a:solidFill>
                <a:srgbClr val="00529E"/>
              </a:solidFill>
            </a:endParaRPr>
          </a:p>
          <a:p>
            <a:pPr lvl="1">
              <a:buClr>
                <a:srgbClr val="00529E"/>
              </a:buClr>
              <a:defRPr/>
            </a:pPr>
            <a:r>
              <a:rPr lang="en-US" sz="1600" dirty="0" smtClean="0">
                <a:solidFill>
                  <a:srgbClr val="00529E"/>
                </a:solidFill>
              </a:rPr>
              <a:t>Macromedia Dreamweaver </a:t>
            </a:r>
            <a:r>
              <a:rPr lang="en-US" sz="1600" dirty="0" smtClean="0">
                <a:solidFill>
                  <a:srgbClr val="00529E"/>
                </a:solidFill>
              </a:rPr>
              <a:t>8 -&gt; Adobe </a:t>
            </a:r>
            <a:r>
              <a:rPr lang="en-US" sz="1600" dirty="0" smtClean="0">
                <a:solidFill>
                  <a:srgbClr val="00529E"/>
                </a:solidFill>
              </a:rPr>
              <a:t>Dreamweaver CS3</a:t>
            </a:r>
          </a:p>
          <a:p>
            <a:pPr lvl="1">
              <a:buClr>
                <a:srgbClr val="00529E"/>
              </a:buClr>
              <a:defRPr/>
            </a:pPr>
            <a:r>
              <a:rPr lang="en-US" sz="1600" dirty="0" smtClean="0">
                <a:solidFill>
                  <a:srgbClr val="00529E"/>
                </a:solidFill>
              </a:rPr>
              <a:t>CorelDraw 12 -&gt; </a:t>
            </a:r>
            <a:r>
              <a:rPr lang="en-GB" sz="1600" dirty="0" smtClean="0">
                <a:solidFill>
                  <a:srgbClr val="00529E"/>
                </a:solidFill>
              </a:rPr>
              <a:t>CorelDraw </a:t>
            </a:r>
            <a:r>
              <a:rPr lang="en-GB" sz="1600" dirty="0" smtClean="0">
                <a:solidFill>
                  <a:srgbClr val="00529E"/>
                </a:solidFill>
              </a:rPr>
              <a:t>X3</a:t>
            </a:r>
          </a:p>
          <a:p>
            <a:pPr lvl="1">
              <a:buClr>
                <a:srgbClr val="00529E"/>
              </a:buClr>
              <a:defRPr/>
            </a:pPr>
            <a:r>
              <a:rPr lang="en-GB" sz="1600" dirty="0" smtClean="0">
                <a:solidFill>
                  <a:srgbClr val="00529E"/>
                </a:solidFill>
              </a:rPr>
              <a:t>Symantec Antivirus - Version </a:t>
            </a:r>
            <a:r>
              <a:rPr lang="en-GB" sz="1600" dirty="0" smtClean="0">
                <a:solidFill>
                  <a:srgbClr val="00529E"/>
                </a:solidFill>
              </a:rPr>
              <a:t>10.2 for Vista deployed</a:t>
            </a:r>
          </a:p>
          <a:p>
            <a:pPr lvl="1">
              <a:buClr>
                <a:srgbClr val="00529E"/>
              </a:buClr>
              <a:defRPr/>
            </a:pPr>
            <a:r>
              <a:rPr lang="en-GB" sz="1600" dirty="0" smtClean="0">
                <a:solidFill>
                  <a:srgbClr val="00529E"/>
                </a:solidFill>
              </a:rPr>
              <a:t>Remedy </a:t>
            </a:r>
            <a:r>
              <a:rPr lang="en-GB" sz="1600" dirty="0" smtClean="0">
                <a:solidFill>
                  <a:srgbClr val="00529E"/>
                </a:solidFill>
              </a:rPr>
              <a:t>client</a:t>
            </a:r>
          </a:p>
          <a:p>
            <a:pPr lvl="2">
              <a:buClr>
                <a:srgbClr val="00529E"/>
              </a:buClr>
              <a:defRPr/>
            </a:pPr>
            <a:r>
              <a:rPr lang="en-GB" sz="1400" dirty="0" smtClean="0">
                <a:solidFill>
                  <a:srgbClr val="00529E"/>
                </a:solidFill>
              </a:rPr>
              <a:t>can run in the compatibility mode</a:t>
            </a:r>
          </a:p>
          <a:p>
            <a:pPr lvl="2">
              <a:buClr>
                <a:srgbClr val="00529E"/>
              </a:buClr>
              <a:defRPr/>
            </a:pPr>
            <a:r>
              <a:rPr lang="en-GB" sz="1400" dirty="0" smtClean="0">
                <a:solidFill>
                  <a:srgbClr val="00529E"/>
                </a:solidFill>
              </a:rPr>
              <a:t>or the web interface has to be used</a:t>
            </a:r>
          </a:p>
          <a:p>
            <a:pPr lvl="1">
              <a:buClr>
                <a:srgbClr val="00529E"/>
              </a:buClr>
              <a:defRPr/>
            </a:pPr>
            <a:r>
              <a:rPr lang="en-GB" sz="1600" dirty="0" smtClean="0">
                <a:solidFill>
                  <a:srgbClr val="00529E"/>
                </a:solidFill>
              </a:rPr>
              <a:t>CAD </a:t>
            </a:r>
            <a:r>
              <a:rPr lang="en-GB" sz="1600" dirty="0" smtClean="0">
                <a:solidFill>
                  <a:srgbClr val="00529E"/>
                </a:solidFill>
              </a:rPr>
              <a:t>applications </a:t>
            </a:r>
            <a:r>
              <a:rPr lang="en-GB" sz="1600" dirty="0" smtClean="0">
                <a:solidFill>
                  <a:srgbClr val="00529E"/>
                </a:solidFill>
              </a:rPr>
              <a:t>- still </a:t>
            </a:r>
            <a:r>
              <a:rPr lang="en-GB" sz="1600" dirty="0" smtClean="0">
                <a:solidFill>
                  <a:srgbClr val="00529E"/>
                </a:solidFill>
              </a:rPr>
              <a:t>being tested but they run smoothly in most of the cases</a:t>
            </a:r>
          </a:p>
          <a:p>
            <a:pPr lvl="1">
              <a:buClr>
                <a:srgbClr val="00529E"/>
              </a:buClr>
              <a:defRPr/>
            </a:pPr>
            <a:endParaRPr lang="en-GB" dirty="0" smtClean="0">
              <a:solidFill>
                <a:srgbClr val="00529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2895600"/>
            <a:ext cx="2971800" cy="685800"/>
          </a:xfrm>
          <a:prstGeom prst="roundRect">
            <a:avLst/>
          </a:prstGeom>
          <a:solidFill>
            <a:srgbClr val="00529E">
              <a:alpha val="69000"/>
            </a:srgbClr>
          </a:solidFill>
          <a:ln>
            <a:solidFill>
              <a:srgbClr val="005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529E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\\cernhomer.cern.ch\Desktop_r\rotto</a:t>
            </a:r>
          </a:p>
          <a:p>
            <a:pPr>
              <a:buClr>
                <a:srgbClr val="00529E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\\cernhomer.cern.ch\Favorites_r\rotto</a:t>
            </a:r>
          </a:p>
          <a:p>
            <a:pPr>
              <a:buClr>
                <a:srgbClr val="00529E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\\cern.ch\dfs\Users\r\rotto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38800" y="2895600"/>
            <a:ext cx="3048000" cy="685800"/>
          </a:xfrm>
          <a:prstGeom prst="roundRect">
            <a:avLst/>
          </a:prstGeom>
          <a:solidFill>
            <a:srgbClr val="00529E">
              <a:alpha val="69000"/>
            </a:srgbClr>
          </a:solidFill>
          <a:ln>
            <a:solidFill>
              <a:srgbClr val="005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529E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\\cern.ch\dfs\Users\r\rotto\Desktop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\\cern.ch\dfs\Users\r\rotto\Favorites</a:t>
            </a:r>
          </a:p>
          <a:p>
            <a:pPr>
              <a:buClr>
                <a:srgbClr val="00529E"/>
              </a:buClr>
            </a:pPr>
            <a:r>
              <a:rPr lang="en-US" sz="1200" b="1" dirty="0" smtClean="0">
                <a:solidFill>
                  <a:schemeClr val="bg1"/>
                </a:solidFill>
              </a:rPr>
              <a:t>\\cern.ch\dfs\Users\r\rotto\Documents</a:t>
            </a: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5334000" y="3238500"/>
            <a:ext cx="304800" cy="1588"/>
          </a:xfrm>
          <a:prstGeom prst="straightConnector1">
            <a:avLst/>
          </a:prstGeom>
          <a:ln w="25400">
            <a:solidFill>
              <a:srgbClr val="0052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Vista Deployment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0000" t="56250" r="24188" b="35339"/>
          <a:stretch>
            <a:fillRect/>
          </a:stretch>
        </p:blipFill>
        <p:spPr bwMode="auto">
          <a:xfrm>
            <a:off x="6668311" y="4724400"/>
            <a:ext cx="2126086" cy="90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73266" t="41961" r="3964" b="19091"/>
          <a:stretch>
            <a:fillRect/>
          </a:stretch>
        </p:blipFill>
        <p:spPr bwMode="auto">
          <a:xfrm>
            <a:off x="1600200" y="3775616"/>
            <a:ext cx="2138603" cy="18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73418" t="44678" r="4076" b="13882"/>
          <a:stretch>
            <a:fillRect/>
          </a:stretch>
        </p:blipFill>
        <p:spPr bwMode="auto">
          <a:xfrm>
            <a:off x="4153711" y="3657600"/>
            <a:ext cx="2113568" cy="196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543800" cy="4953000"/>
          </a:xfrm>
        </p:spPr>
        <p:txBody>
          <a:bodyPr/>
          <a:lstStyle/>
          <a:p>
            <a:pPr>
              <a:buClr>
                <a:srgbClr val="00529E"/>
              </a:buClr>
              <a:defRPr/>
            </a:pPr>
            <a:r>
              <a:rPr lang="en-US" sz="2000" dirty="0" smtClean="0">
                <a:solidFill>
                  <a:srgbClr val="00529E"/>
                </a:solidFill>
              </a:rPr>
              <a:t>Vista is proposed only on selected models of PCs and Laptops</a:t>
            </a:r>
          </a:p>
          <a:p>
            <a:pPr>
              <a:buClr>
                <a:srgbClr val="00529E"/>
              </a:buClr>
              <a:defRPr/>
            </a:pPr>
            <a:r>
              <a:rPr lang="en-US" sz="2000" dirty="0" smtClean="0">
                <a:solidFill>
                  <a:srgbClr val="00529E"/>
                </a:solidFill>
              </a:rPr>
              <a:t>Windows XP is still the default OS</a:t>
            </a:r>
          </a:p>
          <a:p>
            <a:pPr>
              <a:buClr>
                <a:srgbClr val="00529E"/>
              </a:buClr>
              <a:defRPr/>
            </a:pPr>
            <a:r>
              <a:rPr lang="en-US" sz="2000" dirty="0" smtClean="0">
                <a:solidFill>
                  <a:srgbClr val="00529E"/>
                </a:solidFill>
              </a:rPr>
              <a:t>If a computer is running Windows XP, it is possible to perform Vista Readiness check</a:t>
            </a:r>
          </a:p>
          <a:p>
            <a:pPr lvl="1">
              <a:buClr>
                <a:srgbClr val="00529E"/>
              </a:buClr>
              <a:defRPr/>
            </a:pPr>
            <a:endParaRPr lang="en-GB" sz="2000" dirty="0" smtClean="0">
              <a:solidFill>
                <a:srgbClr val="00529E"/>
              </a:solidFill>
            </a:endParaRPr>
          </a:p>
        </p:txBody>
      </p:sp>
      <p:pic>
        <p:nvPicPr>
          <p:cNvPr id="10" name="Picture 3" descr="\\cern.ch\dfs\Users\r\rotto\Documents\My Pictures\Office 2007\DianeMenu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352800"/>
            <a:ext cx="4676642" cy="231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828800" y="3048000"/>
          <a:ext cx="2971800" cy="1472184"/>
        </p:xfrm>
        <a:graphic>
          <a:graphicData uri="http://schemas.openxmlformats.org/drawingml/2006/table">
            <a:tbl>
              <a:tblPr/>
              <a:tblGrid>
                <a:gridCol w="1758711"/>
                <a:gridCol w="1213089"/>
              </a:tblGrid>
              <a:tr h="4160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ahoma"/>
                          <a:ea typeface="Calibri"/>
                          <a:cs typeface="Times New Roman"/>
                        </a:rPr>
                        <a:t>Vista Supported Desktop Models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ahoma"/>
                          <a:ea typeface="Calibri"/>
                          <a:cs typeface="Times New Roman"/>
                        </a:rPr>
                        <a:t>Windows Aero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0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HP dc7700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√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HP dc7600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√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HP dc5750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√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Tahoma"/>
                          <a:ea typeface="Calibri"/>
                          <a:cs typeface="Times New Roman"/>
                        </a:rPr>
                        <a:t>Elonex</a:t>
                      </a:r>
                      <a:r>
                        <a:rPr lang="fr-FR" sz="1400" b="1" dirty="0"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b="1" dirty="0" err="1">
                          <a:latin typeface="Tahoma"/>
                          <a:ea typeface="Calibri"/>
                          <a:cs typeface="Times New Roman"/>
                        </a:rPr>
                        <a:t>ProSentia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√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29200" y="3048000"/>
          <a:ext cx="3352800" cy="1717548"/>
        </p:xfrm>
        <a:graphic>
          <a:graphicData uri="http://schemas.openxmlformats.org/drawingml/2006/table">
            <a:tbl>
              <a:tblPr/>
              <a:tblGrid>
                <a:gridCol w="2039301"/>
                <a:gridCol w="1313499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ahoma"/>
                          <a:ea typeface="Calibri"/>
                          <a:cs typeface="Times New Roman"/>
                        </a:rPr>
                        <a:t>Vista Supported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ahoma"/>
                          <a:ea typeface="Calibri"/>
                          <a:cs typeface="Times New Roman"/>
                        </a:rPr>
                        <a:t>Laptop Models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ahoma"/>
                          <a:ea typeface="Calibri"/>
                          <a:cs typeface="Times New Roman"/>
                        </a:rPr>
                        <a:t>Windows Aero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53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HP Compaq </a:t>
                      </a:r>
                      <a:r>
                        <a:rPr lang="en-GB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6910p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Tahoma"/>
                          <a:ea typeface="Calibri"/>
                          <a:cs typeface="Times New Roman"/>
                        </a:rPr>
                        <a:t>√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HP Compaq nc6400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√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4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HP Compaq nc6220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ahoma"/>
                          <a:ea typeface="Calibri"/>
                          <a:cs typeface="Times New Roman"/>
                        </a:rPr>
                        <a:t>NEC Versa P550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√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NEC Versa M360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ahoma"/>
                          <a:ea typeface="Calibri"/>
                          <a:cs typeface="Times New Roman"/>
                        </a:rPr>
                        <a:t>√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Vista Deployment Progress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09800" y="1295400"/>
          <a:ext cx="5638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4953000"/>
            <a:ext cx="7543800" cy="1447800"/>
          </a:xfrm>
        </p:spPr>
        <p:txBody>
          <a:bodyPr/>
          <a:lstStyle/>
          <a:p>
            <a:pPr marL="0" indent="0">
              <a:buClr>
                <a:srgbClr val="00529E"/>
              </a:buClr>
              <a:buNone/>
              <a:defRPr/>
            </a:pPr>
            <a:r>
              <a:rPr lang="en-GB" sz="2000" dirty="0" smtClean="0">
                <a:solidFill>
                  <a:srgbClr val="00529E"/>
                </a:solidFill>
              </a:rPr>
              <a:t>Vista will be a default OS on new computers once:</a:t>
            </a:r>
          </a:p>
          <a:p>
            <a:pPr marL="361950" indent="-361950">
              <a:buClr>
                <a:srgbClr val="00529E"/>
              </a:buClr>
              <a:defRPr/>
            </a:pPr>
            <a:r>
              <a:rPr lang="en-GB" sz="2000" dirty="0" smtClean="0">
                <a:solidFill>
                  <a:srgbClr val="00529E"/>
                </a:solidFill>
              </a:rPr>
              <a:t>a </a:t>
            </a:r>
            <a:r>
              <a:rPr lang="en-GB" sz="2000" dirty="0" smtClean="0">
                <a:solidFill>
                  <a:srgbClr val="00529E"/>
                </a:solidFill>
              </a:rPr>
              <a:t>significant number of Vista computers is installed (~</a:t>
            </a:r>
            <a:r>
              <a:rPr lang="en-GB" sz="2000" dirty="0" smtClean="0">
                <a:solidFill>
                  <a:srgbClr val="00529E"/>
                </a:solidFill>
              </a:rPr>
              <a:t>200)</a:t>
            </a:r>
            <a:endParaRPr lang="en-GB" sz="2000" dirty="0" smtClean="0">
              <a:solidFill>
                <a:srgbClr val="00529E"/>
              </a:solidFill>
            </a:endParaRPr>
          </a:p>
          <a:p>
            <a:pPr marL="361950" indent="-361950">
              <a:buClr>
                <a:srgbClr val="00529E"/>
              </a:buClr>
              <a:defRPr/>
            </a:pPr>
            <a:r>
              <a:rPr lang="en-GB" sz="2000" dirty="0" smtClean="0">
                <a:solidFill>
                  <a:srgbClr val="00529E"/>
                </a:solidFill>
              </a:rPr>
              <a:t>we </a:t>
            </a:r>
            <a:r>
              <a:rPr lang="en-GB" sz="2000" dirty="0" smtClean="0">
                <a:solidFill>
                  <a:srgbClr val="00529E"/>
                </a:solidFill>
              </a:rPr>
              <a:t>do not have any new </a:t>
            </a:r>
            <a:r>
              <a:rPr lang="en-GB" sz="2000" dirty="0" smtClean="0">
                <a:solidFill>
                  <a:srgbClr val="00529E"/>
                </a:solidFill>
              </a:rPr>
              <a:t>issue</a:t>
            </a:r>
            <a:endParaRPr lang="en-GB" sz="1600" dirty="0" smtClean="0">
              <a:solidFill>
                <a:srgbClr val="00529E"/>
              </a:solidFill>
            </a:endParaRPr>
          </a:p>
          <a:p>
            <a:pPr marL="361950" indent="-361950">
              <a:buClr>
                <a:srgbClr val="00529E"/>
              </a:buClr>
              <a:buNone/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Probably it will be at the same time as Service Pack 1 is released</a:t>
            </a:r>
            <a:endParaRPr lang="en-GB" sz="2400" dirty="0" smtClean="0">
              <a:solidFill>
                <a:srgbClr val="0052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2007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543800" cy="4953000"/>
          </a:xfrm>
        </p:spPr>
        <p:txBody>
          <a:bodyPr/>
          <a:lstStyle/>
          <a:p>
            <a:pPr>
              <a:buClr>
                <a:srgbClr val="00529E"/>
              </a:buClr>
              <a:defRPr/>
            </a:pPr>
            <a:r>
              <a:rPr lang="en-GB" sz="2400" dirty="0" smtClean="0">
                <a:solidFill>
                  <a:srgbClr val="00529E"/>
                </a:solidFill>
              </a:rPr>
              <a:t>What’s new?</a:t>
            </a:r>
          </a:p>
          <a:p>
            <a:pPr lvl="1">
              <a:buClr>
                <a:srgbClr val="00529E"/>
              </a:buClr>
              <a:defRPr/>
            </a:pPr>
            <a:r>
              <a:rPr lang="en-GB" sz="2000" dirty="0" smtClean="0">
                <a:solidFill>
                  <a:srgbClr val="00529E"/>
                </a:solidFill>
              </a:rPr>
              <a:t>User Interface</a:t>
            </a:r>
          </a:p>
          <a:p>
            <a:pPr lvl="2"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Office button, </a:t>
            </a:r>
          </a:p>
          <a:p>
            <a:pPr lvl="2"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Ribbon, </a:t>
            </a:r>
          </a:p>
          <a:p>
            <a:pPr lvl="2"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Live preview</a:t>
            </a:r>
          </a:p>
          <a:p>
            <a:pPr lvl="1">
              <a:buClr>
                <a:srgbClr val="00529E"/>
              </a:buClr>
              <a:defRPr/>
            </a:pPr>
            <a:r>
              <a:rPr lang="en-GB" sz="2000" dirty="0" smtClean="0">
                <a:solidFill>
                  <a:srgbClr val="00529E"/>
                </a:solidFill>
              </a:rPr>
              <a:t>New features in Outlook</a:t>
            </a:r>
          </a:p>
          <a:p>
            <a:pPr lvl="2"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Instant Search (when Outlook is in cache mode only)</a:t>
            </a:r>
          </a:p>
          <a:p>
            <a:pPr lvl="2"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Categories</a:t>
            </a:r>
          </a:p>
          <a:p>
            <a:pPr lvl="1">
              <a:buClr>
                <a:srgbClr val="00529E"/>
              </a:buClr>
              <a:defRPr/>
            </a:pPr>
            <a:r>
              <a:rPr lang="en-GB" sz="2000" dirty="0" smtClean="0">
                <a:solidFill>
                  <a:srgbClr val="00529E"/>
                </a:solidFill>
              </a:rPr>
              <a:t>SharePoint Designer (replaces FrontPage)</a:t>
            </a:r>
          </a:p>
          <a:p>
            <a:pPr>
              <a:buClr>
                <a:srgbClr val="00529E"/>
              </a:buClr>
              <a:defRPr/>
            </a:pPr>
            <a:r>
              <a:rPr lang="en-GB" sz="2400" dirty="0" smtClean="0">
                <a:solidFill>
                  <a:srgbClr val="00529E"/>
                </a:solidFill>
              </a:rPr>
              <a:t>Issues</a:t>
            </a:r>
          </a:p>
          <a:p>
            <a:pPr lvl="1">
              <a:buClr>
                <a:srgbClr val="00529E"/>
              </a:buClr>
              <a:defRPr/>
            </a:pPr>
            <a:r>
              <a:rPr lang="en-GB" sz="2000" dirty="0" smtClean="0">
                <a:solidFill>
                  <a:srgbClr val="00529E"/>
                </a:solidFill>
              </a:rPr>
              <a:t>Hardware requirements</a:t>
            </a:r>
          </a:p>
          <a:p>
            <a:pPr lvl="2">
              <a:buClr>
                <a:srgbClr val="00529E"/>
              </a:buClr>
              <a:defRPr/>
            </a:pPr>
            <a:r>
              <a:rPr lang="en-GB" sz="1600" dirty="0" smtClean="0">
                <a:solidFill>
                  <a:srgbClr val="00529E"/>
                </a:solidFill>
              </a:rPr>
              <a:t>We recommends to have at least 1GB of memory</a:t>
            </a:r>
          </a:p>
          <a:p>
            <a:pPr lvl="1">
              <a:buClr>
                <a:srgbClr val="00529E"/>
              </a:buClr>
              <a:defRPr/>
            </a:pPr>
            <a:r>
              <a:rPr lang="en-GB" sz="2000" dirty="0" err="1" smtClean="0">
                <a:solidFill>
                  <a:srgbClr val="00529E"/>
                </a:solidFill>
              </a:rPr>
              <a:t>OpenOffice</a:t>
            </a:r>
            <a:r>
              <a:rPr lang="en-GB" sz="2000" dirty="0" smtClean="0">
                <a:solidFill>
                  <a:srgbClr val="00529E"/>
                </a:solidFill>
              </a:rPr>
              <a:t> is not able to open *.docx, *.xlsx, *.pptx files</a:t>
            </a:r>
          </a:p>
          <a:p>
            <a:pPr lvl="2"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It is advised to use CERN Terminal Services in such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Office 2007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543800" cy="4953000"/>
          </a:xfrm>
        </p:spPr>
        <p:txBody>
          <a:bodyPr/>
          <a:lstStyle/>
          <a:p>
            <a:pPr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Office 2007 is a default version installed on new computers since early August</a:t>
            </a:r>
          </a:p>
          <a:p>
            <a:pPr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Anyone can voluntarily upgrade to Office 2007 at any time</a:t>
            </a:r>
          </a:p>
          <a:p>
            <a:pPr>
              <a:buClr>
                <a:srgbClr val="00529E"/>
              </a:buClr>
              <a:defRPr/>
            </a:pPr>
            <a:endParaRPr lang="en-GB" sz="2000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  <a:defRPr/>
            </a:pPr>
            <a:endParaRPr lang="en-GB" sz="2000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  <a:defRPr/>
            </a:pPr>
            <a:endParaRPr lang="en-GB" sz="2000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  <a:defRPr/>
            </a:pPr>
            <a:endParaRPr lang="en-GB" sz="2000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  <a:defRPr/>
            </a:pPr>
            <a:endParaRPr lang="en-GB" sz="2000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  <a:defRPr/>
            </a:pPr>
            <a:endParaRPr lang="en-GB" sz="2000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  <a:defRPr/>
            </a:pPr>
            <a:endParaRPr lang="en-GB" sz="2000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  <a:buNone/>
              <a:defRPr/>
            </a:pPr>
            <a:endParaRPr lang="en-GB" sz="2000" dirty="0" smtClean="0">
              <a:solidFill>
                <a:srgbClr val="00529E"/>
              </a:solidFill>
            </a:endParaRPr>
          </a:p>
          <a:p>
            <a:pPr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We have currently around 1000 desktop computers having Office 2007 installed</a:t>
            </a:r>
          </a:p>
          <a:p>
            <a:pPr>
              <a:buClr>
                <a:srgbClr val="00529E"/>
              </a:buClr>
              <a:defRPr/>
            </a:pPr>
            <a:r>
              <a:rPr lang="en-GB" sz="1800" dirty="0" smtClean="0">
                <a:solidFill>
                  <a:srgbClr val="00529E"/>
                </a:solidFill>
              </a:rPr>
              <a:t>Office 2007 is not yet deployed on Terminal Services, however there is no technical stopper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590800" y="2133600"/>
          <a:ext cx="4419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6248400" cy="838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066800"/>
            <a:ext cx="7543800" cy="4953000"/>
          </a:xfrm>
        </p:spPr>
        <p:txBody>
          <a:bodyPr/>
          <a:lstStyle/>
          <a:p>
            <a:pPr>
              <a:buClr>
                <a:srgbClr val="00529E"/>
              </a:buClr>
            </a:pPr>
            <a:r>
              <a:rPr lang="en-US" sz="2400" dirty="0" smtClean="0">
                <a:solidFill>
                  <a:srgbClr val="00529E"/>
                </a:solidFill>
              </a:rPr>
              <a:t>Vista</a:t>
            </a:r>
          </a:p>
          <a:p>
            <a:pPr lvl="1"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It is a time to start Vista deployment</a:t>
            </a:r>
          </a:p>
          <a:p>
            <a:pPr lvl="2">
              <a:buClr>
                <a:srgbClr val="00529E"/>
              </a:buClr>
            </a:pPr>
            <a:r>
              <a:rPr lang="en-US" sz="1600" dirty="0" smtClean="0">
                <a:solidFill>
                  <a:srgbClr val="00529E"/>
                </a:solidFill>
              </a:rPr>
              <a:t>better sooner then later!</a:t>
            </a:r>
          </a:p>
          <a:p>
            <a:pPr lvl="2">
              <a:buClr>
                <a:srgbClr val="00529E"/>
              </a:buClr>
            </a:pPr>
            <a:r>
              <a:rPr lang="en-US" sz="1600" dirty="0" smtClean="0">
                <a:solidFill>
                  <a:srgbClr val="00529E"/>
                </a:solidFill>
              </a:rPr>
              <a:t>security improvement</a:t>
            </a:r>
          </a:p>
          <a:p>
            <a:pPr lvl="2">
              <a:buClr>
                <a:srgbClr val="00529E"/>
              </a:buClr>
            </a:pPr>
            <a:r>
              <a:rPr lang="en-US" sz="1600" dirty="0" smtClean="0">
                <a:solidFill>
                  <a:srgbClr val="00529E"/>
                </a:solidFill>
              </a:rPr>
              <a:t>rich user experience</a:t>
            </a:r>
          </a:p>
          <a:p>
            <a:pPr lvl="1"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The main issue is the hardware requirement for memory</a:t>
            </a:r>
          </a:p>
          <a:p>
            <a:pPr lvl="1"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Application compatibility is not a big issue</a:t>
            </a:r>
          </a:p>
          <a:p>
            <a:pPr>
              <a:buClr>
                <a:srgbClr val="00529E"/>
              </a:buClr>
            </a:pPr>
            <a:r>
              <a:rPr lang="en-US" sz="2400" dirty="0" smtClean="0">
                <a:solidFill>
                  <a:srgbClr val="00529E"/>
                </a:solidFill>
              </a:rPr>
              <a:t>Office 2007</a:t>
            </a:r>
          </a:p>
          <a:p>
            <a:pPr lvl="1"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big change in the user interface</a:t>
            </a:r>
          </a:p>
          <a:p>
            <a:pPr lvl="2">
              <a:buClr>
                <a:srgbClr val="00529E"/>
              </a:buClr>
            </a:pPr>
            <a:r>
              <a:rPr lang="en-US" sz="1600" dirty="0" smtClean="0">
                <a:solidFill>
                  <a:srgbClr val="00529E"/>
                </a:solidFill>
              </a:rPr>
              <a:t>hard at the beginning, great after some time</a:t>
            </a:r>
          </a:p>
          <a:p>
            <a:pPr lvl="1">
              <a:buClr>
                <a:srgbClr val="00529E"/>
              </a:buClr>
            </a:pPr>
            <a:r>
              <a:rPr lang="en-US" sz="2000" dirty="0" smtClean="0">
                <a:solidFill>
                  <a:srgbClr val="00529E"/>
                </a:solidFill>
              </a:rPr>
              <a:t>the biggest issue is inability of </a:t>
            </a:r>
            <a:r>
              <a:rPr lang="en-US" sz="2000" dirty="0" err="1" smtClean="0">
                <a:solidFill>
                  <a:srgbClr val="00529E"/>
                </a:solidFill>
              </a:rPr>
              <a:t>OpenOffice</a:t>
            </a:r>
            <a:r>
              <a:rPr lang="en-US" sz="2000" dirty="0" smtClean="0">
                <a:solidFill>
                  <a:srgbClr val="00529E"/>
                </a:solidFill>
              </a:rPr>
              <a:t> to open Office 2007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5" name="Picture 2" descr="C:\Users\mkwiatek\AppData\Local\Microsoft\Windows\Temporary Internet Files\Content.IE5\0TFTF89N\MCj0433797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688" y="1371600"/>
            <a:ext cx="4735512" cy="473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066800"/>
            <a:ext cx="7543800" cy="4953000"/>
          </a:xfrm>
        </p:spPr>
        <p:txBody>
          <a:bodyPr/>
          <a:lstStyle/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Vista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Motivations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Issues</a:t>
            </a:r>
          </a:p>
          <a:p>
            <a:pPr lvl="1"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Deployment policy at CERN</a:t>
            </a:r>
          </a:p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Office 2007</a:t>
            </a:r>
          </a:p>
          <a:p>
            <a:pPr>
              <a:buClr>
                <a:srgbClr val="00529E"/>
              </a:buClr>
            </a:pPr>
            <a:r>
              <a:rPr lang="en-US" dirty="0" smtClean="0">
                <a:solidFill>
                  <a:srgbClr val="00529E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cern.ch\dfs\Users\r\rotto\Documents\My Pictures\Vista\HEPiX\03_toyota_corolla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762500" cy="3000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short story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240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529E"/>
                </a:solidFill>
              </a:rPr>
              <a:t>1998 – Toyota Corolla gives CD player as an option</a:t>
            </a:r>
            <a:endParaRPr lang="en-GB" dirty="0">
              <a:solidFill>
                <a:srgbClr val="00529E"/>
              </a:solidFill>
            </a:endParaRPr>
          </a:p>
        </p:txBody>
      </p:sp>
      <p:pic>
        <p:nvPicPr>
          <p:cNvPr id="1032" name="Picture 8" descr="\\cern.ch\dfs\Users\r\rotto\Documents\My Pictures\Vista\HEPiX\dealer_zeran.jpg"/>
          <p:cNvPicPr>
            <a:picLocks noChangeAspect="1" noChangeArrowheads="1"/>
          </p:cNvPicPr>
          <p:nvPr/>
        </p:nvPicPr>
        <p:blipFill>
          <a:blip r:embed="rId3"/>
          <a:srcRect l="31687" t="11871" r="6313" b="6497"/>
          <a:stretch>
            <a:fillRect/>
          </a:stretch>
        </p:blipFill>
        <p:spPr bwMode="auto">
          <a:xfrm>
            <a:off x="2819400" y="1676400"/>
            <a:ext cx="3779520" cy="30480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15240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529E"/>
                </a:solidFill>
              </a:rPr>
              <a:t>1999 – My father decides to buy Toyota Corolla</a:t>
            </a:r>
            <a:endParaRPr lang="en-GB" dirty="0">
              <a:solidFill>
                <a:srgbClr val="00529E"/>
              </a:solidFill>
            </a:endParaRPr>
          </a:p>
        </p:txBody>
      </p:sp>
      <p:pic>
        <p:nvPicPr>
          <p:cNvPr id="1033" name="Picture 9" descr="\\cern.ch\dfs\Users\r\rotto\Documents\My Pictures\Vista\HEPiX\kase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981200"/>
            <a:ext cx="3506788" cy="2231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Rectangle 36"/>
          <p:cNvSpPr/>
          <p:nvPr/>
        </p:nvSpPr>
        <p:spPr>
          <a:xfrm>
            <a:off x="1524000" y="51816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indent="-717550"/>
            <a:r>
              <a:rPr lang="en-US" dirty="0" smtClean="0">
                <a:solidFill>
                  <a:srgbClr val="00529E"/>
                </a:solidFill>
              </a:rPr>
              <a:t>1999 – My father decides to buy Toyota Corolla </a:t>
            </a:r>
            <a:r>
              <a:rPr lang="en-US" dirty="0" smtClean="0">
                <a:solidFill>
                  <a:srgbClr val="C00000"/>
                </a:solidFill>
              </a:rPr>
              <a:t>but he still has a lot of cassettes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1" name="Picture 2" descr="\\cern.ch\dfs\Users\r\rotto\Documents\My Pictures\Vista\HEPiX\stor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676400"/>
            <a:ext cx="4191000" cy="3134868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1524000" y="51816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801688"/>
            <a:r>
              <a:rPr lang="en-US" dirty="0" smtClean="0">
                <a:solidFill>
                  <a:srgbClr val="00529E"/>
                </a:solidFill>
              </a:rPr>
              <a:t>2003 – 	Toyota Corolla comes always with CD player</a:t>
            </a:r>
          </a:p>
        </p:txBody>
      </p:sp>
      <p:pic>
        <p:nvPicPr>
          <p:cNvPr id="43" name="Picture 3" descr="\\cern.ch\dfs\Users\r\rotto\Documents\My Pictures\Vista\HEPiX\tap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1524000"/>
            <a:ext cx="4114800" cy="3114675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1524000" y="5181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801688"/>
            <a:r>
              <a:rPr lang="en-US" dirty="0" smtClean="0">
                <a:solidFill>
                  <a:srgbClr val="00529E"/>
                </a:solidFill>
              </a:rPr>
              <a:t>2003 – 	Toyota Corolla comes always with CD player</a:t>
            </a:r>
            <a:br>
              <a:rPr lang="en-US" dirty="0" smtClean="0">
                <a:solidFill>
                  <a:srgbClr val="00529E"/>
                </a:solidFill>
              </a:rPr>
            </a:br>
            <a:r>
              <a:rPr lang="en-US" dirty="0" smtClean="0">
                <a:solidFill>
                  <a:srgbClr val="00529E"/>
                </a:solidFill>
              </a:rPr>
              <a:t>You cannot buy cassettes anymore</a:t>
            </a:r>
            <a:br>
              <a:rPr lang="en-US" dirty="0" smtClean="0">
                <a:solidFill>
                  <a:srgbClr val="00529E"/>
                </a:solidFill>
              </a:rPr>
            </a:br>
            <a:r>
              <a:rPr lang="en-US" dirty="0" smtClean="0">
                <a:solidFill>
                  <a:srgbClr val="00529E"/>
                </a:solidFill>
              </a:rPr>
              <a:t>My father piled up some more cassettes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24000" y="51816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801688"/>
            <a:r>
              <a:rPr lang="en-US" dirty="0" smtClean="0">
                <a:solidFill>
                  <a:srgbClr val="00529E"/>
                </a:solidFill>
              </a:rPr>
              <a:t>2003 – 	Toyota Corolla comes always with CD player</a:t>
            </a:r>
            <a:br>
              <a:rPr lang="en-US" dirty="0" smtClean="0">
                <a:solidFill>
                  <a:srgbClr val="00529E"/>
                </a:solidFill>
              </a:rPr>
            </a:br>
            <a:r>
              <a:rPr lang="en-US" dirty="0" smtClean="0">
                <a:solidFill>
                  <a:srgbClr val="00529E"/>
                </a:solidFill>
              </a:rPr>
              <a:t>You cannot buy cassettes anymore</a:t>
            </a:r>
          </a:p>
        </p:txBody>
      </p:sp>
      <p:pic>
        <p:nvPicPr>
          <p:cNvPr id="1034" name="Picture 10" descr="\\cern.ch\dfs\Users\r\rotto\Documents\My Pictures\Vista\HEPiX\toyota_2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1447800"/>
            <a:ext cx="4551363" cy="3003900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1524000" y="51816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801688"/>
            <a:r>
              <a:rPr lang="en-US" dirty="0" smtClean="0">
                <a:solidFill>
                  <a:srgbClr val="00529E"/>
                </a:solidFill>
              </a:rPr>
              <a:t>2007 – 	The new technology becomes </a:t>
            </a:r>
            <a:r>
              <a:rPr lang="en-US" dirty="0" smtClean="0">
                <a:solidFill>
                  <a:srgbClr val="00529E"/>
                </a:solidFill>
              </a:rPr>
              <a:t>not so new, h</a:t>
            </a:r>
            <a:r>
              <a:rPr lang="en-US" dirty="0" smtClean="0">
                <a:solidFill>
                  <a:srgbClr val="00529E"/>
                </a:solidFill>
              </a:rPr>
              <a:t>owever </a:t>
            </a:r>
            <a:r>
              <a:rPr lang="en-US" dirty="0" smtClean="0">
                <a:solidFill>
                  <a:srgbClr val="00529E"/>
                </a:solidFill>
              </a:rPr>
              <a:t>workarounds for old cassettes players still  on the market</a:t>
            </a:r>
          </a:p>
        </p:txBody>
      </p:sp>
      <p:pic>
        <p:nvPicPr>
          <p:cNvPr id="4" name="Picture 3" descr="\\cern.ch\dfs\Users\r\rotto\Documents\My Pictures\Vista\HEPiX\CarCassette-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1828800"/>
            <a:ext cx="2230323" cy="2133600"/>
          </a:xfrm>
          <a:prstGeom prst="rect">
            <a:avLst/>
          </a:prstGeom>
          <a:noFill/>
        </p:spPr>
      </p:pic>
      <p:pic>
        <p:nvPicPr>
          <p:cNvPr id="3074" name="Picture 2" descr="\\cern.ch\dfs\Users\r\rotto\Documents\My Pictures\Vista\HEPiX\cdplayer.jpg"/>
          <p:cNvPicPr>
            <a:picLocks noChangeAspect="1" noChangeArrowheads="1"/>
          </p:cNvPicPr>
          <p:nvPr/>
        </p:nvPicPr>
        <p:blipFill>
          <a:blip r:embed="rId9"/>
          <a:srcRect l="18975" t="9904" r="16334" b="14168"/>
          <a:stretch>
            <a:fillRect/>
          </a:stretch>
        </p:blipFill>
        <p:spPr bwMode="auto">
          <a:xfrm>
            <a:off x="6477000" y="2514600"/>
            <a:ext cx="1447800" cy="1331976"/>
          </a:xfrm>
          <a:prstGeom prst="rect">
            <a:avLst/>
          </a:prstGeom>
          <a:noFill/>
        </p:spPr>
      </p:pic>
      <p:pic>
        <p:nvPicPr>
          <p:cNvPr id="3075" name="Picture 3" descr="\\cern.ch\dfs\Users\r\rotto\Documents\My Pictures\Vista\HEPiX\Car_Audio_Cassette_Player.jpg"/>
          <p:cNvPicPr>
            <a:picLocks noChangeAspect="1" noChangeArrowheads="1"/>
          </p:cNvPicPr>
          <p:nvPr/>
        </p:nvPicPr>
        <p:blipFill>
          <a:blip r:embed="rId10"/>
          <a:srcRect l="-1574" t="32176" r="3796" b="36713"/>
          <a:stretch>
            <a:fillRect/>
          </a:stretch>
        </p:blipFill>
        <p:spPr bwMode="auto">
          <a:xfrm>
            <a:off x="1600200" y="2819400"/>
            <a:ext cx="1915886" cy="609600"/>
          </a:xfrm>
          <a:prstGeom prst="rect">
            <a:avLst/>
          </a:prstGeom>
          <a:noFill/>
        </p:spPr>
      </p:pic>
      <p:pic>
        <p:nvPicPr>
          <p:cNvPr id="1029" name="Picture 5" descr="\\cern.ch\dfs\Users\r\rotto\Documents\My Pictures\Vista\HEPiX\cassette_adapter_bluetooth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2133600"/>
            <a:ext cx="209781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  <p:bldP spid="35" grpId="0"/>
      <p:bldP spid="35" grpId="1"/>
      <p:bldP spid="37" grpId="0"/>
      <p:bldP spid="37" grpId="1"/>
      <p:bldP spid="42" grpId="0"/>
      <p:bldP spid="42" grpId="1"/>
      <p:bldP spid="44" grpId="0"/>
      <p:bldP spid="44" grpId="1"/>
      <p:bldP spid="45" grpId="0"/>
      <p:bldP spid="45" grpId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\\cern.ch\dfs\Users\r\rotto\Documents\My Pictures\Vista\HEPiX\autodesk-architectural-desktop-2006-windows-perpetual-license-educational-software-full.jpg"/>
          <p:cNvPicPr>
            <a:picLocks noChangeAspect="1" noChangeArrowheads="1"/>
          </p:cNvPicPr>
          <p:nvPr/>
        </p:nvPicPr>
        <p:blipFill>
          <a:blip r:embed="rId2" cstate="print"/>
          <a:srcRect l="13907" t="3960" r="16832" b="8911"/>
          <a:stretch>
            <a:fillRect/>
          </a:stretch>
        </p:blipFill>
        <p:spPr bwMode="auto">
          <a:xfrm>
            <a:off x="3048000" y="4800600"/>
            <a:ext cx="650680" cy="818542"/>
          </a:xfrm>
          <a:prstGeom prst="rect">
            <a:avLst/>
          </a:prstGeom>
          <a:noFill/>
        </p:spPr>
      </p:pic>
      <p:pic>
        <p:nvPicPr>
          <p:cNvPr id="1034" name="Picture 10" descr="\\cern.ch\dfs\Users\r\rotto\Documents\My Pictures\Vista\HEPiX\sav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24400"/>
            <a:ext cx="627063" cy="795765"/>
          </a:xfrm>
          <a:prstGeom prst="rect">
            <a:avLst/>
          </a:prstGeom>
          <a:noFill/>
        </p:spPr>
      </p:pic>
      <p:pic>
        <p:nvPicPr>
          <p:cNvPr id="1029" name="Picture 5" descr="\\cern.ch\dfs\Users\r\rotto\Documents\My Pictures\Vista\HEPiX\dreamweaver8.jpg"/>
          <p:cNvPicPr>
            <a:picLocks noChangeAspect="1" noChangeArrowheads="1"/>
          </p:cNvPicPr>
          <p:nvPr/>
        </p:nvPicPr>
        <p:blipFill>
          <a:blip r:embed="rId4" cstate="print"/>
          <a:srcRect l="11939" t="10052" r="8100" b="9529"/>
          <a:stretch>
            <a:fillRect/>
          </a:stretch>
        </p:blipFill>
        <p:spPr bwMode="auto">
          <a:xfrm>
            <a:off x="1371600" y="5029200"/>
            <a:ext cx="575930" cy="687916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1752600" y="5105400"/>
            <a:ext cx="747712" cy="671512"/>
            <a:chOff x="1981200" y="5638800"/>
            <a:chExt cx="747712" cy="671512"/>
          </a:xfrm>
        </p:grpSpPr>
        <p:pic>
          <p:nvPicPr>
            <p:cNvPr id="1031" name="Picture 7" descr="\\cern.ch\dfs\Users\r\rotto\Documents\My Pictures\Alerter\aler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5638800"/>
              <a:ext cx="712788" cy="626535"/>
            </a:xfrm>
            <a:prstGeom prst="rect">
              <a:avLst/>
            </a:prstGeom>
            <a:noFill/>
          </p:spPr>
        </p:pic>
        <p:pic>
          <p:nvPicPr>
            <p:cNvPr id="1032" name="Picture 8" descr="\\cern.ch\dfs\Users\r\rotto\Documents\My Pictures\Alerter\CERNLogo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38400" y="6019800"/>
              <a:ext cx="290512" cy="290512"/>
            </a:xfrm>
            <a:prstGeom prst="rect">
              <a:avLst/>
            </a:prstGeom>
            <a:noFill/>
          </p:spPr>
        </p:pic>
      </p:grpSp>
      <p:pic>
        <p:nvPicPr>
          <p:cNvPr id="1030" name="Picture 6" descr="\\cern.ch\dfs\Users\r\rotto\Documents\My Pictures\Vista\HEPiX\VMware-Workstation-5_2.jpg"/>
          <p:cNvPicPr>
            <a:picLocks noChangeAspect="1" noChangeArrowheads="1"/>
          </p:cNvPicPr>
          <p:nvPr/>
        </p:nvPicPr>
        <p:blipFill>
          <a:blip r:embed="rId7" cstate="print"/>
          <a:srcRect l="14670"/>
          <a:stretch>
            <a:fillRect/>
          </a:stretch>
        </p:blipFill>
        <p:spPr bwMode="auto">
          <a:xfrm>
            <a:off x="3505200" y="5029200"/>
            <a:ext cx="618447" cy="7302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options</a:t>
            </a:r>
            <a:endParaRPr lang="en-GB" dirty="0"/>
          </a:p>
        </p:txBody>
      </p:sp>
      <p:pic>
        <p:nvPicPr>
          <p:cNvPr id="4098" name="Picture 2" descr="\\cern.ch\dfs\Users\r\rotto\Documents\My Pictures\Vista\HEPiX\kaset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1655" y="1895622"/>
            <a:ext cx="990600" cy="630260"/>
          </a:xfrm>
          <a:prstGeom prst="rect">
            <a:avLst/>
          </a:prstGeom>
          <a:noFill/>
        </p:spPr>
      </p:pic>
      <p:pic>
        <p:nvPicPr>
          <p:cNvPr id="4099" name="Picture 3" descr="\\cern.ch\dfs\Users\r\rotto\Documents\My Pictures\Vista\HEPiX\y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8945" y="1667022"/>
            <a:ext cx="1071564" cy="459241"/>
          </a:xfrm>
          <a:prstGeom prst="rect">
            <a:avLst/>
          </a:prstGeom>
          <a:noFill/>
        </p:spPr>
      </p:pic>
      <p:pic>
        <p:nvPicPr>
          <p:cNvPr id="4100" name="Picture 4" descr="\\cern.ch\dfs\Users\r\rotto\Documents\My Pictures\Vista\HEPiX\cd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1828800"/>
            <a:ext cx="940250" cy="796862"/>
          </a:xfrm>
          <a:prstGeom prst="rect">
            <a:avLst/>
          </a:prstGeom>
          <a:noFill/>
        </p:spPr>
      </p:pic>
      <p:pic>
        <p:nvPicPr>
          <p:cNvPr id="4101" name="Picture 5" descr="\\cern.ch\dfs\Users\r\rotto\Documents\My Pictures\Vista\HEPiX\tape2cd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0" y="914400"/>
            <a:ext cx="1295400" cy="466344"/>
          </a:xfrm>
          <a:prstGeom prst="rect">
            <a:avLst/>
          </a:prstGeom>
          <a:noFill/>
        </p:spPr>
      </p:pic>
      <p:pic>
        <p:nvPicPr>
          <p:cNvPr id="4102" name="Picture 6" descr="\\cern.ch\dfs\Users\r\rotto\Documents\My Pictures\Vista\HEPiX\cds_ne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1524000"/>
            <a:ext cx="1036638" cy="1091081"/>
          </a:xfrm>
          <a:prstGeom prst="rect">
            <a:avLst/>
          </a:prstGeom>
          <a:noFill/>
        </p:spPr>
      </p:pic>
      <p:sp>
        <p:nvSpPr>
          <p:cNvPr id="12" name="Curved Down Arrow 11"/>
          <p:cNvSpPr/>
          <p:nvPr/>
        </p:nvSpPr>
        <p:spPr>
          <a:xfrm>
            <a:off x="2131255" y="1447800"/>
            <a:ext cx="1524000" cy="371622"/>
          </a:xfrm>
          <a:prstGeom prst="curvedDownArrow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2" descr="\\cern.ch\dfs\Users\r\rotto\Documents\My Pictures\Vista\HEPiX\kaset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429000"/>
            <a:ext cx="990600" cy="630260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2590800" y="3657600"/>
            <a:ext cx="381000" cy="152400"/>
          </a:xfrm>
          <a:prstGeom prst="rightArrow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3" name="Picture 7" descr="\\cern.ch\dfs\Users\r\rotto\Documents\My Pictures\Vista\HEPiX\tap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3276600"/>
            <a:ext cx="1128319" cy="854075"/>
          </a:xfrm>
          <a:prstGeom prst="rect">
            <a:avLst/>
          </a:prstGeom>
          <a:noFill/>
        </p:spPr>
      </p:pic>
      <p:pic>
        <p:nvPicPr>
          <p:cNvPr id="4105" name="Picture 9" descr="\\cern.ch\dfs\Users\r\rotto\Documents\My Pictures\Vista\HEPiX\CarCassette-x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7000" y="3352800"/>
            <a:ext cx="762000" cy="728954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 rot="10800000">
            <a:off x="6019800" y="2124222"/>
            <a:ext cx="1293055" cy="161778"/>
          </a:xfrm>
          <a:prstGeom prst="right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6" name="Picture 10" descr="\\cern.ch\dfs\Users\r\rotto\Documents\My Pictures\Vista\HEPiX\cdplayer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1455" y="3267222"/>
            <a:ext cx="1215185" cy="952500"/>
          </a:xfrm>
          <a:prstGeom prst="rect">
            <a:avLst/>
          </a:prstGeom>
          <a:noFill/>
        </p:spPr>
      </p:pic>
      <p:sp>
        <p:nvSpPr>
          <p:cNvPr id="24" name="Right Arrow 23"/>
          <p:cNvSpPr/>
          <p:nvPr/>
        </p:nvSpPr>
        <p:spPr>
          <a:xfrm>
            <a:off x="4267200" y="3657600"/>
            <a:ext cx="381000" cy="152400"/>
          </a:xfrm>
          <a:prstGeom prst="rightArrow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10800000">
            <a:off x="6019800" y="3657600"/>
            <a:ext cx="381000" cy="152400"/>
          </a:xfrm>
          <a:prstGeom prst="right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10800000">
            <a:off x="7315200" y="3657600"/>
            <a:ext cx="381000" cy="152400"/>
          </a:xfrm>
          <a:prstGeom prst="right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5400000">
            <a:off x="7924800" y="2895600"/>
            <a:ext cx="457200" cy="152400"/>
          </a:xfrm>
          <a:prstGeom prst="right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\\cern.ch\dfs\Users\r\rotto\Documents\My Pictures\Vista\HEPiX\03_toyota_corolla_50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23227" y="3581400"/>
            <a:ext cx="1143000" cy="720090"/>
          </a:xfrm>
          <a:prstGeom prst="rect">
            <a:avLst/>
          </a:prstGeom>
          <a:noFill/>
        </p:spPr>
      </p:pic>
      <p:pic>
        <p:nvPicPr>
          <p:cNvPr id="23" name="Picture 2" descr="\\cern.ch\dfs\Users\r\rotto\Documents\My Pictures\Vista\HEPiX\03_toyota_corolla_50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56845" y="2133600"/>
            <a:ext cx="1075764" cy="677731"/>
          </a:xfrm>
          <a:prstGeom prst="rect">
            <a:avLst/>
          </a:prstGeom>
          <a:noFill/>
        </p:spPr>
      </p:pic>
      <p:pic>
        <p:nvPicPr>
          <p:cNvPr id="4104" name="Picture 8" descr="\\cern.ch\dfs\Users\r\rotto\Documents\My Pictures\Vista\HEPiX\Car_Audio_Cassette_Player.jpg"/>
          <p:cNvPicPr>
            <a:picLocks noChangeAspect="1" noChangeArrowheads="1"/>
          </p:cNvPicPr>
          <p:nvPr/>
        </p:nvPicPr>
        <p:blipFill>
          <a:blip r:embed="rId18"/>
          <a:srcRect l="1471" t="31250" r="4779" b="37500"/>
          <a:stretch>
            <a:fillRect/>
          </a:stretch>
        </p:blipFill>
        <p:spPr bwMode="auto">
          <a:xfrm>
            <a:off x="4723227" y="3276600"/>
            <a:ext cx="1143000" cy="381000"/>
          </a:xfrm>
          <a:prstGeom prst="rect">
            <a:avLst/>
          </a:prstGeom>
          <a:noFill/>
        </p:spPr>
      </p:pic>
      <p:sp>
        <p:nvSpPr>
          <p:cNvPr id="28" name="Right Arrow 27"/>
          <p:cNvSpPr/>
          <p:nvPr/>
        </p:nvSpPr>
        <p:spPr>
          <a:xfrm>
            <a:off x="4267200" y="2133600"/>
            <a:ext cx="381000" cy="152400"/>
          </a:xfrm>
          <a:prstGeom prst="rightArrow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\\cern.ch\dfs\Users\r\rotto\Documents\My Pictures\Vista\HEPiX\pc.jpg"/>
          <p:cNvPicPr>
            <a:picLocks noChangeAspect="1" noChangeArrowheads="1"/>
          </p:cNvPicPr>
          <p:nvPr/>
        </p:nvPicPr>
        <p:blipFill>
          <a:blip r:embed="rId19"/>
          <a:srcRect l="24129" t="3485" r="22788"/>
          <a:stretch>
            <a:fillRect/>
          </a:stretch>
        </p:blipFill>
        <p:spPr bwMode="auto">
          <a:xfrm>
            <a:off x="4876800" y="5029200"/>
            <a:ext cx="838200" cy="1143000"/>
          </a:xfrm>
          <a:prstGeom prst="rect">
            <a:avLst/>
          </a:prstGeom>
          <a:noFill/>
        </p:spPr>
      </p:pic>
      <p:pic>
        <p:nvPicPr>
          <p:cNvPr id="1028" name="Picture 4" descr="\\cern.ch\dfs\Users\r\rotto\Documents\My Pictures\Vista\HEPiX\coreldraw8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523999" y="5257800"/>
            <a:ext cx="776307" cy="855663"/>
          </a:xfrm>
          <a:prstGeom prst="rect">
            <a:avLst/>
          </a:prstGeom>
          <a:noFill/>
        </p:spPr>
      </p:pic>
      <p:pic>
        <p:nvPicPr>
          <p:cNvPr id="32" name="Picture 5" descr="\\cern.ch\dfs\Users\r\rotto\Documents\My Pictures\Vista\HEPiX\dreamweaver8.jpg"/>
          <p:cNvPicPr>
            <a:picLocks noChangeAspect="1" noChangeArrowheads="1"/>
          </p:cNvPicPr>
          <p:nvPr/>
        </p:nvPicPr>
        <p:blipFill>
          <a:blip r:embed="rId4" cstate="print"/>
          <a:srcRect l="11939" t="10052" r="8100" b="9529"/>
          <a:stretch>
            <a:fillRect/>
          </a:stretch>
        </p:blipFill>
        <p:spPr bwMode="auto">
          <a:xfrm>
            <a:off x="3124201" y="5257800"/>
            <a:ext cx="575930" cy="687916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3505201" y="5334000"/>
            <a:ext cx="747712" cy="671512"/>
            <a:chOff x="1981200" y="5638800"/>
            <a:chExt cx="747712" cy="671512"/>
          </a:xfrm>
        </p:grpSpPr>
        <p:pic>
          <p:nvPicPr>
            <p:cNvPr id="34" name="Picture 7" descr="\\cern.ch\dfs\Users\r\rotto\Documents\My Pictures\Alerter\aler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5638800"/>
              <a:ext cx="712788" cy="626535"/>
            </a:xfrm>
            <a:prstGeom prst="rect">
              <a:avLst/>
            </a:prstGeom>
            <a:noFill/>
          </p:spPr>
        </p:pic>
        <p:pic>
          <p:nvPicPr>
            <p:cNvPr id="35" name="Picture 8" descr="\\cern.ch\dfs\Users\r\rotto\Documents\My Pictures\Alerter\CERNLogo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38400" y="6019800"/>
              <a:ext cx="290512" cy="290512"/>
            </a:xfrm>
            <a:prstGeom prst="rect">
              <a:avLst/>
            </a:prstGeom>
            <a:noFill/>
          </p:spPr>
        </p:pic>
      </p:grpSp>
      <p:pic>
        <p:nvPicPr>
          <p:cNvPr id="36" name="Picture 4" descr="\\cern.ch\dfs\Users\r\rotto\Documents\My Pictures\Vista\HEPiX\coreldraw8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5486400"/>
            <a:ext cx="776307" cy="855663"/>
          </a:xfrm>
          <a:prstGeom prst="rect">
            <a:avLst/>
          </a:prstGeom>
          <a:noFill/>
        </p:spPr>
      </p:pic>
      <p:sp>
        <p:nvSpPr>
          <p:cNvPr id="39" name="Right Arrow 38"/>
          <p:cNvSpPr/>
          <p:nvPr/>
        </p:nvSpPr>
        <p:spPr>
          <a:xfrm>
            <a:off x="2590800" y="5486400"/>
            <a:ext cx="381000" cy="152400"/>
          </a:xfrm>
          <a:prstGeom prst="rightArrow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>
            <a:off x="4343400" y="5486400"/>
            <a:ext cx="381000" cy="152400"/>
          </a:xfrm>
          <a:prstGeom prst="rightArrow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5" name="Picture 11" descr="\\cern.ch\dfs\Users\r\rotto\Documents\My Pictures\Vista\HEPiX\certified for vista.jpg"/>
          <p:cNvPicPr>
            <a:picLocks noChangeAspect="1" noChangeArrowheads="1"/>
          </p:cNvPicPr>
          <p:nvPr/>
        </p:nvPicPr>
        <p:blipFill>
          <a:blip r:embed="rId21"/>
          <a:srcRect l="17845" t="13010" r="57809" b="15548"/>
          <a:stretch>
            <a:fillRect/>
          </a:stretch>
        </p:blipFill>
        <p:spPr bwMode="auto">
          <a:xfrm>
            <a:off x="5410200" y="4876800"/>
            <a:ext cx="381000" cy="559022"/>
          </a:xfrm>
          <a:prstGeom prst="rect">
            <a:avLst/>
          </a:prstGeom>
          <a:noFill/>
        </p:spPr>
      </p:pic>
      <p:pic>
        <p:nvPicPr>
          <p:cNvPr id="1038" name="Picture 14" descr="\\cern.ch\dfs\Users\r\rotto\Documents\My Pictures\Vista\HEPiX\windows_xp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53000" y="5715000"/>
            <a:ext cx="838200" cy="612745"/>
          </a:xfrm>
          <a:prstGeom prst="rect">
            <a:avLst/>
          </a:prstGeom>
          <a:noFill/>
        </p:spPr>
      </p:pic>
      <p:pic>
        <p:nvPicPr>
          <p:cNvPr id="1040" name="Picture 16" descr="\\cern.ch\dfs\Users\r\rotto\Documents\My Pictures\Vista\HEPiX\superapp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696200" y="4800600"/>
            <a:ext cx="1098550" cy="1448931"/>
          </a:xfrm>
          <a:prstGeom prst="rect">
            <a:avLst/>
          </a:prstGeom>
          <a:noFill/>
        </p:spPr>
      </p:pic>
      <p:pic>
        <p:nvPicPr>
          <p:cNvPr id="48" name="Picture 9" descr="\\cern.ch\dfs\Users\r\rotto\Documents\My Pictures\Vista\HEPiX\CarCassette-x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77000" y="5181600"/>
            <a:ext cx="762000" cy="728954"/>
          </a:xfrm>
          <a:prstGeom prst="rect">
            <a:avLst/>
          </a:prstGeom>
          <a:noFill/>
        </p:spPr>
      </p:pic>
      <p:sp>
        <p:nvSpPr>
          <p:cNvPr id="49" name="Right Arrow 48"/>
          <p:cNvSpPr/>
          <p:nvPr/>
        </p:nvSpPr>
        <p:spPr>
          <a:xfrm rot="10800000">
            <a:off x="6019800" y="5486400"/>
            <a:ext cx="381000" cy="152400"/>
          </a:xfrm>
          <a:prstGeom prst="right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ight Arrow 49"/>
          <p:cNvSpPr/>
          <p:nvPr/>
        </p:nvSpPr>
        <p:spPr>
          <a:xfrm rot="10800000">
            <a:off x="7315200" y="5486400"/>
            <a:ext cx="381000" cy="152400"/>
          </a:xfrm>
          <a:prstGeom prst="right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2" descr="\\cern.ch\dfs\Users\r\rotto\Documents\My Pictures\Vista\HEPiX\dreamweavercs3.jpg"/>
          <p:cNvPicPr>
            <a:picLocks noChangeAspect="1" noChangeArrowheads="1"/>
          </p:cNvPicPr>
          <p:nvPr/>
        </p:nvPicPr>
        <p:blipFill>
          <a:blip r:embed="rId24" cstate="print"/>
          <a:srcRect l="25819" t="1271" r="1316" b="1948"/>
          <a:stretch>
            <a:fillRect/>
          </a:stretch>
        </p:blipFill>
        <p:spPr bwMode="auto">
          <a:xfrm>
            <a:off x="3276600" y="1524000"/>
            <a:ext cx="511163" cy="717698"/>
          </a:xfrm>
          <a:prstGeom prst="rect">
            <a:avLst/>
          </a:prstGeom>
          <a:noFill/>
        </p:spPr>
      </p:pic>
      <p:pic>
        <p:nvPicPr>
          <p:cNvPr id="70" name="Picture 5" descr="\\cern.ch\dfs\Users\r\rotto\Documents\My Pictures\Vista\HEPiX\dreamweaver8.jpg"/>
          <p:cNvPicPr>
            <a:picLocks noChangeAspect="1" noChangeArrowheads="1"/>
          </p:cNvPicPr>
          <p:nvPr/>
        </p:nvPicPr>
        <p:blipFill>
          <a:blip r:embed="rId4" cstate="print"/>
          <a:srcRect l="11939" t="10052" r="8100" b="9529"/>
          <a:stretch>
            <a:fillRect/>
          </a:stretch>
        </p:blipFill>
        <p:spPr bwMode="auto">
          <a:xfrm>
            <a:off x="1447800" y="1524000"/>
            <a:ext cx="575930" cy="687916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1828800" y="1600200"/>
            <a:ext cx="747712" cy="671512"/>
            <a:chOff x="1981200" y="5638800"/>
            <a:chExt cx="747712" cy="671512"/>
          </a:xfrm>
        </p:grpSpPr>
        <p:pic>
          <p:nvPicPr>
            <p:cNvPr id="72" name="Picture 7" descr="\\cern.ch\dfs\Users\r\rotto\Documents\My Pictures\Alerter\aler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5638800"/>
              <a:ext cx="712788" cy="626535"/>
            </a:xfrm>
            <a:prstGeom prst="rect">
              <a:avLst/>
            </a:prstGeom>
            <a:noFill/>
          </p:spPr>
        </p:pic>
        <p:pic>
          <p:nvPicPr>
            <p:cNvPr id="73" name="Picture 8" descr="\\cern.ch\dfs\Users\r\rotto\Documents\My Pictures\Alerter\CERNLogo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38400" y="6019800"/>
              <a:ext cx="290512" cy="290512"/>
            </a:xfrm>
            <a:prstGeom prst="rect">
              <a:avLst/>
            </a:prstGeom>
            <a:noFill/>
          </p:spPr>
        </p:pic>
      </p:grpSp>
      <p:pic>
        <p:nvPicPr>
          <p:cNvPr id="74" name="Picture 3" descr="\\cern.ch\dfs\Users\r\rotto\Documents\My Pictures\Vista\HEPiX\pc.jpg"/>
          <p:cNvPicPr>
            <a:picLocks noChangeAspect="1" noChangeArrowheads="1"/>
          </p:cNvPicPr>
          <p:nvPr/>
        </p:nvPicPr>
        <p:blipFill>
          <a:blip r:embed="rId19"/>
          <a:srcRect l="24129" t="3485" r="22788"/>
          <a:stretch>
            <a:fillRect/>
          </a:stretch>
        </p:blipFill>
        <p:spPr bwMode="auto">
          <a:xfrm>
            <a:off x="4953000" y="1524000"/>
            <a:ext cx="838200" cy="1143000"/>
          </a:xfrm>
          <a:prstGeom prst="rect">
            <a:avLst/>
          </a:prstGeom>
          <a:noFill/>
        </p:spPr>
      </p:pic>
      <p:pic>
        <p:nvPicPr>
          <p:cNvPr id="75" name="Picture 4" descr="\\cern.ch\dfs\Users\r\rotto\Documents\My Pictures\Vista\HEPiX\coreldraw8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600199" y="1752600"/>
            <a:ext cx="776307" cy="855663"/>
          </a:xfrm>
          <a:prstGeom prst="rect">
            <a:avLst/>
          </a:prstGeom>
          <a:noFill/>
        </p:spPr>
      </p:pic>
      <p:grpSp>
        <p:nvGrpSpPr>
          <p:cNvPr id="76" name="Group 75"/>
          <p:cNvGrpSpPr/>
          <p:nvPr/>
        </p:nvGrpSpPr>
        <p:grpSpPr>
          <a:xfrm>
            <a:off x="3581400" y="1600200"/>
            <a:ext cx="747712" cy="671512"/>
            <a:chOff x="1981200" y="5638800"/>
            <a:chExt cx="747712" cy="671512"/>
          </a:xfrm>
        </p:grpSpPr>
        <p:pic>
          <p:nvPicPr>
            <p:cNvPr id="77" name="Picture 7" descr="\\cern.ch\dfs\Users\r\rotto\Documents\My Pictures\Alerter\aler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5638800"/>
              <a:ext cx="712788" cy="626535"/>
            </a:xfrm>
            <a:prstGeom prst="rect">
              <a:avLst/>
            </a:prstGeom>
            <a:noFill/>
          </p:spPr>
        </p:pic>
        <p:pic>
          <p:nvPicPr>
            <p:cNvPr id="78" name="Picture 8" descr="\\cern.ch\dfs\Users\r\rotto\Documents\My Pictures\Alerter\CERNLogo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38400" y="6019800"/>
              <a:ext cx="290512" cy="290512"/>
            </a:xfrm>
            <a:prstGeom prst="rect">
              <a:avLst/>
            </a:prstGeom>
            <a:noFill/>
          </p:spPr>
        </p:pic>
      </p:grpSp>
      <p:sp>
        <p:nvSpPr>
          <p:cNvPr id="79" name="Right Arrow 78"/>
          <p:cNvSpPr/>
          <p:nvPr/>
        </p:nvSpPr>
        <p:spPr>
          <a:xfrm>
            <a:off x="4419600" y="1981200"/>
            <a:ext cx="381000" cy="152400"/>
          </a:xfrm>
          <a:prstGeom prst="rightArrow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" name="Picture 11" descr="\\cern.ch\dfs\Users\r\rotto\Documents\My Pictures\Vista\HEPiX\certified for vista.jpg"/>
          <p:cNvPicPr>
            <a:picLocks noChangeAspect="1" noChangeArrowheads="1"/>
          </p:cNvPicPr>
          <p:nvPr/>
        </p:nvPicPr>
        <p:blipFill>
          <a:blip r:embed="rId21"/>
          <a:srcRect l="17845" t="13010" r="57809" b="15548"/>
          <a:stretch>
            <a:fillRect/>
          </a:stretch>
        </p:blipFill>
        <p:spPr bwMode="auto">
          <a:xfrm>
            <a:off x="5334000" y="1371600"/>
            <a:ext cx="381000" cy="559022"/>
          </a:xfrm>
          <a:prstGeom prst="rect">
            <a:avLst/>
          </a:prstGeom>
          <a:noFill/>
        </p:spPr>
      </p:pic>
      <p:pic>
        <p:nvPicPr>
          <p:cNvPr id="81" name="Picture 16" descr="\\cern.ch\dfs\Users\r\rotto\Documents\My Pictures\Vista\HEPiX\superapp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467600" y="1295400"/>
            <a:ext cx="1098550" cy="1448931"/>
          </a:xfrm>
          <a:prstGeom prst="rect">
            <a:avLst/>
          </a:prstGeom>
          <a:noFill/>
        </p:spPr>
      </p:pic>
      <p:sp>
        <p:nvSpPr>
          <p:cNvPr id="82" name="Right Arrow 81"/>
          <p:cNvSpPr/>
          <p:nvPr/>
        </p:nvSpPr>
        <p:spPr>
          <a:xfrm rot="10800000">
            <a:off x="6019800" y="1981200"/>
            <a:ext cx="1293055" cy="161778"/>
          </a:xfrm>
          <a:prstGeom prst="right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Picture 3" descr="\\cern.ch\dfs\Users\r\rotto\Documents\My Pictures\Vista\HEPiX\coreldrawx3.jpg"/>
          <p:cNvPicPr>
            <a:picLocks noChangeAspect="1" noChangeArrowheads="1"/>
          </p:cNvPicPr>
          <p:nvPr/>
        </p:nvPicPr>
        <p:blipFill>
          <a:blip r:embed="rId25" cstate="print"/>
          <a:srcRect r="42334"/>
          <a:stretch>
            <a:fillRect/>
          </a:stretch>
        </p:blipFill>
        <p:spPr bwMode="auto">
          <a:xfrm>
            <a:off x="3429000" y="1752600"/>
            <a:ext cx="619685" cy="838200"/>
          </a:xfrm>
          <a:prstGeom prst="rect">
            <a:avLst/>
          </a:prstGeom>
          <a:noFill/>
        </p:spPr>
      </p:pic>
      <p:sp>
        <p:nvSpPr>
          <p:cNvPr id="84" name="Curved Down Arrow 83"/>
          <p:cNvSpPr/>
          <p:nvPr/>
        </p:nvSpPr>
        <p:spPr>
          <a:xfrm>
            <a:off x="1981200" y="1066800"/>
            <a:ext cx="1524000" cy="371622"/>
          </a:xfrm>
          <a:prstGeom prst="curvedDownArrow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Multiply 61"/>
          <p:cNvSpPr/>
          <p:nvPr/>
        </p:nvSpPr>
        <p:spPr>
          <a:xfrm>
            <a:off x="5257800" y="4800600"/>
            <a:ext cx="685800" cy="762000"/>
          </a:xfrm>
          <a:prstGeom prst="mathMultiply">
            <a:avLst/>
          </a:prstGeom>
          <a:solidFill>
            <a:srgbClr val="FF0000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2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3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3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4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2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9" grpId="1" animBg="1"/>
      <p:bldP spid="39" grpId="2" animBg="1"/>
      <p:bldP spid="40" grpId="1" animBg="1"/>
      <p:bldP spid="40" grpId="2" animBg="1"/>
      <p:bldP spid="49" grpId="0" animBg="1"/>
      <p:bldP spid="49" grpId="1" animBg="1"/>
      <p:bldP spid="50" grpId="0" animBg="1"/>
      <p:bldP spid="50" grpId="1" animBg="1"/>
      <p:bldP spid="79" grpId="0" animBg="1"/>
      <p:bldP spid="82" grpId="0" animBg="1"/>
      <p:bldP spid="84" grpId="0" animBg="1"/>
      <p:bldP spid="62" grpId="0" animBg="1"/>
      <p:bldP spid="6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I</a:t>
            </a:r>
            <a:endParaRPr lang="en-GB" dirty="0"/>
          </a:p>
        </p:txBody>
      </p:sp>
      <p:pic>
        <p:nvPicPr>
          <p:cNvPr id="2050" name="Picture 2" descr="\\cern.ch\dfs\Users\r\rotto\Documents\My Pictures\Vista\HEPiX\Chappatte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19200"/>
            <a:ext cx="523875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5867400"/>
            <a:ext cx="4286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© </a:t>
            </a:r>
            <a:r>
              <a:rPr lang="en-GB" sz="1600" dirty="0" err="1" smtClean="0"/>
              <a:t>Chappatte</a:t>
            </a:r>
            <a:r>
              <a:rPr lang="en-GB" sz="1600" dirty="0" smtClean="0"/>
              <a:t> in "International Herald Tribune"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II - Security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0" y="1066800"/>
            <a:ext cx="6767455" cy="5156775"/>
            <a:chOff x="1371600" y="1066800"/>
            <a:chExt cx="6767455" cy="5156775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5638800"/>
              <a:ext cx="66912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529E"/>
                  </a:solidFill>
                </a:rPr>
                <a:t>Security by Numbers Blog by Jeff Jones:</a:t>
              </a:r>
              <a:br>
                <a:rPr lang="en-US" sz="1600" dirty="0" smtClean="0">
                  <a:solidFill>
                    <a:srgbClr val="00529E"/>
                  </a:solidFill>
                </a:rPr>
              </a:br>
              <a:r>
                <a:rPr lang="en-US" sz="1600" dirty="0" smtClean="0">
                  <a:hlinkClick r:id="rId3"/>
                </a:rPr>
                <a:t>http://blogs.csoonline.com/windows_vista_6_month_vulnerability_report</a:t>
              </a:r>
              <a:r>
                <a:rPr lang="en-US" sz="1600" dirty="0" smtClean="0"/>
                <a:t> </a:t>
              </a:r>
            </a:p>
          </p:txBody>
        </p:sp>
        <p:pic>
          <p:nvPicPr>
            <p:cNvPr id="4098" name="Picture 2" descr="\\cern.ch\dfs\Users\r\rotto\Documents\My Pictures\Vista\HEPiX\6mo-reduced-high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" y="1066800"/>
              <a:ext cx="6514604" cy="4602060"/>
            </a:xfrm>
            <a:prstGeom prst="rect">
              <a:avLst/>
            </a:prstGeom>
            <a:noFill/>
          </p:spPr>
        </p:pic>
      </p:grpSp>
      <p:pic>
        <p:nvPicPr>
          <p:cNvPr id="7" name="Picture 3" descr="\\cern.ch\dfs\Users\m\mkwiatek\Documents\Docs-work\Introduction-to-NICE-Vista\UAC-Date-and-Tim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990600"/>
            <a:ext cx="3013723" cy="1728183"/>
          </a:xfrm>
          <a:prstGeom prst="rect">
            <a:avLst/>
          </a:prstGeom>
          <a:noFill/>
        </p:spPr>
      </p:pic>
      <p:pic>
        <p:nvPicPr>
          <p:cNvPr id="1026" name="Picture 2" descr="C:\Users\rotto\Downloads\protected-mod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352800"/>
            <a:ext cx="3635375" cy="2225675"/>
          </a:xfrm>
          <a:prstGeom prst="rect">
            <a:avLst/>
          </a:prstGeom>
          <a:noFill/>
        </p:spPr>
      </p:pic>
      <p:pic>
        <p:nvPicPr>
          <p:cNvPr id="1027" name="Picture 3" descr="C:\Users\rotto\Downloads\image02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3352800"/>
            <a:ext cx="3643587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71600" y="2819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29E"/>
                </a:solidFill>
              </a:rPr>
              <a:t>Promising Statistics</a:t>
            </a:r>
            <a:endParaRPr lang="en-GB" dirty="0">
              <a:solidFill>
                <a:srgbClr val="00529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819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29E"/>
                </a:solidFill>
              </a:rPr>
              <a:t>User Account Control</a:t>
            </a:r>
            <a:endParaRPr lang="en-GB" dirty="0">
              <a:solidFill>
                <a:srgbClr val="00529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5410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29E"/>
                </a:solidFill>
              </a:rPr>
              <a:t>Windows Service Hardening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529E"/>
                </a:solidFill>
              </a:rPr>
              <a:t>Running with Least Privilege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529E"/>
                </a:solidFill>
              </a:rPr>
              <a:t>Service Isolation (SID per service)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n-GB" sz="1400" dirty="0" smtClean="0">
                <a:solidFill>
                  <a:srgbClr val="00529E"/>
                </a:solidFill>
              </a:rPr>
              <a:t>Session 0 Isolation</a:t>
            </a:r>
            <a:endParaRPr lang="en-GB" sz="1400" dirty="0">
              <a:solidFill>
                <a:srgbClr val="00529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63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29E"/>
                </a:solidFill>
              </a:rPr>
              <a:t>Internet Explorer Protected Mode</a:t>
            </a:r>
            <a:endParaRPr lang="en-GB" dirty="0">
              <a:solidFill>
                <a:srgbClr val="0052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26164 -0.2648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1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r\rotto\Documents\My Pictures\Vista\VistaGUI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66800"/>
            <a:ext cx="3276600" cy="263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\\cern.ch\dfs\Users\r\rotto\Documents\My Pictures\Vista\sideba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236913" cy="259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Motivation III – User Experience</a:t>
            </a:r>
            <a:endParaRPr lang="en-GB" sz="2800" dirty="0"/>
          </a:p>
        </p:txBody>
      </p:sp>
      <p:pic>
        <p:nvPicPr>
          <p:cNvPr id="6" name="Picture 2" descr="Shadow Copy interf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57400"/>
            <a:ext cx="3376527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\\cern.ch\dfs\Users\r\rotto\Documents\My Pictures\Vista\screenshot_startMenu_Sear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819400"/>
            <a:ext cx="238125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95400" y="1066800"/>
            <a:ext cx="3886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29E"/>
                </a:solidFill>
              </a:rPr>
              <a:t>Windows Aero</a:t>
            </a:r>
          </a:p>
          <a:p>
            <a:pPr marL="631825" lvl="1" indent="-174625">
              <a:buFont typeface="Arial" pitchFamily="34" charset="0"/>
              <a:buChar char="-"/>
            </a:pPr>
            <a:r>
              <a:rPr lang="en-GB" dirty="0" smtClean="0">
                <a:solidFill>
                  <a:srgbClr val="00529E"/>
                </a:solidFill>
              </a:rPr>
              <a:t>Flip 3D </a:t>
            </a:r>
            <a:r>
              <a:rPr lang="en-GB" sz="1400" dirty="0" smtClean="0">
                <a:solidFill>
                  <a:srgbClr val="00529E"/>
                </a:solidFill>
              </a:rPr>
              <a:t>(</a:t>
            </a:r>
            <a:r>
              <a:rPr lang="en-GB" sz="1400" dirty="0" err="1" smtClean="0">
                <a:solidFill>
                  <a:srgbClr val="00529E"/>
                </a:solidFill>
              </a:rPr>
              <a:t>Windows+Tab</a:t>
            </a:r>
            <a:r>
              <a:rPr lang="en-GB" sz="1400" dirty="0" smtClean="0">
                <a:solidFill>
                  <a:srgbClr val="00529E"/>
                </a:solidFill>
              </a:rPr>
              <a:t>)</a:t>
            </a:r>
            <a:endParaRPr lang="en-GB" dirty="0" smtClean="0">
              <a:solidFill>
                <a:srgbClr val="00529E"/>
              </a:solidFill>
            </a:endParaRPr>
          </a:p>
          <a:p>
            <a:pPr marL="631825" lvl="1" indent="-174625">
              <a:buFont typeface="Arial" pitchFamily="34" charset="0"/>
              <a:buChar char="-"/>
            </a:pPr>
            <a:r>
              <a:rPr lang="en-GB" dirty="0" smtClean="0">
                <a:solidFill>
                  <a:srgbClr val="00529E"/>
                </a:solidFill>
              </a:rPr>
              <a:t>Glass Effect</a:t>
            </a:r>
          </a:p>
          <a:p>
            <a:pPr marL="631825" lvl="1" indent="-174625">
              <a:buFont typeface="Arial" pitchFamily="34" charset="0"/>
              <a:buChar char="-"/>
            </a:pPr>
            <a:r>
              <a:rPr lang="en-GB" dirty="0" smtClean="0">
                <a:solidFill>
                  <a:srgbClr val="00529E"/>
                </a:solidFill>
              </a:rPr>
              <a:t>Taskbar Preview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29E"/>
                </a:solidFill>
              </a:rPr>
              <a:t>Windows Sidebar</a:t>
            </a:r>
            <a:br>
              <a:rPr lang="en-GB" sz="2000" dirty="0" smtClean="0">
                <a:solidFill>
                  <a:srgbClr val="00529E"/>
                </a:solidFill>
              </a:rPr>
            </a:br>
            <a:r>
              <a:rPr lang="en-GB" sz="1400" dirty="0" smtClean="0">
                <a:solidFill>
                  <a:srgbClr val="00529E"/>
                </a:solidFill>
              </a:rPr>
              <a:t>(</a:t>
            </a:r>
            <a:r>
              <a:rPr lang="en-GB" sz="1400" dirty="0" err="1" smtClean="0">
                <a:solidFill>
                  <a:srgbClr val="00529E"/>
                </a:solidFill>
              </a:rPr>
              <a:t>Windows+Space</a:t>
            </a:r>
            <a:r>
              <a:rPr lang="en-GB" sz="1400" dirty="0" smtClean="0">
                <a:solidFill>
                  <a:srgbClr val="00529E"/>
                </a:solidFill>
              </a:rPr>
              <a:t>)</a:t>
            </a:r>
            <a:endParaRPr lang="en-GB" sz="2000" dirty="0" smtClean="0">
              <a:solidFill>
                <a:srgbClr val="00529E"/>
              </a:solidFill>
            </a:endParaRPr>
          </a:p>
          <a:p>
            <a:pPr marL="268288" indent="-268288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29E"/>
                </a:solidFill>
              </a:rPr>
              <a:t>Previous Versions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529E"/>
                </a:solidFill>
              </a:rPr>
              <a:t>Instant Search </a:t>
            </a:r>
            <a:r>
              <a:rPr lang="en-GB" sz="1400" dirty="0" smtClean="0">
                <a:solidFill>
                  <a:srgbClr val="00529E"/>
                </a:solidFill>
              </a:rPr>
              <a:t>(Windows + F)</a:t>
            </a:r>
            <a:endParaRPr lang="en-GB" sz="2000" dirty="0" smtClean="0">
              <a:solidFill>
                <a:srgbClr val="00529E"/>
              </a:solidFill>
            </a:endParaRPr>
          </a:p>
          <a:p>
            <a:pPr marL="631825" lvl="1" indent="-174625">
              <a:buFont typeface="Arial" pitchFamily="34" charset="0"/>
              <a:buChar char="-"/>
            </a:pPr>
            <a:r>
              <a:rPr lang="en-GB" dirty="0" smtClean="0">
                <a:solidFill>
                  <a:srgbClr val="00529E"/>
                </a:solidFill>
              </a:rPr>
              <a:t>Outlook content</a:t>
            </a:r>
          </a:p>
          <a:p>
            <a:pPr marL="631825" lvl="1" indent="-174625">
              <a:buFont typeface="Arial" pitchFamily="34" charset="0"/>
              <a:buChar char="-"/>
            </a:pPr>
            <a:r>
              <a:rPr lang="en-GB" dirty="0" smtClean="0">
                <a:solidFill>
                  <a:srgbClr val="00529E"/>
                </a:solidFill>
              </a:rPr>
              <a:t>Offline files</a:t>
            </a:r>
          </a:p>
          <a:p>
            <a:pPr marL="631825" lvl="1" indent="-174625">
              <a:buFont typeface="Arial" pitchFamily="34" charset="0"/>
              <a:buChar char="-"/>
            </a:pPr>
            <a:r>
              <a:rPr lang="en-GB" dirty="0" smtClean="0">
                <a:solidFill>
                  <a:srgbClr val="00529E"/>
                </a:solidFill>
              </a:rPr>
              <a:t>Menu Start</a:t>
            </a:r>
            <a:endParaRPr lang="en-GB" dirty="0">
              <a:solidFill>
                <a:srgbClr val="00529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419600"/>
            <a:ext cx="2619487" cy="199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5715000" cy="838200"/>
          </a:xfrm>
        </p:spPr>
        <p:txBody>
          <a:bodyPr/>
          <a:lstStyle/>
          <a:p>
            <a:r>
              <a:rPr lang="en-GB" sz="2400" dirty="0" smtClean="0"/>
              <a:t>Issue I - Hardware Requirements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1524000"/>
          <a:ext cx="6172200" cy="17526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057400"/>
                <a:gridCol w="1895582"/>
                <a:gridCol w="221921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CERN recommendation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1 GB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2 GB (*)(**)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Disk Free Space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15 GB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30 GB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1 GHz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1 GHz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35052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/>
            <a:r>
              <a:rPr lang="en-US" dirty="0" smtClean="0">
                <a:solidFill>
                  <a:srgbClr val="00529E"/>
                </a:solidFill>
              </a:rPr>
              <a:t>(*) 	The memory requirement may drop to 1.5 GB if your computer has a graphics card with dedicated memory.</a:t>
            </a:r>
            <a:br>
              <a:rPr lang="en-US" dirty="0" smtClean="0">
                <a:solidFill>
                  <a:srgbClr val="00529E"/>
                </a:solidFill>
              </a:rPr>
            </a:br>
            <a:endParaRPr lang="en-US" dirty="0" smtClean="0">
              <a:solidFill>
                <a:srgbClr val="00529E"/>
              </a:solidFill>
            </a:endParaRPr>
          </a:p>
          <a:p>
            <a:pPr marL="444500" indent="-444500"/>
            <a:r>
              <a:rPr lang="en-US" dirty="0" smtClean="0">
                <a:solidFill>
                  <a:srgbClr val="00529E"/>
                </a:solidFill>
              </a:rPr>
              <a:t>(**) 	1 GB is enough if Vista is configured without the AERO user interface</a:t>
            </a:r>
            <a:endParaRPr lang="en-US" dirty="0">
              <a:solidFill>
                <a:srgbClr val="0052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Issue II - Activation</a:t>
            </a:r>
            <a:endParaRPr lang="en-GB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066800"/>
          <a:ext cx="6172200" cy="16510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438400"/>
                <a:gridCol w="838200"/>
                <a:gridCol w="8382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KMS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Access</a:t>
                      </a:r>
                      <a:r>
                        <a:rPr lang="en-US" baseline="0" dirty="0" smtClean="0"/>
                        <a:t> Required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Isolated Network 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Reactivation</a:t>
                      </a:r>
                      <a:r>
                        <a:rPr lang="en-US" baseline="0" dirty="0" smtClean="0"/>
                        <a:t> needed each 6 months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529E"/>
                          </a:solidFill>
                        </a:rPr>
                        <a:t>Laptops</a:t>
                      </a:r>
                      <a:endParaRPr lang="en-US" dirty="0">
                        <a:solidFill>
                          <a:srgbClr val="00529E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895600"/>
            <a:ext cx="7086600" cy="3505200"/>
          </a:xfrm>
        </p:spPr>
        <p:txBody>
          <a:bodyPr/>
          <a:lstStyle/>
          <a:p>
            <a:r>
              <a:rPr lang="en-US" sz="1600" dirty="0" smtClean="0">
                <a:solidFill>
                  <a:srgbClr val="00529E"/>
                </a:solidFill>
              </a:rPr>
              <a:t>First attempt</a:t>
            </a:r>
          </a:p>
          <a:p>
            <a:pPr lvl="1"/>
            <a:r>
              <a:rPr lang="en-US" sz="1200" dirty="0" smtClean="0">
                <a:solidFill>
                  <a:srgbClr val="00529E"/>
                </a:solidFill>
              </a:rPr>
              <a:t>Technical Network – KMS activation</a:t>
            </a:r>
          </a:p>
          <a:p>
            <a:pPr lvl="1"/>
            <a:r>
              <a:rPr lang="en-US" sz="1200" dirty="0" smtClean="0">
                <a:solidFill>
                  <a:srgbClr val="00529E"/>
                </a:solidFill>
              </a:rPr>
              <a:t>General Purpose Network – MAK activation</a:t>
            </a:r>
          </a:p>
          <a:p>
            <a:pPr>
              <a:buNone/>
            </a:pPr>
            <a:r>
              <a:rPr lang="en-US" sz="1600" dirty="0" smtClean="0">
                <a:solidFill>
                  <a:srgbClr val="00529E"/>
                </a:solidFill>
              </a:rPr>
              <a:t>	but… KMS needs at least 25 computers connected to start to work</a:t>
            </a:r>
          </a:p>
          <a:p>
            <a:r>
              <a:rPr lang="en-US" sz="1600" dirty="0" smtClean="0">
                <a:solidFill>
                  <a:srgbClr val="00529E"/>
                </a:solidFill>
              </a:rPr>
              <a:t>Second attempt</a:t>
            </a:r>
          </a:p>
          <a:p>
            <a:pPr lvl="1"/>
            <a:r>
              <a:rPr lang="en-US" sz="1200" dirty="0" smtClean="0">
                <a:solidFill>
                  <a:srgbClr val="00529E"/>
                </a:solidFill>
              </a:rPr>
              <a:t>Desktop PCs – KMS activation</a:t>
            </a:r>
          </a:p>
          <a:p>
            <a:pPr lvl="1"/>
            <a:r>
              <a:rPr lang="en-US" sz="1200" dirty="0" smtClean="0">
                <a:solidFill>
                  <a:srgbClr val="00529E"/>
                </a:solidFill>
              </a:rPr>
              <a:t>Laptops – MAK activation</a:t>
            </a:r>
          </a:p>
          <a:p>
            <a:pPr>
              <a:buNone/>
            </a:pPr>
            <a:r>
              <a:rPr lang="en-US" sz="1600" dirty="0" smtClean="0">
                <a:solidFill>
                  <a:srgbClr val="00529E"/>
                </a:solidFill>
              </a:rPr>
              <a:t>	once we have at least 25 active Vista computers on the isolated network, we go back to the original idea </a:t>
            </a:r>
          </a:p>
          <a:p>
            <a:r>
              <a:rPr lang="en-US" sz="1600" dirty="0" smtClean="0">
                <a:solidFill>
                  <a:srgbClr val="00529E"/>
                </a:solidFill>
              </a:rPr>
              <a:t>Need for the second MAK key</a:t>
            </a:r>
          </a:p>
          <a:p>
            <a:pPr lvl="1"/>
            <a:r>
              <a:rPr lang="en-US" sz="1200" dirty="0" smtClean="0">
                <a:solidFill>
                  <a:srgbClr val="00529E"/>
                </a:solidFill>
              </a:rPr>
              <a:t>Sometimes we need to burn DVD and give to someone</a:t>
            </a:r>
          </a:p>
          <a:p>
            <a:pPr lvl="1"/>
            <a:r>
              <a:rPr lang="en-US" sz="1200" dirty="0" smtClean="0">
                <a:solidFill>
                  <a:srgbClr val="00529E"/>
                </a:solidFill>
              </a:rPr>
              <a:t>Helpdesk should be given to be able to recover from Reduced Functionality Mode</a:t>
            </a:r>
          </a:p>
          <a:p>
            <a:endParaRPr lang="en-US" sz="1800" dirty="0" smtClean="0">
              <a:solidFill>
                <a:srgbClr val="0052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15246</TotalTime>
  <Words>657</Words>
  <Application>Microsoft Office PowerPoint</Application>
  <PresentationFormat>On-screen Show (4:3)</PresentationFormat>
  <Paragraphs>178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Windows Vista and Office 2007 deployment @ CERN</vt:lpstr>
      <vt:lpstr>Outline</vt:lpstr>
      <vt:lpstr>A short story</vt:lpstr>
      <vt:lpstr>Two options</vt:lpstr>
      <vt:lpstr>Motivation I</vt:lpstr>
      <vt:lpstr>Motivation II - Security</vt:lpstr>
      <vt:lpstr>Motivation III – User Experience</vt:lpstr>
      <vt:lpstr>Issue I - Hardware Requirements</vt:lpstr>
      <vt:lpstr>Issue II - Activation</vt:lpstr>
      <vt:lpstr>Issue III – Other</vt:lpstr>
      <vt:lpstr>Vista Deployment</vt:lpstr>
      <vt:lpstr>Vista Deployment Progress</vt:lpstr>
      <vt:lpstr>Office 2007</vt:lpstr>
      <vt:lpstr>Office 2007</vt:lpstr>
      <vt:lpstr>Summary</vt:lpstr>
      <vt:lpstr>Thank You!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DFS Home Folder Reorganization</dc:title>
  <dc:creator>rotto</dc:creator>
  <cp:keywords>DFS; Home Folder; DSTM</cp:keywords>
  <cp:lastModifiedBy>Rafal Otto</cp:lastModifiedBy>
  <cp:revision>1397</cp:revision>
  <dcterms:created xsi:type="dcterms:W3CDTF">2007-01-31T10:35:30Z</dcterms:created>
  <dcterms:modified xsi:type="dcterms:W3CDTF">2007-11-02T13:13:08Z</dcterms:modified>
</cp:coreProperties>
</file>