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81" r:id="rId5"/>
    <p:sldId id="280" r:id="rId6"/>
    <p:sldId id="277" r:id="rId7"/>
    <p:sldId id="286" r:id="rId8"/>
    <p:sldId id="278" r:id="rId9"/>
    <p:sldId id="287" r:id="rId10"/>
    <p:sldId id="291" r:id="rId11"/>
    <p:sldId id="292" r:id="rId12"/>
    <p:sldId id="29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E"/>
    <a:srgbClr val="009900"/>
    <a:srgbClr val="33CC33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3" autoAdjust="0"/>
    <p:restoredTop sz="94718" autoAdjust="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-533400" y="6111875"/>
            <a:ext cx="1828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latin typeface="Tahoma" pitchFamily="34" charset="0"/>
              </a:rPr>
              <a:t>CERN - IT Department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40750" y="6248400"/>
            <a:ext cx="52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banner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8001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lat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0052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529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53A72395-3DF6-4001-A3E7-20C4197BEC9E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6200"/>
            <a:ext cx="1905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76200"/>
            <a:ext cx="5562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F9F44A29-3045-4122-AD28-8B89F9221323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957CC3A2-2B2E-4C99-A72D-821E867123C0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D9661A4A-26AE-4A57-9CCA-3EE421CBFD2D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7A4BBADF-AECB-44C3-8CB7-FF6BD79BB5C9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E06DB076-2BFD-491F-9BEB-7A8DDA51CD48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946050C5-5D68-453D-B167-6F8205ED790D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D837BDA0-052A-4853-A195-ECE7304F5EB5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E51EC1C0-6DCC-4F20-BF4B-74A1F5902E8C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127ABE5C-5F70-463B-80FB-A788A624551C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anner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0"/>
            <a:ext cx="8001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34400" y="6248400"/>
            <a:ext cx="52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-533400" y="6111875"/>
            <a:ext cx="1828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latin typeface="Tahoma" pitchFamily="34" charset="0"/>
              </a:rPr>
              <a:t>CERN - IT Department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 smtClean="0">
                <a:solidFill>
                  <a:srgbClr val="00529E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3300802B-C2C6-4999-B66A-C535521173DC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  <p:pic>
        <p:nvPicPr>
          <p:cNvPr id="1032" name="Picture 19" descr="lat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82B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F9E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82B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ern.ch/cernalerts/alerts.aspx?login=%5bXXX%5d&amp;computername=%5bYY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ern.ch/winservices/Help/?kbid=0608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1.jpeg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CERN Alerter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Rafal Otto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IT/IS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Non-Windows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772400" cy="4953000"/>
          </a:xfrm>
        </p:spPr>
        <p:txBody>
          <a:bodyPr/>
          <a:lstStyle/>
          <a:p>
            <a:pPr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There is no special client available at the moment</a:t>
            </a:r>
          </a:p>
          <a:p>
            <a:pPr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Users of those systems should subscribe to the RSS feed with any RSS reader (could be Firefox or Safari)</a:t>
            </a:r>
          </a:p>
          <a:p>
            <a:pPr lvl="1">
              <a:buClr>
                <a:srgbClr val="00529E"/>
              </a:buClr>
            </a:pPr>
            <a:r>
              <a:rPr lang="en-US" sz="1600" dirty="0" smtClean="0">
                <a:solidFill>
                  <a:srgbClr val="00529E"/>
                </a:solidFill>
              </a:rPr>
              <a:t>Targeting functionality will stay as scope of the message is resolved on the server side. Users should subscribe to the feed in the following form:</a:t>
            </a:r>
            <a:br>
              <a:rPr lang="en-US" sz="1600" dirty="0" smtClean="0">
                <a:solidFill>
                  <a:srgbClr val="00529E"/>
                </a:solidFill>
              </a:rPr>
            </a:br>
            <a:r>
              <a:rPr lang="en-US" sz="1600" dirty="0" smtClean="0">
                <a:solidFill>
                  <a:srgbClr val="00529E"/>
                </a:solidFill>
              </a:rPr>
              <a:t/>
            </a:r>
            <a:br>
              <a:rPr lang="en-US" sz="1600" dirty="0" smtClean="0">
                <a:solidFill>
                  <a:srgbClr val="00529E"/>
                </a:solidFill>
              </a:rPr>
            </a:br>
            <a:r>
              <a:rPr lang="en-US" sz="1600" dirty="0" smtClean="0">
                <a:solidFill>
                  <a:srgbClr val="00529E"/>
                </a:solidFill>
                <a:hlinkClick r:id="rId2"/>
              </a:rPr>
              <a:t>http://cern.ch/cernalerts/alerts.aspx?login=[XXX]&amp;computername=[YYY</a:t>
            </a:r>
            <a:r>
              <a:rPr lang="en-US" sz="1600" dirty="0" smtClean="0">
                <a:solidFill>
                  <a:srgbClr val="00529E"/>
                </a:solidFill>
              </a:rPr>
              <a:t>]</a:t>
            </a:r>
          </a:p>
          <a:p>
            <a:pPr lvl="1">
              <a:buClr>
                <a:srgbClr val="00529E"/>
              </a:buClr>
            </a:pPr>
            <a:endParaRPr lang="en-US" sz="1600" dirty="0" smtClean="0">
              <a:solidFill>
                <a:srgbClr val="00529E"/>
              </a:solidFill>
            </a:endParaRPr>
          </a:p>
          <a:p>
            <a:pPr lvl="1">
              <a:buClr>
                <a:srgbClr val="00529E"/>
              </a:buClr>
            </a:pPr>
            <a:r>
              <a:rPr lang="en-US" sz="1600" dirty="0" smtClean="0">
                <a:solidFill>
                  <a:srgbClr val="00529E"/>
                </a:solidFill>
              </a:rPr>
              <a:t>Behavior of the messages will not remain - popup windows will be missing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Non-Windows clients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0" y="1143000"/>
            <a:ext cx="6521304" cy="5105400"/>
            <a:chOff x="1524000" y="1143000"/>
            <a:chExt cx="6521304" cy="5105400"/>
          </a:xfrm>
        </p:grpSpPr>
        <p:pic>
          <p:nvPicPr>
            <p:cNvPr id="5" name="Picture 2" descr="EF3A84B9-42DF-43FB-BE2C-C695E6B9BC2B@cer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1143000"/>
              <a:ext cx="6521304" cy="46045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524000" y="5867400"/>
              <a:ext cx="556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529E"/>
                  </a:solidFill>
                </a:rPr>
                <a:t>Safari on Mac OS X</a:t>
              </a:r>
              <a:endParaRPr lang="en-GB" b="1" dirty="0">
                <a:solidFill>
                  <a:srgbClr val="00529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4000" y="1143000"/>
            <a:ext cx="7025640" cy="3962400"/>
            <a:chOff x="1524000" y="1143000"/>
            <a:chExt cx="7025640" cy="3962400"/>
          </a:xfrm>
        </p:grpSpPr>
        <p:pic>
          <p:nvPicPr>
            <p:cNvPr id="7" name="Picture 4" descr="DC3960A4-1B82-4689-87FA-35B36619073B@cer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1143000"/>
              <a:ext cx="7025640" cy="3505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524000" y="4724400"/>
              <a:ext cx="556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529E"/>
                  </a:solidFill>
                </a:rPr>
                <a:t>Mail on Mac OS X</a:t>
              </a:r>
              <a:endParaRPr lang="en-GB" b="1" dirty="0">
                <a:solidFill>
                  <a:srgbClr val="00529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0" y="1143000"/>
            <a:ext cx="7009999" cy="4267200"/>
            <a:chOff x="1523999" y="1143000"/>
            <a:chExt cx="7009999" cy="42672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/>
            <a:srcRect l="2442" t="8756" r="16673" b="15713"/>
            <a:stretch>
              <a:fillRect/>
            </a:stretch>
          </p:blipFill>
          <p:spPr bwMode="auto">
            <a:xfrm>
              <a:off x="1523999" y="1143000"/>
              <a:ext cx="7009999" cy="381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524000" y="5029200"/>
              <a:ext cx="556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529E"/>
                  </a:solidFill>
                </a:rPr>
                <a:t>Thunderbird on SLC4</a:t>
              </a:r>
              <a:endParaRPr lang="en-GB" b="1" dirty="0">
                <a:solidFill>
                  <a:srgbClr val="00529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219200"/>
            <a:ext cx="494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29E"/>
                </a:solidFill>
              </a:rPr>
              <a:t>Documentation:</a:t>
            </a:r>
            <a:endParaRPr lang="en-US" dirty="0" smtClean="0">
              <a:solidFill>
                <a:srgbClr val="00529E"/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https://cern.ch/winservices/Help/?kbid=060810</a:t>
            </a:r>
            <a:endParaRPr lang="en-US" dirty="0"/>
          </a:p>
        </p:txBody>
      </p:sp>
      <p:pic>
        <p:nvPicPr>
          <p:cNvPr id="6" name="Picture 2" descr="C:\Users\mkwiatek\AppData\Local\Microsoft\Windows\Temporary Internet Files\Content.IE5\0TFTF89N\MCj043379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384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05000"/>
            <a:ext cx="7543800" cy="4114800"/>
          </a:xfrm>
        </p:spPr>
        <p:txBody>
          <a:bodyPr/>
          <a:lstStyle/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What is the CERN Alerter?</a:t>
            </a:r>
          </a:p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Functionality</a:t>
            </a:r>
          </a:p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Architecture</a:t>
            </a:r>
          </a:p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Client Implementation</a:t>
            </a:r>
            <a:endParaRPr lang="en-US" dirty="0" smtClean="0">
              <a:solidFill>
                <a:srgbClr val="00529E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CERN Alerter?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990600"/>
            <a:ext cx="7543800" cy="4800600"/>
          </a:xfrm>
        </p:spPr>
        <p:txBody>
          <a:bodyPr/>
          <a:lstStyle/>
          <a:p>
            <a:pPr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The tool for broadcasting urgent messages across the campus network</a:t>
            </a:r>
          </a:p>
          <a:p>
            <a:pPr lvl="1"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displays a message on each screen within maximum 10 minutes </a:t>
            </a:r>
          </a:p>
          <a:p>
            <a:pPr lvl="1"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allows to target messages only to selected PCs/users</a:t>
            </a:r>
          </a:p>
          <a:p>
            <a:pPr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History</a:t>
            </a:r>
            <a:endParaRPr lang="en-US" sz="2000" dirty="0" smtClean="0">
              <a:solidFill>
                <a:srgbClr val="00529E"/>
              </a:solidFill>
            </a:endParaRPr>
          </a:p>
          <a:p>
            <a:pPr lvl="1">
              <a:buClr>
                <a:srgbClr val="00529E"/>
              </a:buClr>
            </a:pPr>
            <a:r>
              <a:rPr lang="en-US" sz="1800" dirty="0" err="1" smtClean="0">
                <a:solidFill>
                  <a:srgbClr val="00529E"/>
                </a:solidFill>
              </a:rPr>
              <a:t>SPM_quotMESSAGE</a:t>
            </a:r>
            <a:r>
              <a:rPr lang="en-US" sz="1800" dirty="0" smtClean="0">
                <a:solidFill>
                  <a:srgbClr val="00529E"/>
                </a:solidFill>
              </a:rPr>
              <a:t> – on CERNVMS</a:t>
            </a:r>
          </a:p>
          <a:p>
            <a:pPr lvl="1"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Zephyr – push mechanism</a:t>
            </a:r>
          </a:p>
          <a:p>
            <a:pPr lvl="1"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NICE Alerter – pull mechanism based on NNTP</a:t>
            </a:r>
          </a:p>
          <a:p>
            <a:pPr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NNTP support at CERN finished at the end of June 2007, therefore a new solution had to be proposed - based on standard products having a long life time</a:t>
            </a:r>
          </a:p>
          <a:p>
            <a:pPr lvl="1"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MS SharePoint as a Database and posting user interface</a:t>
            </a:r>
          </a:p>
          <a:p>
            <a:pPr lvl="1"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RSS as transport protocol </a:t>
            </a:r>
          </a:p>
          <a:p>
            <a:pPr lvl="1"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Internet Explorer 7.0 + </a:t>
            </a:r>
            <a:r>
              <a:rPr lang="en-US" sz="1800" dirty="0" err="1" smtClean="0">
                <a:solidFill>
                  <a:srgbClr val="00529E"/>
                </a:solidFill>
              </a:rPr>
              <a:t>CERN.Win.Alerter.dll</a:t>
            </a:r>
            <a:r>
              <a:rPr lang="en-US" sz="1800" dirty="0" smtClean="0">
                <a:solidFill>
                  <a:srgbClr val="00529E"/>
                </a:solidFill>
              </a:rPr>
              <a:t> assembly</a:t>
            </a:r>
            <a:r>
              <a:rPr lang="en-US" sz="1800" dirty="0" smtClean="0">
                <a:solidFill>
                  <a:srgbClr val="00529E"/>
                </a:solidFill>
              </a:rPr>
              <a:t> </a:t>
            </a:r>
            <a:r>
              <a:rPr lang="en-US" sz="1800" dirty="0" smtClean="0">
                <a:solidFill>
                  <a:srgbClr val="00529E"/>
                </a:solidFill>
              </a:rPr>
              <a:t>as a Windows </a:t>
            </a:r>
            <a:r>
              <a:rPr lang="en-US" sz="1800" dirty="0" smtClean="0">
                <a:solidFill>
                  <a:srgbClr val="00529E"/>
                </a:solidFill>
              </a:rPr>
              <a:t>client</a:t>
            </a:r>
          </a:p>
          <a:p>
            <a:pPr lvl="1"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Any RSS reader as Non-Windows client (with limited functionality)</a:t>
            </a:r>
            <a:endParaRPr lang="en-US" sz="1800" dirty="0" smtClean="0">
              <a:solidFill>
                <a:srgbClr val="0052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248400" cy="838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Message Attributes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3962400" cy="48768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Message Content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Title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Body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Author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Publication Date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Severity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Enclosure</a:t>
            </a:r>
          </a:p>
          <a:p>
            <a:pPr>
              <a:buClr>
                <a:srgbClr val="00529E"/>
              </a:buClr>
            </a:pPr>
            <a:endParaRPr lang="en-US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Message Behavior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Message Type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Valid From Date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Expiration Date</a:t>
            </a:r>
          </a:p>
          <a:p>
            <a:pPr>
              <a:buClr>
                <a:srgbClr val="00529E"/>
              </a:buClr>
            </a:pPr>
            <a:endParaRPr lang="en-US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Message Scope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Department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Building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Operating System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629400" y="3124200"/>
          <a:ext cx="1945196" cy="1190773"/>
        </p:xfrm>
        <a:graphic>
          <a:graphicData uri="http://schemas.openxmlformats.org/presentationml/2006/ole">
            <p:oleObj spid="_x0000_s2050" name="Visio" r:id="rId3" imgW="7600950" imgH="4654748" progId="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248400" y="4724400"/>
            <a:ext cx="2362200" cy="1066800"/>
            <a:chOff x="5638800" y="5181600"/>
            <a:chExt cx="2590800" cy="1295400"/>
          </a:xfrm>
          <a:effectLst/>
        </p:grpSpPr>
        <p:sp>
          <p:nvSpPr>
            <p:cNvPr id="9" name="Rounded Rectangle 8"/>
            <p:cNvSpPr/>
            <p:nvPr/>
          </p:nvSpPr>
          <p:spPr>
            <a:xfrm>
              <a:off x="5638800" y="5181600"/>
              <a:ext cx="2590800" cy="12954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rnd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5200" y="55626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3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56388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2" name="Picture 3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5200" y="57150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3" name="Picture 4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2200" y="5486400"/>
              <a:ext cx="571500" cy="571500"/>
            </a:xfrm>
            <a:prstGeom prst="rect">
              <a:avLst/>
            </a:prstGeom>
            <a:noFill/>
          </p:spPr>
        </p:pic>
        <p:pic>
          <p:nvPicPr>
            <p:cNvPr id="14" name="Picture 4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3200" y="5486400"/>
              <a:ext cx="571500" cy="571500"/>
            </a:xfrm>
            <a:prstGeom prst="rect">
              <a:avLst/>
            </a:prstGeom>
            <a:noFill/>
          </p:spPr>
        </p:pic>
        <p:pic>
          <p:nvPicPr>
            <p:cNvPr id="15" name="Picture 4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24600" y="5638800"/>
              <a:ext cx="571500" cy="57150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371600" y="5867400"/>
            <a:ext cx="4560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</a:rPr>
              <a:t>Standard fields defined by the RSS specification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6096000"/>
            <a:ext cx="342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</a:rPr>
              <a:t>Fields processed on the server side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6324600"/>
            <a:ext cx="3448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Extra fields interpreted by the client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066800"/>
            <a:ext cx="2419350" cy="154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  <p:bldP spid="5" grpId="2" uiExpand="1" build="p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67000"/>
            <a:ext cx="57150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Message Content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447800" y="1219200"/>
            <a:ext cx="6400800" cy="1447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Tx/>
              <a:buChar char="•"/>
              <a:tabLst/>
              <a:defRPr/>
            </a:pPr>
            <a:r>
              <a:rPr kumimoji="0" lang="en-US" sz="29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of the message is determined by the following attributes: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</a:rPr>
              <a:t>Title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</a:rPr>
              <a:t>Body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</a:rPr>
              <a:t>Author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</a:rPr>
              <a:t>Publication Date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</a:rPr>
              <a:t>Severity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500" kern="0" dirty="0" smtClean="0">
                <a:solidFill>
                  <a:srgbClr val="00529E"/>
                </a:solidFill>
                <a:latin typeface="+mn-lt"/>
              </a:rPr>
              <a:t>Enclosure</a:t>
            </a:r>
            <a:endParaRPr kumimoji="0" lang="en-US" sz="2500" i="0" u="none" strike="noStrike" kern="0" cap="none" spc="0" normalizeH="0" baseline="0" noProof="0" dirty="0" smtClean="0">
              <a:ln>
                <a:noFill/>
              </a:ln>
              <a:solidFill>
                <a:srgbClr val="00529E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282B"/>
              </a:buClr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3124200"/>
            <a:ext cx="4038600" cy="304800"/>
          </a:xfrm>
          <a:prstGeom prst="roundRect">
            <a:avLst/>
          </a:prstGeom>
          <a:solidFill>
            <a:srgbClr val="C000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76400" y="3657600"/>
            <a:ext cx="5257800" cy="1143000"/>
          </a:xfrm>
          <a:prstGeom prst="roundRect">
            <a:avLst/>
          </a:prstGeom>
          <a:solidFill>
            <a:srgbClr val="C000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76400" y="3429000"/>
            <a:ext cx="1676400" cy="304800"/>
          </a:xfrm>
          <a:prstGeom prst="roundRect">
            <a:avLst/>
          </a:prstGeom>
          <a:solidFill>
            <a:srgbClr val="C000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53200" y="3048000"/>
            <a:ext cx="457200" cy="457200"/>
          </a:xfrm>
          <a:prstGeom prst="roundRect">
            <a:avLst/>
          </a:prstGeom>
          <a:solidFill>
            <a:srgbClr val="C000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76400" y="4800600"/>
            <a:ext cx="1295400" cy="1066800"/>
          </a:xfrm>
          <a:prstGeom prst="roundRect">
            <a:avLst/>
          </a:prstGeom>
          <a:solidFill>
            <a:srgbClr val="C000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7" grpId="1" uiExpand="1" animBg="1"/>
      <p:bldP spid="8" grpId="0" uiExpand="1" animBg="1"/>
      <p:bldP spid="8" grpId="1" uiExpand="1" animBg="1"/>
      <p:bldP spid="9" grpId="0" uiExpand="1" animBg="1"/>
      <p:bldP spid="9" grpId="1" uiExpand="1" animBg="1"/>
      <p:bldP spid="10" grpId="0" uiExpand="1" animBg="1"/>
      <p:bldP spid="10" grpId="1" animBg="1"/>
      <p:bldP spid="1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Message Behavior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295400" y="990600"/>
            <a:ext cx="6096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Behavior of the message depends on three attributes: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</a:rPr>
              <a:t>Valid From Date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</a:rPr>
              <a:t>Expiration Date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effectLst/>
                <a:uLnTx/>
                <a:uFillTx/>
                <a:latin typeface="+mn-lt"/>
              </a:rPr>
              <a:t>Message Type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529E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371600" y="2438400"/>
          <a:ext cx="6553200" cy="4011698"/>
        </p:xfrm>
        <a:graphic>
          <a:graphicData uri="http://schemas.openxmlformats.org/presentationml/2006/ole">
            <p:oleObj spid="_x0000_s1026" name="Visio" r:id="rId3" imgW="7600950" imgH="4654748" progId="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733800" y="3810000"/>
            <a:ext cx="3048000" cy="533400"/>
          </a:xfrm>
          <a:prstGeom prst="roundRect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33800" y="4267200"/>
            <a:ext cx="1828800" cy="533400"/>
          </a:xfrm>
          <a:prstGeom prst="roundRect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57800" y="4267200"/>
            <a:ext cx="1524000" cy="533400"/>
          </a:xfrm>
          <a:prstGeom prst="roundRect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33800" y="4724400"/>
            <a:ext cx="3048000" cy="533400"/>
          </a:xfrm>
          <a:prstGeom prst="roundRect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752600"/>
            <a:ext cx="260604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05600" y="2057400"/>
            <a:ext cx="1956979" cy="64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295400" y="3505200"/>
            <a:ext cx="2266950" cy="1219200"/>
            <a:chOff x="304800" y="3048000"/>
            <a:chExt cx="2266950" cy="1219200"/>
          </a:xfrm>
        </p:grpSpPr>
        <p:sp>
          <p:nvSpPr>
            <p:cNvPr id="56" name="Letter"/>
            <p:cNvSpPr>
              <a:spLocks noEditPoints="1" noChangeArrowheads="1"/>
            </p:cNvSpPr>
            <p:nvPr/>
          </p:nvSpPr>
          <p:spPr bwMode="auto">
            <a:xfrm>
              <a:off x="304800" y="3048000"/>
              <a:ext cx="2266950" cy="12192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5304 w 21600"/>
                <a:gd name="T17" fmla="*/ 9216 h 21600"/>
                <a:gd name="T18" fmla="*/ 17504 w 21600"/>
                <a:gd name="T19" fmla="*/ 183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Dept.: DSU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OS: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Picture 5" descr="\\cern.ch\dfs\Users\r\rotto\My Pictures\wv_home_nav_pear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3886200"/>
              <a:ext cx="254883" cy="376661"/>
            </a:xfrm>
            <a:prstGeom prst="rect">
              <a:avLst/>
            </a:prstGeom>
            <a:noFill/>
          </p:spPr>
        </p:pic>
      </p:grp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Scope</a:t>
            </a:r>
          </a:p>
        </p:txBody>
      </p:sp>
      <p:sp>
        <p:nvSpPr>
          <p:cNvPr id="6" name="L-Shape 5"/>
          <p:cNvSpPr/>
          <p:nvPr/>
        </p:nvSpPr>
        <p:spPr>
          <a:xfrm>
            <a:off x="4267200" y="3505200"/>
            <a:ext cx="4572000" cy="2819400"/>
          </a:xfrm>
          <a:prstGeom prst="corner">
            <a:avLst>
              <a:gd name="adj1" fmla="val 56967"/>
              <a:gd name="adj2" fmla="val 79797"/>
            </a:avLst>
          </a:prstGeom>
          <a:solidFill>
            <a:srgbClr val="FFC00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295400" y="990600"/>
            <a:ext cx="3581400" cy="2133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uLnTx/>
                <a:uFillTx/>
                <a:latin typeface="+mn-lt"/>
                <a:ea typeface="+mn-ea"/>
                <a:cs typeface="+mn-cs"/>
              </a:rPr>
              <a:t>By default each message is dedicated to all CERN users and computers, however it is possible to constraint  scope of a message by the following attributes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uLnTx/>
                <a:uFillTx/>
                <a:latin typeface="+mn-lt"/>
              </a:rPr>
              <a:t>Department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uLnTx/>
                <a:uFillTx/>
                <a:latin typeface="+mn-lt"/>
              </a:rPr>
              <a:t>Building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uLnTx/>
                <a:uFillTx/>
                <a:latin typeface="+mn-lt"/>
              </a:rPr>
              <a:t>Operating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uLnTx/>
                <a:uFillTx/>
                <a:latin typeface="+mn-lt"/>
                <a:ea typeface="+mn-ea"/>
                <a:cs typeface="+mn-cs"/>
              </a:rPr>
              <a:t>AND logic between attributes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29E"/>
                </a:solidFill>
                <a:uLnTx/>
                <a:uFillTx/>
                <a:latin typeface="+mn-lt"/>
                <a:ea typeface="+mn-ea"/>
                <a:cs typeface="+mn-cs"/>
              </a:rPr>
              <a:t>OR logic inside attributes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529E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67400" y="5181600"/>
            <a:ext cx="1047750" cy="910061"/>
            <a:chOff x="5181600" y="5105400"/>
            <a:chExt cx="1047750" cy="910061"/>
          </a:xfrm>
        </p:grpSpPr>
        <p:pic>
          <p:nvPicPr>
            <p:cNvPr id="9" name="Picture 3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51054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10" name="Picture 4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5334000"/>
              <a:ext cx="514350" cy="514350"/>
            </a:xfrm>
            <a:prstGeom prst="rect">
              <a:avLst/>
            </a:prstGeom>
            <a:noFill/>
          </p:spPr>
        </p:pic>
        <p:pic>
          <p:nvPicPr>
            <p:cNvPr id="11" name="Picture 5" descr="\\cern.ch\dfs\Users\r\rotto\My Pictures\wv_home_nav_pear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5638800"/>
              <a:ext cx="254883" cy="376661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4267200" y="350520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529E"/>
                </a:solidFill>
              </a:rPr>
              <a:t>Bld. 58</a:t>
            </a:r>
            <a:endParaRPr lang="en-US" sz="1600" b="1" dirty="0">
              <a:solidFill>
                <a:srgbClr val="00529E"/>
              </a:solidFill>
            </a:endParaRPr>
          </a:p>
        </p:txBody>
      </p:sp>
      <p:sp>
        <p:nvSpPr>
          <p:cNvPr id="13" name="L-Shape 12"/>
          <p:cNvSpPr/>
          <p:nvPr/>
        </p:nvSpPr>
        <p:spPr>
          <a:xfrm rot="10800000">
            <a:off x="4267200" y="1981200"/>
            <a:ext cx="4572000" cy="2667000"/>
          </a:xfrm>
          <a:prstGeom prst="corner">
            <a:avLst>
              <a:gd name="adj1" fmla="val 54644"/>
              <a:gd name="adj2" fmla="val 83572"/>
            </a:avLst>
          </a:prstGeom>
          <a:solidFill>
            <a:srgbClr val="009900">
              <a:alpha val="6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4076701" y="4076699"/>
            <a:ext cx="4952999" cy="1"/>
          </a:xfrm>
          <a:prstGeom prst="line">
            <a:avLst/>
          </a:prstGeom>
          <a:ln w="31750">
            <a:solidFill>
              <a:srgbClr val="005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7200" y="1981200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529E"/>
                </a:solidFill>
              </a:rPr>
              <a:t>Bld. 4</a:t>
            </a:r>
            <a:endParaRPr lang="en-US" sz="1600" b="1" dirty="0">
              <a:solidFill>
                <a:srgbClr val="00529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152400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529E"/>
                </a:solidFill>
              </a:rPr>
              <a:t>PH</a:t>
            </a:r>
            <a:endParaRPr lang="en-US" sz="1600" b="1" dirty="0">
              <a:solidFill>
                <a:srgbClr val="00529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152400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529E"/>
                </a:solidFill>
              </a:rPr>
              <a:t>DSU</a:t>
            </a:r>
            <a:endParaRPr lang="en-US" sz="1600" b="1" dirty="0">
              <a:solidFill>
                <a:srgbClr val="00529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05400" y="2362200"/>
            <a:ext cx="1047750" cy="910061"/>
            <a:chOff x="4038600" y="2590800"/>
            <a:chExt cx="1047750" cy="910061"/>
          </a:xfrm>
        </p:grpSpPr>
        <p:pic>
          <p:nvPicPr>
            <p:cNvPr id="19" name="Picture 3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8600" y="25908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20" name="Picture 4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819400"/>
              <a:ext cx="514350" cy="514350"/>
            </a:xfrm>
            <a:prstGeom prst="rect">
              <a:avLst/>
            </a:prstGeom>
            <a:noFill/>
          </p:spPr>
        </p:pic>
        <p:pic>
          <p:nvPicPr>
            <p:cNvPr id="21" name="Picture 5" descr="\\cern.ch\dfs\Users\r\rotto\My Pictures\wv_home_nav_pear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8600" y="3124200"/>
              <a:ext cx="254883" cy="376661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4495800" y="5105400"/>
            <a:ext cx="1047750" cy="776287"/>
            <a:chOff x="3810000" y="5334000"/>
            <a:chExt cx="1047750" cy="776287"/>
          </a:xfrm>
        </p:grpSpPr>
        <p:pic>
          <p:nvPicPr>
            <p:cNvPr id="23" name="Picture 3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53340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24" name="Picture 4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5562600"/>
              <a:ext cx="514350" cy="514350"/>
            </a:xfrm>
            <a:prstGeom prst="rect">
              <a:avLst/>
            </a:prstGeom>
            <a:noFill/>
          </p:spPr>
        </p:pic>
        <p:pic>
          <p:nvPicPr>
            <p:cNvPr id="25" name="Picture 6" descr="\\cern.ch\dfs\Users\r\rotto\My Pictures\linux-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0" y="5791200"/>
              <a:ext cx="302293" cy="319087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5105400" y="3886200"/>
            <a:ext cx="1047750" cy="762000"/>
            <a:chOff x="4267200" y="4114800"/>
            <a:chExt cx="1047750" cy="762000"/>
          </a:xfrm>
        </p:grpSpPr>
        <p:pic>
          <p:nvPicPr>
            <p:cNvPr id="27" name="Picture 3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0" y="41148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28" name="Picture 4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4343400"/>
              <a:ext cx="514350" cy="514350"/>
            </a:xfrm>
            <a:prstGeom prst="rect">
              <a:avLst/>
            </a:prstGeom>
            <a:noFill/>
          </p:spPr>
        </p:pic>
        <p:pic>
          <p:nvPicPr>
            <p:cNvPr id="29" name="Picture 7" descr="\\cern.ch\dfs\Users\r\rotto\My Pictures\windows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3400" y="4648200"/>
              <a:ext cx="223837" cy="223837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7315200" y="5105400"/>
            <a:ext cx="1047750" cy="762000"/>
            <a:chOff x="7010400" y="5257800"/>
            <a:chExt cx="1047750" cy="762000"/>
          </a:xfrm>
        </p:grpSpPr>
        <p:pic>
          <p:nvPicPr>
            <p:cNvPr id="31" name="Picture 3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10400" y="52578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32" name="Picture 4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3800" y="5486400"/>
              <a:ext cx="514350" cy="514350"/>
            </a:xfrm>
            <a:prstGeom prst="rect">
              <a:avLst/>
            </a:prstGeom>
            <a:noFill/>
          </p:spPr>
        </p:pic>
        <p:pic>
          <p:nvPicPr>
            <p:cNvPr id="33" name="Picture 8" descr="\\cern.ch\dfs\Users\r\rotto\My Pictures\Apple Logo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10400" y="5715000"/>
              <a:ext cx="304800" cy="304800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7543800" y="3429000"/>
            <a:ext cx="1047750" cy="776287"/>
            <a:chOff x="7010400" y="3810000"/>
            <a:chExt cx="1047750" cy="776287"/>
          </a:xfrm>
        </p:grpSpPr>
        <p:pic>
          <p:nvPicPr>
            <p:cNvPr id="35" name="Picture 3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10400" y="38100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36" name="Picture 4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3800" y="4038600"/>
              <a:ext cx="514350" cy="514350"/>
            </a:xfrm>
            <a:prstGeom prst="rect">
              <a:avLst/>
            </a:prstGeom>
            <a:noFill/>
          </p:spPr>
        </p:pic>
        <p:pic>
          <p:nvPicPr>
            <p:cNvPr id="37" name="Picture 6" descr="\\cern.ch\dfs\Users\r\rotto\My Pictures\linux-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10400" y="4267200"/>
              <a:ext cx="302293" cy="319087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6858000" y="2209800"/>
            <a:ext cx="1047750" cy="762000"/>
            <a:chOff x="6096000" y="2590800"/>
            <a:chExt cx="1047750" cy="762000"/>
          </a:xfrm>
        </p:grpSpPr>
        <p:pic>
          <p:nvPicPr>
            <p:cNvPr id="39" name="Picture 3" descr="\\cern.ch\dfs\Users\r\rotto\My Pictures\Icons\computer-128x12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25908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40" name="Picture 4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00" y="2819400"/>
              <a:ext cx="514350" cy="514350"/>
            </a:xfrm>
            <a:prstGeom prst="rect">
              <a:avLst/>
            </a:prstGeom>
            <a:noFill/>
          </p:spPr>
        </p:pic>
        <p:pic>
          <p:nvPicPr>
            <p:cNvPr id="41" name="Picture 7" descr="\\cern.ch\dfs\Users\r\rotto\My Pictures\windows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6000" y="3124200"/>
              <a:ext cx="223837" cy="223837"/>
            </a:xfrm>
            <a:prstGeom prst="rect">
              <a:avLst/>
            </a:prstGeom>
            <a:noFill/>
          </p:spPr>
        </p:pic>
      </p:grpSp>
      <p:sp>
        <p:nvSpPr>
          <p:cNvPr id="45" name="Oval 44"/>
          <p:cNvSpPr/>
          <p:nvPr/>
        </p:nvSpPr>
        <p:spPr>
          <a:xfrm>
            <a:off x="5029200" y="2209800"/>
            <a:ext cx="1219200" cy="12192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5029200"/>
            <a:ext cx="1219200" cy="12192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29200" y="3657600"/>
            <a:ext cx="1219200" cy="12192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9600" y="4953000"/>
            <a:ext cx="1219200" cy="12192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81800" y="2057400"/>
            <a:ext cx="1219200" cy="12192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467600" y="3276600"/>
            <a:ext cx="1219200" cy="12192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239000" y="4953000"/>
            <a:ext cx="1219200" cy="12192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tter"/>
          <p:cNvSpPr>
            <a:spLocks noEditPoints="1" noChangeArrowheads="1"/>
          </p:cNvSpPr>
          <p:nvPr/>
        </p:nvSpPr>
        <p:spPr bwMode="auto">
          <a:xfrm>
            <a:off x="1447800" y="3962400"/>
            <a:ext cx="2266950" cy="1219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Dept.:  PH </a:t>
            </a: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Bld.:        4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00200" y="4419600"/>
            <a:ext cx="2266950" cy="1219200"/>
            <a:chOff x="304800" y="5638800"/>
            <a:chExt cx="2266950" cy="1219200"/>
          </a:xfrm>
        </p:grpSpPr>
        <p:sp>
          <p:nvSpPr>
            <p:cNvPr id="63" name="Letter"/>
            <p:cNvSpPr>
              <a:spLocks noEditPoints="1" noChangeArrowheads="1"/>
            </p:cNvSpPr>
            <p:nvPr/>
          </p:nvSpPr>
          <p:spPr bwMode="auto">
            <a:xfrm>
              <a:off x="304800" y="5638800"/>
              <a:ext cx="2266950" cy="12192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5304 w 21600"/>
                <a:gd name="T17" fmla="*/ 9216 h 21600"/>
                <a:gd name="T18" fmla="*/ 17504 w 21600"/>
                <a:gd name="T19" fmla="*/ 183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Bld.:     58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OS: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6" descr="\\cern.ch\dfs\Users\r\rotto\My Pictures\linux-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14475" y="6438900"/>
              <a:ext cx="302293" cy="319087"/>
            </a:xfrm>
            <a:prstGeom prst="rect">
              <a:avLst/>
            </a:prstGeom>
            <a:noFill/>
          </p:spPr>
        </p:pic>
        <p:pic>
          <p:nvPicPr>
            <p:cNvPr id="65" name="Picture 5" descr="\\cern.ch\dfs\Users\r\rotto\My Pictures\wv_home_nav_pear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0225" y="6438900"/>
              <a:ext cx="254883" cy="376661"/>
            </a:xfrm>
            <a:prstGeom prst="rect">
              <a:avLst/>
            </a:prstGeom>
            <a:noFill/>
          </p:spPr>
        </p:pic>
      </p:grpSp>
      <p:sp>
        <p:nvSpPr>
          <p:cNvPr id="66" name="Letter"/>
          <p:cNvSpPr>
            <a:spLocks noEditPoints="1" noChangeArrowheads="1"/>
          </p:cNvSpPr>
          <p:nvPr/>
        </p:nvSpPr>
        <p:spPr bwMode="auto">
          <a:xfrm>
            <a:off x="1752600" y="4876800"/>
            <a:ext cx="2266950" cy="1219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6" grpId="3" animBg="1"/>
      <p:bldP spid="46" grpId="4" animBg="1"/>
      <p:bldP spid="47" grpId="0" animBg="1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61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Architecture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295400"/>
            <a:ext cx="2438400" cy="3886200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0052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Back-End</a:t>
            </a:r>
            <a:endParaRPr lang="en-US" b="1" dirty="0">
              <a:solidFill>
                <a:srgbClr val="0052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295400"/>
            <a:ext cx="2590800" cy="3886200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0052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Front-End</a:t>
            </a:r>
            <a:endParaRPr lang="en-US" b="1" dirty="0">
              <a:solidFill>
                <a:srgbClr val="0052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1295400"/>
            <a:ext cx="2667000" cy="38862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0052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Client</a:t>
            </a:r>
            <a:endParaRPr lang="en-US" b="1" dirty="0">
              <a:solidFill>
                <a:srgbClr val="0052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\\cern.ch\dfs\Users\r\rotto\My Pictures\Icons\user-256x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715000"/>
            <a:ext cx="466724" cy="4667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6096000"/>
            <a:ext cx="2105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529E"/>
                </a:solidFill>
              </a:rPr>
              <a:t>IT Manager on Duty</a:t>
            </a:r>
            <a:endParaRPr lang="en-US" sz="1600" b="1" dirty="0">
              <a:solidFill>
                <a:srgbClr val="00529E"/>
              </a:solidFill>
            </a:endParaRPr>
          </a:p>
        </p:txBody>
      </p:sp>
      <p:pic>
        <p:nvPicPr>
          <p:cNvPr id="10" name="Picture 3" descr="\\cern.ch\dfs\Users\r\rotto\My Pictures\rssinp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743200"/>
            <a:ext cx="1600200" cy="2175688"/>
          </a:xfrm>
          <a:prstGeom prst="rect">
            <a:avLst/>
          </a:prstGeom>
          <a:noFill/>
        </p:spPr>
      </p:pic>
      <p:pic>
        <p:nvPicPr>
          <p:cNvPr id="11" name="Picture 4" descr="\\cern.ch\dfs\Users\r\rotto\My Pictures\Icons\CERNSharePoi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752600"/>
            <a:ext cx="1476375" cy="61912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4419600" y="1600200"/>
            <a:ext cx="1361270" cy="1066800"/>
            <a:chOff x="3886200" y="1828800"/>
            <a:chExt cx="1361270" cy="1066800"/>
          </a:xfrm>
        </p:grpSpPr>
        <p:pic>
          <p:nvPicPr>
            <p:cNvPr id="13" name="Picture 7" descr="\\cern.ch\dfs\Users\r\rotto\My Pictures\Icons\data-server-128x12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0" y="1828800"/>
              <a:ext cx="504825" cy="50482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886200" y="2286000"/>
              <a:ext cx="13612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529E"/>
                  </a:solidFill>
                </a:rPr>
                <a:t>Active Directory</a:t>
              </a:r>
              <a:endParaRPr lang="en-US" sz="1200" b="1" dirty="0">
                <a:solidFill>
                  <a:srgbClr val="00529E"/>
                </a:solidFill>
              </a:endParaRPr>
            </a:p>
          </p:txBody>
        </p:sp>
        <p:sp>
          <p:nvSpPr>
            <p:cNvPr id="15" name="Curved Right Arrow 14"/>
            <p:cNvSpPr/>
            <p:nvPr/>
          </p:nvSpPr>
          <p:spPr>
            <a:xfrm>
              <a:off x="4343400" y="2514600"/>
              <a:ext cx="152400" cy="381000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urved Right Arrow 15"/>
            <p:cNvSpPr/>
            <p:nvPr/>
          </p:nvSpPr>
          <p:spPr>
            <a:xfrm rot="10800000">
              <a:off x="4533900" y="2514600"/>
              <a:ext cx="152400" cy="381000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91000" y="2743200"/>
            <a:ext cx="1656244" cy="2148285"/>
            <a:chOff x="3657600" y="2971800"/>
            <a:chExt cx="1656244" cy="2148285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33800" y="2971800"/>
              <a:ext cx="1580044" cy="214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8" descr="\\cern.ch\dfs\Users\r\rotto\My Pictures\Icons\csharpicon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57600" y="3048000"/>
              <a:ext cx="295275" cy="3429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3276600" y="3200400"/>
            <a:ext cx="922047" cy="841177"/>
            <a:chOff x="2667000" y="3352800"/>
            <a:chExt cx="922047" cy="841177"/>
          </a:xfrm>
        </p:grpSpPr>
        <p:pic>
          <p:nvPicPr>
            <p:cNvPr id="21" name="Picture 9" descr="\\cern.ch\dfs\Users\r\rotto\My Pictures\rss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1800" y="3352800"/>
              <a:ext cx="355600" cy="355600"/>
            </a:xfrm>
            <a:prstGeom prst="rect">
              <a:avLst/>
            </a:prstGeom>
            <a:noFill/>
          </p:spPr>
        </p:pic>
        <p:sp>
          <p:nvSpPr>
            <p:cNvPr id="22" name="Up Arrow 21"/>
            <p:cNvSpPr/>
            <p:nvPr/>
          </p:nvSpPr>
          <p:spPr>
            <a:xfrm rot="5400000">
              <a:off x="3086100" y="3390900"/>
              <a:ext cx="76200" cy="9144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7000" y="3886200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529E"/>
                  </a:solidFill>
                </a:rPr>
                <a:t>Full RSS</a:t>
              </a:r>
              <a:endParaRPr lang="en-US" sz="1400" b="1" dirty="0">
                <a:solidFill>
                  <a:srgbClr val="00529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62200" y="5105400"/>
            <a:ext cx="840295" cy="457200"/>
            <a:chOff x="1676400" y="5257800"/>
            <a:chExt cx="840295" cy="457200"/>
          </a:xfrm>
        </p:grpSpPr>
        <p:sp>
          <p:nvSpPr>
            <p:cNvPr id="25" name="Up Arrow 24"/>
            <p:cNvSpPr/>
            <p:nvPr/>
          </p:nvSpPr>
          <p:spPr>
            <a:xfrm>
              <a:off x="1676400" y="5257800"/>
              <a:ext cx="45719" cy="4572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76400" y="533400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529E"/>
                  </a:solidFill>
                </a:rPr>
                <a:t>Posting</a:t>
              </a:r>
              <a:endParaRPr lang="en-US" sz="1400" b="1" dirty="0">
                <a:solidFill>
                  <a:srgbClr val="00529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15200" y="5638800"/>
            <a:ext cx="923924" cy="948154"/>
            <a:chOff x="6934200" y="5791200"/>
            <a:chExt cx="923924" cy="948154"/>
          </a:xfrm>
        </p:grpSpPr>
        <p:pic>
          <p:nvPicPr>
            <p:cNvPr id="28" name="Picture 2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5791200"/>
              <a:ext cx="466724" cy="466724"/>
            </a:xfrm>
            <a:prstGeom prst="rect">
              <a:avLst/>
            </a:prstGeom>
            <a:noFill/>
          </p:spPr>
        </p:pic>
        <p:pic>
          <p:nvPicPr>
            <p:cNvPr id="29" name="Picture 2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5791200"/>
              <a:ext cx="466724" cy="466724"/>
            </a:xfrm>
            <a:prstGeom prst="rect">
              <a:avLst/>
            </a:prstGeom>
            <a:noFill/>
          </p:spPr>
        </p:pic>
        <p:pic>
          <p:nvPicPr>
            <p:cNvPr id="30" name="Picture 2" descr="\\cern.ch\dfs\Users\r\rotto\My Pictures\Icons\user-256x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2800" y="5943600"/>
              <a:ext cx="466724" cy="466724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7086600" y="64008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529E"/>
                  </a:solidFill>
                </a:rPr>
                <a:t>Users</a:t>
              </a:r>
              <a:endParaRPr lang="en-US" sz="1600" b="1" dirty="0">
                <a:solidFill>
                  <a:srgbClr val="00529E"/>
                </a:solidFill>
              </a:endParaRPr>
            </a:p>
          </p:txBody>
        </p:sp>
      </p:grpSp>
      <p:pic>
        <p:nvPicPr>
          <p:cNvPr id="33" name="Picture 10" descr="\\cern.ch\dfs\Users\r\rotto\My Pictures\ie7_log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1752600"/>
            <a:ext cx="1238250" cy="457200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7696200" y="5105400"/>
            <a:ext cx="870751" cy="457200"/>
            <a:chOff x="7391400" y="5257800"/>
            <a:chExt cx="870751" cy="457200"/>
          </a:xfrm>
        </p:grpSpPr>
        <p:sp>
          <p:nvSpPr>
            <p:cNvPr id="35" name="Up Arrow 34"/>
            <p:cNvSpPr/>
            <p:nvPr/>
          </p:nvSpPr>
          <p:spPr>
            <a:xfrm rot="10800000">
              <a:off x="7391400" y="5257800"/>
              <a:ext cx="45719" cy="4572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91400" y="53340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529E"/>
                  </a:solidFill>
                </a:rPr>
                <a:t>Alerting</a:t>
              </a:r>
              <a:endParaRPr lang="en-US" sz="1400" b="1" dirty="0">
                <a:solidFill>
                  <a:srgbClr val="00529E"/>
                </a:solidFill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934200" y="3429000"/>
            <a:ext cx="1588606" cy="527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8" name="Group 37"/>
          <p:cNvGrpSpPr/>
          <p:nvPr/>
        </p:nvGrpSpPr>
        <p:grpSpPr>
          <a:xfrm>
            <a:off x="5029200" y="4953000"/>
            <a:ext cx="2286000" cy="993577"/>
            <a:chOff x="4495800" y="5181600"/>
            <a:chExt cx="2286000" cy="993577"/>
          </a:xfrm>
        </p:grpSpPr>
        <p:sp>
          <p:nvSpPr>
            <p:cNvPr id="39" name="Bent-Up Arrow 38"/>
            <p:cNvSpPr/>
            <p:nvPr/>
          </p:nvSpPr>
          <p:spPr>
            <a:xfrm rot="5400000">
              <a:off x="5143500" y="4533900"/>
              <a:ext cx="990600" cy="2286000"/>
            </a:xfrm>
            <a:prstGeom prst="bentUpArrow">
              <a:avLst>
                <a:gd name="adj1" fmla="val 2884"/>
                <a:gd name="adj2" fmla="val 3365"/>
                <a:gd name="adj3" fmla="val 4808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81600" y="5867400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529E"/>
                  </a:solidFill>
                </a:rPr>
                <a:t>History</a:t>
              </a:r>
              <a:endParaRPr lang="en-US" sz="1400" b="1" dirty="0">
                <a:solidFill>
                  <a:srgbClr val="00529E"/>
                </a:solidFill>
              </a:endParaRPr>
            </a:p>
          </p:txBody>
        </p:sp>
        <p:pic>
          <p:nvPicPr>
            <p:cNvPr id="41" name="Picture 9" descr="\\cern.ch\dfs\Users\r\rotto\My Pictures\rss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72000" y="5486400"/>
              <a:ext cx="355600" cy="355600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7543800" y="2286000"/>
            <a:ext cx="342900" cy="381000"/>
            <a:chOff x="7162800" y="2438400"/>
            <a:chExt cx="342900" cy="381000"/>
          </a:xfrm>
        </p:grpSpPr>
        <p:sp>
          <p:nvSpPr>
            <p:cNvPr id="43" name="Curved Right Arrow 42"/>
            <p:cNvSpPr/>
            <p:nvPr/>
          </p:nvSpPr>
          <p:spPr>
            <a:xfrm>
              <a:off x="7162800" y="2438400"/>
              <a:ext cx="152400" cy="381000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Curved Right Arrow 43"/>
            <p:cNvSpPr/>
            <p:nvPr/>
          </p:nvSpPr>
          <p:spPr>
            <a:xfrm rot="10800000">
              <a:off x="7353300" y="2438400"/>
              <a:ext cx="152400" cy="381000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91200" y="1981200"/>
            <a:ext cx="1250663" cy="1298377"/>
            <a:chOff x="5638800" y="1981200"/>
            <a:chExt cx="1250663" cy="1298377"/>
          </a:xfrm>
        </p:grpSpPr>
        <p:pic>
          <p:nvPicPr>
            <p:cNvPr id="46" name="Picture 9" descr="\\cern.ch\dfs\Users\r\rotto\My Pictures\rss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19800" y="2438400"/>
              <a:ext cx="355600" cy="35560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5638800" y="2971800"/>
              <a:ext cx="1250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529E"/>
                  </a:solidFill>
                </a:rPr>
                <a:t>Filtered RSS</a:t>
              </a:r>
              <a:endParaRPr lang="en-US" sz="1400" b="1" dirty="0">
                <a:solidFill>
                  <a:srgbClr val="00529E"/>
                </a:solidFill>
              </a:endParaRPr>
            </a:p>
          </p:txBody>
        </p:sp>
        <p:cxnSp>
          <p:nvCxnSpPr>
            <p:cNvPr id="48" name="Elbow Connector 47"/>
            <p:cNvCxnSpPr/>
            <p:nvPr/>
          </p:nvCxnSpPr>
          <p:spPr>
            <a:xfrm flipV="1">
              <a:off x="5867400" y="1981200"/>
              <a:ext cx="990600" cy="914400"/>
            </a:xfrm>
            <a:prstGeom prst="bentConnector3">
              <a:avLst>
                <a:gd name="adj1" fmla="val 63777"/>
              </a:avLst>
            </a:prstGeom>
            <a:ln w="63500">
              <a:solidFill>
                <a:srgbClr val="C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ed Rectangle 48"/>
          <p:cNvSpPr/>
          <p:nvPr/>
        </p:nvSpPr>
        <p:spPr>
          <a:xfrm>
            <a:off x="7391400" y="2743200"/>
            <a:ext cx="685800" cy="381000"/>
          </a:xfrm>
          <a:prstGeom prst="roundRect">
            <a:avLst/>
          </a:prstGeom>
          <a:solidFill>
            <a:srgbClr val="FFC000">
              <a:alpha val="66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CMF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Up Arrow 49"/>
          <p:cNvSpPr/>
          <p:nvPr/>
        </p:nvSpPr>
        <p:spPr>
          <a:xfrm rot="10800000">
            <a:off x="7696199" y="3200399"/>
            <a:ext cx="57151" cy="10477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7696200" y="4038600"/>
            <a:ext cx="47627" cy="11430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Callout 51"/>
          <p:cNvSpPr/>
          <p:nvPr/>
        </p:nvSpPr>
        <p:spPr>
          <a:xfrm>
            <a:off x="3810000" y="914400"/>
            <a:ext cx="5029200" cy="1295400"/>
          </a:xfrm>
          <a:prstGeom prst="downArrowCallout">
            <a:avLst>
              <a:gd name="adj1" fmla="val 8824"/>
              <a:gd name="adj2" fmla="val 9558"/>
              <a:gd name="adj3" fmla="val 10294"/>
              <a:gd name="adj4" fmla="val 20533"/>
            </a:avLst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50" b="1" dirty="0" smtClean="0"/>
              <a:t>http://cern.ch/cernalerts/alerts.aspx?login=rotto&amp;computername=PCITIS51</a:t>
            </a:r>
          </a:p>
        </p:txBody>
      </p:sp>
      <p:sp>
        <p:nvSpPr>
          <p:cNvPr id="53" name="Down Arrow Callout 52"/>
          <p:cNvSpPr/>
          <p:nvPr/>
        </p:nvSpPr>
        <p:spPr>
          <a:xfrm>
            <a:off x="1371600" y="914400"/>
            <a:ext cx="4724400" cy="2209799"/>
          </a:xfrm>
          <a:prstGeom prst="downArrowCallout">
            <a:avLst>
              <a:gd name="adj1" fmla="val 4514"/>
              <a:gd name="adj2" fmla="val 3955"/>
              <a:gd name="adj3" fmla="val 5122"/>
              <a:gd name="adj4" fmla="val 11816"/>
            </a:avLst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50" b="1" dirty="0" smtClean="0"/>
              <a:t>https://cern.ch/alerts/_layouts/listfeed.aspx?List=50ba07%2...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191000"/>
            <a:ext cx="1447800" cy="80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4800600"/>
            <a:ext cx="640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93663" lvl="1">
              <a:buClr>
                <a:srgbClr val="00529E"/>
              </a:buClr>
              <a:buNone/>
            </a:pPr>
            <a:r>
              <a:rPr lang="en-US" sz="1400" b="1" dirty="0" smtClean="0">
                <a:solidFill>
                  <a:srgbClr val="00529E"/>
                </a:solidFill>
                <a:latin typeface="Lucida Console" pitchFamily="49" charset="0"/>
              </a:rPr>
              <a:t>[</a:t>
            </a:r>
            <a:r>
              <a:rPr lang="en-US" sz="1400" b="1" dirty="0" err="1" smtClean="0">
                <a:solidFill>
                  <a:srgbClr val="00529E"/>
                </a:solidFill>
                <a:latin typeface="Lucida Console" pitchFamily="49" charset="0"/>
              </a:rPr>
              <a:t>Reflection.Assembly</a:t>
            </a:r>
            <a:r>
              <a:rPr lang="en-US" sz="1400" b="1" dirty="0" smtClean="0">
                <a:solidFill>
                  <a:srgbClr val="00529E"/>
                </a:solidFill>
                <a:latin typeface="Lucida Console" pitchFamily="49" charset="0"/>
              </a:rPr>
              <a:t>]::</a:t>
            </a:r>
            <a:r>
              <a:rPr lang="en-US" sz="1400" b="1" dirty="0" err="1" smtClean="0">
                <a:solidFill>
                  <a:srgbClr val="00529E"/>
                </a:solidFill>
                <a:latin typeface="Lucida Console" pitchFamily="49" charset="0"/>
              </a:rPr>
              <a:t>LoadFile</a:t>
            </a:r>
            <a:r>
              <a:rPr lang="en-US" sz="1400" b="1" dirty="0" smtClean="0">
                <a:solidFill>
                  <a:srgbClr val="00529E"/>
                </a:solidFill>
                <a:latin typeface="Lucida Console" pitchFamily="49" charset="0"/>
              </a:rPr>
              <a:t>(“.\</a:t>
            </a:r>
            <a:r>
              <a:rPr lang="en-US" sz="1400" b="1" dirty="0" err="1" smtClean="0">
                <a:solidFill>
                  <a:srgbClr val="00529E"/>
                </a:solidFill>
                <a:latin typeface="Lucida Console" pitchFamily="49" charset="0"/>
              </a:rPr>
              <a:t>CERN.Win.Alerter.dll</a:t>
            </a:r>
            <a:r>
              <a:rPr lang="en-US" sz="1400" b="1" dirty="0" smtClean="0">
                <a:solidFill>
                  <a:srgbClr val="00529E"/>
                </a:solidFill>
                <a:latin typeface="Lucida Console" pitchFamily="49" charset="0"/>
              </a:rPr>
              <a:t>")</a:t>
            </a:r>
            <a:endParaRPr lang="en-US" sz="1400" b="1" dirty="0" smtClean="0">
              <a:solidFill>
                <a:srgbClr val="00529E"/>
              </a:solidFill>
              <a:latin typeface="Lucida Console" pitchFamily="49" charset="0"/>
            </a:endParaRPr>
          </a:p>
          <a:p>
            <a:pPr marL="93663" lvl="1">
              <a:buClr>
                <a:srgbClr val="00529E"/>
              </a:buClr>
              <a:buNone/>
            </a:pPr>
            <a:r>
              <a:rPr lang="en-US" sz="1400" b="1" dirty="0" smtClean="0">
                <a:solidFill>
                  <a:srgbClr val="00529E"/>
                </a:solidFill>
                <a:latin typeface="Lucida Console" pitchFamily="49" charset="0"/>
              </a:rPr>
              <a:t>(new-object </a:t>
            </a:r>
            <a:r>
              <a:rPr lang="en-US" sz="1400" b="1" dirty="0" err="1" smtClean="0">
                <a:solidFill>
                  <a:srgbClr val="00529E"/>
                </a:solidFill>
                <a:latin typeface="Lucida Console" pitchFamily="49" charset="0"/>
              </a:rPr>
              <a:t>CERN.Win.Alerter.CERNAlerter</a:t>
            </a:r>
            <a:r>
              <a:rPr lang="en-US" sz="1400" b="1" dirty="0" smtClean="0">
                <a:solidFill>
                  <a:srgbClr val="00529E"/>
                </a:solidFill>
                <a:latin typeface="Lucida Console" pitchFamily="49" charset="0"/>
              </a:rPr>
              <a:t>).</a:t>
            </a:r>
            <a:r>
              <a:rPr lang="en-US" sz="1400" b="1" dirty="0" err="1" smtClean="0">
                <a:solidFill>
                  <a:srgbClr val="00529E"/>
                </a:solidFill>
                <a:latin typeface="Lucida Console" pitchFamily="49" charset="0"/>
              </a:rPr>
              <a:t>ProcessAlerts</a:t>
            </a:r>
            <a:r>
              <a:rPr lang="en-US" sz="1400" b="1" dirty="0" smtClean="0">
                <a:solidFill>
                  <a:srgbClr val="00529E"/>
                </a:solidFill>
                <a:latin typeface="Lucida Console" pitchFamily="49" charset="0"/>
              </a:rPr>
              <a:t>()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Windows Client 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543800" cy="3733800"/>
          </a:xfrm>
        </p:spPr>
        <p:txBody>
          <a:bodyPr/>
          <a:lstStyle/>
          <a:p>
            <a:pPr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Windows client is the </a:t>
            </a:r>
            <a:r>
              <a:rPr lang="en-US" sz="1800" dirty="0" err="1" smtClean="0">
                <a:solidFill>
                  <a:srgbClr val="00529E"/>
                </a:solidFill>
              </a:rPr>
              <a:t>.Net</a:t>
            </a:r>
            <a:r>
              <a:rPr lang="en-US" sz="1800" dirty="0" smtClean="0">
                <a:solidFill>
                  <a:srgbClr val="00529E"/>
                </a:solidFill>
              </a:rPr>
              <a:t> 2.0 assembly with 4 methods exported:</a:t>
            </a:r>
          </a:p>
          <a:p>
            <a:pPr lvl="1">
              <a:buClr>
                <a:srgbClr val="00529E"/>
              </a:buClr>
            </a:pPr>
            <a:r>
              <a:rPr lang="en-US" sz="1600" dirty="0" err="1" smtClean="0">
                <a:solidFill>
                  <a:srgbClr val="00529E"/>
                </a:solidFill>
              </a:rPr>
              <a:t>ProcessAlerts</a:t>
            </a:r>
            <a:r>
              <a:rPr lang="en-US" sz="1600" dirty="0" smtClean="0">
                <a:solidFill>
                  <a:srgbClr val="00529E"/>
                </a:solidFill>
              </a:rPr>
              <a:t> – returns a </a:t>
            </a:r>
            <a:r>
              <a:rPr lang="en-US" sz="1600" dirty="0" err="1" smtClean="0">
                <a:solidFill>
                  <a:srgbClr val="00529E"/>
                </a:solidFill>
              </a:rPr>
              <a:t>hashtable</a:t>
            </a:r>
            <a:r>
              <a:rPr lang="en-US" sz="1600" dirty="0" smtClean="0">
                <a:solidFill>
                  <a:srgbClr val="00529E"/>
                </a:solidFill>
              </a:rPr>
              <a:t> containing all new messages found in the local feed store, which have not been processed yet – should be called periodically (i.e. every 5 minutes)</a:t>
            </a:r>
          </a:p>
          <a:p>
            <a:pPr lvl="1">
              <a:buClr>
                <a:srgbClr val="00529E"/>
              </a:buClr>
            </a:pPr>
            <a:r>
              <a:rPr lang="en-US" sz="1600" dirty="0" err="1" smtClean="0">
                <a:solidFill>
                  <a:srgbClr val="00529E"/>
                </a:solidFill>
              </a:rPr>
              <a:t>ShowAlert</a:t>
            </a:r>
            <a:r>
              <a:rPr lang="en-US" sz="1600" dirty="0" smtClean="0">
                <a:solidFill>
                  <a:srgbClr val="00529E"/>
                </a:solidFill>
              </a:rPr>
              <a:t> – displays a popup window containing an alert message</a:t>
            </a:r>
          </a:p>
          <a:p>
            <a:pPr lvl="1">
              <a:buClr>
                <a:srgbClr val="00529E"/>
              </a:buClr>
            </a:pPr>
            <a:r>
              <a:rPr lang="en-US" sz="1600" dirty="0" err="1" smtClean="0">
                <a:solidFill>
                  <a:srgbClr val="00529E"/>
                </a:solidFill>
              </a:rPr>
              <a:t>ShowHistory</a:t>
            </a:r>
            <a:r>
              <a:rPr lang="en-US" sz="1600" dirty="0" smtClean="0">
                <a:solidFill>
                  <a:srgbClr val="00529E"/>
                </a:solidFill>
              </a:rPr>
              <a:t> – opens the browser window with the RSS feed content displayed</a:t>
            </a:r>
          </a:p>
          <a:p>
            <a:pPr lvl="1">
              <a:buClr>
                <a:srgbClr val="00529E"/>
              </a:buClr>
            </a:pPr>
            <a:r>
              <a:rPr lang="en-US" sz="1600" dirty="0" err="1" smtClean="0">
                <a:solidFill>
                  <a:srgbClr val="00529E"/>
                </a:solidFill>
              </a:rPr>
              <a:t>ShowSettingsDialog</a:t>
            </a:r>
            <a:r>
              <a:rPr lang="en-US" sz="1600" dirty="0" smtClean="0">
                <a:solidFill>
                  <a:srgbClr val="00529E"/>
                </a:solidFill>
              </a:rPr>
              <a:t> - provides GUI for alerter settings</a:t>
            </a:r>
          </a:p>
          <a:p>
            <a:pPr>
              <a:buClr>
                <a:srgbClr val="00529E"/>
              </a:buClr>
            </a:pPr>
            <a:r>
              <a:rPr lang="en-US" sz="1800" dirty="0" smtClean="0">
                <a:solidFill>
                  <a:srgbClr val="00529E"/>
                </a:solidFill>
              </a:rPr>
              <a:t>There is a need of a process, which would consume the assembly</a:t>
            </a:r>
          </a:p>
          <a:p>
            <a:pPr lvl="1">
              <a:buClr>
                <a:srgbClr val="00529E"/>
              </a:buClr>
            </a:pPr>
            <a:r>
              <a:rPr lang="en-US" sz="1600" dirty="0" smtClean="0">
                <a:solidFill>
                  <a:srgbClr val="00529E"/>
                </a:solidFill>
              </a:rPr>
              <a:t>At CERN we use CMF (Computer Management Framework) – an application developed at CERN, used normally for the application deployment</a:t>
            </a:r>
          </a:p>
          <a:p>
            <a:pPr lvl="1">
              <a:buClr>
                <a:srgbClr val="00529E"/>
              </a:buClr>
            </a:pPr>
            <a:r>
              <a:rPr lang="en-US" sz="1600" dirty="0" smtClean="0">
                <a:solidFill>
                  <a:srgbClr val="00529E"/>
                </a:solidFill>
              </a:rPr>
              <a:t>It could be just a </a:t>
            </a:r>
            <a:r>
              <a:rPr lang="en-US" sz="1600" dirty="0" err="1" smtClean="0">
                <a:solidFill>
                  <a:srgbClr val="00529E"/>
                </a:solidFill>
              </a:rPr>
              <a:t>PowerShell</a:t>
            </a:r>
            <a:r>
              <a:rPr lang="en-US" sz="1600" dirty="0" smtClean="0">
                <a:solidFill>
                  <a:srgbClr val="00529E"/>
                </a:solidFill>
              </a:rPr>
              <a:t> script running as a scheduled task: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10192</TotalTime>
  <Words>533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Visio</vt:lpstr>
      <vt:lpstr>CERN Alerter</vt:lpstr>
      <vt:lpstr>Outline</vt:lpstr>
      <vt:lpstr>What is the CERN Alerter?</vt:lpstr>
      <vt:lpstr>Message Attributes </vt:lpstr>
      <vt:lpstr>Message Content</vt:lpstr>
      <vt:lpstr>Message Behavior</vt:lpstr>
      <vt:lpstr>Message Scope</vt:lpstr>
      <vt:lpstr>Architecture</vt:lpstr>
      <vt:lpstr>Windows Client Implementation</vt:lpstr>
      <vt:lpstr>Non-Windows clients</vt:lpstr>
      <vt:lpstr>Non-Windows clients</vt:lpstr>
      <vt:lpstr>Thank You!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Alerter</dc:title>
  <dc:creator>rotto</dc:creator>
  <cp:keywords>Alerter; RSS; CERN; CMF</cp:keywords>
  <cp:lastModifiedBy>rotto</cp:lastModifiedBy>
  <cp:revision>284</cp:revision>
  <dcterms:created xsi:type="dcterms:W3CDTF">2007-01-31T10:35:30Z</dcterms:created>
  <dcterms:modified xsi:type="dcterms:W3CDTF">2007-11-09T05:28:35Z</dcterms:modified>
</cp:coreProperties>
</file>