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6" r:id="rId2"/>
    <p:sldId id="300" r:id="rId3"/>
    <p:sldId id="301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25A"/>
    <a:srgbClr val="FF3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52" autoAdjust="0"/>
    <p:restoredTop sz="99488" autoAdjust="0"/>
  </p:normalViewPr>
  <p:slideViewPr>
    <p:cSldViewPr snapToGrid="0" snapToObjects="1">
      <p:cViewPr>
        <p:scale>
          <a:sx n="125" d="100"/>
          <a:sy n="125" d="100"/>
        </p:scale>
        <p:origin x="-456" y="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33CF3-B0A2-714D-86E6-6B479E9B3C58}" type="datetimeFigureOut">
              <a:rPr lang="en-US" smtClean="0"/>
              <a:t>3/24/14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6946D-6533-404B-873D-C72F150E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972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2799F-F550-5C40-8E74-62E3799512FE}" type="datetimeFigureOut">
              <a:rPr lang="en-US" smtClean="0"/>
              <a:t>3/24/14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3C4C9-71FA-2D4F-8EE7-4B36ECFC3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032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/>
          <a:stretch/>
        </p:blipFill>
        <p:spPr>
          <a:xfrm>
            <a:off x="-1" y="545630"/>
            <a:ext cx="1825039" cy="252118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13871" y="6354506"/>
            <a:ext cx="14600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1612" y="6356350"/>
            <a:ext cx="575187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F85638-2995-764F-975A-3D74C15A7C7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9" name="Group 18"/>
          <p:cNvGrpSpPr/>
          <p:nvPr userDrawn="1"/>
        </p:nvGrpSpPr>
        <p:grpSpPr>
          <a:xfrm rot="5400000">
            <a:off x="6111825" y="3133399"/>
            <a:ext cx="3212936" cy="2851411"/>
            <a:chOff x="1709777" y="364301"/>
            <a:chExt cx="4683889" cy="4120344"/>
          </a:xfrm>
        </p:grpSpPr>
        <p:pic>
          <p:nvPicPr>
            <p:cNvPr id="16" name="Picture 15" descr="network-structure.jpg"/>
            <p:cNvPicPr>
              <a:picLocks noChangeAspect="1"/>
            </p:cNvPicPr>
            <p:nvPr userDrawn="1"/>
          </p:nvPicPr>
          <p:blipFill rotWithShape="1">
            <a:blip r:embed="rId3">
              <a:alphaModFix amt="5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V="1">
              <a:off x="1821666" y="364301"/>
              <a:ext cx="4572000" cy="380059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7" name="Oval 16"/>
            <p:cNvSpPr/>
            <p:nvPr userDrawn="1"/>
          </p:nvSpPr>
          <p:spPr>
            <a:xfrm>
              <a:off x="1709777" y="3355758"/>
              <a:ext cx="1834442" cy="11288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552222" y="3886200"/>
            <a:ext cx="596429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15"/>
          <a:stretch/>
        </p:blipFill>
        <p:spPr>
          <a:xfrm>
            <a:off x="7761104" y="0"/>
            <a:ext cx="1382896" cy="1234080"/>
          </a:xfrm>
          <a:prstGeom prst="rect">
            <a:avLst/>
          </a:prstGeom>
        </p:spPr>
      </p:pic>
      <p:sp>
        <p:nvSpPr>
          <p:cNvPr id="22" name="Text Placeholder 8"/>
          <p:cNvSpPr txBox="1">
            <a:spLocks/>
          </p:cNvSpPr>
          <p:nvPr userDrawn="1"/>
        </p:nvSpPr>
        <p:spPr>
          <a:xfrm>
            <a:off x="776749" y="6337091"/>
            <a:ext cx="5589637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 : Support for Distributed</a:t>
            </a:r>
            <a:r>
              <a:rPr lang="en-US" b="0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Computing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797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DAV support in DPM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732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DAV support in DPM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161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5631" y="6345964"/>
            <a:ext cx="4228692" cy="365125"/>
          </a:xfrm>
        </p:spPr>
        <p:txBody>
          <a:bodyPr/>
          <a:lstStyle/>
          <a:p>
            <a:r>
              <a:rPr lang="en-US" dirty="0" smtClean="0"/>
              <a:t>DAV support in DPM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3160" y="6337536"/>
            <a:ext cx="763639" cy="365125"/>
          </a:xfrm>
        </p:spPr>
        <p:txBody>
          <a:bodyPr/>
          <a:lstStyle/>
          <a:p>
            <a:fld id="{1EF85638-2995-764F-975A-3D74C15A7C7B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772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 rot="5400000">
            <a:off x="6111825" y="3133399"/>
            <a:ext cx="3212936" cy="2851411"/>
            <a:chOff x="1709777" y="364301"/>
            <a:chExt cx="4683889" cy="4120344"/>
          </a:xfrm>
        </p:grpSpPr>
        <p:pic>
          <p:nvPicPr>
            <p:cNvPr id="9" name="Picture 8" descr="network-structure.jpg"/>
            <p:cNvPicPr>
              <a:picLocks noChangeAspect="1"/>
            </p:cNvPicPr>
            <p:nvPr userDrawn="1"/>
          </p:nvPicPr>
          <p:blipFill rotWithShape="1">
            <a:blip r:embed="rId2">
              <a:alphaModFix amt="5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V="1">
              <a:off x="1821666" y="364301"/>
              <a:ext cx="4572000" cy="380059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0" name="Oval 9"/>
            <p:cNvSpPr/>
            <p:nvPr userDrawn="1"/>
          </p:nvSpPr>
          <p:spPr>
            <a:xfrm>
              <a:off x="1709777" y="3355758"/>
              <a:ext cx="1834442" cy="11288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DAV support in DPM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/>
          <a:stretch/>
        </p:blipFill>
        <p:spPr>
          <a:xfrm>
            <a:off x="-1" y="545630"/>
            <a:ext cx="1825039" cy="25211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15"/>
          <a:stretch/>
        </p:blipFill>
        <p:spPr>
          <a:xfrm>
            <a:off x="7761104" y="0"/>
            <a:ext cx="1382896" cy="1234080"/>
          </a:xfrm>
          <a:prstGeom prst="rect">
            <a:avLst/>
          </a:prstGeom>
        </p:spPr>
      </p:pic>
      <p:sp>
        <p:nvSpPr>
          <p:cNvPr id="12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709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DAV support in DPM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706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DAV support in DPM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039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DAV support in DPM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8860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DAV support in DPM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569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DAV support in DPM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717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DAV support in DPM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206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4" descr="bande-01.eps"/>
          <p:cNvPicPr>
            <a:picLocks noChangeAspect="1"/>
          </p:cNvPicPr>
          <p:nvPr userDrawn="1"/>
        </p:nvPicPr>
        <p:blipFill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649"/>
            <a:ext cx="8229600" cy="4463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23806" y="6360855"/>
            <a:ext cx="4195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2F2F2"/>
                </a:solidFill>
              </a:defRPr>
            </a:lvl1pPr>
          </a:lstStyle>
          <a:p>
            <a:r>
              <a:rPr lang="en-US" dirty="0" smtClean="0"/>
              <a:t>DAV support in DPM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3160" y="6356350"/>
            <a:ext cx="763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2F2F2"/>
                </a:solidFill>
              </a:defRPr>
            </a:lvl1pPr>
          </a:lstStyle>
          <a:p>
            <a:fld id="{1EF85638-2995-764F-975A-3D74C15A7C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6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200" b="1" i="0" u="none" kern="1200" cap="none" normalizeH="0">
          <a:solidFill>
            <a:schemeClr val="accent1"/>
          </a:solidFill>
          <a:latin typeface="News Gothic M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3200" kern="1200">
          <a:solidFill>
            <a:schemeClr val="tx1">
              <a:lumMod val="75000"/>
              <a:lumOff val="25000"/>
            </a:schemeClr>
          </a:solidFill>
          <a:latin typeface="News Gothic M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News Gothic M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News Gothic M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News Gothic M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News Gothic M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David </a:t>
            </a:r>
            <a:r>
              <a:rPr lang="en-US" dirty="0" smtClean="0"/>
              <a:t>Smith</a:t>
            </a:r>
            <a:r>
              <a:rPr lang="en-US" i="1" dirty="0"/>
              <a:t> </a:t>
            </a:r>
            <a:r>
              <a:rPr lang="en-US" dirty="0" smtClean="0"/>
              <a:t>IT</a:t>
            </a:r>
            <a:r>
              <a:rPr lang="en-US" dirty="0" smtClean="0"/>
              <a:t>/SDC-</a:t>
            </a:r>
            <a:r>
              <a:rPr lang="en-US" dirty="0" smtClean="0"/>
              <a:t>ID,</a:t>
            </a:r>
          </a:p>
          <a:p>
            <a:r>
              <a:rPr lang="en-US" dirty="0" smtClean="0"/>
              <a:t>on behalf of ROOT Team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ROOT I/O Workshop #6, 24/3/2014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77863" y="1849438"/>
            <a:ext cx="8466137" cy="2036762"/>
          </a:xfrm>
        </p:spPr>
        <p:txBody>
          <a:bodyPr/>
          <a:lstStyle/>
          <a:p>
            <a:r>
              <a:rPr lang="en-US" dirty="0" smtClean="0"/>
              <a:t>Controlling automatic</a:t>
            </a:r>
            <a:br>
              <a:rPr lang="en-US" dirty="0" smtClean="0"/>
            </a:br>
            <a:r>
              <a:rPr lang="en-US" dirty="0" err="1" smtClean="0"/>
              <a:t>TTreeCache</a:t>
            </a:r>
            <a:r>
              <a:rPr lang="en-US" dirty="0" smtClean="0"/>
              <a:t> creation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21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/>
              <a:t>Add configuration option to globally control setup of </a:t>
            </a:r>
            <a:r>
              <a:rPr lang="en-US" dirty="0" err="1" smtClean="0"/>
              <a:t>TTreeCache</a:t>
            </a:r>
            <a:r>
              <a:rPr lang="en-US" dirty="0" err="1" smtClean="0"/>
              <a:t>s</a:t>
            </a:r>
            <a:r>
              <a:rPr lang="en-US" dirty="0" smtClean="0"/>
              <a:t> for </a:t>
            </a:r>
            <a:r>
              <a:rPr lang="en-US" dirty="0" err="1" smtClean="0"/>
              <a:t>TTrees</a:t>
            </a:r>
            <a:endParaRPr lang="en-US" dirty="0" smtClean="0"/>
          </a:p>
          <a:p>
            <a:pPr lvl="1"/>
            <a:r>
              <a:rPr lang="en-US" dirty="0" smtClean="0"/>
              <a:t>Can use the option to enable automatic setup of </a:t>
            </a:r>
            <a:r>
              <a:rPr lang="en-US" dirty="0" err="1" smtClean="0"/>
              <a:t>TTreeCache</a:t>
            </a:r>
            <a:r>
              <a:rPr lang="en-US" dirty="0" smtClean="0"/>
              <a:t> for every </a:t>
            </a:r>
            <a:r>
              <a:rPr lang="en-US" dirty="0" err="1" smtClean="0"/>
              <a:t>TTree</a:t>
            </a:r>
            <a:endParaRPr lang="en-US" dirty="0" smtClean="0"/>
          </a:p>
          <a:p>
            <a:pPr lvl="1"/>
            <a:r>
              <a:rPr lang="en-US" dirty="0" smtClean="0"/>
              <a:t>Expected that eventually the default will be to create caches, then configuration option can be used to disable</a:t>
            </a:r>
          </a:p>
          <a:p>
            <a:pPr lvl="1"/>
            <a:r>
              <a:rPr lang="en-US" dirty="0" smtClean="0"/>
              <a:t>The automatic creation is similar to adding </a:t>
            </a:r>
            <a:r>
              <a:rPr lang="en-US" dirty="0" err="1" smtClean="0"/>
              <a:t>SetCacheSize</a:t>
            </a:r>
            <a:r>
              <a:rPr lang="en-US" dirty="0" smtClean="0"/>
              <a:t>() on each tree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Special considerations</a:t>
            </a:r>
          </a:p>
          <a:p>
            <a:pPr lvl="1"/>
            <a:r>
              <a:rPr lang="en-US" dirty="0" smtClean="0"/>
              <a:t>if the user already uses </a:t>
            </a:r>
            <a:r>
              <a:rPr lang="en-US" dirty="0" err="1" smtClean="0"/>
              <a:t>SetCacheSize</a:t>
            </a:r>
            <a:r>
              <a:rPr lang="en-US" dirty="0" smtClean="0"/>
              <a:t>() don’t override it.</a:t>
            </a:r>
          </a:p>
          <a:p>
            <a:pPr lvl="1"/>
            <a:r>
              <a:rPr lang="en-US" dirty="0" smtClean="0"/>
              <a:t>if a cache is transferred to a new </a:t>
            </a:r>
            <a:r>
              <a:rPr lang="en-US" dirty="0" err="1" smtClean="0"/>
              <a:t>TTree</a:t>
            </a:r>
            <a:r>
              <a:rPr lang="en-US" dirty="0" smtClean="0"/>
              <a:t> </a:t>
            </a:r>
            <a:r>
              <a:rPr lang="en-US" dirty="0"/>
              <a:t>with </a:t>
            </a:r>
            <a:r>
              <a:rPr lang="en-US" dirty="0" err="1" smtClean="0"/>
              <a:t>SetCacheRead</a:t>
            </a:r>
            <a:r>
              <a:rPr lang="en-US" dirty="0" smtClean="0"/>
              <a:t>() calls, don’t necessarily automatically (re)create a new one. (</a:t>
            </a:r>
            <a:r>
              <a:rPr lang="en-US" dirty="0" err="1" smtClean="0"/>
              <a:t>TChain</a:t>
            </a:r>
            <a:r>
              <a:rPr lang="en-US" dirty="0" smtClean="0"/>
              <a:t> moves the cache in this way)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Configuration is either by shell variable or ROOT </a:t>
            </a:r>
            <a:r>
              <a:rPr lang="en-US" dirty="0"/>
              <a:t>resource </a:t>
            </a:r>
            <a:r>
              <a:rPr lang="en-US" dirty="0" smtClean="0"/>
              <a:t>variable</a:t>
            </a:r>
            <a:r>
              <a:rPr lang="en-US" dirty="0" smtClean="0"/>
              <a:t>. The shell variable (e.g. </a:t>
            </a:r>
            <a:r>
              <a:rPr lang="en-US" dirty="0" err="1" smtClean="0"/>
              <a:t>unix</a:t>
            </a:r>
            <a:r>
              <a:rPr lang="en-US" dirty="0" smtClean="0"/>
              <a:t> environment variable) overrides the ROOT resource variable.</a:t>
            </a:r>
          </a:p>
          <a:p>
            <a:endParaRPr lang="en-US" dirty="0" smtClean="0"/>
          </a:p>
          <a:p>
            <a:pPr lvl="1"/>
            <a:r>
              <a:rPr lang="en-US" dirty="0"/>
              <a:t>ROOT_TTREECACHE_SIZE </a:t>
            </a:r>
            <a:r>
              <a:rPr lang="en-US" dirty="0" smtClean="0"/>
              <a:t>(or </a:t>
            </a:r>
            <a:r>
              <a:rPr lang="en-US" dirty="0" err="1" smtClean="0"/>
              <a:t>TTreeCache.Size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ROOT_TTREECACHE_PREFILL </a:t>
            </a:r>
            <a:r>
              <a:rPr lang="en-US" dirty="0" smtClean="0"/>
              <a:t>(or </a:t>
            </a:r>
            <a:r>
              <a:rPr lang="en-US" dirty="0" err="1" smtClean="0"/>
              <a:t>TTreeCache.Prefill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ROOT_TTREECACHE_SIZE is the size of the </a:t>
            </a:r>
            <a:r>
              <a:rPr lang="en-US" dirty="0" err="1" smtClean="0"/>
              <a:t>TTreeCache</a:t>
            </a:r>
            <a:r>
              <a:rPr lang="en-US" dirty="0" smtClean="0"/>
              <a:t> to automatically create. The unit is multiples of the estimated </a:t>
            </a:r>
            <a:r>
              <a:rPr lang="en-US" dirty="0" err="1" smtClean="0"/>
              <a:t>clustersize</a:t>
            </a:r>
            <a:r>
              <a:rPr lang="en-US" dirty="0"/>
              <a:t>,</a:t>
            </a:r>
            <a:r>
              <a:rPr lang="en-US" dirty="0" smtClean="0"/>
              <a:t> based on the </a:t>
            </a:r>
            <a:r>
              <a:rPr lang="en-US" dirty="0" err="1" smtClean="0"/>
              <a:t>AutoFlush</a:t>
            </a:r>
            <a:r>
              <a:rPr lang="en-US" dirty="0" smtClean="0"/>
              <a:t> value and size per entry. </a:t>
            </a:r>
            <a:r>
              <a:rPr lang="en-US" dirty="0" smtClean="0"/>
              <a:t>Setting of 1.5 would be equivalent to </a:t>
            </a:r>
            <a:r>
              <a:rPr lang="en-US" dirty="0" err="1" smtClean="0"/>
              <a:t>SetCacheSize</a:t>
            </a:r>
            <a:r>
              <a:rPr lang="en-US" dirty="0" smtClean="0"/>
              <a:t>(-1).</a:t>
            </a:r>
          </a:p>
          <a:p>
            <a:endParaRPr lang="en-US" dirty="0"/>
          </a:p>
          <a:p>
            <a:r>
              <a:rPr lang="en-US" dirty="0" smtClean="0"/>
              <a:t>ROOT_TTREE_PREFILL controls the learn prefill option on new </a:t>
            </a:r>
            <a:r>
              <a:rPr lang="en-US" dirty="0" err="1" smtClean="0"/>
              <a:t>TTreeCaches</a:t>
            </a:r>
            <a:r>
              <a:rPr lang="en-US" dirty="0" smtClean="0"/>
              <a:t>. Possible values are 0 (</a:t>
            </a:r>
            <a:r>
              <a:rPr lang="en-US" dirty="0" err="1" smtClean="0"/>
              <a:t>kNoPrefill</a:t>
            </a:r>
            <a:r>
              <a:rPr lang="en-US" dirty="0" smtClean="0"/>
              <a:t>) or 1 (</a:t>
            </a:r>
            <a:r>
              <a:rPr lang="en-US" dirty="0" err="1" smtClean="0"/>
              <a:t>kAllBranches</a:t>
            </a:r>
            <a:r>
              <a:rPr lang="en-US" dirty="0" smtClean="0"/>
              <a:t>).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289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made a patch and been through one revision, so two cycles of:</a:t>
            </a:r>
          </a:p>
          <a:p>
            <a:pPr lvl="1"/>
            <a:r>
              <a:rPr lang="en-US" dirty="0" smtClean="0"/>
              <a:t>Comments from Philippe</a:t>
            </a:r>
            <a:endParaRPr lang="en-US" dirty="0"/>
          </a:p>
          <a:p>
            <a:pPr lvl="1"/>
            <a:r>
              <a:rPr lang="en-US" dirty="0" smtClean="0"/>
              <a:t>Discussion between us arising from patch or issues noticed during development</a:t>
            </a:r>
          </a:p>
          <a:p>
            <a:pPr lvl="1"/>
            <a:r>
              <a:rPr lang="en-US" dirty="0" smtClean="0"/>
              <a:t>Plus other feedback, e.g.</a:t>
            </a:r>
          </a:p>
          <a:p>
            <a:pPr lvl="2"/>
            <a:r>
              <a:rPr lang="en-US" dirty="0" smtClean="0"/>
              <a:t>After brief explanation on ATLAS </a:t>
            </a:r>
            <a:r>
              <a:rPr lang="en-US" dirty="0" err="1" smtClean="0"/>
              <a:t>distrib</a:t>
            </a:r>
            <a:r>
              <a:rPr lang="en-US" dirty="0" smtClean="0"/>
              <a:t>. IO list</a:t>
            </a:r>
          </a:p>
          <a:p>
            <a:r>
              <a:rPr lang="en-US" dirty="0" smtClean="0"/>
              <a:t>At least one more revision needed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2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T Groups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mpd="sng"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>
        <a:noAutofit/>
      </a:bodyPr>
      <a:lstStyle>
        <a:defPPr>
          <a:defRPr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chemeClr val="bg1">
                <a:lumMod val="85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21749</TotalTime>
  <Words>290</Words>
  <Application>Microsoft Macintosh PowerPoint</Application>
  <PresentationFormat>On-screen Show (4:3)</PresentationFormat>
  <Paragraphs>32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IT Groups</vt:lpstr>
      <vt:lpstr>Controlling automatic TTreeCache creation</vt:lpstr>
      <vt:lpstr>Overview</vt:lpstr>
      <vt:lpstr>Status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 support in DPM</dc:title>
  <dc:creator>Cath Noble</dc:creator>
  <cp:lastModifiedBy>David Smith</cp:lastModifiedBy>
  <cp:revision>218</cp:revision>
  <dcterms:created xsi:type="dcterms:W3CDTF">2013-05-06T12:43:53Z</dcterms:created>
  <dcterms:modified xsi:type="dcterms:W3CDTF">2014-03-24T13:27:56Z</dcterms:modified>
</cp:coreProperties>
</file>