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9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73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2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DAB51-A123-1F4F-8DD7-8EFEF9A26808}" type="datetimeFigureOut">
              <a:rPr lang="en-US" smtClean="0"/>
              <a:t>5/16/14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9BC83-9243-6E4B-AB7B-F062B2664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823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42053-5B71-E846-8BB6-A296339FFEB7}" type="datetimeFigureOut">
              <a:rPr lang="en-US" smtClean="0"/>
              <a:t>5/16/14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D894-3151-EE42-AFD7-BA9D49305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92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t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860900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49567"/>
            <a:ext cx="7315200" cy="4239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7403" y="88624"/>
            <a:ext cx="741849" cy="307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9252" y="88624"/>
            <a:ext cx="465133" cy="30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63182" y="395784"/>
            <a:ext cx="940762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P. Hurh</a:t>
            </a:r>
            <a:endParaRPr lang="en-US"/>
          </a:p>
        </p:txBody>
      </p:sp>
      <p:pic>
        <p:nvPicPr>
          <p:cNvPr id="9" name="Picture 8" descr="RaDIATE - Hex Rad Damage Red Reverse Blur alpha orange.t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333" y="62436"/>
            <a:ext cx="489820" cy="608387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tif"/><Relationship Id="rId3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 keV H in Be trial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686" y="2429030"/>
            <a:ext cx="7315200" cy="2595025"/>
          </a:xfrm>
        </p:spPr>
        <p:txBody>
          <a:bodyPr/>
          <a:lstStyle/>
          <a:p>
            <a:r>
              <a:rPr lang="en-US" dirty="0" err="1" smtClean="0"/>
              <a:t>RaDIATE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685" y="5078936"/>
            <a:ext cx="8603669" cy="1144632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Annual Collaboration Meeting			   May 19 2014</a:t>
            </a:r>
          </a:p>
          <a:p>
            <a:r>
              <a:rPr lang="en-US" smtClean="0">
                <a:solidFill>
                  <a:srgbClr val="FFCF99"/>
                </a:solidFill>
              </a:rPr>
              <a:t>Welcome and News &amp; Notes</a:t>
            </a:r>
            <a:endParaRPr lang="en-US" dirty="0">
              <a:solidFill>
                <a:srgbClr val="FFCF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895" y="6363939"/>
            <a:ext cx="893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 smtClean="0">
                <a:solidFill>
                  <a:srgbClr val="FFB666"/>
                </a:solidFill>
              </a:rPr>
              <a:t>Ra</a:t>
            </a:r>
            <a:r>
              <a:rPr lang="en-US" spc="300" dirty="0" smtClean="0"/>
              <a:t>diation </a:t>
            </a:r>
            <a:r>
              <a:rPr lang="en-US" spc="300" dirty="0" smtClean="0">
                <a:solidFill>
                  <a:srgbClr val="FFB666"/>
                </a:solidFill>
              </a:rPr>
              <a:t>D</a:t>
            </a:r>
            <a:r>
              <a:rPr lang="en-US" spc="300" dirty="0" smtClean="0"/>
              <a:t>amage </a:t>
            </a:r>
            <a:r>
              <a:rPr lang="en-US" spc="300" dirty="0" smtClean="0">
                <a:solidFill>
                  <a:srgbClr val="FFB666"/>
                </a:solidFill>
              </a:rPr>
              <a:t>I</a:t>
            </a:r>
            <a:r>
              <a:rPr lang="en-US" spc="300" dirty="0" smtClean="0"/>
              <a:t>n </a:t>
            </a:r>
            <a:r>
              <a:rPr lang="en-US" spc="300" dirty="0" smtClean="0">
                <a:solidFill>
                  <a:srgbClr val="FFB666"/>
                </a:solidFill>
              </a:rPr>
              <a:t>A</a:t>
            </a:r>
            <a:r>
              <a:rPr lang="en-US" spc="300" dirty="0" smtClean="0"/>
              <a:t>ccelerator </a:t>
            </a:r>
            <a:r>
              <a:rPr lang="en-US" spc="300" dirty="0" smtClean="0">
                <a:solidFill>
                  <a:srgbClr val="FFB666"/>
                </a:solidFill>
              </a:rPr>
              <a:t>T</a:t>
            </a:r>
            <a:r>
              <a:rPr lang="en-US" spc="300" dirty="0" smtClean="0"/>
              <a:t>arget </a:t>
            </a:r>
            <a:r>
              <a:rPr lang="en-US" spc="300" dirty="0" smtClean="0">
                <a:solidFill>
                  <a:srgbClr val="FFB666"/>
                </a:solidFill>
              </a:rPr>
              <a:t>E</a:t>
            </a:r>
            <a:r>
              <a:rPr lang="en-US" spc="300" dirty="0" smtClean="0"/>
              <a:t>nvironments</a:t>
            </a:r>
            <a:endParaRPr lang="en-US" spc="300" dirty="0"/>
          </a:p>
        </p:txBody>
      </p:sp>
    </p:spTree>
    <p:extLst>
      <p:ext uri="{BB962C8B-B14F-4D97-AF65-F5344CB8AC3E}">
        <p14:creationId xmlns:p14="http://schemas.microsoft.com/office/powerpoint/2010/main" val="324656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980" y="-324518"/>
            <a:ext cx="7315200" cy="1154097"/>
          </a:xfrm>
        </p:spPr>
        <p:txBody>
          <a:bodyPr/>
          <a:lstStyle/>
          <a:p>
            <a:r>
              <a:rPr lang="en-US" dirty="0" smtClean="0"/>
              <a:t>Today’s Collaboration Meeting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Agenda 2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" t="3754" r="1716" b="2515"/>
          <a:stretch/>
        </p:blipFill>
        <p:spPr>
          <a:xfrm>
            <a:off x="681812" y="956019"/>
            <a:ext cx="7771806" cy="58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4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and Notes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Ion Beam Irradiation Workshop at </a:t>
            </a:r>
            <a:r>
              <a:rPr lang="en-US" dirty="0" err="1" smtClean="0"/>
              <a:t>UMich</a:t>
            </a:r>
            <a:r>
              <a:rPr lang="en-US" dirty="0" smtClean="0"/>
              <a:t> (G. Was)</a:t>
            </a:r>
          </a:p>
          <a:p>
            <a:pPr lvl="1"/>
            <a:r>
              <a:rPr lang="en-US" dirty="0" err="1" smtClean="0"/>
              <a:t>RaDIATErs</a:t>
            </a:r>
            <a:r>
              <a:rPr lang="en-US" dirty="0" smtClean="0"/>
              <a:t> Present:</a:t>
            </a:r>
          </a:p>
          <a:p>
            <a:pPr lvl="2"/>
            <a:r>
              <a:rPr lang="en-US" dirty="0" smtClean="0"/>
              <a:t>FNAL: P. Hurh, K. </a:t>
            </a:r>
            <a:r>
              <a:rPr lang="en-US" dirty="0" err="1" smtClean="0"/>
              <a:t>Ammigan</a:t>
            </a:r>
            <a:endParaRPr lang="en-US" dirty="0" smtClean="0"/>
          </a:p>
          <a:p>
            <a:pPr lvl="2"/>
            <a:r>
              <a:rPr lang="en-US" dirty="0" smtClean="0"/>
              <a:t>LANL: S. </a:t>
            </a:r>
            <a:r>
              <a:rPr lang="en-US" dirty="0" err="1" smtClean="0"/>
              <a:t>Maloy</a:t>
            </a:r>
            <a:endParaRPr lang="en-US" dirty="0" smtClean="0"/>
          </a:p>
          <a:p>
            <a:pPr lvl="2"/>
            <a:r>
              <a:rPr lang="en-US" dirty="0" smtClean="0"/>
              <a:t>FRIB: F. </a:t>
            </a:r>
            <a:r>
              <a:rPr lang="en-US" dirty="0" err="1" smtClean="0"/>
              <a:t>Pellemoine</a:t>
            </a:r>
            <a:r>
              <a:rPr lang="en-US" dirty="0" smtClean="0"/>
              <a:t>, A. </a:t>
            </a:r>
            <a:r>
              <a:rPr lang="en-US" dirty="0" err="1" smtClean="0"/>
              <a:t>Amroussia</a:t>
            </a:r>
            <a:endParaRPr lang="en-US" dirty="0" smtClean="0"/>
          </a:p>
          <a:p>
            <a:pPr lvl="2"/>
            <a:r>
              <a:rPr lang="en-US" dirty="0" smtClean="0"/>
              <a:t>Oxford: S. Roberts</a:t>
            </a:r>
          </a:p>
          <a:p>
            <a:pPr lvl="1"/>
            <a:r>
              <a:rPr lang="en-US" dirty="0" smtClean="0"/>
              <a:t>New Contact Made:</a:t>
            </a:r>
          </a:p>
          <a:p>
            <a:pPr lvl="2"/>
            <a:r>
              <a:rPr lang="en-US" dirty="0" smtClean="0"/>
              <a:t>S. Donnelly (</a:t>
            </a:r>
            <a:r>
              <a:rPr lang="en-US" dirty="0" err="1" smtClean="0"/>
              <a:t>Huddersfield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MIAMI in-situ TEM with He beam irradiation (will look at Be for us!)</a:t>
            </a:r>
          </a:p>
          <a:p>
            <a:pPr lvl="1"/>
            <a:r>
              <a:rPr lang="en-US" dirty="0" smtClean="0"/>
              <a:t>Learned much more about using ion irradiation for the study of damage effects in materials (including sparking our DPA </a:t>
            </a:r>
            <a:r>
              <a:rPr lang="en-US" dirty="0" err="1" smtClean="0"/>
              <a:t>mtg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98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and Notes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1053" y="2049567"/>
            <a:ext cx="4692315" cy="4808433"/>
          </a:xfrm>
        </p:spPr>
        <p:txBody>
          <a:bodyPr>
            <a:normAutofit/>
          </a:bodyPr>
          <a:lstStyle/>
          <a:p>
            <a:r>
              <a:rPr lang="en-US" dirty="0" smtClean="0"/>
              <a:t>NSLS-1 Hard X-ray diffraction experiment at BNL</a:t>
            </a:r>
          </a:p>
          <a:p>
            <a:pPr lvl="1"/>
            <a:r>
              <a:rPr lang="en-US" dirty="0" smtClean="0"/>
              <a:t>First run took place April 29 – May 5</a:t>
            </a:r>
          </a:p>
          <a:p>
            <a:pPr lvl="1"/>
            <a:r>
              <a:rPr lang="en-US" dirty="0" smtClean="0"/>
              <a:t>Took data on LHC collimator materials, </a:t>
            </a:r>
            <a:r>
              <a:rPr lang="en-US" dirty="0" err="1" smtClean="0"/>
              <a:t>nano</a:t>
            </a:r>
            <a:r>
              <a:rPr lang="en-US" dirty="0" smtClean="0"/>
              <a:t>-coatings, and graphite</a:t>
            </a:r>
          </a:p>
          <a:p>
            <a:pPr lvl="2"/>
            <a:r>
              <a:rPr lang="en-US" dirty="0" smtClean="0"/>
              <a:t>Irradiated </a:t>
            </a:r>
            <a:r>
              <a:rPr lang="en-US" dirty="0" err="1" smtClean="0"/>
              <a:t>vs</a:t>
            </a:r>
            <a:r>
              <a:rPr lang="en-US" dirty="0" smtClean="0"/>
              <a:t> Un-irradiated</a:t>
            </a:r>
          </a:p>
          <a:p>
            <a:pPr lvl="2"/>
            <a:r>
              <a:rPr lang="en-US" dirty="0" smtClean="0"/>
              <a:t>Loaded </a:t>
            </a:r>
            <a:r>
              <a:rPr lang="en-US" dirty="0" err="1" smtClean="0"/>
              <a:t>vs</a:t>
            </a:r>
            <a:r>
              <a:rPr lang="en-US" dirty="0" smtClean="0"/>
              <a:t> Unloaded (4 point bend)</a:t>
            </a:r>
          </a:p>
          <a:p>
            <a:pPr lvl="1"/>
            <a:r>
              <a:rPr lang="en-US" dirty="0" smtClean="0"/>
              <a:t>Preliminary data on graphite confirms tensile properties measured in previous tensile tests at BLIP</a:t>
            </a:r>
          </a:p>
          <a:p>
            <a:pPr lvl="1"/>
            <a:r>
              <a:rPr lang="en-US" dirty="0" smtClean="0"/>
              <a:t>Hopefully another 2 runs in July and September</a:t>
            </a:r>
          </a:p>
          <a:p>
            <a:pPr lvl="1"/>
            <a:r>
              <a:rPr lang="en-US" dirty="0" smtClean="0"/>
              <a:t>Rutgers University ran the </a:t>
            </a:r>
            <a:r>
              <a:rPr lang="en-US" dirty="0" err="1" smtClean="0"/>
              <a:t>beamline</a:t>
            </a:r>
            <a:r>
              <a:rPr lang="en-US" dirty="0" smtClean="0"/>
              <a:t> and will perform data analysis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 descr="IMG_349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211" y="2807368"/>
            <a:ext cx="3992699" cy="2994525"/>
          </a:xfrm>
          <a:prstGeom prst="rect">
            <a:avLst/>
          </a:prstGeom>
          <a:effectLst>
            <a:reflection blurRad="6350" stA="44000" endA="300" endPos="55000" dir="5400000" sy="-100000" algn="bl" rotWithShape="0"/>
          </a:effectLst>
          <a:scene3d>
            <a:camera prst="perspectiveLeft">
              <a:rot lat="720000" lon="1500000" rev="0"/>
            </a:camera>
            <a:lightRig rig="threePt" dir="t"/>
          </a:scene3d>
          <a:sp3d z="12700"/>
        </p:spPr>
      </p:pic>
    </p:spTree>
    <p:extLst>
      <p:ext uri="{BB962C8B-B14F-4D97-AF65-F5344CB8AC3E}">
        <p14:creationId xmlns:p14="http://schemas.microsoft.com/office/powerpoint/2010/main" val="3193014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and Notes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7368" y="2049567"/>
            <a:ext cx="5253790" cy="44742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HiRadMat (CERN) beam test of Be</a:t>
            </a:r>
          </a:p>
          <a:p>
            <a:pPr lvl="1"/>
            <a:r>
              <a:rPr lang="en-US" dirty="0" smtClean="0"/>
              <a:t>All signs look positive for approval for beam-time in early 2015</a:t>
            </a:r>
          </a:p>
          <a:p>
            <a:pPr lvl="1"/>
            <a:r>
              <a:rPr lang="en-US" dirty="0" smtClean="0"/>
              <a:t>Will explore the limits of Be with high intensity beam</a:t>
            </a:r>
          </a:p>
          <a:p>
            <a:pPr lvl="1"/>
            <a:r>
              <a:rPr lang="en-US" dirty="0" smtClean="0"/>
              <a:t>No irradiated material in this first test</a:t>
            </a:r>
          </a:p>
          <a:p>
            <a:pPr lvl="1"/>
            <a:r>
              <a:rPr lang="en-US" dirty="0" smtClean="0"/>
              <a:t>Oxford (</a:t>
            </a:r>
            <a:r>
              <a:rPr lang="en-US" dirty="0" err="1" smtClean="0"/>
              <a:t>Kuksenko</a:t>
            </a:r>
            <a:r>
              <a:rPr lang="en-US" dirty="0" smtClean="0"/>
              <a:t>) will help with Be sample preparation and possibly post-irradiation examination</a:t>
            </a:r>
          </a:p>
          <a:p>
            <a:pPr lvl="2"/>
            <a:r>
              <a:rPr lang="en-US" dirty="0" smtClean="0"/>
              <a:t>Hoping to use EBSD on some samples before and after beam</a:t>
            </a:r>
          </a:p>
          <a:p>
            <a:pPr lvl="2"/>
            <a:r>
              <a:rPr lang="en-US" dirty="0" smtClean="0"/>
              <a:t>Predicted plastic deformation includes a measureable bump-like feature</a:t>
            </a:r>
          </a:p>
          <a:p>
            <a:pPr lvl="1"/>
            <a:r>
              <a:rPr lang="en-US" dirty="0" smtClean="0"/>
              <a:t>Poster on this during the High Power Targetry Workshop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 descr="hiradma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42" y="2419683"/>
            <a:ext cx="4038674" cy="3573567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01654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and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Exploration of using FETS (Front End Test Stand) at RAL as an irradiation station</a:t>
            </a:r>
          </a:p>
          <a:p>
            <a:pPr lvl="1"/>
            <a:r>
              <a:rPr lang="en-US" dirty="0" smtClean="0"/>
              <a:t>3 MeV protons</a:t>
            </a:r>
          </a:p>
          <a:p>
            <a:pPr lvl="1"/>
            <a:r>
              <a:rPr lang="en-US" dirty="0" smtClean="0"/>
              <a:t>60 mA (average current)</a:t>
            </a:r>
          </a:p>
          <a:p>
            <a:pPr lvl="1"/>
            <a:r>
              <a:rPr lang="en-US" dirty="0" smtClean="0"/>
              <a:t>2 </a:t>
            </a:r>
            <a:r>
              <a:rPr lang="en-US" dirty="0" err="1" smtClean="0"/>
              <a:t>ms</a:t>
            </a:r>
            <a:r>
              <a:rPr lang="en-US" dirty="0" smtClean="0"/>
              <a:t> pulses at 50 Hz</a:t>
            </a:r>
          </a:p>
          <a:p>
            <a:r>
              <a:rPr lang="en-US" dirty="0" smtClean="0"/>
              <a:t>Interesting to Fusion researchers in UK</a:t>
            </a:r>
          </a:p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Cooling of samples (beam sigma needs to be &gt;10 cm)</a:t>
            </a:r>
          </a:p>
          <a:p>
            <a:pPr lvl="1"/>
            <a:r>
              <a:rPr lang="en-US" dirty="0" smtClean="0"/>
              <a:t>No gas production (needs energy upgrade or implant beam)</a:t>
            </a:r>
          </a:p>
          <a:p>
            <a:pPr lvl="1"/>
            <a:r>
              <a:rPr lang="en-US" dirty="0" smtClean="0"/>
              <a:t>Penetration relatively shallow for high-Z target samples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0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45537"/>
            <a:ext cx="7315200" cy="1154097"/>
          </a:xfrm>
        </p:spPr>
        <p:txBody>
          <a:bodyPr/>
          <a:lstStyle/>
          <a:p>
            <a:r>
              <a:rPr lang="en-US" dirty="0" smtClean="0"/>
              <a:t>News and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70656"/>
            <a:ext cx="7315200" cy="1496574"/>
          </a:xfrm>
        </p:spPr>
        <p:txBody>
          <a:bodyPr/>
          <a:lstStyle/>
          <a:p>
            <a:r>
              <a:rPr lang="en-US" dirty="0" smtClean="0"/>
              <a:t>DPA Calculation (</a:t>
            </a:r>
            <a:r>
              <a:rPr lang="en-US" dirty="0" err="1" smtClean="0"/>
              <a:t>RaDIATE</a:t>
            </a:r>
            <a:r>
              <a:rPr lang="en-US" dirty="0" smtClean="0"/>
              <a:t> technical meeting)</a:t>
            </a:r>
          </a:p>
          <a:p>
            <a:pPr lvl="1"/>
            <a:r>
              <a:rPr lang="en-US" dirty="0" smtClean="0"/>
              <a:t>Very useful discussion</a:t>
            </a:r>
          </a:p>
          <a:p>
            <a:pPr lvl="1"/>
            <a:r>
              <a:rPr lang="en-US" dirty="0" smtClean="0"/>
              <a:t>Encourage all to look through presentations and meeting notes</a:t>
            </a:r>
          </a:p>
          <a:p>
            <a:pPr lvl="1"/>
            <a:r>
              <a:rPr lang="en-US" dirty="0" smtClean="0"/>
              <a:t>Major outcome: Two DPA calculations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24697" y="3606636"/>
            <a:ext cx="377968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B666"/>
                </a:solidFill>
              </a:rPr>
              <a:t>Standard DPA (DPA</a:t>
            </a:r>
            <a:r>
              <a:rPr lang="en-US" baseline="-25000" dirty="0" smtClean="0">
                <a:solidFill>
                  <a:srgbClr val="FFB666"/>
                </a:solidFill>
              </a:rPr>
              <a:t>S</a:t>
            </a:r>
            <a:r>
              <a:rPr lang="en-US" dirty="0" smtClean="0">
                <a:solidFill>
                  <a:srgbClr val="FFB666"/>
                </a:solidFill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Uses fixed 0.8 as the displacement efficiency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Matches the ASTM standard for use when comparing to nuclear materials data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N. </a:t>
            </a:r>
            <a:r>
              <a:rPr lang="en-US" dirty="0" err="1" smtClean="0"/>
              <a:t>Mokhov</a:t>
            </a:r>
            <a:r>
              <a:rPr lang="en-US" dirty="0" smtClean="0"/>
              <a:t> has committed to adding this capability to MARS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592367"/>
            <a:ext cx="365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B666"/>
                </a:solidFill>
              </a:rPr>
              <a:t>Physical DPA (DPA</a:t>
            </a:r>
            <a:r>
              <a:rPr lang="en-US" baseline="-25000" dirty="0" smtClean="0">
                <a:solidFill>
                  <a:srgbClr val="FFB666"/>
                </a:solidFill>
              </a:rPr>
              <a:t>P</a:t>
            </a:r>
            <a:r>
              <a:rPr lang="en-US" dirty="0" smtClean="0">
                <a:solidFill>
                  <a:srgbClr val="FFB666"/>
                </a:solidFill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Uses energy dependent displacement efficiency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Used by most simulation codes (MARS, FLUKA)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More realistic, but does not match ASTM standard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0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and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Stage 1 Final Report complete several months ago</a:t>
            </a:r>
          </a:p>
          <a:p>
            <a:pPr lvl="1"/>
            <a:r>
              <a:rPr lang="en-US" dirty="0" smtClean="0"/>
              <a:t>Will distribute to “official” </a:t>
            </a:r>
            <a:r>
              <a:rPr lang="en-US" dirty="0" err="1" smtClean="0"/>
              <a:t>RaDIATE</a:t>
            </a:r>
            <a:r>
              <a:rPr lang="en-US" dirty="0" smtClean="0"/>
              <a:t> members (at this </a:t>
            </a:r>
            <a:r>
              <a:rPr lang="en-US" dirty="0" err="1" smtClean="0"/>
              <a:t>mtg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Cannot make publically available due to copyright issues</a:t>
            </a:r>
          </a:p>
          <a:p>
            <a:pPr lvl="1"/>
            <a:r>
              <a:rPr lang="en-US" dirty="0" smtClean="0"/>
              <a:t>Contains very good information and recommendations from nuclear materials experts (Oxford, NNL, Manchester)</a:t>
            </a:r>
          </a:p>
          <a:p>
            <a:pPr lvl="2"/>
            <a:r>
              <a:rPr lang="en-US" dirty="0" smtClean="0"/>
              <a:t>Graphite</a:t>
            </a:r>
          </a:p>
          <a:p>
            <a:pPr lvl="2"/>
            <a:r>
              <a:rPr lang="en-US" dirty="0" smtClean="0"/>
              <a:t>Beryllium</a:t>
            </a:r>
          </a:p>
          <a:p>
            <a:pPr lvl="2"/>
            <a:r>
              <a:rPr lang="en-US" dirty="0" smtClean="0"/>
              <a:t>Tungsten</a:t>
            </a:r>
          </a:p>
          <a:p>
            <a:pPr lvl="1"/>
            <a:r>
              <a:rPr lang="en-US" dirty="0" smtClean="0"/>
              <a:t>Will publically distribute a summary and recommendations version without graphs and tables</a:t>
            </a:r>
          </a:p>
          <a:p>
            <a:pPr lvl="1"/>
            <a:r>
              <a:rPr lang="en-US" dirty="0" smtClean="0"/>
              <a:t>Currently negotiating with NNL to obtain rights to material in the full report so that we can publish the 173 page report.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1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8635"/>
            <a:ext cx="7315200" cy="1154097"/>
          </a:xfrm>
        </p:spPr>
        <p:txBody>
          <a:bodyPr/>
          <a:lstStyle/>
          <a:p>
            <a:r>
              <a:rPr lang="en-US" dirty="0" smtClean="0"/>
              <a:t>Goals of Today’s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3753"/>
            <a:ext cx="7315200" cy="408229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B666"/>
                </a:solidFill>
              </a:rPr>
              <a:t>Hear and Discuss </a:t>
            </a:r>
            <a:r>
              <a:rPr lang="en-US" dirty="0" smtClean="0"/>
              <a:t>the status and future plans of the various materials studies</a:t>
            </a:r>
          </a:p>
          <a:p>
            <a:r>
              <a:rPr lang="en-US" dirty="0" smtClean="0">
                <a:solidFill>
                  <a:srgbClr val="FFB666"/>
                </a:solidFill>
              </a:rPr>
              <a:t>Learn</a:t>
            </a:r>
            <a:r>
              <a:rPr lang="en-US" dirty="0" smtClean="0"/>
              <a:t> about the materials studies and capabilities of CIEMAT (Dr. Ibarra)</a:t>
            </a:r>
          </a:p>
          <a:p>
            <a:r>
              <a:rPr lang="en-US" dirty="0" smtClean="0">
                <a:solidFill>
                  <a:srgbClr val="FFB666"/>
                </a:solidFill>
              </a:rPr>
              <a:t>Learn</a:t>
            </a:r>
            <a:r>
              <a:rPr lang="en-US" dirty="0" smtClean="0"/>
              <a:t> about the role of ion beam irradiations in the study of radiation damage (Dr. Was)</a:t>
            </a:r>
          </a:p>
          <a:p>
            <a:r>
              <a:rPr lang="en-US" dirty="0" smtClean="0">
                <a:solidFill>
                  <a:srgbClr val="FFB666"/>
                </a:solidFill>
              </a:rPr>
              <a:t>Review and Discuss </a:t>
            </a:r>
            <a:r>
              <a:rPr lang="en-US" dirty="0" smtClean="0"/>
              <a:t>the MOU Revision for the purpose of adding new institutions</a:t>
            </a:r>
          </a:p>
          <a:p>
            <a:r>
              <a:rPr lang="en-US" dirty="0" smtClean="0">
                <a:solidFill>
                  <a:srgbClr val="FFB666"/>
                </a:solidFill>
              </a:rPr>
              <a:t>Brainstorm and Identify </a:t>
            </a:r>
            <a:r>
              <a:rPr lang="en-US" dirty="0" smtClean="0"/>
              <a:t>cost-effective irradiation strategies for future </a:t>
            </a:r>
            <a:r>
              <a:rPr lang="en-US" dirty="0" err="1" smtClean="0"/>
              <a:t>RaDIATE</a:t>
            </a:r>
            <a:r>
              <a:rPr lang="en-US" dirty="0" smtClean="0"/>
              <a:t> studies</a:t>
            </a:r>
          </a:p>
          <a:p>
            <a:r>
              <a:rPr lang="en-US" dirty="0">
                <a:solidFill>
                  <a:srgbClr val="FFB666"/>
                </a:solidFill>
              </a:rPr>
              <a:t>Brainstorm and Identify </a:t>
            </a:r>
            <a:r>
              <a:rPr lang="en-US" dirty="0" smtClean="0"/>
              <a:t>new topics for </a:t>
            </a:r>
            <a:r>
              <a:rPr lang="en-US" smtClean="0"/>
              <a:t>Technical Meetings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70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 keV H in Be trial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686" y="2429030"/>
            <a:ext cx="7315200" cy="2595025"/>
          </a:xfrm>
        </p:spPr>
        <p:txBody>
          <a:bodyPr/>
          <a:lstStyle/>
          <a:p>
            <a:r>
              <a:rPr lang="en-US" dirty="0" err="1" smtClean="0"/>
              <a:t>RaDIATE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685" y="5078936"/>
            <a:ext cx="8603669" cy="1144632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>
                <a:solidFill>
                  <a:srgbClr val="FFB666"/>
                </a:solidFill>
              </a:rPr>
              <a:t>10 </a:t>
            </a:r>
            <a:r>
              <a:rPr lang="en-US" sz="1800" dirty="0" err="1" smtClean="0">
                <a:solidFill>
                  <a:srgbClr val="FFB666"/>
                </a:solidFill>
              </a:rPr>
              <a:t>keV</a:t>
            </a:r>
            <a:r>
              <a:rPr lang="en-US" sz="1800" dirty="0" smtClean="0">
                <a:solidFill>
                  <a:srgbClr val="FFB666"/>
                </a:solidFill>
              </a:rPr>
              <a:t> protons into Beryllium (simulated with SRIM 2008 and artistically rendered with Graphic Converter by P. Hurh)</a:t>
            </a:r>
            <a:endParaRPr lang="en-US" sz="1800" dirty="0">
              <a:solidFill>
                <a:srgbClr val="FFB6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895" y="6363939"/>
            <a:ext cx="893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 smtClean="0">
                <a:solidFill>
                  <a:srgbClr val="FFB666"/>
                </a:solidFill>
              </a:rPr>
              <a:t>Ra</a:t>
            </a:r>
            <a:r>
              <a:rPr lang="en-US" spc="300" dirty="0" smtClean="0"/>
              <a:t>diation </a:t>
            </a:r>
            <a:r>
              <a:rPr lang="en-US" spc="300" dirty="0" smtClean="0">
                <a:solidFill>
                  <a:srgbClr val="FFB666"/>
                </a:solidFill>
              </a:rPr>
              <a:t>D</a:t>
            </a:r>
            <a:r>
              <a:rPr lang="en-US" spc="300" dirty="0" smtClean="0"/>
              <a:t>amage </a:t>
            </a:r>
            <a:r>
              <a:rPr lang="en-US" spc="300" dirty="0" smtClean="0">
                <a:solidFill>
                  <a:srgbClr val="FFB666"/>
                </a:solidFill>
              </a:rPr>
              <a:t>I</a:t>
            </a:r>
            <a:r>
              <a:rPr lang="en-US" spc="300" dirty="0" smtClean="0"/>
              <a:t>n </a:t>
            </a:r>
            <a:r>
              <a:rPr lang="en-US" spc="300" dirty="0" smtClean="0">
                <a:solidFill>
                  <a:srgbClr val="FFB666"/>
                </a:solidFill>
              </a:rPr>
              <a:t>A</a:t>
            </a:r>
            <a:r>
              <a:rPr lang="en-US" spc="300" dirty="0" smtClean="0"/>
              <a:t>ccelerator </a:t>
            </a:r>
            <a:r>
              <a:rPr lang="en-US" spc="300" dirty="0" smtClean="0">
                <a:solidFill>
                  <a:srgbClr val="FFB666"/>
                </a:solidFill>
              </a:rPr>
              <a:t>T</a:t>
            </a:r>
            <a:r>
              <a:rPr lang="en-US" spc="300" dirty="0" smtClean="0"/>
              <a:t>arget </a:t>
            </a:r>
            <a:r>
              <a:rPr lang="en-US" spc="300" dirty="0" smtClean="0">
                <a:solidFill>
                  <a:srgbClr val="FFB666"/>
                </a:solidFill>
              </a:rPr>
              <a:t>E</a:t>
            </a:r>
            <a:r>
              <a:rPr lang="en-US" spc="300" dirty="0" smtClean="0"/>
              <a:t>nvironments</a:t>
            </a:r>
            <a:endParaRPr lang="en-US" spc="300" dirty="0"/>
          </a:p>
        </p:txBody>
      </p:sp>
    </p:spTree>
    <p:extLst>
      <p:ext uri="{BB962C8B-B14F-4D97-AF65-F5344CB8AC3E}">
        <p14:creationId xmlns:p14="http://schemas.microsoft.com/office/powerpoint/2010/main" val="28253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History…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Proton Accelerators for Science and Innovation 2012</a:t>
            </a:r>
            <a:br>
              <a:rPr lang="en-US" dirty="0" smtClean="0"/>
            </a:br>
            <a:r>
              <a:rPr lang="en-US" dirty="0" smtClean="0"/>
              <a:t>“12-month Deliverable”:</a:t>
            </a:r>
          </a:p>
          <a:p>
            <a:pPr lvl="1"/>
            <a:r>
              <a:rPr lang="en-US" dirty="0"/>
              <a:t>Form an </a:t>
            </a:r>
            <a:r>
              <a:rPr lang="en-US" dirty="0">
                <a:solidFill>
                  <a:srgbClr val="FFB666"/>
                </a:solidFill>
              </a:rPr>
              <a:t>inter-disciplinary team </a:t>
            </a:r>
            <a:r>
              <a:rPr lang="en-US" dirty="0"/>
              <a:t>between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STFC, Fermilab and allied institutions</a:t>
            </a:r>
            <a:r>
              <a:rPr lang="en-US" dirty="0"/>
              <a:t> to foster long term expertise in understanding the response of materials to </a:t>
            </a:r>
            <a:r>
              <a:rPr lang="en-US" dirty="0">
                <a:solidFill>
                  <a:srgbClr val="FFB666"/>
                </a:solidFill>
              </a:rPr>
              <a:t>radiation damage </a:t>
            </a:r>
            <a:r>
              <a:rPr lang="en-US" dirty="0"/>
              <a:t>in the high energy proton regime. This represents an excellent opportunity to attract experienced radiation </a:t>
            </a:r>
            <a:r>
              <a:rPr lang="en-US" dirty="0">
                <a:solidFill>
                  <a:srgbClr val="FFB666"/>
                </a:solidFill>
              </a:rPr>
              <a:t>material scientists </a:t>
            </a:r>
            <a:r>
              <a:rPr lang="en-US" dirty="0"/>
              <a:t>working with material science post-docs as core members of the team. This expertise is also broadly applicable to developing carbon-free energy technologies, thereby promoting knowledge exchange.</a:t>
            </a:r>
          </a:p>
          <a:p>
            <a:pPr marL="32004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3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39" y="1173723"/>
            <a:ext cx="8561395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Collaboration with Oxford’s MFFP Group</a:t>
            </a:r>
            <a:endParaRPr lang="en-US" dirty="0"/>
          </a:p>
        </p:txBody>
      </p:sp>
      <p:pic>
        <p:nvPicPr>
          <p:cNvPr id="9" name="Picture Placeholder 8" descr="IMG_206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00" r="-27500"/>
          <a:stretch>
            <a:fillRect/>
          </a:stretch>
        </p:blipFill>
        <p:spPr>
          <a:xfrm>
            <a:off x="2840954" y="2698812"/>
            <a:ext cx="7315200" cy="353853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357839" y="2550027"/>
            <a:ext cx="3623708" cy="4070752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Synergy found between nuclear materials researchers and accelerator target facilities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Materials for Fusion &amp; Fission Power Group (led by S. Roberts)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“White-board Parameter Space Table”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182" y="4876800"/>
            <a:ext cx="1118805" cy="12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4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Added BNL and PNNL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BNL</a:t>
            </a:r>
          </a:p>
          <a:p>
            <a:pPr lvl="1"/>
            <a:r>
              <a:rPr lang="en-US" dirty="0" smtClean="0"/>
              <a:t>Radiation damage studies using BLIP</a:t>
            </a:r>
          </a:p>
          <a:p>
            <a:pPr lvl="1"/>
            <a:r>
              <a:rPr lang="en-US" dirty="0" smtClean="0"/>
              <a:t>Graphite, tungsten, </a:t>
            </a:r>
            <a:r>
              <a:rPr lang="en-US" dirty="0" err="1" smtClean="0"/>
              <a:t>Albemet</a:t>
            </a:r>
            <a:r>
              <a:rPr lang="en-US" dirty="0" smtClean="0"/>
              <a:t>, Gum metal, Titanium, C-C composite, and more…</a:t>
            </a:r>
          </a:p>
          <a:p>
            <a:pPr lvl="1"/>
            <a:r>
              <a:rPr lang="en-US" dirty="0" smtClean="0"/>
              <a:t>Nick </a:t>
            </a:r>
            <a:r>
              <a:rPr lang="en-US" dirty="0" err="1" smtClean="0"/>
              <a:t>Simos</a:t>
            </a:r>
            <a:endParaRPr lang="en-US" dirty="0" smtClean="0"/>
          </a:p>
          <a:p>
            <a:r>
              <a:rPr lang="en-US" dirty="0" smtClean="0"/>
              <a:t>PNNL</a:t>
            </a:r>
          </a:p>
          <a:p>
            <a:pPr lvl="1"/>
            <a:r>
              <a:rPr lang="en-US" dirty="0" smtClean="0"/>
              <a:t>Radiation damage research on nuclear materials</a:t>
            </a:r>
          </a:p>
          <a:p>
            <a:pPr lvl="1"/>
            <a:r>
              <a:rPr lang="en-US" dirty="0" smtClean="0"/>
              <a:t>Radiation damage studies using research reactors</a:t>
            </a:r>
          </a:p>
          <a:p>
            <a:pPr lvl="1"/>
            <a:r>
              <a:rPr lang="en-US" dirty="0" smtClean="0"/>
              <a:t>Full-suite Radio-chemical Processing Laboratory</a:t>
            </a:r>
          </a:p>
          <a:p>
            <a:pPr lvl="1"/>
            <a:r>
              <a:rPr lang="en-US" dirty="0" smtClean="0"/>
              <a:t>The 3 </a:t>
            </a:r>
            <a:r>
              <a:rPr lang="en-US" dirty="0" err="1" smtClean="0"/>
              <a:t>Davids</a:t>
            </a:r>
            <a:r>
              <a:rPr lang="en-US" dirty="0" smtClean="0"/>
              <a:t> (</a:t>
            </a:r>
            <a:r>
              <a:rPr lang="en-US" dirty="0" err="1" smtClean="0"/>
              <a:t>Asner</a:t>
            </a:r>
            <a:r>
              <a:rPr lang="en-US" dirty="0" smtClean="0"/>
              <a:t>, Senor, and </a:t>
            </a:r>
            <a:r>
              <a:rPr lang="en-US" dirty="0" err="1" smtClean="0"/>
              <a:t>Wootan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91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3167042" cy="2176272"/>
          </a:xfrm>
        </p:spPr>
        <p:txBody>
          <a:bodyPr/>
          <a:lstStyle/>
          <a:p>
            <a:r>
              <a:rPr lang="en-US" dirty="0" smtClean="0"/>
              <a:t>MOU Signed June-July of 2013</a:t>
            </a:r>
            <a:endParaRPr lang="en-US" dirty="0"/>
          </a:p>
        </p:txBody>
      </p:sp>
      <p:pic>
        <p:nvPicPr>
          <p:cNvPr id="8" name="Picture Placeholder 7" descr="MOU signatures.tiff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7" b="1087"/>
          <a:stretch/>
        </p:blipFill>
        <p:spPr>
          <a:xfrm>
            <a:off x="4300744" y="1494985"/>
            <a:ext cx="4038600" cy="480862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First Multi-party, International MOU approved by the DOE since the rule changes by ex-Secretary Chu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1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172" y="967666"/>
            <a:ext cx="7315200" cy="1154097"/>
          </a:xfrm>
        </p:spPr>
        <p:txBody>
          <a:bodyPr/>
          <a:lstStyle/>
          <a:p>
            <a:r>
              <a:rPr lang="en-US" dirty="0" smtClean="0"/>
              <a:t>Meetings!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109" y="2442646"/>
            <a:ext cx="4066102" cy="39783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Kick-off Meeting </a:t>
            </a:r>
          </a:p>
          <a:p>
            <a:pPr lvl="1"/>
            <a:r>
              <a:rPr lang="en-US" dirty="0" smtClean="0"/>
              <a:t>November 16, 2012</a:t>
            </a:r>
          </a:p>
          <a:p>
            <a:pPr lvl="1"/>
            <a:r>
              <a:rPr lang="en-US" dirty="0" smtClean="0"/>
              <a:t>Looking for a Logo</a:t>
            </a:r>
          </a:p>
          <a:p>
            <a:r>
              <a:rPr lang="en-US" dirty="0" smtClean="0"/>
              <a:t>9 Monthly Meetings</a:t>
            </a:r>
          </a:p>
          <a:p>
            <a:pPr lvl="1"/>
            <a:r>
              <a:rPr lang="en-US" dirty="0" smtClean="0"/>
              <a:t>Creep and toughness of Be</a:t>
            </a:r>
          </a:p>
          <a:p>
            <a:pPr lvl="1"/>
            <a:r>
              <a:rPr lang="en-US" dirty="0" smtClean="0"/>
              <a:t>Graphite research at FRIB-</a:t>
            </a:r>
            <a:r>
              <a:rPr lang="en-US" dirty="0" err="1" smtClean="0"/>
              <a:t>MatX</a:t>
            </a:r>
            <a:endParaRPr lang="en-US" dirty="0" smtClean="0"/>
          </a:p>
          <a:p>
            <a:pPr lvl="1"/>
            <a:r>
              <a:rPr lang="en-US" dirty="0" smtClean="0"/>
              <a:t>Graphite research at BLIP</a:t>
            </a:r>
          </a:p>
          <a:p>
            <a:pPr lvl="1"/>
            <a:r>
              <a:rPr lang="en-US" dirty="0" smtClean="0"/>
              <a:t>More</a:t>
            </a:r>
          </a:p>
          <a:p>
            <a:r>
              <a:rPr lang="en-US" dirty="0" smtClean="0"/>
              <a:t>3 Tech and 1 Admin</a:t>
            </a:r>
          </a:p>
          <a:p>
            <a:pPr lvl="1"/>
            <a:r>
              <a:rPr lang="en-US" dirty="0" smtClean="0"/>
              <a:t>FRIB- Ti alloy research</a:t>
            </a:r>
          </a:p>
          <a:p>
            <a:pPr lvl="1"/>
            <a:r>
              <a:rPr lang="en-US" dirty="0" smtClean="0"/>
              <a:t>PNNL- Mini-Micro Scale Tests</a:t>
            </a:r>
          </a:p>
          <a:p>
            <a:pPr lvl="1"/>
            <a:r>
              <a:rPr lang="en-US" dirty="0" smtClean="0"/>
              <a:t>DPA Calculation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kick off im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907" y="2240221"/>
            <a:ext cx="4350795" cy="37419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 fov="2400000">
              <a:rot lat="660000" lon="12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240914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85963" y="1330681"/>
            <a:ext cx="7589544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Logo Found and Web-site Founded!</a:t>
            </a:r>
            <a:endParaRPr lang="en-US" dirty="0"/>
          </a:p>
        </p:txBody>
      </p:sp>
      <p:pic>
        <p:nvPicPr>
          <p:cNvPr id="8" name="Content Placeholder 7" descr="RaDIATE - Hex Rad Damage Red Reverse Blur alpha.tif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29" r="-11629"/>
          <a:stretch>
            <a:fillRect/>
          </a:stretch>
        </p:blipFill>
        <p:spPr>
          <a:xfrm>
            <a:off x="914400" y="2743200"/>
            <a:ext cx="2559420" cy="25791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Content Placeholder 8" descr="web-site.tiff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7" b="-312"/>
          <a:stretch/>
        </p:blipFill>
        <p:spPr>
          <a:xfrm>
            <a:off x="4367770" y="3088942"/>
            <a:ext cx="4323675" cy="2696944"/>
          </a:xfrm>
          <a:prstGeom prst="rect">
            <a:avLst/>
          </a:prstGeom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perspectiveContrastingLeftFacing">
              <a:rot lat="840000" lon="162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TextBox 9"/>
          <p:cNvSpPr txBox="1"/>
          <p:nvPr/>
        </p:nvSpPr>
        <p:spPr>
          <a:xfrm>
            <a:off x="2826683" y="6162514"/>
            <a:ext cx="358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B666"/>
                </a:solidFill>
              </a:rPr>
              <a:t>Thanks to Brian </a:t>
            </a:r>
            <a:r>
              <a:rPr lang="en-US" dirty="0" err="1" smtClean="0">
                <a:solidFill>
                  <a:srgbClr val="FFB666"/>
                </a:solidFill>
              </a:rPr>
              <a:t>Hartsell</a:t>
            </a:r>
            <a:r>
              <a:rPr lang="en-US" dirty="0" smtClean="0">
                <a:solidFill>
                  <a:srgbClr val="FFB666"/>
                </a:solidFill>
              </a:rPr>
              <a:t> for both</a:t>
            </a:r>
            <a:r>
              <a:rPr lang="en-US" dirty="0">
                <a:solidFill>
                  <a:srgbClr val="FFB666"/>
                </a:solidFill>
              </a:rPr>
              <a:t>!</a:t>
            </a:r>
            <a:endParaRPr lang="en-US" dirty="0" smtClean="0">
              <a:solidFill>
                <a:srgbClr val="FFB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9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574428"/>
            <a:ext cx="7315200" cy="1154097"/>
          </a:xfrm>
        </p:spPr>
        <p:txBody>
          <a:bodyPr/>
          <a:lstStyle/>
          <a:p>
            <a:r>
              <a:rPr lang="en-US" dirty="0" smtClean="0"/>
              <a:t>And Post-Doc Found!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398" r="398"/>
          <a:stretch>
            <a:fillRect/>
          </a:stretch>
        </p:blipFill>
        <p:spPr>
          <a:xfrm>
            <a:off x="486277" y="2129636"/>
            <a:ext cx="3566160" cy="35935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3924465" y="1728526"/>
            <a:ext cx="4951958" cy="4920792"/>
          </a:xfrm>
        </p:spPr>
        <p:txBody>
          <a:bodyPr>
            <a:normAutofit fontScale="77500" lnSpcReduction="20000"/>
          </a:bodyPr>
          <a:lstStyle/>
          <a:p>
            <a:pPr marL="45720" indent="0">
              <a:lnSpc>
                <a:spcPct val="120000"/>
              </a:lnSpc>
              <a:buNone/>
            </a:pPr>
            <a:r>
              <a:rPr lang="en-US" dirty="0" err="1"/>
              <a:t>Viacheslav</a:t>
            </a:r>
            <a:r>
              <a:rPr lang="en-US" dirty="0"/>
              <a:t> </a:t>
            </a:r>
            <a:r>
              <a:rPr lang="en-US" dirty="0" err="1" smtClean="0"/>
              <a:t>Kuksenko’s</a:t>
            </a:r>
            <a:r>
              <a:rPr lang="en-US" dirty="0" smtClean="0"/>
              <a:t> student </a:t>
            </a:r>
            <a:r>
              <a:rPr lang="en-US" dirty="0"/>
              <a:t>years and the beginning of the </a:t>
            </a:r>
            <a:r>
              <a:rPr lang="en-US" dirty="0" smtClean="0"/>
              <a:t>scientific career were  </a:t>
            </a:r>
            <a:r>
              <a:rPr lang="en-US" dirty="0"/>
              <a:t>spent in Ukraine where studied low-alloyed steels for </a:t>
            </a:r>
            <a:r>
              <a:rPr lang="en-US" dirty="0" smtClean="0"/>
              <a:t>civil engineering</a:t>
            </a:r>
            <a:r>
              <a:rPr lang="en-US" dirty="0"/>
              <a:t>. As a PhD student of the GPM laboratory of </a:t>
            </a:r>
            <a:r>
              <a:rPr lang="en-US" dirty="0" smtClean="0"/>
              <a:t>the University </a:t>
            </a:r>
            <a:r>
              <a:rPr lang="en-US" dirty="0"/>
              <a:t>of Rouen (France), </a:t>
            </a:r>
            <a:r>
              <a:rPr lang="en-US" dirty="0" err="1"/>
              <a:t>Viacheslav</a:t>
            </a:r>
            <a:r>
              <a:rPr lang="en-US" dirty="0"/>
              <a:t> joined the </a:t>
            </a:r>
            <a:r>
              <a:rPr lang="en-US" dirty="0" smtClean="0"/>
              <a:t>European GETMAT </a:t>
            </a:r>
            <a:r>
              <a:rPr lang="en-US" dirty="0"/>
              <a:t>project in 2008 and studied neutron and ion </a:t>
            </a:r>
            <a:r>
              <a:rPr lang="en-US" dirty="0" smtClean="0"/>
              <a:t>irradiation effects </a:t>
            </a:r>
            <a:r>
              <a:rPr lang="en-US" dirty="0"/>
              <a:t>in Fe-Cr alloys mainly using Atom Probe Tomography. </a:t>
            </a:r>
            <a:r>
              <a:rPr lang="en-US" dirty="0" smtClean="0"/>
              <a:t>He completed </a:t>
            </a:r>
            <a:r>
              <a:rPr lang="en-US" dirty="0"/>
              <a:t>his Ph.D. in Physics in 2011. During his farther post-</a:t>
            </a:r>
            <a:r>
              <a:rPr lang="en-US" dirty="0" smtClean="0"/>
              <a:t>doc in </a:t>
            </a:r>
            <a:r>
              <a:rPr lang="en-US" dirty="0"/>
              <a:t>PSI </a:t>
            </a:r>
            <a:r>
              <a:rPr lang="en-US" dirty="0" err="1"/>
              <a:t>Viacheslav</a:t>
            </a:r>
            <a:r>
              <a:rPr lang="en-US" dirty="0"/>
              <a:t> continued an experimental work in a domain </a:t>
            </a:r>
            <a:r>
              <a:rPr lang="en-US" dirty="0" smtClean="0"/>
              <a:t>of radiation </a:t>
            </a:r>
            <a:r>
              <a:rPr lang="en-US" dirty="0"/>
              <a:t>effects in material science, in particular, in </a:t>
            </a:r>
            <a:r>
              <a:rPr lang="en-US" dirty="0" smtClean="0"/>
              <a:t>steels irradiated in </a:t>
            </a:r>
            <a:r>
              <a:rPr lang="en-US" dirty="0"/>
              <a:t>spallation neutron source environment. </a:t>
            </a:r>
            <a:r>
              <a:rPr lang="en-US" dirty="0" err="1"/>
              <a:t>Viacheslav</a:t>
            </a:r>
            <a:r>
              <a:rPr lang="en-US" dirty="0"/>
              <a:t> </a:t>
            </a:r>
            <a:r>
              <a:rPr lang="en-US" dirty="0" smtClean="0"/>
              <a:t>joined the Materials </a:t>
            </a:r>
            <a:r>
              <a:rPr lang="en-US" dirty="0"/>
              <a:t>department of University of Oxford in January 2014 </a:t>
            </a:r>
            <a:r>
              <a:rPr lang="en-US" dirty="0" smtClean="0"/>
              <a:t>and within </a:t>
            </a:r>
            <a:r>
              <a:rPr lang="en-US" dirty="0"/>
              <a:t>the international </a:t>
            </a:r>
            <a:r>
              <a:rPr lang="en-US" dirty="0" err="1"/>
              <a:t>RaDIATE</a:t>
            </a:r>
            <a:r>
              <a:rPr lang="en-US" dirty="0"/>
              <a:t> project </a:t>
            </a:r>
            <a:r>
              <a:rPr lang="en-US" dirty="0" smtClean="0"/>
              <a:t>is investigating the radiation </a:t>
            </a:r>
            <a:r>
              <a:rPr lang="en-US" dirty="0"/>
              <a:t>damage effects of high energy proton beam in beryllium.</a:t>
            </a:r>
          </a:p>
        </p:txBody>
      </p:sp>
    </p:spTree>
    <p:extLst>
      <p:ext uri="{BB962C8B-B14F-4D97-AF65-F5344CB8AC3E}">
        <p14:creationId xmlns:p14="http://schemas.microsoft.com/office/powerpoint/2010/main" val="3615855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980" y="-324518"/>
            <a:ext cx="7315200" cy="1154097"/>
          </a:xfrm>
        </p:spPr>
        <p:txBody>
          <a:bodyPr/>
          <a:lstStyle/>
          <a:p>
            <a:r>
              <a:rPr lang="en-US" dirty="0" smtClean="0"/>
              <a:t>Today’s Collaboration Meeting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agenda 1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13108" r="1685" b="2243"/>
          <a:stretch/>
        </p:blipFill>
        <p:spPr>
          <a:xfrm>
            <a:off x="528019" y="986538"/>
            <a:ext cx="8014769" cy="57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4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787</TotalTime>
  <Words>1144</Words>
  <Application>Microsoft Macintosh PowerPoint</Application>
  <PresentationFormat>On-screen Show (4:3)</PresentationFormat>
  <Paragraphs>162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Perspective</vt:lpstr>
      <vt:lpstr>RaDIATE</vt:lpstr>
      <vt:lpstr>A Little History…</vt:lpstr>
      <vt:lpstr>Collaboration with Oxford’s MFFP Group</vt:lpstr>
      <vt:lpstr>Added BNL and PNNL</vt:lpstr>
      <vt:lpstr>MOU Signed June-July of 2013</vt:lpstr>
      <vt:lpstr>Meetings!</vt:lpstr>
      <vt:lpstr>Logo Found and Web-site Founded!</vt:lpstr>
      <vt:lpstr>And Post-Doc Found!</vt:lpstr>
      <vt:lpstr>Today’s Collaboration Meeting</vt:lpstr>
      <vt:lpstr>Today’s Collaboration Meeting</vt:lpstr>
      <vt:lpstr>News and Notes</vt:lpstr>
      <vt:lpstr>News and Notes</vt:lpstr>
      <vt:lpstr>News and Notes</vt:lpstr>
      <vt:lpstr>News and Notes</vt:lpstr>
      <vt:lpstr>News and Notes</vt:lpstr>
      <vt:lpstr>News and Notes</vt:lpstr>
      <vt:lpstr>Goals of Today’s Meeting</vt:lpstr>
      <vt:lpstr>RaDIATE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Hurh</dc:creator>
  <cp:lastModifiedBy>Patrick Hurh</cp:lastModifiedBy>
  <cp:revision>29</cp:revision>
  <dcterms:created xsi:type="dcterms:W3CDTF">2014-05-15T13:26:49Z</dcterms:created>
  <dcterms:modified xsi:type="dcterms:W3CDTF">2014-05-16T22:01:55Z</dcterms:modified>
</cp:coreProperties>
</file>