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74" r:id="rId4"/>
    <p:sldId id="275" r:id="rId5"/>
    <p:sldId id="276" r:id="rId6"/>
    <p:sldId id="277" r:id="rId7"/>
    <p:sldId id="273" r:id="rId8"/>
    <p:sldId id="278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DAB51-A123-1F4F-8DD7-8EFEF9A26808}" type="datetimeFigureOut">
              <a:rPr lang="en-US" smtClean="0"/>
              <a:t>5/15/14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9BC83-9243-6E4B-AB7B-F062B266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82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42053-5B71-E846-8BB6-A296339FFEB7}" type="datetimeFigureOut">
              <a:rPr lang="en-US" smtClean="0"/>
              <a:t>5/15/14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D894-3151-EE42-AFD7-BA9D49305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2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3416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59283"/>
            <a:ext cx="7315200" cy="4190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7403" y="88624"/>
            <a:ext cx="741849" cy="307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9252" y="88624"/>
            <a:ext cx="465133" cy="30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63182" y="395784"/>
            <a:ext cx="940762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P. Hurh</a:t>
            </a:r>
            <a:endParaRPr lang="en-US"/>
          </a:p>
        </p:txBody>
      </p:sp>
      <p:pic>
        <p:nvPicPr>
          <p:cNvPr id="9" name="Picture 8" descr="RaDIATE - Hex Rad Damage Red Reverse Blur alpha orange.t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333" y="62436"/>
            <a:ext cx="489820" cy="60838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 keV H in Be tria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686" y="2429030"/>
            <a:ext cx="7315200" cy="2595025"/>
          </a:xfrm>
        </p:spPr>
        <p:txBody>
          <a:bodyPr/>
          <a:lstStyle/>
          <a:p>
            <a:r>
              <a:rPr lang="en-US" dirty="0" err="1" smtClean="0"/>
              <a:t>RaDIATE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685" y="5078936"/>
            <a:ext cx="8603669" cy="1144632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Annual Collaboration Meeting			   May 19 2014</a:t>
            </a:r>
          </a:p>
          <a:p>
            <a:r>
              <a:rPr lang="en-US" dirty="0" smtClean="0">
                <a:solidFill>
                  <a:srgbClr val="FFCF99"/>
                </a:solidFill>
              </a:rPr>
              <a:t>Cost-effective Irradiations Discussion</a:t>
            </a:r>
            <a:endParaRPr lang="en-US" dirty="0">
              <a:solidFill>
                <a:srgbClr val="FFCF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95" y="6363939"/>
            <a:ext cx="893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>
                <a:solidFill>
                  <a:srgbClr val="FFB666"/>
                </a:solidFill>
              </a:rPr>
              <a:t>Ra</a:t>
            </a:r>
            <a:r>
              <a:rPr lang="en-US" spc="300" dirty="0" smtClean="0"/>
              <a:t>diation </a:t>
            </a:r>
            <a:r>
              <a:rPr lang="en-US" spc="300" dirty="0" smtClean="0">
                <a:solidFill>
                  <a:srgbClr val="FFB666"/>
                </a:solidFill>
              </a:rPr>
              <a:t>D</a:t>
            </a:r>
            <a:r>
              <a:rPr lang="en-US" spc="300" dirty="0" smtClean="0"/>
              <a:t>amage </a:t>
            </a:r>
            <a:r>
              <a:rPr lang="en-US" spc="300" dirty="0" smtClean="0">
                <a:solidFill>
                  <a:srgbClr val="FFB666"/>
                </a:solidFill>
              </a:rPr>
              <a:t>I</a:t>
            </a:r>
            <a:r>
              <a:rPr lang="en-US" spc="300" dirty="0" smtClean="0"/>
              <a:t>n </a:t>
            </a:r>
            <a:r>
              <a:rPr lang="en-US" spc="300" dirty="0" smtClean="0">
                <a:solidFill>
                  <a:srgbClr val="FFB666"/>
                </a:solidFill>
              </a:rPr>
              <a:t>A</a:t>
            </a:r>
            <a:r>
              <a:rPr lang="en-US" spc="300" dirty="0" smtClean="0"/>
              <a:t>ccelerator </a:t>
            </a:r>
            <a:r>
              <a:rPr lang="en-US" spc="300" dirty="0" smtClean="0">
                <a:solidFill>
                  <a:srgbClr val="FFB666"/>
                </a:solidFill>
              </a:rPr>
              <a:t>T</a:t>
            </a:r>
            <a:r>
              <a:rPr lang="en-US" spc="300" dirty="0" smtClean="0"/>
              <a:t>arget </a:t>
            </a:r>
            <a:r>
              <a:rPr lang="en-US" spc="300" dirty="0" smtClean="0">
                <a:solidFill>
                  <a:srgbClr val="FFB666"/>
                </a:solidFill>
              </a:rPr>
              <a:t>E</a:t>
            </a:r>
            <a:r>
              <a:rPr lang="en-US" spc="300" dirty="0" smtClean="0"/>
              <a:t>nvironments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32465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afford material irradiations?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4"/>
            <a:ext cx="7315200" cy="2909196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High energy protons</a:t>
            </a:r>
          </a:p>
          <a:p>
            <a:pPr lvl="1"/>
            <a:r>
              <a:rPr lang="en-US" dirty="0" smtClean="0"/>
              <a:t>Best match for </a:t>
            </a:r>
            <a:r>
              <a:rPr lang="en-US" dirty="0" err="1" smtClean="0"/>
              <a:t>RaDIATE</a:t>
            </a:r>
            <a:r>
              <a:rPr lang="en-US" dirty="0" smtClean="0"/>
              <a:t> parameter space</a:t>
            </a:r>
          </a:p>
          <a:p>
            <a:pPr lvl="1"/>
            <a:r>
              <a:rPr lang="en-US" dirty="0" smtClean="0"/>
              <a:t>Allows for miniature mechanical testing</a:t>
            </a:r>
          </a:p>
          <a:p>
            <a:pPr lvl="1"/>
            <a:r>
              <a:rPr lang="en-US" dirty="0" smtClean="0"/>
              <a:t>Needs to run in a non-parasitic mode on existing program or experiment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Expensive</a:t>
            </a:r>
          </a:p>
          <a:p>
            <a:r>
              <a:rPr lang="en-US" dirty="0" smtClean="0"/>
              <a:t>Low energy ions</a:t>
            </a:r>
          </a:p>
          <a:p>
            <a:pPr lvl="1"/>
            <a:r>
              <a:rPr lang="en-US" dirty="0" smtClean="0"/>
              <a:t>High dose rate</a:t>
            </a:r>
          </a:p>
          <a:p>
            <a:pPr lvl="1"/>
            <a:r>
              <a:rPr lang="en-US" dirty="0" smtClean="0"/>
              <a:t>Little to no residual activity</a:t>
            </a:r>
          </a:p>
          <a:p>
            <a:pPr lvl="1"/>
            <a:r>
              <a:rPr lang="en-US" dirty="0" smtClean="0"/>
              <a:t>Can allow for in-situ measurements</a:t>
            </a:r>
          </a:p>
          <a:p>
            <a:pPr lvl="1"/>
            <a:r>
              <a:rPr lang="en-US" dirty="0" smtClean="0"/>
              <a:t>No gas production</a:t>
            </a:r>
          </a:p>
          <a:p>
            <a:pPr lvl="1"/>
            <a:r>
              <a:rPr lang="en-US" dirty="0" smtClean="0"/>
              <a:t>Several “scaling” issues</a:t>
            </a:r>
          </a:p>
          <a:p>
            <a:pPr lvl="1"/>
            <a:r>
              <a:rPr lang="en-US" dirty="0" smtClean="0">
                <a:solidFill>
                  <a:srgbClr val="FF8600"/>
                </a:solidFill>
              </a:rPr>
              <a:t>Less expensive,</a:t>
            </a:r>
            <a:endParaRPr lang="en-US" dirty="0">
              <a:solidFill>
                <a:srgbClr val="FF8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3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6766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Issues with Low Energy Irradiations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80501"/>
            <a:ext cx="7315200" cy="4411740"/>
          </a:xfrm>
        </p:spPr>
        <p:txBody>
          <a:bodyPr>
            <a:normAutofit/>
          </a:bodyPr>
          <a:lstStyle/>
          <a:p>
            <a:r>
              <a:rPr lang="en-US" dirty="0" smtClean="0"/>
              <a:t>Shallow depth of penetration (&lt; 10 microns)</a:t>
            </a:r>
          </a:p>
          <a:p>
            <a:pPr lvl="1"/>
            <a:r>
              <a:rPr lang="en-US" dirty="0" smtClean="0"/>
              <a:t>Studies have typically been TEM, </a:t>
            </a:r>
            <a:r>
              <a:rPr lang="en-US" dirty="0" err="1" smtClean="0"/>
              <a:t>nano</a:t>
            </a:r>
            <a:r>
              <a:rPr lang="en-US" dirty="0" smtClean="0"/>
              <a:t>-indenter</a:t>
            </a:r>
          </a:p>
          <a:p>
            <a:pPr lvl="1"/>
            <a:r>
              <a:rPr lang="en-US" dirty="0" smtClean="0"/>
              <a:t>New work with micro-mechanics</a:t>
            </a:r>
          </a:p>
          <a:p>
            <a:r>
              <a:rPr lang="en-US" dirty="0" smtClean="0"/>
              <a:t>Non-uniform DPA accumulation with depth</a:t>
            </a:r>
          </a:p>
          <a:p>
            <a:pPr lvl="1"/>
            <a:r>
              <a:rPr lang="en-US" dirty="0" smtClean="0"/>
              <a:t>Protons have more uniform profile</a:t>
            </a:r>
          </a:p>
          <a:p>
            <a:r>
              <a:rPr lang="en-US" dirty="0" smtClean="0"/>
              <a:t>Dose rate effects</a:t>
            </a:r>
          </a:p>
          <a:p>
            <a:pPr lvl="1"/>
            <a:r>
              <a:rPr lang="en-US" dirty="0" smtClean="0"/>
              <a:t>Damage effects not equal for </a:t>
            </a:r>
            <a:r>
              <a:rPr lang="en-US" dirty="0" err="1" smtClean="0"/>
              <a:t>rastered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continuous beam</a:t>
            </a:r>
          </a:p>
          <a:p>
            <a:r>
              <a:rPr lang="en-US" dirty="0" smtClean="0"/>
              <a:t>No gas production</a:t>
            </a:r>
          </a:p>
          <a:p>
            <a:pPr lvl="1"/>
            <a:r>
              <a:rPr lang="en-US" dirty="0" smtClean="0"/>
              <a:t>Implant H, He with concurrent beams?</a:t>
            </a:r>
          </a:p>
          <a:p>
            <a:r>
              <a:rPr lang="en-US" dirty="0" smtClean="0"/>
              <a:t>Ion “poisoning”</a:t>
            </a:r>
          </a:p>
          <a:p>
            <a:pPr lvl="1"/>
            <a:r>
              <a:rPr lang="en-US" dirty="0" smtClean="0"/>
              <a:t>Beam ions stop in material being studied</a:t>
            </a:r>
          </a:p>
          <a:p>
            <a:pPr lvl="1"/>
            <a:r>
              <a:rPr lang="en-US" dirty="0" smtClean="0"/>
              <a:t>Self-ions can be used, but still more interstitials than “normal”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1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In-Between Case?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Proton irradiation in the 10 – 30 MeV range</a:t>
            </a:r>
          </a:p>
          <a:p>
            <a:pPr lvl="1"/>
            <a:r>
              <a:rPr lang="en-US" dirty="0" smtClean="0"/>
              <a:t>Gas production</a:t>
            </a:r>
          </a:p>
          <a:p>
            <a:pPr lvl="1"/>
            <a:r>
              <a:rPr lang="en-US" dirty="0" smtClean="0"/>
              <a:t>Depth of penetration</a:t>
            </a:r>
          </a:p>
          <a:p>
            <a:pPr lvl="1"/>
            <a:r>
              <a:rPr lang="en-US" dirty="0" smtClean="0"/>
              <a:t>More uniform damage profile with depth</a:t>
            </a:r>
          </a:p>
          <a:p>
            <a:pPr lvl="1"/>
            <a:r>
              <a:rPr lang="en-US" dirty="0" smtClean="0"/>
              <a:t>Protons “poison” sample with higher H “production”</a:t>
            </a:r>
          </a:p>
          <a:p>
            <a:pPr lvl="1"/>
            <a:r>
              <a:rPr lang="en-US" dirty="0" smtClean="0"/>
              <a:t>Dose rate is only remaining large issue</a:t>
            </a:r>
          </a:p>
          <a:p>
            <a:r>
              <a:rPr lang="en-US" dirty="0" smtClean="0"/>
              <a:t>Will result in highly active samples!</a:t>
            </a:r>
          </a:p>
          <a:p>
            <a:r>
              <a:rPr lang="en-US" dirty="0"/>
              <a:t>Limitations in current mean small transverse irradiation </a:t>
            </a:r>
            <a:r>
              <a:rPr lang="en-US" dirty="0" smtClean="0"/>
              <a:t>area (&lt;&lt; 1 mm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Less expensive than high energy proton beam, but still expensive (&gt; 1 k$ per hour)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9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D4909"/>
                </a:solidFill>
              </a:rPr>
              <a:t>Need</a:t>
            </a:r>
            <a:r>
              <a:rPr lang="en-US" dirty="0" smtClean="0"/>
              <a:t> short term path </a:t>
            </a:r>
            <a:r>
              <a:rPr lang="en-US" dirty="0" smtClean="0">
                <a:solidFill>
                  <a:srgbClr val="9D4909"/>
                </a:solidFill>
              </a:rPr>
              <a:t>and</a:t>
            </a:r>
            <a:br>
              <a:rPr lang="en-US" dirty="0" smtClean="0">
                <a:solidFill>
                  <a:srgbClr val="9D4909"/>
                </a:solidFill>
              </a:rPr>
            </a:br>
            <a:r>
              <a:rPr lang="en-US" dirty="0" smtClean="0">
                <a:solidFill>
                  <a:srgbClr val="9D4909"/>
                </a:solidFill>
              </a:rPr>
              <a:t>long term path</a:t>
            </a:r>
            <a:endParaRPr lang="en-US" dirty="0">
              <a:solidFill>
                <a:srgbClr val="9D490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next 2 years?</a:t>
            </a:r>
          </a:p>
          <a:p>
            <a:pPr lvl="1"/>
            <a:r>
              <a:rPr lang="en-US" dirty="0" smtClean="0"/>
              <a:t>Low energy irradiations</a:t>
            </a:r>
          </a:p>
          <a:p>
            <a:pPr lvl="2"/>
            <a:r>
              <a:rPr lang="en-US" dirty="0" smtClean="0"/>
              <a:t>Use existing facilities at universities and Labs</a:t>
            </a:r>
          </a:p>
          <a:p>
            <a:pPr lvl="2"/>
            <a:r>
              <a:rPr lang="en-US" dirty="0" smtClean="0"/>
              <a:t>Develop higher current proton irradiation facilities (FETS?)</a:t>
            </a:r>
          </a:p>
          <a:p>
            <a:pPr lvl="2"/>
            <a:r>
              <a:rPr lang="en-US" dirty="0" smtClean="0"/>
              <a:t>Contribute to “scaling” studies (needs high energy validation)</a:t>
            </a:r>
          </a:p>
          <a:p>
            <a:pPr lvl="1"/>
            <a:r>
              <a:rPr lang="en-US" dirty="0" smtClean="0"/>
              <a:t>High energy irradiations</a:t>
            </a:r>
          </a:p>
          <a:p>
            <a:pPr lvl="2"/>
            <a:r>
              <a:rPr lang="en-US" dirty="0" smtClean="0"/>
              <a:t>Use existing facilities for “in-between” beam (10-30 MeV)</a:t>
            </a:r>
          </a:p>
          <a:p>
            <a:pPr lvl="2"/>
            <a:r>
              <a:rPr lang="en-US" dirty="0" smtClean="0"/>
              <a:t>Use as non-parasitic as possible irradiation volumes for higher energies (BLIP, NuMI)?</a:t>
            </a:r>
          </a:p>
          <a:p>
            <a:pPr lvl="2"/>
            <a:r>
              <a:rPr lang="en-US" dirty="0" smtClean="0"/>
              <a:t>Contribute to “scaling” studies as validation (needs careful planning)</a:t>
            </a:r>
          </a:p>
          <a:p>
            <a:pPr lvl="1"/>
            <a:r>
              <a:rPr lang="en-US" dirty="0" smtClean="0"/>
              <a:t>Develop solutions for the long term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9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D4909"/>
                </a:solidFill>
              </a:rPr>
              <a:t>Need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D4909"/>
                </a:solidFill>
              </a:rPr>
              <a:t>short term path and</a:t>
            </a:r>
            <a:br>
              <a:rPr lang="en-US" dirty="0" smtClean="0">
                <a:solidFill>
                  <a:srgbClr val="9D4909"/>
                </a:solidFill>
              </a:rPr>
            </a:b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long term path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&gt; 2 years?</a:t>
            </a:r>
          </a:p>
          <a:p>
            <a:pPr lvl="1"/>
            <a:r>
              <a:rPr lang="en-US" dirty="0" smtClean="0"/>
              <a:t>Low energy irradiations</a:t>
            </a:r>
          </a:p>
          <a:p>
            <a:pPr lvl="2"/>
            <a:r>
              <a:rPr lang="en-US" dirty="0" smtClean="0"/>
              <a:t>Continue to use existing facilities at universities and Labs</a:t>
            </a:r>
          </a:p>
          <a:p>
            <a:pPr lvl="2"/>
            <a:r>
              <a:rPr lang="en-US" dirty="0" smtClean="0"/>
              <a:t>Start to use FETS for larger (transverse) samples at high damage accumulation</a:t>
            </a:r>
          </a:p>
          <a:p>
            <a:pPr lvl="2"/>
            <a:r>
              <a:rPr lang="en-US" dirty="0" smtClean="0"/>
              <a:t>Capitalize on “scaling” studies to design more application relevant experiments</a:t>
            </a:r>
          </a:p>
          <a:p>
            <a:pPr lvl="1"/>
            <a:r>
              <a:rPr lang="en-US" dirty="0" smtClean="0"/>
              <a:t>High energy irradiations</a:t>
            </a:r>
          </a:p>
          <a:p>
            <a:pPr lvl="2"/>
            <a:r>
              <a:rPr lang="en-US" dirty="0" smtClean="0"/>
              <a:t>Continue to use existing facilities for “in-between” beam (10-30 MeV)</a:t>
            </a:r>
          </a:p>
          <a:p>
            <a:pPr lvl="2"/>
            <a:r>
              <a:rPr lang="en-US" dirty="0" smtClean="0"/>
              <a:t>Develop high current facility for “in-between” beam (energy upgrade for FETS?)</a:t>
            </a:r>
          </a:p>
          <a:p>
            <a:pPr lvl="2"/>
            <a:r>
              <a:rPr lang="en-US" dirty="0" smtClean="0"/>
              <a:t>Develop additional non-parasitic irradiation volumes for higher energies (SNS-FMITS)?</a:t>
            </a:r>
          </a:p>
          <a:p>
            <a:pPr lvl="1"/>
            <a:r>
              <a:rPr lang="en-US" dirty="0" smtClean="0"/>
              <a:t>Will need both high energy and low energy solutions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Costs to “user” depends on context?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“Commercial” model-</a:t>
            </a:r>
          </a:p>
          <a:p>
            <a:pPr lvl="1"/>
            <a:r>
              <a:rPr lang="en-US" dirty="0" smtClean="0"/>
              <a:t>Where a user reimburses the facility for beam-time, often paying full overheads</a:t>
            </a:r>
          </a:p>
          <a:p>
            <a:pPr lvl="1"/>
            <a:r>
              <a:rPr lang="en-US" dirty="0" smtClean="0"/>
              <a:t>When Fermilab irradiates at BLIP (BNL) we follow this model (although overheads were kept to a minimum)</a:t>
            </a:r>
          </a:p>
          <a:p>
            <a:pPr lvl="2"/>
            <a:r>
              <a:rPr lang="en-US" dirty="0" smtClean="0"/>
              <a:t>Cost is near 60 k$ per week (~0.17 DPA per week for Ti)</a:t>
            </a:r>
          </a:p>
          <a:p>
            <a:pPr lvl="1"/>
            <a:r>
              <a:rPr lang="en-US" dirty="0" smtClean="0"/>
              <a:t>Even when doing low energy irradiations, the cost can be relatively high (~1,000 $/</a:t>
            </a:r>
            <a:r>
              <a:rPr lang="en-US" dirty="0" err="1" smtClean="0"/>
              <a:t>hr</a:t>
            </a:r>
            <a:r>
              <a:rPr lang="en-US" dirty="0"/>
              <a:t> </a:t>
            </a:r>
            <a:r>
              <a:rPr lang="en-US" dirty="0" smtClean="0"/>
              <a:t>at BNL 1 </a:t>
            </a:r>
            <a:r>
              <a:rPr lang="en-US" dirty="0" err="1" smtClean="0"/>
              <a:t>uA</a:t>
            </a:r>
            <a:r>
              <a:rPr lang="en-US" dirty="0" smtClean="0"/>
              <a:t> Tandem)</a:t>
            </a:r>
          </a:p>
          <a:p>
            <a:r>
              <a:rPr lang="en-US" dirty="0" smtClean="0"/>
              <a:t>“Academic” model-</a:t>
            </a:r>
          </a:p>
          <a:p>
            <a:pPr lvl="1"/>
            <a:r>
              <a:rPr lang="en-US" dirty="0" smtClean="0"/>
              <a:t>Where a student has a proposal for an experiment, and the facility does not charge for beam-time</a:t>
            </a:r>
          </a:p>
          <a:p>
            <a:pPr lvl="1"/>
            <a:r>
              <a:rPr lang="en-US" dirty="0" smtClean="0"/>
              <a:t>Obviously less expensive!</a:t>
            </a:r>
          </a:p>
          <a:p>
            <a:r>
              <a:rPr lang="en-US" dirty="0" smtClean="0"/>
              <a:t>How to use the academic model?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6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facilities are available for now?</a:t>
            </a:r>
          </a:p>
          <a:p>
            <a:r>
              <a:rPr lang="en-US" dirty="0" smtClean="0"/>
              <a:t>What are possibilities for non-parasitic irradiation volumes?</a:t>
            </a:r>
          </a:p>
          <a:p>
            <a:r>
              <a:rPr lang="en-US" dirty="0" smtClean="0"/>
              <a:t>What about PIE?</a:t>
            </a:r>
          </a:p>
          <a:p>
            <a:pPr lvl="1"/>
            <a:r>
              <a:rPr lang="en-US" dirty="0" smtClean="0"/>
              <a:t>What activity level can available labs currently handle?</a:t>
            </a:r>
          </a:p>
          <a:p>
            <a:r>
              <a:rPr lang="en-US" dirty="0" smtClean="0"/>
              <a:t>How do we utilize the “academic” model?</a:t>
            </a:r>
          </a:p>
          <a:p>
            <a:pPr lvl="1"/>
            <a:r>
              <a:rPr lang="en-US" dirty="0" smtClean="0"/>
              <a:t>Do we need to partner with universities?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5/19/14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Hurh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0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 keV H in Be trial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686" y="2429030"/>
            <a:ext cx="7315200" cy="2595025"/>
          </a:xfrm>
        </p:spPr>
        <p:txBody>
          <a:bodyPr/>
          <a:lstStyle/>
          <a:p>
            <a:r>
              <a:rPr lang="en-US" dirty="0" err="1" smtClean="0"/>
              <a:t>RaDIATE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685" y="5078936"/>
            <a:ext cx="8603669" cy="1144632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rgbClr val="FFB666"/>
                </a:solidFill>
              </a:rPr>
              <a:t>10 </a:t>
            </a:r>
            <a:r>
              <a:rPr lang="en-US" sz="1800" dirty="0" err="1" smtClean="0">
                <a:solidFill>
                  <a:srgbClr val="FFB666"/>
                </a:solidFill>
              </a:rPr>
              <a:t>keV</a:t>
            </a:r>
            <a:r>
              <a:rPr lang="en-US" sz="1800" dirty="0" smtClean="0">
                <a:solidFill>
                  <a:srgbClr val="FFB666"/>
                </a:solidFill>
              </a:rPr>
              <a:t> protons into Beryllium (simulated with SRIM 2008 and artistically rendered with Graphic Converter by P. Hurh)</a:t>
            </a:r>
            <a:endParaRPr lang="en-US" sz="1800" dirty="0">
              <a:solidFill>
                <a:srgbClr val="FFB6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95" y="6363939"/>
            <a:ext cx="893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 smtClean="0">
                <a:solidFill>
                  <a:srgbClr val="FFB666"/>
                </a:solidFill>
              </a:rPr>
              <a:t>Ra</a:t>
            </a:r>
            <a:r>
              <a:rPr lang="en-US" spc="300" dirty="0" smtClean="0"/>
              <a:t>diation </a:t>
            </a:r>
            <a:r>
              <a:rPr lang="en-US" spc="300" dirty="0" smtClean="0">
                <a:solidFill>
                  <a:srgbClr val="FFB666"/>
                </a:solidFill>
              </a:rPr>
              <a:t>D</a:t>
            </a:r>
            <a:r>
              <a:rPr lang="en-US" spc="300" dirty="0" smtClean="0"/>
              <a:t>amage </a:t>
            </a:r>
            <a:r>
              <a:rPr lang="en-US" spc="300" dirty="0" smtClean="0">
                <a:solidFill>
                  <a:srgbClr val="FFB666"/>
                </a:solidFill>
              </a:rPr>
              <a:t>I</a:t>
            </a:r>
            <a:r>
              <a:rPr lang="en-US" spc="300" dirty="0" smtClean="0"/>
              <a:t>n </a:t>
            </a:r>
            <a:r>
              <a:rPr lang="en-US" spc="300" dirty="0" smtClean="0">
                <a:solidFill>
                  <a:srgbClr val="FFB666"/>
                </a:solidFill>
              </a:rPr>
              <a:t>A</a:t>
            </a:r>
            <a:r>
              <a:rPr lang="en-US" spc="300" dirty="0" smtClean="0"/>
              <a:t>ccelerator </a:t>
            </a:r>
            <a:r>
              <a:rPr lang="en-US" spc="300" dirty="0" smtClean="0">
                <a:solidFill>
                  <a:srgbClr val="FFB666"/>
                </a:solidFill>
              </a:rPr>
              <a:t>T</a:t>
            </a:r>
            <a:r>
              <a:rPr lang="en-US" spc="300" dirty="0" smtClean="0"/>
              <a:t>arget </a:t>
            </a:r>
            <a:r>
              <a:rPr lang="en-US" spc="300" dirty="0" smtClean="0">
                <a:solidFill>
                  <a:srgbClr val="FFB666"/>
                </a:solidFill>
              </a:rPr>
              <a:t>E</a:t>
            </a:r>
            <a:r>
              <a:rPr lang="en-US" spc="300" dirty="0" smtClean="0"/>
              <a:t>nvironments</a:t>
            </a:r>
            <a:endParaRPr lang="en-US" spc="300" dirty="0"/>
          </a:p>
        </p:txBody>
      </p:sp>
    </p:spTree>
    <p:extLst>
      <p:ext uri="{BB962C8B-B14F-4D97-AF65-F5344CB8AC3E}">
        <p14:creationId xmlns:p14="http://schemas.microsoft.com/office/powerpoint/2010/main" val="28253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1601</TotalTime>
  <Words>726</Words>
  <Application>Microsoft Macintosh PowerPoint</Application>
  <PresentationFormat>On-screen Show (4:3)</PresentationFormat>
  <Paragraphs>103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Perspective</vt:lpstr>
      <vt:lpstr>RaDIATE</vt:lpstr>
      <vt:lpstr>How to afford material irradiations?</vt:lpstr>
      <vt:lpstr>Issues with Low Energy Irradiations</vt:lpstr>
      <vt:lpstr>In-Between Case?</vt:lpstr>
      <vt:lpstr>Need short term path and long term path</vt:lpstr>
      <vt:lpstr>Need short term path and long term path</vt:lpstr>
      <vt:lpstr>Costs to “user” depends on context?</vt:lpstr>
      <vt:lpstr>Discuss!</vt:lpstr>
      <vt:lpstr>RaDIATE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Hurh</dc:creator>
  <cp:lastModifiedBy>Patrick Hurh</cp:lastModifiedBy>
  <cp:revision>44</cp:revision>
  <dcterms:created xsi:type="dcterms:W3CDTF">2014-05-15T13:26:49Z</dcterms:created>
  <dcterms:modified xsi:type="dcterms:W3CDTF">2014-05-16T16:08:21Z</dcterms:modified>
</cp:coreProperties>
</file>