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3" r:id="rId4"/>
    <p:sldId id="274" r:id="rId5"/>
    <p:sldId id="275" r:id="rId6"/>
    <p:sldId id="276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DAB51-A123-1F4F-8DD7-8EFEF9A26808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9BC83-9243-6E4B-AB7B-F062B266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82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42053-5B71-E846-8BB6-A296339FFEB7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D894-3151-EE42-AFD7-BA9D4930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2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403" y="88624"/>
            <a:ext cx="741849" cy="307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252" y="88624"/>
            <a:ext cx="465133" cy="30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63182" y="395784"/>
            <a:ext cx="940762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P. Hurh</a:t>
            </a:r>
            <a:endParaRPr lang="en-US"/>
          </a:p>
        </p:txBody>
      </p:sp>
      <p:pic>
        <p:nvPicPr>
          <p:cNvPr id="9" name="Picture 8" descr="RaDIATE - Hex Rad Damage Red Reverse Blur alpha orange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33" y="62436"/>
            <a:ext cx="489820" cy="60838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 keV H in Be tria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86" y="2429030"/>
            <a:ext cx="7315200" cy="2595025"/>
          </a:xfrm>
        </p:spPr>
        <p:txBody>
          <a:bodyPr/>
          <a:lstStyle/>
          <a:p>
            <a:r>
              <a:rPr lang="en-US" dirty="0" err="1" smtClean="0"/>
              <a:t>RaDIATE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85" y="5078936"/>
            <a:ext cx="8603669" cy="114463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Annual Collaboration Meeting			   May 19 2014</a:t>
            </a:r>
          </a:p>
          <a:p>
            <a:r>
              <a:rPr lang="en-US" dirty="0" smtClean="0">
                <a:solidFill>
                  <a:srgbClr val="FFCF99"/>
                </a:solidFill>
              </a:rPr>
              <a:t>MOU Revision Discussion</a:t>
            </a:r>
            <a:endParaRPr lang="en-US" dirty="0">
              <a:solidFill>
                <a:srgbClr val="FFCF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95" y="6363939"/>
            <a:ext cx="893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srgbClr val="FFB666"/>
                </a:solidFill>
              </a:rPr>
              <a:t>Ra</a:t>
            </a:r>
            <a:r>
              <a:rPr lang="en-US" spc="300" dirty="0" smtClean="0"/>
              <a:t>diation </a:t>
            </a:r>
            <a:r>
              <a:rPr lang="en-US" spc="300" dirty="0" smtClean="0">
                <a:solidFill>
                  <a:srgbClr val="FFB666"/>
                </a:solidFill>
              </a:rPr>
              <a:t>D</a:t>
            </a:r>
            <a:r>
              <a:rPr lang="en-US" spc="300" dirty="0" smtClean="0"/>
              <a:t>amage </a:t>
            </a:r>
            <a:r>
              <a:rPr lang="en-US" spc="300" dirty="0" smtClean="0">
                <a:solidFill>
                  <a:srgbClr val="FFB666"/>
                </a:solidFill>
              </a:rPr>
              <a:t>I</a:t>
            </a:r>
            <a:r>
              <a:rPr lang="en-US" spc="300" dirty="0" smtClean="0"/>
              <a:t>n </a:t>
            </a:r>
            <a:r>
              <a:rPr lang="en-US" spc="300" dirty="0" smtClean="0">
                <a:solidFill>
                  <a:srgbClr val="FFB666"/>
                </a:solidFill>
              </a:rPr>
              <a:t>A</a:t>
            </a:r>
            <a:r>
              <a:rPr lang="en-US" spc="300" dirty="0" smtClean="0"/>
              <a:t>ccelerator </a:t>
            </a:r>
            <a:r>
              <a:rPr lang="en-US" spc="300" dirty="0" smtClean="0">
                <a:solidFill>
                  <a:srgbClr val="FFB666"/>
                </a:solidFill>
              </a:rPr>
              <a:t>T</a:t>
            </a:r>
            <a:r>
              <a:rPr lang="en-US" spc="300" dirty="0" smtClean="0"/>
              <a:t>arget </a:t>
            </a:r>
            <a:r>
              <a:rPr lang="en-US" spc="300" dirty="0" smtClean="0">
                <a:solidFill>
                  <a:srgbClr val="FFB666"/>
                </a:solidFill>
              </a:rPr>
              <a:t>E</a:t>
            </a:r>
            <a:r>
              <a:rPr lang="en-US" spc="300" dirty="0" smtClean="0"/>
              <a:t>nvironments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32465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 Revision to Add New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4"/>
            <a:ext cx="7315200" cy="2424054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Current Collaborators</a:t>
            </a:r>
          </a:p>
          <a:p>
            <a:pPr lvl="1"/>
            <a:r>
              <a:rPr lang="en-US" dirty="0" smtClean="0"/>
              <a:t>Fermilab</a:t>
            </a:r>
          </a:p>
          <a:p>
            <a:pPr lvl="1"/>
            <a:r>
              <a:rPr lang="en-US" dirty="0" smtClean="0"/>
              <a:t>RAL-STFC</a:t>
            </a:r>
          </a:p>
          <a:p>
            <a:pPr lvl="1"/>
            <a:r>
              <a:rPr lang="en-US" dirty="0" smtClean="0"/>
              <a:t>Oxford</a:t>
            </a:r>
          </a:p>
          <a:p>
            <a:pPr lvl="1"/>
            <a:r>
              <a:rPr lang="en-US" dirty="0" smtClean="0"/>
              <a:t>BNL</a:t>
            </a:r>
          </a:p>
          <a:p>
            <a:pPr lvl="1"/>
            <a:r>
              <a:rPr lang="en-US" dirty="0" smtClean="0"/>
              <a:t>PNNL</a:t>
            </a:r>
          </a:p>
          <a:p>
            <a:endParaRPr lang="en-US" dirty="0"/>
          </a:p>
          <a:p>
            <a:r>
              <a:rPr lang="en-US" dirty="0" smtClean="0"/>
              <a:t>Potential Collaborators</a:t>
            </a:r>
            <a:endParaRPr lang="en-US" dirty="0"/>
          </a:p>
          <a:p>
            <a:pPr lvl="1"/>
            <a:r>
              <a:rPr lang="en-US" dirty="0" smtClean="0"/>
              <a:t>ORNL</a:t>
            </a:r>
          </a:p>
          <a:p>
            <a:pPr lvl="1"/>
            <a:r>
              <a:rPr lang="en-US" dirty="0" smtClean="0"/>
              <a:t>MSU – FRIB</a:t>
            </a:r>
          </a:p>
          <a:p>
            <a:pPr lvl="1"/>
            <a:r>
              <a:rPr lang="en-US" dirty="0" smtClean="0"/>
              <a:t>CERN</a:t>
            </a:r>
          </a:p>
          <a:p>
            <a:pPr lvl="1"/>
            <a:r>
              <a:rPr lang="en-US" dirty="0" smtClean="0"/>
              <a:t>ESS</a:t>
            </a:r>
          </a:p>
          <a:p>
            <a:pPr lvl="1"/>
            <a:r>
              <a:rPr lang="en-US" dirty="0" smtClean="0"/>
              <a:t>LANL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5423853"/>
            <a:ext cx="7315200" cy="65470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Any Others??</a:t>
            </a:r>
          </a:p>
        </p:txBody>
      </p:sp>
    </p:spTree>
    <p:extLst>
      <p:ext uri="{BB962C8B-B14F-4D97-AF65-F5344CB8AC3E}">
        <p14:creationId xmlns:p14="http://schemas.microsoft.com/office/powerpoint/2010/main" val="32807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16411"/>
            <a:ext cx="7315200" cy="1154097"/>
          </a:xfrm>
        </p:spPr>
        <p:txBody>
          <a:bodyPr/>
          <a:lstStyle/>
          <a:p>
            <a:r>
              <a:rPr lang="en-US" dirty="0" smtClean="0"/>
              <a:t>Things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41529"/>
            <a:ext cx="7315200" cy="3539527"/>
          </a:xfrm>
        </p:spPr>
        <p:txBody>
          <a:bodyPr/>
          <a:lstStyle/>
          <a:p>
            <a:r>
              <a:rPr lang="en-US" dirty="0" smtClean="0"/>
              <a:t>This revision has tried to generalize to allow flexibility in scope, by using words such as “typical” and “as appropriate” and “other”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Irradiation Environment</a:t>
            </a:r>
          </a:p>
          <a:p>
            <a:pPr lvl="1"/>
            <a:r>
              <a:rPr lang="en-US" dirty="0" smtClean="0"/>
              <a:t>Properties Investigated</a:t>
            </a:r>
          </a:p>
          <a:p>
            <a:r>
              <a:rPr lang="en-US" dirty="0" smtClean="0"/>
              <a:t>While not losing essential specificity making </a:t>
            </a:r>
            <a:r>
              <a:rPr lang="en-US" dirty="0" err="1" smtClean="0"/>
              <a:t>RaDIATE</a:t>
            </a:r>
            <a:r>
              <a:rPr lang="en-US" dirty="0" smtClean="0"/>
              <a:t> unique</a:t>
            </a:r>
          </a:p>
          <a:p>
            <a:pPr lvl="1"/>
            <a:r>
              <a:rPr lang="en-US" dirty="0" smtClean="0"/>
              <a:t>Interaction with accelerator beam</a:t>
            </a:r>
          </a:p>
          <a:p>
            <a:pPr lvl="1"/>
            <a:r>
              <a:rPr lang="en-US" dirty="0" smtClean="0"/>
              <a:t>High energy particles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9569"/>
            <a:ext cx="7315200" cy="1154097"/>
          </a:xfrm>
        </p:spPr>
        <p:txBody>
          <a:bodyPr/>
          <a:lstStyle/>
          <a:p>
            <a:r>
              <a:rPr lang="en-US" dirty="0" smtClean="0"/>
              <a:t>Things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4687"/>
            <a:ext cx="7315200" cy="3822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MOU has been carefully crafted to not commitment anything to anyone at any time for any reason</a:t>
            </a:r>
          </a:p>
          <a:p>
            <a:r>
              <a:rPr lang="en-US" dirty="0" smtClean="0"/>
              <a:t>About the only thing it commits to is agreement of the participating institutions to cooperate in research that falls within the scope of the MOU</a:t>
            </a:r>
          </a:p>
          <a:p>
            <a:pPr lvl="1"/>
            <a:r>
              <a:rPr lang="en-US" dirty="0" smtClean="0"/>
              <a:t>Short and long-term visits</a:t>
            </a:r>
          </a:p>
          <a:p>
            <a:pPr lvl="1"/>
            <a:r>
              <a:rPr lang="en-US" dirty="0" smtClean="0"/>
              <a:t>Exchange of publicly available information</a:t>
            </a:r>
          </a:p>
          <a:p>
            <a:pPr lvl="1"/>
            <a:r>
              <a:rPr lang="en-US" dirty="0" smtClean="0"/>
              <a:t>Conduct of workshops, seminars, and other meetings</a:t>
            </a:r>
          </a:p>
          <a:p>
            <a:r>
              <a:rPr lang="en-US" dirty="0" smtClean="0"/>
              <a:t>Anything that involves transfer of funds, goods, or services will be executed through legally established methods</a:t>
            </a:r>
          </a:p>
          <a:p>
            <a:pPr lvl="1"/>
            <a:r>
              <a:rPr lang="en-US" dirty="0" smtClean="0"/>
              <a:t>Purchase Orders (Contracts)</a:t>
            </a:r>
          </a:p>
          <a:p>
            <a:pPr lvl="1"/>
            <a:r>
              <a:rPr lang="en-US" dirty="0" smtClean="0"/>
              <a:t>Work For Others (WFO) agreements</a:t>
            </a:r>
          </a:p>
          <a:p>
            <a:pPr lvl="1"/>
            <a:r>
              <a:rPr lang="en-US" dirty="0" smtClean="0"/>
              <a:t>Cooperative Research and Development Agreements (CRADA)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9569"/>
            <a:ext cx="7315200" cy="1154097"/>
          </a:xfrm>
        </p:spPr>
        <p:txBody>
          <a:bodyPr/>
          <a:lstStyle/>
          <a:p>
            <a:r>
              <a:rPr lang="en-US" dirty="0" smtClean="0"/>
              <a:t>Goal of this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4687"/>
            <a:ext cx="7315200" cy="38224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F99"/>
                </a:solidFill>
              </a:rPr>
              <a:t>Create a draft of this revision suitable for sending up the management (and legal) chain</a:t>
            </a:r>
          </a:p>
          <a:p>
            <a:pPr lvl="1"/>
            <a:r>
              <a:rPr lang="en-US" dirty="0" smtClean="0"/>
              <a:t>Each institution will likely want some legal or political edits</a:t>
            </a:r>
          </a:p>
          <a:p>
            <a:pPr lvl="1"/>
            <a:r>
              <a:rPr lang="en-US" dirty="0" smtClean="0"/>
              <a:t>This will take some time</a:t>
            </a:r>
          </a:p>
          <a:p>
            <a:r>
              <a:rPr lang="en-US" dirty="0" smtClean="0"/>
              <a:t>After probably 2 or 3 iterations, we will send the document to the DOE Office of Counter-Intelligence</a:t>
            </a:r>
          </a:p>
          <a:p>
            <a:pPr lvl="1"/>
            <a:r>
              <a:rPr lang="en-US" dirty="0" smtClean="0"/>
              <a:t>They will use their great counter-intelligence to “improve” the document further</a:t>
            </a:r>
          </a:p>
          <a:p>
            <a:r>
              <a:rPr lang="en-US" dirty="0" smtClean="0"/>
              <a:t>Once we have DOE approval, then we can obtain final signatures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7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 to Word File of MOU Revision 1 version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 keV H in Be tria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86" y="2429030"/>
            <a:ext cx="7315200" cy="2595025"/>
          </a:xfrm>
        </p:spPr>
        <p:txBody>
          <a:bodyPr/>
          <a:lstStyle/>
          <a:p>
            <a:r>
              <a:rPr lang="en-US" dirty="0" err="1" smtClean="0"/>
              <a:t>RaDIATE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85" y="5078936"/>
            <a:ext cx="8603669" cy="114463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FFB666"/>
                </a:solidFill>
              </a:rPr>
              <a:t>10 </a:t>
            </a:r>
            <a:r>
              <a:rPr lang="en-US" sz="1800" dirty="0" err="1" smtClean="0">
                <a:solidFill>
                  <a:srgbClr val="FFB666"/>
                </a:solidFill>
              </a:rPr>
              <a:t>keV</a:t>
            </a:r>
            <a:r>
              <a:rPr lang="en-US" sz="1800" dirty="0" smtClean="0">
                <a:solidFill>
                  <a:srgbClr val="FFB666"/>
                </a:solidFill>
              </a:rPr>
              <a:t> protons into Beryllium (simulated with SRIM 2008 and artistically rendered with Graphic Converter by P. Hurh)</a:t>
            </a:r>
            <a:endParaRPr lang="en-US" sz="1800" dirty="0">
              <a:solidFill>
                <a:srgbClr val="FFB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95" y="6363939"/>
            <a:ext cx="893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srgbClr val="FFB666"/>
                </a:solidFill>
              </a:rPr>
              <a:t>Ra</a:t>
            </a:r>
            <a:r>
              <a:rPr lang="en-US" spc="300" dirty="0" smtClean="0"/>
              <a:t>diation </a:t>
            </a:r>
            <a:r>
              <a:rPr lang="en-US" spc="300" dirty="0" smtClean="0">
                <a:solidFill>
                  <a:srgbClr val="FFB666"/>
                </a:solidFill>
              </a:rPr>
              <a:t>D</a:t>
            </a:r>
            <a:r>
              <a:rPr lang="en-US" spc="300" dirty="0" smtClean="0"/>
              <a:t>amage </a:t>
            </a:r>
            <a:r>
              <a:rPr lang="en-US" spc="300" dirty="0" smtClean="0">
                <a:solidFill>
                  <a:srgbClr val="FFB666"/>
                </a:solidFill>
              </a:rPr>
              <a:t>I</a:t>
            </a:r>
            <a:r>
              <a:rPr lang="en-US" spc="300" dirty="0" smtClean="0"/>
              <a:t>n </a:t>
            </a:r>
            <a:r>
              <a:rPr lang="en-US" spc="300" dirty="0" smtClean="0">
                <a:solidFill>
                  <a:srgbClr val="FFB666"/>
                </a:solidFill>
              </a:rPr>
              <a:t>A</a:t>
            </a:r>
            <a:r>
              <a:rPr lang="en-US" spc="300" dirty="0" smtClean="0"/>
              <a:t>ccelerator </a:t>
            </a:r>
            <a:r>
              <a:rPr lang="en-US" spc="300" dirty="0" smtClean="0">
                <a:solidFill>
                  <a:srgbClr val="FFB666"/>
                </a:solidFill>
              </a:rPr>
              <a:t>T</a:t>
            </a:r>
            <a:r>
              <a:rPr lang="en-US" spc="300" dirty="0" smtClean="0"/>
              <a:t>arget </a:t>
            </a:r>
            <a:r>
              <a:rPr lang="en-US" spc="300" dirty="0" smtClean="0">
                <a:solidFill>
                  <a:srgbClr val="FFB666"/>
                </a:solidFill>
              </a:rPr>
              <a:t>E</a:t>
            </a:r>
            <a:r>
              <a:rPr lang="en-US" spc="300" dirty="0" smtClean="0"/>
              <a:t>nvironments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28253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362</TotalTime>
  <Words>365</Words>
  <Application>Microsoft Macintosh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Perspective</vt:lpstr>
      <vt:lpstr>RaDIATE</vt:lpstr>
      <vt:lpstr>MOU Revision to Add New Members</vt:lpstr>
      <vt:lpstr>Things to keep in mind</vt:lpstr>
      <vt:lpstr>Things to keep in mind</vt:lpstr>
      <vt:lpstr>Goal of this Meeting</vt:lpstr>
      <vt:lpstr>Go to Word File of MOU Revision 1 version 3</vt:lpstr>
      <vt:lpstr>RaDIATE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Hurh</dc:creator>
  <cp:lastModifiedBy>Patrick Hurh</cp:lastModifiedBy>
  <cp:revision>30</cp:revision>
  <dcterms:created xsi:type="dcterms:W3CDTF">2014-05-15T13:26:49Z</dcterms:created>
  <dcterms:modified xsi:type="dcterms:W3CDTF">2014-05-16T15:37:48Z</dcterms:modified>
</cp:coreProperties>
</file>