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265" r:id="rId3"/>
    <p:sldId id="295" r:id="rId4"/>
    <p:sldId id="296" r:id="rId5"/>
    <p:sldId id="297" r:id="rId6"/>
    <p:sldId id="298" r:id="rId7"/>
    <p:sldId id="299" r:id="rId8"/>
    <p:sldId id="300" r:id="rId9"/>
    <p:sldId id="309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Lionel Prost | 48</a:t>
            </a:r>
            <a:r>
              <a:rPr lang="en-US" baseline="30000" dirty="0" smtClean="0"/>
              <a:t>th</a:t>
            </a:r>
            <a:r>
              <a:rPr lang="en-US" dirty="0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Presenter's Name | P2MAC_2015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p2-docdb.fnal.gov/cgi-bin/ShowDocument?docid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Proton Improvement Plan II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Lionel Prost, on behalf of the PIP-II Team</a:t>
            </a:r>
          </a:p>
          <a:p>
            <a:r>
              <a:rPr lang="en-US" dirty="0" smtClean="0">
                <a:latin typeface="Helvetica" pitchFamily="34" charset="0"/>
              </a:rPr>
              <a:t>48</a:t>
            </a:r>
            <a:r>
              <a:rPr lang="en-US" baseline="30000" dirty="0" smtClean="0">
                <a:latin typeface="Helvetica" pitchFamily="34" charset="0"/>
              </a:rPr>
              <a:t>th</a:t>
            </a:r>
            <a:r>
              <a:rPr lang="en-US" dirty="0" smtClean="0">
                <a:latin typeface="Helvetica" pitchFamily="34" charset="0"/>
              </a:rPr>
              <a:t> Annual Fermilab Users Meeting</a:t>
            </a:r>
          </a:p>
          <a:p>
            <a:r>
              <a:rPr lang="en-US" dirty="0" smtClean="0">
                <a:latin typeface="Helvetica" pitchFamily="34" charset="0"/>
              </a:rPr>
              <a:t>10-11 June 2015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874371"/>
            <a:ext cx="8672513" cy="4987867"/>
          </a:xfrm>
        </p:spPr>
        <p:txBody>
          <a:bodyPr/>
          <a:lstStyle/>
          <a:p>
            <a:r>
              <a:rPr lang="en-US" dirty="0" smtClean="0"/>
              <a:t>IS/LEBT almost complete for RFQ commissioning</a:t>
            </a:r>
          </a:p>
          <a:p>
            <a:pPr lvl="1"/>
            <a:r>
              <a:rPr lang="en-US" dirty="0" smtClean="0"/>
              <a:t>RFQ delivery </a:t>
            </a:r>
            <a:r>
              <a:rPr lang="en-US" dirty="0"/>
              <a:t>e</a:t>
            </a:r>
            <a:r>
              <a:rPr lang="en-US" dirty="0" smtClean="0"/>
              <a:t>nd of July (from LBNL)</a:t>
            </a:r>
          </a:p>
          <a:p>
            <a:pPr lvl="1"/>
            <a:r>
              <a:rPr lang="en-US" dirty="0" smtClean="0"/>
              <a:t>Nominal beam parameters</a:t>
            </a:r>
            <a:br>
              <a:rPr lang="en-US" dirty="0" smtClean="0"/>
            </a:br>
            <a:r>
              <a:rPr lang="en-US" dirty="0" smtClean="0"/>
              <a:t>                     demonstrated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3821553"/>
            <a:ext cx="8585921" cy="2392955"/>
            <a:chOff x="228600" y="3821553"/>
            <a:chExt cx="8585921" cy="23929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" t="2497" r="1865" b="4247"/>
            <a:stretch/>
          </p:blipFill>
          <p:spPr>
            <a:xfrm>
              <a:off x="228600" y="3821553"/>
              <a:ext cx="8585921" cy="2392955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5423026" y="3821553"/>
              <a:ext cx="334978" cy="22914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743" y="2048842"/>
            <a:ext cx="2330473" cy="2208011"/>
            <a:chOff x="5567392" y="759421"/>
            <a:chExt cx="2982707" cy="2825973"/>
          </a:xfrm>
        </p:grpSpPr>
        <p:grpSp>
          <p:nvGrpSpPr>
            <p:cNvPr id="10" name="Group 9"/>
            <p:cNvGrpSpPr/>
            <p:nvPr/>
          </p:nvGrpSpPr>
          <p:grpSpPr>
            <a:xfrm>
              <a:off x="5875699" y="907245"/>
              <a:ext cx="2674400" cy="2444436"/>
              <a:chOff x="5776111" y="1421394"/>
              <a:chExt cx="2842788" cy="259834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1920" t="16195" r="6624" b="1961"/>
              <a:stretch/>
            </p:blipFill>
            <p:spPr>
              <a:xfrm>
                <a:off x="5776111" y="1421394"/>
                <a:ext cx="2842788" cy="2598345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5884752" y="3865830"/>
                <a:ext cx="295386" cy="13580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027297" y="3303175"/>
              <a:ext cx="673696" cy="282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</a:rPr>
                <a:t>X, mm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5286276" y="1679257"/>
              <a:ext cx="877364" cy="31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</a:rPr>
                <a:t>X’, </a:t>
              </a:r>
              <a:r>
                <a:rPr lang="en-US" sz="1000" b="1" dirty="0" err="1" smtClean="0">
                  <a:solidFill>
                    <a:schemeClr val="bg1">
                      <a:lumMod val="50000"/>
                    </a:schemeClr>
                  </a:solidFill>
                </a:rPr>
                <a:t>mrad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74447" y="759421"/>
              <a:ext cx="2125151" cy="315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e</a:t>
              </a:r>
              <a:r>
                <a:rPr lang="en-US" sz="1000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en-US" sz="1000" baseline="-25000" dirty="0" smtClean="0">
                  <a:solidFill>
                    <a:srgbClr val="FF0000"/>
                  </a:solidFill>
                </a:rPr>
                <a:t>, </a:t>
              </a:r>
              <a:r>
                <a:rPr lang="en-US" sz="1000" baseline="-25000" dirty="0" err="1" smtClean="0">
                  <a:solidFill>
                    <a:srgbClr val="FF0000"/>
                  </a:solidFill>
                </a:rPr>
                <a:t>rms</a:t>
              </a:r>
              <a:r>
                <a:rPr lang="en-US" sz="1000" dirty="0" smtClean="0">
                  <a:solidFill>
                    <a:srgbClr val="FF0000"/>
                  </a:solidFill>
                </a:rPr>
                <a:t> = 0.13 mm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mrad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085" t="31453" r="30831" b="4635"/>
          <a:stretch/>
        </p:blipFill>
        <p:spPr>
          <a:xfrm>
            <a:off x="5742650" y="1388681"/>
            <a:ext cx="3071872" cy="23039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42650" y="3413239"/>
            <a:ext cx="287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 RFQ module (i.e. ¼ of the full length RFQ)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820292" y="4150541"/>
            <a:ext cx="992579" cy="276999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C00000"/>
                </a:solidFill>
              </a:rPr>
              <a:t>Solenoid #1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4521560" y="4153086"/>
            <a:ext cx="992579" cy="276999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C00000"/>
                </a:solidFill>
              </a:rPr>
              <a:t>Solenoid #2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6220167" y="4153086"/>
            <a:ext cx="992579" cy="276999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C00000"/>
                </a:solidFill>
              </a:rPr>
              <a:t>Solenoid #3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441" y="5361046"/>
            <a:ext cx="1177126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LEBT chopper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3323" y="5333771"/>
            <a:ext cx="525101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DCCT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07464" y="4175694"/>
            <a:ext cx="901209" cy="276999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C00000"/>
                </a:solidFill>
              </a:rPr>
              <a:t>Ion source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4" y="1046272"/>
            <a:ext cx="8766198" cy="3830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development status </a:t>
            </a:r>
            <a:r>
              <a:rPr lang="en-US" dirty="0" smtClean="0"/>
              <a:t>(5/26/15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5378406"/>
            <a:ext cx="8672513" cy="6765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parallel, “high Q</a:t>
            </a:r>
            <a:r>
              <a:rPr lang="en-US" baseline="-25000" dirty="0" smtClean="0"/>
              <a:t>0</a:t>
            </a:r>
            <a:r>
              <a:rPr lang="en-US" dirty="0" smtClean="0"/>
              <a:t>” R&amp;D program is progressing toward industrialization of the Nitrogen doping process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4985197"/>
            <a:ext cx="2345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*</a:t>
            </a:r>
            <a:r>
              <a:rPr lang="en-US" sz="1400" dirty="0" smtClean="0"/>
              <a:t> HWR &amp; SSR1 part of PXIE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1235" y="2070330"/>
            <a:ext cx="24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2182" y="2672475"/>
            <a:ext cx="24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6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72024"/>
            <a:ext cx="8672513" cy="498786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ja-JP" dirty="0">
                <a:ea typeface="ＭＳ Ｐゴシック" charset="-128"/>
              </a:rPr>
              <a:t>Organized as a “national project with international participation”</a:t>
            </a:r>
          </a:p>
          <a:p>
            <a:pPr lvl="1">
              <a:defRPr/>
            </a:pPr>
            <a:r>
              <a:rPr lang="en-US" altLang="ja-JP" dirty="0">
                <a:ea typeface="ＭＳ Ｐゴシック" charset="-128"/>
              </a:rPr>
              <a:t>Fermilab as lead laboratory</a:t>
            </a:r>
          </a:p>
          <a:p>
            <a:pPr>
              <a:defRPr/>
            </a:pPr>
            <a:r>
              <a:rPr lang="en-US" altLang="ja-JP" dirty="0">
                <a:ea typeface="ＭＳ Ｐゴシック" charset="-128"/>
              </a:rPr>
              <a:t>Collaboration MOUs for the development phase (through CD-2) :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u="sng" dirty="0">
                <a:ea typeface="ＭＳ Ｐゴシック" charset="-128"/>
              </a:rPr>
              <a:t>National</a:t>
            </a:r>
            <a:r>
              <a:rPr lang="en-US" altLang="ja-JP" dirty="0">
                <a:ea typeface="ＭＳ Ｐゴシック" charset="-128"/>
              </a:rPr>
              <a:t>							</a:t>
            </a:r>
            <a:r>
              <a:rPr lang="en-US" altLang="ja-JP" u="sng" dirty="0">
                <a:ea typeface="ＭＳ Ｐゴシック" charset="-128"/>
              </a:rPr>
              <a:t>IIFC</a:t>
            </a:r>
          </a:p>
          <a:p>
            <a:pPr marL="746125" lvl="1" indent="-174625"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ANL	ORNL/SNS 	BARC/Mumbai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BNL	PNNL 	IUAC/Delhi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Cornell	</a:t>
            </a:r>
            <a:r>
              <a:rPr lang="en-US" altLang="ja-JP" dirty="0" err="1">
                <a:ea typeface="ＭＳ Ｐゴシック" charset="-128"/>
              </a:rPr>
              <a:t>UTenn</a:t>
            </a:r>
            <a:r>
              <a:rPr lang="en-US" altLang="ja-JP" dirty="0">
                <a:ea typeface="ＭＳ Ｐゴシック" charset="-128"/>
              </a:rPr>
              <a:t>	RRCAT/Indore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Fermilab	TJNAF	VECC/Kolkata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LBNL	SLAC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MSU	ILC/ART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NCSU</a:t>
            </a:r>
          </a:p>
          <a:p>
            <a:pPr marL="288925" indent="-288925"/>
            <a:r>
              <a:rPr lang="en-US" dirty="0"/>
              <a:t>Annex I to the U.S. DOE-India DAE Implementing Agreement signed in January 2015</a:t>
            </a:r>
          </a:p>
          <a:p>
            <a:pPr marL="688975" lvl="1" indent="-288925"/>
            <a:r>
              <a:rPr lang="en-US" dirty="0"/>
              <a:t>Significant Indian contribution to PIP-II R&amp;D and construction</a:t>
            </a:r>
          </a:p>
          <a:p>
            <a:pPr marL="688975" lvl="1" indent="-288925"/>
            <a:r>
              <a:rPr lang="en-US" dirty="0"/>
              <a:t>Joint DOE-DAE evaluation of R&amp;D accomplishments in </a:t>
            </a:r>
            <a:r>
              <a:rPr lang="en-US" dirty="0" smtClean="0"/>
              <a:t>2018 → final deliverable table from DAE to DOE for PIP-II by 2023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27636"/>
            <a:ext cx="8672513" cy="49878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Fermilab is committed to establishing LBNF as the leading long-baseline program in the world, with &gt;1 MW at startup</a:t>
            </a:r>
          </a:p>
          <a:p>
            <a:r>
              <a:rPr lang="en-US" dirty="0"/>
              <a:t>PIP-II is a complete, integrated, cost effective concept, that meets this goal, while </a:t>
            </a:r>
          </a:p>
          <a:p>
            <a:pPr lvl="1"/>
            <a:r>
              <a:rPr lang="en-US" dirty="0"/>
              <a:t>Building on the accomplishments of PIP</a:t>
            </a:r>
          </a:p>
          <a:p>
            <a:pPr lvl="1"/>
            <a:r>
              <a:rPr lang="en-US" dirty="0"/>
              <a:t>Leveraging U.S. superconducting </a:t>
            </a:r>
            <a:r>
              <a:rPr lang="en-US" dirty="0" err="1"/>
              <a:t>rf</a:t>
            </a:r>
            <a:r>
              <a:rPr lang="en-US" dirty="0"/>
              <a:t> </a:t>
            </a:r>
            <a:r>
              <a:rPr lang="en-US" dirty="0" smtClean="0"/>
              <a:t>investment</a:t>
            </a:r>
            <a:endParaRPr lang="en-US" dirty="0"/>
          </a:p>
          <a:p>
            <a:pPr lvl="1"/>
            <a:r>
              <a:rPr lang="en-US" dirty="0"/>
              <a:t>Attracting international </a:t>
            </a:r>
            <a:r>
              <a:rPr lang="en-US" dirty="0" smtClean="0"/>
              <a:t>partners</a:t>
            </a:r>
            <a:endParaRPr lang="en-US" dirty="0"/>
          </a:p>
          <a:p>
            <a:pPr lvl="1"/>
            <a:r>
              <a:rPr lang="en-US" dirty="0"/>
              <a:t>Providing a platform for the long-term future</a:t>
            </a:r>
          </a:p>
          <a:p>
            <a:r>
              <a:rPr lang="en-US" dirty="0" smtClean="0"/>
              <a:t>PIP-II </a:t>
            </a:r>
            <a:r>
              <a:rPr lang="en-US" dirty="0"/>
              <a:t>represents a first step in the realization of the full potential of the Fermilab complex</a:t>
            </a:r>
          </a:p>
          <a:p>
            <a:pPr lvl="1"/>
            <a:r>
              <a:rPr lang="en-US" dirty="0"/>
              <a:t>LBNF &gt;2 MW</a:t>
            </a:r>
          </a:p>
          <a:p>
            <a:pPr lvl="1"/>
            <a:r>
              <a:rPr lang="en-US" dirty="0"/>
              <a:t>Mu2e sensitivity ×10</a:t>
            </a:r>
          </a:p>
          <a:p>
            <a:pPr lvl="1"/>
            <a:r>
              <a:rPr lang="en-US" dirty="0"/>
              <a:t>MW-class, high duty factor beams for future experiments</a:t>
            </a:r>
          </a:p>
          <a:p>
            <a:r>
              <a:rPr lang="en-US" dirty="0"/>
              <a:t>The PIP-II R&amp;D program targets primary technical and cost risks</a:t>
            </a:r>
          </a:p>
          <a:p>
            <a:pPr lvl="1"/>
            <a:r>
              <a:rPr lang="en-US" dirty="0"/>
              <a:t>Organized to support a 2019 construction start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site layout (provisional)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3" descr="U:\mydocs\holmes\PIP-II\Pictures\PIP II Site_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5142"/>
            <a:ext cx="8705484" cy="48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areas to address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Development and integrated systems testing of PIP-II </a:t>
            </a:r>
            <a:r>
              <a:rPr lang="en-US" dirty="0" smtClean="0"/>
              <a:t>Front End </a:t>
            </a:r>
            <a:r>
              <a:rPr lang="en-US" dirty="0"/>
              <a:t>components (PXIE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Development </a:t>
            </a:r>
            <a:r>
              <a:rPr lang="en-US" dirty="0"/>
              <a:t>of a Booster injection system design </a:t>
            </a:r>
            <a:r>
              <a:rPr lang="en-US" dirty="0" smtClean="0"/>
              <a:t>capable of </a:t>
            </a:r>
            <a:r>
              <a:rPr lang="en-US" dirty="0"/>
              <a:t>accepting extended beam pulses from the PIP-II </a:t>
            </a:r>
            <a:r>
              <a:rPr lang="en-US" dirty="0" err="1" smtClean="0"/>
              <a:t>linac</a:t>
            </a:r>
            <a:endParaRPr lang="en-US" dirty="0"/>
          </a:p>
          <a:p>
            <a:r>
              <a:rPr lang="en-US" dirty="0" smtClean="0"/>
              <a:t>Development </a:t>
            </a:r>
            <a:r>
              <a:rPr lang="en-US" dirty="0"/>
              <a:t>and demonstration of cost </a:t>
            </a:r>
            <a:r>
              <a:rPr lang="en-US" dirty="0" smtClean="0"/>
              <a:t>effective superconducting </a:t>
            </a:r>
            <a:r>
              <a:rPr lang="en-US" dirty="0"/>
              <a:t>radio frequency acceleration systems </a:t>
            </a:r>
            <a:r>
              <a:rPr lang="en-US" dirty="0" smtClean="0"/>
              <a:t>at four </a:t>
            </a:r>
            <a:r>
              <a:rPr lang="en-US" dirty="0"/>
              <a:t>different frequencies and with </a:t>
            </a:r>
            <a:r>
              <a:rPr lang="en-US" dirty="0" err="1"/>
              <a:t>rf</a:t>
            </a:r>
            <a:r>
              <a:rPr lang="en-US" dirty="0"/>
              <a:t> duty factors </a:t>
            </a:r>
            <a:r>
              <a:rPr lang="en-US" dirty="0" smtClean="0"/>
              <a:t>ranging from </a:t>
            </a:r>
            <a:r>
              <a:rPr lang="en-US" dirty="0"/>
              <a:t>10% to 100</a:t>
            </a:r>
            <a:r>
              <a:rPr lang="en-US" dirty="0" smtClean="0"/>
              <a:t>%</a:t>
            </a:r>
            <a:endParaRPr lang="en-US" dirty="0"/>
          </a:p>
          <a:p>
            <a:r>
              <a:rPr lang="en-US" dirty="0" smtClean="0"/>
              <a:t>Development </a:t>
            </a:r>
            <a:r>
              <a:rPr lang="en-US" dirty="0"/>
              <a:t>of systems designs capable of supporting </a:t>
            </a:r>
            <a:r>
              <a:rPr lang="en-US" dirty="0" smtClean="0"/>
              <a:t>a 50</a:t>
            </a:r>
            <a:r>
              <a:rPr lang="en-US" dirty="0"/>
              <a:t>% increase in the proton beam intensity accelerated </a:t>
            </a:r>
            <a:r>
              <a:rPr lang="en-US" dirty="0" smtClean="0"/>
              <a:t>and extracted </a:t>
            </a:r>
            <a:r>
              <a:rPr lang="en-US" dirty="0"/>
              <a:t>from the Booster/Recycler/Main Injector </a:t>
            </a:r>
            <a:r>
              <a:rPr lang="en-US" dirty="0" smtClean="0"/>
              <a:t>complex</a:t>
            </a:r>
            <a:endParaRPr lang="en-US" dirty="0"/>
          </a:p>
          <a:p>
            <a:r>
              <a:rPr lang="en-US" dirty="0" smtClean="0"/>
              <a:t>Development </a:t>
            </a:r>
            <a:r>
              <a:rPr lang="en-US" dirty="0"/>
              <a:t>of requisite capabilities at international </a:t>
            </a:r>
            <a:r>
              <a:rPr lang="en-US" dirty="0" smtClean="0"/>
              <a:t>partner institutions </a:t>
            </a:r>
            <a:r>
              <a:rPr lang="en-US" dirty="0"/>
              <a:t>to successfully contribute to PIP-II construction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Design strategy and performance goals</a:t>
            </a:r>
          </a:p>
          <a:p>
            <a:r>
              <a:rPr lang="en-US" dirty="0" smtClean="0"/>
              <a:t>Project status</a:t>
            </a:r>
          </a:p>
          <a:p>
            <a:r>
              <a:rPr lang="en-US" dirty="0" smtClean="0"/>
              <a:t>R&amp;D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Fermilab’s</a:t>
            </a:r>
            <a:r>
              <a:rPr lang="en-US" dirty="0" smtClean="0"/>
              <a:t>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01003"/>
            <a:ext cx="8672513" cy="537551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onstruct &amp; operate the foremost facility in the world for particle physics research utilizing intense beams.</a:t>
            </a:r>
          </a:p>
          <a:p>
            <a:pPr lvl="1"/>
            <a:r>
              <a:rPr lang="en-US" dirty="0" smtClean="0"/>
              <a:t>Neutrinos</a:t>
            </a:r>
          </a:p>
          <a:p>
            <a:pPr lvl="2"/>
            <a:r>
              <a:rPr lang="en-US" dirty="0" smtClean="0"/>
              <a:t>MINOS+, </a:t>
            </a:r>
            <a:r>
              <a:rPr lang="en-US" dirty="0" err="1" smtClean="0"/>
              <a:t>NOvA</a:t>
            </a:r>
            <a:r>
              <a:rPr lang="en-US" dirty="0" smtClean="0"/>
              <a:t> @ 700 kW</a:t>
            </a:r>
          </a:p>
          <a:p>
            <a:pPr lvl="2"/>
            <a:r>
              <a:rPr lang="en-US" dirty="0" smtClean="0"/>
              <a:t>LBNF @ &gt;1-2 MW</a:t>
            </a:r>
          </a:p>
          <a:p>
            <a:pPr lvl="2"/>
            <a:r>
              <a:rPr lang="en-US" dirty="0" smtClean="0"/>
              <a:t>SBN @ 10’s kW</a:t>
            </a:r>
          </a:p>
          <a:p>
            <a:pPr lvl="1"/>
            <a:r>
              <a:rPr lang="en-US" dirty="0" err="1" smtClean="0"/>
              <a:t>Muons</a:t>
            </a:r>
            <a:endParaRPr lang="en-US" dirty="0" smtClean="0"/>
          </a:p>
          <a:p>
            <a:pPr lvl="2"/>
            <a:r>
              <a:rPr lang="en-US" dirty="0" err="1" smtClean="0"/>
              <a:t>Muon</a:t>
            </a:r>
            <a:r>
              <a:rPr lang="en-US" dirty="0" smtClean="0"/>
              <a:t> g-2 @ 17-25 kW</a:t>
            </a:r>
          </a:p>
          <a:p>
            <a:pPr lvl="2"/>
            <a:r>
              <a:rPr lang="en-US" dirty="0" smtClean="0"/>
              <a:t>Mu2e @ 8-100 kW</a:t>
            </a:r>
          </a:p>
          <a:p>
            <a:pPr lvl="1"/>
            <a:r>
              <a:rPr lang="en-US" dirty="0" smtClean="0"/>
              <a:t>Longer term opportunities</a:t>
            </a:r>
          </a:p>
          <a:p>
            <a:endParaRPr lang="en-US" dirty="0" smtClean="0"/>
          </a:p>
          <a:p>
            <a:r>
              <a:rPr lang="en-US" dirty="0" smtClean="0"/>
              <a:t>The Proton Improvement Plan-II (PIP-II) goal is to support long-term physics research by providing increased beam power to LBNF, while providing a platform for the future.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11" y="1667314"/>
            <a:ext cx="3194953" cy="25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92" y="1811091"/>
            <a:ext cx="3689921" cy="283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7767"/>
            <a:ext cx="8672513" cy="54153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Proton Improvement Plan (PIP) will support the initial goals (e.g.: 700 kW to </a:t>
            </a:r>
            <a:r>
              <a:rPr lang="en-US" dirty="0" err="1" smtClean="0"/>
              <a:t>NOvA</a:t>
            </a:r>
            <a:r>
              <a:rPr lang="en-US" dirty="0" smtClean="0"/>
              <a:t>) by establishing a base capability of operating the Booster at a 15 Hz beam rate.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Limitations</a:t>
            </a:r>
            <a:endParaRPr lang="en-US" dirty="0"/>
          </a:p>
          <a:p>
            <a:pPr lvl="2"/>
            <a:r>
              <a:rPr lang="en-US" dirty="0"/>
              <a:t>Booster pulses per second (15 Hz)</a:t>
            </a:r>
          </a:p>
          <a:p>
            <a:pPr marL="1485900" lvl="3"/>
            <a:r>
              <a:rPr lang="en-US" dirty="0"/>
              <a:t>Total power available to </a:t>
            </a:r>
            <a:r>
              <a:rPr lang="en-US" dirty="0" smtClean="0"/>
              <a:t>the 8-GeV</a:t>
            </a:r>
            <a:br>
              <a:rPr lang="en-US" dirty="0" smtClean="0"/>
            </a:br>
            <a:r>
              <a:rPr lang="en-US" dirty="0" smtClean="0"/>
              <a:t>program is limited </a:t>
            </a:r>
            <a:r>
              <a:rPr lang="en-US" dirty="0"/>
              <a:t>by the </a:t>
            </a:r>
            <a:r>
              <a:rPr lang="en-US" dirty="0" smtClean="0"/>
              <a:t>repetition</a:t>
            </a:r>
            <a:br>
              <a:rPr lang="en-US" dirty="0" smtClean="0"/>
            </a:br>
            <a:r>
              <a:rPr lang="en-US" dirty="0" smtClean="0"/>
              <a:t>rate</a:t>
            </a:r>
            <a:endParaRPr lang="en-US" dirty="0"/>
          </a:p>
          <a:p>
            <a:pPr lvl="2"/>
            <a:r>
              <a:rPr lang="en-US" dirty="0"/>
              <a:t>Booster protons per pulse</a:t>
            </a:r>
          </a:p>
          <a:p>
            <a:pPr marL="1484313" lvl="3"/>
            <a:r>
              <a:rPr lang="en-US" dirty="0"/>
              <a:t>Limited by space-charge forces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Booster </a:t>
            </a:r>
            <a:r>
              <a:rPr lang="en-US" dirty="0"/>
              <a:t>injection, i.e. the </a:t>
            </a:r>
            <a:r>
              <a:rPr lang="en-US" dirty="0" err="1" smtClean="0"/>
              <a:t>linac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</a:t>
            </a:r>
            <a:endParaRPr lang="en-US" dirty="0"/>
          </a:p>
          <a:p>
            <a:pPr lvl="2"/>
            <a:r>
              <a:rPr lang="en-US" dirty="0"/>
              <a:t>Reliability</a:t>
            </a:r>
          </a:p>
          <a:p>
            <a:pPr lvl="3"/>
            <a:r>
              <a:rPr lang="en-US" dirty="0" err="1"/>
              <a:t>Linac</a:t>
            </a:r>
            <a:r>
              <a:rPr lang="en-US" dirty="0"/>
              <a:t>/Booster represent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non-negligible </a:t>
            </a:r>
            <a:r>
              <a:rPr lang="en-US" dirty="0"/>
              <a:t>operational risk</a:t>
            </a:r>
          </a:p>
          <a:p>
            <a:r>
              <a:rPr lang="en-US" dirty="0" smtClean="0"/>
              <a:t>P5 report, Recommendation 14:</a:t>
            </a:r>
          </a:p>
          <a:p>
            <a:pPr lvl="1"/>
            <a:r>
              <a:rPr lang="en-US" dirty="0"/>
              <a:t>Upgrade the Fermilab proton accelerator complex to produce higher intensity beams. R&amp;D for the Proton Improvement Plan II (PIP-II) should proceed immediately, followed by construction, to provide proton beams of &gt;1 MW by the time of first operation of the new long-baseline neutrino </a:t>
            </a:r>
            <a:r>
              <a:rPr lang="en-US" dirty="0" smtClean="0"/>
              <a:t>facility.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004"/>
            <a:ext cx="8672513" cy="3582219"/>
          </a:xfrm>
        </p:spPr>
        <p:txBody>
          <a:bodyPr>
            <a:normAutofit fontScale="92500"/>
          </a:bodyPr>
          <a:lstStyle/>
          <a:p>
            <a:r>
              <a:rPr lang="en-US" dirty="0"/>
              <a:t>Increase Booster/Recycler/Main Injector </a:t>
            </a:r>
            <a:r>
              <a:rPr lang="en-US" dirty="0" smtClean="0"/>
              <a:t>“per pulse” </a:t>
            </a:r>
            <a:r>
              <a:rPr lang="en-US" dirty="0"/>
              <a:t>intensity by ~50%</a:t>
            </a:r>
          </a:p>
          <a:p>
            <a:pPr lvl="1"/>
            <a:r>
              <a:rPr lang="en-US" dirty="0"/>
              <a:t>Requires increasing the Booster injection energy to ~800 MeV</a:t>
            </a:r>
          </a:p>
          <a:p>
            <a:pPr lvl="2"/>
            <a:r>
              <a:rPr lang="en-US" dirty="0"/>
              <a:t>30% reduction in space-charge tune shift w/ 50% increase in beam intensity</a:t>
            </a:r>
          </a:p>
          <a:p>
            <a:r>
              <a:rPr lang="en-US" dirty="0"/>
              <a:t>Increase Booster repetition rate to </a:t>
            </a:r>
            <a:r>
              <a:rPr lang="en-US" dirty="0">
                <a:solidFill>
                  <a:schemeClr val="tx1"/>
                </a:solidFill>
              </a:rPr>
              <a:t>20 </a:t>
            </a:r>
            <a:r>
              <a:rPr lang="en-US" dirty="0" smtClean="0">
                <a:solidFill>
                  <a:schemeClr val="tx1"/>
                </a:solidFill>
              </a:rPr>
              <a:t>Hz</a:t>
            </a:r>
            <a:endParaRPr lang="en-US" baseline="30000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Maintain 1 MW down to 60 GeV </a:t>
            </a:r>
            <a:r>
              <a:rPr lang="en-US" u="sng" dirty="0"/>
              <a:t>or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Provide factor of 2.5 increase in power to 8 GeV program</a:t>
            </a:r>
          </a:p>
          <a:p>
            <a:r>
              <a:rPr lang="en-US" dirty="0" smtClean="0"/>
              <a:t>Modest </a:t>
            </a:r>
            <a:r>
              <a:rPr lang="en-US" dirty="0"/>
              <a:t>modifications to Booster/Recycler/Main Injector</a:t>
            </a:r>
          </a:p>
          <a:p>
            <a:pPr lvl="1"/>
            <a:r>
              <a:rPr lang="en-US" dirty="0"/>
              <a:t>Accommodate higher intensities and higher Booster injection energy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275" y="4674335"/>
            <a:ext cx="7201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 </a:t>
            </a:r>
            <a:r>
              <a:rPr lang="en-US" b="1" dirty="0" smtClean="0">
                <a:sym typeface="Wingdings" panose="05000000000000000000" pitchFamily="2" charset="2"/>
              </a:rPr>
              <a:t>800 MeV superconducting pulsed </a:t>
            </a:r>
            <a:r>
              <a:rPr lang="en-US" b="1" dirty="0" err="1" smtClean="0">
                <a:sym typeface="Wingdings" panose="05000000000000000000" pitchFamily="2" charset="2"/>
              </a:rPr>
              <a:t>linac</a:t>
            </a:r>
            <a:r>
              <a:rPr lang="en-US" b="1" dirty="0" smtClean="0">
                <a:sym typeface="Wingdings" panose="05000000000000000000" pitchFamily="2" charset="2"/>
              </a:rPr>
              <a:t>, extendable to support &gt;2 MW operations to LBNF and upgradable to continuous wave (CW) operations  </a:t>
            </a:r>
            <a:endParaRPr lang="en-US" b="1" dirty="0"/>
          </a:p>
        </p:txBody>
      </p:sp>
      <p:sp>
        <p:nvSpPr>
          <p:cNvPr id="8" name="Left Arrow 7"/>
          <p:cNvSpPr/>
          <p:nvPr/>
        </p:nvSpPr>
        <p:spPr>
          <a:xfrm>
            <a:off x="5731430" y="2756516"/>
            <a:ext cx="448708" cy="13316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03639" y="2587827"/>
            <a:ext cx="80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PIP/PIP-II Performance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139600"/>
              </p:ext>
            </p:extLst>
          </p:nvPr>
        </p:nvGraphicFramePr>
        <p:xfrm>
          <a:off x="337784" y="966073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6275" y="5952147"/>
            <a:ext cx="459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NOvA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operates exclusively at 120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16818" y="3037865"/>
            <a:ext cx="5326640" cy="3196682"/>
            <a:chOff x="4359562" y="3596272"/>
            <a:chExt cx="4411553" cy="2647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9557" b="15632"/>
            <a:stretch/>
          </p:blipFill>
          <p:spPr>
            <a:xfrm>
              <a:off x="4359562" y="3596272"/>
              <a:ext cx="4411553" cy="264751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7213600" y="4839855"/>
              <a:ext cx="1071418" cy="140392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1087"/>
            <a:ext cx="8672513" cy="522491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CD-0 Review next week </a:t>
            </a:r>
            <a:r>
              <a:rPr lang="en-US" dirty="0" smtClean="0"/>
              <a:t>(June 16-17) !</a:t>
            </a:r>
          </a:p>
          <a:p>
            <a:pPr lvl="1"/>
            <a:r>
              <a:rPr lang="en-US" dirty="0" smtClean="0"/>
              <a:t>Reference Design </a:t>
            </a:r>
            <a:r>
              <a:rPr lang="en-US" dirty="0"/>
              <a:t>Report </a:t>
            </a:r>
            <a:r>
              <a:rPr lang="en-US" dirty="0" smtClean="0"/>
              <a:t>released</a:t>
            </a:r>
            <a:r>
              <a:rPr lang="en-US" dirty="0" smtClean="0"/>
              <a:t> (</a:t>
            </a:r>
            <a:r>
              <a:rPr lang="en-US" u="sng" dirty="0">
                <a:hlinkClick r:id="rId3"/>
              </a:rPr>
              <a:t>http://pip2-docdb.fnal.gov/cgi-bin/ShowDocument?docid=1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PIP-II Department within Accelerator Division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the development of the PIP-II project, with special emphasis on </a:t>
            </a:r>
            <a:r>
              <a:rPr lang="en-US" dirty="0" smtClean="0"/>
              <a:t>the research </a:t>
            </a:r>
            <a:r>
              <a:rPr lang="en-US" dirty="0" smtClean="0"/>
              <a:t>program </a:t>
            </a:r>
            <a:r>
              <a:rPr lang="en-US" dirty="0" smtClean="0"/>
              <a:t>at PXIE</a:t>
            </a:r>
          </a:p>
          <a:p>
            <a:pPr lvl="1"/>
            <a:r>
              <a:rPr lang="en-US" dirty="0"/>
              <a:t>Head: P. </a:t>
            </a:r>
            <a:r>
              <a:rPr lang="en-US" dirty="0" smtClean="0"/>
              <a:t>Derwent</a:t>
            </a:r>
            <a:endParaRPr lang="en-US" dirty="0" smtClean="0"/>
          </a:p>
          <a:p>
            <a:pPr lvl="1"/>
            <a:r>
              <a:rPr lang="en-US" dirty="0" smtClean="0"/>
              <a:t>The department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home in AD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PIP-II </a:t>
            </a:r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office</a:t>
            </a:r>
            <a:endParaRPr lang="en-US" dirty="0" smtClean="0"/>
          </a:p>
          <a:p>
            <a:pPr lvl="1"/>
            <a:r>
              <a:rPr lang="en-US" dirty="0" smtClean="0"/>
              <a:t>S. Holmes remains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PIP-II </a:t>
            </a:r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Manager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&amp;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3380"/>
            <a:ext cx="8672513" cy="5450888"/>
          </a:xfrm>
        </p:spPr>
        <p:txBody>
          <a:bodyPr>
            <a:normAutofit/>
          </a:bodyPr>
          <a:lstStyle/>
          <a:p>
            <a:r>
              <a:rPr lang="en-US" dirty="0" smtClean="0"/>
              <a:t>On-going </a:t>
            </a:r>
            <a:r>
              <a:rPr lang="en-US" dirty="0" smtClean="0"/>
              <a:t>R&amp;D to mitigate “risk”</a:t>
            </a:r>
          </a:p>
          <a:p>
            <a:pPr lvl="1"/>
            <a:r>
              <a:rPr lang="en-US" dirty="0" smtClean="0"/>
              <a:t>i.e. mitigate technical </a:t>
            </a:r>
            <a:r>
              <a:rPr lang="en-US" i="1" dirty="0" smtClean="0"/>
              <a:t>and</a:t>
            </a:r>
            <a:r>
              <a:rPr lang="en-US" dirty="0" smtClean="0"/>
              <a:t> cost risks by validating the choices made in the PIP-II facility design and by establishing fabrication methods for major sub-systems and components, including the qualification of suppliers</a:t>
            </a:r>
          </a:p>
          <a:p>
            <a:pPr lvl="1"/>
            <a:r>
              <a:rPr lang="en-US" dirty="0" smtClean="0"/>
              <a:t>Front-end (PXIE) and superconducting RF development</a:t>
            </a:r>
          </a:p>
          <a:p>
            <a:pPr lvl="1"/>
            <a:r>
              <a:rPr lang="en-US" dirty="0" smtClean="0"/>
              <a:t>R&amp;D plan for Booster/Recycler/Main Injector is under </a:t>
            </a:r>
            <a:r>
              <a:rPr lang="en-US" dirty="0" smtClean="0"/>
              <a:t>development to address issues such as:</a:t>
            </a:r>
          </a:p>
          <a:p>
            <a:pPr lvl="2"/>
            <a:r>
              <a:rPr lang="en-US" dirty="0" smtClean="0"/>
              <a:t>RF needs for acceleration and transition</a:t>
            </a:r>
            <a:br>
              <a:rPr lang="en-US" dirty="0" smtClean="0"/>
            </a:br>
            <a:r>
              <a:rPr lang="en-US" dirty="0" smtClean="0"/>
              <a:t>crossing in the Booster</a:t>
            </a:r>
          </a:p>
          <a:p>
            <a:pPr lvl="2"/>
            <a:r>
              <a:rPr lang="en-US" dirty="0" smtClean="0"/>
              <a:t>RF needs for slip-stacking in the Recycler</a:t>
            </a:r>
            <a:br>
              <a:rPr lang="en-US" dirty="0" smtClean="0"/>
            </a:br>
            <a:r>
              <a:rPr lang="en-US" dirty="0" smtClean="0"/>
              <a:t>at cycle times as low as 0.7 sec (i.e. 60 GeV)</a:t>
            </a:r>
          </a:p>
          <a:p>
            <a:pPr lvl="2"/>
            <a:r>
              <a:rPr lang="en-US" dirty="0" smtClean="0"/>
              <a:t>Needs for new collimators or collimator</a:t>
            </a:r>
            <a:br>
              <a:rPr lang="en-US" dirty="0" smtClean="0"/>
            </a:br>
            <a:r>
              <a:rPr lang="en-US" dirty="0" smtClean="0"/>
              <a:t>upgrades for all 3 rings</a:t>
            </a:r>
          </a:p>
          <a:p>
            <a:pPr lvl="2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892" y="3459235"/>
            <a:ext cx="2051289" cy="1581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1137" y="513919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SSR1 cavity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0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Improvement Plan II Injector Experiment (PXIE)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45" y="895343"/>
            <a:ext cx="8672513" cy="36656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PXIE </a:t>
            </a:r>
            <a:r>
              <a:rPr lang="en-US" dirty="0"/>
              <a:t>is part of the R&amp;D program, which addresses the risks associated with the front-end of PIP-II</a:t>
            </a:r>
          </a:p>
          <a:p>
            <a:pPr marL="514350" lvl="1">
              <a:defRPr/>
            </a:pPr>
            <a:r>
              <a:rPr lang="en-US" dirty="0"/>
              <a:t>LEBT pre-chopping </a:t>
            </a:r>
          </a:p>
          <a:p>
            <a:pPr marL="514350" lvl="1">
              <a:defRPr/>
            </a:pPr>
            <a:r>
              <a:rPr lang="en-US" dirty="0"/>
              <a:t>Vacuum management in the LEBT/RFQ region</a:t>
            </a:r>
          </a:p>
          <a:p>
            <a:pPr marL="514350" lvl="1">
              <a:defRPr/>
            </a:pPr>
            <a:r>
              <a:rPr lang="en-US" dirty="0"/>
              <a:t>Validation of chopper performance</a:t>
            </a:r>
          </a:p>
          <a:p>
            <a:pPr marL="514350" lvl="1">
              <a:defRPr/>
            </a:pPr>
            <a:r>
              <a:rPr lang="en-US" dirty="0"/>
              <a:t>Bunch extinction</a:t>
            </a:r>
          </a:p>
          <a:p>
            <a:pPr marL="514350" lvl="1">
              <a:defRPr/>
            </a:pPr>
            <a:r>
              <a:rPr lang="en-US" dirty="0"/>
              <a:t>MEBT beam absorber</a:t>
            </a:r>
          </a:p>
          <a:p>
            <a:pPr marL="514350" lvl="1">
              <a:defRPr/>
            </a:pPr>
            <a:r>
              <a:rPr lang="en-US" dirty="0"/>
              <a:t>MEBT vacuum management</a:t>
            </a:r>
          </a:p>
          <a:p>
            <a:pPr marL="514350" lvl="1">
              <a:defRPr/>
            </a:pPr>
            <a:r>
              <a:rPr lang="en-US" dirty="0"/>
              <a:t>Operation of HWR in close proximity to 20 kW absorber</a:t>
            </a:r>
          </a:p>
          <a:p>
            <a:pPr marL="514350" lvl="1">
              <a:defRPr/>
            </a:pPr>
            <a:r>
              <a:rPr lang="en-US" dirty="0"/>
              <a:t>Operation of SSR with beam, including resonance control and </a:t>
            </a:r>
            <a:r>
              <a:rPr lang="en-US" dirty="0" smtClean="0">
                <a:solidFill>
                  <a:schemeClr val="tx1"/>
                </a:solidFill>
              </a:rPr>
              <a:t>Lorentz force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etuning </a:t>
            </a:r>
            <a:r>
              <a:rPr lang="en-US" dirty="0">
                <a:solidFill>
                  <a:schemeClr val="tx1"/>
                </a:solidFill>
              </a:rPr>
              <a:t>compensation in pulsed operations</a:t>
            </a:r>
          </a:p>
          <a:p>
            <a:pPr marL="514350" lvl="1">
              <a:defRPr/>
            </a:pPr>
            <a:r>
              <a:rPr lang="en-US" dirty="0"/>
              <a:t>Emittance preservation and beam halo formation through the front end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48</a:t>
            </a:r>
            <a:r>
              <a:rPr lang="en-US" baseline="30000" smtClean="0"/>
              <a:t>th</a:t>
            </a:r>
            <a:r>
              <a:rPr lang="en-US" smtClean="0"/>
              <a:t> Annual Fermilab Users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2937" y="4647885"/>
            <a:ext cx="8643294" cy="1569822"/>
            <a:chOff x="93663" y="852900"/>
            <a:chExt cx="9170335" cy="1665545"/>
          </a:xfrm>
        </p:grpSpPr>
        <p:sp>
          <p:nvSpPr>
            <p:cNvPr id="8" name="TextBox 7"/>
            <p:cNvSpPr txBox="1"/>
            <p:nvPr/>
          </p:nvSpPr>
          <p:spPr>
            <a:xfrm>
              <a:off x="344708" y="1139252"/>
              <a:ext cx="1058349" cy="424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30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keV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16" name="Group 4"/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RFQ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6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MEBT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HWR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8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29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0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5409" y="1949283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LEBT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1748392" y="1144347"/>
                <a:ext cx="1248903" cy="424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2.1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0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25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>
              <a:off x="193559" y="1053109"/>
              <a:ext cx="8268626" cy="197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225640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2017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9391" y="85305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2016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63073" y="85305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2015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708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Now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5414" y="85290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2018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1" name="Left Arrow 30"/>
          <p:cNvSpPr/>
          <p:nvPr/>
        </p:nvSpPr>
        <p:spPr>
          <a:xfrm>
            <a:off x="6450013" y="3959280"/>
            <a:ext cx="448708" cy="13316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79863" y="3826289"/>
            <a:ext cx="80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98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10369</TotalTime>
  <Words>1129</Words>
  <Application>Microsoft Office PowerPoint</Application>
  <PresentationFormat>On-screen Show (4:3)</PresentationFormat>
  <Paragraphs>254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Helvetica</vt:lpstr>
      <vt:lpstr>Symbol</vt:lpstr>
      <vt:lpstr>Times New Roman</vt:lpstr>
      <vt:lpstr>Wingdings</vt:lpstr>
      <vt:lpstr>Template</vt:lpstr>
      <vt:lpstr>Fermilab: Footer Only</vt:lpstr>
      <vt:lpstr>Proton Improvement Plan II</vt:lpstr>
      <vt:lpstr>Outline</vt:lpstr>
      <vt:lpstr>Fermilab’s goal</vt:lpstr>
      <vt:lpstr>Context</vt:lpstr>
      <vt:lpstr>Design strategy</vt:lpstr>
      <vt:lpstr>PIP/PIP-II Performance Goals</vt:lpstr>
      <vt:lpstr>Project status</vt:lpstr>
      <vt:lpstr>Research &amp; Development</vt:lpstr>
      <vt:lpstr>Proton Improvement Plan II Injector Experiment (PXIE)</vt:lpstr>
      <vt:lpstr>PXIE status</vt:lpstr>
      <vt:lpstr>SRF development status (5/26/15)</vt:lpstr>
      <vt:lpstr>PIP-II collaboration</vt:lpstr>
      <vt:lpstr>Summary</vt:lpstr>
      <vt:lpstr>Back-up slides</vt:lpstr>
      <vt:lpstr>PIP-II site layout (provisional)</vt:lpstr>
      <vt:lpstr>Primary areas to address risk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Lionel R. Prost x5614 14086N</cp:lastModifiedBy>
  <cp:revision>190</cp:revision>
  <cp:lastPrinted>2014-01-20T19:40:21Z</cp:lastPrinted>
  <dcterms:created xsi:type="dcterms:W3CDTF">2015-02-13T18:30:20Z</dcterms:created>
  <dcterms:modified xsi:type="dcterms:W3CDTF">2015-06-10T12:49:12Z</dcterms:modified>
</cp:coreProperties>
</file>