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7"/>
  </p:notesMasterIdLst>
  <p:sldIdLst>
    <p:sldId id="256" r:id="rId2"/>
    <p:sldId id="528" r:id="rId3"/>
    <p:sldId id="535" r:id="rId4"/>
    <p:sldId id="517" r:id="rId5"/>
    <p:sldId id="519" r:id="rId6"/>
    <p:sldId id="532" r:id="rId7"/>
    <p:sldId id="533" r:id="rId8"/>
    <p:sldId id="522" r:id="rId9"/>
    <p:sldId id="561" r:id="rId10"/>
    <p:sldId id="562" r:id="rId11"/>
    <p:sldId id="530" r:id="rId12"/>
    <p:sldId id="531" r:id="rId13"/>
    <p:sldId id="559" r:id="rId14"/>
    <p:sldId id="540" r:id="rId15"/>
    <p:sldId id="560" r:id="rId16"/>
    <p:sldId id="563" r:id="rId17"/>
    <p:sldId id="545" r:id="rId18"/>
    <p:sldId id="539" r:id="rId19"/>
    <p:sldId id="547" r:id="rId20"/>
    <p:sldId id="548" r:id="rId21"/>
    <p:sldId id="549" r:id="rId22"/>
    <p:sldId id="550" r:id="rId23"/>
    <p:sldId id="551" r:id="rId24"/>
    <p:sldId id="552" r:id="rId25"/>
    <p:sldId id="556" r:id="rId26"/>
    <p:sldId id="507" r:id="rId27"/>
    <p:sldId id="567" r:id="rId28"/>
    <p:sldId id="568" r:id="rId29"/>
    <p:sldId id="274" r:id="rId30"/>
    <p:sldId id="470" r:id="rId31"/>
    <p:sldId id="488" r:id="rId32"/>
    <p:sldId id="475" r:id="rId33"/>
    <p:sldId id="570" r:id="rId34"/>
    <p:sldId id="294" r:id="rId35"/>
    <p:sldId id="54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1187" autoAdjust="0"/>
    <p:restoredTop sz="99049" autoAdjust="0"/>
  </p:normalViewPr>
  <p:slideViewPr>
    <p:cSldViewPr snapToGrid="0" snapToObjects="1">
      <p:cViewPr>
        <p:scale>
          <a:sx n="85" d="100"/>
          <a:sy n="85" d="100"/>
        </p:scale>
        <p:origin x="-856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73F9E-DA4D-974B-BB6B-560041FE3C02}" type="datetimeFigureOut">
              <a:rPr lang="en-US" smtClean="0"/>
              <a:t>6/9/15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40732-AC61-3E4B-A4D5-56F7DB699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79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DDA850-0828-ED42-B01C-87FD71EFCB7D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2097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DDA850-0828-ED42-B01C-87FD71EFCB7D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2097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DDA850-0828-ED42-B01C-87FD71EFCB7D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2097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DDA850-0828-ED42-B01C-87FD71EFCB7D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2097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DDA850-0828-ED42-B01C-87FD71EFCB7D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2097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Tuesday, June 9,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Tuesday, June 9,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Tuesday, June 9,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Tuesday, June 9,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Tuesday, June 9,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Tuesday, June 9, 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Tuesday, June 9, 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Tuesday, June 9, 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Tuesday, June 9, 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Tuesday, June 9, 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Tuesday, June 9, 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Tuesday, June 9,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962" y="1371600"/>
            <a:ext cx="8203956" cy="1927225"/>
          </a:xfrm>
        </p:spPr>
        <p:txBody>
          <a:bodyPr/>
          <a:lstStyle/>
          <a:p>
            <a:r>
              <a:rPr lang="en-US" sz="3200" dirty="0" smtClean="0"/>
              <a:t>The Search for Dark matter’s    particle identity (circa 2015)</a:t>
            </a:r>
            <a:r>
              <a:rPr lang="en-US" sz="3200" dirty="0" smtClean="0"/>
              <a:t>	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138" y="3505200"/>
            <a:ext cx="7703123" cy="1752600"/>
          </a:xfrm>
        </p:spPr>
        <p:txBody>
          <a:bodyPr>
            <a:normAutofit/>
          </a:bodyPr>
          <a:lstStyle/>
          <a:p>
            <a:r>
              <a:rPr lang="en-US" sz="2300" i="1" dirty="0" smtClean="0"/>
              <a:t>Dan Hooper </a:t>
            </a:r>
            <a:r>
              <a:rPr lang="en-US" sz="2300" dirty="0" smtClean="0"/>
              <a:t>– </a:t>
            </a:r>
            <a:r>
              <a:rPr lang="en-US" sz="2300" dirty="0" err="1" smtClean="0"/>
              <a:t>Fermilab</a:t>
            </a:r>
            <a:r>
              <a:rPr lang="en-US" sz="2300" dirty="0" smtClean="0"/>
              <a:t>, Theoretical Astrophysics Group</a:t>
            </a:r>
            <a:endParaRPr lang="en-US" sz="2300" dirty="0" smtClean="0"/>
          </a:p>
          <a:p>
            <a:r>
              <a:rPr lang="en-US" sz="2300" dirty="0" smtClean="0"/>
              <a:t>48</a:t>
            </a:r>
            <a:r>
              <a:rPr lang="en-US" sz="2300" baseline="30000" dirty="0" smtClean="0"/>
              <a:t>th</a:t>
            </a:r>
            <a:r>
              <a:rPr lang="en-US" sz="2300" dirty="0" smtClean="0"/>
              <a:t> Annual </a:t>
            </a:r>
            <a:r>
              <a:rPr lang="en-US" sz="2300" dirty="0" err="1" smtClean="0"/>
              <a:t>Fermilab</a:t>
            </a:r>
            <a:r>
              <a:rPr lang="en-US" sz="2300" dirty="0" smtClean="0"/>
              <a:t> Users Meeting</a:t>
            </a:r>
            <a:endParaRPr lang="en-US" sz="2300" dirty="0" smtClean="0"/>
          </a:p>
          <a:p>
            <a:r>
              <a:rPr lang="en-US" sz="2300" dirty="0" smtClean="0"/>
              <a:t>June</a:t>
            </a:r>
            <a:r>
              <a:rPr lang="en-US" sz="2300" dirty="0" smtClean="0"/>
              <a:t> </a:t>
            </a:r>
            <a:r>
              <a:rPr lang="en-US" sz="2300" dirty="0" smtClean="0"/>
              <a:t>11</a:t>
            </a:r>
            <a:r>
              <a:rPr lang="en-US" sz="2300" dirty="0" smtClean="0"/>
              <a:t>, </a:t>
            </a:r>
            <a:r>
              <a:rPr lang="en-US" sz="2300" dirty="0" smtClean="0"/>
              <a:t>2015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880980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66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The Future of Direct Detection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882" y="5506819"/>
            <a:ext cx="8276124" cy="4042630"/>
          </a:xfrm>
        </p:spPr>
        <p:txBody>
          <a:bodyPr>
            <a:normAutofit/>
          </a:bodyPr>
          <a:lstStyle/>
          <a:p>
            <a:r>
              <a:rPr lang="en-US" sz="1900" dirty="0">
                <a:solidFill>
                  <a:srgbClr val="000000"/>
                </a:solidFill>
              </a:rPr>
              <a:t>Further extending the reach of LUX are planned large 		             volume liquid xenon experiments, XENON1T and LZ </a:t>
            </a:r>
          </a:p>
          <a:p>
            <a:r>
              <a:rPr lang="en-US" sz="1900" dirty="0" smtClean="0">
                <a:solidFill>
                  <a:srgbClr val="000000"/>
                </a:solidFill>
              </a:rPr>
              <a:t>In parallel, </a:t>
            </a:r>
            <a:r>
              <a:rPr lang="en-US" sz="1900" dirty="0" err="1" smtClean="0">
                <a:solidFill>
                  <a:srgbClr val="000000"/>
                </a:solidFill>
              </a:rPr>
              <a:t>SuperCDMS</a:t>
            </a:r>
            <a:r>
              <a:rPr lang="en-US" sz="1900" dirty="0" smtClean="0">
                <a:solidFill>
                  <a:srgbClr val="000000"/>
                </a:solidFill>
              </a:rPr>
              <a:t>, DAMIC, and other experiments will              advance our sensitivity to low-mass WIMPs</a:t>
            </a:r>
            <a:endParaRPr lang="en-US" sz="1900" dirty="0" smtClean="0">
              <a:solidFill>
                <a:srgbClr val="000000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653" t="8816" r="12735" b="9331"/>
          <a:stretch/>
        </p:blipFill>
        <p:spPr>
          <a:xfrm>
            <a:off x="1905141" y="1269938"/>
            <a:ext cx="5566794" cy="420986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7080098" y="2877624"/>
            <a:ext cx="0" cy="9456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300170" y="3111084"/>
            <a:ext cx="0" cy="9456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93330" y="3425604"/>
            <a:ext cx="0" cy="9456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425658" y="3331034"/>
            <a:ext cx="0" cy="9456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431952" y="1945436"/>
            <a:ext cx="283748" cy="10267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994982" y="1603896"/>
            <a:ext cx="436970" cy="12061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44" y="4576245"/>
            <a:ext cx="2293600" cy="15267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87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176" y="1307288"/>
            <a:ext cx="4977488" cy="5272197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4177" y="1362782"/>
            <a:ext cx="5336432" cy="52721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 smtClean="0">
              <a:solidFill>
                <a:schemeClr val="tx2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66576" y="1459688"/>
            <a:ext cx="4977488" cy="52721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Wingdings 2"/>
              <a:buNone/>
            </a:pPr>
            <a:endParaRPr lang="en-US" sz="20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8044" y="126052"/>
            <a:ext cx="8441764" cy="110732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 smtClean="0">
                <a:solidFill>
                  <a:schemeClr val="tx2"/>
                </a:solidFill>
              </a:rPr>
              <a:t>Axions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66576" y="1001297"/>
            <a:ext cx="8583232" cy="5272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Proposed in 1977 as part of an effort to solve the Standard Model’s Strong CP problem, </a:t>
            </a:r>
            <a:r>
              <a:rPr lang="en-US" sz="2000" dirty="0" err="1" smtClean="0">
                <a:solidFill>
                  <a:srgbClr val="000000"/>
                </a:solidFill>
              </a:rPr>
              <a:t>axions</a:t>
            </a:r>
            <a:r>
              <a:rPr lang="en-US" sz="2000" dirty="0" smtClean="0">
                <a:solidFill>
                  <a:srgbClr val="000000"/>
                </a:solidFill>
              </a:rPr>
              <a:t> are among the best motivated candidates for dark matter 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The first </a:t>
            </a:r>
            <a:r>
              <a:rPr lang="en-US" sz="2000" dirty="0" err="1" smtClean="0">
                <a:solidFill>
                  <a:srgbClr val="000000"/>
                </a:solidFill>
              </a:rPr>
              <a:t>axion</a:t>
            </a:r>
            <a:r>
              <a:rPr lang="en-US" sz="2000" dirty="0" smtClean="0">
                <a:solidFill>
                  <a:srgbClr val="000000"/>
                </a:solidFill>
              </a:rPr>
              <a:t> models 						        were quickly ruled out;					                        presently viable models					                   include </a:t>
            </a:r>
            <a:r>
              <a:rPr lang="en-US" sz="2000" dirty="0" err="1" smtClean="0">
                <a:solidFill>
                  <a:srgbClr val="000000"/>
                </a:solidFill>
              </a:rPr>
              <a:t>axions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with</a:t>
            </a:r>
            <a:r>
              <a:rPr lang="en-US" sz="2000" dirty="0" smtClean="0">
                <a:solidFill>
                  <a:srgbClr val="000000"/>
                </a:solidFill>
              </a:rPr>
              <a:t>            					          masses below </a:t>
            </a:r>
            <a:r>
              <a:rPr lang="en-US" sz="2000" dirty="0" smtClean="0">
                <a:solidFill>
                  <a:srgbClr val="000000"/>
                </a:solidFill>
              </a:rPr>
              <a:t>~</a:t>
            </a:r>
            <a:r>
              <a:rPr lang="en-US" sz="2000" dirty="0">
                <a:solidFill>
                  <a:srgbClr val="000000"/>
                </a:solidFill>
              </a:rPr>
              <a:t>10</a:t>
            </a:r>
            <a:r>
              <a:rPr lang="en-US" sz="2000" baseline="30000" dirty="0">
                <a:solidFill>
                  <a:srgbClr val="000000"/>
                </a:solidFill>
              </a:rPr>
              <a:t>-3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eV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				                         and </a:t>
            </a:r>
            <a:r>
              <a:rPr lang="en-US" sz="2000" dirty="0" smtClean="0">
                <a:solidFill>
                  <a:srgbClr val="000000"/>
                </a:solidFill>
              </a:rPr>
              <a:t>with extremely 						       feeble couplings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10000"/>
              </a:lnSpc>
              <a:buClr>
                <a:schemeClr val="folHlink"/>
              </a:buClr>
              <a:buNone/>
            </a:pPr>
            <a:r>
              <a:rPr lang="en-US" sz="2000" dirty="0"/>
              <a:t>				  	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 marL="36576" indent="0">
              <a:buNone/>
            </a:pPr>
            <a:r>
              <a:rPr lang="en-US" sz="2000" dirty="0" smtClean="0">
                <a:solidFill>
                  <a:srgbClr val="D4D2D0"/>
                </a:solidFill>
              </a:rPr>
              <a:t>  </a:t>
            </a:r>
            <a:endParaRPr lang="en-US" sz="2000" dirty="0">
              <a:solidFill>
                <a:srgbClr val="D4D2D0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595" y="2021065"/>
            <a:ext cx="5636357" cy="341563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4599677" y="6131337"/>
            <a:ext cx="4712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Essig</a:t>
            </a:r>
            <a:r>
              <a:rPr lang="en-US" dirty="0" smtClean="0"/>
              <a:t> et al., New Light Weakly Coupled </a:t>
            </a:r>
          </a:p>
          <a:p>
            <a:r>
              <a:rPr lang="en-US" dirty="0" smtClean="0"/>
              <a:t>Particles Working Group, </a:t>
            </a:r>
            <a:r>
              <a:rPr lang="en-US" dirty="0" smtClean="0"/>
              <a:t>arXiv:</a:t>
            </a:r>
            <a:r>
              <a:rPr lang="en-US" dirty="0" smtClean="0"/>
              <a:t>1311.0029</a:t>
            </a:r>
            <a:endParaRPr lang="en-US" dirty="0" smtClean="0"/>
          </a:p>
          <a:p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0600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02" y="4046067"/>
            <a:ext cx="2850806" cy="1440407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176" y="1307288"/>
            <a:ext cx="4977488" cy="5272197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4177" y="1362782"/>
            <a:ext cx="5336432" cy="52721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 smtClean="0">
              <a:solidFill>
                <a:schemeClr val="tx2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66576" y="1459688"/>
            <a:ext cx="4977488" cy="52721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Wingdings 2"/>
              <a:buNone/>
            </a:pPr>
            <a:endParaRPr lang="en-US" sz="20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53996" y="126052"/>
            <a:ext cx="8441764" cy="110732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 smtClean="0">
                <a:solidFill>
                  <a:schemeClr val="tx2"/>
                </a:solidFill>
              </a:rPr>
              <a:t>Axions</a:t>
            </a:r>
            <a:r>
              <a:rPr lang="en-US" sz="3600" dirty="0" smtClean="0">
                <a:solidFill>
                  <a:schemeClr val="tx2"/>
                </a:solidFill>
              </a:rPr>
              <a:t> as Dark Matter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176" y="1307288"/>
            <a:ext cx="4977488" cy="5272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 pitchFamily="34" charset="0"/>
              <a:buNone/>
            </a:pPr>
            <a:endParaRPr lang="en-US" sz="2000" smtClean="0">
              <a:solidFill>
                <a:schemeClr val="tx2"/>
              </a:solidFill>
            </a:endParaRPr>
          </a:p>
          <a:p>
            <a:pPr marL="36576" indent="0">
              <a:buFont typeface="Arial" pitchFamily="34" charset="0"/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Font typeface="Arial" pitchFamily="34" charset="0"/>
              <a:buNone/>
            </a:pPr>
            <a:endParaRPr lang="en-US" sz="2200" dirty="0" smtClean="0">
              <a:solidFill>
                <a:schemeClr val="tx2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66576" y="1001297"/>
            <a:ext cx="8724081" cy="52721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It is difficult to reliably calculate the abundance of </a:t>
            </a:r>
            <a:r>
              <a:rPr lang="en-US" sz="2000" dirty="0" err="1" smtClean="0">
                <a:solidFill>
                  <a:srgbClr val="000000"/>
                </a:solidFill>
              </a:rPr>
              <a:t>axions</a:t>
            </a:r>
            <a:r>
              <a:rPr lang="en-US" sz="2000" dirty="0" smtClean="0">
                <a:solidFill>
                  <a:srgbClr val="000000"/>
                </a:solidFill>
              </a:rPr>
              <a:t> produced in the Big Bang – depends on the temperature of post-inflation reheating, and on how many </a:t>
            </a:r>
            <a:r>
              <a:rPr lang="en-US" sz="2000" dirty="0" err="1" smtClean="0">
                <a:solidFill>
                  <a:srgbClr val="000000"/>
                </a:solidFill>
              </a:rPr>
              <a:t>axions</a:t>
            </a:r>
            <a:r>
              <a:rPr lang="en-US" sz="2000" dirty="0" smtClean="0">
                <a:solidFill>
                  <a:srgbClr val="000000"/>
                </a:solidFill>
              </a:rPr>
              <a:t> were produced in the decays of topological strings and domain walls</a:t>
            </a:r>
            <a:r>
              <a:rPr lang="en-US" sz="2000" dirty="0"/>
              <a:t>		</a:t>
            </a:r>
            <a:endParaRPr lang="en-US" sz="2000" dirty="0" smtClean="0"/>
          </a:p>
          <a:p>
            <a:pPr>
              <a:buFont typeface="Wingdings" charset="2"/>
              <a:buChar char="§"/>
            </a:pPr>
            <a:r>
              <a:rPr lang="en-US" sz="2000" dirty="0" smtClean="0"/>
              <a:t>That being said, under reasonable assumptions, one finds that ~10</a:t>
            </a:r>
            <a:r>
              <a:rPr lang="en-US" sz="2000" baseline="30000" dirty="0" smtClean="0"/>
              <a:t>-5</a:t>
            </a:r>
            <a:r>
              <a:rPr lang="en-US" sz="2000" dirty="0" smtClean="0"/>
              <a:t> </a:t>
            </a:r>
            <a:r>
              <a:rPr lang="en-US" sz="2000" dirty="0" err="1" smtClean="0"/>
              <a:t>eV</a:t>
            </a:r>
            <a:r>
              <a:rPr lang="en-US" sz="2000" dirty="0" smtClean="0"/>
              <a:t> </a:t>
            </a:r>
            <a:r>
              <a:rPr lang="en-US" sz="2000" dirty="0" err="1" smtClean="0"/>
              <a:t>axions</a:t>
            </a:r>
            <a:r>
              <a:rPr lang="en-US" sz="2000" dirty="0" smtClean="0"/>
              <a:t> could make up all of the dark matter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The m</a:t>
            </a:r>
            <a:r>
              <a:rPr lang="en-US" sz="2000" dirty="0" smtClean="0"/>
              <a:t>icrowave cavity experiment</a:t>
            </a:r>
            <a:r>
              <a:rPr lang="en-US" sz="2000" dirty="0"/>
              <a:t> </a:t>
            </a:r>
            <a:r>
              <a:rPr lang="en-US" sz="2000" dirty="0" smtClean="0"/>
              <a:t>ADMX is working to obtain sensitivity to this mass range </a:t>
            </a:r>
          </a:p>
          <a:p>
            <a:pPr>
              <a:buFont typeface="Wingdings" charset="2"/>
              <a:buChar char="§"/>
            </a:pPr>
            <a:r>
              <a:rPr lang="en-US" sz="2000" dirty="0" err="1" smtClean="0"/>
              <a:t>Fermilab</a:t>
            </a:r>
            <a:r>
              <a:rPr lang="en-US" sz="2000" dirty="0" smtClean="0"/>
              <a:t> is playing a 						        leading role in the 					              development of ADMX’s 					           high frequency cavities, 					     enabling them to push 				                       toward higher masses</a:t>
            </a:r>
            <a:r>
              <a:rPr lang="en-US" sz="2000" dirty="0"/>
              <a:t>		  	</a:t>
            </a:r>
            <a:endParaRPr lang="en-US" sz="2000" dirty="0">
              <a:solidFill>
                <a:srgbClr val="D4D2D0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Picture 2" descr="admx_predicted_sensitivity_2014_0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4" r="1784"/>
          <a:stretch/>
        </p:blipFill>
        <p:spPr>
          <a:xfrm>
            <a:off x="3441597" y="3390055"/>
            <a:ext cx="5500108" cy="33013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8736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342" y="36758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Dark Matter at the LHC</a:t>
            </a:r>
            <a:endParaRPr lang="en-US" sz="36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80999" y="803458"/>
            <a:ext cx="7728657" cy="6054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folHlink"/>
              </a:buClr>
              <a:buNone/>
            </a:pPr>
            <a:endParaRPr lang="en-US" sz="2200" dirty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The LHC provides us with our most comprehensive view of the </a:t>
            </a:r>
            <a:r>
              <a:rPr lang="en-US" sz="2000" dirty="0" err="1" smtClean="0">
                <a:solidFill>
                  <a:srgbClr val="000000"/>
                </a:solidFill>
                <a:sym typeface="Symbol" charset="0"/>
              </a:rPr>
              <a:t>TeV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scale, possibly including the physics of dark matter </a:t>
            </a: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sym typeface="Symbol" charset="0"/>
              </a:rPr>
              <a:t>V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ery different search strategies could be optimal, depending on the nature of dark matter</a:t>
            </a: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600" dirty="0"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>
              <a:sym typeface="Symbol" charset="0"/>
            </a:endParaRPr>
          </a:p>
          <a:p>
            <a:pPr>
              <a:buClr>
                <a:schemeClr val="folHlink"/>
              </a:buClr>
            </a:pPr>
            <a:endParaRPr lang="en-US" sz="1900" baseline="30000" dirty="0"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600" dirty="0"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>
              <a:sym typeface="Symbo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17" y="3527395"/>
            <a:ext cx="8291679" cy="2011694"/>
          </a:xfrm>
          <a:prstGeom prst="rect">
            <a:avLst/>
          </a:prstGeom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4954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342" y="36758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Dark Matter at the LHC</a:t>
            </a:r>
            <a:endParaRPr lang="en-US" sz="36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74061" y="803458"/>
            <a:ext cx="8535526" cy="6054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folHlink"/>
              </a:buClr>
              <a:buNone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b="1" dirty="0" smtClean="0">
                <a:solidFill>
                  <a:srgbClr val="000000"/>
                </a:solidFill>
                <a:sym typeface="Symbol" charset="0"/>
              </a:rPr>
              <a:t>Case </a:t>
            </a:r>
            <a:r>
              <a:rPr lang="en-US" sz="2000" b="1" dirty="0">
                <a:solidFill>
                  <a:srgbClr val="000000"/>
                </a:solidFill>
                <a:sym typeface="Symbol" charset="0"/>
              </a:rPr>
              <a:t>1: </a:t>
            </a:r>
            <a:r>
              <a:rPr lang="en-US" sz="2000" b="1" dirty="0" smtClean="0">
                <a:solidFill>
                  <a:srgbClr val="000000"/>
                </a:solidFill>
                <a:sym typeface="Symbol" charset="0"/>
              </a:rPr>
              <a:t>Models with strongly interacting particles (typical </a:t>
            </a:r>
            <a:r>
              <a:rPr lang="en-US" sz="2000" b="1" dirty="0">
                <a:solidFill>
                  <a:srgbClr val="000000"/>
                </a:solidFill>
                <a:sym typeface="Symbol" charset="0"/>
              </a:rPr>
              <a:t>SUSY-</a:t>
            </a:r>
            <a:r>
              <a:rPr lang="en-US" sz="2000" b="1" dirty="0" smtClean="0">
                <a:solidFill>
                  <a:srgbClr val="000000"/>
                </a:solidFill>
                <a:sym typeface="Symbol" charset="0"/>
              </a:rPr>
              <a:t>like) </a:t>
            </a: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sym typeface="Symbol" charset="0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roduce colored </a:t>
            </a:r>
            <a:r>
              <a:rPr lang="en-US" sz="2000" dirty="0" err="1" smtClean="0">
                <a:solidFill>
                  <a:srgbClr val="000000"/>
                </a:solidFill>
                <a:sym typeface="Symbol" charset="0"/>
              </a:rPr>
              <a:t>superparticles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sym typeface="Symbol" charset="0"/>
              </a:rPr>
              <a:t>squarks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sym typeface="Symbol" charset="0"/>
              </a:rPr>
              <a:t>gluinos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), and detect missing energy in their decays</a:t>
            </a: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Very powerful and broad coverage… if such strongly interacting states exist below a few </a:t>
            </a:r>
            <a:r>
              <a:rPr lang="en-US" sz="2000" dirty="0" err="1" smtClean="0">
                <a:solidFill>
                  <a:srgbClr val="000000"/>
                </a:solidFill>
                <a:sym typeface="Symbol" charset="0"/>
              </a:rPr>
              <a:t>TeV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</a:t>
            </a: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600" dirty="0"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>
              <a:sym typeface="Symbol" charset="0"/>
            </a:endParaRPr>
          </a:p>
          <a:p>
            <a:pPr>
              <a:buClr>
                <a:schemeClr val="folHlink"/>
              </a:buClr>
            </a:pPr>
            <a:endParaRPr lang="en-US" sz="1900" baseline="30000" dirty="0"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600" dirty="0"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>
              <a:sym typeface="Symbo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42" y="3064683"/>
            <a:ext cx="2932079" cy="168123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784" t="3865" r="6298"/>
          <a:stretch/>
        </p:blipFill>
        <p:spPr>
          <a:xfrm>
            <a:off x="4310212" y="2703191"/>
            <a:ext cx="2540188" cy="249240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95" y="5002530"/>
            <a:ext cx="3076496" cy="15720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785" t="5360" r="6610"/>
          <a:stretch/>
        </p:blipFill>
        <p:spPr>
          <a:xfrm>
            <a:off x="6427640" y="4228622"/>
            <a:ext cx="2557597" cy="253835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 Box 1029"/>
          <p:cNvSpPr txBox="1">
            <a:spLocks noChangeArrowheads="1"/>
          </p:cNvSpPr>
          <p:nvPr/>
        </p:nvSpPr>
        <p:spPr bwMode="auto">
          <a:xfrm>
            <a:off x="5184635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3981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342" y="36758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Dark Matter at the LHC</a:t>
            </a:r>
            <a:endParaRPr lang="en-US" sz="36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74061" y="803458"/>
            <a:ext cx="8535526" cy="6054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folHlink"/>
              </a:buClr>
              <a:buNone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b="1" dirty="0" smtClean="0">
                <a:solidFill>
                  <a:srgbClr val="000000"/>
                </a:solidFill>
                <a:sym typeface="Symbol" charset="0"/>
              </a:rPr>
              <a:t>Case 2: Models without strongly interacting partners</a:t>
            </a: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sym typeface="Symbol" charset="0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rocesses that allow dark matter particles to annihilate into Standard Model particles in the early universe can be reversed in colliders</a:t>
            </a: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Dark matter production leads to events with one or more jets and missing energy (</a:t>
            </a:r>
            <a:r>
              <a:rPr lang="en-US" sz="2000" dirty="0">
                <a:solidFill>
                  <a:srgbClr val="000000"/>
                </a:solidFill>
                <a:sym typeface="Symbol" charset="0"/>
              </a:rPr>
              <a:t>among many other possible signals)</a:t>
            </a: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600" dirty="0"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>
              <a:sym typeface="Symbol" charset="0"/>
            </a:endParaRPr>
          </a:p>
          <a:p>
            <a:pPr>
              <a:buClr>
                <a:schemeClr val="folHlink"/>
              </a:buClr>
            </a:pPr>
            <a:endParaRPr lang="en-US" sz="1900" baseline="30000" dirty="0"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600" dirty="0"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>
              <a:sym typeface="Symbo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024" y="4680694"/>
            <a:ext cx="3013095" cy="203080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7648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342" y="36758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Dark Matter at the LHC</a:t>
            </a:r>
            <a:endParaRPr lang="en-US" sz="36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74061" y="803458"/>
            <a:ext cx="8535526" cy="6054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folHlink"/>
              </a:buClr>
              <a:buNone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000" b="1" dirty="0" smtClean="0">
                <a:solidFill>
                  <a:srgbClr val="000000"/>
                </a:solidFill>
                <a:sym typeface="Symbol" charset="0"/>
              </a:rPr>
              <a:t>Case 2: Models without strongly interacting partners</a:t>
            </a: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sym typeface="Symbol" charset="0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rocesses that allow dark matter particles to annihilate into Standard Model particles in the early universe can be reversed in colliders</a:t>
            </a: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Dark matter production leads to events with one or more jets and missing energy </a:t>
            </a:r>
            <a:r>
              <a:rPr lang="en-US" sz="1800" dirty="0" smtClean="0">
                <a:solidFill>
                  <a:srgbClr val="000000"/>
                </a:solidFill>
                <a:sym typeface="Symbol" charset="0"/>
              </a:rPr>
              <a:t>(among many other possible signals)</a:t>
            </a: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In many models, dark matter interacts with the Standard Model through new mediators, with masses near the electroweak-scale</a:t>
            </a: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Searches for Z’s, additional </a:t>
            </a:r>
            <a:r>
              <a:rPr lang="en-US" sz="2000" dirty="0">
                <a:solidFill>
                  <a:srgbClr val="000000"/>
                </a:solidFill>
                <a:sym typeface="Symbol" charset="0"/>
              </a:rPr>
              <a:t>H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iggs bosons, </a:t>
            </a:r>
            <a:r>
              <a:rPr lang="en-US" sz="2000" dirty="0" err="1" smtClean="0">
                <a:solidFill>
                  <a:srgbClr val="000000"/>
                </a:solidFill>
                <a:sym typeface="Symbol" charset="0"/>
              </a:rPr>
              <a:t>sleptons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, etc. have direct consequences for dark matter</a:t>
            </a:r>
          </a:p>
          <a:p>
            <a:pPr>
              <a:buClr>
                <a:schemeClr val="folHlink"/>
              </a:buCl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600" dirty="0"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>
              <a:sym typeface="Symbol" charset="0"/>
            </a:endParaRPr>
          </a:p>
          <a:p>
            <a:pPr>
              <a:buClr>
                <a:schemeClr val="folHlink"/>
              </a:buClr>
            </a:pPr>
            <a:endParaRPr lang="en-US" sz="1900" baseline="30000" dirty="0"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600" dirty="0"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1900" dirty="0">
              <a:sym typeface="Symbol" charset="0"/>
            </a:endParaRPr>
          </a:p>
        </p:txBody>
      </p:sp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16" y="4399403"/>
            <a:ext cx="3730171" cy="2324421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062" y="4057113"/>
            <a:ext cx="2562980" cy="266422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10280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91529"/>
            <a:ext cx="8571673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Motivation for Indirect Searches</a:t>
            </a:r>
            <a:endParaRPr lang="en-US" sz="36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25918" y="937504"/>
            <a:ext cx="5061266" cy="5920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o account for the </a:t>
            </a:r>
            <a:r>
              <a:rPr lang="en-US" sz="2000" dirty="0"/>
              <a:t>observed dark matter abundance, a thermal relic must have an </a:t>
            </a:r>
            <a:r>
              <a:rPr lang="en-US" sz="2000" dirty="0" smtClean="0"/>
              <a:t>annihilation cross section </a:t>
            </a:r>
            <a:r>
              <a:rPr lang="en-US" sz="2000" dirty="0"/>
              <a:t>(at freeze-out) of σv</a:t>
            </a:r>
            <a:r>
              <a:rPr lang="en-US" sz="2000" dirty="0" smtClean="0"/>
              <a:t>~2x10</a:t>
            </a:r>
            <a:r>
              <a:rPr lang="en-US" sz="2000" baseline="30000" dirty="0"/>
              <a:t>-26 </a:t>
            </a:r>
            <a:r>
              <a:rPr lang="en-US" sz="2000" dirty="0"/>
              <a:t>cm</a:t>
            </a:r>
            <a:r>
              <a:rPr lang="en-US" sz="2000" baseline="30000" dirty="0"/>
              <a:t>3</a:t>
            </a:r>
            <a:r>
              <a:rPr lang="en-US" sz="2000" dirty="0"/>
              <a:t>/s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/>
              <a:t>Although many model-dependent factors can cause the dark matter to possess a somewhat lower annihilation cross section </a:t>
            </a:r>
            <a:r>
              <a:rPr lang="en-US" sz="2000" dirty="0" smtClean="0"/>
              <a:t>today, </a:t>
            </a:r>
            <a:r>
              <a:rPr lang="en-US" sz="2000" dirty="0"/>
              <a:t>most models predict current annihilation rates that are within an order of magnitude or so of this </a:t>
            </a:r>
            <a:r>
              <a:rPr lang="en-US" sz="2000" dirty="0" smtClean="0"/>
              <a:t>estimate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/>
              <a:t>Indirect </a:t>
            </a:r>
            <a:r>
              <a:rPr lang="en-US" sz="2000" dirty="0"/>
              <a:t>detection experiments </a:t>
            </a:r>
            <a:r>
              <a:rPr lang="en-US" sz="2000" dirty="0" smtClean="0"/>
              <a:t>that </a:t>
            </a:r>
            <a:r>
              <a:rPr lang="en-US" sz="2000" dirty="0"/>
              <a:t>are sensitive to dark matter annihilating at approximately this rate will be able to test the majority of WIMP models </a:t>
            </a: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8" name="Picture 1029" descr="freezeou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80" y="1482129"/>
            <a:ext cx="2752605" cy="27526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5476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1859"/>
            <a:ext cx="8571673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Indirect Detection </a:t>
            </a:r>
            <a:r>
              <a:rPr lang="en-US" sz="3600" dirty="0" smtClean="0"/>
              <a:t>(annihilation/decay products)</a:t>
            </a:r>
            <a:endParaRPr lang="en-US" sz="36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25918" y="937504"/>
            <a:ext cx="8008858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 smtClean="0"/>
          </a:p>
          <a:p>
            <a:pPr marL="0" indent="0">
              <a:buClr>
                <a:schemeClr val="folHlink"/>
              </a:buClr>
              <a:buNone/>
            </a:pPr>
            <a:endParaRPr lang="en-US" sz="2000" dirty="0" smtClean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/>
          </a:p>
          <a:p>
            <a:pPr marL="0" indent="0">
              <a:buClr>
                <a:schemeClr val="folHlink"/>
              </a:buClr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18" y="4449344"/>
            <a:ext cx="2632809" cy="195281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642" y="5411701"/>
            <a:ext cx="3423517" cy="126099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5" descr="A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17445" r="17291" b="6854"/>
          <a:stretch>
            <a:fillRect/>
          </a:stretch>
        </p:blipFill>
        <p:spPr bwMode="auto">
          <a:xfrm>
            <a:off x="999861" y="1573064"/>
            <a:ext cx="2939194" cy="18952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096" y="3544004"/>
            <a:ext cx="1935679" cy="2614611"/>
          </a:xfrm>
          <a:prstGeom prst="rect">
            <a:avLst/>
          </a:prstGeom>
          <a:ln>
            <a:solidFill>
              <a:srgbClr val="00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195" y="1482129"/>
            <a:ext cx="2654739" cy="177254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02475" y="3458552"/>
            <a:ext cx="1634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Cosmic Rays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3058727" y="5016763"/>
            <a:ext cx="2318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Gamma Rays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69546" y="3985442"/>
            <a:ext cx="126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Neutrinos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918210" y="1107817"/>
            <a:ext cx="293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X-Rays/Multi-Wavelength</a:t>
            </a:r>
            <a:endParaRPr lang="en-US" b="1" dirty="0"/>
          </a:p>
        </p:txBody>
      </p:sp>
      <p:sp>
        <p:nvSpPr>
          <p:cNvPr id="14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0805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225" y="345821"/>
            <a:ext cx="86868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Indirect Detection With Fermi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520" y="1268004"/>
            <a:ext cx="5416778" cy="527219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/>
              <a:t>In my opinion, no single </a:t>
            </a:r>
            <a:r>
              <a:rPr lang="en-US" sz="2000" dirty="0" smtClean="0"/>
              <a:t>indirect detection experiment </a:t>
            </a:r>
            <a:r>
              <a:rPr lang="en-US" sz="2000" dirty="0" smtClean="0"/>
              <a:t>has more potential to constrain or discover dark matter than the Fermi Gamma-Ray Space </a:t>
            </a:r>
            <a:r>
              <a:rPr lang="en-US" sz="2000" dirty="0" smtClean="0"/>
              <a:t>Telescope</a:t>
            </a:r>
            <a:endParaRPr lang="en-US" sz="2000" dirty="0" smtClean="0"/>
          </a:p>
          <a:p>
            <a:pPr>
              <a:buFont typeface="Wingdings" charset="2"/>
              <a:buChar char="§"/>
            </a:pPr>
            <a:r>
              <a:rPr lang="en-US" sz="2000" dirty="0" smtClean="0"/>
              <a:t>Fermi’s Large </a:t>
            </a:r>
            <a:r>
              <a:rPr lang="en-US" sz="2000" dirty="0"/>
              <a:t>A</a:t>
            </a:r>
            <a:r>
              <a:rPr lang="en-US" sz="2000" dirty="0" smtClean="0"/>
              <a:t>rea </a:t>
            </a:r>
            <a:r>
              <a:rPr lang="en-US" sz="2000" dirty="0"/>
              <a:t>T</a:t>
            </a:r>
            <a:r>
              <a:rPr lang="en-US" sz="2000" dirty="0" smtClean="0"/>
              <a:t>elescope (LAT) offers far more effective area (~8000 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), better angular resolution (sub-degree), and energy resolution (~10%) than any other space-based gamma-ray telescope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Unlike ground-based telescopes, Fermi observes the entire sky and can study gamma rays down to ~100 MeV            (ACTs are limited to ~100 </a:t>
            </a:r>
            <a:r>
              <a:rPr lang="en-US" sz="2000" dirty="0" err="1" smtClean="0"/>
              <a:t>GeV</a:t>
            </a:r>
            <a:r>
              <a:rPr lang="en-US" sz="2000" dirty="0" smtClean="0"/>
              <a:t> and up)</a:t>
            </a: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857" y="1682277"/>
            <a:ext cx="2817812" cy="377190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925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176" y="1307288"/>
            <a:ext cx="4977488" cy="5272197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4177" y="1362782"/>
            <a:ext cx="5336432" cy="52721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 smtClean="0">
              <a:solidFill>
                <a:schemeClr val="tx2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66576" y="1459688"/>
            <a:ext cx="4977488" cy="52721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Wingdings 2"/>
              <a:buNone/>
            </a:pPr>
            <a:endParaRPr lang="en-US" sz="20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8044" y="180092"/>
            <a:ext cx="8441764" cy="110732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 Changing Dark Matter Landscape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66576" y="1122887"/>
            <a:ext cx="8583232" cy="5272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Over the past few years, attitudes of many within the dark matter community have noticeably shifted; driven by the fact that dark matter particles have not yet been observed in underground detectors, or at the LHC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My personal view is that this is response is 			    probably premature; I continue to find WIMPs 			                                                  very compelling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That being said, if a discovery does not 			       occur within the next decade or so, it will 			         force us to revisit our ideas about what 			           the dark matter is likely to be 					        made up of </a:t>
            </a:r>
            <a:r>
              <a:rPr lang="en-US" sz="2000" dirty="0"/>
              <a:t>		  	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36576" indent="0">
              <a:buNone/>
            </a:pPr>
            <a:r>
              <a:rPr lang="en-US" sz="2000" dirty="0" smtClean="0">
                <a:solidFill>
                  <a:srgbClr val="D4D2D0"/>
                </a:solidFill>
              </a:rPr>
              <a:t>  </a:t>
            </a:r>
            <a:endParaRPr lang="en-US" sz="2000" dirty="0">
              <a:solidFill>
                <a:srgbClr val="D4D2D0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67" y="2271255"/>
            <a:ext cx="3034656" cy="23567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562" y="4484019"/>
            <a:ext cx="3026608" cy="2234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4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9917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96131" name="Rectangle 3"/>
          <p:cNvSpPr>
            <a:spLocks noChangeArrowheads="1"/>
          </p:cNvSpPr>
          <p:nvPr/>
        </p:nvSpPr>
        <p:spPr bwMode="auto">
          <a:xfrm>
            <a:off x="249035" y="340650"/>
            <a:ext cx="868271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</a:rPr>
              <a:t>Where To Look </a:t>
            </a:r>
            <a:r>
              <a:rPr lang="en-US" sz="3600" dirty="0" smtClean="0">
                <a:solidFill>
                  <a:schemeClr val="tx2"/>
                </a:solidFill>
                <a:latin typeface="+mj-lt"/>
              </a:rPr>
              <a:t>With </a:t>
            </a:r>
            <a:r>
              <a:rPr lang="en-US" sz="3600" dirty="0">
                <a:solidFill>
                  <a:schemeClr val="tx2"/>
                </a:solidFill>
                <a:latin typeface="+mj-lt"/>
              </a:rPr>
              <a:t>Fermi?</a:t>
            </a:r>
          </a:p>
        </p:txBody>
      </p:sp>
      <p:sp>
        <p:nvSpPr>
          <p:cNvPr id="2096132" name="Rectangle 4"/>
          <p:cNvSpPr>
            <a:spLocks noChangeArrowheads="1"/>
          </p:cNvSpPr>
          <p:nvPr/>
        </p:nvSpPr>
        <p:spPr bwMode="auto">
          <a:xfrm>
            <a:off x="0" y="1600200"/>
            <a:ext cx="8991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  <a:defRPr/>
            </a:pPr>
            <a:endParaRPr lang="en-US" sz="2800">
              <a:latin typeface="Century Gothic" charset="0"/>
            </a:endParaRPr>
          </a:p>
        </p:txBody>
      </p:sp>
      <p:sp>
        <p:nvSpPr>
          <p:cNvPr id="2096133" name="Rectangle 5"/>
          <p:cNvSpPr>
            <a:spLocks noChangeArrowheads="1"/>
          </p:cNvSpPr>
          <p:nvPr/>
        </p:nvSpPr>
        <p:spPr bwMode="auto">
          <a:xfrm>
            <a:off x="4775200" y="6705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sv-SE">
              <a:latin typeface="Times New Roman" charset="0"/>
              <a:cs typeface="Times New Roman" charset="0"/>
            </a:endParaRPr>
          </a:p>
        </p:txBody>
      </p:sp>
      <p:pic>
        <p:nvPicPr>
          <p:cNvPr id="20961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t="2185" r="13704"/>
          <a:stretch>
            <a:fillRect/>
          </a:stretch>
        </p:blipFill>
        <p:spPr bwMode="auto">
          <a:xfrm>
            <a:off x="1828800" y="2105025"/>
            <a:ext cx="57150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338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96131" name="Rectangle 3"/>
          <p:cNvSpPr>
            <a:spLocks noChangeArrowheads="1"/>
          </p:cNvSpPr>
          <p:nvPr/>
        </p:nvSpPr>
        <p:spPr bwMode="auto">
          <a:xfrm>
            <a:off x="249035" y="340650"/>
            <a:ext cx="868271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</a:rPr>
              <a:t>Where To Look </a:t>
            </a:r>
            <a:r>
              <a:rPr lang="en-US" sz="3600" dirty="0" smtClean="0">
                <a:solidFill>
                  <a:schemeClr val="tx2"/>
                </a:solidFill>
                <a:latin typeface="+mj-lt"/>
              </a:rPr>
              <a:t>With </a:t>
            </a:r>
            <a:r>
              <a:rPr lang="en-US" sz="3600" dirty="0">
                <a:solidFill>
                  <a:schemeClr val="tx2"/>
                </a:solidFill>
                <a:latin typeface="+mj-lt"/>
              </a:rPr>
              <a:t>Fermi?</a:t>
            </a:r>
          </a:p>
        </p:txBody>
      </p:sp>
      <p:sp>
        <p:nvSpPr>
          <p:cNvPr id="2096132" name="Rectangle 4"/>
          <p:cNvSpPr>
            <a:spLocks noChangeArrowheads="1"/>
          </p:cNvSpPr>
          <p:nvPr/>
        </p:nvSpPr>
        <p:spPr bwMode="auto">
          <a:xfrm>
            <a:off x="0" y="1600200"/>
            <a:ext cx="8991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  <a:defRPr/>
            </a:pPr>
            <a:endParaRPr lang="en-US" sz="2800">
              <a:latin typeface="Century Gothic" charset="0"/>
            </a:endParaRPr>
          </a:p>
        </p:txBody>
      </p:sp>
      <p:sp>
        <p:nvSpPr>
          <p:cNvPr id="2096133" name="Rectangle 5"/>
          <p:cNvSpPr>
            <a:spLocks noChangeArrowheads="1"/>
          </p:cNvSpPr>
          <p:nvPr/>
        </p:nvSpPr>
        <p:spPr bwMode="auto">
          <a:xfrm>
            <a:off x="4775200" y="6705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sv-SE">
              <a:latin typeface="Times New Roman" charset="0"/>
              <a:cs typeface="Times New Roman" charset="0"/>
            </a:endParaRPr>
          </a:p>
        </p:txBody>
      </p:sp>
      <p:pic>
        <p:nvPicPr>
          <p:cNvPr id="20961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t="2185" r="13704"/>
          <a:stretch>
            <a:fillRect/>
          </a:stretch>
        </p:blipFill>
        <p:spPr bwMode="auto">
          <a:xfrm>
            <a:off x="1828800" y="2105025"/>
            <a:ext cx="57150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99" y="1425053"/>
            <a:ext cx="2382303" cy="221432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rame 2"/>
          <p:cNvSpPr/>
          <p:nvPr/>
        </p:nvSpPr>
        <p:spPr>
          <a:xfrm>
            <a:off x="4417201" y="3833665"/>
            <a:ext cx="565813" cy="520746"/>
          </a:xfrm>
          <a:prstGeom prst="fram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2843802" y="1425053"/>
            <a:ext cx="2115548" cy="2408612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61499" y="3626340"/>
            <a:ext cx="3978571" cy="706093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095239" y="1319763"/>
            <a:ext cx="3907659" cy="101566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126585" y="1319763"/>
            <a:ext cx="38763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The Galactic Center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-</a:t>
            </a:r>
            <a:r>
              <a:rPr lang="en-US" sz="1800" dirty="0"/>
              <a:t>B</a:t>
            </a:r>
            <a:r>
              <a:rPr lang="en-US" sz="1800" dirty="0" smtClean="0"/>
              <a:t>rightest </a:t>
            </a:r>
            <a:r>
              <a:rPr lang="en-US" sz="1800" dirty="0"/>
              <a:t>dark </a:t>
            </a:r>
            <a:r>
              <a:rPr lang="en-US" sz="1800" dirty="0" smtClean="0"/>
              <a:t>matter signal </a:t>
            </a:r>
            <a:r>
              <a:rPr lang="en-US" sz="1800" dirty="0"/>
              <a:t>on the </a:t>
            </a:r>
            <a:r>
              <a:rPr lang="en-US" sz="1800" dirty="0" smtClean="0"/>
              <a:t>sky; significant backgrounds </a:t>
            </a:r>
            <a:endParaRPr lang="en-US" sz="1800" dirty="0"/>
          </a:p>
        </p:txBody>
      </p:sp>
      <p:sp>
        <p:nvSpPr>
          <p:cNvPr id="15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071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96131" name="Rectangle 3"/>
          <p:cNvSpPr>
            <a:spLocks noChangeArrowheads="1"/>
          </p:cNvSpPr>
          <p:nvPr/>
        </p:nvSpPr>
        <p:spPr bwMode="auto">
          <a:xfrm>
            <a:off x="249035" y="340650"/>
            <a:ext cx="868271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</a:rPr>
              <a:t>Where To Look </a:t>
            </a:r>
            <a:r>
              <a:rPr lang="en-US" sz="3600" dirty="0" smtClean="0">
                <a:solidFill>
                  <a:schemeClr val="tx2"/>
                </a:solidFill>
                <a:latin typeface="+mj-lt"/>
              </a:rPr>
              <a:t>With </a:t>
            </a:r>
            <a:r>
              <a:rPr lang="en-US" sz="3600" dirty="0">
                <a:solidFill>
                  <a:schemeClr val="tx2"/>
                </a:solidFill>
                <a:latin typeface="+mj-lt"/>
              </a:rPr>
              <a:t>Fermi?</a:t>
            </a:r>
          </a:p>
        </p:txBody>
      </p:sp>
      <p:sp>
        <p:nvSpPr>
          <p:cNvPr id="2096132" name="Rectangle 4"/>
          <p:cNvSpPr>
            <a:spLocks noChangeArrowheads="1"/>
          </p:cNvSpPr>
          <p:nvPr/>
        </p:nvSpPr>
        <p:spPr bwMode="auto">
          <a:xfrm>
            <a:off x="0" y="1600200"/>
            <a:ext cx="8991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  <a:defRPr/>
            </a:pPr>
            <a:endParaRPr lang="en-US" sz="2800">
              <a:latin typeface="Century Gothic" charset="0"/>
            </a:endParaRPr>
          </a:p>
        </p:txBody>
      </p:sp>
      <p:sp>
        <p:nvSpPr>
          <p:cNvPr id="2096133" name="Rectangle 5"/>
          <p:cNvSpPr>
            <a:spLocks noChangeArrowheads="1"/>
          </p:cNvSpPr>
          <p:nvPr/>
        </p:nvSpPr>
        <p:spPr bwMode="auto">
          <a:xfrm>
            <a:off x="4775200" y="6705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sv-SE">
              <a:latin typeface="Times New Roman" charset="0"/>
              <a:cs typeface="Times New Roman" charset="0"/>
            </a:endParaRPr>
          </a:p>
        </p:txBody>
      </p:sp>
      <p:pic>
        <p:nvPicPr>
          <p:cNvPr id="20961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t="2185" r="13704"/>
          <a:stretch>
            <a:fillRect/>
          </a:stretch>
        </p:blipFill>
        <p:spPr bwMode="auto">
          <a:xfrm>
            <a:off x="1828800" y="2105025"/>
            <a:ext cx="57150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95239" y="1319763"/>
            <a:ext cx="3907659" cy="101566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126585" y="1319763"/>
            <a:ext cx="38763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The Galactic Center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-</a:t>
            </a:r>
            <a:r>
              <a:rPr lang="en-US" sz="1800" dirty="0"/>
              <a:t>B</a:t>
            </a:r>
            <a:r>
              <a:rPr lang="en-US" sz="1800" dirty="0" smtClean="0"/>
              <a:t>rightest </a:t>
            </a:r>
            <a:r>
              <a:rPr lang="en-US" sz="1800" dirty="0"/>
              <a:t>dark </a:t>
            </a:r>
            <a:r>
              <a:rPr lang="en-US" sz="1800" dirty="0" smtClean="0"/>
              <a:t>matter signal </a:t>
            </a:r>
            <a:r>
              <a:rPr lang="en-US" sz="1800" dirty="0"/>
              <a:t>on the </a:t>
            </a:r>
            <a:r>
              <a:rPr lang="en-US" sz="1800" dirty="0" smtClean="0"/>
              <a:t>sky; significant backgrounds </a:t>
            </a:r>
            <a:endParaRPr lang="en-US" sz="1800" dirty="0"/>
          </a:p>
        </p:txBody>
      </p:sp>
      <p:sp>
        <p:nvSpPr>
          <p:cNvPr id="3" name="Frame 2"/>
          <p:cNvSpPr/>
          <p:nvPr/>
        </p:nvSpPr>
        <p:spPr>
          <a:xfrm>
            <a:off x="4417201" y="3833665"/>
            <a:ext cx="565813" cy="520746"/>
          </a:xfrm>
          <a:prstGeom prst="fram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0442" y="1317113"/>
            <a:ext cx="4637921" cy="90411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35" y="4600610"/>
            <a:ext cx="3465202" cy="2104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39086" y="1221248"/>
            <a:ext cx="478890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Dwarf Spheroidal Galaxies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-Faint, but low </a:t>
            </a:r>
            <a:r>
              <a:rPr lang="en-US" sz="1800" dirty="0" smtClean="0">
                <a:solidFill>
                  <a:srgbClr val="000000"/>
                </a:solidFill>
              </a:rPr>
              <a:t>background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-Direct measurements of dark matter profiles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2346828" y="2221231"/>
            <a:ext cx="2070373" cy="134540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5749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96131" name="Rectangle 3"/>
          <p:cNvSpPr>
            <a:spLocks noChangeArrowheads="1"/>
          </p:cNvSpPr>
          <p:nvPr/>
        </p:nvSpPr>
        <p:spPr bwMode="auto">
          <a:xfrm>
            <a:off x="249035" y="340650"/>
            <a:ext cx="868271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</a:rPr>
              <a:t>Where To Look </a:t>
            </a:r>
            <a:r>
              <a:rPr lang="en-US" sz="3600" dirty="0" smtClean="0">
                <a:solidFill>
                  <a:schemeClr val="tx2"/>
                </a:solidFill>
                <a:latin typeface="+mj-lt"/>
              </a:rPr>
              <a:t>With </a:t>
            </a:r>
            <a:r>
              <a:rPr lang="en-US" sz="3600" dirty="0">
                <a:solidFill>
                  <a:schemeClr val="tx2"/>
                </a:solidFill>
                <a:latin typeface="+mj-lt"/>
              </a:rPr>
              <a:t>Fermi?</a:t>
            </a:r>
          </a:p>
        </p:txBody>
      </p:sp>
      <p:sp>
        <p:nvSpPr>
          <p:cNvPr id="2096132" name="Rectangle 4"/>
          <p:cNvSpPr>
            <a:spLocks noChangeArrowheads="1"/>
          </p:cNvSpPr>
          <p:nvPr/>
        </p:nvSpPr>
        <p:spPr bwMode="auto">
          <a:xfrm>
            <a:off x="0" y="1600200"/>
            <a:ext cx="8991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  <a:defRPr/>
            </a:pPr>
            <a:endParaRPr lang="en-US" sz="2800">
              <a:latin typeface="Century Gothic" charset="0"/>
            </a:endParaRPr>
          </a:p>
        </p:txBody>
      </p:sp>
      <p:sp>
        <p:nvSpPr>
          <p:cNvPr id="2096133" name="Rectangle 5"/>
          <p:cNvSpPr>
            <a:spLocks noChangeArrowheads="1"/>
          </p:cNvSpPr>
          <p:nvPr/>
        </p:nvSpPr>
        <p:spPr bwMode="auto">
          <a:xfrm>
            <a:off x="4775200" y="6705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sv-SE">
              <a:latin typeface="Times New Roman" charset="0"/>
              <a:cs typeface="Times New Roman" charset="0"/>
            </a:endParaRPr>
          </a:p>
        </p:txBody>
      </p:sp>
      <p:pic>
        <p:nvPicPr>
          <p:cNvPr id="20961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t="2185" r="13704"/>
          <a:stretch>
            <a:fillRect/>
          </a:stretch>
        </p:blipFill>
        <p:spPr bwMode="auto">
          <a:xfrm>
            <a:off x="1828800" y="2105025"/>
            <a:ext cx="57150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Frame 2"/>
          <p:cNvSpPr/>
          <p:nvPr/>
        </p:nvSpPr>
        <p:spPr>
          <a:xfrm>
            <a:off x="4417201" y="3833665"/>
            <a:ext cx="565813" cy="520746"/>
          </a:xfrm>
          <a:prstGeom prst="fram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0442" y="1317113"/>
            <a:ext cx="4637921" cy="90411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39086" y="1221248"/>
            <a:ext cx="478890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Dwarf Spheroidal Galaxies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-Faint, but low </a:t>
            </a:r>
            <a:r>
              <a:rPr lang="en-US" sz="1800" dirty="0" smtClean="0">
                <a:solidFill>
                  <a:srgbClr val="000000"/>
                </a:solidFill>
              </a:rPr>
              <a:t>background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-Direct measurements of dark matter profiles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V="1">
            <a:off x="1295399" y="4512234"/>
            <a:ext cx="1169895" cy="84438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8390" y="5325264"/>
            <a:ext cx="6255390" cy="97038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76867" y="5273850"/>
            <a:ext cx="650093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The Gamma-Ray Background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-</a:t>
            </a:r>
            <a:r>
              <a:rPr lang="en-US" sz="1800" dirty="0"/>
              <a:t>L</a:t>
            </a:r>
            <a:r>
              <a:rPr lang="en-US" sz="1800" dirty="0" smtClean="0"/>
              <a:t>argely from </a:t>
            </a:r>
            <a:r>
              <a:rPr lang="en-US" sz="1800" dirty="0" err="1" smtClean="0"/>
              <a:t>blazars</a:t>
            </a:r>
            <a:r>
              <a:rPr lang="en-US" sz="1800" dirty="0" smtClean="0"/>
              <a:t>, radio galaxies, </a:t>
            </a:r>
            <a:r>
              <a:rPr lang="en-US" sz="1800" dirty="0" err="1" smtClean="0"/>
              <a:t>starforming</a:t>
            </a:r>
            <a:r>
              <a:rPr lang="en-US" sz="1800" dirty="0" smtClean="0"/>
              <a:t> galaxies;  but still room for dark matter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5095239" y="1319763"/>
            <a:ext cx="3907659" cy="101566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126585" y="1319763"/>
            <a:ext cx="38763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The Galactic Center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-</a:t>
            </a:r>
            <a:r>
              <a:rPr lang="en-US" sz="1800" dirty="0"/>
              <a:t>B</a:t>
            </a:r>
            <a:r>
              <a:rPr lang="en-US" sz="1800" dirty="0" smtClean="0"/>
              <a:t>rightest </a:t>
            </a:r>
            <a:r>
              <a:rPr lang="en-US" sz="1800" dirty="0"/>
              <a:t>dark </a:t>
            </a:r>
            <a:r>
              <a:rPr lang="en-US" sz="1800" dirty="0" smtClean="0"/>
              <a:t>matter signal </a:t>
            </a:r>
            <a:r>
              <a:rPr lang="en-US" sz="1800" dirty="0"/>
              <a:t>on the </a:t>
            </a:r>
            <a:r>
              <a:rPr lang="en-US" sz="1800" dirty="0" smtClean="0"/>
              <a:t>sky; significant backgrounds </a:t>
            </a:r>
            <a:endParaRPr lang="en-US" sz="1800" dirty="0"/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2346828" y="2221231"/>
            <a:ext cx="2070373" cy="134540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8289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96131" name="Rectangle 3"/>
          <p:cNvSpPr>
            <a:spLocks noChangeArrowheads="1"/>
          </p:cNvSpPr>
          <p:nvPr/>
        </p:nvSpPr>
        <p:spPr bwMode="auto">
          <a:xfrm>
            <a:off x="249035" y="340650"/>
            <a:ext cx="868271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</a:rPr>
              <a:t>Where To Look </a:t>
            </a:r>
            <a:r>
              <a:rPr lang="en-US" sz="3600" dirty="0" smtClean="0">
                <a:solidFill>
                  <a:schemeClr val="tx2"/>
                </a:solidFill>
                <a:latin typeface="+mj-lt"/>
              </a:rPr>
              <a:t>With </a:t>
            </a:r>
            <a:r>
              <a:rPr lang="en-US" sz="3600" dirty="0">
                <a:solidFill>
                  <a:schemeClr val="tx2"/>
                </a:solidFill>
                <a:latin typeface="+mj-lt"/>
              </a:rPr>
              <a:t>Fermi?</a:t>
            </a:r>
          </a:p>
        </p:txBody>
      </p:sp>
      <p:sp>
        <p:nvSpPr>
          <p:cNvPr id="2096132" name="Rectangle 4"/>
          <p:cNvSpPr>
            <a:spLocks noChangeArrowheads="1"/>
          </p:cNvSpPr>
          <p:nvPr/>
        </p:nvSpPr>
        <p:spPr bwMode="auto">
          <a:xfrm>
            <a:off x="0" y="1600200"/>
            <a:ext cx="8991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  <a:defRPr/>
            </a:pPr>
            <a:endParaRPr lang="en-US" sz="2800">
              <a:latin typeface="Century Gothic" charset="0"/>
            </a:endParaRPr>
          </a:p>
        </p:txBody>
      </p:sp>
      <p:sp>
        <p:nvSpPr>
          <p:cNvPr id="2096133" name="Rectangle 5"/>
          <p:cNvSpPr>
            <a:spLocks noChangeArrowheads="1"/>
          </p:cNvSpPr>
          <p:nvPr/>
        </p:nvSpPr>
        <p:spPr bwMode="auto">
          <a:xfrm>
            <a:off x="4775200" y="6705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sv-SE">
              <a:latin typeface="Times New Roman" charset="0"/>
              <a:cs typeface="Times New Roman" charset="0"/>
            </a:endParaRPr>
          </a:p>
        </p:txBody>
      </p:sp>
      <p:pic>
        <p:nvPicPr>
          <p:cNvPr id="20961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t="2185" r="13704"/>
          <a:stretch>
            <a:fillRect/>
          </a:stretch>
        </p:blipFill>
        <p:spPr bwMode="auto">
          <a:xfrm>
            <a:off x="1828800" y="2105025"/>
            <a:ext cx="57150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Frame 2"/>
          <p:cNvSpPr/>
          <p:nvPr/>
        </p:nvSpPr>
        <p:spPr>
          <a:xfrm>
            <a:off x="4417201" y="3833665"/>
            <a:ext cx="565813" cy="520746"/>
          </a:xfrm>
          <a:prstGeom prst="fram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0442" y="1317113"/>
            <a:ext cx="4637921" cy="90411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39086" y="1221248"/>
            <a:ext cx="478890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Dwarf Spheroidal Galaxies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-Faint, but low </a:t>
            </a:r>
            <a:r>
              <a:rPr lang="en-US" sz="1800" dirty="0" smtClean="0">
                <a:solidFill>
                  <a:srgbClr val="000000"/>
                </a:solidFill>
              </a:rPr>
              <a:t>background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-Direct measurements of dark matter profiles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390" y="5325264"/>
            <a:ext cx="6255390" cy="9642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76867" y="5273850"/>
            <a:ext cx="65009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The Gamma-Ray Background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-</a:t>
            </a:r>
            <a:r>
              <a:rPr lang="en-US" sz="1800" dirty="0"/>
              <a:t>L</a:t>
            </a:r>
            <a:r>
              <a:rPr lang="en-US" sz="1800" dirty="0" smtClean="0"/>
              <a:t>argely from </a:t>
            </a:r>
            <a:r>
              <a:rPr lang="en-US" sz="1800" dirty="0" err="1" smtClean="0"/>
              <a:t>blazars</a:t>
            </a:r>
            <a:r>
              <a:rPr lang="en-US" sz="1800" dirty="0" smtClean="0"/>
              <a:t>, radio galaxies, </a:t>
            </a:r>
            <a:r>
              <a:rPr lang="en-US" sz="1800" dirty="0" err="1" smtClean="0"/>
              <a:t>starforming</a:t>
            </a:r>
            <a:r>
              <a:rPr lang="en-US" sz="1800" dirty="0" smtClean="0"/>
              <a:t> galaxies;  but still room for dark </a:t>
            </a:r>
            <a:r>
              <a:rPr lang="en-US" sz="1800" dirty="0" smtClean="0"/>
              <a:t>matter</a:t>
            </a:r>
            <a:endParaRPr lang="en-US" sz="1800" dirty="0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4853590" y="5732459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sv-SE">
              <a:latin typeface="Times New Roman" charset="0"/>
              <a:cs typeface="Times New Roman" charset="0"/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H="1" flipV="1">
            <a:off x="5908319" y="4338994"/>
            <a:ext cx="669482" cy="175700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569791" y="6103840"/>
            <a:ext cx="5448785" cy="65264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3616826" y="6044845"/>
            <a:ext cx="61777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Searches for Nearby </a:t>
            </a:r>
            <a:r>
              <a:rPr lang="en-US" dirty="0" err="1" smtClean="0">
                <a:solidFill>
                  <a:srgbClr val="000000"/>
                </a:solidFill>
              </a:rPr>
              <a:t>Subhalos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-Population studies of unidentified Fermi </a:t>
            </a:r>
            <a:r>
              <a:rPr lang="en-US" sz="1800" dirty="0" smtClean="0">
                <a:solidFill>
                  <a:srgbClr val="000000"/>
                </a:solidFill>
              </a:rPr>
              <a:t>sources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4649776" y="5622699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sv-SE">
              <a:latin typeface="Times New Roman" charset="0"/>
              <a:cs typeface="Times New Roman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95239" y="1319763"/>
            <a:ext cx="3907659" cy="101566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5126585" y="1319763"/>
            <a:ext cx="38763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The Galactic Center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-</a:t>
            </a:r>
            <a:r>
              <a:rPr lang="en-US" sz="1800" dirty="0"/>
              <a:t>B</a:t>
            </a:r>
            <a:r>
              <a:rPr lang="en-US" sz="1800" dirty="0" smtClean="0"/>
              <a:t>rightest </a:t>
            </a:r>
            <a:r>
              <a:rPr lang="en-US" sz="1800" dirty="0"/>
              <a:t>dark </a:t>
            </a:r>
            <a:r>
              <a:rPr lang="en-US" sz="1800" dirty="0" smtClean="0"/>
              <a:t>matter signal </a:t>
            </a:r>
            <a:r>
              <a:rPr lang="en-US" sz="1800" dirty="0"/>
              <a:t>on the </a:t>
            </a:r>
            <a:r>
              <a:rPr lang="en-US" sz="1800" dirty="0" smtClean="0"/>
              <a:t>sky; significant backgrounds </a:t>
            </a:r>
            <a:endParaRPr lang="en-US" sz="1800" dirty="0"/>
          </a:p>
        </p:txBody>
      </p:sp>
      <p:sp>
        <p:nvSpPr>
          <p:cNvPr id="31" name="Line 7"/>
          <p:cNvSpPr>
            <a:spLocks noChangeShapeType="1"/>
          </p:cNvSpPr>
          <p:nvPr/>
        </p:nvSpPr>
        <p:spPr bwMode="auto">
          <a:xfrm>
            <a:off x="2346828" y="2221231"/>
            <a:ext cx="2070373" cy="134540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 flipV="1">
            <a:off x="1295399" y="4512234"/>
            <a:ext cx="1169895" cy="84438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920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9939"/>
            <a:ext cx="8229600" cy="9906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We Are Testing the Thermal Relic Paradigm!</a:t>
            </a:r>
            <a:endParaRPr lang="en-US" sz="34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87867" y="869362"/>
            <a:ext cx="8455377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Each of these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gamma-ray strategies (GC, dwarfs, </a:t>
            </a:r>
            <a:r>
              <a:rPr lang="en-US" sz="2000" dirty="0" err="1" smtClean="0">
                <a:solidFill>
                  <a:srgbClr val="000000"/>
                </a:solidFill>
                <a:sym typeface="Symbol" charset="0"/>
              </a:rPr>
              <a:t>subhalos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, IGRB) as well as cosmic-ray antiproton and positron measurements from AMS, are sensitive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to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dark matter with the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annihilation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cross section predicted for a simple thermal relic, for masses up to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~100 </a:t>
            </a:r>
            <a:r>
              <a:rPr lang="en-US" sz="2000" dirty="0" err="1" smtClean="0">
                <a:solidFill>
                  <a:srgbClr val="000000"/>
                </a:solidFill>
                <a:sym typeface="Symbol" charset="0"/>
              </a:rPr>
              <a:t>GeV</a:t>
            </a: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This program is not a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fishing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expedition,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but is testing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a wide range of well-motivated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dark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matter models 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	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028" y="3351034"/>
            <a:ext cx="4264920" cy="277996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10800000" flipV="1">
            <a:off x="4891211" y="6163187"/>
            <a:ext cx="39807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Fermi </a:t>
            </a:r>
            <a:r>
              <a:rPr lang="en-US" sz="1700" dirty="0" smtClean="0"/>
              <a:t>Collab</a:t>
            </a:r>
            <a:r>
              <a:rPr lang="en-US" sz="1700" dirty="0" smtClean="0"/>
              <a:t>oration</a:t>
            </a:r>
            <a:r>
              <a:rPr lang="en-US" sz="1700" dirty="0" smtClean="0"/>
              <a:t>, Dwarf Galaxies arXiv:1503.02641</a:t>
            </a:r>
            <a:endParaRPr lang="en-US" sz="17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67" y="3349083"/>
            <a:ext cx="4239909" cy="28089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87867" y="6190206"/>
            <a:ext cx="4427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Bergstrom, </a:t>
            </a:r>
            <a:r>
              <a:rPr lang="en-US" dirty="0" err="1" smtClean="0"/>
              <a:t>Bringmann</a:t>
            </a:r>
            <a:r>
              <a:rPr lang="en-US" dirty="0" smtClean="0"/>
              <a:t>, </a:t>
            </a:r>
            <a:r>
              <a:rPr lang="en-US" dirty="0" err="1" smtClean="0"/>
              <a:t>Cholis</a:t>
            </a:r>
            <a:r>
              <a:rPr lang="en-US" dirty="0" smtClean="0"/>
              <a:t>, DH, </a:t>
            </a:r>
            <a:r>
              <a:rPr lang="en-US" dirty="0" err="1" smtClean="0"/>
              <a:t>Weniger</a:t>
            </a:r>
            <a:r>
              <a:rPr lang="en-US" dirty="0" smtClean="0"/>
              <a:t>, arXiv</a:t>
            </a:r>
            <a:r>
              <a:rPr lang="en-US" dirty="0"/>
              <a:t>:</a:t>
            </a:r>
            <a:r>
              <a:rPr lang="en-US" dirty="0" smtClean="0"/>
              <a:t>1306.3983</a:t>
            </a:r>
            <a:endParaRPr lang="en-US" dirty="0"/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0234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6" y="1307288"/>
            <a:ext cx="4977488" cy="5272197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177" y="1362782"/>
            <a:ext cx="5336432" cy="52721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 smtClean="0">
              <a:solidFill>
                <a:schemeClr val="tx2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166576" y="1459688"/>
            <a:ext cx="4977488" cy="52721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Wingdings 2"/>
              <a:buNone/>
            </a:pPr>
            <a:endParaRPr lang="en-US" sz="20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7000" y="328702"/>
            <a:ext cx="8870724" cy="110732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</a:rPr>
              <a:t>    </a:t>
            </a:r>
            <a:r>
              <a:rPr lang="en-US" sz="3600" dirty="0">
                <a:solidFill>
                  <a:schemeClr val="tx2"/>
                </a:solidFill>
              </a:rPr>
              <a:t>A</a:t>
            </a:r>
            <a:r>
              <a:rPr lang="en-US" sz="3600" dirty="0" smtClean="0">
                <a:solidFill>
                  <a:schemeClr val="tx2"/>
                </a:solidFill>
              </a:rPr>
              <a:t> </a:t>
            </a:r>
            <a:r>
              <a:rPr lang="en-US" sz="3600" dirty="0" smtClean="0">
                <a:solidFill>
                  <a:schemeClr val="tx2"/>
                </a:solidFill>
              </a:rPr>
              <a:t>3.57 </a:t>
            </a:r>
            <a:r>
              <a:rPr lang="en-US" sz="3600" dirty="0" err="1" smtClean="0">
                <a:solidFill>
                  <a:schemeClr val="tx2"/>
                </a:solidFill>
              </a:rPr>
              <a:t>keV</a:t>
            </a:r>
            <a:r>
              <a:rPr lang="en-US" sz="3600" dirty="0" smtClean="0">
                <a:solidFill>
                  <a:schemeClr val="tx2"/>
                </a:solidFill>
              </a:rPr>
              <a:t> </a:t>
            </a:r>
            <a:r>
              <a:rPr lang="en-US" sz="3600" dirty="0" smtClean="0">
                <a:solidFill>
                  <a:schemeClr val="tx2"/>
                </a:solidFill>
              </a:rPr>
              <a:t>Line?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77816" y="1202745"/>
            <a:ext cx="4725712" cy="5272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In early 2014</a:t>
            </a:r>
            <a:r>
              <a:rPr lang="en-US" sz="2000" dirty="0" smtClean="0">
                <a:solidFill>
                  <a:srgbClr val="000000"/>
                </a:solidFill>
              </a:rPr>
              <a:t>, two groups reported </a:t>
            </a:r>
            <a:r>
              <a:rPr lang="en-US" sz="2000" dirty="0">
                <a:solidFill>
                  <a:srgbClr val="000000"/>
                </a:solidFill>
              </a:rPr>
              <a:t>the </a:t>
            </a:r>
            <a:r>
              <a:rPr lang="en-US" sz="2000" dirty="0" smtClean="0">
                <a:solidFill>
                  <a:srgbClr val="000000"/>
                </a:solidFill>
              </a:rPr>
              <a:t>observation </a:t>
            </a:r>
            <a:r>
              <a:rPr lang="en-US" sz="2000" dirty="0">
                <a:solidFill>
                  <a:srgbClr val="000000"/>
                </a:solidFill>
              </a:rPr>
              <a:t>of an unexpected X-ray line from a collection of </a:t>
            </a:r>
            <a:r>
              <a:rPr lang="en-US" sz="2000" dirty="0" smtClean="0">
                <a:solidFill>
                  <a:srgbClr val="000000"/>
                </a:solidFill>
              </a:rPr>
              <a:t>galaxy </a:t>
            </a:r>
            <a:r>
              <a:rPr lang="en-US" sz="2000" dirty="0">
                <a:solidFill>
                  <a:srgbClr val="000000"/>
                </a:solidFill>
              </a:rPr>
              <a:t>clusters 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A </a:t>
            </a:r>
            <a:r>
              <a:rPr lang="en-US" sz="2000" dirty="0" smtClean="0">
                <a:solidFill>
                  <a:srgbClr val="000000"/>
                </a:solidFill>
              </a:rPr>
              <a:t>signal of decaying dark matter</a:t>
            </a:r>
            <a:r>
              <a:rPr lang="en-US" sz="2000" dirty="0" smtClean="0">
                <a:solidFill>
                  <a:srgbClr val="000000"/>
                </a:solidFill>
              </a:rPr>
              <a:t>? Perhaps sterile neutrinos?</a:t>
            </a:r>
          </a:p>
          <a:p>
            <a:pP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	                     </a:t>
            </a:r>
          </a:p>
          <a:p>
            <a:pPr>
              <a:buFont typeface="Wingdings" charset="2"/>
              <a:buChar char="§"/>
            </a:pPr>
            <a:endParaRPr lang="en-US" sz="2000" dirty="0">
              <a:solidFill>
                <a:schemeClr val="tx2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455" y="886533"/>
            <a:ext cx="3688644" cy="2601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471" t="72664" r="57515" b="3553"/>
          <a:stretch/>
        </p:blipFill>
        <p:spPr>
          <a:xfrm>
            <a:off x="5714464" y="3994014"/>
            <a:ext cx="2880789" cy="13018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121088" y="6417365"/>
            <a:ext cx="563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Bulbul </a:t>
            </a:r>
            <a:r>
              <a:rPr lang="en-US" i="1" dirty="0" smtClean="0"/>
              <a:t>et al. </a:t>
            </a:r>
            <a:r>
              <a:rPr lang="en-US" dirty="0" smtClean="0"/>
              <a:t>(1402.2301), </a:t>
            </a:r>
            <a:r>
              <a:rPr lang="en-US" dirty="0" err="1" smtClean="0"/>
              <a:t>Boyarsky</a:t>
            </a:r>
            <a:r>
              <a:rPr lang="en-US" dirty="0" smtClean="0"/>
              <a:t> </a:t>
            </a:r>
            <a:r>
              <a:rPr lang="en-US" i="1" dirty="0" smtClean="0"/>
              <a:t>et al. </a:t>
            </a:r>
            <a:r>
              <a:rPr lang="en-US" dirty="0" smtClean="0"/>
              <a:t>(1402.4119)</a:t>
            </a:r>
            <a:endParaRPr lang="en-US" dirty="0"/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293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6" y="1307288"/>
            <a:ext cx="4977488" cy="5272197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177" y="1362782"/>
            <a:ext cx="5336432" cy="52721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 smtClean="0">
              <a:solidFill>
                <a:schemeClr val="tx2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166576" y="1459688"/>
            <a:ext cx="4977488" cy="52721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Wingdings 2"/>
              <a:buNone/>
            </a:pPr>
            <a:endParaRPr lang="en-US" sz="20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7000" y="328702"/>
            <a:ext cx="8870724" cy="110732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</a:rPr>
              <a:t>    </a:t>
            </a:r>
            <a:r>
              <a:rPr lang="en-US" sz="3600" dirty="0">
                <a:solidFill>
                  <a:schemeClr val="tx2"/>
                </a:solidFill>
              </a:rPr>
              <a:t>A</a:t>
            </a:r>
            <a:r>
              <a:rPr lang="en-US" sz="3600" dirty="0" smtClean="0">
                <a:solidFill>
                  <a:schemeClr val="tx2"/>
                </a:solidFill>
              </a:rPr>
              <a:t> </a:t>
            </a:r>
            <a:r>
              <a:rPr lang="en-US" sz="3600" dirty="0" smtClean="0">
                <a:solidFill>
                  <a:schemeClr val="tx2"/>
                </a:solidFill>
              </a:rPr>
              <a:t>3.57 </a:t>
            </a:r>
            <a:r>
              <a:rPr lang="en-US" sz="3600" dirty="0" err="1" smtClean="0">
                <a:solidFill>
                  <a:schemeClr val="tx2"/>
                </a:solidFill>
              </a:rPr>
              <a:t>keV</a:t>
            </a:r>
            <a:r>
              <a:rPr lang="en-US" sz="3600" dirty="0" smtClean="0">
                <a:solidFill>
                  <a:schemeClr val="tx2"/>
                </a:solidFill>
              </a:rPr>
              <a:t> </a:t>
            </a:r>
            <a:r>
              <a:rPr lang="en-US" sz="3600" dirty="0" smtClean="0">
                <a:solidFill>
                  <a:schemeClr val="tx2"/>
                </a:solidFill>
              </a:rPr>
              <a:t>Line?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77816" y="1202745"/>
            <a:ext cx="4725712" cy="5272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In early 2014</a:t>
            </a:r>
            <a:r>
              <a:rPr lang="en-US" sz="2000" dirty="0" smtClean="0">
                <a:solidFill>
                  <a:srgbClr val="000000"/>
                </a:solidFill>
              </a:rPr>
              <a:t>, two groups reported </a:t>
            </a:r>
            <a:r>
              <a:rPr lang="en-US" sz="2000" dirty="0">
                <a:solidFill>
                  <a:srgbClr val="000000"/>
                </a:solidFill>
              </a:rPr>
              <a:t>the </a:t>
            </a:r>
            <a:r>
              <a:rPr lang="en-US" sz="2000" dirty="0" smtClean="0">
                <a:solidFill>
                  <a:srgbClr val="000000"/>
                </a:solidFill>
              </a:rPr>
              <a:t>observation </a:t>
            </a:r>
            <a:r>
              <a:rPr lang="en-US" sz="2000" dirty="0">
                <a:solidFill>
                  <a:srgbClr val="000000"/>
                </a:solidFill>
              </a:rPr>
              <a:t>of an unexpected X-ray line from a collection of </a:t>
            </a:r>
            <a:r>
              <a:rPr lang="en-US" sz="2000" dirty="0" smtClean="0">
                <a:solidFill>
                  <a:srgbClr val="000000"/>
                </a:solidFill>
              </a:rPr>
              <a:t>galaxy </a:t>
            </a:r>
            <a:r>
              <a:rPr lang="en-US" sz="2000" dirty="0">
                <a:solidFill>
                  <a:srgbClr val="000000"/>
                </a:solidFill>
              </a:rPr>
              <a:t>clusters 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A </a:t>
            </a:r>
            <a:r>
              <a:rPr lang="en-US" sz="2000" dirty="0" smtClean="0">
                <a:solidFill>
                  <a:srgbClr val="000000"/>
                </a:solidFill>
              </a:rPr>
              <a:t>signal of decaying dark matter</a:t>
            </a:r>
            <a:r>
              <a:rPr lang="en-US" sz="2000" dirty="0" smtClean="0">
                <a:solidFill>
                  <a:srgbClr val="000000"/>
                </a:solidFill>
              </a:rPr>
              <a:t>? Perhaps sterile neutrinos?</a:t>
            </a:r>
          </a:p>
          <a:p>
            <a:pP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Searches for such a line from dwarf galaxies </a:t>
            </a:r>
            <a:r>
              <a:rPr lang="en-US" sz="1800" dirty="0">
                <a:solidFill>
                  <a:srgbClr val="000000"/>
                </a:solidFill>
              </a:rPr>
              <a:t>(</a:t>
            </a:r>
            <a:r>
              <a:rPr lang="en-US" sz="1800" dirty="0" err="1">
                <a:solidFill>
                  <a:srgbClr val="000000"/>
                </a:solidFill>
              </a:rPr>
              <a:t>Malyshev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i="1" dirty="0">
                <a:solidFill>
                  <a:srgbClr val="000000"/>
                </a:solidFill>
              </a:rPr>
              <a:t>et al</a:t>
            </a:r>
            <a:r>
              <a:rPr lang="en-US" sz="1800" dirty="0">
                <a:solidFill>
                  <a:srgbClr val="000000"/>
                </a:solidFill>
              </a:rPr>
              <a:t>.) </a:t>
            </a:r>
            <a:r>
              <a:rPr lang="en-US" sz="2000" dirty="0">
                <a:solidFill>
                  <a:srgbClr val="000000"/>
                </a:solidFill>
              </a:rPr>
              <a:t>and galaxies </a:t>
            </a:r>
            <a:r>
              <a:rPr lang="en-US" sz="1800" dirty="0">
                <a:solidFill>
                  <a:srgbClr val="000000"/>
                </a:solidFill>
              </a:rPr>
              <a:t>(Anderson </a:t>
            </a:r>
            <a:r>
              <a:rPr lang="en-US" sz="1800" i="1" dirty="0">
                <a:solidFill>
                  <a:srgbClr val="000000"/>
                </a:solidFill>
              </a:rPr>
              <a:t>et al</a:t>
            </a:r>
            <a:r>
              <a:rPr lang="en-US" sz="1800" dirty="0">
                <a:solidFill>
                  <a:srgbClr val="000000"/>
                </a:solidFill>
              </a:rPr>
              <a:t>., </a:t>
            </a:r>
            <a:r>
              <a:rPr lang="en-US" sz="1800" dirty="0" err="1"/>
              <a:t>Riemer</a:t>
            </a:r>
            <a:r>
              <a:rPr lang="en-US" sz="1800" dirty="0"/>
              <a:t>-Sorensen</a:t>
            </a:r>
            <a:r>
              <a:rPr lang="en-US" sz="1800" dirty="0">
                <a:solidFill>
                  <a:srgbClr val="000000"/>
                </a:solidFill>
              </a:rPr>
              <a:t>) </a:t>
            </a:r>
            <a:r>
              <a:rPr lang="en-US" sz="2000" dirty="0" smtClean="0">
                <a:solidFill>
                  <a:srgbClr val="000000"/>
                </a:solidFill>
              </a:rPr>
              <a:t>appear to be in tension </a:t>
            </a:r>
            <a:r>
              <a:rPr lang="en-US" sz="2000" dirty="0">
                <a:solidFill>
                  <a:srgbClr val="000000"/>
                </a:solidFill>
              </a:rPr>
              <a:t>with a decaying dark matter interpretation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Future </a:t>
            </a:r>
            <a:r>
              <a:rPr lang="en-US" sz="2000" dirty="0">
                <a:solidFill>
                  <a:srgbClr val="000000"/>
                </a:solidFill>
              </a:rPr>
              <a:t>observations by high-resolution X-ray telescopes (ASTRO-H) </a:t>
            </a:r>
            <a:r>
              <a:rPr lang="en-US" sz="2000" dirty="0" smtClean="0">
                <a:solidFill>
                  <a:srgbClr val="000000"/>
                </a:solidFill>
              </a:rPr>
              <a:t>should be able to </a:t>
            </a:r>
            <a:r>
              <a:rPr lang="en-US" sz="2000" dirty="0">
                <a:solidFill>
                  <a:srgbClr val="000000"/>
                </a:solidFill>
              </a:rPr>
              <a:t>clarify this situation </a:t>
            </a:r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			                     </a:t>
            </a:r>
          </a:p>
          <a:p>
            <a:pPr>
              <a:buFont typeface="Wingdings" charset="2"/>
              <a:buChar char="§"/>
            </a:pPr>
            <a:endParaRPr lang="en-US" sz="2000" dirty="0">
              <a:solidFill>
                <a:schemeClr val="tx2"/>
              </a:solidFill>
            </a:endParaRP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455" y="886533"/>
            <a:ext cx="3688644" cy="2601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471" t="72664" r="57515" b="3553"/>
          <a:stretch/>
        </p:blipFill>
        <p:spPr>
          <a:xfrm>
            <a:off x="5714464" y="3994014"/>
            <a:ext cx="2880789" cy="13018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121088" y="6417365"/>
            <a:ext cx="563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Bulbul </a:t>
            </a:r>
            <a:r>
              <a:rPr lang="en-US" i="1" dirty="0" smtClean="0"/>
              <a:t>et al. </a:t>
            </a:r>
            <a:r>
              <a:rPr lang="en-US" dirty="0" smtClean="0"/>
              <a:t>(1402.2301), </a:t>
            </a:r>
            <a:r>
              <a:rPr lang="en-US" dirty="0" err="1" smtClean="0"/>
              <a:t>Boyarsky</a:t>
            </a:r>
            <a:r>
              <a:rPr lang="en-US" dirty="0" smtClean="0"/>
              <a:t> </a:t>
            </a:r>
            <a:r>
              <a:rPr lang="en-US" i="1" dirty="0" smtClean="0"/>
              <a:t>et al. </a:t>
            </a:r>
            <a:r>
              <a:rPr lang="en-US" dirty="0" smtClean="0"/>
              <a:t>(1402.4119)</a:t>
            </a:r>
            <a:endParaRPr lang="en-US" dirty="0"/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511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6" y="1307288"/>
            <a:ext cx="4977488" cy="5272197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177" y="1362782"/>
            <a:ext cx="5336432" cy="52721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 smtClean="0">
              <a:solidFill>
                <a:schemeClr val="tx2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166576" y="1459688"/>
            <a:ext cx="4977488" cy="52721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Wingdings 2"/>
              <a:buNone/>
            </a:pPr>
            <a:endParaRPr lang="en-US" sz="20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7000" y="328702"/>
            <a:ext cx="8870724" cy="110732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8177" y="481102"/>
            <a:ext cx="8870724" cy="110732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</a:rPr>
              <a:t>The Galactic Center </a:t>
            </a:r>
            <a:r>
              <a:rPr lang="en-US" sz="3600" dirty="0" err="1" smtClean="0">
                <a:solidFill>
                  <a:schemeClr val="tx2"/>
                </a:solidFill>
              </a:rPr>
              <a:t>GeV</a:t>
            </a:r>
            <a:r>
              <a:rPr lang="en-US" sz="3600" dirty="0" smtClean="0">
                <a:solidFill>
                  <a:schemeClr val="tx2"/>
                </a:solidFill>
              </a:rPr>
              <a:t> Excess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179" y="1348973"/>
            <a:ext cx="5927658" cy="5382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A bright and highly statistically significant excess of gamma-rays has been observed from the region surrounding the Galactic Center, difficult to explain with astrophysical sources or mechanisms,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but very much like the signal predicted from annihilating dark matter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The excess is distributed with approximate spherical symmetry about the Galactic Center, with a flux that falls off approximately as r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2000" baseline="30000" dirty="0" smtClean="0">
                <a:solidFill>
                  <a:srgbClr val="000000"/>
                </a:solidFill>
              </a:rPr>
              <a:t>-2.4</a:t>
            </a:r>
            <a:r>
              <a:rPr lang="en-US" sz="2000" dirty="0" smtClean="0">
                <a:solidFill>
                  <a:srgbClr val="000000"/>
                </a:solidFill>
              </a:rPr>
              <a:t> (implying </a:t>
            </a:r>
            <a:r>
              <a:rPr lang="en-US" sz="2000" dirty="0" err="1" smtClean="0">
                <a:solidFill>
                  <a:srgbClr val="000000"/>
                </a:solidFill>
              </a:rPr>
              <a:t>ρ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DM</a:t>
            </a:r>
            <a:r>
              <a:rPr lang="en-US" sz="2000" dirty="0" smtClean="0">
                <a:solidFill>
                  <a:srgbClr val="000000"/>
                </a:solidFill>
              </a:rPr>
              <a:t> ~ r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2000" baseline="30000" dirty="0" smtClean="0">
                <a:solidFill>
                  <a:srgbClr val="000000"/>
                </a:solidFill>
              </a:rPr>
              <a:t>-1.2 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US" sz="8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The spectrum of this excess peaks at ~1-3 </a:t>
            </a:r>
            <a:r>
              <a:rPr lang="en-US" sz="2000" dirty="0" err="1" smtClean="0">
                <a:solidFill>
                  <a:srgbClr val="000000"/>
                </a:solidFill>
              </a:rPr>
              <a:t>GeV</a:t>
            </a:r>
            <a:r>
              <a:rPr lang="en-US" sz="2000" dirty="0" smtClean="0">
                <a:solidFill>
                  <a:srgbClr val="000000"/>
                </a:solidFill>
              </a:rPr>
              <a:t>, and is in </a:t>
            </a:r>
            <a:r>
              <a:rPr lang="en-US" sz="2000" dirty="0" smtClean="0">
                <a:solidFill>
                  <a:srgbClr val="000000"/>
                </a:solidFill>
              </a:rPr>
              <a:t>good </a:t>
            </a:r>
            <a:r>
              <a:rPr lang="en-US" sz="2000" dirty="0" smtClean="0">
                <a:solidFill>
                  <a:srgbClr val="000000"/>
                </a:solidFill>
              </a:rPr>
              <a:t>agreement with that predicted from a ~35-</a:t>
            </a:r>
            <a:r>
              <a:rPr lang="en-US" sz="2000" dirty="0">
                <a:solidFill>
                  <a:srgbClr val="000000"/>
                </a:solidFill>
              </a:rPr>
              <a:t>5</a:t>
            </a:r>
            <a:r>
              <a:rPr lang="en-US" sz="2000" dirty="0" smtClean="0">
                <a:solidFill>
                  <a:srgbClr val="000000"/>
                </a:solidFill>
              </a:rPr>
              <a:t>0 </a:t>
            </a:r>
            <a:r>
              <a:rPr lang="en-US" sz="2000" dirty="0" err="1" smtClean="0">
                <a:solidFill>
                  <a:srgbClr val="000000"/>
                </a:solidFill>
              </a:rPr>
              <a:t>GeV</a:t>
            </a:r>
            <a:r>
              <a:rPr lang="en-US" sz="2000" dirty="0" smtClean="0">
                <a:solidFill>
                  <a:srgbClr val="000000"/>
                </a:solidFill>
              </a:rPr>
              <a:t> WIMP (annihilating to </a:t>
            </a:r>
            <a:r>
              <a:rPr lang="en-US" sz="2000" dirty="0" smtClean="0">
                <a:solidFill>
                  <a:srgbClr val="000000"/>
                </a:solidFill>
              </a:rPr>
              <a:t>bb) </a:t>
            </a:r>
            <a:endParaRPr lang="en-US" sz="8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To normalize the observed signal with annihilating dark matter, a cross section of </a:t>
            </a:r>
            <a:r>
              <a:rPr lang="en-US" sz="2000" dirty="0" smtClean="0">
                <a:solidFill>
                  <a:srgbClr val="000000"/>
                </a:solidFill>
              </a:rPr>
              <a:t>       </a:t>
            </a:r>
            <a:r>
              <a:rPr lang="en-US" sz="2000" dirty="0" err="1" smtClean="0">
                <a:solidFill>
                  <a:srgbClr val="000000"/>
                </a:solidFill>
              </a:rPr>
              <a:t>σv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~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10</a:t>
            </a:r>
            <a:r>
              <a:rPr lang="en-US" sz="2000" baseline="30000" dirty="0" smtClean="0">
                <a:solidFill>
                  <a:srgbClr val="000000"/>
                </a:solidFill>
              </a:rPr>
              <a:t>-26</a:t>
            </a:r>
            <a:r>
              <a:rPr lang="en-US" sz="2000" dirty="0" smtClean="0">
                <a:solidFill>
                  <a:srgbClr val="000000"/>
                </a:solidFill>
              </a:rPr>
              <a:t> cm</a:t>
            </a:r>
            <a:r>
              <a:rPr lang="en-US" sz="2000" baseline="30000" dirty="0" smtClean="0">
                <a:solidFill>
                  <a:srgbClr val="000000"/>
                </a:solidFill>
              </a:rPr>
              <a:t>3</a:t>
            </a:r>
            <a:r>
              <a:rPr lang="en-US" sz="2000" dirty="0" smtClean="0">
                <a:solidFill>
                  <a:srgbClr val="000000"/>
                </a:solidFill>
              </a:rPr>
              <a:t>/s is required 			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123245" y="5214850"/>
            <a:ext cx="12321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77758" y="6284776"/>
            <a:ext cx="48608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DH, </a:t>
            </a:r>
            <a:r>
              <a:rPr lang="en-US" sz="1600" dirty="0" err="1" smtClean="0"/>
              <a:t>Goodenough</a:t>
            </a:r>
            <a:r>
              <a:rPr lang="en-US" sz="1600" dirty="0" smtClean="0"/>
              <a:t> (2009, 2010), DH, Linden (2011), </a:t>
            </a:r>
            <a:r>
              <a:rPr lang="en-US" sz="1600" dirty="0" err="1" smtClean="0"/>
              <a:t>Daylan</a:t>
            </a:r>
            <a:r>
              <a:rPr lang="en-US" sz="1600" dirty="0" smtClean="0"/>
              <a:t> et al (2014) </a:t>
            </a:r>
            <a:r>
              <a:rPr lang="en-US" sz="1600" dirty="0" err="1" smtClean="0"/>
              <a:t>Calore</a:t>
            </a:r>
            <a:r>
              <a:rPr lang="en-US" sz="1600" dirty="0" smtClean="0"/>
              <a:t>, </a:t>
            </a:r>
            <a:r>
              <a:rPr lang="en-US" sz="1600" dirty="0" err="1" smtClean="0"/>
              <a:t>Cholis</a:t>
            </a:r>
            <a:r>
              <a:rPr lang="en-US" sz="1600" dirty="0" smtClean="0"/>
              <a:t>, </a:t>
            </a:r>
            <a:r>
              <a:rPr lang="en-US" sz="1600" dirty="0" err="1" smtClean="0"/>
              <a:t>Weniger</a:t>
            </a:r>
            <a:r>
              <a:rPr lang="en-US" sz="1600" dirty="0" smtClean="0"/>
              <a:t> (2014)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5892801" y="1303659"/>
            <a:ext cx="3128700" cy="49816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8065"/>
          <a:stretch/>
        </p:blipFill>
        <p:spPr>
          <a:xfrm>
            <a:off x="6553144" y="1376292"/>
            <a:ext cx="2417556" cy="48347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r="87083"/>
          <a:stretch/>
        </p:blipFill>
        <p:spPr>
          <a:xfrm>
            <a:off x="5938432" y="1366132"/>
            <a:ext cx="601264" cy="485444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0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196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Produces the Excess?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558" y="1418758"/>
            <a:ext cx="8341242" cy="512696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A large population of centrally located millisecond </a:t>
            </a:r>
            <a:r>
              <a:rPr lang="en-US" sz="2200" dirty="0" smtClean="0">
                <a:solidFill>
                  <a:srgbClr val="000000"/>
                </a:solidFill>
              </a:rPr>
              <a:t>pulsars?</a:t>
            </a:r>
            <a:endParaRPr lang="en-US" sz="22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A recent outburst of cosmic </a:t>
            </a:r>
            <a:r>
              <a:rPr lang="en-US" sz="2200" dirty="0" smtClean="0">
                <a:solidFill>
                  <a:srgbClr val="000000"/>
                </a:solidFill>
              </a:rPr>
              <a:t>rays?</a:t>
            </a:r>
            <a:endParaRPr lang="en-US" sz="2200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200" dirty="0" smtClean="0">
                <a:solidFill>
                  <a:srgbClr val="000000"/>
                </a:solidFill>
              </a:rPr>
              <a:t>Annihilating dark </a:t>
            </a:r>
            <a:r>
              <a:rPr lang="en-US" sz="2200" dirty="0" smtClean="0">
                <a:solidFill>
                  <a:srgbClr val="000000"/>
                </a:solidFill>
              </a:rPr>
              <a:t>matter?</a:t>
            </a:r>
            <a:endParaRPr lang="en-US" sz="22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7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311" y="2121065"/>
            <a:ext cx="3660472" cy="2474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9" y="3806700"/>
            <a:ext cx="3790605" cy="2527070"/>
          </a:xfrm>
          <a:prstGeom prst="rect">
            <a:avLst/>
          </a:prstGeom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3588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Trinity of Dark Matter Searches</a:t>
            </a:r>
            <a:endParaRPr lang="en-US" sz="3600" dirty="0"/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6962"/>
          <a:stretch/>
        </p:blipFill>
        <p:spPr>
          <a:xfrm>
            <a:off x="4987977" y="1566933"/>
            <a:ext cx="3373104" cy="2587053"/>
          </a:xfrm>
          <a:prstGeom prst="rect">
            <a:avLst/>
          </a:prstGeom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81" y="1549773"/>
            <a:ext cx="3258612" cy="2619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900" y="4449622"/>
            <a:ext cx="4947746" cy="1728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86588" r="71076" b="2928"/>
          <a:stretch/>
        </p:blipFill>
        <p:spPr>
          <a:xfrm>
            <a:off x="5105759" y="3489127"/>
            <a:ext cx="871273" cy="3661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42661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444" y="2722960"/>
            <a:ext cx="4763461" cy="310492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 rot="10800000" flipV="1">
            <a:off x="4945239" y="5851586"/>
            <a:ext cx="3972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Fermi Collaboration, 1503.02641</a:t>
            </a:r>
            <a:endParaRPr lang="en-US" sz="1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1529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Dwarf Galaxies</a:t>
            </a:r>
            <a:endParaRPr lang="en-US" sz="36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87867" y="909892"/>
            <a:ext cx="8455377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>
                <a:solidFill>
                  <a:srgbClr val="000000"/>
                </a:solidFill>
                <a:sym typeface="Symbol" charset="0"/>
              </a:rPr>
              <a:t>The Fermi </a:t>
            </a:r>
            <a:r>
              <a:rPr lang="en-US" sz="2000" dirty="0">
                <a:solidFill>
                  <a:srgbClr val="000000"/>
                </a:solidFill>
              </a:rPr>
              <a:t>Collaboration </a:t>
            </a:r>
            <a:r>
              <a:rPr lang="en-US" sz="2000" dirty="0" smtClean="0">
                <a:solidFill>
                  <a:srgbClr val="000000"/>
                </a:solidFill>
              </a:rPr>
              <a:t>recently </a:t>
            </a:r>
            <a:r>
              <a:rPr lang="en-US" sz="2000" dirty="0">
                <a:solidFill>
                  <a:srgbClr val="000000"/>
                </a:solidFill>
              </a:rPr>
              <a:t>presented </a:t>
            </a:r>
            <a:r>
              <a:rPr lang="en-US" sz="2000" dirty="0" smtClean="0">
                <a:solidFill>
                  <a:srgbClr val="000000"/>
                </a:solidFill>
              </a:rPr>
              <a:t>an update of their </a:t>
            </a:r>
            <a:r>
              <a:rPr lang="en-US" sz="2000" dirty="0">
                <a:solidFill>
                  <a:srgbClr val="000000"/>
                </a:solidFill>
              </a:rPr>
              <a:t>analysis </a:t>
            </a:r>
            <a:r>
              <a:rPr lang="en-US" sz="2000" dirty="0" smtClean="0">
                <a:solidFill>
                  <a:srgbClr val="000000"/>
                </a:solidFill>
              </a:rPr>
              <a:t>of </a:t>
            </a:r>
            <a:r>
              <a:rPr lang="en-US" sz="2000" dirty="0">
                <a:solidFill>
                  <a:srgbClr val="000000"/>
                </a:solidFill>
              </a:rPr>
              <a:t>dwarf spheroidal galaxies, making use of </a:t>
            </a:r>
            <a:r>
              <a:rPr lang="en-US" sz="2000" dirty="0">
                <a:solidFill>
                  <a:srgbClr val="000000"/>
                </a:solidFill>
              </a:rPr>
              <a:t>6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years </a:t>
            </a:r>
            <a:r>
              <a:rPr lang="en-US" sz="2000" dirty="0" smtClean="0">
                <a:solidFill>
                  <a:srgbClr val="000000"/>
                </a:solidFill>
              </a:rPr>
              <a:t>of (Pass 8) data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Remains compatible with </a:t>
            </a:r>
            <a:r>
              <a:rPr lang="en-US" sz="2000" dirty="0" smtClean="0">
                <a:solidFill>
                  <a:srgbClr val="000000"/>
                </a:solidFill>
              </a:rPr>
              <a:t>a dark matter interpretation </a:t>
            </a:r>
            <a:r>
              <a:rPr lang="en-US" sz="2000" dirty="0" smtClean="0">
                <a:solidFill>
                  <a:srgbClr val="000000"/>
                </a:solidFill>
              </a:rPr>
              <a:t>of </a:t>
            </a:r>
            <a:r>
              <a:rPr lang="en-US" sz="2000" dirty="0" smtClean="0">
                <a:solidFill>
                  <a:srgbClr val="000000"/>
                </a:solidFill>
              </a:rPr>
              <a:t>the Galactic Center excess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That being said, if the Galactic 			                           Center signal is coming from 					        annihilating dark matter, one 				                   might expect </a:t>
            </a:r>
            <a:r>
              <a:rPr lang="en-US" sz="2000" dirty="0" smtClean="0">
                <a:solidFill>
                  <a:srgbClr val="000000"/>
                </a:solidFill>
              </a:rPr>
              <a:t>gamma rays </a:t>
            </a:r>
            <a:r>
              <a:rPr lang="en-US" sz="2000" dirty="0" smtClean="0">
                <a:solidFill>
                  <a:srgbClr val="000000"/>
                </a:solidFill>
              </a:rPr>
              <a:t>from 				    dwarfs to be detected soon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	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 rot="21036876">
            <a:off x="6170504" y="4561580"/>
            <a:ext cx="366803" cy="432099"/>
          </a:xfrm>
          <a:prstGeom prst="parallelogram">
            <a:avLst/>
          </a:prstGeom>
          <a:gradFill flip="none" rotWithShape="1">
            <a:gsLst>
              <a:gs pos="0">
                <a:schemeClr val="accent1">
                  <a:shade val="70000"/>
                  <a:satMod val="150000"/>
                  <a:alpha val="73000"/>
                </a:schemeClr>
              </a:gs>
              <a:gs pos="34000">
                <a:schemeClr val="accent1">
                  <a:shade val="70000"/>
                  <a:satMod val="140000"/>
                  <a:alpha val="73000"/>
                </a:schemeClr>
              </a:gs>
              <a:gs pos="70000">
                <a:schemeClr val="accent1">
                  <a:tint val="100000"/>
                  <a:shade val="90000"/>
                  <a:satMod val="140000"/>
                  <a:alpha val="73000"/>
                </a:schemeClr>
              </a:gs>
              <a:gs pos="100000">
                <a:schemeClr val="accent1">
                  <a:tint val="100000"/>
                  <a:shade val="100000"/>
                  <a:satMod val="100000"/>
                  <a:alpha val="73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688677" y="4080012"/>
            <a:ext cx="2661323" cy="71776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046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1529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Dwarf Galaxies</a:t>
            </a:r>
            <a:endParaRPr lang="en-US" sz="36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50011" y="909892"/>
            <a:ext cx="8183929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Past searches for gamma-rays from dwarf galaxies made use of both “classical” dwarfs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(Draco, Sagittarius,...)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, and “ultra-faint” dwarfs discovered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more recently by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SDSS (Segue 1, </a:t>
            </a:r>
            <a:r>
              <a:rPr lang="en-US" sz="2000" dirty="0" err="1" smtClean="0">
                <a:solidFill>
                  <a:srgbClr val="000000"/>
                </a:solidFill>
                <a:sym typeface="Symbol" charset="0"/>
              </a:rPr>
              <a:t>Ursa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Major II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,...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)</a:t>
            </a: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Much of the sky was not explored by SDSS, leaving us with the expectation that many dwarfs remained to be discovered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	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445" y="3414889"/>
            <a:ext cx="6281729" cy="31408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4088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109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/>
              <a:t>New Dwarf Galaxies!</a:t>
            </a:r>
            <a:endParaRPr lang="en-US" sz="34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349104" y="3906842"/>
            <a:ext cx="8767872" cy="4522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This spring, discoveries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of more than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a dozen new dwarf galaxy candidates have been reported, using data from the Dark </a:t>
            </a:r>
            <a:r>
              <a:rPr lang="en-US" sz="2000" dirty="0">
                <a:solidFill>
                  <a:srgbClr val="000000"/>
                </a:solidFill>
                <a:sym typeface="Symbol" charset="0"/>
              </a:rPr>
              <a:t>E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nergy </a:t>
            </a:r>
            <a:r>
              <a:rPr lang="en-US" sz="2000" dirty="0">
                <a:solidFill>
                  <a:srgbClr val="000000"/>
                </a:solidFill>
                <a:sym typeface="Symbol" charset="0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urvey, SDSS, and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Pan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-STARRS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>
                <a:solidFill>
                  <a:srgbClr val="000000"/>
                </a:solidFill>
                <a:sym typeface="Symbol" charset="0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articular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exciting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is Reticulum II, which is particularly nearby (~30 </a:t>
            </a:r>
            <a:r>
              <a:rPr lang="en-US" sz="2000" dirty="0" err="1" smtClean="0">
                <a:solidFill>
                  <a:srgbClr val="000000"/>
                </a:solidFill>
                <a:sym typeface="Symbol" charset="0"/>
              </a:rPr>
              <a:t>kpc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)  and has been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confirmed to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be an ultra-faint dwarf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galaxy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New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dwarfs +</a:t>
            </a:r>
            <a:r>
              <a:rPr lang="en-US" sz="2000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ore Fermi data will likely significant extend the sensitivity of Fermi, potentially providing a test of the Galactic Center excess 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Clr>
                <a:schemeClr val="folHlink"/>
              </a:buClr>
              <a:buNone/>
            </a:pPr>
            <a:r>
              <a:rPr lang="en-US" sz="2100" b="1" i="1" dirty="0" smtClean="0">
                <a:solidFill>
                  <a:schemeClr val="accent1"/>
                </a:solidFill>
              </a:rPr>
              <a:t> </a:t>
            </a:r>
          </a:p>
          <a:p>
            <a:pPr marL="0" indent="0">
              <a:buClr>
                <a:schemeClr val="folHlink"/>
              </a:buClr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	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7711" y="3766541"/>
            <a:ext cx="650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 Collaboration arXiv:1503.02584; see also 1503.02079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362" y="1019664"/>
            <a:ext cx="7114890" cy="861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176" y="1702483"/>
            <a:ext cx="6645868" cy="2233597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1207176" y="2257918"/>
            <a:ext cx="6645868" cy="23519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448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6149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/>
              <a:t>Nearby Dark Matter </a:t>
            </a:r>
            <a:r>
              <a:rPr lang="en-US" sz="3400" dirty="0" err="1" smtClean="0"/>
              <a:t>Subhalos</a:t>
            </a:r>
            <a:endParaRPr lang="en-US" sz="34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349104" y="862394"/>
            <a:ext cx="5435956" cy="72534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The Milky Way’s dark matter halo is predicted to contain huge numbers of smaller </a:t>
            </a:r>
            <a:r>
              <a:rPr lang="en-US" sz="2000" dirty="0" err="1" smtClean="0">
                <a:solidFill>
                  <a:srgbClr val="000000"/>
                </a:solidFill>
                <a:sym typeface="Symbol" charset="0"/>
              </a:rPr>
              <a:t>subhalos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, the </a:t>
            </a:r>
            <a:r>
              <a:rPr lang="en-US" sz="2000" dirty="0">
                <a:solidFill>
                  <a:srgbClr val="000000"/>
                </a:solidFill>
                <a:sym typeface="Symbol" charset="0"/>
              </a:rPr>
              <a:t>vast majority 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of which are </a:t>
            </a:r>
            <a:r>
              <a:rPr lang="en-US" sz="2000" dirty="0">
                <a:solidFill>
                  <a:srgbClr val="000000"/>
                </a:solidFill>
                <a:sym typeface="Symbol" charset="0"/>
              </a:rPr>
              <a:t>too small to retain gas and form stars, leading to a population of invisible dark matter clumps </a:t>
            </a:r>
            <a:endParaRPr lang="en-US" sz="400" dirty="0">
              <a:solidFill>
                <a:srgbClr val="000000"/>
              </a:solidFill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The most massive and nearby of these objects could be detectable </a:t>
            </a:r>
            <a:r>
              <a:rPr lang="en-US" sz="2000" dirty="0" smtClean="0">
                <a:solidFill>
                  <a:srgbClr val="000000"/>
                </a:solidFill>
              </a:rPr>
              <a:t>as spatially extended </a:t>
            </a:r>
            <a:r>
              <a:rPr lang="en-US" sz="2000" dirty="0">
                <a:solidFill>
                  <a:srgbClr val="000000"/>
                </a:solidFill>
              </a:rPr>
              <a:t>gamma-ray sources</a:t>
            </a:r>
            <a:r>
              <a:rPr lang="en-US" sz="2000" dirty="0" smtClean="0">
                <a:solidFill>
                  <a:srgbClr val="000000"/>
                </a:solidFill>
              </a:rPr>
              <a:t>, without </a:t>
            </a:r>
            <a:r>
              <a:rPr lang="en-US" sz="2000" dirty="0">
                <a:solidFill>
                  <a:srgbClr val="000000"/>
                </a:solidFill>
              </a:rPr>
              <a:t>observable emission at other </a:t>
            </a:r>
            <a:r>
              <a:rPr lang="en-US" sz="2000" dirty="0" smtClean="0">
                <a:solidFill>
                  <a:srgbClr val="000000"/>
                </a:solidFill>
              </a:rPr>
              <a:t>wavelengths   – a population of such sources would be a smoking gun for annihilating dark matter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The Fermi sources </a:t>
            </a:r>
            <a:r>
              <a:rPr lang="en-US" sz="2000" dirty="0" smtClean="0"/>
              <a:t>J2212.5+0703</a:t>
            </a:r>
            <a:r>
              <a:rPr lang="en-US" sz="2000" dirty="0"/>
              <a:t> </a:t>
            </a:r>
            <a:r>
              <a:rPr lang="en-US" sz="2000" dirty="0" smtClean="0"/>
              <a:t>and J0318.1</a:t>
            </a:r>
            <a:r>
              <a:rPr lang="en-US" sz="2000" dirty="0"/>
              <a:t>+</a:t>
            </a:r>
            <a:r>
              <a:rPr lang="en-US" sz="2000" dirty="0" smtClean="0"/>
              <a:t>0252 each fit this description – is this the beginning of a dark matter </a:t>
            </a:r>
            <a:r>
              <a:rPr lang="en-US" sz="2000" dirty="0" err="1" smtClean="0"/>
              <a:t>subhalo</a:t>
            </a:r>
            <a:r>
              <a:rPr lang="en-US" sz="2000" dirty="0" smtClean="0"/>
              <a:t> population?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400" dirty="0">
              <a:solidFill>
                <a:srgbClr val="000000"/>
              </a:solidFill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buClr>
                <a:schemeClr val="folHlink"/>
              </a:buClr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	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2" name="Picture 2" descr="darkmatter09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8" t="-105" r="11876" b="105"/>
          <a:stretch>
            <a:fillRect/>
          </a:stretch>
        </p:blipFill>
        <p:spPr bwMode="auto">
          <a:xfrm rot="16200000">
            <a:off x="6108982" y="980237"/>
            <a:ext cx="2442108" cy="3186494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3" name="TextBox 12"/>
          <p:cNvSpPr txBox="1"/>
          <p:nvPr/>
        </p:nvSpPr>
        <p:spPr>
          <a:xfrm rot="10800000" flipV="1">
            <a:off x="5588037" y="6424052"/>
            <a:ext cx="39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Bertoni</a:t>
            </a:r>
            <a:r>
              <a:rPr lang="en-US" dirty="0" smtClean="0"/>
              <a:t>, DH, Linden, 1504.02087</a:t>
            </a:r>
            <a:endParaRPr lang="en-US" dirty="0"/>
          </a:p>
        </p:txBody>
      </p:sp>
      <p:sp>
        <p:nvSpPr>
          <p:cNvPr id="14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8609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9864"/>
            <a:ext cx="8571673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37236" y="399072"/>
            <a:ext cx="8861412" cy="522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en-US" sz="2100" b="1" u="sng" dirty="0">
              <a:solidFill>
                <a:srgbClr val="000000"/>
              </a:solidFill>
              <a:latin typeface="Century Gothic" charset="0"/>
            </a:endParaRPr>
          </a:p>
          <a:p>
            <a:pPr marL="0" indent="0">
              <a:lnSpc>
                <a:spcPct val="110000"/>
              </a:lnSpc>
              <a:buClr>
                <a:schemeClr val="folHlink"/>
              </a:buClr>
              <a:defRPr/>
            </a:pPr>
            <a:endParaRPr lang="en-US" sz="800" dirty="0">
              <a:solidFill>
                <a:srgbClr val="000000"/>
              </a:solidFill>
              <a:cs typeface="Arial"/>
            </a:endParaRP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cs typeface="Arial"/>
              </a:rPr>
              <a:t>Direct detection experiments have improved in sensitivity at an exponential rate over the past 15 years, and have ruled out many well-motivated models; many others will be explored over the next decade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cs typeface="Arial"/>
              </a:rPr>
              <a:t>The LHC is our most comprehensive tool to explore the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TeV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-scale; many different analyses and search strategies are relevant to dark matter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cs typeface="Arial"/>
              </a:rPr>
              <a:t>Indirect searches using gamma rays and cosmic rays are currently testing the range of annihilation cross sections predicted for a thermal relic, for masses up to ~100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GeV</a:t>
            </a:r>
            <a:endParaRPr lang="en-US" sz="2000" dirty="0" smtClean="0">
              <a:solidFill>
                <a:srgbClr val="000000"/>
              </a:solidFill>
              <a:cs typeface="Arial"/>
            </a:endParaRP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1900" b="1" i="1" dirty="0" smtClean="0">
                <a:solidFill>
                  <a:srgbClr val="000000"/>
                </a:solidFill>
                <a:cs typeface="Arial"/>
              </a:rPr>
              <a:t>Direct, LHC, i</a:t>
            </a:r>
            <a:r>
              <a:rPr lang="en-US" sz="1900" b="1" i="1" dirty="0" smtClean="0">
                <a:solidFill>
                  <a:srgbClr val="000000"/>
                </a:solidFill>
                <a:cs typeface="Arial"/>
              </a:rPr>
              <a:t>ndirect </a:t>
            </a:r>
            <a:r>
              <a:rPr lang="en-US" sz="1900" b="1" i="1" dirty="0" smtClean="0">
                <a:solidFill>
                  <a:srgbClr val="000000"/>
                </a:solidFill>
                <a:cs typeface="Arial"/>
              </a:rPr>
              <a:t>searches are </a:t>
            </a:r>
            <a:r>
              <a:rPr lang="en-US" sz="1900" b="1" i="1" dirty="0" smtClean="0">
                <a:solidFill>
                  <a:srgbClr val="000000"/>
                </a:solidFill>
                <a:cs typeface="Arial"/>
              </a:rPr>
              <a:t>collectively </a:t>
            </a:r>
            <a:r>
              <a:rPr lang="en-US" sz="1900" b="1" i="1" dirty="0" smtClean="0">
                <a:solidFill>
                  <a:srgbClr val="000000"/>
                </a:solidFill>
                <a:cs typeface="Arial"/>
              </a:rPr>
              <a:t>testing the WIMP paradigm! </a:t>
            </a: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T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he 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Galactic Center’s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GeV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excess is particularly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compelling:                 highly 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statistically significant, robust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, distributed spherically 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out to at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     least 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10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° from 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the Galactic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Center,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and 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difficult to explain with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known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or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proposed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astrophysics</a:t>
            </a:r>
            <a:endParaRPr lang="en-US" sz="800" dirty="0">
              <a:solidFill>
                <a:srgbClr val="000000"/>
              </a:solidFill>
              <a:cs typeface="Arial"/>
            </a:endParaRPr>
          </a:p>
          <a:p>
            <a:pPr>
              <a:lnSpc>
                <a:spcPct val="110000"/>
              </a:lnSpc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The spectrum and angular distribution of this signal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is very well 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fit by a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 ~45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GeV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WIMP;</a:t>
            </a:r>
            <a:r>
              <a:rPr lang="en-US" sz="2000" dirty="0">
                <a:solidFill>
                  <a:srgbClr val="000000"/>
                </a:solidFill>
                <a:cs typeface="Arial"/>
                <a:sym typeface="Symbo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cs typeface="Arial"/>
                <a:sym typeface="Symbol" charset="0"/>
              </a:rPr>
              <a:t>f</a:t>
            </a:r>
            <a:r>
              <a:rPr lang="en-US" sz="2000" dirty="0" smtClean="0">
                <a:solidFill>
                  <a:srgbClr val="000000"/>
                </a:solidFill>
                <a:cs typeface="Arial"/>
                <a:sym typeface="Symbol" charset="0"/>
              </a:rPr>
              <a:t>uture </a:t>
            </a:r>
            <a:r>
              <a:rPr lang="en-US" sz="2000" dirty="0" smtClean="0">
                <a:solidFill>
                  <a:srgbClr val="000000"/>
                </a:solidFill>
                <a:cs typeface="Arial"/>
                <a:sym typeface="Symbol" charset="0"/>
              </a:rPr>
              <a:t>observations of dwarf galaxies and </a:t>
            </a:r>
            <a:r>
              <a:rPr lang="en-US" sz="2000" dirty="0" smtClean="0">
                <a:solidFill>
                  <a:srgbClr val="000000"/>
                </a:solidFill>
                <a:cs typeface="Arial"/>
                <a:sym typeface="Symbol" charset="0"/>
              </a:rPr>
              <a:t>searches for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  <a:sym typeface="Symbol" charset="0"/>
              </a:rPr>
              <a:t>subhalos</a:t>
            </a:r>
            <a:r>
              <a:rPr lang="en-US" sz="2000" dirty="0" smtClean="0">
                <a:solidFill>
                  <a:srgbClr val="000000"/>
                </a:solidFill>
                <a:cs typeface="Arial"/>
                <a:sym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cs typeface="Arial"/>
                <a:sym typeface="Symbol" charset="0"/>
              </a:rPr>
              <a:t>will be important to confirm a dark matter origin of this </a:t>
            </a:r>
            <a:r>
              <a:rPr lang="en-US" sz="2000" dirty="0" smtClean="0">
                <a:solidFill>
                  <a:srgbClr val="000000"/>
                </a:solidFill>
                <a:cs typeface="Arial"/>
                <a:sym typeface="Symbol" charset="0"/>
              </a:rPr>
              <a:t>signal</a:t>
            </a:r>
            <a:endParaRPr lang="en-US" sz="2000" dirty="0">
              <a:solidFill>
                <a:srgbClr val="000000"/>
              </a:solidFill>
              <a:cs typeface="Arial"/>
              <a:sym typeface="Symbol" charset="0"/>
            </a:endParaRPr>
          </a:p>
        </p:txBody>
      </p:sp>
      <p:sp>
        <p:nvSpPr>
          <p:cNvPr id="5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8038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30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Direct </a:t>
            </a:r>
            <a:r>
              <a:rPr lang="en-US" dirty="0" smtClean="0">
                <a:solidFill>
                  <a:schemeClr val="tx2"/>
                </a:solidFill>
              </a:rPr>
              <a:t>Detection </a:t>
            </a:r>
            <a:r>
              <a:rPr lang="en-US" sz="3400" dirty="0" smtClean="0">
                <a:solidFill>
                  <a:schemeClr val="tx2"/>
                </a:solidFill>
              </a:rPr>
              <a:t>(scattering with nuclei)</a:t>
            </a:r>
            <a:endParaRPr lang="en-US" sz="34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5" y="1240392"/>
            <a:ext cx="6424781" cy="5272197"/>
          </a:xfrm>
        </p:spPr>
        <p:txBody>
          <a:bodyPr>
            <a:normAutofit/>
          </a:bodyPr>
          <a:lstStyle/>
          <a:p>
            <a:r>
              <a:rPr lang="en-US" sz="2000" dirty="0"/>
              <a:t>A </a:t>
            </a:r>
            <a:r>
              <a:rPr lang="en-US" sz="2000" dirty="0" err="1"/>
              <a:t>GeV-TeV</a:t>
            </a:r>
            <a:r>
              <a:rPr lang="en-US" sz="2000" dirty="0"/>
              <a:t> particle moving a typical                     </a:t>
            </a:r>
            <a:r>
              <a:rPr lang="en-US" sz="2000" dirty="0" smtClean="0"/>
              <a:t>   halo </a:t>
            </a:r>
            <a:r>
              <a:rPr lang="en-US" sz="2000" dirty="0"/>
              <a:t>velocities (~300 km/s) striking a                 </a:t>
            </a:r>
            <a:r>
              <a:rPr lang="en-US" sz="2000" dirty="0"/>
              <a:t> </a:t>
            </a:r>
            <a:r>
              <a:rPr lang="en-US" sz="2000" dirty="0" smtClean="0"/>
              <a:t>      </a:t>
            </a:r>
            <a:r>
              <a:rPr lang="en-US" sz="2000" dirty="0" smtClean="0"/>
              <a:t>nucleus </a:t>
            </a:r>
            <a:r>
              <a:rPr lang="en-US" sz="2000" dirty="0"/>
              <a:t>imparts a recoil of ~1-100 </a:t>
            </a:r>
            <a:r>
              <a:rPr lang="en-US" sz="2000" dirty="0" err="1" smtClean="0"/>
              <a:t>keV</a:t>
            </a:r>
            <a:r>
              <a:rPr lang="en-US" sz="2000" dirty="0" smtClean="0"/>
              <a:t>;        potentially observable combinations of        scintillation, ionization</a:t>
            </a:r>
            <a:r>
              <a:rPr lang="en-US" sz="2000" dirty="0" smtClean="0"/>
              <a:t> and</a:t>
            </a:r>
            <a:r>
              <a:rPr lang="en-US" sz="2000" dirty="0" smtClean="0"/>
              <a:t> phonons</a:t>
            </a:r>
          </a:p>
          <a:p>
            <a:r>
              <a:rPr lang="en-US" sz="2000" dirty="0"/>
              <a:t>Current state-of-the-art experiments                     make use of ~100-1000 kg heavy nuclei               targets (</a:t>
            </a:r>
            <a:r>
              <a:rPr lang="en-US" sz="2000" dirty="0" err="1"/>
              <a:t>Ge</a:t>
            </a:r>
            <a:r>
              <a:rPr lang="en-US" sz="2000" dirty="0"/>
              <a:t>, </a:t>
            </a:r>
            <a:r>
              <a:rPr lang="en-US" sz="2000" dirty="0" err="1"/>
              <a:t>Xe</a:t>
            </a:r>
            <a:r>
              <a:rPr lang="en-US" sz="2000" dirty="0"/>
              <a:t>), instrumented and                  </a:t>
            </a:r>
            <a:r>
              <a:rPr lang="en-US" sz="2000" dirty="0" smtClean="0"/>
              <a:t> located </a:t>
            </a:r>
            <a:r>
              <a:rPr lang="en-US" sz="2000" dirty="0"/>
              <a:t>deep underground to                         </a:t>
            </a:r>
            <a:r>
              <a:rPr lang="en-US" sz="2000" dirty="0" smtClean="0"/>
              <a:t> minimize </a:t>
            </a:r>
            <a:r>
              <a:rPr lang="en-US" sz="2000" dirty="0"/>
              <a:t>backgrounds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600" y="1267412"/>
            <a:ext cx="2768994" cy="2718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933" y="3863851"/>
            <a:ext cx="3410703" cy="264873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23609" y="6471949"/>
            <a:ext cx="4712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LUX Experiment</a:t>
            </a:r>
            <a:endParaRPr lang="en-US" dirty="0" smtClean="0"/>
          </a:p>
          <a:p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10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465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Direct Detection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5" y="1240392"/>
            <a:ext cx="8880661" cy="527219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Over the past </a:t>
            </a:r>
            <a:r>
              <a:rPr lang="en-US" sz="2000" dirty="0" smtClean="0">
                <a:solidFill>
                  <a:srgbClr val="000000"/>
                </a:solidFill>
              </a:rPr>
              <a:t>15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years, </a:t>
            </a:r>
            <a:r>
              <a:rPr lang="en-US" sz="2000" dirty="0" smtClean="0">
                <a:solidFill>
                  <a:srgbClr val="000000"/>
                </a:solidFill>
              </a:rPr>
              <a:t>constraints </a:t>
            </a:r>
            <a:r>
              <a:rPr lang="en-US" sz="2000" dirty="0" smtClean="0">
                <a:solidFill>
                  <a:srgbClr val="000000"/>
                </a:solidFill>
              </a:rPr>
              <a:t>from direct detection experiments have improved with a Moore’s-law like behavior 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 smtClean="0">
                <a:solidFill>
                  <a:srgbClr val="000000"/>
                </a:solidFill>
              </a:rPr>
              <a:t>a factor of 2 every 15 months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marL="274320" lvl="1" indent="0">
              <a:buNone/>
            </a:pPr>
            <a:endParaRPr lang="en-US" sz="17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341" y="2688840"/>
            <a:ext cx="4467620" cy="2399708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5810013" y="2753857"/>
            <a:ext cx="3053628" cy="18238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041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Direct Detection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5" y="1240392"/>
            <a:ext cx="8880661" cy="527219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Over the past </a:t>
            </a:r>
            <a:r>
              <a:rPr lang="en-US" sz="2000" dirty="0" smtClean="0">
                <a:solidFill>
                  <a:srgbClr val="000000"/>
                </a:solidFill>
              </a:rPr>
              <a:t>15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years, </a:t>
            </a:r>
            <a:r>
              <a:rPr lang="en-US" sz="2000" dirty="0" smtClean="0">
                <a:solidFill>
                  <a:srgbClr val="000000"/>
                </a:solidFill>
              </a:rPr>
              <a:t>constraints </a:t>
            </a:r>
            <a:r>
              <a:rPr lang="en-US" sz="2000" dirty="0" smtClean="0">
                <a:solidFill>
                  <a:srgbClr val="000000"/>
                </a:solidFill>
              </a:rPr>
              <a:t>from direct detection experiments have improved with a Moore’s-law like behavior 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 smtClean="0">
                <a:solidFill>
                  <a:srgbClr val="000000"/>
                </a:solidFill>
              </a:rPr>
              <a:t>a factor of 2 every 15 months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Some important </a:t>
            </a:r>
            <a:r>
              <a:rPr lang="en-US" sz="2000" dirty="0" smtClean="0">
                <a:solidFill>
                  <a:srgbClr val="000000"/>
                </a:solidFill>
              </a:rPr>
              <a:t>benchmarks:</a:t>
            </a:r>
            <a:endParaRPr lang="en-US" sz="2000" dirty="0">
              <a:solidFill>
                <a:srgbClr val="000000"/>
              </a:solidFill>
            </a:endParaRPr>
          </a:p>
          <a:p>
            <a:pPr marL="274320" lvl="1" indent="0">
              <a:buNone/>
            </a:pPr>
            <a:r>
              <a:rPr lang="en-US" sz="1700" dirty="0" smtClean="0">
                <a:solidFill>
                  <a:srgbClr val="FF0000"/>
                </a:solidFill>
              </a:rPr>
              <a:t>-1990s</a:t>
            </a:r>
            <a:r>
              <a:rPr lang="en-US" sz="1700" dirty="0">
                <a:solidFill>
                  <a:srgbClr val="FF0000"/>
                </a:solidFill>
              </a:rPr>
              <a:t>: Experiments </a:t>
            </a:r>
            <a:r>
              <a:rPr lang="en-US" sz="1700" dirty="0" smtClean="0">
                <a:solidFill>
                  <a:srgbClr val="FF0000"/>
                </a:solidFill>
              </a:rPr>
              <a:t>excluded </a:t>
            </a:r>
            <a:r>
              <a:rPr lang="en-US" sz="1700" dirty="0">
                <a:solidFill>
                  <a:srgbClr val="FF0000"/>
                </a:solidFill>
              </a:rPr>
              <a:t>the cross </a:t>
            </a:r>
            <a:r>
              <a:rPr lang="en-US" sz="1700" dirty="0" smtClean="0">
                <a:solidFill>
                  <a:srgbClr val="FF0000"/>
                </a:solidFill>
              </a:rPr>
              <a:t>				            sections </a:t>
            </a:r>
            <a:r>
              <a:rPr lang="en-US" sz="1700" dirty="0">
                <a:solidFill>
                  <a:srgbClr val="FF0000"/>
                </a:solidFill>
              </a:rPr>
              <a:t>predicted for a WIMP </a:t>
            </a:r>
            <a:r>
              <a:rPr lang="en-US" sz="1700" dirty="0" smtClean="0">
                <a:solidFill>
                  <a:srgbClr val="FF0000"/>
                </a:solidFill>
              </a:rPr>
              <a:t>that 					 scatters and </a:t>
            </a:r>
            <a:r>
              <a:rPr lang="en-US" sz="1700" dirty="0">
                <a:solidFill>
                  <a:srgbClr val="FF0000"/>
                </a:solidFill>
              </a:rPr>
              <a:t>annihilates </a:t>
            </a:r>
            <a:r>
              <a:rPr lang="en-US" sz="1700" dirty="0" smtClean="0">
                <a:solidFill>
                  <a:srgbClr val="FF0000"/>
                </a:solidFill>
              </a:rPr>
              <a:t>through Z</a:t>
            </a:r>
            <a:r>
              <a:rPr lang="en-US" sz="1700" dirty="0">
                <a:solidFill>
                  <a:srgbClr val="FF0000"/>
                </a:solidFill>
              </a:rPr>
              <a:t>-</a:t>
            </a:r>
            <a:r>
              <a:rPr lang="en-US" sz="1700" dirty="0" smtClean="0">
                <a:solidFill>
                  <a:srgbClr val="FF0000"/>
                </a:solidFill>
              </a:rPr>
              <a:t>exchange</a:t>
            </a:r>
          </a:p>
          <a:p>
            <a:pPr marL="274320" lvl="1" indent="0">
              <a:buNone/>
            </a:pPr>
            <a:endParaRPr lang="en-US" sz="17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341" y="2688840"/>
            <a:ext cx="4467620" cy="2399708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5810013" y="2753857"/>
            <a:ext cx="3053628" cy="18238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985794" y="1943261"/>
            <a:ext cx="3877847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70000"/>
                  <a:satMod val="150000"/>
                  <a:alpha val="31000"/>
                </a:schemeClr>
              </a:gs>
              <a:gs pos="34000">
                <a:schemeClr val="accent1">
                  <a:shade val="70000"/>
                  <a:satMod val="140000"/>
                  <a:alpha val="31000"/>
                </a:schemeClr>
              </a:gs>
              <a:gs pos="70000">
                <a:schemeClr val="accent1">
                  <a:tint val="100000"/>
                  <a:shade val="90000"/>
                  <a:satMod val="140000"/>
                  <a:alpha val="31000"/>
                </a:schemeClr>
              </a:gs>
              <a:gs pos="100000">
                <a:schemeClr val="accent1">
                  <a:tint val="100000"/>
                  <a:shade val="100000"/>
                  <a:satMod val="100000"/>
                  <a:alpha val="3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118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Direct Detection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5" y="1240392"/>
            <a:ext cx="8880661" cy="527219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Over the past </a:t>
            </a:r>
            <a:r>
              <a:rPr lang="en-US" sz="2000" dirty="0" smtClean="0">
                <a:solidFill>
                  <a:srgbClr val="000000"/>
                </a:solidFill>
              </a:rPr>
              <a:t>15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years, </a:t>
            </a:r>
            <a:r>
              <a:rPr lang="en-US" sz="2000" dirty="0" smtClean="0">
                <a:solidFill>
                  <a:srgbClr val="000000"/>
                </a:solidFill>
              </a:rPr>
              <a:t>constraints </a:t>
            </a:r>
            <a:r>
              <a:rPr lang="en-US" sz="2000" dirty="0" smtClean="0">
                <a:solidFill>
                  <a:srgbClr val="000000"/>
                </a:solidFill>
              </a:rPr>
              <a:t>from direct detection experiments have improved with a Moore’s-law like behavior 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 smtClean="0">
                <a:solidFill>
                  <a:srgbClr val="000000"/>
                </a:solidFill>
              </a:rPr>
              <a:t>a factor of 2 every 15 months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Some important </a:t>
            </a:r>
            <a:r>
              <a:rPr lang="en-US" sz="2000" dirty="0" smtClean="0">
                <a:solidFill>
                  <a:srgbClr val="000000"/>
                </a:solidFill>
              </a:rPr>
              <a:t>benchmarks:</a:t>
            </a:r>
            <a:endParaRPr lang="en-US" sz="2000" dirty="0">
              <a:solidFill>
                <a:srgbClr val="000000"/>
              </a:solidFill>
            </a:endParaRPr>
          </a:p>
          <a:p>
            <a:pPr marL="274320" lvl="1" indent="0">
              <a:buNone/>
            </a:pPr>
            <a:r>
              <a:rPr lang="en-US" sz="1700" dirty="0" smtClean="0">
                <a:solidFill>
                  <a:srgbClr val="FF0000"/>
                </a:solidFill>
              </a:rPr>
              <a:t>-1990s</a:t>
            </a:r>
            <a:r>
              <a:rPr lang="en-US" sz="1700" dirty="0">
                <a:solidFill>
                  <a:srgbClr val="FF0000"/>
                </a:solidFill>
              </a:rPr>
              <a:t>: Experiments </a:t>
            </a:r>
            <a:r>
              <a:rPr lang="en-US" sz="1700" dirty="0" smtClean="0">
                <a:solidFill>
                  <a:srgbClr val="FF0000"/>
                </a:solidFill>
              </a:rPr>
              <a:t>excluded </a:t>
            </a:r>
            <a:r>
              <a:rPr lang="en-US" sz="1700" dirty="0">
                <a:solidFill>
                  <a:srgbClr val="FF0000"/>
                </a:solidFill>
              </a:rPr>
              <a:t>the cross </a:t>
            </a:r>
            <a:r>
              <a:rPr lang="en-US" sz="1700" dirty="0" smtClean="0">
                <a:solidFill>
                  <a:srgbClr val="FF0000"/>
                </a:solidFill>
              </a:rPr>
              <a:t>				            sections </a:t>
            </a:r>
            <a:r>
              <a:rPr lang="en-US" sz="1700" dirty="0">
                <a:solidFill>
                  <a:srgbClr val="FF0000"/>
                </a:solidFill>
              </a:rPr>
              <a:t>predicted for a WIMP </a:t>
            </a:r>
            <a:r>
              <a:rPr lang="en-US" sz="1700" dirty="0" smtClean="0">
                <a:solidFill>
                  <a:srgbClr val="FF0000"/>
                </a:solidFill>
              </a:rPr>
              <a:t>that 					 scatters and </a:t>
            </a:r>
            <a:r>
              <a:rPr lang="en-US" sz="1700" dirty="0">
                <a:solidFill>
                  <a:srgbClr val="FF0000"/>
                </a:solidFill>
              </a:rPr>
              <a:t>annihilates </a:t>
            </a:r>
            <a:r>
              <a:rPr lang="en-US" sz="1700" dirty="0" smtClean="0">
                <a:solidFill>
                  <a:srgbClr val="FF0000"/>
                </a:solidFill>
              </a:rPr>
              <a:t>through Z</a:t>
            </a:r>
            <a:r>
              <a:rPr lang="en-US" sz="1700" dirty="0">
                <a:solidFill>
                  <a:srgbClr val="FF0000"/>
                </a:solidFill>
              </a:rPr>
              <a:t>-</a:t>
            </a:r>
            <a:r>
              <a:rPr lang="en-US" sz="1700" dirty="0" smtClean="0">
                <a:solidFill>
                  <a:srgbClr val="FF0000"/>
                </a:solidFill>
              </a:rPr>
              <a:t>exchange</a:t>
            </a:r>
          </a:p>
          <a:p>
            <a:pPr marL="274320" lvl="1" indent="0">
              <a:buNone/>
            </a:pPr>
            <a:r>
              <a:rPr lang="en-US" sz="1700" dirty="0" smtClean="0">
                <a:solidFill>
                  <a:srgbClr val="000000"/>
                </a:solidFill>
              </a:rPr>
              <a:t>-</a:t>
            </a:r>
            <a:r>
              <a:rPr lang="en-US" sz="1700" dirty="0" smtClean="0">
                <a:solidFill>
                  <a:srgbClr val="3366FF"/>
                </a:solidFill>
              </a:rPr>
              <a:t>Now</a:t>
            </a:r>
            <a:r>
              <a:rPr lang="en-US" sz="1700" dirty="0">
                <a:solidFill>
                  <a:srgbClr val="3366FF"/>
                </a:solidFill>
              </a:rPr>
              <a:t>!: E</a:t>
            </a:r>
            <a:r>
              <a:rPr lang="en-US" sz="1700" dirty="0" smtClean="0">
                <a:solidFill>
                  <a:srgbClr val="3366FF"/>
                </a:solidFill>
              </a:rPr>
              <a:t>xperiments </a:t>
            </a:r>
            <a:r>
              <a:rPr lang="en-US" sz="1700" dirty="0">
                <a:solidFill>
                  <a:srgbClr val="3366FF"/>
                </a:solidFill>
              </a:rPr>
              <a:t>are </a:t>
            </a:r>
            <a:r>
              <a:rPr lang="en-US" sz="1700" dirty="0" smtClean="0">
                <a:solidFill>
                  <a:srgbClr val="3366FF"/>
                </a:solidFill>
              </a:rPr>
              <a:t>currently testing</a:t>
            </a:r>
          </a:p>
          <a:p>
            <a:pPr marL="274320" lvl="1" indent="0">
              <a:buNone/>
            </a:pPr>
            <a:r>
              <a:rPr lang="en-US" sz="1700" dirty="0" smtClean="0">
                <a:solidFill>
                  <a:srgbClr val="3366FF"/>
                </a:solidFill>
              </a:rPr>
              <a:t>WIMPs that </a:t>
            </a:r>
            <a:r>
              <a:rPr lang="en-US" sz="1700" dirty="0">
                <a:solidFill>
                  <a:srgbClr val="3366FF"/>
                </a:solidFill>
              </a:rPr>
              <a:t>interact through Higgs 	</a:t>
            </a:r>
            <a:r>
              <a:rPr lang="en-US" sz="1700" dirty="0" smtClean="0">
                <a:solidFill>
                  <a:srgbClr val="3366FF"/>
                </a:solidFill>
              </a:rPr>
              <a:t>				             exchange </a:t>
            </a:r>
            <a:r>
              <a:rPr lang="en-US" sz="1700" dirty="0">
                <a:solidFill>
                  <a:srgbClr val="3366FF"/>
                </a:solidFill>
              </a:rPr>
              <a:t>(including many SUSY models</a:t>
            </a:r>
            <a:r>
              <a:rPr lang="en-US" sz="1700" dirty="0" smtClean="0">
                <a:solidFill>
                  <a:srgbClr val="3366FF"/>
                </a:solidFill>
              </a:rPr>
              <a:t>)</a:t>
            </a:r>
          </a:p>
          <a:p>
            <a:pPr marL="274320" lvl="1" indent="0">
              <a:buNone/>
            </a:pPr>
            <a:endParaRPr lang="en-US" sz="17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341" y="2688840"/>
            <a:ext cx="4467620" cy="2399708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5810013" y="2753857"/>
            <a:ext cx="3053628" cy="18238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985794" y="1943261"/>
            <a:ext cx="3877847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70000"/>
                  <a:satMod val="150000"/>
                  <a:alpha val="31000"/>
                </a:schemeClr>
              </a:gs>
              <a:gs pos="34000">
                <a:schemeClr val="accent1">
                  <a:shade val="70000"/>
                  <a:satMod val="140000"/>
                  <a:alpha val="31000"/>
                </a:schemeClr>
              </a:gs>
              <a:gs pos="70000">
                <a:schemeClr val="accent1">
                  <a:tint val="100000"/>
                  <a:shade val="90000"/>
                  <a:satMod val="140000"/>
                  <a:alpha val="31000"/>
                </a:schemeClr>
              </a:gs>
              <a:gs pos="100000">
                <a:schemeClr val="accent1">
                  <a:tint val="100000"/>
                  <a:shade val="100000"/>
                  <a:satMod val="100000"/>
                  <a:alpha val="3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002504" y="3560743"/>
            <a:ext cx="3877847" cy="683990"/>
          </a:xfrm>
          <a:prstGeom prst="rect">
            <a:avLst/>
          </a:prstGeom>
          <a:solidFill>
            <a:srgbClr val="3366FF">
              <a:alpha val="3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343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66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The Future of Direct Detection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882" y="5506819"/>
            <a:ext cx="8276124" cy="404263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653" t="8816" r="12735" b="9331"/>
          <a:stretch/>
        </p:blipFill>
        <p:spPr>
          <a:xfrm>
            <a:off x="1905141" y="1269938"/>
            <a:ext cx="5566794" cy="420986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sp>
        <p:nvSpPr>
          <p:cNvPr id="21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8577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66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The Future of Direct Detection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882" y="5506819"/>
            <a:ext cx="8276124" cy="4042630"/>
          </a:xfrm>
        </p:spPr>
        <p:txBody>
          <a:bodyPr>
            <a:normAutofit/>
          </a:bodyPr>
          <a:lstStyle/>
          <a:p>
            <a:r>
              <a:rPr lang="en-US" sz="1900" dirty="0" smtClean="0">
                <a:solidFill>
                  <a:srgbClr val="000000"/>
                </a:solidFill>
              </a:rPr>
              <a:t>Further extending the reach of LUX are </a:t>
            </a:r>
            <a:r>
              <a:rPr lang="en-US" sz="1900" dirty="0" smtClean="0">
                <a:solidFill>
                  <a:srgbClr val="000000"/>
                </a:solidFill>
              </a:rPr>
              <a:t>planned large 		             volume liquid xenon experiments, XENON1T and LZ </a:t>
            </a: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653" t="8816" r="12735" b="9331"/>
          <a:stretch/>
        </p:blipFill>
        <p:spPr>
          <a:xfrm>
            <a:off x="1905141" y="1269938"/>
            <a:ext cx="5566794" cy="420986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282" y="4195185"/>
            <a:ext cx="2253065" cy="18250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>
            <a:off x="7080098" y="2877624"/>
            <a:ext cx="0" cy="9456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300170" y="3111084"/>
            <a:ext cx="0" cy="9456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93330" y="3425604"/>
            <a:ext cx="0" cy="9456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425658" y="3331034"/>
            <a:ext cx="0" cy="9456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Box 1029"/>
          <p:cNvSpPr txBox="1">
            <a:spLocks noChangeArrowheads="1"/>
          </p:cNvSpPr>
          <p:nvPr/>
        </p:nvSpPr>
        <p:spPr bwMode="auto">
          <a:xfrm>
            <a:off x="5168957" y="22306"/>
            <a:ext cx="51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Dan Hooper </a:t>
            </a:r>
            <a:r>
              <a:rPr lang="en-US" sz="1400" b="1" dirty="0" smtClean="0">
                <a:latin typeface="+mn-lt"/>
              </a:rPr>
              <a:t>– </a:t>
            </a:r>
            <a:r>
              <a:rPr lang="en-US" sz="1400" i="1" dirty="0" smtClean="0">
                <a:latin typeface="+mn-lt"/>
              </a:rPr>
              <a:t>The</a:t>
            </a:r>
            <a:r>
              <a:rPr lang="en-US" sz="1400" i="1" dirty="0" smtClean="0">
                <a:latin typeface="+mn-lt"/>
              </a:rPr>
              <a:t> Search </a:t>
            </a:r>
            <a:r>
              <a:rPr lang="en-US" sz="1400" i="1" dirty="0" smtClean="0">
                <a:latin typeface="+mn-lt"/>
              </a:rPr>
              <a:t>For Dark Matter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489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14450</TotalTime>
  <Words>2325</Words>
  <Application>Microsoft Macintosh PowerPoint</Application>
  <PresentationFormat>On-screen Show (4:3)</PresentationFormat>
  <Paragraphs>317</Paragraphs>
  <Slides>35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Clarity</vt:lpstr>
      <vt:lpstr>The Search for Dark matter’s    particle identity (circa 2015) </vt:lpstr>
      <vt:lpstr>PowerPoint Presentation</vt:lpstr>
      <vt:lpstr>The Trinity of Dark Matter Searches</vt:lpstr>
      <vt:lpstr>Direct Detection (scattering with nuclei)</vt:lpstr>
      <vt:lpstr>Direct Detection</vt:lpstr>
      <vt:lpstr>Direct Detection</vt:lpstr>
      <vt:lpstr>Direct Detection</vt:lpstr>
      <vt:lpstr>The Future of Direct Detection</vt:lpstr>
      <vt:lpstr>The Future of Direct Detection</vt:lpstr>
      <vt:lpstr>The Future of Direct Detection</vt:lpstr>
      <vt:lpstr>PowerPoint Presentation</vt:lpstr>
      <vt:lpstr>PowerPoint Presentation</vt:lpstr>
      <vt:lpstr>Dark Matter at the LHC</vt:lpstr>
      <vt:lpstr>Dark Matter at the LHC</vt:lpstr>
      <vt:lpstr>Dark Matter at the LHC</vt:lpstr>
      <vt:lpstr>Dark Matter at the LHC</vt:lpstr>
      <vt:lpstr>The Motivation for Indirect Searches</vt:lpstr>
      <vt:lpstr>Indirect Detection (annihilation/decay products)</vt:lpstr>
      <vt:lpstr>Indirect Detection With Fermi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Are Testing the Thermal Relic Paradigm!</vt:lpstr>
      <vt:lpstr>PowerPoint Presentation</vt:lpstr>
      <vt:lpstr>PowerPoint Presentation</vt:lpstr>
      <vt:lpstr>PowerPoint Presentation</vt:lpstr>
      <vt:lpstr>What Produces the Excess?</vt:lpstr>
      <vt:lpstr>Dwarf Galaxies</vt:lpstr>
      <vt:lpstr>Dwarf Galaxies</vt:lpstr>
      <vt:lpstr>New Dwarf Galaxies!</vt:lpstr>
      <vt:lpstr>Nearby Dark Matter Subhalos</vt:lpstr>
      <vt:lpstr>Summary</vt:lpstr>
      <vt:lpstr>PowerPoint Presentation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matter annihilation         in the galactic center</dc:title>
  <dc:creator>Dan Hooper</dc:creator>
  <cp:lastModifiedBy>Dan Hooper</cp:lastModifiedBy>
  <cp:revision>208</cp:revision>
  <dcterms:created xsi:type="dcterms:W3CDTF">2014-09-15T21:05:59Z</dcterms:created>
  <dcterms:modified xsi:type="dcterms:W3CDTF">2015-06-11T19:48:47Z</dcterms:modified>
</cp:coreProperties>
</file>