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3" r:id="rId4"/>
    <p:sldId id="268" r:id="rId5"/>
    <p:sldId id="264" r:id="rId6"/>
    <p:sldId id="265" r:id="rId7"/>
    <p:sldId id="269" r:id="rId8"/>
    <p:sldId id="274" r:id="rId9"/>
    <p:sldId id="275" r:id="rId10"/>
    <p:sldId id="259" r:id="rId11"/>
    <p:sldId id="260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eb:sites:ppd.fnal.gov-ftbf:htdocs:performance:ECIC_byFYY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Most Recent 5 Years</a:t>
            </a:r>
          </a:p>
        </c:rich>
      </c:tx>
      <c:layout>
        <c:manualLayout>
          <c:xMode val="edge"/>
          <c:yMode val="edge"/>
          <c:x val="0.273289906815039"/>
          <c:y val="0.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823126275882181"/>
          <c:y val="0.0651612624359741"/>
          <c:w val="0.800647662097794"/>
          <c:h val="0.841856592030231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chart!$A$5</c:f>
              <c:strCache>
                <c:ptCount val="1"/>
                <c:pt idx="0">
                  <c:v>Experiments</c:v>
                </c:pt>
              </c:strCache>
            </c:strRef>
          </c:tx>
          <c:invertIfNegative val="0"/>
          <c:cat>
            <c:strRef>
              <c:f>chart!$H$1:$L$1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chart!$H$5:$L$5</c:f>
              <c:numCache>
                <c:formatCode>General</c:formatCode>
                <c:ptCount val="5"/>
                <c:pt idx="0">
                  <c:v>13.0</c:v>
                </c:pt>
                <c:pt idx="1">
                  <c:v>11.0</c:v>
                </c:pt>
                <c:pt idx="2">
                  <c:v>5.0</c:v>
                </c:pt>
                <c:pt idx="3">
                  <c:v>18.0</c:v>
                </c:pt>
                <c:pt idx="4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chart!$A$4</c:f>
              <c:strCache>
                <c:ptCount val="1"/>
                <c:pt idx="0">
                  <c:v>Institutions*</c:v>
                </c:pt>
              </c:strCache>
            </c:strRef>
          </c:tx>
          <c:invertIfNegative val="0"/>
          <c:cat>
            <c:strRef>
              <c:f>chart!$H$1:$L$1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chart!$H$4:$L$4</c:f>
              <c:numCache>
                <c:formatCode>General</c:formatCode>
                <c:ptCount val="5"/>
                <c:pt idx="0">
                  <c:v>12.0</c:v>
                </c:pt>
                <c:pt idx="1">
                  <c:v>12.8</c:v>
                </c:pt>
                <c:pt idx="2">
                  <c:v>5.2</c:v>
                </c:pt>
                <c:pt idx="3">
                  <c:v>16.8</c:v>
                </c:pt>
                <c:pt idx="4">
                  <c:v>13.4</c:v>
                </c:pt>
              </c:numCache>
            </c:numRef>
          </c:val>
        </c:ser>
        <c:ser>
          <c:idx val="3"/>
          <c:order val="2"/>
          <c:tx>
            <c:strRef>
              <c:f>chart!$A$6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chart!$H$1:$L$1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chart!$H$6:$L$6</c:f>
              <c:numCache>
                <c:formatCode>General</c:formatCode>
                <c:ptCount val="5"/>
                <c:pt idx="0">
                  <c:v>14.0</c:v>
                </c:pt>
                <c:pt idx="1">
                  <c:v>14.0</c:v>
                </c:pt>
                <c:pt idx="2">
                  <c:v>3.0</c:v>
                </c:pt>
                <c:pt idx="3">
                  <c:v>20.0</c:v>
                </c:pt>
                <c:pt idx="4">
                  <c:v>13.0</c:v>
                </c:pt>
              </c:numCache>
            </c:numRef>
          </c:val>
        </c:ser>
        <c:ser>
          <c:idx val="0"/>
          <c:order val="3"/>
          <c:tx>
            <c:strRef>
              <c:f>chart!$A$3</c:f>
              <c:strCache>
                <c:ptCount val="1"/>
                <c:pt idx="0">
                  <c:v>Users*</c:v>
                </c:pt>
              </c:strCache>
            </c:strRef>
          </c:tx>
          <c:invertIfNegative val="0"/>
          <c:cat>
            <c:strRef>
              <c:f>chart!$H$1:$L$1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chart!$H$3:$L$3</c:f>
              <c:numCache>
                <c:formatCode>General</c:formatCode>
                <c:ptCount val="5"/>
                <c:pt idx="0">
                  <c:v>22.3</c:v>
                </c:pt>
                <c:pt idx="1">
                  <c:v>22.9</c:v>
                </c:pt>
                <c:pt idx="2">
                  <c:v>8.5</c:v>
                </c:pt>
                <c:pt idx="3">
                  <c:v>32.1</c:v>
                </c:pt>
                <c:pt idx="4">
                  <c:v>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9971096"/>
        <c:axId val="-2085913704"/>
        <c:axId val="-2121691864"/>
      </c:bar3DChart>
      <c:catAx>
        <c:axId val="-2099971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5913704"/>
        <c:crosses val="autoZero"/>
        <c:auto val="1"/>
        <c:lblAlgn val="ctr"/>
        <c:lblOffset val="100"/>
        <c:noMultiLvlLbl val="0"/>
      </c:catAx>
      <c:valAx>
        <c:axId val="-20859137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2099971096"/>
        <c:crosses val="autoZero"/>
        <c:crossBetween val="between"/>
      </c:valAx>
      <c:serAx>
        <c:axId val="-2121691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5913704"/>
        <c:crosses val="autoZero"/>
        <c:tickLblSkip val="1"/>
      </c:serAx>
    </c:plotArea>
    <c:legend>
      <c:legendPos val="b"/>
      <c:layout/>
      <c:overlay val="1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0A40-B7F2-5D45-8EA5-815B7921BF62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D89B5-6FB7-5B4D-83E7-D0AD5076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9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C722-BEE2-2B41-844A-0B08518A877D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523DB-4F5A-9347-BBC8-A6CECBDC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I’m going to talk about the FTBF.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23DB-4F5A-9347-BBC8-A6CECBDCA9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4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on to who uses the test</a:t>
            </a:r>
            <a:r>
              <a:rPr lang="en-US" baseline="0" dirty="0" smtClean="0"/>
              <a:t> beam. This year we’ve had 14 different groups come in, with 2 HS groups yet to come. They are split up among LHC and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/neutrino users and from all different countries. Groups come in to test a new concept, or decide on which technology/configuration to use, or just characterize the behavior of their detectors in a known beam.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23DB-4F5A-9347-BBC8-A6CECBDCA9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4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23DB-4F5A-9347-BBC8-A6CECBDCA9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FTBF</a:t>
            </a:r>
            <a:r>
              <a:rPr lang="en-US" baseline="0" dirty="0" smtClean="0"/>
              <a:t> is located straight out from WH at the Meson Detector Building, west, with the familiar roof, even if you haven’t gone </a:t>
            </a:r>
            <a:r>
              <a:rPr lang="en-US" baseline="0" dirty="0" err="1" smtClean="0"/>
              <a:t>insde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Insie</a:t>
            </a:r>
            <a:r>
              <a:rPr lang="en-US" dirty="0" smtClean="0"/>
              <a:t>, we have 2 </a:t>
            </a:r>
            <a:r>
              <a:rPr lang="en-US" dirty="0" err="1" smtClean="0"/>
              <a:t>beamlines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Mcenter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Mtest</a:t>
            </a:r>
            <a:r>
              <a:rPr lang="en-US" baseline="0" dirty="0" smtClean="0"/>
              <a:t>, and accompanying control rooms. </a:t>
            </a:r>
            <a:r>
              <a:rPr lang="en-US" baseline="0" dirty="0" err="1" smtClean="0"/>
              <a:t>Mtest</a:t>
            </a:r>
            <a:r>
              <a:rPr lang="en-US" baseline="0" dirty="0" smtClean="0"/>
              <a:t> typically houses short term (1-2 week) experiments while </a:t>
            </a:r>
            <a:r>
              <a:rPr lang="en-US" baseline="0" dirty="0" err="1" smtClean="0"/>
              <a:t>Mcenter’s</a:t>
            </a:r>
            <a:r>
              <a:rPr lang="en-US" baseline="0" dirty="0" smtClean="0"/>
              <a:t> users are more long term. In addition to the </a:t>
            </a:r>
            <a:r>
              <a:rPr lang="en-US" baseline="0" dirty="0" err="1" smtClean="0"/>
              <a:t>beamlines</a:t>
            </a:r>
            <a:r>
              <a:rPr lang="en-US" baseline="0" dirty="0" smtClean="0"/>
              <a:t> and control rooms, we are working on a cosmic ray stand and other user areas not necessarily in a beam enclosure.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Beamlines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MTest</a:t>
            </a:r>
            <a:r>
              <a:rPr lang="en-US" dirty="0" smtClean="0"/>
              <a:t> for short-term</a:t>
            </a:r>
            <a:r>
              <a:rPr lang="en-US" baseline="0" dirty="0" smtClean="0"/>
              <a:t> (weeks) experiments</a:t>
            </a:r>
          </a:p>
          <a:p>
            <a:r>
              <a:rPr lang="en-US" baseline="0" dirty="0" err="1" smtClean="0"/>
              <a:t>MCenter</a:t>
            </a:r>
            <a:r>
              <a:rPr lang="en-US" baseline="0" dirty="0" smtClean="0"/>
              <a:t> for make-up and long-term (months) experiments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should point out that </a:t>
            </a:r>
            <a:r>
              <a:rPr lang="en-US" dirty="0" err="1" smtClean="0"/>
              <a:t>Mcenter</a:t>
            </a:r>
            <a:r>
              <a:rPr lang="en-US" baseline="0" dirty="0" smtClean="0"/>
              <a:t> had beam delivered by this time last year –but in the last few months Lariat has turned on and we’ve been running stable beam for several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23DB-4F5A-9347-BBC8-A6CECBDCA9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6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facility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Mtest</a:t>
            </a:r>
            <a:r>
              <a:rPr lang="en-US" baseline="0" dirty="0" smtClean="0"/>
              <a:t> offers users remote controlled motion tables, laser alignment, helium tubes to reduce scattering, cameras to observe the enclosure during beam time. We also have a climate controlled hut and a crane for heavy experiments. There are gas, signal, HV and network patch panels all over the enclosure for easy detector hook 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23DB-4F5A-9347-BBC8-A6CECBDCA9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</a:t>
            </a:r>
            <a:r>
              <a:rPr lang="en-US" baseline="0" dirty="0" smtClean="0"/>
              <a:t> to the detectors our users bring we offer a variety of </a:t>
            </a:r>
            <a:r>
              <a:rPr lang="en-US" baseline="0" dirty="0" err="1" smtClean="0"/>
              <a:t>auxilary</a:t>
            </a:r>
            <a:r>
              <a:rPr lang="en-US" baseline="0" dirty="0" smtClean="0"/>
              <a:t> detectors. We have Cerenkov detectors, pixel telescopes, tracking chambers, TOF system, lead glass calorimeters, and trigger paddles. We are looking at upgrading over the summer and putting in a spectrometer to do beam studies with. In addition, we have plans to have a DAQ and uniform data output for all the detectors to make integration with users easier.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23DB-4F5A-9347-BBC8-A6CECBDCA9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facility</a:t>
            </a:r>
            <a:r>
              <a:rPr lang="en-US" baseline="0" dirty="0" smtClean="0"/>
              <a:t> does what it does because of the great support of all the people working at test beam. Go team!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23DB-4F5A-9347-BBC8-A6CECBDCA9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0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beam is available</a:t>
            </a:r>
            <a:r>
              <a:rPr lang="en-US" baseline="0" dirty="0" smtClean="0"/>
              <a:t> 24/7  and we get a 4.2 sec spill every 60 seconds. Our primary beam is 120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protons and we have a secondary beam  from about 1-66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protons,pions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kaons</a:t>
            </a:r>
            <a:r>
              <a:rPr lang="en-US" baseline="0" dirty="0" smtClean="0"/>
              <a:t>, electrons, and </a:t>
            </a:r>
            <a:r>
              <a:rPr lang="en-US" baseline="0" dirty="0" err="1" smtClean="0"/>
              <a:t>muons</a:t>
            </a:r>
            <a:r>
              <a:rPr lang="en-US" baseline="0" dirty="0" smtClean="0"/>
              <a:t>, with composition depending on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 great team of people working with our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 in AD. As you can see, they are a lot of fun. Over the summer shutdown, we’ll work together to discuss any upgrades we can do to the </a:t>
            </a:r>
            <a:r>
              <a:rPr lang="en-US" baseline="0" dirty="0" err="1" smtClean="0"/>
              <a:t>beamlines</a:t>
            </a:r>
            <a:r>
              <a:rPr lang="en-US" baseline="0" dirty="0" smtClean="0"/>
              <a:t> and other work to characterize the beam as it gets to </a:t>
            </a:r>
            <a:r>
              <a:rPr lang="en-US" baseline="0" dirty="0" err="1" smtClean="0"/>
              <a:t>Mtest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Mcenter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23DB-4F5A-9347-BBC8-A6CECBDCA9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703-67FC-924F-86AD-FC7921D1786C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9C02-3D14-3D4F-B8A6-6000302884BB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13FF-4890-B442-A720-2877C9357B7C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44B1-C9A0-BC4D-859D-2559B759111E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E063-2520-204D-B62D-CD04443A3D18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7DB3-1FDE-7A4D-A6AA-C7DC96112042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4EF-C043-9D4D-95EE-36AD80765412}" type="datetime1">
              <a:rPr lang="en-US" smtClean="0"/>
              <a:t>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F83-DCC2-6148-B542-024182540DD1}" type="datetime1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037-A8BC-9B46-A0F1-608653937EC0}" type="datetime1">
              <a:rPr lang="en-US" smtClean="0"/>
              <a:t>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834D-5B4F-404A-96A4-453BBC4CDFA7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B206-E10C-F94D-A1D2-F9A4077298B6}" type="datetime1">
              <a:rPr lang="en-US" smtClean="0"/>
              <a:t>6/10/15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AEBC48-2479-EC4E-A0DD-1D32A457A9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BB59A81-8C0C-324B-ADE2-F78426982934}" type="datetime1">
              <a:rPr lang="en-US" smtClean="0"/>
              <a:t>6/10/15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d/1mKLy12EWH6jyc25INKvfVYRlGGoqsGNjJ8kFGcOe8i0/viewform?usp=send_form" TargetMode="External"/><Relationship Id="rId3" Type="http://schemas.openxmlformats.org/officeDocument/2006/relationships/hyperlink" Target="http://ppd.fnal.gov/ftbf/BeAUser/Page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Test Beam Facility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Mandy Rominsky</a:t>
            </a:r>
          </a:p>
          <a:p>
            <a:r>
              <a:rPr lang="en-US" dirty="0" smtClean="0"/>
              <a:t>FTBF </a:t>
            </a:r>
            <a:r>
              <a:rPr lang="en-US" dirty="0" err="1" smtClean="0"/>
              <a:t>Coodinator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6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3904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T1064 STAR </a:t>
            </a:r>
            <a:r>
              <a:rPr lang="en-US" dirty="0"/>
              <a:t>Forward Calorimeter System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T1065 Secondary </a:t>
            </a:r>
            <a:r>
              <a:rPr lang="en-US" dirty="0"/>
              <a:t>Emitters Study for Shower Maximum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T992 </a:t>
            </a:r>
            <a:r>
              <a:rPr lang="en-US" dirty="0"/>
              <a:t>Radiation-hard Sensors for the SLHC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T979 </a:t>
            </a:r>
            <a:r>
              <a:rPr lang="en-US" dirty="0"/>
              <a:t>Fast Timing Counters for PSEC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T977 </a:t>
            </a:r>
            <a:r>
              <a:rPr lang="en-US" dirty="0" err="1"/>
              <a:t>MINERvA</a:t>
            </a:r>
            <a:r>
              <a:rPr lang="en-US" dirty="0"/>
              <a:t> (A1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T1059 </a:t>
            </a:r>
            <a:r>
              <a:rPr lang="en-US" dirty="0">
                <a:solidFill>
                  <a:srgbClr val="FF0000"/>
                </a:solidFill>
              </a:rPr>
              <a:t>Optical Time-Projection Chamber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T1058 </a:t>
            </a:r>
            <a:r>
              <a:rPr lang="en-US" dirty="0"/>
              <a:t>Secondary Emission Calorimeter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T1043  </a:t>
            </a:r>
            <a:r>
              <a:rPr lang="en-US" dirty="0"/>
              <a:t>Mu2e CRV Scintillation </a:t>
            </a:r>
            <a:r>
              <a:rPr lang="en-US" dirty="0" smtClean="0"/>
              <a:t>Counters</a:t>
            </a:r>
          </a:p>
          <a:p>
            <a:r>
              <a:rPr lang="en-US" dirty="0" smtClean="0"/>
              <a:t> </a:t>
            </a:r>
            <a:r>
              <a:rPr lang="en-US" dirty="0"/>
              <a:t>T1042 </a:t>
            </a:r>
            <a:r>
              <a:rPr lang="en-US" dirty="0" err="1"/>
              <a:t>Muon</a:t>
            </a:r>
            <a:r>
              <a:rPr lang="en-US" dirty="0"/>
              <a:t> g-2 straw tracker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T1041CMS </a:t>
            </a:r>
            <a:r>
              <a:rPr lang="en-US" dirty="0"/>
              <a:t>Forward </a:t>
            </a:r>
            <a:r>
              <a:rPr lang="en-US" dirty="0" err="1"/>
              <a:t>Calorimetry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T1034 </a:t>
            </a:r>
            <a:r>
              <a:rPr lang="en-US" dirty="0" err="1">
                <a:solidFill>
                  <a:srgbClr val="FF0000"/>
                </a:solidFill>
              </a:rPr>
              <a:t>LArIAT</a:t>
            </a:r>
            <a:r>
              <a:rPr lang="en-US" dirty="0">
                <a:solidFill>
                  <a:srgbClr val="FF0000"/>
                </a:solidFill>
              </a:rPr>
              <a:t>: Liquid Argon TPC In A Test beam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T1018 </a:t>
            </a:r>
            <a:r>
              <a:rPr lang="en-US" dirty="0" err="1"/>
              <a:t>Spacordion</a:t>
            </a:r>
            <a:r>
              <a:rPr lang="en-US" dirty="0"/>
              <a:t> Tungsten Fiber </a:t>
            </a:r>
            <a:r>
              <a:rPr lang="en-US" dirty="0" smtClean="0"/>
              <a:t>Calorimeter</a:t>
            </a:r>
          </a:p>
          <a:p>
            <a:r>
              <a:rPr lang="en-US" dirty="0" smtClean="0"/>
              <a:t> </a:t>
            </a:r>
            <a:r>
              <a:rPr lang="en-US" dirty="0"/>
              <a:t>T1015 DRO </a:t>
            </a:r>
            <a:r>
              <a:rPr lang="en-US" dirty="0" err="1"/>
              <a:t>Calorimetry</a:t>
            </a:r>
            <a:r>
              <a:rPr lang="en-US" dirty="0"/>
              <a:t> </a:t>
            </a:r>
            <a:r>
              <a:rPr lang="en-US" dirty="0" err="1" smtClean="0"/>
              <a:t>ently</a:t>
            </a:r>
            <a:r>
              <a:rPr lang="en-US" dirty="0" smtClean="0"/>
              <a:t> for FY15</a:t>
            </a:r>
          </a:p>
          <a:p>
            <a:r>
              <a:rPr lang="en-US" dirty="0" smtClean="0"/>
              <a:t>T994 JASMIN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5Yea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205848"/>
              </p:ext>
            </p:extLst>
          </p:nvPr>
        </p:nvGraphicFramePr>
        <p:xfrm>
          <a:off x="5287595" y="1954160"/>
          <a:ext cx="3317302" cy="341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7"/>
            <a:ext cx="7620000" cy="1143000"/>
          </a:xfrm>
        </p:spPr>
        <p:txBody>
          <a:bodyPr/>
          <a:lstStyle/>
          <a:p>
            <a:r>
              <a:rPr lang="en-US" dirty="0" smtClean="0"/>
              <a:t>Users </a:t>
            </a:r>
            <a:endParaRPr lang="en-US" dirty="0"/>
          </a:p>
        </p:txBody>
      </p:sp>
      <p:pic>
        <p:nvPicPr>
          <p:cNvPr id="6" name="Picture 5" descr="TB2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3" y="1072064"/>
            <a:ext cx="4371633" cy="2914422"/>
          </a:xfrm>
          <a:prstGeom prst="rect">
            <a:avLst/>
          </a:prstGeom>
        </p:spPr>
      </p:pic>
      <p:pic>
        <p:nvPicPr>
          <p:cNvPr id="8" name="Picture 7" descr="11406771_10153002016202424_900874297008201837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808" y="1061883"/>
            <a:ext cx="4110380" cy="3082785"/>
          </a:xfrm>
          <a:prstGeom prst="rect">
            <a:avLst/>
          </a:prstGeom>
        </p:spPr>
      </p:pic>
      <p:pic>
        <p:nvPicPr>
          <p:cNvPr id="9" name="Picture 8" descr="lariat_smiles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808" y="3864789"/>
            <a:ext cx="3810000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52" y="2774383"/>
            <a:ext cx="172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Minerva Detector and Team</a:t>
            </a:r>
            <a:endParaRPr lang="en-US" sz="2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0239" y="1396817"/>
            <a:ext cx="2582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-2 Team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0239" y="4089803"/>
            <a:ext cx="2582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Lariat Team 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4789"/>
            <a:ext cx="3976105" cy="29637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7114" y="4082208"/>
            <a:ext cx="2582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T1059 Team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pic>
        <p:nvPicPr>
          <p:cNvPr id="10" name="Picture 9" descr="10392373_10152994105127424_20214443782156448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8459"/>
            <a:ext cx="4475696" cy="2517579"/>
          </a:xfrm>
          <a:prstGeom prst="rect">
            <a:avLst/>
          </a:prstGeom>
        </p:spPr>
      </p:pic>
      <p:pic>
        <p:nvPicPr>
          <p:cNvPr id="11" name="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4" y="4535768"/>
            <a:ext cx="8514277" cy="2176485"/>
          </a:xfrm>
          <a:prstGeom prst="rect">
            <a:avLst/>
          </a:prstGeom>
          <a:ln w="12700">
            <a:round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696" y="37077"/>
            <a:ext cx="4601217" cy="22903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375996"/>
            <a:ext cx="2582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-2 straw prototype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61" y="6206814"/>
            <a:ext cx="4267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Mu2e Cosmic Ray Veto Counter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2212" y="1806883"/>
            <a:ext cx="4038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Calorimeter prototype for CMS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696" y="2602657"/>
            <a:ext cx="3601504" cy="1951908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7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453"/>
            <a:ext cx="762000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Testbeam</a:t>
            </a:r>
            <a:r>
              <a:rPr lang="en-US" sz="2400" dirty="0" smtClean="0"/>
              <a:t> program is reviewed by an external committee</a:t>
            </a:r>
          </a:p>
          <a:p>
            <a:pPr lvl="1"/>
            <a:r>
              <a:rPr lang="en-US" sz="2400" dirty="0" smtClean="0"/>
              <a:t>Currently implementing some recommendations from the most recent review (Safety recommendations, facility upgrades)</a:t>
            </a:r>
          </a:p>
          <a:p>
            <a:r>
              <a:rPr lang="en-US" sz="2400" dirty="0" smtClean="0"/>
              <a:t>Improving instrumentation and DAQ capabilities at the Test Beam </a:t>
            </a:r>
          </a:p>
          <a:p>
            <a:pPr lvl="1"/>
            <a:r>
              <a:rPr lang="en-US" sz="2400" dirty="0" smtClean="0"/>
              <a:t>Beam studies</a:t>
            </a:r>
          </a:p>
          <a:p>
            <a:pPr lvl="1"/>
            <a:r>
              <a:rPr lang="en-US" sz="2400" dirty="0" smtClean="0"/>
              <a:t>Instrument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and have information displayed for tracking the beam, the beam energy and the composition of the beam. </a:t>
            </a:r>
          </a:p>
          <a:p>
            <a:r>
              <a:rPr lang="en-US" sz="2400" dirty="0" smtClean="0"/>
              <a:t>Still have a few users left until the shutdown!</a:t>
            </a:r>
          </a:p>
          <a:p>
            <a:pPr lvl="1"/>
            <a:r>
              <a:rPr lang="en-US" sz="2400" dirty="0" smtClean="0"/>
              <a:t>Including </a:t>
            </a:r>
            <a:r>
              <a:rPr lang="en-US" sz="2400" dirty="0" err="1" smtClean="0"/>
              <a:t>Quarknet</a:t>
            </a:r>
            <a:r>
              <a:rPr lang="en-US" sz="2400" dirty="0" smtClean="0"/>
              <a:t> group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 a User!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taking requests for </a:t>
            </a:r>
            <a:r>
              <a:rPr lang="en-US" sz="3200" dirty="0"/>
              <a:t>beam </a:t>
            </a:r>
            <a:r>
              <a:rPr lang="en-US" sz="3200" dirty="0" smtClean="0"/>
              <a:t>time (FY16): </a:t>
            </a:r>
            <a:r>
              <a:rPr lang="en-US" sz="3200" dirty="0">
                <a:hlinkClick r:id="rId2"/>
              </a:rPr>
              <a:t>https://docs.google.com/forms/d/1mKLy12EWH6jyc25INKvfVYRlGGoqsGNjJ8kFGcOe8i0/viewform?usp=</a:t>
            </a:r>
            <a:r>
              <a:rPr lang="en-US" sz="3200" dirty="0" smtClean="0">
                <a:hlinkClick r:id="rId2"/>
              </a:rPr>
              <a:t>send_form</a:t>
            </a:r>
            <a:endParaRPr lang="en-US" sz="3200" dirty="0" smtClean="0"/>
          </a:p>
          <a:p>
            <a:r>
              <a:rPr lang="en-US" sz="3200" dirty="0" smtClean="0"/>
              <a:t>Also follow this link for more information: </a:t>
            </a:r>
          </a:p>
          <a:p>
            <a:pPr marL="411480" lvl="1" indent="0">
              <a:buNone/>
            </a:pPr>
            <a:r>
              <a:rPr lang="en-US" sz="3200" dirty="0">
                <a:hlinkClick r:id="rId3"/>
              </a:rPr>
              <a:t>http://ppd.fnal.gov/ftbf/BeAUser/Page1.</a:t>
            </a:r>
            <a:r>
              <a:rPr lang="en-US" sz="3200" dirty="0" smtClean="0">
                <a:hlinkClick r:id="rId3"/>
              </a:rPr>
              <a:t>html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Location</a:t>
            </a:r>
          </a:p>
        </p:txBody>
      </p:sp>
      <p:pic>
        <p:nvPicPr>
          <p:cNvPr id="4100" name="Picture 2" descr="http://www-visualmedia.fnal.gov/VMS_Site/gallery/stillphotos/2006/0100/06-0173-0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7691438" cy="5410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TBFpics\MD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419600" y="8382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dirty="0"/>
              <a:t>Meson Detector Building – West</a:t>
            </a:r>
          </a:p>
        </p:txBody>
      </p:sp>
      <p:cxnSp>
        <p:nvCxnSpPr>
          <p:cNvPr id="13" name="Straight Arrow Connector 12"/>
          <p:cNvCxnSpPr>
            <a:stCxn id="1029" idx="1"/>
          </p:cNvCxnSpPr>
          <p:nvPr/>
        </p:nvCxnSpPr>
        <p:spPr>
          <a:xfrm flipH="1">
            <a:off x="4267200" y="2590800"/>
            <a:ext cx="685800" cy="1371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7277100" y="2628900"/>
            <a:ext cx="1143000" cy="304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52400" y="925513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Fermi National Accelerator Laboratory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IMG_20150429_19043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53" y="4219295"/>
            <a:ext cx="3361917" cy="24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Layout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71" y="1608354"/>
            <a:ext cx="8221287" cy="4509655"/>
          </a:xfrm>
        </p:spPr>
      </p:pic>
      <p:sp>
        <p:nvSpPr>
          <p:cNvPr id="4" name="Rectangle 3"/>
          <p:cNvSpPr/>
          <p:nvPr/>
        </p:nvSpPr>
        <p:spPr>
          <a:xfrm>
            <a:off x="2487102" y="2819400"/>
            <a:ext cx="2057400" cy="685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16668" y="2987040"/>
            <a:ext cx="1828800" cy="4114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172200" y="4953000"/>
            <a:ext cx="2651760" cy="7315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33400" y="5029200"/>
            <a:ext cx="5623560" cy="4572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16002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Beam Areas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1916668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Work Areas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2098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Control Rooms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7440" y="3600182"/>
            <a:ext cx="1967886" cy="7467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049630" y="1807979"/>
            <a:ext cx="11430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156960" y="3931920"/>
            <a:ext cx="1082040" cy="563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124200" y="2286000"/>
            <a:ext cx="1463040" cy="4572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813560" y="3429000"/>
            <a:ext cx="541020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2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MCenter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4453"/>
            <a:ext cx="5616572" cy="4800600"/>
          </a:xfrm>
        </p:spPr>
        <p:txBody>
          <a:bodyPr/>
          <a:lstStyle/>
          <a:p>
            <a:r>
              <a:rPr lang="en-US" dirty="0" err="1" smtClean="0"/>
              <a:t>MCenter</a:t>
            </a:r>
            <a:r>
              <a:rPr lang="en-US" dirty="0" smtClean="0"/>
              <a:t> now delivering beam to the </a:t>
            </a:r>
            <a:r>
              <a:rPr lang="en-US" dirty="0" err="1" smtClean="0"/>
              <a:t>LARiAT</a:t>
            </a:r>
            <a:r>
              <a:rPr lang="en-US" dirty="0" smtClean="0"/>
              <a:t> experiment.</a:t>
            </a:r>
          </a:p>
          <a:p>
            <a:r>
              <a:rPr lang="en-US" dirty="0" smtClean="0"/>
              <a:t>Will further develop this </a:t>
            </a:r>
            <a:r>
              <a:rPr lang="en-US" dirty="0" err="1" smtClean="0"/>
              <a:t>beamline</a:t>
            </a:r>
            <a:r>
              <a:rPr lang="en-US" dirty="0" smtClean="0"/>
              <a:t> for future users  </a:t>
            </a:r>
          </a:p>
          <a:p>
            <a:r>
              <a:rPr lang="en-US" dirty="0" smtClean="0"/>
              <a:t>Can provide cryogenic support for future users</a:t>
            </a:r>
          </a:p>
          <a:p>
            <a:endParaRPr lang="en-US" dirty="0"/>
          </a:p>
        </p:txBody>
      </p:sp>
      <p:pic>
        <p:nvPicPr>
          <p:cNvPr id="7" name="Picture 6" descr="IMG_20150406_1125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" y="4521718"/>
            <a:ext cx="2946400" cy="2184400"/>
          </a:xfrm>
          <a:prstGeom prst="rect">
            <a:avLst/>
          </a:prstGeom>
        </p:spPr>
      </p:pic>
      <p:pic>
        <p:nvPicPr>
          <p:cNvPr id="8" name="Picture 7" descr="IMG_20150406_1124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772" y="1148687"/>
            <a:ext cx="2003428" cy="2703256"/>
          </a:xfrm>
          <a:prstGeom prst="rect">
            <a:avLst/>
          </a:prstGeom>
        </p:spPr>
      </p:pic>
      <p:pic>
        <p:nvPicPr>
          <p:cNvPr id="9" name="Picture 8" descr="IMG_20141028_15342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72" y="4203700"/>
            <a:ext cx="3581400" cy="26543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91354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Infrastructure at </a:t>
            </a:r>
            <a:r>
              <a:rPr lang="en-US" altLang="en-US" dirty="0" err="1" smtClean="0"/>
              <a:t>MTest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2400" dirty="0" smtClean="0"/>
              <a:t>ACNET controlled Motion Tables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 smtClean="0"/>
              <a:t>Laser Alignment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Helium </a:t>
            </a:r>
            <a:r>
              <a:rPr lang="en-US" altLang="en-US" sz="2400" dirty="0" smtClean="0"/>
              <a:t>Tubes</a:t>
            </a:r>
          </a:p>
          <a:p>
            <a:pPr>
              <a:spcAft>
                <a:spcPts val="1200"/>
              </a:spcAft>
            </a:pPr>
            <a:endParaRPr lang="en-US" altLang="en-US" sz="2400" dirty="0"/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 smtClean="0"/>
              <a:t>Web-</a:t>
            </a:r>
            <a:r>
              <a:rPr lang="en-US" altLang="en-US" sz="2400" dirty="0" smtClean="0"/>
              <a:t>based Cameras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 smtClean="0"/>
              <a:t>Crane Coverage (30 tons)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 smtClean="0"/>
              <a:t>Climate controlled Huts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 smtClean="0"/>
              <a:t>Gas Patch panels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 smtClean="0"/>
              <a:t>Signal, Network, &amp; High Voltage cable patch panels</a:t>
            </a:r>
          </a:p>
        </p:txBody>
      </p:sp>
      <p:pic>
        <p:nvPicPr>
          <p:cNvPr id="8" name="Picture 53" descr="Y:\Facility\HeTubes\He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417" y="3117954"/>
            <a:ext cx="1554480" cy="11653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9" name="Picture 55" descr="Y:\Facility\Laser\Laser1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301" y="2514600"/>
            <a:ext cx="1371600" cy="10287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56" descr="Y:\Facility\Tables\tabl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281663"/>
            <a:ext cx="1371600" cy="132556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7" descr="Y:\Facility\Tables\tabl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4553" y="220662"/>
            <a:ext cx="1463675" cy="109378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8" descr="Y:\Facility\Tables\Table3Compressed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1559" y="1314450"/>
            <a:ext cx="1028700" cy="1371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0" descr="Y:\Facility\GasSystempatch.jpg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4419600"/>
            <a:ext cx="1828800" cy="127607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4" descr="patch pan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505" y="5303520"/>
            <a:ext cx="1685925" cy="142875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6" descr="Web C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156" y="3117954"/>
            <a:ext cx="1019175" cy="1285876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6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6911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Facility Instrumentation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165762" y="1427410"/>
            <a:ext cx="5486400" cy="5562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altLang="en-US" dirty="0" smtClean="0"/>
              <a:t>2 Cerenkov </a:t>
            </a:r>
            <a:br>
              <a:rPr lang="en-US" altLang="en-US" dirty="0" smtClean="0"/>
            </a:br>
            <a:r>
              <a:rPr lang="en-US" altLang="en-US" dirty="0" smtClean="0"/>
              <a:t>Detectors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dirty="0" smtClean="0"/>
              <a:t>2 Pixel Telescopes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dirty="0" smtClean="0"/>
              <a:t>4 MWPC Tracking System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dirty="0" smtClean="0"/>
              <a:t>Time of Flight System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dirty="0" smtClean="0"/>
              <a:t>Lead Glass </a:t>
            </a:r>
            <a:br>
              <a:rPr lang="en-US" altLang="en-US" dirty="0" smtClean="0"/>
            </a:br>
            <a:r>
              <a:rPr lang="en-US" altLang="en-US" dirty="0" smtClean="0"/>
              <a:t>Calorimeters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dirty="0" smtClean="0"/>
              <a:t>Assorted Trigger </a:t>
            </a:r>
            <a:r>
              <a:rPr lang="en-US" altLang="en-US" dirty="0" smtClean="0"/>
              <a:t>scintillators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dirty="0" smtClean="0">
                <a:solidFill>
                  <a:srgbClr val="FF0000"/>
                </a:solidFill>
              </a:rPr>
              <a:t>**Possible upgrade over the summer shutdown with more beam instrumentation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42" descr="Y:\Facility\MWPC\80_20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688858"/>
            <a:ext cx="1371600" cy="2292350"/>
          </a:xfrm>
          <a:prstGeom prst="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</p:pic>
      <p:pic>
        <p:nvPicPr>
          <p:cNvPr id="6" name="Picture 43" descr="Y:\Facility\TOF\Back_TOF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396451" y="3564356"/>
            <a:ext cx="1371600" cy="22955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44" descr="Y:\Facility\calorime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181" y="3793391"/>
            <a:ext cx="1887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3" descr="Y:\Facility\rooms\ScintillatorStor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7103" y="5410200"/>
            <a:ext cx="2293497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8" descr="Y:\Facility\Cerenkov\IMAG00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081941"/>
            <a:ext cx="1828800" cy="11969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7" name="Picture 69" descr="Y:\Facility\CAPTAN\Capt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817" y="2104884"/>
            <a:ext cx="1920875" cy="1147762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70" descr="Y:\Facility\CAPTAN\BTev.jpg"/>
          <p:cNvPicPr>
            <a:picLocks noChangeAspect="1" noChangeArrowheads="1"/>
          </p:cNvPicPr>
          <p:nvPr/>
        </p:nvPicPr>
        <p:blipFill>
          <a:blip r:embed="rId9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51" y="622044"/>
            <a:ext cx="2293938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Support Team</a:t>
            </a:r>
            <a:endParaRPr lang="en-US" dirty="0"/>
          </a:p>
        </p:txBody>
      </p:sp>
      <p:pic>
        <p:nvPicPr>
          <p:cNvPr id="7" name="Content Placeholder 6" descr="Todd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82416"/>
            <a:ext cx="5301708" cy="3340076"/>
          </a:xfrm>
        </p:spPr>
      </p:pic>
      <p:pic>
        <p:nvPicPr>
          <p:cNvPr id="8" name="Picture 7" descr="Ewa-teach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326" y="327453"/>
            <a:ext cx="3939674" cy="2602999"/>
          </a:xfrm>
          <a:prstGeom prst="rect">
            <a:avLst/>
          </a:prstGeom>
        </p:spPr>
      </p:pic>
      <p:pic>
        <p:nvPicPr>
          <p:cNvPr id="10" name="Picture 9" descr="JJSchmid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403" y="2269153"/>
            <a:ext cx="2122671" cy="2653339"/>
          </a:xfrm>
          <a:prstGeom prst="rect">
            <a:avLst/>
          </a:prstGeom>
        </p:spPr>
      </p:pic>
      <p:pic>
        <p:nvPicPr>
          <p:cNvPr id="11" name="Picture 10" descr="BillFran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01" y="4594766"/>
            <a:ext cx="1670893" cy="2227857"/>
          </a:xfrm>
          <a:prstGeom prst="rect">
            <a:avLst/>
          </a:prstGeom>
        </p:spPr>
      </p:pic>
      <p:pic>
        <p:nvPicPr>
          <p:cNvPr id="12" name="Picture 11" descr="RaySafari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08" y="4607050"/>
            <a:ext cx="1800760" cy="2250950"/>
          </a:xfrm>
          <a:prstGeom prst="rect">
            <a:avLst/>
          </a:prstGeom>
        </p:spPr>
      </p:pic>
      <p:pic>
        <p:nvPicPr>
          <p:cNvPr id="13" name="Picture 12" descr="GeoffSava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19" y="3881204"/>
            <a:ext cx="2108679" cy="26358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4783"/>
            <a:ext cx="7620000" cy="1143000"/>
          </a:xfrm>
        </p:spPr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944" y="2067590"/>
            <a:ext cx="4252912" cy="3166972"/>
          </a:xfrm>
        </p:spPr>
        <p:txBody>
          <a:bodyPr/>
          <a:lstStyle/>
          <a:p>
            <a:pPr>
              <a:defRPr/>
            </a:pPr>
            <a:r>
              <a:rPr lang="en-US" dirty="0"/>
              <a:t>Beam Available 24 </a:t>
            </a:r>
            <a:r>
              <a:rPr lang="en-US" dirty="0" err="1"/>
              <a:t>hrs</a:t>
            </a:r>
            <a:r>
              <a:rPr lang="en-US" dirty="0"/>
              <a:t> /day</a:t>
            </a:r>
          </a:p>
          <a:p>
            <a:pPr>
              <a:defRPr/>
            </a:pPr>
            <a:r>
              <a:rPr lang="en-US" dirty="0"/>
              <a:t>6 sec event (4.2 sec spill) </a:t>
            </a:r>
            <a:br>
              <a:rPr lang="en-US" dirty="0"/>
            </a:br>
            <a:r>
              <a:rPr lang="en-US" dirty="0"/>
              <a:t>every 60 seconds </a:t>
            </a:r>
          </a:p>
          <a:p>
            <a:pPr>
              <a:defRPr/>
            </a:pPr>
            <a:r>
              <a:rPr lang="en-US" dirty="0"/>
              <a:t>Control room manned during beam hours</a:t>
            </a:r>
          </a:p>
          <a:p>
            <a:endParaRPr lang="en-US" dirty="0"/>
          </a:p>
        </p:txBody>
      </p:sp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117475" y="838200"/>
            <a:ext cx="8721725" cy="5519738"/>
            <a:chOff x="116961" y="756480"/>
            <a:chExt cx="9401298" cy="5949120"/>
          </a:xfrm>
        </p:grpSpPr>
        <p:sp>
          <p:nvSpPr>
            <p:cNvPr id="8" name="Oval 7"/>
            <p:cNvSpPr/>
            <p:nvPr/>
          </p:nvSpPr>
          <p:spPr>
            <a:xfrm rot="1728022">
              <a:off x="116961" y="756480"/>
              <a:ext cx="2323801" cy="2980548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60877" y="1981550"/>
              <a:ext cx="4801609" cy="4724050"/>
            </a:xfrm>
            <a:prstGeom prst="ellips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90144" y="1524716"/>
              <a:ext cx="381596" cy="379840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rot="5400000" flipH="1" flipV="1">
              <a:off x="4366711" y="1238090"/>
              <a:ext cx="1712" cy="571539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5"/>
              <a:endCxn id="9" idx="1"/>
            </p:cNvCxnSpPr>
            <p:nvPr/>
          </p:nvCxnSpPr>
          <p:spPr>
            <a:xfrm rot="5400000" flipH="1" flipV="1">
              <a:off x="1681045" y="2482797"/>
              <a:ext cx="893138" cy="127312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733377" y="1872047"/>
              <a:ext cx="2510321" cy="841808"/>
            </a:xfrm>
            <a:custGeom>
              <a:avLst/>
              <a:gdLst>
                <a:gd name="connsiteX0" fmla="*/ 0 w 2510971"/>
                <a:gd name="connsiteY0" fmla="*/ 841828 h 841828"/>
                <a:gd name="connsiteX1" fmla="*/ 522514 w 2510971"/>
                <a:gd name="connsiteY1" fmla="*/ 362857 h 841828"/>
                <a:gd name="connsiteX2" fmla="*/ 1378857 w 2510971"/>
                <a:gd name="connsiteY2" fmla="*/ 72571 h 841828"/>
                <a:gd name="connsiteX3" fmla="*/ 2510971 w 2510971"/>
                <a:gd name="connsiteY3" fmla="*/ 0 h 841828"/>
                <a:gd name="connsiteX4" fmla="*/ 2510971 w 2510971"/>
                <a:gd name="connsiteY4" fmla="*/ 0 h 8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971" h="841828">
                  <a:moveTo>
                    <a:pt x="0" y="841828"/>
                  </a:moveTo>
                  <a:cubicBezTo>
                    <a:pt x="146352" y="666447"/>
                    <a:pt x="292705" y="491066"/>
                    <a:pt x="522514" y="362857"/>
                  </a:cubicBezTo>
                  <a:cubicBezTo>
                    <a:pt x="752323" y="234648"/>
                    <a:pt x="1047448" y="133047"/>
                    <a:pt x="1378857" y="72571"/>
                  </a:cubicBezTo>
                  <a:cubicBezTo>
                    <a:pt x="1710266" y="12095"/>
                    <a:pt x="2510971" y="0"/>
                    <a:pt x="2510971" y="0"/>
                  </a:cubicBezTo>
                  <a:lnTo>
                    <a:pt x="2510971" y="0"/>
                  </a:ln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>
              <a:stCxn id="13" idx="3"/>
            </p:cNvCxnSpPr>
            <p:nvPr/>
          </p:nvCxnSpPr>
          <p:spPr>
            <a:xfrm flipV="1">
              <a:off x="5243697" y="1824139"/>
              <a:ext cx="4274562" cy="47908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3"/>
            </p:cNvCxnSpPr>
            <p:nvPr/>
          </p:nvCxnSpPr>
          <p:spPr>
            <a:xfrm>
              <a:off x="5243697" y="1872047"/>
              <a:ext cx="3899811" cy="337066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3"/>
            </p:cNvCxnSpPr>
            <p:nvPr/>
          </p:nvCxnSpPr>
          <p:spPr>
            <a:xfrm flipV="1">
              <a:off x="5243697" y="1676994"/>
              <a:ext cx="1771086" cy="195053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014783" y="1372437"/>
              <a:ext cx="1218370" cy="304557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233153" y="1218448"/>
              <a:ext cx="682766" cy="153989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014783" y="1249246"/>
              <a:ext cx="2339201" cy="42774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290177" y="1218448"/>
              <a:ext cx="1676970" cy="542385"/>
            </a:xfrm>
            <a:custGeom>
              <a:avLst/>
              <a:gdLst>
                <a:gd name="connsiteX0" fmla="*/ 616857 w 616857"/>
                <a:gd name="connsiteY0" fmla="*/ 338667 h 541867"/>
                <a:gd name="connsiteX1" fmla="*/ 341086 w 616857"/>
                <a:gd name="connsiteY1" fmla="*/ 498324 h 541867"/>
                <a:gd name="connsiteX2" fmla="*/ 50800 w 616857"/>
                <a:gd name="connsiteY2" fmla="*/ 77410 h 541867"/>
                <a:gd name="connsiteX3" fmla="*/ 36286 w 616857"/>
                <a:gd name="connsiteY3" fmla="*/ 33867 h 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7" h="541867">
                  <a:moveTo>
                    <a:pt x="616857" y="338667"/>
                  </a:moveTo>
                  <a:cubicBezTo>
                    <a:pt x="526143" y="440267"/>
                    <a:pt x="435429" y="541867"/>
                    <a:pt x="341086" y="498324"/>
                  </a:cubicBezTo>
                  <a:cubicBezTo>
                    <a:pt x="246743" y="454781"/>
                    <a:pt x="101600" y="154820"/>
                    <a:pt x="50800" y="77410"/>
                  </a:cubicBezTo>
                  <a:cubicBezTo>
                    <a:pt x="0" y="0"/>
                    <a:pt x="18143" y="16933"/>
                    <a:pt x="36286" y="33867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8222859" y="1824139"/>
              <a:ext cx="1295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accent1"/>
                  </a:solidFill>
                </a:rPr>
                <a:t>Neutrino Line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0431" y="987464"/>
              <a:ext cx="1372377" cy="307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MTest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74431" y="1331373"/>
              <a:ext cx="961691" cy="331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MCenter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9017" y="1247535"/>
              <a:ext cx="1370667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Linac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2014" y="1524716"/>
              <a:ext cx="838485" cy="2754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Booster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95940" y="1399813"/>
              <a:ext cx="1370667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8GeV Line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1382" y="1552092"/>
              <a:ext cx="1370666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Main Injector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9476795">
              <a:off x="1752862" y="2886666"/>
              <a:ext cx="1370667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P1 Line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8915871">
              <a:off x="2468141" y="2024326"/>
              <a:ext cx="1372377" cy="2754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P2 Line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20770727">
              <a:off x="3366518" y="1760833"/>
              <a:ext cx="1370666" cy="2754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P3 Line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21345868">
              <a:off x="4944239" y="1577756"/>
              <a:ext cx="1372377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SY120</a:t>
              </a:r>
            </a:p>
          </p:txBody>
        </p:sp>
      </p:grp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47468" y="4273822"/>
            <a:ext cx="5317266" cy="258417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120 GeV proton beam with 7mm spatial spread, 100 μrad divergence, and tunable rate (100 Hz to 100,000 Hz).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Tunable secondary beams (1- 66 GeV).  Beam composition and spread are a function of beam </a:t>
            </a:r>
            <a:r>
              <a:rPr lang="en-US" sz="2200" b="0" dirty="0" smtClean="0"/>
              <a:t>energy</a:t>
            </a:r>
          </a:p>
          <a:p>
            <a:endParaRPr lang="en-US" dirty="0" smtClean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354"/>
            <a:ext cx="7620000" cy="1143000"/>
          </a:xfrm>
        </p:spPr>
        <p:txBody>
          <a:bodyPr/>
          <a:lstStyle/>
          <a:p>
            <a:r>
              <a:rPr lang="en-US" dirty="0" smtClean="0"/>
              <a:t>Great group of support from AD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AD personnel to make improvements over the summer shutdown. (Tom </a:t>
            </a:r>
            <a:r>
              <a:rPr lang="en-US" dirty="0" err="1" smtClean="0"/>
              <a:t>Kobilarcik</a:t>
            </a:r>
            <a:r>
              <a:rPr lang="en-US" dirty="0" smtClean="0"/>
              <a:t>, Michael </a:t>
            </a:r>
            <a:r>
              <a:rPr lang="en-US" dirty="0" err="1" smtClean="0"/>
              <a:t>Backfish</a:t>
            </a:r>
            <a:r>
              <a:rPr lang="en-US" dirty="0" smtClean="0"/>
              <a:t> and Adam Watts)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BC48-2479-EC4E-A0DD-1D32A457A953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95" y="3042071"/>
            <a:ext cx="5311805" cy="3541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98259"/>
            <a:ext cx="3692208" cy="35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7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1317</TotalTime>
  <Words>980</Words>
  <Application>Microsoft Macintosh PowerPoint</Application>
  <PresentationFormat>On-screen Show (4:3)</PresentationFormat>
  <Paragraphs>126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Fermilab Test Beam Facility </vt:lpstr>
      <vt:lpstr>Location</vt:lpstr>
      <vt:lpstr>Facility Layout</vt:lpstr>
      <vt:lpstr>MCenter Beamline </vt:lpstr>
      <vt:lpstr>Infrastructure at MTest</vt:lpstr>
      <vt:lpstr>Facility Instrumentation</vt:lpstr>
      <vt:lpstr>Support Team</vt:lpstr>
      <vt:lpstr>Beam Information</vt:lpstr>
      <vt:lpstr>Great group of support from AD</vt:lpstr>
      <vt:lpstr>User Statistics </vt:lpstr>
      <vt:lpstr>Users </vt:lpstr>
      <vt:lpstr>Detectors</vt:lpstr>
      <vt:lpstr>Going Forward</vt:lpstr>
      <vt:lpstr>Become a User!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Test Beam Facility </dc:title>
  <dc:creator>rominsky</dc:creator>
  <cp:lastModifiedBy>rominsky</cp:lastModifiedBy>
  <cp:revision>33</cp:revision>
  <cp:lastPrinted>2015-06-10T19:39:16Z</cp:lastPrinted>
  <dcterms:created xsi:type="dcterms:W3CDTF">2015-06-09T21:40:48Z</dcterms:created>
  <dcterms:modified xsi:type="dcterms:W3CDTF">2015-06-10T19:53:56Z</dcterms:modified>
</cp:coreProperties>
</file>