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3BC7-C348-46F4-A281-DA7118FA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C9FDC-57F0-487D-8012-C2BCE6BDF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285E-ED85-41C7-A5DB-4CA395A0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4A97-6231-4BF3-B671-C9DAFB03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5790-05A2-4970-B86A-0DC80CCB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D8E6-183F-414F-AC1B-C96B1E5D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B022-9CD4-464B-AE2F-6745D412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C57-F158-4334-B8EF-446CA060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25F57-5457-4820-9F89-992C6444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3243-D084-44CD-8868-F9C20F04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0AADD-303A-4AE0-AA9C-A244F83F9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6029-F80E-446E-908C-742E7171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27D4-00D5-441B-A53D-330F902B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CEED-2DD9-4C58-B0C3-3D4C6B38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9878-C935-423C-BCC5-63293A08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40E-80D3-496A-B3AC-48A47E2B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A1E2-D9AB-4B3B-BECA-E9A73DD0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30AE-1D7C-4A0E-BE74-57B3FFAA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69E1-CD11-4C22-BE06-138D82F2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124A-1877-4920-B9F4-A1433505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E707-6FA6-4FCB-ABA5-28493729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E518-E8CB-40A5-BAE5-03993A85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8474-2624-4925-AA4A-DD85C6C4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9EAD6-4008-45B9-99FE-E9CF23AC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BD3C-839F-4F9B-B4A3-42F9A930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6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8FA8-0D27-4399-94DD-0CF9671D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974A-713A-48C5-AB55-3BB27A708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E6125-9CC1-4ADB-B451-79805C0A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89FEE-15BC-4844-BD8A-8D144660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A6ACE-C220-4C8F-BBCC-0FCE92B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38C6-4805-4F52-804B-BCA64A48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8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A669-B6A2-49B0-86B4-1DF58171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56CB-8FBF-47D0-95BF-8D3CF08C0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FDC3-8877-4482-861E-1BFDA19C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2257A-E561-4423-AC23-58EE8C78F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E4AAF-14AB-49F0-939E-410D7E993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90C92-16C5-4ADF-A3E5-F61123A3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D4E32-F292-41D0-B946-3BCBAEF1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96509-E397-43CD-ADD3-3C6CEF38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CECA-8EA9-451E-952F-F738AAB8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0849F-33E2-40F1-96D5-4424B800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FB0D3-0089-4868-8024-72388425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C39F1-A126-4D90-9A81-0E8F61B9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3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91288-4F90-43F4-AC5E-41463A5C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A5608-30A9-4CD0-ABF9-6D597573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F0EEB-68B8-4900-BE5B-3F8ADAEF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FF38-4744-42D0-B093-7739B017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DD9C-7CD9-42C5-AEE8-506CC5FB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33054-8D35-4B09-97B2-3B179108E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7C210-B60E-450E-80C1-17086C35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4524D-B47D-4880-975E-45FCCC6B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2F05F-751A-4866-A95D-81462476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C94D-C6FC-478C-9C56-61B258A2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E5F24-BFE7-4522-8A73-2EB279DEA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1649A-74DE-45B3-A232-DBB9D17CE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7915-94BB-4AF5-B0B1-9D889102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560D7-0C0D-478F-BCAD-D0692447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C907-104E-48A9-A13F-8F53DAA0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5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669D3-55A7-41A5-AC0C-A5D366EF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DA2CF-9452-40D5-99D9-75B0BCA5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09C1-4053-4D75-9431-4A144DA0D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0C92-0808-43F0-8777-B1E94ADE3247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73F5-11B7-4936-BA20-A49D69888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BD1B9-B564-4221-ACCF-96F16FB28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7BA7-5B3D-4ABF-9A1A-0F22619FA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3312-D699-4AFB-802D-8AFFEE470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APAs for the dynamic LCs.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75B1A-C6E3-4AA4-A91D-FFE80B5CA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CERN</a:t>
            </a:r>
          </a:p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1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F63E6-A44B-4D7E-BB55-516BF8EACD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0" y="4201962"/>
            <a:ext cx="3314054" cy="26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B4B56-5228-406D-B377-921F61FD22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06" y="4201962"/>
            <a:ext cx="3314054" cy="26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98D99C2-7B38-4CAE-8EB9-2DA9A880BF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8760" y="322375"/>
            <a:ext cx="5582920" cy="359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34101-B4ED-4D8F-8DBC-F84394AA742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b="5024"/>
          <a:stretch/>
        </p:blipFill>
        <p:spPr bwMode="auto">
          <a:xfrm>
            <a:off x="8675944" y="4193084"/>
            <a:ext cx="2925732" cy="2519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B5119-8356-42F3-BAA1-72859189A410}"/>
              </a:ext>
            </a:extLst>
          </p:cNvPr>
          <p:cNvSpPr txBox="1"/>
          <p:nvPr/>
        </p:nvSpPr>
        <p:spPr>
          <a:xfrm>
            <a:off x="432620" y="952732"/>
            <a:ext cx="5337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Global model including APAs, ASF, base structure and WRAs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Nonlinear Model of WRAs stiffness and Accounting for damping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Detailed and/or Nonlinear analyses using code related input data (shock impulse, acceleration PSD)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AADA4-80FF-4B2A-A48E-15C489B91417}"/>
              </a:ext>
            </a:extLst>
          </p:cNvPr>
          <p:cNvSpPr txBox="1"/>
          <p:nvPr/>
        </p:nvSpPr>
        <p:spPr>
          <a:xfrm>
            <a:off x="432620" y="137652"/>
            <a:ext cx="104320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Modelling Approach for ASF dynamic analyses</a:t>
            </a:r>
            <a:endParaRPr lang="en-GB" sz="3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97268-3279-48DB-BC34-14388D24CDEC}"/>
              </a:ext>
            </a:extLst>
          </p:cNvPr>
          <p:cNvSpPr txBox="1"/>
          <p:nvPr/>
        </p:nvSpPr>
        <p:spPr>
          <a:xfrm>
            <a:off x="3701079" y="3291834"/>
            <a:ext cx="42239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Output at APA support points can be used for analyses of detailed APA model</a:t>
            </a:r>
            <a:endParaRPr lang="en-GB" b="1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9C69BAA-9DD2-404A-A729-5E3B2FEC829C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rot="16200000" flipH="1">
            <a:off x="3101234" y="3015154"/>
            <a:ext cx="600165" cy="599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6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B5119-8356-42F3-BAA1-72859189A410}"/>
              </a:ext>
            </a:extLst>
          </p:cNvPr>
          <p:cNvSpPr txBox="1"/>
          <p:nvPr/>
        </p:nvSpPr>
        <p:spPr>
          <a:xfrm>
            <a:off x="432620" y="952732"/>
            <a:ext cx="53378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Detailed model of APAs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Analysis methods adjusted to the complexity of the model for e.g., Response spectrum instead of Transient for Shock.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The APAs input loads (extracted from global model) are accounting for the WRAs damping effects.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DE73022A-3C23-4902-805D-68D5E3D8A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65492"/>
              </p:ext>
            </p:extLst>
          </p:nvPr>
        </p:nvGraphicFramePr>
        <p:xfrm>
          <a:off x="647211" y="3227731"/>
          <a:ext cx="598420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079">
                  <a:extLst>
                    <a:ext uri="{9D8B030D-6E8A-4147-A177-3AD203B41FA5}">
                      <a16:colId xmlns:a16="http://schemas.microsoft.com/office/drawing/2014/main" val="989150597"/>
                    </a:ext>
                  </a:extLst>
                </a:gridCol>
                <a:gridCol w="1885032">
                  <a:extLst>
                    <a:ext uri="{9D8B030D-6E8A-4147-A177-3AD203B41FA5}">
                      <a16:colId xmlns:a16="http://schemas.microsoft.com/office/drawing/2014/main" val="3298005113"/>
                    </a:ext>
                  </a:extLst>
                </a:gridCol>
                <a:gridCol w="2240090">
                  <a:extLst>
                    <a:ext uri="{9D8B030D-6E8A-4147-A177-3AD203B41FA5}">
                      <a16:colId xmlns:a16="http://schemas.microsoft.com/office/drawing/2014/main" val="1922416262"/>
                    </a:ext>
                  </a:extLst>
                </a:gridCol>
              </a:tblGrid>
              <a:tr h="3014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Global model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APA model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360559"/>
                  </a:ext>
                </a:extLst>
              </a:tr>
              <a:tr h="301450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Analysis type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Loading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08124"/>
                  </a:ext>
                </a:extLst>
              </a:tr>
              <a:tr h="3281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Quasi-static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Quasi-static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chemeClr val="tx1"/>
                          </a:solidFill>
                        </a:rPr>
                        <a:t>Displ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. + Acceleration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2999"/>
                  </a:ext>
                </a:extLst>
              </a:tr>
              <a:tr h="2912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Random Vibrations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Random Vibrations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Response PSD (Couplers)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4794"/>
                  </a:ext>
                </a:extLst>
              </a:tr>
              <a:tr h="3052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Harmonic response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Harmonic response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Sinusoidal excitation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026256"/>
                  </a:ext>
                </a:extLst>
              </a:tr>
              <a:tr h="3001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Transient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Response spectrum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Response function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56517"/>
                  </a:ext>
                </a:extLst>
              </a:tr>
            </a:tbl>
          </a:graphicData>
        </a:graphic>
      </p:graphicFrame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BCC457D-5646-4218-AE9A-69FD4CF43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37" y="307457"/>
            <a:ext cx="4919520" cy="2920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E872C5-C130-4998-8E22-9C5C98E23E77}"/>
              </a:ext>
            </a:extLst>
          </p:cNvPr>
          <p:cNvSpPr txBox="1"/>
          <p:nvPr/>
        </p:nvSpPr>
        <p:spPr>
          <a:xfrm>
            <a:off x="432621" y="137652"/>
            <a:ext cx="758322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Modelling Approach for APA dynamic analyses</a:t>
            </a:r>
            <a:endParaRPr lang="en-GB" sz="3000" b="1" dirty="0"/>
          </a:p>
        </p:txBody>
      </p:sp>
      <p:pic>
        <p:nvPicPr>
          <p:cNvPr id="12" name="Picture 11" descr="A picture containing pier&#10;&#10;Description automatically generated">
            <a:extLst>
              <a:ext uri="{FF2B5EF4-FFF2-40B4-BE49-F238E27FC236}">
                <a16:creationId xmlns:a16="http://schemas.microsoft.com/office/drawing/2014/main" id="{C307AD85-6115-46B8-8A3B-867A2850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30" y="3227731"/>
            <a:ext cx="4533240" cy="245199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D4FE771-CBE7-40C2-9EAC-907249D6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50" y="5098915"/>
            <a:ext cx="2822864" cy="1526865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80563-63A8-40AF-996A-AE45DD301AC8}"/>
              </a:ext>
            </a:extLst>
          </p:cNvPr>
          <p:cNvCxnSpPr>
            <a:cxnSpLocks/>
            <a:stCxn id="19" idx="4"/>
            <a:endCxn id="16" idx="0"/>
          </p:cNvCxnSpPr>
          <p:nvPr/>
        </p:nvCxnSpPr>
        <p:spPr>
          <a:xfrm flipH="1">
            <a:off x="10566686" y="2183397"/>
            <a:ext cx="293699" cy="1130441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281E0-C906-456D-B8F8-B1B6AE3C1D67}"/>
              </a:ext>
            </a:extLst>
          </p:cNvPr>
          <p:cNvCxnSpPr>
            <a:cxnSpLocks/>
            <a:stCxn id="16" idx="4"/>
            <a:endCxn id="21" idx="0"/>
          </p:cNvCxnSpPr>
          <p:nvPr/>
        </p:nvCxnSpPr>
        <p:spPr>
          <a:xfrm flipH="1">
            <a:off x="10374379" y="3544162"/>
            <a:ext cx="192307" cy="1554753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5AB5287-3A84-429A-97EF-92E1E55C4289}"/>
              </a:ext>
            </a:extLst>
          </p:cNvPr>
          <p:cNvSpPr/>
          <p:nvPr/>
        </p:nvSpPr>
        <p:spPr>
          <a:xfrm>
            <a:off x="10374379" y="3313838"/>
            <a:ext cx="384613" cy="2303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2F1D9B-4051-402A-9CFD-7A10104CD5B7}"/>
              </a:ext>
            </a:extLst>
          </p:cNvPr>
          <p:cNvSpPr/>
          <p:nvPr/>
        </p:nvSpPr>
        <p:spPr>
          <a:xfrm>
            <a:off x="10668078" y="1965369"/>
            <a:ext cx="384613" cy="218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A58EDC-5C88-4F51-8705-C18B3567F3E4}"/>
              </a:ext>
            </a:extLst>
          </p:cNvPr>
          <p:cNvSpPr/>
          <p:nvPr/>
        </p:nvSpPr>
        <p:spPr>
          <a:xfrm>
            <a:off x="10105254" y="5098915"/>
            <a:ext cx="538250" cy="1450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2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62B8207-E2EE-42FD-8DDE-C15EF3661C63}"/>
              </a:ext>
            </a:extLst>
          </p:cNvPr>
          <p:cNvGrpSpPr/>
          <p:nvPr/>
        </p:nvGrpSpPr>
        <p:grpSpPr>
          <a:xfrm>
            <a:off x="5248110" y="273050"/>
            <a:ext cx="6287016" cy="3506787"/>
            <a:chOff x="180810" y="184150"/>
            <a:chExt cx="6287016" cy="35067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41322-88CE-46DE-BA22-521431C3A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9812" y="806219"/>
              <a:ext cx="4158014" cy="27751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4E0457-DFCE-48CD-9A8C-1351168C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10" y="184150"/>
              <a:ext cx="1868652" cy="3506787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0FDDFE0-2962-4E0C-9E49-360E34BD4A9A}"/>
                </a:ext>
              </a:extLst>
            </p:cNvPr>
            <p:cNvSpPr/>
            <p:nvPr/>
          </p:nvSpPr>
          <p:spPr>
            <a:xfrm>
              <a:off x="1612900" y="3168650"/>
              <a:ext cx="51435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BC75-8C23-4D5E-8BDC-F72A5D8CF930}"/>
              </a:ext>
            </a:extLst>
          </p:cNvPr>
          <p:cNvSpPr/>
          <p:nvPr/>
        </p:nvSpPr>
        <p:spPr>
          <a:xfrm>
            <a:off x="5724524" y="3016250"/>
            <a:ext cx="695326" cy="654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5ED31-C84D-4A90-9B91-853BD9667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" y="0"/>
            <a:ext cx="5173792" cy="396982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6E39C56-8D99-4F22-AA1D-9F616443F89C}"/>
              </a:ext>
            </a:extLst>
          </p:cNvPr>
          <p:cNvSpPr/>
          <p:nvPr/>
        </p:nvSpPr>
        <p:spPr>
          <a:xfrm>
            <a:off x="965200" y="3505200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D1AA1B-44E1-4A5E-9DB5-ABF6E5C16BC6}"/>
              </a:ext>
            </a:extLst>
          </p:cNvPr>
          <p:cNvSpPr/>
          <p:nvPr/>
        </p:nvSpPr>
        <p:spPr>
          <a:xfrm>
            <a:off x="1150258" y="3429000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3A9C63-0131-4B02-BA2A-1FF62901B695}"/>
              </a:ext>
            </a:extLst>
          </p:cNvPr>
          <p:cNvSpPr/>
          <p:nvPr/>
        </p:nvSpPr>
        <p:spPr>
          <a:xfrm>
            <a:off x="4236358" y="2200159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7053AE-01A8-408F-A557-66CF0C03CD14}"/>
              </a:ext>
            </a:extLst>
          </p:cNvPr>
          <p:cNvSpPr/>
          <p:nvPr/>
        </p:nvSpPr>
        <p:spPr>
          <a:xfrm>
            <a:off x="4458608" y="2098559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48BBD1-EDA4-49DF-9EC6-941C078B0B63}"/>
              </a:ext>
            </a:extLst>
          </p:cNvPr>
          <p:cNvSpPr/>
          <p:nvPr/>
        </p:nvSpPr>
        <p:spPr>
          <a:xfrm>
            <a:off x="965200" y="1943893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A023A1-17E8-4FA0-9024-686FFD0A442B}"/>
              </a:ext>
            </a:extLst>
          </p:cNvPr>
          <p:cNvSpPr/>
          <p:nvPr/>
        </p:nvSpPr>
        <p:spPr>
          <a:xfrm>
            <a:off x="1240066" y="1842177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F4F8C3-19A5-4D83-8006-3883D7D15421}"/>
              </a:ext>
            </a:extLst>
          </p:cNvPr>
          <p:cNvSpPr/>
          <p:nvPr/>
        </p:nvSpPr>
        <p:spPr>
          <a:xfrm>
            <a:off x="4290333" y="597577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92D7D8-591D-4002-AB13-495701A98857}"/>
              </a:ext>
            </a:extLst>
          </p:cNvPr>
          <p:cNvSpPr/>
          <p:nvPr/>
        </p:nvSpPr>
        <p:spPr>
          <a:xfrm>
            <a:off x="4529366" y="515027"/>
            <a:ext cx="107950" cy="82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F8A2F555-3AE7-45DC-8B68-748C01B57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01" y="4171562"/>
            <a:ext cx="4243041" cy="2482040"/>
          </a:xfrm>
          <a:prstGeom prst="rect">
            <a:avLst/>
          </a:prstGeom>
        </p:spPr>
      </p:pic>
      <p:pic>
        <p:nvPicPr>
          <p:cNvPr id="29" name="Picture 28" descr="Chart, histogram&#10;&#10;Description automatically generated">
            <a:extLst>
              <a:ext uri="{FF2B5EF4-FFF2-40B4-BE49-F238E27FC236}">
                <a16:creationId xmlns:a16="http://schemas.microsoft.com/office/drawing/2014/main" id="{1F4968CD-16D3-4D8A-9BDD-2191753CB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0" y="4160568"/>
            <a:ext cx="3300196" cy="2482042"/>
          </a:xfrm>
          <a:prstGeom prst="rect">
            <a:avLst/>
          </a:prstGeom>
        </p:spPr>
      </p:pic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5008BA2F-F16A-4948-9ED8-F4AF4522D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28" y="4158575"/>
            <a:ext cx="3300196" cy="248204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46AB1A-5A7A-4505-B5A9-052801E21408}"/>
              </a:ext>
            </a:extLst>
          </p:cNvPr>
          <p:cNvCxnSpPr/>
          <p:nvPr/>
        </p:nvCxnSpPr>
        <p:spPr>
          <a:xfrm>
            <a:off x="5248110" y="88900"/>
            <a:ext cx="0" cy="38036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069CAD-9068-4952-9B86-E3C83EE54C2E}"/>
              </a:ext>
            </a:extLst>
          </p:cNvPr>
          <p:cNvSpPr txBox="1"/>
          <p:nvPr/>
        </p:nvSpPr>
        <p:spPr>
          <a:xfrm>
            <a:off x="1766888" y="3786354"/>
            <a:ext cx="6163749" cy="37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Transient to Response spectrum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D0715F-7AFD-4659-ADF4-8771A9D7BB06}"/>
              </a:ext>
            </a:extLst>
          </p:cNvPr>
          <p:cNvSpPr txBox="1"/>
          <p:nvPr/>
        </p:nvSpPr>
        <p:spPr>
          <a:xfrm>
            <a:off x="7294562" y="279331"/>
            <a:ext cx="6163749" cy="37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Random vibration to Random vibration </a:t>
            </a:r>
          </a:p>
        </p:txBody>
      </p:sp>
    </p:spTree>
    <p:extLst>
      <p:ext uri="{BB962C8B-B14F-4D97-AF65-F5344CB8AC3E}">
        <p14:creationId xmlns:p14="http://schemas.microsoft.com/office/powerpoint/2010/main" val="403108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B5119-8356-42F3-BAA1-72859189A410}"/>
              </a:ext>
            </a:extLst>
          </p:cNvPr>
          <p:cNvSpPr txBox="1"/>
          <p:nvPr/>
        </p:nvSpPr>
        <p:spPr>
          <a:xfrm>
            <a:off x="432620" y="952732"/>
            <a:ext cx="8692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Excel file with loading within 2 working days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We believe that you go ahead with the model preparation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In case of any question, do not hesitate to contact us (always happy to help)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Note, that our findings are conservative and in case of any issues, do not hesitate to come back to us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872C5-C130-4998-8E22-9C5C98E23E77}"/>
              </a:ext>
            </a:extLst>
          </p:cNvPr>
          <p:cNvSpPr txBox="1"/>
          <p:nvPr/>
        </p:nvSpPr>
        <p:spPr>
          <a:xfrm>
            <a:off x="432621" y="137652"/>
            <a:ext cx="758322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Next steps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9198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221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Analysis of APAs for the dynamic LCs.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Zimbru</dc:creator>
  <cp:lastModifiedBy>Jan Hrivnak</cp:lastModifiedBy>
  <cp:revision>35</cp:revision>
  <dcterms:created xsi:type="dcterms:W3CDTF">2021-06-03T08:53:52Z</dcterms:created>
  <dcterms:modified xsi:type="dcterms:W3CDTF">2021-06-03T16:02:47Z</dcterms:modified>
</cp:coreProperties>
</file>