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rels" ContentType="application/vnd.openxmlformats-package.relationships+xml"/>
  <Default Extension="wmf" ContentType="image/x-wmf"/>
  <Default Extension="gif" ContentType="image/gif"/>
  <Default Extension="avi" ContentType="video/unknown"/>
  <Default Extension="mov"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10.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Microsoft_Equation1.bin" ContentType="application/vnd.openxmlformats-officedocument.oleObject"/>
  <Override PartName="/ppt/embeddings/Microsoft_Equation2.bin" ContentType="application/vnd.openxmlformats-officedocument.oleObject"/>
  <Override PartName="/ppt/embeddings/oleObject1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 id="2147483819" r:id="rId3"/>
    <p:sldMasterId id="2147483919" r:id="rId4"/>
    <p:sldMasterId id="2147483931" r:id="rId5"/>
    <p:sldMasterId id="2147483943" r:id="rId6"/>
    <p:sldMasterId id="2147483955" r:id="rId7"/>
    <p:sldMasterId id="2147483965" r:id="rId8"/>
    <p:sldMasterId id="2147483977" r:id="rId9"/>
    <p:sldMasterId id="2147483985" r:id="rId10"/>
  </p:sldMasterIdLst>
  <p:notesMasterIdLst>
    <p:notesMasterId r:id="rId62"/>
  </p:notesMasterIdLst>
  <p:sldIdLst>
    <p:sldId id="382" r:id="rId11"/>
    <p:sldId id="259" r:id="rId12"/>
    <p:sldId id="423" r:id="rId13"/>
    <p:sldId id="366" r:id="rId14"/>
    <p:sldId id="368" r:id="rId15"/>
    <p:sldId id="403" r:id="rId16"/>
    <p:sldId id="398" r:id="rId17"/>
    <p:sldId id="399" r:id="rId18"/>
    <p:sldId id="400" r:id="rId19"/>
    <p:sldId id="401" r:id="rId20"/>
    <p:sldId id="402" r:id="rId21"/>
    <p:sldId id="302" r:id="rId22"/>
    <p:sldId id="385" r:id="rId23"/>
    <p:sldId id="386" r:id="rId24"/>
    <p:sldId id="387" r:id="rId25"/>
    <p:sldId id="388" r:id="rId26"/>
    <p:sldId id="390" r:id="rId27"/>
    <p:sldId id="406" r:id="rId28"/>
    <p:sldId id="424" r:id="rId29"/>
    <p:sldId id="425" r:id="rId30"/>
    <p:sldId id="426" r:id="rId31"/>
    <p:sldId id="417" r:id="rId32"/>
    <p:sldId id="407" r:id="rId33"/>
    <p:sldId id="408" r:id="rId34"/>
    <p:sldId id="409" r:id="rId35"/>
    <p:sldId id="427" r:id="rId36"/>
    <p:sldId id="410" r:id="rId37"/>
    <p:sldId id="412" r:id="rId38"/>
    <p:sldId id="413" r:id="rId39"/>
    <p:sldId id="418" r:id="rId40"/>
    <p:sldId id="414" r:id="rId41"/>
    <p:sldId id="415" r:id="rId42"/>
    <p:sldId id="416" r:id="rId43"/>
    <p:sldId id="419" r:id="rId44"/>
    <p:sldId id="420" r:id="rId45"/>
    <p:sldId id="395" r:id="rId46"/>
    <p:sldId id="392" r:id="rId47"/>
    <p:sldId id="429" r:id="rId48"/>
    <p:sldId id="430" r:id="rId49"/>
    <p:sldId id="431" r:id="rId50"/>
    <p:sldId id="432" r:id="rId51"/>
    <p:sldId id="433" r:id="rId52"/>
    <p:sldId id="434" r:id="rId53"/>
    <p:sldId id="435" r:id="rId54"/>
    <p:sldId id="436" r:id="rId55"/>
    <p:sldId id="437" r:id="rId56"/>
    <p:sldId id="440" r:id="rId57"/>
    <p:sldId id="439" r:id="rId58"/>
    <p:sldId id="441" r:id="rId59"/>
    <p:sldId id="442" r:id="rId60"/>
    <p:sldId id="443" r:id="rId6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920CFF"/>
    <a:srgbClr val="FF9999"/>
    <a:srgbClr val="FFFFCC"/>
    <a:srgbClr val="FF0000"/>
    <a:srgbClr val="FFFF66"/>
    <a:srgbClr val="CCFFFF"/>
    <a:srgbClr val="00FF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4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notesMaster" Target="notesMasters/notesMaster1.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 Id="rId2"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wmf"/><Relationship Id="rId2" Type="http://schemas.openxmlformats.org/officeDocument/2006/relationships/image" Target="../media/image55.emf"/><Relationship Id="rId3" Type="http://schemas.openxmlformats.org/officeDocument/2006/relationships/image" Target="../media/image5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wmf"/><Relationship Id="rId2" Type="http://schemas.openxmlformats.org/officeDocument/2006/relationships/image" Target="../media/image55.emf"/><Relationship Id="rId3" Type="http://schemas.openxmlformats.org/officeDocument/2006/relationships/image" Target="../media/image5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54.wmf"/><Relationship Id="rId5" Type="http://schemas.openxmlformats.org/officeDocument/2006/relationships/image" Target="../media/image55.emf"/><Relationship Id="rId1" Type="http://schemas.openxmlformats.org/officeDocument/2006/relationships/image" Target="../media/image50.wmf"/><Relationship Id="rId2" Type="http://schemas.openxmlformats.org/officeDocument/2006/relationships/image" Target="../media/image9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368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368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4798D8AE-E827-9E42-8208-D37C3666CA43}" type="slidenum">
              <a:rPr lang="en-US"/>
              <a:pPr>
                <a:defRPr/>
              </a:pPr>
              <a:t>‹#›</a:t>
            </a:fld>
            <a:endParaRPr lang="en-US"/>
          </a:p>
        </p:txBody>
      </p:sp>
    </p:spTree>
    <p:extLst>
      <p:ext uri="{BB962C8B-B14F-4D97-AF65-F5344CB8AC3E}">
        <p14:creationId xmlns:p14="http://schemas.microsoft.com/office/powerpoint/2010/main" val="1736682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FC1DBD-50D8-EB4B-A5D9-34C2F78250B6}" type="slidenum">
              <a:rPr lang="en-US" sz="1200">
                <a:latin typeface="Times New Roman" charset="0"/>
              </a:rPr>
              <a:pPr eaLnBrk="1" hangingPunct="1"/>
              <a:t>7</a:t>
            </a:fld>
            <a:endParaRPr lang="en-US" sz="1200">
              <a:latin typeface="Times New Roman"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Why o14(a,p)… more important as breakout ?</a:t>
            </a:r>
          </a:p>
          <a:p>
            <a:pPr eaLnBrk="1" hangingPunct="1"/>
            <a:r>
              <a:rPr lang="en-US"/>
              <a:t>PLUS: ask here for possible endpoints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smtClean="0">
                <a:ea typeface="ヒラギノ角ゴ Pro W3"/>
                <a:cs typeface="ヒラギノ角ゴ Pro W3"/>
              </a:rPr>
              <a:t>Other Points</a:t>
            </a:r>
            <a:r>
              <a:rPr lang="en-US" u="sng" baseline="0" dirty="0" smtClean="0">
                <a:ea typeface="ヒラギノ角ゴ Pro W3"/>
                <a:cs typeface="ヒラギノ角ゴ Pro W3"/>
              </a:rPr>
              <a:t> to Mention</a:t>
            </a:r>
            <a:r>
              <a:rPr lang="en-US" baseline="0" dirty="0" smtClean="0">
                <a:ea typeface="ヒラギノ角ゴ Pro W3"/>
                <a:cs typeface="ヒラギノ角ゴ Pro W3"/>
              </a:rPr>
              <a:t>:</a:t>
            </a:r>
          </a:p>
          <a:p>
            <a:endParaRPr lang="en-US" dirty="0" smtClean="0">
              <a:ea typeface="ヒラギノ角ゴ Pro W3"/>
              <a:cs typeface="ヒラギノ角ゴ Pro W3"/>
            </a:endParaRPr>
          </a:p>
          <a:p>
            <a:pPr marL="171444" indent="-171444">
              <a:buFont typeface="Arial" panose="020B0604020202020204" pitchFamily="34" charset="0"/>
              <a:buChar char="•"/>
            </a:pPr>
            <a:r>
              <a:rPr lang="en-US" dirty="0" smtClean="0">
                <a:ea typeface="ヒラギノ角ゴ Pro W3"/>
                <a:cs typeface="ヒラギノ角ゴ Pro W3"/>
              </a:rPr>
              <a:t>FRIB enables</a:t>
            </a:r>
            <a:r>
              <a:rPr lang="en-US" baseline="0" dirty="0" smtClean="0">
                <a:ea typeface="ヒラギノ角ゴ Pro W3"/>
                <a:cs typeface="ヒラギノ角ゴ Pro W3"/>
              </a:rPr>
              <a:t> scientist to make discoveries in properties of atomic nuclei, nuclear astrophysics, tests of fundamental symmetries, and isotope research for society</a:t>
            </a:r>
          </a:p>
          <a:p>
            <a:pPr marL="171444" indent="-171444">
              <a:buFont typeface="Arial" panose="020B0604020202020204" pitchFamily="34" charset="0"/>
              <a:buChar char="•"/>
            </a:pPr>
            <a:r>
              <a:rPr lang="en-US" baseline="0" dirty="0" smtClean="0">
                <a:ea typeface="ヒラギノ角ゴ Pro W3"/>
                <a:cs typeface="ヒラギノ角ゴ Pro W3"/>
              </a:rPr>
              <a:t>More than 1,400 world-class scientists are engaged and belong to the FRIB Users Organization (FRIBUO)</a:t>
            </a:r>
          </a:p>
          <a:p>
            <a:pPr marL="171444" indent="-171444">
              <a:buFont typeface="Arial" panose="020B0604020202020204" pitchFamily="34" charset="0"/>
              <a:buChar char="•"/>
            </a:pPr>
            <a:r>
              <a:rPr lang="en-US" baseline="0" dirty="0" smtClean="0">
                <a:ea typeface="ヒラギノ角ゴ Pro W3"/>
                <a:cs typeface="ヒラギノ角ゴ Pro W3"/>
              </a:rPr>
              <a:t>Made possible by partnerships with the best in the nation and world; 13 active Work-for-Others agreements and 14 active MOUs</a:t>
            </a:r>
          </a:p>
          <a:p>
            <a:pPr marL="171444" indent="-171444">
              <a:buFont typeface="Arial" panose="020B0604020202020204" pitchFamily="34" charset="0"/>
              <a:buChar char="•"/>
            </a:pPr>
            <a:endParaRPr lang="en-US" dirty="0" smtClean="0">
              <a:ea typeface="ヒラギノ角ゴ Pro W3"/>
              <a:cs typeface="ヒラギノ角ゴ Pro W3"/>
            </a:endParaRPr>
          </a:p>
        </p:txBody>
      </p:sp>
    </p:spTree>
    <p:extLst>
      <p:ext uri="{BB962C8B-B14F-4D97-AF65-F5344CB8AC3E}">
        <p14:creationId xmlns:p14="http://schemas.microsoft.com/office/powerpoint/2010/main" val="265366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FCF862-2D18-1048-89F6-2CD753E7EC76}" type="slidenum">
              <a:rPr lang="en-US" sz="1200">
                <a:latin typeface="Times New Roman" charset="0"/>
              </a:rPr>
              <a:pPr eaLnBrk="1" hangingPunct="1"/>
              <a:t>8</a:t>
            </a:fld>
            <a:endParaRPr lang="en-US" sz="1200">
              <a:latin typeface="Times New Roman"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Why o14(a,p)… more important as breakout ?</a:t>
            </a:r>
          </a:p>
          <a:p>
            <a:pPr eaLnBrk="1" hangingPunct="1"/>
            <a:r>
              <a:rPr lang="en-US"/>
              <a:t>PLUS: ask here for possible endpoints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95B8BB7-B121-2242-899F-042A54AEE9BF}" type="slidenum">
              <a:rPr lang="en-US" sz="1200">
                <a:latin typeface="Times New Roman" charset="0"/>
              </a:rPr>
              <a:pPr eaLnBrk="1" hangingPunct="1"/>
              <a:t>10</a:t>
            </a:fld>
            <a:endParaRPr lang="en-US" sz="1200">
              <a:latin typeface="Times New Roman"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Not in handout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MAXI:</a:t>
            </a:r>
            <a:r>
              <a:rPr lang="en-US" baseline="0" dirty="0" smtClean="0"/>
              <a:t> all sky monitor, finds rarer types of bursts</a:t>
            </a:r>
            <a:endParaRPr lang="en-US" dirty="0"/>
          </a:p>
        </p:txBody>
      </p:sp>
      <p:sp>
        <p:nvSpPr>
          <p:cNvPr id="4" name="Slide Number Placeholder 3"/>
          <p:cNvSpPr>
            <a:spLocks noGrp="1"/>
          </p:cNvSpPr>
          <p:nvPr>
            <p:ph type="sldNum" sz="quarter" idx="10"/>
          </p:nvPr>
        </p:nvSpPr>
        <p:spPr/>
        <p:txBody>
          <a:bodyPr/>
          <a:lstStyle/>
          <a:p>
            <a:pPr>
              <a:defRPr/>
            </a:pPr>
            <a:fld id="{4798D8AE-E827-9E42-8208-D37C3666CA43}" type="slidenum">
              <a:rPr lang="en-US" smtClean="0"/>
              <a:pPr>
                <a:defRPr/>
              </a:pPr>
              <a:t>12</a:t>
            </a:fld>
            <a:endParaRPr lang="en-US"/>
          </a:p>
        </p:txBody>
      </p:sp>
    </p:spTree>
    <p:extLst>
      <p:ext uri="{BB962C8B-B14F-4D97-AF65-F5344CB8AC3E}">
        <p14:creationId xmlns:p14="http://schemas.microsoft.com/office/powerpoint/2010/main" val="135358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ea typeface="ヒラギノ角ゴ Pro W3" charset="0"/>
                <a:cs typeface="ヒラギノ角ゴ Pro W3" charset="0"/>
              </a:rPr>
              <a:t>(1+z)</a:t>
            </a:r>
            <a:r>
              <a:rPr lang="en-US" baseline="0" dirty="0" smtClean="0">
                <a:ea typeface="ヒラギノ角ゴ Pro W3" charset="0"/>
                <a:cs typeface="ヒラギノ角ゴ Pro W3" charset="0"/>
              </a:rPr>
              <a:t> blue: 1.26 best fit to peak</a:t>
            </a:r>
          </a:p>
          <a:p>
            <a:r>
              <a:rPr lang="en-US" baseline="0" dirty="0" smtClean="0">
                <a:ea typeface="ヒラギノ角ゴ Pro W3" charset="0"/>
                <a:cs typeface="ヒラギノ角ゴ Pro W3" charset="0"/>
              </a:rPr>
              <a:t>But redshift also stretches in time – additional constraint</a:t>
            </a:r>
          </a:p>
          <a:p>
            <a:r>
              <a:rPr lang="en-US" dirty="0" smtClean="0">
                <a:ea typeface="ヒラギノ角ゴ Pro W3" charset="0"/>
                <a:cs typeface="ヒラギノ角ゴ Pro W3" charset="0"/>
              </a:rPr>
              <a:t>Red: 1.44 (best</a:t>
            </a:r>
            <a:r>
              <a:rPr lang="en-US" baseline="0" dirty="0" smtClean="0">
                <a:ea typeface="ヒラギノ角ゴ Pro W3" charset="0"/>
                <a:cs typeface="ヒラギノ角ゴ Pro W3" charset="0"/>
              </a:rPr>
              <a:t> fit to entire curve) and Green: 1.32 (best fit to first 30s)</a:t>
            </a:r>
            <a:endParaRPr lang="en-US" dirty="0">
              <a:ea typeface="ヒラギノ角ゴ Pro W3" charset="0"/>
              <a:cs typeface="ヒラギノ角ゴ Pro W3"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Never had the </a:t>
            </a:r>
            <a:r>
              <a:rPr lang="en-US" dirty="0" err="1" smtClean="0"/>
              <a:t>ressources</a:t>
            </a:r>
            <a:r>
              <a:rPr lang="en-US" baseline="0" dirty="0" smtClean="0"/>
              <a:t> for this without JINA-CEE – its truly intersectional work that would fall through the cracks</a:t>
            </a:r>
          </a:p>
          <a:p>
            <a:endParaRPr lang="en-US" dirty="0"/>
          </a:p>
        </p:txBody>
      </p:sp>
      <p:sp>
        <p:nvSpPr>
          <p:cNvPr id="4" name="Slide Number Placeholder 3"/>
          <p:cNvSpPr>
            <a:spLocks noGrp="1"/>
          </p:cNvSpPr>
          <p:nvPr>
            <p:ph type="sldNum" sz="quarter" idx="10"/>
          </p:nvPr>
        </p:nvSpPr>
        <p:spPr/>
        <p:txBody>
          <a:bodyPr/>
          <a:lstStyle/>
          <a:p>
            <a:fld id="{8D8D6000-BC38-EA42-B2F6-33E4AE438745}"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662276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D90472-70F6-DA4E-92B7-827B1B5B3256}" type="slidenum">
              <a:rPr lang="en-US">
                <a:solidFill>
                  <a:prstClr val="black"/>
                </a:solidFill>
              </a:rPr>
              <a:pPr>
                <a:defRPr/>
              </a:pPr>
              <a:t>23</a:t>
            </a:fld>
            <a:endParaRPr lang="en-US">
              <a:solidFill>
                <a:prstClr val="black"/>
              </a:solidFill>
            </a:endParaRPr>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3"/>
          <p:cNvSpPr>
            <a:spLocks noGrp="1" noChangeArrowheads="1"/>
          </p:cNvSpPr>
          <p:nvPr>
            <p:ph type="body" idx="1"/>
          </p:nvPr>
        </p:nvSpPr>
        <p:spPr/>
        <p:txBody>
          <a:bodyPr/>
          <a:lstStyle/>
          <a:p>
            <a:pPr eaLnBrk="1" hangingPunct="1">
              <a:defRPr/>
            </a:pPr>
            <a:r>
              <a:rPr lang="en-US" dirty="0" smtClean="0">
                <a:cs typeface="+mn-cs"/>
              </a:rPr>
              <a:t>28 Crystals, 36 segments each, 7.2% efficiency, 40% peak to total</a:t>
            </a:r>
          </a:p>
          <a:p>
            <a:pPr eaLnBrk="1" hangingPunct="1">
              <a:defRPr/>
            </a:pPr>
            <a:r>
              <a:rPr lang="en-US" dirty="0" smtClean="0">
                <a:cs typeface="+mn-cs"/>
              </a:rPr>
              <a:t>2% energy resolution, 4.5% inflight efficiency at</a:t>
            </a:r>
            <a:r>
              <a:rPr lang="en-US" baseline="0" dirty="0" smtClean="0">
                <a:cs typeface="+mn-cs"/>
              </a:rPr>
              <a:t> 1.4 MeV (SEGA: 2.5% and 2%)</a:t>
            </a:r>
            <a:endParaRPr lang="en-US" dirty="0"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2904 has a small </a:t>
            </a:r>
            <a:r>
              <a:rPr lang="en-US" dirty="0" err="1" smtClean="0"/>
              <a:t>gs</a:t>
            </a:r>
            <a:r>
              <a:rPr lang="en-US" dirty="0" smtClean="0"/>
              <a:t> branching, but not zero</a:t>
            </a:r>
          </a:p>
          <a:p>
            <a:r>
              <a:rPr lang="en-US" dirty="0" smtClean="0"/>
              <a:t>Mirror: 2775 and 2902</a:t>
            </a:r>
            <a:r>
              <a:rPr lang="en-US" baseline="0" dirty="0" smtClean="0"/>
              <a:t> have small </a:t>
            </a:r>
            <a:r>
              <a:rPr lang="en-US" baseline="0" dirty="0" err="1" smtClean="0"/>
              <a:t>gs</a:t>
            </a:r>
            <a:r>
              <a:rPr lang="en-US" baseline="0" dirty="0" smtClean="0"/>
              <a:t> branching !!</a:t>
            </a:r>
            <a:endParaRPr lang="en-US" dirty="0"/>
          </a:p>
        </p:txBody>
      </p:sp>
      <p:sp>
        <p:nvSpPr>
          <p:cNvPr id="4" name="Slide Number Placeholder 3"/>
          <p:cNvSpPr>
            <a:spLocks noGrp="1"/>
          </p:cNvSpPr>
          <p:nvPr>
            <p:ph type="sldNum" sz="quarter" idx="10"/>
          </p:nvPr>
        </p:nvSpPr>
        <p:spPr/>
        <p:txBody>
          <a:bodyPr/>
          <a:lstStyle/>
          <a:p>
            <a:pPr>
              <a:defRPr/>
            </a:pPr>
            <a:fld id="{DE700D2B-FD5E-CA48-B10B-E7B1F868CFA1}"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1659911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 Id="rId3" Type="http://schemas.openxmlformats.org/officeDocument/2006/relationships/image" Target="../media/image7.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 Id="rId3" Type="http://schemas.openxmlformats.org/officeDocument/2006/relationships/image" Target="../media/image7.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 Id="rId3" Type="http://schemas.openxmlformats.org/officeDocument/2006/relationships/image" Target="../media/image11.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 Id="rId3"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 Id="rId3"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 Id="rId3" Type="http://schemas.openxmlformats.org/officeDocument/2006/relationships/image" Target="../media/image1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 Id="rId3" Type="http://schemas.openxmlformats.org/officeDocument/2006/relationships/image" Target="../media/image1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 Id="rId3" Type="http://schemas.openxmlformats.org/officeDocument/2006/relationships/image" Target="../media/image1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 Id="rId3" Type="http://schemas.openxmlformats.org/officeDocument/2006/relationships/image" Target="../media/image1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 Id="rId3"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 Id="rId3" Type="http://schemas.openxmlformats.org/officeDocument/2006/relationships/image" Target="../media/image1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 Id="rId3" Type="http://schemas.openxmlformats.org/officeDocument/2006/relationships/image" Target="../media/image1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 Id="rId3" Type="http://schemas.openxmlformats.org/officeDocument/2006/relationships/image" Target="../media/image13.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 Id="rId3" Type="http://schemas.openxmlformats.org/officeDocument/2006/relationships/image" Target="../media/image1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 Id="rId3" Type="http://schemas.openxmlformats.org/officeDocument/2006/relationships/image" Target="../media/image1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 Id="rId3" Type="http://schemas.openxmlformats.org/officeDocument/2006/relationships/image" Target="../media/image1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E36813-8E62-4A42-B1A8-F3C78F86412A}" type="slidenum">
              <a:rPr lang="en-US"/>
              <a:pPr>
                <a:defRPr/>
              </a:pPr>
              <a:t>‹#›</a:t>
            </a:fld>
            <a:endParaRPr lang="en-US"/>
          </a:p>
        </p:txBody>
      </p:sp>
    </p:spTree>
    <p:extLst>
      <p:ext uri="{BB962C8B-B14F-4D97-AF65-F5344CB8AC3E}">
        <p14:creationId xmlns:p14="http://schemas.microsoft.com/office/powerpoint/2010/main" val="3648109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D89725-7C11-2946-BC06-BA5063D59157}" type="slidenum">
              <a:rPr lang="en-US"/>
              <a:pPr>
                <a:defRPr/>
              </a:pPr>
              <a:t>‹#›</a:t>
            </a:fld>
            <a:endParaRPr lang="en-US"/>
          </a:p>
        </p:txBody>
      </p:sp>
    </p:spTree>
    <p:extLst>
      <p:ext uri="{BB962C8B-B14F-4D97-AF65-F5344CB8AC3E}">
        <p14:creationId xmlns:p14="http://schemas.microsoft.com/office/powerpoint/2010/main" val="9499819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41769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48414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24078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22713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09101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65924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76602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8765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8B9496-D920-E745-8DE1-C176A210AFA3}" type="slidenum">
              <a:rPr lang="en-US"/>
              <a:pPr>
                <a:defRPr/>
              </a:pPr>
              <a:t>‹#›</a:t>
            </a:fld>
            <a:endParaRPr lang="en-US"/>
          </a:p>
        </p:txBody>
      </p:sp>
    </p:spTree>
    <p:extLst>
      <p:ext uri="{BB962C8B-B14F-4D97-AF65-F5344CB8AC3E}">
        <p14:creationId xmlns:p14="http://schemas.microsoft.com/office/powerpoint/2010/main" val="3231489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MSU">
    <p:spTree>
      <p:nvGrpSpPr>
        <p:cNvPr id="1" name=""/>
        <p:cNvGrpSpPr/>
        <p:nvPr/>
      </p:nvGrpSpPr>
      <p:grpSpPr>
        <a:xfrm>
          <a:off x="0" y="0"/>
          <a:ext cx="0" cy="0"/>
          <a:chOff x="0" y="0"/>
          <a:chExt cx="0" cy="0"/>
        </a:xfrm>
      </p:grpSpPr>
      <p:pic>
        <p:nvPicPr>
          <p:cNvPr id="5" name="Picture 11" descr="ppt_bkg1.png"/>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713" y="6588125"/>
            <a:ext cx="10001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userDrawn="1"/>
        </p:nvSpPr>
        <p:spPr bwMode="auto">
          <a:xfrm>
            <a:off x="92075" y="5867400"/>
            <a:ext cx="9051925" cy="685800"/>
          </a:xfrm>
          <a:prstGeom prst="rect">
            <a:avLst/>
          </a:prstGeom>
          <a:solidFill>
            <a:srgbClr val="DDDDDD">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nchor="ctr"/>
          <a:lstStyle/>
          <a:p>
            <a:pPr eaLnBrk="0" hangingPunct="0"/>
            <a:endParaRPr lang="en-US" sz="2000">
              <a:solidFill>
                <a:srgbClr val="000000"/>
              </a:solidFill>
            </a:endParaRPr>
          </a:p>
        </p:txBody>
      </p:sp>
      <p:sp>
        <p:nvSpPr>
          <p:cNvPr id="7" name="Rectangle 9"/>
          <p:cNvSpPr>
            <a:spLocks noChangeArrowheads="1"/>
          </p:cNvSpPr>
          <p:nvPr userDrawn="1"/>
        </p:nvSpPr>
        <p:spPr bwMode="auto">
          <a:xfrm>
            <a:off x="92075" y="6477000"/>
            <a:ext cx="9051925" cy="76200"/>
          </a:xfrm>
          <a:prstGeom prst="rect">
            <a:avLst/>
          </a:prstGeom>
          <a:solidFill>
            <a:srgbClr val="0066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nchor="ctr"/>
          <a:lstStyle/>
          <a:p>
            <a:pPr eaLnBrk="0" hangingPunct="0"/>
            <a:endParaRPr lang="en-US" sz="2000">
              <a:solidFill>
                <a:srgbClr val="000000"/>
              </a:solidFill>
            </a:endParaRPr>
          </a:p>
        </p:txBody>
      </p:sp>
      <p:pic>
        <p:nvPicPr>
          <p:cNvPr id="8"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58200" y="5867400"/>
            <a:ext cx="6858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0" y="0"/>
            <a:ext cx="9144000" cy="100647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eaLnBrk="0" hangingPunct="0">
              <a:defRPr/>
            </a:pPr>
            <a:endParaRPr lang="en-US" sz="2000">
              <a:solidFill>
                <a:srgbClr val="FFFFFF"/>
              </a:solidFill>
              <a:latin typeface="Arial"/>
              <a:ea typeface="ＭＳ Ｐゴシック"/>
              <a:cs typeface="ＭＳ Ｐゴシック"/>
            </a:endParaRPr>
          </a:p>
        </p:txBody>
      </p:sp>
      <p:sp>
        <p:nvSpPr>
          <p:cNvPr id="11" name="Text Box 5"/>
          <p:cNvSpPr txBox="1">
            <a:spLocks noChangeArrowheads="1"/>
          </p:cNvSpPr>
          <p:nvPr/>
        </p:nvSpPr>
        <p:spPr bwMode="auto">
          <a:xfrm>
            <a:off x="669925" y="1320800"/>
            <a:ext cx="7864475" cy="34607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40" tIns="45670" rIns="91340" bIns="45670">
            <a:spAutoFit/>
          </a:bodyPr>
          <a:lstStyle/>
          <a:p>
            <a:pPr defTabSz="456832" eaLnBrk="0" hangingPunct="0">
              <a:lnSpc>
                <a:spcPct val="90000"/>
              </a:lnSpc>
              <a:defRPr/>
            </a:pPr>
            <a:endParaRPr lang="en-US" sz="2000" dirty="0">
              <a:solidFill>
                <a:srgbClr val="000000"/>
              </a:solidFill>
              <a:latin typeface="Helvetica" pitchFamily="-107" charset="0"/>
              <a:ea typeface="ヒラギノ角ゴ Pro W3" pitchFamily="-107" charset="-128"/>
              <a:cs typeface="Arial" charset="0"/>
            </a:endParaRPr>
          </a:p>
        </p:txBody>
      </p:sp>
      <p:sp>
        <p:nvSpPr>
          <p:cNvPr id="12" name="Rectangle 11"/>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40" tIns="45670" rIns="91340" bIns="45670">
            <a:spAutoFit/>
          </a:bodyPr>
          <a:lstStyle/>
          <a:p>
            <a:pPr defTabSz="456832" eaLnBrk="0" hangingPunct="0">
              <a:defRPr/>
            </a:pPr>
            <a:endParaRPr lang="en-US" sz="2000" dirty="0">
              <a:solidFill>
                <a:srgbClr val="000000"/>
              </a:solidFill>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4748484"/>
          </a:xfr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76200" y="285758"/>
            <a:ext cx="8991600" cy="485775"/>
          </a:xfrm>
        </p:spPr>
        <p:txBody>
          <a:bodyPr/>
          <a:lstStyle/>
          <a:p>
            <a:r>
              <a:rPr lang="en-US" dirty="0" smtClean="0"/>
              <a:t>Click to edit Master title style</a:t>
            </a:r>
            <a:endParaRPr lang="en-US" dirty="0"/>
          </a:p>
        </p:txBody>
      </p:sp>
      <p:sp>
        <p:nvSpPr>
          <p:cNvPr id="22" name="Text Placeholder 21"/>
          <p:cNvSpPr>
            <a:spLocks noGrp="1"/>
          </p:cNvSpPr>
          <p:nvPr>
            <p:ph type="body" sz="quarter" idx="12"/>
          </p:nvPr>
        </p:nvSpPr>
        <p:spPr>
          <a:xfrm>
            <a:off x="119065" y="5880102"/>
            <a:ext cx="8358187" cy="584200"/>
          </a:xfrm>
        </p:spPr>
        <p:txBody>
          <a:bodyPr anchor="ctr"/>
          <a:lstStyle>
            <a:lvl1pPr marL="137136" indent="0">
              <a:spcBef>
                <a:spcPts val="0"/>
              </a:spcBef>
              <a:buNone/>
              <a:defRPr b="1" baseline="0"/>
            </a:lvl1pPr>
          </a:lstStyle>
          <a:p>
            <a:pPr lvl="0"/>
            <a:r>
              <a:rPr lang="en-US" smtClean="0"/>
              <a:t>Click to edit Master text styles</a:t>
            </a:r>
          </a:p>
        </p:txBody>
      </p:sp>
      <p:sp>
        <p:nvSpPr>
          <p:cNvPr id="13" name="Slide Number Placeholder 4"/>
          <p:cNvSpPr>
            <a:spLocks noGrp="1"/>
          </p:cNvSpPr>
          <p:nvPr>
            <p:ph type="sldNum" sz="quarter" idx="13"/>
          </p:nvPr>
        </p:nvSpPr>
        <p:spPr>
          <a:xfrm>
            <a:off x="8448675" y="6565900"/>
            <a:ext cx="639763" cy="273050"/>
          </a:xfrm>
        </p:spPr>
        <p:txBody>
          <a:bodyPr/>
          <a:lstStyle>
            <a:lvl1pPr>
              <a:defRPr>
                <a:solidFill>
                  <a:srgbClr val="000000"/>
                </a:solidFill>
              </a:defRPr>
            </a:lvl1pPr>
          </a:lstStyle>
          <a:p>
            <a:pPr>
              <a:defRPr/>
            </a:pPr>
            <a:fld id="{A2E161D4-356D-B940-AEC0-036E41054BA3}" type="slidenum">
              <a:rPr lang="en-US"/>
              <a:pPr>
                <a:defRPr/>
              </a:pPr>
              <a:t>‹#›</a:t>
            </a:fld>
            <a:endParaRPr lang="en-US" dirty="0"/>
          </a:p>
        </p:txBody>
      </p:sp>
      <p:sp>
        <p:nvSpPr>
          <p:cNvPr id="14" name="Footer Placeholder 6"/>
          <p:cNvSpPr>
            <a:spLocks noGrp="1"/>
          </p:cNvSpPr>
          <p:nvPr>
            <p:ph type="ftr" sz="quarter" idx="14"/>
          </p:nvPr>
        </p:nvSpPr>
        <p:spPr>
          <a:xfrm>
            <a:off x="4140200" y="6475413"/>
            <a:ext cx="4152900" cy="363537"/>
          </a:xfrm>
        </p:spPr>
        <p:txBody>
          <a:bodyPr lIns="0" tIns="45695" rIns="0" bIns="45695" anchor="b"/>
          <a:lstStyle>
            <a:lvl1pPr algn="r" eaLnBrk="0" hangingPunct="0">
              <a:lnSpc>
                <a:spcPct val="90000"/>
              </a:lnSpc>
              <a:defRPr sz="1000">
                <a:solidFill>
                  <a:srgbClr val="064308"/>
                </a:solidFill>
                <a:latin typeface="Arial"/>
                <a:ea typeface="ＭＳ Ｐゴシック"/>
                <a:cs typeface="Arial"/>
              </a:defRPr>
            </a:lvl1pPr>
          </a:lstStyle>
          <a:p>
            <a:pPr>
              <a:defRPr/>
            </a:pPr>
            <a:r>
              <a:rPr lang="en-US"/>
              <a:t>H. Schatz, MIT, November 2012 </a:t>
            </a:r>
          </a:p>
        </p:txBody>
      </p:sp>
    </p:spTree>
    <p:extLst>
      <p:ext uri="{BB962C8B-B14F-4D97-AF65-F5344CB8AC3E}">
        <p14:creationId xmlns:p14="http://schemas.microsoft.com/office/powerpoint/2010/main" val="1423290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vl1pPr>
          </a:lstStyle>
          <a:p>
            <a:pPr>
              <a:defRPr/>
            </a:pPr>
            <a:fld id="{058AD8F1-2397-1946-B156-A32266CDB2AC}" type="datetimeFigureOut">
              <a:rPr lang="en-US"/>
              <a:pPr>
                <a:defRPr/>
              </a:pPr>
              <a:t>12/13/16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vl1pPr>
          </a:lstStyle>
          <a:p>
            <a:pPr>
              <a:defRPr/>
            </a:pPr>
            <a:fld id="{4EBF4F53-02EF-D042-AE58-653D3CBF254B}" type="slidenum">
              <a:rPr lang="en-US"/>
              <a:pPr>
                <a:defRPr/>
              </a:pPr>
              <a:t>‹#›</a:t>
            </a:fld>
            <a:endParaRPr lang="en-US"/>
          </a:p>
        </p:txBody>
      </p:sp>
    </p:spTree>
    <p:extLst>
      <p:ext uri="{BB962C8B-B14F-4D97-AF65-F5344CB8AC3E}">
        <p14:creationId xmlns:p14="http://schemas.microsoft.com/office/powerpoint/2010/main" val="1841092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vl1pPr>
          </a:lstStyle>
          <a:p>
            <a:pPr>
              <a:defRPr/>
            </a:pPr>
            <a:fld id="{EE21B66D-607A-024E-A932-16789B96BEE7}" type="datetimeFigureOut">
              <a:rPr lang="en-US"/>
              <a:pPr>
                <a:defRPr/>
              </a:pPr>
              <a:t>12/13/16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vl1pPr>
          </a:lstStyle>
          <a:p>
            <a:pPr>
              <a:defRPr/>
            </a:pPr>
            <a:fld id="{8722F9B4-A2E5-974E-8988-FDED06341182}" type="slidenum">
              <a:rPr lang="en-US"/>
              <a:pPr>
                <a:defRPr/>
              </a:pPr>
              <a:t>‹#›</a:t>
            </a:fld>
            <a:endParaRPr lang="en-US"/>
          </a:p>
        </p:txBody>
      </p:sp>
    </p:spTree>
    <p:extLst>
      <p:ext uri="{BB962C8B-B14F-4D97-AF65-F5344CB8AC3E}">
        <p14:creationId xmlns:p14="http://schemas.microsoft.com/office/powerpoint/2010/main" val="402986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vl1pPr>
          </a:lstStyle>
          <a:p>
            <a:pPr>
              <a:defRPr/>
            </a:pPr>
            <a:fld id="{64FE8B0C-BA29-DD4E-B027-120AE478EB11}" type="datetimeFigureOut">
              <a:rPr lang="en-US"/>
              <a:pPr>
                <a:defRPr/>
              </a:pPr>
              <a:t>12/13/16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vl1pPr>
          </a:lstStyle>
          <a:p>
            <a:pPr>
              <a:defRPr/>
            </a:pPr>
            <a:fld id="{7C043481-CD8C-5441-9AB7-18E6B009DEC1}" type="slidenum">
              <a:rPr lang="en-US"/>
              <a:pPr>
                <a:defRPr/>
              </a:pPr>
              <a:t>‹#›</a:t>
            </a:fld>
            <a:endParaRPr lang="en-US"/>
          </a:p>
        </p:txBody>
      </p:sp>
    </p:spTree>
    <p:extLst>
      <p:ext uri="{BB962C8B-B14F-4D97-AF65-F5344CB8AC3E}">
        <p14:creationId xmlns:p14="http://schemas.microsoft.com/office/powerpoint/2010/main" val="1418059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lvl1pPr>
          </a:lstStyle>
          <a:p>
            <a:pPr>
              <a:defRPr/>
            </a:pPr>
            <a:fld id="{F662B981-4CF3-4B47-8302-F111668EAF31}" type="datetimeFigureOut">
              <a:rPr lang="en-US"/>
              <a:pPr>
                <a:defRPr/>
              </a:pPr>
              <a:t>12/13/16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vl1pPr>
          </a:lstStyle>
          <a:p>
            <a:pPr>
              <a:defRPr/>
            </a:pPr>
            <a:fld id="{02012CC1-709C-454C-BE96-53B0BA9EE455}" type="slidenum">
              <a:rPr lang="en-US"/>
              <a:pPr>
                <a:defRPr/>
              </a:pPr>
              <a:t>‹#›</a:t>
            </a:fld>
            <a:endParaRPr lang="en-US"/>
          </a:p>
        </p:txBody>
      </p:sp>
    </p:spTree>
    <p:extLst>
      <p:ext uri="{BB962C8B-B14F-4D97-AF65-F5344CB8AC3E}">
        <p14:creationId xmlns:p14="http://schemas.microsoft.com/office/powerpoint/2010/main" val="4162410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lvl1pPr>
          </a:lstStyle>
          <a:p>
            <a:pPr>
              <a:defRPr/>
            </a:pPr>
            <a:fld id="{BD4AA837-BEEA-7642-BADF-8555CABFF360}" type="datetimeFigureOut">
              <a:rPr lang="en-US"/>
              <a:pPr>
                <a:defRPr/>
              </a:pPr>
              <a:t>12/13/16</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lvl1pPr>
          </a:lstStyle>
          <a:p>
            <a:pPr>
              <a:defRPr/>
            </a:pPr>
            <a:fld id="{005481AB-4FE9-744E-B9E0-022A29B0AC96}" type="slidenum">
              <a:rPr lang="en-US"/>
              <a:pPr>
                <a:defRPr/>
              </a:pPr>
              <a:t>‹#›</a:t>
            </a:fld>
            <a:endParaRPr lang="en-US"/>
          </a:p>
        </p:txBody>
      </p:sp>
    </p:spTree>
    <p:extLst>
      <p:ext uri="{BB962C8B-B14F-4D97-AF65-F5344CB8AC3E}">
        <p14:creationId xmlns:p14="http://schemas.microsoft.com/office/powerpoint/2010/main" val="548061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lvl1pPr>
          </a:lstStyle>
          <a:p>
            <a:pPr>
              <a:defRPr/>
            </a:pPr>
            <a:fld id="{D7873149-75F6-FA42-A143-51189C875998}" type="datetimeFigureOut">
              <a:rPr lang="en-US"/>
              <a:pPr>
                <a:defRPr/>
              </a:pPr>
              <a:t>12/13/16</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lvl1pPr>
          </a:lstStyle>
          <a:p>
            <a:pPr>
              <a:defRPr/>
            </a:pPr>
            <a:fld id="{99CCFCEF-BC0C-1341-9A70-85A907D15BF5}" type="slidenum">
              <a:rPr lang="en-US"/>
              <a:pPr>
                <a:defRPr/>
              </a:pPr>
              <a:t>‹#›</a:t>
            </a:fld>
            <a:endParaRPr lang="en-US"/>
          </a:p>
        </p:txBody>
      </p:sp>
    </p:spTree>
    <p:extLst>
      <p:ext uri="{BB962C8B-B14F-4D97-AF65-F5344CB8AC3E}">
        <p14:creationId xmlns:p14="http://schemas.microsoft.com/office/powerpoint/2010/main" val="3635827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vl1pPr>
          </a:lstStyle>
          <a:p>
            <a:pPr>
              <a:defRPr/>
            </a:pPr>
            <a:fld id="{B0D66233-252A-6743-8540-D810E6BDA638}" type="datetimeFigureOut">
              <a:rPr lang="en-US"/>
              <a:pPr>
                <a:defRPr/>
              </a:pPr>
              <a:t>12/13/16</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lvl1pPr>
          </a:lstStyle>
          <a:p>
            <a:pPr>
              <a:defRPr/>
            </a:pPr>
            <a:fld id="{E5FC61B9-E555-FE43-986F-A903FAD1A5F9}" type="slidenum">
              <a:rPr lang="en-US"/>
              <a:pPr>
                <a:defRPr/>
              </a:pPr>
              <a:t>‹#›</a:t>
            </a:fld>
            <a:endParaRPr lang="en-US"/>
          </a:p>
        </p:txBody>
      </p:sp>
    </p:spTree>
    <p:extLst>
      <p:ext uri="{BB962C8B-B14F-4D97-AF65-F5344CB8AC3E}">
        <p14:creationId xmlns:p14="http://schemas.microsoft.com/office/powerpoint/2010/main" val="2476531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D3F395-52AF-E74A-AEA8-BC0660493ECB}" type="slidenum">
              <a:rPr lang="en-US"/>
              <a:pPr>
                <a:defRPr/>
              </a:pPr>
              <a:t>‹#›</a:t>
            </a:fld>
            <a:endParaRPr lang="en-US"/>
          </a:p>
        </p:txBody>
      </p:sp>
    </p:spTree>
    <p:extLst>
      <p:ext uri="{BB962C8B-B14F-4D97-AF65-F5344CB8AC3E}">
        <p14:creationId xmlns:p14="http://schemas.microsoft.com/office/powerpoint/2010/main" val="643325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vl1pPr>
          </a:lstStyle>
          <a:p>
            <a:pPr>
              <a:defRPr/>
            </a:pPr>
            <a:fld id="{6A1F8A01-0ACD-334C-B7ED-D5A422C4F781}" type="datetimeFigureOut">
              <a:rPr lang="en-US"/>
              <a:pPr>
                <a:defRPr/>
              </a:pPr>
              <a:t>12/13/16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vl1pPr>
          </a:lstStyle>
          <a:p>
            <a:pPr>
              <a:defRPr/>
            </a:pPr>
            <a:fld id="{2D2730E5-F44E-BE45-B055-703EB1C65B06}" type="slidenum">
              <a:rPr lang="en-US"/>
              <a:pPr>
                <a:defRPr/>
              </a:pPr>
              <a:t>‹#›</a:t>
            </a:fld>
            <a:endParaRPr lang="en-US"/>
          </a:p>
        </p:txBody>
      </p:sp>
    </p:spTree>
    <p:extLst>
      <p:ext uri="{BB962C8B-B14F-4D97-AF65-F5344CB8AC3E}">
        <p14:creationId xmlns:p14="http://schemas.microsoft.com/office/powerpoint/2010/main" val="2274508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vl1pPr>
          </a:lstStyle>
          <a:p>
            <a:pPr>
              <a:defRPr/>
            </a:pPr>
            <a:fld id="{31226EF4-F6FA-BA47-A8CA-9A10B8D4BF37}" type="datetimeFigureOut">
              <a:rPr lang="en-US"/>
              <a:pPr>
                <a:defRPr/>
              </a:pPr>
              <a:t>12/13/16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vl1pPr>
          </a:lstStyle>
          <a:p>
            <a:pPr>
              <a:defRPr/>
            </a:pPr>
            <a:fld id="{18206E89-7AD3-8E41-B55A-A5EE1D52CA54}" type="slidenum">
              <a:rPr lang="en-US"/>
              <a:pPr>
                <a:defRPr/>
              </a:pPr>
              <a:t>‹#›</a:t>
            </a:fld>
            <a:endParaRPr lang="en-US"/>
          </a:p>
        </p:txBody>
      </p:sp>
    </p:spTree>
    <p:extLst>
      <p:ext uri="{BB962C8B-B14F-4D97-AF65-F5344CB8AC3E}">
        <p14:creationId xmlns:p14="http://schemas.microsoft.com/office/powerpoint/2010/main" val="1005731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vl1pPr>
          </a:lstStyle>
          <a:p>
            <a:pPr>
              <a:defRPr/>
            </a:pPr>
            <a:fld id="{979AF09D-6E67-9C4D-AD2F-785037A2BE1E}" type="datetimeFigureOut">
              <a:rPr lang="en-US"/>
              <a:pPr>
                <a:defRPr/>
              </a:pPr>
              <a:t>12/13/16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vl1pPr>
          </a:lstStyle>
          <a:p>
            <a:pPr>
              <a:defRPr/>
            </a:pPr>
            <a:fld id="{F8621C4E-3134-694C-8ED7-3B1C737C9B5B}" type="slidenum">
              <a:rPr lang="en-US"/>
              <a:pPr>
                <a:defRPr/>
              </a:pPr>
              <a:t>‹#›</a:t>
            </a:fld>
            <a:endParaRPr lang="en-US"/>
          </a:p>
        </p:txBody>
      </p:sp>
    </p:spTree>
    <p:extLst>
      <p:ext uri="{BB962C8B-B14F-4D97-AF65-F5344CB8AC3E}">
        <p14:creationId xmlns:p14="http://schemas.microsoft.com/office/powerpoint/2010/main" val="165424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vl1pPr>
          </a:lstStyle>
          <a:p>
            <a:pPr>
              <a:defRPr/>
            </a:pPr>
            <a:fld id="{59C614AE-B868-F947-BAAA-F3555C3B6B78}" type="datetimeFigureOut">
              <a:rPr lang="en-US"/>
              <a:pPr>
                <a:defRPr/>
              </a:pPr>
              <a:t>12/13/16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vl1pPr>
          </a:lstStyle>
          <a:p>
            <a:pPr>
              <a:defRPr/>
            </a:pPr>
            <a:fld id="{7C1A9D12-5301-0D47-ADB9-69621BCC6105}" type="slidenum">
              <a:rPr lang="en-US"/>
              <a:pPr>
                <a:defRPr/>
              </a:pPr>
              <a:t>‹#›</a:t>
            </a:fld>
            <a:endParaRPr lang="en-US"/>
          </a:p>
        </p:txBody>
      </p:sp>
    </p:spTree>
    <p:extLst>
      <p:ext uri="{BB962C8B-B14F-4D97-AF65-F5344CB8AC3E}">
        <p14:creationId xmlns:p14="http://schemas.microsoft.com/office/powerpoint/2010/main" val="1953451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9144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FRIB_ppt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24" tIns="45662" rIns="91324" bIns="45662">
            <a:spAutoFit/>
          </a:bodyPr>
          <a:lstStyle/>
          <a:p>
            <a:pPr defTabSz="456751" eaLnBrk="0" fontAlgn="auto" hangingPunct="0">
              <a:lnSpc>
                <a:spcPct val="90000"/>
              </a:lnSpc>
              <a:spcBef>
                <a:spcPts val="0"/>
              </a:spcBef>
              <a:spcAft>
                <a:spcPts val="0"/>
              </a:spcAft>
              <a:defRPr/>
            </a:pPr>
            <a:endParaRPr lang="en-US" sz="1800" dirty="0">
              <a:solidFill>
                <a:prstClr val="black"/>
              </a:solidFill>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24" tIns="45662" rIns="91324" bIns="45662">
            <a:spAutoFit/>
          </a:bodyPr>
          <a:lstStyle/>
          <a:p>
            <a:pPr defTabSz="456751" fontAlgn="auto">
              <a:spcBef>
                <a:spcPts val="0"/>
              </a:spcBef>
              <a:spcAft>
                <a:spcPts val="0"/>
              </a:spcAft>
              <a:defRPr/>
            </a:pPr>
            <a:endParaRPr lang="en-US" sz="1800" dirty="0">
              <a:solidFill>
                <a:prstClr val="black"/>
              </a:solidFill>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defTabSz="914400" eaLnBrk="0" fontAlgn="base" hangingPunct="0">
              <a:lnSpc>
                <a:spcPct val="90000"/>
              </a:lnSpc>
              <a:spcBef>
                <a:spcPct val="0"/>
              </a:spcBef>
              <a:spcAft>
                <a:spcPct val="0"/>
              </a:spcAft>
              <a:defRPr sz="1000">
                <a:solidFill>
                  <a:srgbClr val="064308"/>
                </a:solidFill>
                <a:latin typeface="Arial"/>
                <a:ea typeface="+mn-ea"/>
                <a:cs typeface="Arial"/>
              </a:defRPr>
            </a:lvl1pPr>
          </a:lstStyle>
          <a:p>
            <a:pPr>
              <a:defRPr/>
            </a:pPr>
            <a:r>
              <a:rPr lang="en-US"/>
              <a:t>Sherrill NN2012</a:t>
            </a:r>
            <a:endParaRPr lang="en-US" dirty="0"/>
          </a:p>
        </p:txBody>
      </p:sp>
      <p:sp>
        <p:nvSpPr>
          <p:cNvPr id="8" name="Slide Number Placeholder 4"/>
          <p:cNvSpPr>
            <a:spLocks noGrp="1"/>
          </p:cNvSpPr>
          <p:nvPr>
            <p:ph type="sldNum" sz="quarter" idx="11"/>
          </p:nvPr>
        </p:nvSpPr>
        <p:spPr/>
        <p:txBody>
          <a:bodyPr/>
          <a:lstStyle>
            <a:lvl1pPr defTabSz="914400" fontAlgn="base">
              <a:spcBef>
                <a:spcPct val="0"/>
              </a:spcBef>
              <a:spcAft>
                <a:spcPct val="0"/>
              </a:spcAft>
              <a:defRPr/>
            </a:lvl1pPr>
          </a:lstStyle>
          <a:p>
            <a:pPr>
              <a:defRPr/>
            </a:pPr>
            <a:r>
              <a:rPr lang="en-US"/>
              <a:t>, Slide </a:t>
            </a:r>
            <a:fld id="{378BD419-17F8-5447-9FEC-2BE6DFDD89E1}" type="slidenum">
              <a:rPr lang="en-US"/>
              <a:pPr>
                <a:defRPr/>
              </a:pPr>
              <a:t>‹#›</a:t>
            </a:fld>
            <a:endParaRPr lang="en-US"/>
          </a:p>
        </p:txBody>
      </p:sp>
    </p:spTree>
    <p:extLst>
      <p:ext uri="{BB962C8B-B14F-4D97-AF65-F5344CB8AC3E}">
        <p14:creationId xmlns:p14="http://schemas.microsoft.com/office/powerpoint/2010/main" val="423596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4" name="Picture 5" descr="FRIB_ppt_bott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9144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RIB_ppt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24" tIns="45662" rIns="91324" bIns="45662">
            <a:spAutoFit/>
          </a:bodyPr>
          <a:lstStyle/>
          <a:p>
            <a:pPr defTabSz="456751" eaLnBrk="0" fontAlgn="auto" hangingPunct="0">
              <a:lnSpc>
                <a:spcPct val="90000"/>
              </a:lnSpc>
              <a:spcBef>
                <a:spcPts val="0"/>
              </a:spcBef>
              <a:spcAft>
                <a:spcPts val="0"/>
              </a:spcAft>
              <a:defRPr/>
            </a:pPr>
            <a:endParaRPr lang="en-US" sz="1800" dirty="0">
              <a:solidFill>
                <a:prstClr val="black"/>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24" tIns="45662" rIns="91324" bIns="45662">
            <a:spAutoFit/>
          </a:bodyPr>
          <a:lstStyle/>
          <a:p>
            <a:pPr defTabSz="456751" fontAlgn="auto">
              <a:spcBef>
                <a:spcPts val="0"/>
              </a:spcBef>
              <a:spcAft>
                <a:spcPts val="0"/>
              </a:spcAft>
              <a:defRPr/>
            </a:pPr>
            <a:endParaRPr lang="en-US" sz="1800" dirty="0">
              <a:solidFill>
                <a:prstClr val="black"/>
              </a:solidFill>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76200" y="285758"/>
            <a:ext cx="8991600" cy="485775"/>
          </a:xfrm>
        </p:spPr>
        <p:txBody>
          <a:bodyPr/>
          <a:lstStyle/>
          <a:p>
            <a:r>
              <a:rPr lang="en-US" dirty="0" smtClean="0"/>
              <a:t>Click to edit Master title style</a:t>
            </a:r>
            <a:endParaRPr lang="en-US" dirty="0"/>
          </a:p>
        </p:txBody>
      </p:sp>
      <p:sp>
        <p:nvSpPr>
          <p:cNvPr id="8" name="Footer Placeholder 6"/>
          <p:cNvSpPr>
            <a:spLocks noGrp="1"/>
          </p:cNvSpPr>
          <p:nvPr>
            <p:ph type="ftr" sz="quarter" idx="10"/>
          </p:nvPr>
        </p:nvSpPr>
        <p:spPr/>
        <p:txBody>
          <a:bodyPr/>
          <a:lstStyle>
            <a:lvl1pPr algn="r" defTabSz="914400" eaLnBrk="0" fontAlgn="base" hangingPunct="0">
              <a:lnSpc>
                <a:spcPct val="90000"/>
              </a:lnSpc>
              <a:spcBef>
                <a:spcPct val="0"/>
              </a:spcBef>
              <a:spcAft>
                <a:spcPct val="0"/>
              </a:spcAft>
              <a:defRPr sz="1000">
                <a:solidFill>
                  <a:srgbClr val="064308"/>
                </a:solidFill>
                <a:latin typeface="Arial"/>
                <a:ea typeface="+mn-ea"/>
                <a:cs typeface="Arial"/>
              </a:defRPr>
            </a:lvl1pPr>
          </a:lstStyle>
          <a:p>
            <a:pPr>
              <a:defRPr/>
            </a:pPr>
            <a:r>
              <a:rPr lang="en-US"/>
              <a:t>Sherrill NN2012</a:t>
            </a:r>
            <a:endParaRPr lang="en-US" dirty="0"/>
          </a:p>
        </p:txBody>
      </p:sp>
      <p:sp>
        <p:nvSpPr>
          <p:cNvPr id="10" name="Slide Number Placeholder 4"/>
          <p:cNvSpPr>
            <a:spLocks noGrp="1"/>
          </p:cNvSpPr>
          <p:nvPr>
            <p:ph type="sldNum" sz="quarter" idx="11"/>
          </p:nvPr>
        </p:nvSpPr>
        <p:spPr/>
        <p:txBody>
          <a:bodyPr/>
          <a:lstStyle>
            <a:lvl1pPr defTabSz="914400" fontAlgn="base">
              <a:spcBef>
                <a:spcPct val="0"/>
              </a:spcBef>
              <a:spcAft>
                <a:spcPct val="0"/>
              </a:spcAft>
              <a:defRPr/>
            </a:lvl1pPr>
          </a:lstStyle>
          <a:p>
            <a:pPr>
              <a:defRPr/>
            </a:pPr>
            <a:r>
              <a:rPr lang="en-US"/>
              <a:t>, Slide </a:t>
            </a:r>
            <a:fld id="{F917C4C8-FEFE-E344-8CC9-D7A3D14E5719}" type="slidenum">
              <a:rPr lang="en-US"/>
              <a:pPr>
                <a:defRPr/>
              </a:pPr>
              <a:t>‹#›</a:t>
            </a:fld>
            <a:endParaRPr lang="en-US"/>
          </a:p>
        </p:txBody>
      </p:sp>
    </p:spTree>
    <p:extLst>
      <p:ext uri="{BB962C8B-B14F-4D97-AF65-F5344CB8AC3E}">
        <p14:creationId xmlns:p14="http://schemas.microsoft.com/office/powerpoint/2010/main" val="2668161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4F358FE-B956-8045-9867-E5EC6372464C}" type="datetimeFigureOut">
              <a:rPr lang="en-US"/>
              <a:pPr>
                <a:defRPr/>
              </a:pPr>
              <a:t>12/13/16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E98D75F-54FB-3548-AAC6-85A1F2789653}" type="slidenum">
              <a:rPr lang="en-US"/>
              <a:pPr>
                <a:defRPr/>
              </a:pPr>
              <a:t>‹#›</a:t>
            </a:fld>
            <a:endParaRPr lang="en-US"/>
          </a:p>
        </p:txBody>
      </p:sp>
    </p:spTree>
    <p:extLst>
      <p:ext uri="{BB962C8B-B14F-4D97-AF65-F5344CB8AC3E}">
        <p14:creationId xmlns:p14="http://schemas.microsoft.com/office/powerpoint/2010/main" val="531096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1E31D5E-9694-8148-B798-BE829054F613}" type="datetimeFigureOut">
              <a:rPr lang="en-US"/>
              <a:pPr>
                <a:defRPr/>
              </a:pPr>
              <a:t>12/13/16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04AC487-7E00-7241-84F9-E68E0B4621EC}" type="slidenum">
              <a:rPr lang="en-US"/>
              <a:pPr>
                <a:defRPr/>
              </a:pPr>
              <a:t>‹#›</a:t>
            </a:fld>
            <a:endParaRPr lang="en-US"/>
          </a:p>
        </p:txBody>
      </p:sp>
    </p:spTree>
    <p:extLst>
      <p:ext uri="{BB962C8B-B14F-4D97-AF65-F5344CB8AC3E}">
        <p14:creationId xmlns:p14="http://schemas.microsoft.com/office/powerpoint/2010/main" val="1165890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24C99F6-BCDB-2640-BCF3-6F78E3D9E96F}" type="datetimeFigureOut">
              <a:rPr lang="en-US"/>
              <a:pPr>
                <a:defRPr/>
              </a:pPr>
              <a:t>12/13/16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E5767F0-8AC5-F64F-851A-56691F5EEBD0}" type="slidenum">
              <a:rPr lang="en-US"/>
              <a:pPr>
                <a:defRPr/>
              </a:pPr>
              <a:t>‹#›</a:t>
            </a:fld>
            <a:endParaRPr lang="en-US"/>
          </a:p>
        </p:txBody>
      </p:sp>
    </p:spTree>
    <p:extLst>
      <p:ext uri="{BB962C8B-B14F-4D97-AF65-F5344CB8AC3E}">
        <p14:creationId xmlns:p14="http://schemas.microsoft.com/office/powerpoint/2010/main" val="3883174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5DDAAF0-7A21-BB45-A8D9-54D9F8BF769F}" type="datetimeFigureOut">
              <a:rPr lang="en-US"/>
              <a:pPr>
                <a:defRPr/>
              </a:pPr>
              <a:t>12/13/16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6A1AD6A-0C4E-994E-9F2E-965DDFE14197}" type="slidenum">
              <a:rPr lang="en-US"/>
              <a:pPr>
                <a:defRPr/>
              </a:pPr>
              <a:t>‹#›</a:t>
            </a:fld>
            <a:endParaRPr lang="en-US"/>
          </a:p>
        </p:txBody>
      </p:sp>
    </p:spTree>
    <p:extLst>
      <p:ext uri="{BB962C8B-B14F-4D97-AF65-F5344CB8AC3E}">
        <p14:creationId xmlns:p14="http://schemas.microsoft.com/office/powerpoint/2010/main" val="1370247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82976-C877-494F-B94D-125A3C5ACEBA}" type="slidenum">
              <a:rPr lang="en-US"/>
              <a:pPr>
                <a:defRPr/>
              </a:pPr>
              <a:t>‹#›</a:t>
            </a:fld>
            <a:endParaRPr lang="en-US"/>
          </a:p>
        </p:txBody>
      </p:sp>
    </p:spTree>
    <p:extLst>
      <p:ext uri="{BB962C8B-B14F-4D97-AF65-F5344CB8AC3E}">
        <p14:creationId xmlns:p14="http://schemas.microsoft.com/office/powerpoint/2010/main" val="3857663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783DDEE-B1EB-204E-BA00-264E1E5BEF8E}" type="datetimeFigureOut">
              <a:rPr lang="en-US"/>
              <a:pPr>
                <a:defRPr/>
              </a:pPr>
              <a:t>12/13/16</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74BD54F-1BC3-AF4B-B7BF-6B4C2E912EC8}" type="slidenum">
              <a:rPr lang="en-US"/>
              <a:pPr>
                <a:defRPr/>
              </a:pPr>
              <a:t>‹#›</a:t>
            </a:fld>
            <a:endParaRPr lang="en-US"/>
          </a:p>
        </p:txBody>
      </p:sp>
    </p:spTree>
    <p:extLst>
      <p:ext uri="{BB962C8B-B14F-4D97-AF65-F5344CB8AC3E}">
        <p14:creationId xmlns:p14="http://schemas.microsoft.com/office/powerpoint/2010/main" val="487909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F340EEC-DF3A-7C44-B68A-86360B7F0EDC}" type="datetimeFigureOut">
              <a:rPr lang="en-US"/>
              <a:pPr>
                <a:defRPr/>
              </a:pPr>
              <a:t>12/13/16</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F7B85EF-0FD9-6A45-9790-97FA11453CDA}" type="slidenum">
              <a:rPr lang="en-US"/>
              <a:pPr>
                <a:defRPr/>
              </a:pPr>
              <a:t>‹#›</a:t>
            </a:fld>
            <a:endParaRPr lang="en-US"/>
          </a:p>
        </p:txBody>
      </p:sp>
    </p:spTree>
    <p:extLst>
      <p:ext uri="{BB962C8B-B14F-4D97-AF65-F5344CB8AC3E}">
        <p14:creationId xmlns:p14="http://schemas.microsoft.com/office/powerpoint/2010/main" val="3856719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BF531D-9221-2040-87A6-361733CC578D}" type="datetimeFigureOut">
              <a:rPr lang="en-US"/>
              <a:pPr>
                <a:defRPr/>
              </a:pPr>
              <a:t>12/13/16</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D91FBCB-25C2-5645-8929-39554E3FB9E7}" type="slidenum">
              <a:rPr lang="en-US"/>
              <a:pPr>
                <a:defRPr/>
              </a:pPr>
              <a:t>‹#›</a:t>
            </a:fld>
            <a:endParaRPr lang="en-US"/>
          </a:p>
        </p:txBody>
      </p:sp>
    </p:spTree>
    <p:extLst>
      <p:ext uri="{BB962C8B-B14F-4D97-AF65-F5344CB8AC3E}">
        <p14:creationId xmlns:p14="http://schemas.microsoft.com/office/powerpoint/2010/main" val="3699306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A47FE48-CBE0-2A43-B3EF-91626C356F28}" type="datetimeFigureOut">
              <a:rPr lang="en-US"/>
              <a:pPr>
                <a:defRPr/>
              </a:pPr>
              <a:t>12/13/16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1903EF-C339-224C-AF71-E338B027D508}" type="slidenum">
              <a:rPr lang="en-US"/>
              <a:pPr>
                <a:defRPr/>
              </a:pPr>
              <a:t>‹#›</a:t>
            </a:fld>
            <a:endParaRPr lang="en-US"/>
          </a:p>
        </p:txBody>
      </p:sp>
    </p:spTree>
    <p:extLst>
      <p:ext uri="{BB962C8B-B14F-4D97-AF65-F5344CB8AC3E}">
        <p14:creationId xmlns:p14="http://schemas.microsoft.com/office/powerpoint/2010/main" val="3809493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DE858B6-EF11-CD4D-9AD1-9203F840FB88}" type="datetimeFigureOut">
              <a:rPr lang="en-US"/>
              <a:pPr>
                <a:defRPr/>
              </a:pPr>
              <a:t>12/13/16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5E9A54-AE0E-8441-BC82-7468A6EEFFA0}" type="slidenum">
              <a:rPr lang="en-US"/>
              <a:pPr>
                <a:defRPr/>
              </a:pPr>
              <a:t>‹#›</a:t>
            </a:fld>
            <a:endParaRPr lang="en-US"/>
          </a:p>
        </p:txBody>
      </p:sp>
    </p:spTree>
    <p:extLst>
      <p:ext uri="{BB962C8B-B14F-4D97-AF65-F5344CB8AC3E}">
        <p14:creationId xmlns:p14="http://schemas.microsoft.com/office/powerpoint/2010/main" val="2057612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B566470-1D04-AA4D-97DF-EBC97C77C0BC}" type="datetimeFigureOut">
              <a:rPr lang="en-US"/>
              <a:pPr>
                <a:defRPr/>
              </a:pPr>
              <a:t>12/13/16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81C0590-E284-0444-93E0-9764B7F3BA24}" type="slidenum">
              <a:rPr lang="en-US"/>
              <a:pPr>
                <a:defRPr/>
              </a:pPr>
              <a:t>‹#›</a:t>
            </a:fld>
            <a:endParaRPr lang="en-US"/>
          </a:p>
        </p:txBody>
      </p:sp>
    </p:spTree>
    <p:extLst>
      <p:ext uri="{BB962C8B-B14F-4D97-AF65-F5344CB8AC3E}">
        <p14:creationId xmlns:p14="http://schemas.microsoft.com/office/powerpoint/2010/main" val="1928795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8C73BE3-C606-394E-9064-3B16CF6F07F1}" type="datetimeFigureOut">
              <a:rPr lang="en-US"/>
              <a:pPr>
                <a:defRPr/>
              </a:pPr>
              <a:t>12/13/16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CF1BAC4-04B5-1241-B8A1-058E34AD3319}" type="slidenum">
              <a:rPr lang="en-US"/>
              <a:pPr>
                <a:defRPr/>
              </a:pPr>
              <a:t>‹#›</a:t>
            </a:fld>
            <a:endParaRPr lang="en-US"/>
          </a:p>
        </p:txBody>
      </p:sp>
    </p:spTree>
    <p:extLst>
      <p:ext uri="{BB962C8B-B14F-4D97-AF65-F5344CB8AC3E}">
        <p14:creationId xmlns:p14="http://schemas.microsoft.com/office/powerpoint/2010/main" val="3431228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B38AC2-DDC3-3448-B8E9-86753A596A4A}"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98269E7-A841-2B4A-BE3D-484A33BB159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7232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B38AC2-DDC3-3448-B8E9-86753A596A4A}"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98269E7-A841-2B4A-BE3D-484A33BB159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1045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38AC2-DDC3-3448-B8E9-86753A596A4A}"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98269E7-A841-2B4A-BE3D-484A33BB159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0195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CE5FA0-DBC0-E14E-B2D1-1F34F1B12003}" type="slidenum">
              <a:rPr lang="en-US"/>
              <a:pPr>
                <a:defRPr/>
              </a:pPr>
              <a:t>‹#›</a:t>
            </a:fld>
            <a:endParaRPr lang="en-US"/>
          </a:p>
        </p:txBody>
      </p:sp>
    </p:spTree>
    <p:extLst>
      <p:ext uri="{BB962C8B-B14F-4D97-AF65-F5344CB8AC3E}">
        <p14:creationId xmlns:p14="http://schemas.microsoft.com/office/powerpoint/2010/main" val="31879259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B38AC2-DDC3-3448-B8E9-86753A596A4A}"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98269E7-A841-2B4A-BE3D-484A33BB159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5725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B38AC2-DDC3-3448-B8E9-86753A596A4A}"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98269E7-A841-2B4A-BE3D-484A33BB159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32477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B38AC2-DDC3-3448-B8E9-86753A596A4A}"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98269E7-A841-2B4A-BE3D-484A33BB159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3245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38AC2-DDC3-3448-B8E9-86753A596A4A}"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98269E7-A841-2B4A-BE3D-484A33BB159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0273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38AC2-DDC3-3448-B8E9-86753A596A4A}"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98269E7-A841-2B4A-BE3D-484A33BB159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828812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38AC2-DDC3-3448-B8E9-86753A596A4A}"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98269E7-A841-2B4A-BE3D-484A33BB159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8289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B38AC2-DDC3-3448-B8E9-86753A596A4A}"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98269E7-A841-2B4A-BE3D-484A33BB159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1113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B38AC2-DDC3-3448-B8E9-86753A596A4A}"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98269E7-A841-2B4A-BE3D-484A33BB159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28395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ea typeface="+mn-ea"/>
                <a:cs typeface="+mn-cs"/>
              </a:rPr>
              <a:pPr defTabSz="457200" fontAlgn="auto">
                <a:spcBef>
                  <a:spcPts val="0"/>
                </a:spcBef>
                <a:spcAft>
                  <a:spcPts val="0"/>
                </a:spcAft>
              </a:pPr>
              <a:t>12/13/16</a:t>
            </a:fld>
            <a:endParaRPr lang="en-US" sz="1800">
              <a:solidFill>
                <a:prstClr val="black"/>
              </a:solidFill>
              <a:latin typeface="Calibri"/>
              <a:ea typeface="+mn-ea"/>
              <a:cs typeface="+mn-cs"/>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89701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ea typeface="+mn-ea"/>
                <a:cs typeface="+mn-cs"/>
              </a:rPr>
              <a:pPr defTabSz="457200" fontAlgn="auto">
                <a:spcBef>
                  <a:spcPts val="0"/>
                </a:spcBef>
                <a:spcAft>
                  <a:spcPts val="0"/>
                </a:spcAft>
              </a:pPr>
              <a:t>12/13/16</a:t>
            </a:fld>
            <a:endParaRPr lang="en-US" sz="1800">
              <a:solidFill>
                <a:prstClr val="black"/>
              </a:solidFill>
              <a:latin typeface="Calibri"/>
              <a:ea typeface="+mn-ea"/>
              <a:cs typeface="+mn-cs"/>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007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502D6DE-AE2F-F640-963E-5B3CC7386CE4}" type="slidenum">
              <a:rPr lang="en-US"/>
              <a:pPr>
                <a:defRPr/>
              </a:pPr>
              <a:t>‹#›</a:t>
            </a:fld>
            <a:endParaRPr lang="en-US"/>
          </a:p>
        </p:txBody>
      </p:sp>
    </p:spTree>
    <p:extLst>
      <p:ext uri="{BB962C8B-B14F-4D97-AF65-F5344CB8AC3E}">
        <p14:creationId xmlns:p14="http://schemas.microsoft.com/office/powerpoint/2010/main" val="4353288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ea typeface="+mn-ea"/>
                <a:cs typeface="+mn-cs"/>
              </a:rPr>
              <a:pPr defTabSz="457200" fontAlgn="auto">
                <a:spcBef>
                  <a:spcPts val="0"/>
                </a:spcBef>
                <a:spcAft>
                  <a:spcPts val="0"/>
                </a:spcAft>
              </a:pPr>
              <a:t>12/13/16</a:t>
            </a:fld>
            <a:endParaRPr lang="en-US" sz="1800">
              <a:solidFill>
                <a:prstClr val="black"/>
              </a:solidFill>
              <a:latin typeface="Calibri"/>
              <a:ea typeface="+mn-ea"/>
              <a:cs typeface="+mn-cs"/>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43767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ea typeface="+mn-ea"/>
                <a:cs typeface="+mn-cs"/>
              </a:rPr>
              <a:pPr defTabSz="457200" fontAlgn="auto">
                <a:spcBef>
                  <a:spcPts val="0"/>
                </a:spcBef>
                <a:spcAft>
                  <a:spcPts val="0"/>
                </a:spcAft>
              </a:pPr>
              <a:t>12/13/16</a:t>
            </a:fld>
            <a:endParaRPr lang="en-US" sz="1800">
              <a:solidFill>
                <a:prstClr val="black"/>
              </a:solidFill>
              <a:latin typeface="Calibri"/>
              <a:ea typeface="+mn-ea"/>
              <a:cs typeface="+mn-cs"/>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42821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ea typeface="+mn-ea"/>
                <a:cs typeface="+mn-cs"/>
              </a:rPr>
              <a:pPr defTabSz="457200" fontAlgn="auto">
                <a:spcBef>
                  <a:spcPts val="0"/>
                </a:spcBef>
                <a:spcAft>
                  <a:spcPts val="0"/>
                </a:spcAft>
              </a:pPr>
              <a:t>12/13/16</a:t>
            </a:fld>
            <a:endParaRPr lang="en-US" sz="1800">
              <a:solidFill>
                <a:prstClr val="black"/>
              </a:solidFill>
              <a:latin typeface="Calibri"/>
              <a:ea typeface="+mn-ea"/>
              <a:cs typeface="+mn-cs"/>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779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ea typeface="+mn-ea"/>
                <a:cs typeface="+mn-cs"/>
              </a:rPr>
              <a:pPr defTabSz="457200" fontAlgn="auto">
                <a:spcBef>
                  <a:spcPts val="0"/>
                </a:spcBef>
                <a:spcAft>
                  <a:spcPts val="0"/>
                </a:spcAft>
              </a:pPr>
              <a:t>12/13/16</a:t>
            </a:fld>
            <a:endParaRPr lang="en-US" sz="1800">
              <a:solidFill>
                <a:prstClr val="black"/>
              </a:solidFill>
              <a:latin typeface="Calibri"/>
              <a:ea typeface="+mn-ea"/>
              <a:cs typeface="+mn-cs"/>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32638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ea typeface="+mn-ea"/>
                <a:cs typeface="+mn-cs"/>
              </a:rPr>
              <a:pPr defTabSz="457200" fontAlgn="auto">
                <a:spcBef>
                  <a:spcPts val="0"/>
                </a:spcBef>
                <a:spcAft>
                  <a:spcPts val="0"/>
                </a:spcAft>
              </a:pPr>
              <a:t>12/13/16</a:t>
            </a:fld>
            <a:endParaRPr lang="en-US" sz="1800">
              <a:solidFill>
                <a:prstClr val="black"/>
              </a:solidFill>
              <a:latin typeface="Calibri"/>
              <a:ea typeface="+mn-ea"/>
              <a:cs typeface="+mn-cs"/>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99488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ea typeface="+mn-ea"/>
                <a:cs typeface="+mn-cs"/>
              </a:rPr>
              <a:pPr defTabSz="457200" fontAlgn="auto">
                <a:spcBef>
                  <a:spcPts val="0"/>
                </a:spcBef>
                <a:spcAft>
                  <a:spcPts val="0"/>
                </a:spcAft>
              </a:pPr>
              <a:t>12/13/16</a:t>
            </a:fld>
            <a:endParaRPr lang="en-US" sz="1800">
              <a:solidFill>
                <a:prstClr val="black"/>
              </a:solidFill>
              <a:latin typeface="Calibri"/>
              <a:ea typeface="+mn-ea"/>
              <a:cs typeface="+mn-cs"/>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3163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ea typeface="+mn-ea"/>
                <a:cs typeface="+mn-cs"/>
              </a:rPr>
              <a:pPr defTabSz="457200" fontAlgn="auto">
                <a:spcBef>
                  <a:spcPts val="0"/>
                </a:spcBef>
                <a:spcAft>
                  <a:spcPts val="0"/>
                </a:spcAft>
              </a:pPr>
              <a:t>12/13/16</a:t>
            </a:fld>
            <a:endParaRPr lang="en-US" sz="1800">
              <a:solidFill>
                <a:prstClr val="black"/>
              </a:solidFill>
              <a:latin typeface="Calibri"/>
              <a:ea typeface="+mn-ea"/>
              <a:cs typeface="+mn-cs"/>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249136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ea typeface="+mn-ea"/>
                <a:cs typeface="+mn-cs"/>
              </a:rPr>
              <a:pPr defTabSz="457200" fontAlgn="auto">
                <a:spcBef>
                  <a:spcPts val="0"/>
                </a:spcBef>
                <a:spcAft>
                  <a:spcPts val="0"/>
                </a:spcAft>
              </a:pPr>
              <a:t>12/13/16</a:t>
            </a:fld>
            <a:endParaRPr lang="en-US" sz="1800">
              <a:solidFill>
                <a:prstClr val="black"/>
              </a:solidFill>
              <a:latin typeface="Calibri"/>
              <a:ea typeface="+mn-ea"/>
              <a:cs typeface="+mn-cs"/>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87585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ea typeface="+mn-ea"/>
                <a:cs typeface="+mn-cs"/>
              </a:rPr>
              <a:pPr defTabSz="457200" fontAlgn="auto">
                <a:spcBef>
                  <a:spcPts val="0"/>
                </a:spcBef>
                <a:spcAft>
                  <a:spcPts val="0"/>
                </a:spcAft>
              </a:pPr>
              <a:t>12/13/16</a:t>
            </a:fld>
            <a:endParaRPr lang="en-US" sz="1800">
              <a:solidFill>
                <a:prstClr val="black"/>
              </a:solidFill>
              <a:latin typeface="Calibri"/>
              <a:ea typeface="+mn-ea"/>
              <a:cs typeface="+mn-cs"/>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82081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7636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450C28-1D67-124E-8AF7-FF9E6E9C7AC6}" type="slidenum">
              <a:rPr lang="en-US"/>
              <a:pPr>
                <a:defRPr/>
              </a:pPr>
              <a:t>‹#›</a:t>
            </a:fld>
            <a:endParaRPr lang="en-US"/>
          </a:p>
        </p:txBody>
      </p:sp>
    </p:spTree>
    <p:extLst>
      <p:ext uri="{BB962C8B-B14F-4D97-AF65-F5344CB8AC3E}">
        <p14:creationId xmlns:p14="http://schemas.microsoft.com/office/powerpoint/2010/main" val="11162171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55941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56740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77918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45805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13751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03575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35823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55612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97729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6372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D782367-A5BC-B44F-BA9E-7B22EE0DEC7B}" type="slidenum">
              <a:rPr lang="en-US"/>
              <a:pPr>
                <a:defRPr/>
              </a:pPr>
              <a:t>‹#›</a:t>
            </a:fld>
            <a:endParaRPr lang="en-US"/>
          </a:p>
        </p:txBody>
      </p:sp>
    </p:spTree>
    <p:extLst>
      <p:ext uri="{BB962C8B-B14F-4D97-AF65-F5344CB8AC3E}">
        <p14:creationId xmlns:p14="http://schemas.microsoft.com/office/powerpoint/2010/main" val="38218386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pic>
        <p:nvPicPr>
          <p:cNvPr id="4" name="Picture 4" descr="ppt_bkg1.png"/>
          <p:cNvPicPr>
            <a:picLocks noChangeAspect="1"/>
          </p:cNvPicPr>
          <p:nvPr/>
        </p:nvPicPr>
        <p:blipFill>
          <a:blip r:embed="rId2" cstate="print"/>
          <a:srcRect t="2948"/>
          <a:stretch>
            <a:fillRect/>
          </a:stretch>
        </p:blipFill>
        <p:spPr bwMode="auto">
          <a:xfrm>
            <a:off x="71062" y="0"/>
            <a:ext cx="9001881" cy="6655828"/>
          </a:xfrm>
          <a:prstGeom prst="rect">
            <a:avLst/>
          </a:prstGeom>
          <a:noFill/>
          <a:ln w="9525">
            <a:noFill/>
            <a:miter lim="800000"/>
            <a:headEnd/>
            <a:tailEnd/>
          </a:ln>
        </p:spPr>
      </p:pic>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solidFill>
                <a:prstClr val="black"/>
              </a:solidFill>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1524000" y="4071938"/>
            <a:ext cx="6096000" cy="1143000"/>
          </a:xfrm>
        </p:spPr>
        <p:txBody>
          <a:bodyPr/>
          <a:lstStyle>
            <a:lvl1pPr marL="0" indent="0" algn="ctr">
              <a:buNone/>
              <a:defRPr/>
            </a:lvl1pPr>
            <a:lvl2pPr marL="432235" indent="0" algn="ctr">
              <a:buNone/>
              <a:defRPr/>
            </a:lvl2pPr>
            <a:lvl3pPr marL="864469" indent="0" algn="ctr">
              <a:buNone/>
              <a:defRPr/>
            </a:lvl3pPr>
            <a:lvl4pPr marL="1296702" indent="0" algn="ctr">
              <a:buNone/>
              <a:defRPr/>
            </a:lvl4pPr>
            <a:lvl5pPr marL="1728938" indent="0" algn="ctr">
              <a:buNone/>
              <a:defRPr/>
            </a:lvl5pPr>
            <a:lvl6pPr marL="2161172" indent="0" algn="ctr">
              <a:buNone/>
              <a:defRPr/>
            </a:lvl6pPr>
            <a:lvl7pPr marL="2593406" indent="0" algn="ctr">
              <a:buNone/>
              <a:defRPr/>
            </a:lvl7pPr>
            <a:lvl8pPr marL="3025640" indent="0" algn="ctr">
              <a:buNone/>
              <a:defRPr/>
            </a:lvl8pPr>
            <a:lvl9pPr marL="3457874" indent="0" algn="ctr">
              <a:buNone/>
              <a:defRPr/>
            </a:lvl9pPr>
          </a:lstStyle>
          <a:p>
            <a:r>
              <a:rPr lang="en-US" smtClean="0"/>
              <a:t>Click to edit Master subtitle style</a:t>
            </a:r>
            <a:endParaRPr lang="en-US" dirty="0"/>
          </a:p>
        </p:txBody>
      </p:sp>
      <p:sp>
        <p:nvSpPr>
          <p:cNvPr id="7" name="Rectangle 2"/>
          <p:cNvSpPr>
            <a:spLocks noGrp="1" noChangeArrowheads="1"/>
          </p:cNvSpPr>
          <p:nvPr>
            <p:ph type="title"/>
          </p:nvPr>
        </p:nvSpPr>
        <p:spPr bwMode="auto">
          <a:xfrm>
            <a:off x="71438" y="3143254"/>
            <a:ext cx="9001124" cy="486668"/>
          </a:xfrm>
          <a:prstGeom prst="rect">
            <a:avLst/>
          </a:prstGeom>
          <a:noFill/>
          <a:ln w="12700">
            <a:noFill/>
            <a:miter lim="800000"/>
            <a:headEnd/>
            <a:tailEnd/>
          </a:ln>
        </p:spPr>
        <p:txBody>
          <a:bodyPr lIns="56061" tIns="22425" rIns="56061" bIns="22425"/>
          <a:lstStyle/>
          <a:p>
            <a:pPr lvl="0"/>
            <a:r>
              <a:rPr lang="en-US" smtClean="0"/>
              <a:t>Click to edit Master title style</a:t>
            </a:r>
            <a:endParaRPr lang="en-US" dirty="0"/>
          </a:p>
        </p:txBody>
      </p:sp>
      <p:sp>
        <p:nvSpPr>
          <p:cNvPr id="6" name="TextBox 5"/>
          <p:cNvSpPr txBox="1"/>
          <p:nvPr userDrawn="1"/>
        </p:nvSpPr>
        <p:spPr>
          <a:xfrm>
            <a:off x="0" y="6387148"/>
            <a:ext cx="9144000" cy="364329"/>
          </a:xfrm>
          <a:prstGeom prst="rect">
            <a:avLst/>
          </a:prstGeom>
          <a:noFill/>
        </p:spPr>
        <p:txBody>
          <a:bodyPr wrap="square" lIns="86486" tIns="43243" rIns="86486" bIns="43243" rtlCol="0">
            <a:spAutoFit/>
          </a:bodyPr>
          <a:lstStyle/>
          <a:p>
            <a:pPr algn="ctr" defTabSz="457200"/>
            <a:r>
              <a:rPr lang="en-US" sz="900" dirty="0" smtClean="0">
                <a:solidFill>
                  <a:prstClr val="black"/>
                </a:solidFill>
                <a:ea typeface="ヒラギノ角ゴ Pro W3"/>
                <a:cs typeface="ヒラギノ角ゴ Pro W3"/>
              </a:rPr>
              <a:t>This material is based upon work supported by the U.S. Department of Energy Office of Science under Cooperative Agreement DE-SC0000661.</a:t>
            </a:r>
          </a:p>
          <a:p>
            <a:pPr algn="ctr" defTabSz="457200"/>
            <a:r>
              <a:rPr lang="en-US" sz="900" dirty="0" smtClean="0">
                <a:solidFill>
                  <a:prstClr val="black"/>
                </a:solidFill>
                <a:ea typeface="ヒラギノ角ゴ Pro W3"/>
                <a:cs typeface="ヒラギノ角ゴ Pro W3"/>
              </a:rPr>
              <a:t>Michigan State University designs and establishes FRIB as a DOE Office of Science National User Facility in support of the mission of the Office of Nuclear Physics.</a:t>
            </a:r>
          </a:p>
        </p:txBody>
      </p:sp>
      <p:sp>
        <p:nvSpPr>
          <p:cNvPr id="8" name="Rectangle 7"/>
          <p:cNvSpPr/>
          <p:nvPr userDrawn="1"/>
        </p:nvSpPr>
        <p:spPr>
          <a:xfrm>
            <a:off x="3011412" y="415238"/>
            <a:ext cx="27432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1900" y="471295"/>
            <a:ext cx="1600200" cy="2043892"/>
          </a:xfrm>
          <a:prstGeom prst="rect">
            <a:avLst/>
          </a:prstGeom>
        </p:spPr>
      </p:pic>
    </p:spTree>
    <p:extLst>
      <p:ext uri="{BB962C8B-B14F-4D97-AF65-F5344CB8AC3E}">
        <p14:creationId xmlns:p14="http://schemas.microsoft.com/office/powerpoint/2010/main" val="17961140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800" dirty="0">
              <a:solidFill>
                <a:prstClr val="black"/>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800" dirty="0">
              <a:solidFill>
                <a:prstClr val="black"/>
              </a:solidFill>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dirty="0"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32093"/>
            <a:ext cx="9143999" cy="725908"/>
          </a:xfrm>
          <a:prstGeom prst="rect">
            <a:avLst/>
          </a:prstGeom>
        </p:spPr>
      </p:pic>
    </p:spTree>
    <p:extLst>
      <p:ext uri="{BB962C8B-B14F-4D97-AF65-F5344CB8AC3E}">
        <p14:creationId xmlns:p14="http://schemas.microsoft.com/office/powerpoint/2010/main" val="290746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pic>
        <p:nvPicPr>
          <p:cNvPr id="6"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7"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800" dirty="0">
              <a:solidFill>
                <a:prstClr val="black"/>
              </a:solidFill>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800" dirty="0">
              <a:solidFill>
                <a:prstClr val="black"/>
              </a:solidFill>
              <a:ea typeface="ヒラギノ角ゴ Pro W3" pitchFamily="-107" charset="-128"/>
              <a:cs typeface="Arial" charset="0"/>
            </a:endParaRPr>
          </a:p>
        </p:txBody>
      </p:sp>
      <p:sp>
        <p:nvSpPr>
          <p:cNvPr id="2" name="Title 1"/>
          <p:cNvSpPr>
            <a:spLocks noGrp="1"/>
          </p:cNvSpPr>
          <p:nvPr>
            <p:ph type="title"/>
          </p:nvPr>
        </p:nvSpPr>
        <p:spPr>
          <a:xfrm>
            <a:off x="76201" y="281882"/>
            <a:ext cx="8991598"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1" y="1067100"/>
            <a:ext cx="4423230" cy="5027414"/>
          </a:xfr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0"/>
          </p:nvPr>
        </p:nvSpPr>
        <p:spPr>
          <a:xfrm>
            <a:off x="4644573" y="1071569"/>
            <a:ext cx="4423227" cy="5027414"/>
          </a:xfr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t>, Slide </a:t>
            </a:r>
            <a:fld id="{4F88C639-55E7-4D97-AC8D-4B42A67367B5}" type="slidenum">
              <a:rPr lang="en-US"/>
              <a:pPr>
                <a:defRPr/>
              </a:pPr>
              <a:t>‹#›</a:t>
            </a:fld>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32575"/>
            <a:ext cx="9137923" cy="725425"/>
          </a:xfrm>
          <a:prstGeom prst="rect">
            <a:avLst/>
          </a:prstGeom>
        </p:spPr>
      </p:pic>
    </p:spTree>
    <p:extLst>
      <p:ext uri="{BB962C8B-B14F-4D97-AF65-F5344CB8AC3E}">
        <p14:creationId xmlns:p14="http://schemas.microsoft.com/office/powerpoint/2010/main" val="30941554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pic>
        <p:nvPicPr>
          <p:cNvPr id="6"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7"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800" dirty="0">
              <a:solidFill>
                <a:prstClr val="black"/>
              </a:solidFill>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800" dirty="0">
              <a:solidFill>
                <a:prstClr val="black"/>
              </a:solidFill>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 y="1067099"/>
            <a:ext cx="8991604"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76200" y="3581400"/>
            <a:ext cx="8991604"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t>, Slide </a:t>
            </a:r>
            <a:fld id="{BCDB990A-6268-4898-A641-7F04AAB15EE6}" type="slidenum">
              <a:rPr lang="en-US"/>
              <a:pPr>
                <a:defRPr/>
              </a:pPr>
              <a:t>‹#›</a:t>
            </a:fld>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32575"/>
            <a:ext cx="9137923" cy="725425"/>
          </a:xfrm>
          <a:prstGeom prst="rect">
            <a:avLst/>
          </a:prstGeom>
        </p:spPr>
      </p:pic>
    </p:spTree>
    <p:extLst>
      <p:ext uri="{BB962C8B-B14F-4D97-AF65-F5344CB8AC3E}">
        <p14:creationId xmlns:p14="http://schemas.microsoft.com/office/powerpoint/2010/main" val="41983622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pic>
        <p:nvPicPr>
          <p:cNvPr id="8"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9"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800" dirty="0">
              <a:solidFill>
                <a:prstClr val="black"/>
              </a:solidFill>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800" dirty="0">
              <a:solidFill>
                <a:prstClr val="black"/>
              </a:solidFill>
              <a:ea typeface="ヒラギノ角ゴ Pro W3" pitchFamily="-107" charset="-128"/>
              <a:cs typeface="Arial" charset="0"/>
            </a:endParaRPr>
          </a:p>
        </p:txBody>
      </p:sp>
      <p:sp>
        <p:nvSpPr>
          <p:cNvPr id="2" name="Title 1"/>
          <p:cNvSpPr>
            <a:spLocks noGrp="1"/>
          </p:cNvSpPr>
          <p:nvPr>
            <p:ph type="title"/>
          </p:nvPr>
        </p:nvSpPr>
        <p:spPr>
          <a:xfrm>
            <a:off x="76201" y="281882"/>
            <a:ext cx="8991598"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1" y="1067099"/>
            <a:ext cx="4419600"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1"/>
          </p:nvPr>
        </p:nvSpPr>
        <p:spPr>
          <a:xfrm>
            <a:off x="4625530" y="1067099"/>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76206" y="3581400"/>
            <a:ext cx="4419599"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3"/>
          </p:nvPr>
        </p:nvSpPr>
        <p:spPr>
          <a:xfrm>
            <a:off x="4625530" y="3581400"/>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a:t>, Slide </a:t>
            </a:r>
            <a:fld id="{74887700-F8AD-4E75-9DA6-99EB4D2760D1}" type="slidenum">
              <a:rPr lang="en-US"/>
              <a:pPr>
                <a:defRPr/>
              </a:pPr>
              <a:t>‹#›</a:t>
            </a:fld>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32575"/>
            <a:ext cx="9137923" cy="725425"/>
          </a:xfrm>
          <a:prstGeom prst="rect">
            <a:avLst/>
          </a:prstGeom>
        </p:spPr>
      </p:pic>
    </p:spTree>
    <p:extLst>
      <p:ext uri="{BB962C8B-B14F-4D97-AF65-F5344CB8AC3E}">
        <p14:creationId xmlns:p14="http://schemas.microsoft.com/office/powerpoint/2010/main" val="9317592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5"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800" dirty="0">
              <a:solidFill>
                <a:prstClr val="black"/>
              </a:solidFill>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800" dirty="0">
              <a:solidFill>
                <a:prstClr val="black"/>
              </a:solidFill>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32575"/>
            <a:ext cx="9137923" cy="725425"/>
          </a:xfrm>
          <a:prstGeom prst="rect">
            <a:avLst/>
          </a:prstGeom>
        </p:spPr>
      </p:pic>
    </p:spTree>
    <p:extLst>
      <p:ext uri="{BB962C8B-B14F-4D97-AF65-F5344CB8AC3E}">
        <p14:creationId xmlns:p14="http://schemas.microsoft.com/office/powerpoint/2010/main" val="38950438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800" dirty="0">
              <a:solidFill>
                <a:prstClr val="black"/>
              </a:solidFill>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800" dirty="0">
              <a:solidFill>
                <a:prstClr val="black"/>
              </a:solidFill>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888FC917-2F4D-45AC-AA7A-EF80FFB23A84}" type="slidenum">
              <a:rPr lang="en-US"/>
              <a:pPr>
                <a:defRPr/>
              </a:pPr>
              <a:t>‹#›</a:t>
            </a:fld>
            <a:endParaRPr lang="en-US"/>
          </a:p>
        </p:txBody>
      </p:sp>
    </p:spTree>
    <p:extLst>
      <p:ext uri="{BB962C8B-B14F-4D97-AF65-F5344CB8AC3E}">
        <p14:creationId xmlns:p14="http://schemas.microsoft.com/office/powerpoint/2010/main" val="30136884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4" name="Picture 5"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800" dirty="0">
              <a:solidFill>
                <a:prstClr val="black"/>
              </a:solidFill>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800" dirty="0">
              <a:solidFill>
                <a:prstClr val="black"/>
              </a:solidFill>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4E543906-16D3-4B1F-A4DE-E132643E3450}" type="slidenum">
              <a:rPr lang="en-US"/>
              <a:pPr>
                <a:defRPr/>
              </a:pPr>
              <a:t>‹#›</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32575"/>
            <a:ext cx="9137923" cy="725425"/>
          </a:xfrm>
          <a:prstGeom prst="rect">
            <a:avLst/>
          </a:prstGeom>
        </p:spPr>
      </p:pic>
    </p:spTree>
    <p:extLst>
      <p:ext uri="{BB962C8B-B14F-4D97-AF65-F5344CB8AC3E}">
        <p14:creationId xmlns:p14="http://schemas.microsoft.com/office/powerpoint/2010/main" val="21949713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5" name="Picture 4" descr="FRIB_ppt_top.jpg"/>
          <p:cNvPicPr>
            <a:picLocks noChangeAspect="1"/>
          </p:cNvPicPr>
          <p:nvPr/>
        </p:nvPicPr>
        <p:blipFill>
          <a:blip r:embed="rId2"/>
          <a:srcRect/>
          <a:stretch>
            <a:fillRect/>
          </a:stretch>
        </p:blipFill>
        <p:spPr bwMode="auto">
          <a:xfrm>
            <a:off x="0" y="0"/>
            <a:ext cx="9144000" cy="1003300"/>
          </a:xfrm>
          <a:prstGeom prst="rect">
            <a:avLst/>
          </a:prstGeom>
          <a:noFill/>
          <a:ln w="9525">
            <a:noFill/>
            <a:miter lim="800000"/>
            <a:headEnd/>
            <a:tailEnd/>
          </a:ln>
        </p:spPr>
      </p:pic>
      <p:sp>
        <p:nvSpPr>
          <p:cNvPr id="6"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defTabSz="457200" eaLnBrk="0" hangingPunct="0">
              <a:lnSpc>
                <a:spcPct val="90000"/>
              </a:lnSpc>
              <a:defRPr/>
            </a:pPr>
            <a:endParaRPr lang="en-US" sz="1800" dirty="0">
              <a:solidFill>
                <a:prstClr val="black"/>
              </a:solidFill>
              <a:latin typeface="Helvetica" pitchFamily="-65" charset="0"/>
              <a:ea typeface="Arial" pitchFamily="-65" charset="0"/>
              <a:cs typeface="Arial" pitchFamily="-65" charset="0"/>
            </a:endParaRPr>
          </a:p>
        </p:txBody>
      </p:sp>
      <p:sp>
        <p:nvSpPr>
          <p:cNvPr id="7" name="Rectangle 6"/>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defTabSz="457200">
              <a:defRPr/>
            </a:pPr>
            <a:endParaRPr lang="en-US" sz="1800">
              <a:solidFill>
                <a:prstClr val="black"/>
              </a:solidFill>
              <a:latin typeface="Arial" pitchFamily="-65" charset="0"/>
              <a:ea typeface="Arial" pitchFamily="-65" charset="0"/>
              <a:cs typeface="Arial" pitchFamily="-65" charset="0"/>
            </a:endParaRPr>
          </a:p>
        </p:txBody>
      </p:sp>
      <p:sp>
        <p:nvSpPr>
          <p:cNvPr id="3" name="Content Placeholder 2"/>
          <p:cNvSpPr>
            <a:spLocks noGrp="1"/>
          </p:cNvSpPr>
          <p:nvPr>
            <p:ph idx="1"/>
          </p:nvPr>
        </p:nvSpPr>
        <p:spPr>
          <a:xfrm>
            <a:off x="76200" y="1067100"/>
            <a:ext cx="8990922" cy="502741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76200" y="0"/>
            <a:ext cx="8991600" cy="1003300"/>
          </a:xfrm>
        </p:spPr>
        <p:txBody>
          <a:bodyPr anchor="ctr"/>
          <a:lstStyle/>
          <a:p>
            <a:r>
              <a:rPr lang="en-US" dirty="0" smtClean="0"/>
              <a:t>Click to edit Master title style</a:t>
            </a:r>
            <a:endParaRPr lang="en-US" dirty="0"/>
          </a:p>
        </p:txBody>
      </p:sp>
      <p:sp>
        <p:nvSpPr>
          <p:cNvPr id="8" name="Footer Placeholder 10"/>
          <p:cNvSpPr>
            <a:spLocks noGrp="1"/>
          </p:cNvSpPr>
          <p:nvPr>
            <p:ph type="ftr" sz="quarter" idx="10"/>
          </p:nvPr>
        </p:nvSpPr>
        <p:spPr>
          <a:xfrm>
            <a:off x="5635625" y="6356350"/>
            <a:ext cx="2898775" cy="365125"/>
          </a:xfrm>
        </p:spPr>
        <p:txBody>
          <a:bodyPr/>
          <a:lstStyle>
            <a:lvl1pPr>
              <a:defRPr/>
            </a:lvl1pPr>
          </a:lstStyle>
          <a:p>
            <a:endParaRPr lang="en-US" dirty="0"/>
          </a:p>
        </p:txBody>
      </p:sp>
      <p:sp>
        <p:nvSpPr>
          <p:cNvPr id="10" name="Slide Number Placeholder 4"/>
          <p:cNvSpPr>
            <a:spLocks noGrp="1"/>
          </p:cNvSpPr>
          <p:nvPr>
            <p:ph type="sldNum" sz="quarter" idx="4"/>
          </p:nvPr>
        </p:nvSpPr>
        <p:spPr>
          <a:xfrm>
            <a:off x="8534400" y="6356350"/>
            <a:ext cx="609600" cy="365125"/>
          </a:xfrm>
          <a:prstGeom prst="rect">
            <a:avLst/>
          </a:prstGeom>
        </p:spPr>
        <p:txBody>
          <a:bodyPr vert="horz" lIns="0" tIns="0" rIns="0" bIns="45720" rtlCol="0" anchor="b"/>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algn="l"/>
            <a:r>
              <a:rPr dirty="0"/>
              <a:t>, Slide </a:t>
            </a:r>
            <a:fld id="{1D2CDB64-C772-4C10-8066-C769534B205C}" type="slidenum">
              <a:rPr/>
              <a:pPr algn="l"/>
              <a:t>‹#›</a:t>
            </a:fld>
            <a:endParaRPr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32575"/>
            <a:ext cx="9137923" cy="725425"/>
          </a:xfrm>
          <a:prstGeom prst="rect">
            <a:avLst/>
          </a:prstGeom>
        </p:spPr>
      </p:pic>
    </p:spTree>
    <p:extLst>
      <p:ext uri="{BB962C8B-B14F-4D97-AF65-F5344CB8AC3E}">
        <p14:creationId xmlns:p14="http://schemas.microsoft.com/office/powerpoint/2010/main" val="21674079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761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3FA349-DAC3-4547-884B-D4C6A0DDE86D}" type="slidenum">
              <a:rPr lang="en-US"/>
              <a:pPr>
                <a:defRPr/>
              </a:pPr>
              <a:t>‹#›</a:t>
            </a:fld>
            <a:endParaRPr lang="en-US"/>
          </a:p>
        </p:txBody>
      </p:sp>
    </p:spTree>
    <p:extLst>
      <p:ext uri="{BB962C8B-B14F-4D97-AF65-F5344CB8AC3E}">
        <p14:creationId xmlns:p14="http://schemas.microsoft.com/office/powerpoint/2010/main" val="4199742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22261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32603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66783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12500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64182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68874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31043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92478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05795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2165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748E6E-6E8F-784B-ACA2-01079482E39E}" type="slidenum">
              <a:rPr lang="en-US"/>
              <a:pPr>
                <a:defRPr/>
              </a:pPr>
              <a:t>‹#›</a:t>
            </a:fld>
            <a:endParaRPr lang="en-US"/>
          </a:p>
        </p:txBody>
      </p:sp>
    </p:spTree>
    <p:extLst>
      <p:ext uri="{BB962C8B-B14F-4D97-AF65-F5344CB8AC3E}">
        <p14:creationId xmlns:p14="http://schemas.microsoft.com/office/powerpoint/2010/main" val="16385959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pic>
        <p:nvPicPr>
          <p:cNvPr id="28" name="Picture 7" descr="FRIB_ppt_top.jpg"/>
          <p:cNvPicPr>
            <a:picLocks noChangeAspect="1"/>
          </p:cNvPicPr>
          <p:nvPr userDrawn="1"/>
        </p:nvPicPr>
        <p:blipFill>
          <a:blip r:embed="rId2" cstate="print"/>
          <a:srcRect/>
          <a:stretch>
            <a:fillRect/>
          </a:stretch>
        </p:blipFill>
        <p:spPr bwMode="auto">
          <a:xfrm>
            <a:off x="-5196" y="6173093"/>
            <a:ext cx="9149196" cy="698872"/>
          </a:xfrm>
          <a:prstGeom prst="rect">
            <a:avLst/>
          </a:prstGeom>
          <a:noFill/>
          <a:ln w="9525">
            <a:noFill/>
            <a:miter lim="800000"/>
            <a:headEnd/>
            <a:tailEnd/>
          </a:ln>
        </p:spPr>
      </p:pic>
      <p:sp>
        <p:nvSpPr>
          <p:cNvPr id="5" name="Text Box 5"/>
          <p:cNvSpPr txBox="1">
            <a:spLocks noChangeArrowheads="1"/>
          </p:cNvSpPr>
          <p:nvPr/>
        </p:nvSpPr>
        <p:spPr bwMode="auto">
          <a:xfrm>
            <a:off x="638024" y="1093007"/>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solidFill>
                <a:prstClr val="black"/>
              </a:solidFill>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1567958" y="3776653"/>
            <a:ext cx="6096000" cy="1143000"/>
          </a:xfrm>
        </p:spPr>
        <p:txBody>
          <a:bodyPr/>
          <a:lstStyle>
            <a:lvl1pPr marL="0" indent="0" algn="ctr">
              <a:buNone/>
              <a:defRPr/>
            </a:lvl1pPr>
            <a:lvl2pPr marL="432235" indent="0" algn="ctr">
              <a:buNone/>
              <a:defRPr/>
            </a:lvl2pPr>
            <a:lvl3pPr marL="864469" indent="0" algn="ctr">
              <a:buNone/>
              <a:defRPr/>
            </a:lvl3pPr>
            <a:lvl4pPr marL="1296702" indent="0" algn="ctr">
              <a:buNone/>
              <a:defRPr/>
            </a:lvl4pPr>
            <a:lvl5pPr marL="1728938" indent="0" algn="ctr">
              <a:buNone/>
              <a:defRPr/>
            </a:lvl5pPr>
            <a:lvl6pPr marL="2161172" indent="0" algn="ctr">
              <a:buNone/>
              <a:defRPr/>
            </a:lvl6pPr>
            <a:lvl7pPr marL="2593406" indent="0" algn="ctr">
              <a:buNone/>
              <a:defRPr/>
            </a:lvl7pPr>
            <a:lvl8pPr marL="3025640" indent="0" algn="ctr">
              <a:buNone/>
              <a:defRPr/>
            </a:lvl8pPr>
            <a:lvl9pPr marL="3457874" indent="0" algn="ctr">
              <a:buNone/>
              <a:defRPr/>
            </a:lvl9pPr>
          </a:lstStyle>
          <a:p>
            <a:r>
              <a:rPr lang="en-US" smtClean="0"/>
              <a:t>Click to edit Master subtitle style</a:t>
            </a:r>
            <a:endParaRPr lang="en-US" dirty="0"/>
          </a:p>
        </p:txBody>
      </p:sp>
      <p:sp>
        <p:nvSpPr>
          <p:cNvPr id="7" name="Rectangle 2"/>
          <p:cNvSpPr>
            <a:spLocks noGrp="1" noChangeArrowheads="1"/>
          </p:cNvSpPr>
          <p:nvPr>
            <p:ph type="title"/>
          </p:nvPr>
        </p:nvSpPr>
        <p:spPr bwMode="auto">
          <a:xfrm>
            <a:off x="115396" y="2895600"/>
            <a:ext cx="9001124" cy="486668"/>
          </a:xfrm>
          <a:prstGeom prst="rect">
            <a:avLst/>
          </a:prstGeom>
          <a:noFill/>
          <a:ln w="12700">
            <a:noFill/>
            <a:miter lim="800000"/>
            <a:headEnd/>
            <a:tailEnd/>
          </a:ln>
        </p:spPr>
        <p:txBody>
          <a:bodyPr lIns="56061" tIns="22425" rIns="56061" bIns="22425"/>
          <a:lstStyle/>
          <a:p>
            <a:pPr lvl="0"/>
            <a:r>
              <a:rPr lang="en-US" smtClean="0"/>
              <a:t>Click to edit Master title style</a:t>
            </a:r>
            <a:endParaRPr lang="en-US" dirty="0"/>
          </a:p>
        </p:txBody>
      </p:sp>
      <p:sp>
        <p:nvSpPr>
          <p:cNvPr id="10" name="TextBox 9"/>
          <p:cNvSpPr txBox="1"/>
          <p:nvPr userDrawn="1"/>
        </p:nvSpPr>
        <p:spPr>
          <a:xfrm>
            <a:off x="609600" y="6352260"/>
            <a:ext cx="7991728" cy="246221"/>
          </a:xfrm>
          <a:prstGeom prst="rect">
            <a:avLst/>
          </a:prstGeom>
          <a:noFill/>
        </p:spPr>
        <p:txBody>
          <a:bodyPr wrap="none" rtlCol="0">
            <a:spAutoFit/>
          </a:bodyPr>
          <a:lstStyle/>
          <a:p>
            <a:pPr defTabSz="457200"/>
            <a:r>
              <a:rPr lang="en-US" sz="1000" dirty="0" smtClean="0">
                <a:solidFill>
                  <a:prstClr val="black"/>
                </a:solidFill>
                <a:latin typeface="Arial" pitchFamily="34" charset="0"/>
                <a:ea typeface="ヒラギノ角ゴ Pro W3"/>
                <a:cs typeface="ヒラギノ角ゴ Pro W3"/>
              </a:rPr>
              <a:t>Design supported by: US Department of Energy Office of Science, Michigan State University, Joint Institute for Nuclear Astrophysics (NSF) </a:t>
            </a:r>
            <a:endParaRPr lang="en-US" sz="1000" dirty="0">
              <a:solidFill>
                <a:prstClr val="black"/>
              </a:solidFill>
              <a:latin typeface="Arial" pitchFamily="34" charset="0"/>
              <a:ea typeface="ヒラギノ角ゴ Pro W3"/>
              <a:cs typeface="ヒラギノ角ゴ Pro W3"/>
            </a:endParaRPr>
          </a:p>
        </p:txBody>
      </p:sp>
      <p:sp>
        <p:nvSpPr>
          <p:cNvPr id="22" name="TextBox 21"/>
          <p:cNvSpPr txBox="1"/>
          <p:nvPr userDrawn="1"/>
        </p:nvSpPr>
        <p:spPr>
          <a:xfrm>
            <a:off x="2264779" y="6162739"/>
            <a:ext cx="4390169" cy="246221"/>
          </a:xfrm>
          <a:prstGeom prst="rect">
            <a:avLst/>
          </a:prstGeom>
          <a:noFill/>
        </p:spPr>
        <p:txBody>
          <a:bodyPr wrap="none" rtlCol="0">
            <a:spAutoFit/>
          </a:bodyPr>
          <a:lstStyle/>
          <a:p>
            <a:pPr defTabSz="457200"/>
            <a:r>
              <a:rPr lang="en-US" sz="1000" dirty="0" smtClean="0">
                <a:solidFill>
                  <a:prstClr val="black"/>
                </a:solidFill>
                <a:latin typeface="Arial" pitchFamily="34" charset="0"/>
                <a:ea typeface="ヒラギノ角ゴ Pro W3"/>
                <a:cs typeface="ヒラギノ角ゴ Pro W3"/>
              </a:rPr>
              <a:t>Proposed by the SECAR collaboration for installation at NSCL/FRIB ReA3</a:t>
            </a:r>
            <a:endParaRPr lang="en-US" sz="1000" dirty="0">
              <a:solidFill>
                <a:prstClr val="black"/>
              </a:solidFill>
              <a:latin typeface="Arial" pitchFamily="34" charset="0"/>
              <a:ea typeface="ヒラギノ角ゴ Pro W3"/>
              <a:cs typeface="ヒラギノ角ゴ Pro W3"/>
            </a:endParaRPr>
          </a:p>
        </p:txBody>
      </p:sp>
      <p:pic>
        <p:nvPicPr>
          <p:cNvPr id="2" name="Picture 1" descr="screensh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71800" y="788206"/>
            <a:ext cx="3115155" cy="941134"/>
          </a:xfrm>
          <a:prstGeom prst="rect">
            <a:avLst/>
          </a:prstGeom>
        </p:spPr>
      </p:pic>
      <p:sp>
        <p:nvSpPr>
          <p:cNvPr id="27" name="TextBox 26"/>
          <p:cNvSpPr txBox="1"/>
          <p:nvPr userDrawn="1"/>
        </p:nvSpPr>
        <p:spPr>
          <a:xfrm>
            <a:off x="2971800" y="1634220"/>
            <a:ext cx="2393604" cy="276999"/>
          </a:xfrm>
          <a:prstGeom prst="rect">
            <a:avLst/>
          </a:prstGeom>
          <a:noFill/>
        </p:spPr>
        <p:txBody>
          <a:bodyPr wrap="none" rtlCol="0">
            <a:spAutoFit/>
          </a:bodyPr>
          <a:lstStyle/>
          <a:p>
            <a:pPr defTabSz="457200"/>
            <a:r>
              <a:rPr lang="en-US" sz="1200" dirty="0" smtClean="0">
                <a:solidFill>
                  <a:prstClr val="black"/>
                </a:solidFill>
                <a:latin typeface="Arial" pitchFamily="34" charset="0"/>
                <a:ea typeface="ヒラギノ角ゴ Pro W3"/>
                <a:cs typeface="ヒラギノ角ゴ Pro W3"/>
              </a:rPr>
              <a:t>Separator for Capture Reactions</a:t>
            </a:r>
            <a:endParaRPr lang="en-US" sz="1200" dirty="0">
              <a:solidFill>
                <a:prstClr val="black"/>
              </a:solidFill>
              <a:latin typeface="Arial" pitchFamily="34" charset="0"/>
              <a:ea typeface="ヒラギノ角ゴ Pro W3"/>
              <a:cs typeface="ヒラギノ角ゴ Pro W3"/>
            </a:endParaRPr>
          </a:p>
        </p:txBody>
      </p:sp>
    </p:spTree>
    <p:extLst>
      <p:ext uri="{BB962C8B-B14F-4D97-AF65-F5344CB8AC3E}">
        <p14:creationId xmlns:p14="http://schemas.microsoft.com/office/powerpoint/2010/main" val="28968809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1" name="Picture 7" descr="FRIB_ppt_top.jpg"/>
          <p:cNvPicPr>
            <a:picLocks noChangeAspect="1"/>
          </p:cNvPicPr>
          <p:nvPr userDrawn="1"/>
        </p:nvPicPr>
        <p:blipFill>
          <a:blip r:embed="rId2" cstate="print"/>
          <a:srcRect/>
          <a:stretch>
            <a:fillRect/>
          </a:stretch>
        </p:blipFill>
        <p:spPr bwMode="auto">
          <a:xfrm>
            <a:off x="-5196" y="6173093"/>
            <a:ext cx="9149196" cy="698872"/>
          </a:xfrm>
          <a:prstGeom prst="rect">
            <a:avLst/>
          </a:prstGeom>
          <a:noFill/>
          <a:ln w="9525">
            <a:noFill/>
            <a:miter lim="800000"/>
            <a:headEnd/>
            <a:tailEnd/>
          </a:ln>
        </p:spPr>
      </p:pic>
      <p:pic>
        <p:nvPicPr>
          <p:cNvPr id="5" name="Picture 7"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800" dirty="0">
              <a:solidFill>
                <a:prstClr val="black"/>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800" dirty="0">
              <a:solidFill>
                <a:prstClr val="black"/>
              </a:solidFill>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H. Schatz, October 2014 SECAR TCSM Review - 01 </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descr="screensh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 y="6320135"/>
            <a:ext cx="1371600" cy="414381"/>
          </a:xfrm>
          <a:prstGeom prst="rect">
            <a:avLst/>
          </a:prstGeom>
        </p:spPr>
      </p:pic>
      <p:sp>
        <p:nvSpPr>
          <p:cNvPr id="12" name="TextBox 11"/>
          <p:cNvSpPr txBox="1"/>
          <p:nvPr userDrawn="1"/>
        </p:nvSpPr>
        <p:spPr>
          <a:xfrm>
            <a:off x="1465157" y="6285182"/>
            <a:ext cx="1454244" cy="461665"/>
          </a:xfrm>
          <a:prstGeom prst="rect">
            <a:avLst/>
          </a:prstGeom>
          <a:noFill/>
        </p:spPr>
        <p:txBody>
          <a:bodyPr wrap="none" rtlCol="0">
            <a:spAutoFit/>
          </a:bodyPr>
          <a:lstStyle/>
          <a:p>
            <a:pPr defTabSz="457200"/>
            <a:r>
              <a:rPr lang="en-US" sz="1200" dirty="0" smtClean="0">
                <a:solidFill>
                  <a:prstClr val="black"/>
                </a:solidFill>
                <a:latin typeface="Arial" pitchFamily="34" charset="0"/>
                <a:ea typeface="ヒラギノ角ゴ Pro W3"/>
                <a:cs typeface="ヒラギノ角ゴ Pro W3"/>
              </a:rPr>
              <a:t>Separator for</a:t>
            </a:r>
            <a:br>
              <a:rPr lang="en-US" sz="1200" dirty="0" smtClean="0">
                <a:solidFill>
                  <a:prstClr val="black"/>
                </a:solidFill>
                <a:latin typeface="Arial" pitchFamily="34" charset="0"/>
                <a:ea typeface="ヒラギノ角ゴ Pro W3"/>
                <a:cs typeface="ヒラギノ角ゴ Pro W3"/>
              </a:rPr>
            </a:br>
            <a:r>
              <a:rPr lang="en-US" sz="1200" dirty="0" smtClean="0">
                <a:solidFill>
                  <a:prstClr val="black"/>
                </a:solidFill>
                <a:latin typeface="Arial" pitchFamily="34" charset="0"/>
                <a:ea typeface="ヒラギノ角ゴ Pro W3"/>
                <a:cs typeface="ヒラギノ角ゴ Pro W3"/>
              </a:rPr>
              <a:t>Capture Reactions</a:t>
            </a:r>
          </a:p>
        </p:txBody>
      </p:sp>
    </p:spTree>
    <p:extLst>
      <p:ext uri="{BB962C8B-B14F-4D97-AF65-F5344CB8AC3E}">
        <p14:creationId xmlns:p14="http://schemas.microsoft.com/office/powerpoint/2010/main" val="691012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pic>
        <p:nvPicPr>
          <p:cNvPr id="6"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7"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800" dirty="0">
              <a:solidFill>
                <a:prstClr val="black"/>
              </a:solidFill>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800" dirty="0">
              <a:solidFill>
                <a:prstClr val="black"/>
              </a:solidFill>
              <a:ea typeface="ヒラギノ角ゴ Pro W3" pitchFamily="-107" charset="-128"/>
              <a:cs typeface="Arial" charset="0"/>
            </a:endParaRPr>
          </a:p>
        </p:txBody>
      </p:sp>
      <p:sp>
        <p:nvSpPr>
          <p:cNvPr id="2" name="Title 1"/>
          <p:cNvSpPr>
            <a:spLocks noGrp="1"/>
          </p:cNvSpPr>
          <p:nvPr>
            <p:ph type="title"/>
          </p:nvPr>
        </p:nvSpPr>
        <p:spPr>
          <a:xfrm>
            <a:off x="76201" y="281882"/>
            <a:ext cx="8991598"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1" y="1067100"/>
            <a:ext cx="4423230"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4644573" y="1071569"/>
            <a:ext cx="4423227"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2" name="Picture 7" descr="FRIB_ppt_top.jpg"/>
          <p:cNvPicPr>
            <a:picLocks noChangeAspect="1"/>
          </p:cNvPicPr>
          <p:nvPr userDrawn="1"/>
        </p:nvPicPr>
        <p:blipFill>
          <a:blip r:embed="rId2" cstate="print"/>
          <a:srcRect/>
          <a:stretch>
            <a:fillRect/>
          </a:stretch>
        </p:blipFill>
        <p:spPr bwMode="auto">
          <a:xfrm>
            <a:off x="-5196" y="6173093"/>
            <a:ext cx="9149196" cy="698872"/>
          </a:xfrm>
          <a:prstGeom prst="rect">
            <a:avLst/>
          </a:prstGeom>
          <a:noFill/>
          <a:ln w="9525">
            <a:noFill/>
            <a:miter lim="800000"/>
            <a:headEnd/>
            <a:tailEnd/>
          </a:ln>
        </p:spPr>
      </p:pic>
      <p:sp>
        <p:nvSpPr>
          <p:cNvPr id="23" name="Footer Placeholder 6"/>
          <p:cNvSpPr>
            <a:spLocks noGrp="1"/>
          </p:cNvSpPr>
          <p:nvPr>
            <p:ph type="ftr" sz="quarter" idx="11"/>
          </p:nvPr>
        </p:nvSpPr>
        <p:spPr>
          <a:xfrm>
            <a:off x="4140680" y="6356450"/>
            <a:ext cx="4241321" cy="364628"/>
          </a:xfrm>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H. Schatz, October 2014 SECAR TCSM Review - 01 </a:t>
            </a:r>
            <a:endParaRPr lang="en-US" dirty="0"/>
          </a:p>
        </p:txBody>
      </p:sp>
      <p:sp>
        <p:nvSpPr>
          <p:cNvPr id="24" name="Slide Number Placeholder 4"/>
          <p:cNvSpPr>
            <a:spLocks noGrp="1"/>
          </p:cNvSpPr>
          <p:nvPr>
            <p:ph type="sldNum" sz="quarter" idx="12"/>
          </p:nvPr>
        </p:nvSpPr>
        <p:spPr>
          <a:xfrm>
            <a:off x="8382000" y="6356450"/>
            <a:ext cx="762000" cy="364628"/>
          </a:xfrm>
        </p:spPr>
        <p:txBody>
          <a:bodyPr/>
          <a:lstStyle>
            <a:lvl1pPr>
              <a:defRPr/>
            </a:lvl1pPr>
          </a:lstStyle>
          <a:p>
            <a:pPr>
              <a:defRPr/>
            </a:pPr>
            <a:r>
              <a:rPr lang="en-US"/>
              <a:t>, Slide </a:t>
            </a:r>
            <a:fld id="{35AD4620-7552-4207-8973-898801ED212B}" type="slidenum">
              <a:rPr lang="en-US"/>
              <a:pPr>
                <a:defRPr/>
              </a:pPr>
              <a:t>‹#›</a:t>
            </a:fld>
            <a:endParaRPr lang="en-US"/>
          </a:p>
        </p:txBody>
      </p:sp>
      <p:pic>
        <p:nvPicPr>
          <p:cNvPr id="25" name="Picture 24" descr="screensh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 y="6320135"/>
            <a:ext cx="1371600" cy="414381"/>
          </a:xfrm>
          <a:prstGeom prst="rect">
            <a:avLst/>
          </a:prstGeom>
        </p:spPr>
      </p:pic>
      <p:sp>
        <p:nvSpPr>
          <p:cNvPr id="26" name="TextBox 25"/>
          <p:cNvSpPr txBox="1"/>
          <p:nvPr userDrawn="1"/>
        </p:nvSpPr>
        <p:spPr>
          <a:xfrm>
            <a:off x="1465157" y="6285182"/>
            <a:ext cx="1454244" cy="461665"/>
          </a:xfrm>
          <a:prstGeom prst="rect">
            <a:avLst/>
          </a:prstGeom>
          <a:noFill/>
        </p:spPr>
        <p:txBody>
          <a:bodyPr wrap="none" rtlCol="0">
            <a:spAutoFit/>
          </a:bodyPr>
          <a:lstStyle/>
          <a:p>
            <a:pPr defTabSz="457200"/>
            <a:r>
              <a:rPr lang="en-US" sz="1200" dirty="0" smtClean="0">
                <a:solidFill>
                  <a:prstClr val="black"/>
                </a:solidFill>
                <a:latin typeface="Arial" pitchFamily="34" charset="0"/>
                <a:ea typeface="ヒラギノ角ゴ Pro W3"/>
                <a:cs typeface="ヒラギノ角ゴ Pro W3"/>
              </a:rPr>
              <a:t>Separator for</a:t>
            </a:r>
            <a:br>
              <a:rPr lang="en-US" sz="1200" dirty="0" smtClean="0">
                <a:solidFill>
                  <a:prstClr val="black"/>
                </a:solidFill>
                <a:latin typeface="Arial" pitchFamily="34" charset="0"/>
                <a:ea typeface="ヒラギノ角ゴ Pro W3"/>
                <a:cs typeface="ヒラギノ角ゴ Pro W3"/>
              </a:rPr>
            </a:br>
            <a:r>
              <a:rPr lang="en-US" sz="1200" dirty="0" smtClean="0">
                <a:solidFill>
                  <a:prstClr val="black"/>
                </a:solidFill>
                <a:latin typeface="Arial" pitchFamily="34" charset="0"/>
                <a:ea typeface="ヒラギノ角ゴ Pro W3"/>
                <a:cs typeface="ヒラギノ角ゴ Pro W3"/>
              </a:rPr>
              <a:t>Capture Reactions</a:t>
            </a:r>
          </a:p>
        </p:txBody>
      </p:sp>
    </p:spTree>
    <p:extLst>
      <p:ext uri="{BB962C8B-B14F-4D97-AF65-F5344CB8AC3E}">
        <p14:creationId xmlns:p14="http://schemas.microsoft.com/office/powerpoint/2010/main" val="4172267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pic>
        <p:nvPicPr>
          <p:cNvPr id="6"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7"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800" dirty="0">
              <a:solidFill>
                <a:prstClr val="black"/>
              </a:solidFill>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800" dirty="0">
              <a:solidFill>
                <a:prstClr val="black"/>
              </a:solidFill>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 y="1067099"/>
            <a:ext cx="8991604"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76200" y="3581400"/>
            <a:ext cx="8991604"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7" name="Picture 7" descr="FRIB_ppt_top.jpg"/>
          <p:cNvPicPr>
            <a:picLocks noChangeAspect="1"/>
          </p:cNvPicPr>
          <p:nvPr userDrawn="1"/>
        </p:nvPicPr>
        <p:blipFill>
          <a:blip r:embed="rId2" cstate="print"/>
          <a:srcRect/>
          <a:stretch>
            <a:fillRect/>
          </a:stretch>
        </p:blipFill>
        <p:spPr bwMode="auto">
          <a:xfrm>
            <a:off x="-5196" y="6173093"/>
            <a:ext cx="9149196" cy="698872"/>
          </a:xfrm>
          <a:prstGeom prst="rect">
            <a:avLst/>
          </a:prstGeom>
          <a:noFill/>
          <a:ln w="9525">
            <a:noFill/>
            <a:miter lim="800000"/>
            <a:headEnd/>
            <a:tailEnd/>
          </a:ln>
        </p:spPr>
      </p:pic>
      <p:sp>
        <p:nvSpPr>
          <p:cNvPr id="18" name="Footer Placeholder 6"/>
          <p:cNvSpPr>
            <a:spLocks noGrp="1"/>
          </p:cNvSpPr>
          <p:nvPr>
            <p:ph type="ftr" sz="quarter" idx="11"/>
          </p:nvPr>
        </p:nvSpPr>
        <p:spPr>
          <a:xfrm>
            <a:off x="4140680" y="6356450"/>
            <a:ext cx="4241321" cy="364628"/>
          </a:xfrm>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H. Schatz, October 2014 SECAR TCSM Review - 01 </a:t>
            </a:r>
            <a:endParaRPr lang="en-US" dirty="0"/>
          </a:p>
        </p:txBody>
      </p:sp>
      <p:sp>
        <p:nvSpPr>
          <p:cNvPr id="19" name="Slide Number Placeholder 4"/>
          <p:cNvSpPr>
            <a:spLocks noGrp="1"/>
          </p:cNvSpPr>
          <p:nvPr>
            <p:ph type="sldNum" sz="quarter" idx="12"/>
          </p:nvPr>
        </p:nvSpPr>
        <p:spPr>
          <a:xfrm>
            <a:off x="8382000" y="6356450"/>
            <a:ext cx="762000" cy="364628"/>
          </a:xfrm>
        </p:spPr>
        <p:txBody>
          <a:bodyPr/>
          <a:lstStyle>
            <a:lvl1pPr>
              <a:defRPr/>
            </a:lvl1pPr>
          </a:lstStyle>
          <a:p>
            <a:pPr>
              <a:defRPr/>
            </a:pPr>
            <a:r>
              <a:rPr lang="en-US"/>
              <a:t>, Slide </a:t>
            </a:r>
            <a:fld id="{35AD4620-7552-4207-8973-898801ED212B}" type="slidenum">
              <a:rPr lang="en-US"/>
              <a:pPr>
                <a:defRPr/>
              </a:pPr>
              <a:t>‹#›</a:t>
            </a:fld>
            <a:endParaRPr lang="en-US"/>
          </a:p>
        </p:txBody>
      </p:sp>
      <p:pic>
        <p:nvPicPr>
          <p:cNvPr id="20" name="Picture 19" descr="screensh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 y="6320135"/>
            <a:ext cx="1371600" cy="414381"/>
          </a:xfrm>
          <a:prstGeom prst="rect">
            <a:avLst/>
          </a:prstGeom>
        </p:spPr>
      </p:pic>
      <p:sp>
        <p:nvSpPr>
          <p:cNvPr id="21" name="TextBox 20"/>
          <p:cNvSpPr txBox="1"/>
          <p:nvPr userDrawn="1"/>
        </p:nvSpPr>
        <p:spPr>
          <a:xfrm>
            <a:off x="1465157" y="6285182"/>
            <a:ext cx="1454244" cy="461665"/>
          </a:xfrm>
          <a:prstGeom prst="rect">
            <a:avLst/>
          </a:prstGeom>
          <a:noFill/>
        </p:spPr>
        <p:txBody>
          <a:bodyPr wrap="none" rtlCol="0">
            <a:spAutoFit/>
          </a:bodyPr>
          <a:lstStyle/>
          <a:p>
            <a:pPr defTabSz="457200"/>
            <a:r>
              <a:rPr lang="en-US" sz="1200" dirty="0" smtClean="0">
                <a:solidFill>
                  <a:prstClr val="black"/>
                </a:solidFill>
                <a:latin typeface="Arial" pitchFamily="34" charset="0"/>
                <a:ea typeface="ヒラギノ角ゴ Pro W3"/>
                <a:cs typeface="ヒラギノ角ゴ Pro W3"/>
              </a:rPr>
              <a:t>Separator for</a:t>
            </a:r>
            <a:br>
              <a:rPr lang="en-US" sz="1200" dirty="0" smtClean="0">
                <a:solidFill>
                  <a:prstClr val="black"/>
                </a:solidFill>
                <a:latin typeface="Arial" pitchFamily="34" charset="0"/>
                <a:ea typeface="ヒラギノ角ゴ Pro W3"/>
                <a:cs typeface="ヒラギノ角ゴ Pro W3"/>
              </a:rPr>
            </a:br>
            <a:r>
              <a:rPr lang="en-US" sz="1200" dirty="0" smtClean="0">
                <a:solidFill>
                  <a:prstClr val="black"/>
                </a:solidFill>
                <a:latin typeface="Arial" pitchFamily="34" charset="0"/>
                <a:ea typeface="ヒラギノ角ゴ Pro W3"/>
                <a:cs typeface="ヒラギノ角ゴ Pro W3"/>
              </a:rPr>
              <a:t>Capture Reactions</a:t>
            </a:r>
          </a:p>
        </p:txBody>
      </p:sp>
    </p:spTree>
    <p:extLst>
      <p:ext uri="{BB962C8B-B14F-4D97-AF65-F5344CB8AC3E}">
        <p14:creationId xmlns:p14="http://schemas.microsoft.com/office/powerpoint/2010/main" val="15844964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pic>
        <p:nvPicPr>
          <p:cNvPr id="8"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9"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800" dirty="0">
              <a:solidFill>
                <a:prstClr val="black"/>
              </a:solidFill>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800" dirty="0">
              <a:solidFill>
                <a:prstClr val="black"/>
              </a:solidFill>
              <a:ea typeface="ヒラギノ角ゴ Pro W3" pitchFamily="-107" charset="-128"/>
              <a:cs typeface="Arial" charset="0"/>
            </a:endParaRPr>
          </a:p>
        </p:txBody>
      </p:sp>
      <p:sp>
        <p:nvSpPr>
          <p:cNvPr id="2" name="Title 1"/>
          <p:cNvSpPr>
            <a:spLocks noGrp="1"/>
          </p:cNvSpPr>
          <p:nvPr>
            <p:ph type="title"/>
          </p:nvPr>
        </p:nvSpPr>
        <p:spPr>
          <a:xfrm>
            <a:off x="76201" y="281882"/>
            <a:ext cx="8991598"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1" y="1067099"/>
            <a:ext cx="4419600"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1"/>
          </p:nvPr>
        </p:nvSpPr>
        <p:spPr>
          <a:xfrm>
            <a:off x="4625530" y="1067099"/>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76206" y="3581400"/>
            <a:ext cx="4419599"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idx="13"/>
          </p:nvPr>
        </p:nvSpPr>
        <p:spPr>
          <a:xfrm>
            <a:off x="4625530" y="3581400"/>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1" name="Picture 7" descr="FRIB_ppt_top.jpg"/>
          <p:cNvPicPr>
            <a:picLocks noChangeAspect="1"/>
          </p:cNvPicPr>
          <p:nvPr userDrawn="1"/>
        </p:nvPicPr>
        <p:blipFill>
          <a:blip r:embed="rId2" cstate="print"/>
          <a:srcRect/>
          <a:stretch>
            <a:fillRect/>
          </a:stretch>
        </p:blipFill>
        <p:spPr bwMode="auto">
          <a:xfrm>
            <a:off x="-5196" y="6173093"/>
            <a:ext cx="9149196" cy="698872"/>
          </a:xfrm>
          <a:prstGeom prst="rect">
            <a:avLst/>
          </a:prstGeom>
          <a:noFill/>
          <a:ln w="9525">
            <a:noFill/>
            <a:miter lim="800000"/>
            <a:headEnd/>
            <a:tailEnd/>
          </a:ln>
        </p:spPr>
      </p:pic>
      <p:sp>
        <p:nvSpPr>
          <p:cNvPr id="22" name="Footer Placeholder 6"/>
          <p:cNvSpPr>
            <a:spLocks noGrp="1"/>
          </p:cNvSpPr>
          <p:nvPr>
            <p:ph type="ftr" sz="quarter" idx="10"/>
          </p:nvPr>
        </p:nvSpPr>
        <p:spPr>
          <a:xfrm>
            <a:off x="4140680" y="6356450"/>
            <a:ext cx="4241321" cy="364628"/>
          </a:xfrm>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H. Schatz, October 2014 SECAR TCSM Review - 01 </a:t>
            </a:r>
            <a:endParaRPr lang="en-US" dirty="0"/>
          </a:p>
        </p:txBody>
      </p:sp>
      <p:sp>
        <p:nvSpPr>
          <p:cNvPr id="23" name="Slide Number Placeholder 4"/>
          <p:cNvSpPr>
            <a:spLocks noGrp="1"/>
          </p:cNvSpPr>
          <p:nvPr>
            <p:ph type="sldNum" sz="quarter" idx="14"/>
          </p:nvPr>
        </p:nvSpPr>
        <p:spPr>
          <a:xfrm>
            <a:off x="8382000" y="6356450"/>
            <a:ext cx="762000" cy="364628"/>
          </a:xfrm>
        </p:spPr>
        <p:txBody>
          <a:bodyPr/>
          <a:lstStyle>
            <a:lvl1pPr>
              <a:defRPr/>
            </a:lvl1pPr>
          </a:lstStyle>
          <a:p>
            <a:pPr>
              <a:defRPr/>
            </a:pPr>
            <a:r>
              <a:rPr lang="en-US"/>
              <a:t>, Slide </a:t>
            </a:r>
            <a:fld id="{35AD4620-7552-4207-8973-898801ED212B}" type="slidenum">
              <a:rPr lang="en-US"/>
              <a:pPr>
                <a:defRPr/>
              </a:pPr>
              <a:t>‹#›</a:t>
            </a:fld>
            <a:endParaRPr lang="en-US"/>
          </a:p>
        </p:txBody>
      </p:sp>
      <p:pic>
        <p:nvPicPr>
          <p:cNvPr id="24" name="Picture 23" descr="screensh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 y="6320135"/>
            <a:ext cx="1371600" cy="414381"/>
          </a:xfrm>
          <a:prstGeom prst="rect">
            <a:avLst/>
          </a:prstGeom>
        </p:spPr>
      </p:pic>
      <p:sp>
        <p:nvSpPr>
          <p:cNvPr id="25" name="TextBox 24"/>
          <p:cNvSpPr txBox="1"/>
          <p:nvPr userDrawn="1"/>
        </p:nvSpPr>
        <p:spPr>
          <a:xfrm>
            <a:off x="1465157" y="6285182"/>
            <a:ext cx="1454244" cy="461665"/>
          </a:xfrm>
          <a:prstGeom prst="rect">
            <a:avLst/>
          </a:prstGeom>
          <a:noFill/>
        </p:spPr>
        <p:txBody>
          <a:bodyPr wrap="none" rtlCol="0">
            <a:spAutoFit/>
          </a:bodyPr>
          <a:lstStyle/>
          <a:p>
            <a:pPr defTabSz="457200"/>
            <a:r>
              <a:rPr lang="en-US" sz="1200" dirty="0" smtClean="0">
                <a:solidFill>
                  <a:prstClr val="black"/>
                </a:solidFill>
                <a:latin typeface="Arial" pitchFamily="34" charset="0"/>
                <a:ea typeface="ヒラギノ角ゴ Pro W3"/>
                <a:cs typeface="ヒラギノ角ゴ Pro W3"/>
              </a:rPr>
              <a:t>Separator for</a:t>
            </a:r>
            <a:br>
              <a:rPr lang="en-US" sz="1200" dirty="0" smtClean="0">
                <a:solidFill>
                  <a:prstClr val="black"/>
                </a:solidFill>
                <a:latin typeface="Arial" pitchFamily="34" charset="0"/>
                <a:ea typeface="ヒラギノ角ゴ Pro W3"/>
                <a:cs typeface="ヒラギノ角ゴ Pro W3"/>
              </a:rPr>
            </a:br>
            <a:r>
              <a:rPr lang="en-US" sz="1200" dirty="0" smtClean="0">
                <a:solidFill>
                  <a:prstClr val="black"/>
                </a:solidFill>
                <a:latin typeface="Arial" pitchFamily="34" charset="0"/>
                <a:ea typeface="ヒラギノ角ゴ Pro W3"/>
                <a:cs typeface="ヒラギノ角ゴ Pro W3"/>
              </a:rPr>
              <a:t>Capture Reactions</a:t>
            </a:r>
          </a:p>
        </p:txBody>
      </p:sp>
    </p:spTree>
    <p:extLst>
      <p:ext uri="{BB962C8B-B14F-4D97-AF65-F5344CB8AC3E}">
        <p14:creationId xmlns:p14="http://schemas.microsoft.com/office/powerpoint/2010/main" val="26693820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5"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800" dirty="0">
              <a:solidFill>
                <a:prstClr val="black"/>
              </a:solidFill>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800" dirty="0">
              <a:solidFill>
                <a:prstClr val="black"/>
              </a:solidFill>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pic>
        <p:nvPicPr>
          <p:cNvPr id="14" name="Picture 7" descr="FRIB_ppt_top.jpg"/>
          <p:cNvPicPr>
            <a:picLocks noChangeAspect="1"/>
          </p:cNvPicPr>
          <p:nvPr userDrawn="1"/>
        </p:nvPicPr>
        <p:blipFill>
          <a:blip r:embed="rId2" cstate="print"/>
          <a:srcRect/>
          <a:stretch>
            <a:fillRect/>
          </a:stretch>
        </p:blipFill>
        <p:spPr bwMode="auto">
          <a:xfrm>
            <a:off x="-5196" y="6173093"/>
            <a:ext cx="9149196" cy="698872"/>
          </a:xfrm>
          <a:prstGeom prst="rect">
            <a:avLst/>
          </a:prstGeom>
          <a:noFill/>
          <a:ln w="9525">
            <a:noFill/>
            <a:miter lim="800000"/>
            <a:headEnd/>
            <a:tailEnd/>
          </a:ln>
        </p:spPr>
      </p:pic>
      <p:sp>
        <p:nvSpPr>
          <p:cNvPr id="15" name="Footer Placeholder 6"/>
          <p:cNvSpPr>
            <a:spLocks noGrp="1"/>
          </p:cNvSpPr>
          <p:nvPr>
            <p:ph type="ftr" sz="quarter" idx="10"/>
          </p:nvPr>
        </p:nvSpPr>
        <p:spPr>
          <a:xfrm>
            <a:off x="4140680" y="6356450"/>
            <a:ext cx="4241321" cy="364628"/>
          </a:xfrm>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H. Schatz, October 2014 SECAR TCSM Review - 01 </a:t>
            </a:r>
            <a:endParaRPr lang="en-US" dirty="0"/>
          </a:p>
        </p:txBody>
      </p:sp>
      <p:sp>
        <p:nvSpPr>
          <p:cNvPr id="16" name="Slide Number Placeholder 4"/>
          <p:cNvSpPr>
            <a:spLocks noGrp="1"/>
          </p:cNvSpPr>
          <p:nvPr>
            <p:ph type="sldNum" sz="quarter" idx="11"/>
          </p:nvPr>
        </p:nvSpPr>
        <p:spPr>
          <a:xfrm>
            <a:off x="8382000" y="6356450"/>
            <a:ext cx="762000" cy="364628"/>
          </a:xfrm>
        </p:spPr>
        <p:txBody>
          <a:bodyPr/>
          <a:lstStyle>
            <a:lvl1pPr>
              <a:defRPr/>
            </a:lvl1pPr>
          </a:lstStyle>
          <a:p>
            <a:pPr>
              <a:defRPr/>
            </a:pPr>
            <a:r>
              <a:rPr lang="en-US"/>
              <a:t>, Slide </a:t>
            </a:r>
            <a:fld id="{35AD4620-7552-4207-8973-898801ED212B}" type="slidenum">
              <a:rPr lang="en-US"/>
              <a:pPr>
                <a:defRPr/>
              </a:pPr>
              <a:t>‹#›</a:t>
            </a:fld>
            <a:endParaRPr lang="en-US"/>
          </a:p>
        </p:txBody>
      </p:sp>
      <p:pic>
        <p:nvPicPr>
          <p:cNvPr id="17" name="Picture 16" descr="screensh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 y="6320135"/>
            <a:ext cx="1371600" cy="414381"/>
          </a:xfrm>
          <a:prstGeom prst="rect">
            <a:avLst/>
          </a:prstGeom>
        </p:spPr>
      </p:pic>
      <p:sp>
        <p:nvSpPr>
          <p:cNvPr id="18" name="TextBox 17"/>
          <p:cNvSpPr txBox="1"/>
          <p:nvPr userDrawn="1"/>
        </p:nvSpPr>
        <p:spPr>
          <a:xfrm>
            <a:off x="1465157" y="6285182"/>
            <a:ext cx="1454244" cy="461665"/>
          </a:xfrm>
          <a:prstGeom prst="rect">
            <a:avLst/>
          </a:prstGeom>
          <a:noFill/>
        </p:spPr>
        <p:txBody>
          <a:bodyPr wrap="none" rtlCol="0">
            <a:spAutoFit/>
          </a:bodyPr>
          <a:lstStyle/>
          <a:p>
            <a:pPr defTabSz="457200"/>
            <a:r>
              <a:rPr lang="en-US" sz="1200" dirty="0" smtClean="0">
                <a:solidFill>
                  <a:prstClr val="black"/>
                </a:solidFill>
                <a:latin typeface="Arial" pitchFamily="34" charset="0"/>
                <a:ea typeface="ヒラギノ角ゴ Pro W3"/>
                <a:cs typeface="ヒラギノ角ゴ Pro W3"/>
              </a:rPr>
              <a:t>Separator for</a:t>
            </a:r>
            <a:br>
              <a:rPr lang="en-US" sz="1200" dirty="0" smtClean="0">
                <a:solidFill>
                  <a:prstClr val="black"/>
                </a:solidFill>
                <a:latin typeface="Arial" pitchFamily="34" charset="0"/>
                <a:ea typeface="ヒラギノ角ゴ Pro W3"/>
                <a:cs typeface="ヒラギノ角ゴ Pro W3"/>
              </a:rPr>
            </a:br>
            <a:r>
              <a:rPr lang="en-US" sz="1200" dirty="0" smtClean="0">
                <a:solidFill>
                  <a:prstClr val="black"/>
                </a:solidFill>
                <a:latin typeface="Arial" pitchFamily="34" charset="0"/>
                <a:ea typeface="ヒラギノ角ゴ Pro W3"/>
                <a:cs typeface="ヒラギノ角ゴ Pro W3"/>
              </a:rPr>
              <a:t>Capture Reactions</a:t>
            </a:r>
          </a:p>
        </p:txBody>
      </p:sp>
    </p:spTree>
    <p:extLst>
      <p:ext uri="{BB962C8B-B14F-4D97-AF65-F5344CB8AC3E}">
        <p14:creationId xmlns:p14="http://schemas.microsoft.com/office/powerpoint/2010/main" val="23197095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800" dirty="0">
              <a:solidFill>
                <a:prstClr val="black"/>
              </a:solidFill>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800" dirty="0">
              <a:solidFill>
                <a:prstClr val="black"/>
              </a:solidFill>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H. Schatz, October 2014 SECAR TCSM Review - 01 </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888FC917-2F4D-45AC-AA7A-EF80FFB23A84}" type="slidenum">
              <a:rPr lang="en-US"/>
              <a:pPr>
                <a:defRPr/>
              </a:pPr>
              <a:t>‹#›</a:t>
            </a:fld>
            <a:endParaRPr lang="en-US"/>
          </a:p>
        </p:txBody>
      </p:sp>
    </p:spTree>
    <p:extLst>
      <p:ext uri="{BB962C8B-B14F-4D97-AF65-F5344CB8AC3E}">
        <p14:creationId xmlns:p14="http://schemas.microsoft.com/office/powerpoint/2010/main" val="35090017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6540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20162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D326667C-E895-A249-A9C7-67F7FA7635E2}" type="datetimeFigureOut">
              <a:rPr lang="en-US" sz="1800" smtClean="0">
                <a:solidFill>
                  <a:prstClr val="black"/>
                </a:solidFill>
                <a:latin typeface="Calibri"/>
              </a:rPr>
              <a:pPr defTabSz="457200" fontAlgn="auto">
                <a:spcBef>
                  <a:spcPts val="0"/>
                </a:spcBef>
                <a:spcAft>
                  <a:spcPts val="0"/>
                </a:spcAft>
              </a:pPr>
              <a:t>12/13/16</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73322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theme" Target="../theme/theme10.xml"/><Relationship Id="rId13" Type="http://schemas.openxmlformats.org/officeDocument/2006/relationships/image" Target="../media/image8.png"/><Relationship Id="rId14" Type="http://schemas.openxmlformats.org/officeDocument/2006/relationships/image" Target="../media/image9.png"/><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theme" Target="../theme/theme2.xml"/><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3" Type="http://schemas.openxmlformats.org/officeDocument/2006/relationships/image" Target="../media/image8.png"/><Relationship Id="rId14" Type="http://schemas.openxmlformats.org/officeDocument/2006/relationships/image" Target="../media/image9.png"/><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6.xml"/><Relationship Id="rId13" Type="http://schemas.openxmlformats.org/officeDocument/2006/relationships/image" Target="../media/image8.png"/><Relationship Id="rId14" Type="http://schemas.openxmlformats.org/officeDocument/2006/relationships/image" Target="../media/image9.png"/><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theme" Target="../theme/theme7.xml"/><Relationship Id="rId1" Type="http://schemas.openxmlformats.org/officeDocument/2006/relationships/slideLayout" Target="../slideLayouts/slideLayout70.xml"/><Relationship Id="rId2"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3" Type="http://schemas.openxmlformats.org/officeDocument/2006/relationships/image" Target="../media/image8.png"/><Relationship Id="rId14" Type="http://schemas.openxmlformats.org/officeDocument/2006/relationships/image" Target="../media/image9.pn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384F3364-8D09-9B4B-84AD-27BED0FE07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91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290698"/>
            <a:ext cx="9144000" cy="56730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alibri"/>
            </a:endParaRPr>
          </a:p>
        </p:txBody>
      </p:sp>
      <p:sp>
        <p:nvSpPr>
          <p:cNvPr id="3" name="Text Placeholder 2"/>
          <p:cNvSpPr>
            <a:spLocks noGrp="1"/>
          </p:cNvSpPr>
          <p:nvPr>
            <p:ph type="body" idx="1"/>
          </p:nvPr>
        </p:nvSpPr>
        <p:spPr>
          <a:xfrm>
            <a:off x="457200" y="134364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346781" y="644800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775781" y="644800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60312C58-8BB9-4545-9504-425A50B33A0E}"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grpSp>
        <p:nvGrpSpPr>
          <p:cNvPr id="7" name="Group 6"/>
          <p:cNvGrpSpPr/>
          <p:nvPr userDrawn="1"/>
        </p:nvGrpSpPr>
        <p:grpSpPr>
          <a:xfrm>
            <a:off x="0" y="1"/>
            <a:ext cx="9144000" cy="973386"/>
            <a:chOff x="0" y="1"/>
            <a:chExt cx="9144000" cy="973386"/>
          </a:xfrm>
        </p:grpSpPr>
        <p:sp>
          <p:nvSpPr>
            <p:cNvPr id="8" name="Rectangle 7"/>
            <p:cNvSpPr/>
            <p:nvPr/>
          </p:nvSpPr>
          <p:spPr>
            <a:xfrm>
              <a:off x="0" y="1"/>
              <a:ext cx="9144000" cy="9733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pic>
          <p:nvPicPr>
            <p:cNvPr id="9" name="Picture 8" descr="screenshot.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804" y="84388"/>
              <a:ext cx="914400" cy="810491"/>
            </a:xfrm>
            <a:prstGeom prst="rect">
              <a:avLst/>
            </a:prstGeom>
          </p:spPr>
        </p:pic>
      </p:grpSp>
      <p:sp>
        <p:nvSpPr>
          <p:cNvPr id="2" name="Title Placeholder 1"/>
          <p:cNvSpPr>
            <a:spLocks noGrp="1"/>
          </p:cNvSpPr>
          <p:nvPr>
            <p:ph type="title"/>
          </p:nvPr>
        </p:nvSpPr>
        <p:spPr>
          <a:xfrm>
            <a:off x="1149965" y="133530"/>
            <a:ext cx="7881779" cy="698749"/>
          </a:xfrm>
          <a:prstGeom prst="rect">
            <a:avLst/>
          </a:prstGeom>
        </p:spPr>
        <p:txBody>
          <a:bodyPr vert="horz" lIns="91440" tIns="45720" rIns="91440" bIns="45720" rtlCol="0" anchor="ctr">
            <a:normAutofit/>
          </a:bodyPr>
          <a:lstStyle/>
          <a:p>
            <a:r>
              <a:rPr lang="en-US" smtClean="0"/>
              <a:t>Click to edit Master title style</a:t>
            </a:r>
            <a:endParaRPr lang="en-US"/>
          </a:p>
        </p:txBody>
      </p:sp>
      <p:pic>
        <p:nvPicPr>
          <p:cNvPr id="12" name="Picture 11"/>
          <p:cNvPicPr>
            <a:picLocks noChangeAspect="1"/>
          </p:cNvPicPr>
          <p:nvPr userDrawn="1"/>
        </p:nvPicPr>
        <p:blipFill>
          <a:blip r:embed="rId14"/>
          <a:stretch>
            <a:fillRect/>
          </a:stretch>
        </p:blipFill>
        <p:spPr>
          <a:xfrm>
            <a:off x="60711" y="6317600"/>
            <a:ext cx="523676" cy="526830"/>
          </a:xfrm>
          <a:prstGeom prst="rect">
            <a:avLst/>
          </a:prstGeom>
        </p:spPr>
      </p:pic>
      <p:sp>
        <p:nvSpPr>
          <p:cNvPr id="13" name="TextBox 12"/>
          <p:cNvSpPr txBox="1"/>
          <p:nvPr userDrawn="1"/>
        </p:nvSpPr>
        <p:spPr>
          <a:xfrm>
            <a:off x="571294" y="6303526"/>
            <a:ext cx="1967205" cy="553998"/>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black"/>
                </a:solidFill>
                <a:latin typeface="Arial"/>
                <a:cs typeface="Arial"/>
              </a:rPr>
              <a:t>JINA-CEE</a:t>
            </a:r>
            <a:r>
              <a:rPr lang="en-US" sz="1800" dirty="0" smtClean="0">
                <a:solidFill>
                  <a:prstClr val="black"/>
                </a:solidFill>
                <a:latin typeface="Calibri"/>
              </a:rPr>
              <a:t/>
            </a:r>
            <a:br>
              <a:rPr lang="en-US" sz="1800" dirty="0" smtClean="0">
                <a:solidFill>
                  <a:prstClr val="black"/>
                </a:solidFill>
                <a:latin typeface="Calibri"/>
              </a:rPr>
            </a:br>
            <a:r>
              <a:rPr lang="en-US" sz="1200" dirty="0" smtClean="0">
                <a:solidFill>
                  <a:prstClr val="black"/>
                </a:solidFill>
                <a:latin typeface="Calibri"/>
              </a:rPr>
              <a:t>NSF Physics Frontiers Center</a:t>
            </a:r>
            <a:endParaRPr lang="en-US" sz="1200" dirty="0">
              <a:solidFill>
                <a:prstClr val="black"/>
              </a:solidFill>
              <a:latin typeface="Calibri"/>
            </a:endParaRPr>
          </a:p>
        </p:txBody>
      </p:sp>
    </p:spTree>
    <p:extLst>
      <p:ext uri="{BB962C8B-B14F-4D97-AF65-F5344CB8AC3E}">
        <p14:creationId xmlns:p14="http://schemas.microsoft.com/office/powerpoint/2010/main" val="3876098479"/>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ctr"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defRPr>
            </a:lvl1pPr>
          </a:lstStyle>
          <a:p>
            <a:pPr>
              <a:defRPr/>
            </a:pPr>
            <a:fld id="{00E92198-D9F4-894C-8EB7-1CB9166F539F}" type="datetimeFigureOut">
              <a:rPr lang="en-US"/>
              <a:pPr>
                <a:defRPr/>
              </a:pPr>
              <a:t>12/13/16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defRPr>
            </a:lvl1pPr>
          </a:lstStyle>
          <a:p>
            <a:pPr>
              <a:defRPr/>
            </a:pPr>
            <a:fld id="{8CA9BBDF-0EC7-7A4A-AED3-A616A876E147}" type="slidenum">
              <a:rPr lang="en-US"/>
              <a:pPr>
                <a:defRPr/>
              </a:pPr>
              <a:t>‹#›</a:t>
            </a:fld>
            <a:endParaRPr lang="en-US"/>
          </a:p>
        </p:txBody>
      </p:sp>
      <p:sp>
        <p:nvSpPr>
          <p:cNvPr id="28679" name="Rectangle 3"/>
          <p:cNvSpPr>
            <a:spLocks noChangeArrowheads="1"/>
          </p:cNvSpPr>
          <p:nvPr userDrawn="1"/>
        </p:nvSpPr>
        <p:spPr bwMode="auto">
          <a:xfrm>
            <a:off x="862013" y="0"/>
            <a:ext cx="7462837" cy="750888"/>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457200"/>
            <a:endParaRPr lang="en-US">
              <a:solidFill>
                <a:srgbClr val="000000"/>
              </a:solidFill>
              <a:latin typeface="Times New Roman" charset="0"/>
            </a:endParaRPr>
          </a:p>
        </p:txBody>
      </p:sp>
      <p:pic>
        <p:nvPicPr>
          <p:cNvPr id="28680" name="Picture 4" descr="hlogo4"/>
          <p:cNvPicPr>
            <a:picLocks noChangeAspect="1" noChangeArrowheads="1"/>
          </p:cNvPicPr>
          <p:nvPr userDrawn="1"/>
        </p:nvPicPr>
        <p:blipFill>
          <a:blip r:embed="rId15">
            <a:extLst>
              <a:ext uri="{28A0092B-C50C-407E-A947-70E740481C1C}">
                <a14:useLocalDpi xmlns:a14="http://schemas.microsoft.com/office/drawing/2010/main" val="0"/>
              </a:ext>
            </a:extLst>
          </a:blip>
          <a:srcRect t="11594"/>
          <a:stretch>
            <a:fillRect/>
          </a:stretch>
        </p:blipFill>
        <p:spPr bwMode="auto">
          <a:xfrm>
            <a:off x="0" y="50800"/>
            <a:ext cx="820738"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5" descr="jina5"/>
          <p:cNvPicPr>
            <a:picLocks noChangeAspect="1" noChangeArrowheads="1"/>
          </p:cNvPicPr>
          <p:nvPr userDrawn="1"/>
        </p:nvPicPr>
        <p:blipFill>
          <a:blip r:embed="rId16">
            <a:extLst>
              <a:ext uri="{28A0092B-C50C-407E-A947-70E740481C1C}">
                <a14:useLocalDpi xmlns:a14="http://schemas.microsoft.com/office/drawing/2010/main" val="0"/>
              </a:ext>
            </a:extLst>
          </a:blip>
          <a:srcRect t="29630"/>
          <a:stretch>
            <a:fillRect/>
          </a:stretch>
        </p:blipFill>
        <p:spPr bwMode="auto">
          <a:xfrm>
            <a:off x="862013" y="0"/>
            <a:ext cx="3984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 name="Isosceles Triangle 9"/>
          <p:cNvSpPr/>
          <p:nvPr userDrawn="1"/>
        </p:nvSpPr>
        <p:spPr>
          <a:xfrm>
            <a:off x="8039100" y="0"/>
            <a:ext cx="569913" cy="776288"/>
          </a:xfrm>
          <a:prstGeom prst="triangle">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pic>
        <p:nvPicPr>
          <p:cNvPr id="28683" name="Picture 53" descr="nscl_logo"/>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389938" y="-3175"/>
            <a:ext cx="6397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08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smtClean="0">
                <a:solidFill>
                  <a:prstClr val="black">
                    <a:tint val="75000"/>
                  </a:prstClr>
                </a:solidFill>
                <a:latin typeface="Calibri"/>
                <a:ea typeface="+mn-ea"/>
                <a:cs typeface="+mn-cs"/>
              </a:defRPr>
            </a:lvl1pPr>
          </a:lstStyle>
          <a:p>
            <a:pPr>
              <a:defRPr/>
            </a:pPr>
            <a:fld id="{1AD018D3-7248-AE4A-8888-64C9D66A668F}" type="datetimeFigureOut">
              <a:rPr lang="en-US"/>
              <a:pPr>
                <a:defRPr/>
              </a:pPr>
              <a:t>12/13/16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smtClean="0">
                <a:solidFill>
                  <a:prstClr val="black">
                    <a:tint val="75000"/>
                  </a:prstClr>
                </a:solidFill>
                <a:latin typeface="Calibri"/>
                <a:ea typeface="+mn-ea"/>
                <a:cs typeface="+mn-cs"/>
              </a:defRPr>
            </a:lvl1pPr>
          </a:lstStyle>
          <a:p>
            <a:pPr>
              <a:defRPr/>
            </a:pPr>
            <a:fld id="{C34CACC3-9FEE-834D-BD20-D7EF6E28DB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9B38AC2-DDC3-3448-B8E9-86753A596A4A}" type="datetimeFigureOut">
              <a:rPr lang="en-US" smtClean="0">
                <a:solidFill>
                  <a:prstClr val="black">
                    <a:tint val="75000"/>
                  </a:prstClr>
                </a:solidFill>
                <a:latin typeface="Calibri"/>
                <a:ea typeface="+mn-ea"/>
                <a:cs typeface="+mn-cs"/>
              </a:rPr>
              <a:pPr defTabSz="457200" fontAlgn="auto">
                <a:spcBef>
                  <a:spcPts val="0"/>
                </a:spcBef>
                <a:spcAft>
                  <a:spcPts val="0"/>
                </a:spcAft>
              </a:pPr>
              <a:t>12/13/16</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098269E7-A841-2B4A-BE3D-484A33BB1594}"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35129721"/>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290698"/>
            <a:ext cx="9144000" cy="56730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alibri"/>
            </a:endParaRPr>
          </a:p>
        </p:txBody>
      </p:sp>
      <p:sp>
        <p:nvSpPr>
          <p:cNvPr id="3" name="Text Placeholder 2"/>
          <p:cNvSpPr>
            <a:spLocks noGrp="1"/>
          </p:cNvSpPr>
          <p:nvPr>
            <p:ph type="body" idx="1"/>
          </p:nvPr>
        </p:nvSpPr>
        <p:spPr>
          <a:xfrm>
            <a:off x="457200" y="134364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346781" y="644800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775781" y="644800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60312C58-8BB9-4545-9504-425A50B33A0E}"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grpSp>
        <p:nvGrpSpPr>
          <p:cNvPr id="7" name="Group 6"/>
          <p:cNvGrpSpPr/>
          <p:nvPr userDrawn="1"/>
        </p:nvGrpSpPr>
        <p:grpSpPr>
          <a:xfrm>
            <a:off x="0" y="1"/>
            <a:ext cx="9144000" cy="973386"/>
            <a:chOff x="0" y="1"/>
            <a:chExt cx="9144000" cy="973386"/>
          </a:xfrm>
        </p:grpSpPr>
        <p:sp>
          <p:nvSpPr>
            <p:cNvPr id="8" name="Rectangle 7"/>
            <p:cNvSpPr/>
            <p:nvPr/>
          </p:nvSpPr>
          <p:spPr>
            <a:xfrm>
              <a:off x="0" y="1"/>
              <a:ext cx="9144000" cy="9733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pic>
          <p:nvPicPr>
            <p:cNvPr id="9" name="Picture 8" descr="screenshot.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804" y="84388"/>
              <a:ext cx="914400" cy="810491"/>
            </a:xfrm>
            <a:prstGeom prst="rect">
              <a:avLst/>
            </a:prstGeom>
          </p:spPr>
        </p:pic>
      </p:grpSp>
      <p:sp>
        <p:nvSpPr>
          <p:cNvPr id="2" name="Title Placeholder 1"/>
          <p:cNvSpPr>
            <a:spLocks noGrp="1"/>
          </p:cNvSpPr>
          <p:nvPr>
            <p:ph type="title"/>
          </p:nvPr>
        </p:nvSpPr>
        <p:spPr>
          <a:xfrm>
            <a:off x="1149965" y="133530"/>
            <a:ext cx="7881779" cy="698749"/>
          </a:xfrm>
          <a:prstGeom prst="rect">
            <a:avLst/>
          </a:prstGeom>
        </p:spPr>
        <p:txBody>
          <a:bodyPr vert="horz" lIns="91440" tIns="45720" rIns="91440" bIns="45720" rtlCol="0" anchor="ctr">
            <a:normAutofit/>
          </a:bodyPr>
          <a:lstStyle/>
          <a:p>
            <a:r>
              <a:rPr lang="en-US" smtClean="0"/>
              <a:t>Click to edit Master title style</a:t>
            </a:r>
            <a:endParaRPr lang="en-US"/>
          </a:p>
        </p:txBody>
      </p:sp>
      <p:pic>
        <p:nvPicPr>
          <p:cNvPr id="12" name="Picture 11"/>
          <p:cNvPicPr>
            <a:picLocks noChangeAspect="1"/>
          </p:cNvPicPr>
          <p:nvPr userDrawn="1"/>
        </p:nvPicPr>
        <p:blipFill>
          <a:blip r:embed="rId14"/>
          <a:stretch>
            <a:fillRect/>
          </a:stretch>
        </p:blipFill>
        <p:spPr>
          <a:xfrm>
            <a:off x="60711" y="6317600"/>
            <a:ext cx="523676" cy="526830"/>
          </a:xfrm>
          <a:prstGeom prst="rect">
            <a:avLst/>
          </a:prstGeom>
        </p:spPr>
      </p:pic>
      <p:sp>
        <p:nvSpPr>
          <p:cNvPr id="13" name="TextBox 12"/>
          <p:cNvSpPr txBox="1"/>
          <p:nvPr userDrawn="1"/>
        </p:nvSpPr>
        <p:spPr>
          <a:xfrm>
            <a:off x="571294" y="6303526"/>
            <a:ext cx="1967205" cy="553998"/>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black"/>
                </a:solidFill>
                <a:latin typeface="Arial"/>
                <a:ea typeface="+mn-ea"/>
                <a:cs typeface="Arial"/>
              </a:rPr>
              <a:t>JINA-CEE</a:t>
            </a:r>
            <a:r>
              <a:rPr lang="en-US" sz="1800" dirty="0" smtClean="0">
                <a:solidFill>
                  <a:prstClr val="black"/>
                </a:solidFill>
                <a:latin typeface="Calibri"/>
                <a:ea typeface="+mn-ea"/>
                <a:cs typeface="+mn-cs"/>
              </a:rPr>
              <a:t/>
            </a:r>
            <a:br>
              <a:rPr lang="en-US" sz="1800" dirty="0" smtClean="0">
                <a:solidFill>
                  <a:prstClr val="black"/>
                </a:solidFill>
                <a:latin typeface="Calibri"/>
                <a:ea typeface="+mn-ea"/>
                <a:cs typeface="+mn-cs"/>
              </a:rPr>
            </a:br>
            <a:r>
              <a:rPr lang="en-US" sz="1200" dirty="0" smtClean="0">
                <a:solidFill>
                  <a:prstClr val="black"/>
                </a:solidFill>
                <a:latin typeface="Calibri"/>
                <a:ea typeface="+mn-ea"/>
                <a:cs typeface="+mn-cs"/>
              </a:rPr>
              <a:t>NSF Physics Frontiers Center</a:t>
            </a:r>
            <a:endParaRPr lang="en-US" sz="1200" dirty="0">
              <a:solidFill>
                <a:prstClr val="black"/>
              </a:solidFill>
              <a:latin typeface="Calibri"/>
              <a:ea typeface="+mn-ea"/>
              <a:cs typeface="+mn-cs"/>
            </a:endParaRPr>
          </a:p>
        </p:txBody>
      </p:sp>
    </p:spTree>
    <p:extLst>
      <p:ext uri="{BB962C8B-B14F-4D97-AF65-F5344CB8AC3E}">
        <p14:creationId xmlns:p14="http://schemas.microsoft.com/office/powerpoint/2010/main" val="1381192110"/>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ctr"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290698"/>
            <a:ext cx="9144000" cy="56730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alibri"/>
            </a:endParaRPr>
          </a:p>
        </p:txBody>
      </p:sp>
      <p:sp>
        <p:nvSpPr>
          <p:cNvPr id="3" name="Text Placeholder 2"/>
          <p:cNvSpPr>
            <a:spLocks noGrp="1"/>
          </p:cNvSpPr>
          <p:nvPr>
            <p:ph type="body" idx="1"/>
          </p:nvPr>
        </p:nvSpPr>
        <p:spPr>
          <a:xfrm>
            <a:off x="457200" y="134364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346781" y="644800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775781" y="644800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60312C58-8BB9-4545-9504-425A50B33A0E}"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grpSp>
        <p:nvGrpSpPr>
          <p:cNvPr id="7" name="Group 6"/>
          <p:cNvGrpSpPr/>
          <p:nvPr userDrawn="1"/>
        </p:nvGrpSpPr>
        <p:grpSpPr>
          <a:xfrm>
            <a:off x="0" y="1"/>
            <a:ext cx="9144000" cy="973386"/>
            <a:chOff x="0" y="1"/>
            <a:chExt cx="9144000" cy="973386"/>
          </a:xfrm>
        </p:grpSpPr>
        <p:sp>
          <p:nvSpPr>
            <p:cNvPr id="8" name="Rectangle 7"/>
            <p:cNvSpPr/>
            <p:nvPr/>
          </p:nvSpPr>
          <p:spPr>
            <a:xfrm>
              <a:off x="0" y="1"/>
              <a:ext cx="9144000" cy="9733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pic>
          <p:nvPicPr>
            <p:cNvPr id="9" name="Picture 8" descr="screenshot.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804" y="84388"/>
              <a:ext cx="914400" cy="810491"/>
            </a:xfrm>
            <a:prstGeom prst="rect">
              <a:avLst/>
            </a:prstGeom>
          </p:spPr>
        </p:pic>
      </p:grpSp>
      <p:sp>
        <p:nvSpPr>
          <p:cNvPr id="2" name="Title Placeholder 1"/>
          <p:cNvSpPr>
            <a:spLocks noGrp="1"/>
          </p:cNvSpPr>
          <p:nvPr>
            <p:ph type="title"/>
          </p:nvPr>
        </p:nvSpPr>
        <p:spPr>
          <a:xfrm>
            <a:off x="1149965" y="133530"/>
            <a:ext cx="7881779" cy="698749"/>
          </a:xfrm>
          <a:prstGeom prst="rect">
            <a:avLst/>
          </a:prstGeom>
        </p:spPr>
        <p:txBody>
          <a:bodyPr vert="horz" lIns="91440" tIns="45720" rIns="91440" bIns="45720" rtlCol="0" anchor="ctr">
            <a:normAutofit/>
          </a:bodyPr>
          <a:lstStyle/>
          <a:p>
            <a:r>
              <a:rPr lang="en-US" smtClean="0"/>
              <a:t>Click to edit Master title style</a:t>
            </a:r>
            <a:endParaRPr lang="en-US"/>
          </a:p>
        </p:txBody>
      </p:sp>
      <p:pic>
        <p:nvPicPr>
          <p:cNvPr id="12" name="Picture 11"/>
          <p:cNvPicPr>
            <a:picLocks noChangeAspect="1"/>
          </p:cNvPicPr>
          <p:nvPr userDrawn="1"/>
        </p:nvPicPr>
        <p:blipFill>
          <a:blip r:embed="rId14"/>
          <a:stretch>
            <a:fillRect/>
          </a:stretch>
        </p:blipFill>
        <p:spPr>
          <a:xfrm>
            <a:off x="60711" y="6317600"/>
            <a:ext cx="523676" cy="526830"/>
          </a:xfrm>
          <a:prstGeom prst="rect">
            <a:avLst/>
          </a:prstGeom>
        </p:spPr>
      </p:pic>
      <p:sp>
        <p:nvSpPr>
          <p:cNvPr id="13" name="TextBox 12"/>
          <p:cNvSpPr txBox="1"/>
          <p:nvPr userDrawn="1"/>
        </p:nvSpPr>
        <p:spPr>
          <a:xfrm>
            <a:off x="571294" y="6303526"/>
            <a:ext cx="1967205" cy="553998"/>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black"/>
                </a:solidFill>
                <a:latin typeface="Arial"/>
                <a:cs typeface="Arial"/>
              </a:rPr>
              <a:t>JINA-CEE</a:t>
            </a:r>
            <a:r>
              <a:rPr lang="en-US" sz="1800" dirty="0" smtClean="0">
                <a:solidFill>
                  <a:prstClr val="black"/>
                </a:solidFill>
                <a:latin typeface="Calibri"/>
              </a:rPr>
              <a:t/>
            </a:r>
            <a:br>
              <a:rPr lang="en-US" sz="1800" dirty="0" smtClean="0">
                <a:solidFill>
                  <a:prstClr val="black"/>
                </a:solidFill>
                <a:latin typeface="Calibri"/>
              </a:rPr>
            </a:br>
            <a:r>
              <a:rPr lang="en-US" sz="1200" dirty="0" smtClean="0">
                <a:solidFill>
                  <a:prstClr val="black"/>
                </a:solidFill>
                <a:latin typeface="Calibri"/>
              </a:rPr>
              <a:t>NSF Physics Frontiers Center</a:t>
            </a:r>
            <a:endParaRPr lang="en-US" sz="1200" dirty="0">
              <a:solidFill>
                <a:prstClr val="black"/>
              </a:solidFill>
              <a:latin typeface="Calibri"/>
            </a:endParaRPr>
          </a:p>
        </p:txBody>
      </p:sp>
    </p:spTree>
    <p:extLst>
      <p:ext uri="{BB962C8B-B14F-4D97-AF65-F5344CB8AC3E}">
        <p14:creationId xmlns:p14="http://schemas.microsoft.com/office/powerpoint/2010/main" val="2238534814"/>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ctr"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596" y="75904"/>
            <a:ext cx="8992810" cy="486668"/>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smtClean="0"/>
              <a:t>Click to edit Master title style</a:t>
            </a:r>
          </a:p>
        </p:txBody>
      </p:sp>
      <p:sp>
        <p:nvSpPr>
          <p:cNvPr id="1027" name="Rectangle 6"/>
          <p:cNvSpPr>
            <a:spLocks noGrp="1" noChangeArrowheads="1"/>
          </p:cNvSpPr>
          <p:nvPr>
            <p:ph type="body" idx="1"/>
          </p:nvPr>
        </p:nvSpPr>
        <p:spPr bwMode="auto">
          <a:xfrm>
            <a:off x="75596" y="1067100"/>
            <a:ext cx="8992810"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Footer Placeholder 6"/>
          <p:cNvSpPr>
            <a:spLocks noGrp="1"/>
          </p:cNvSpPr>
          <p:nvPr>
            <p:ph type="ftr" sz="quarter" idx="3"/>
          </p:nvPr>
        </p:nvSpPr>
        <p:spPr>
          <a:xfrm>
            <a:off x="4140680" y="6356450"/>
            <a:ext cx="4241321" cy="364628"/>
          </a:xfrm>
          <a:prstGeom prst="rect">
            <a:avLst/>
          </a:prstGeom>
        </p:spPr>
        <p:txBody>
          <a:bodyPr lIns="0" tIns="45712" rIns="0" bIns="45712" anchor="b"/>
          <a:lstStyle>
            <a:lvl1pPr algn="r" eaLnBrk="0" hangingPunct="0">
              <a:lnSpc>
                <a:spcPct val="90000"/>
              </a:lnSpc>
              <a:defRPr sz="1000" smtClean="0">
                <a:solidFill>
                  <a:srgbClr val="064308"/>
                </a:solidFill>
                <a:latin typeface="Arial"/>
                <a:ea typeface="+mn-ea"/>
                <a:cs typeface="Arial"/>
              </a:defRPr>
            </a:lvl1pPr>
          </a:lstStyle>
          <a:p>
            <a:pPr defTabSz="457200">
              <a:defRPr/>
            </a:pPr>
            <a:endParaRPr lang="en-US" dirty="0"/>
          </a:p>
        </p:txBody>
      </p:sp>
      <p:sp>
        <p:nvSpPr>
          <p:cNvPr id="9" name="Slide Number Placeholder 4"/>
          <p:cNvSpPr>
            <a:spLocks noGrp="1"/>
          </p:cNvSpPr>
          <p:nvPr>
            <p:ph type="sldNum" sz="quarter" idx="4"/>
          </p:nvPr>
        </p:nvSpPr>
        <p:spPr>
          <a:xfrm>
            <a:off x="8382000" y="6356450"/>
            <a:ext cx="762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1000">
                <a:solidFill>
                  <a:srgbClr val="064308"/>
                </a:solidFill>
                <a:ea typeface="ヒラギノ角ゴ Pro W3" charset="-128"/>
                <a:cs typeface="+mn-cs"/>
              </a:defRPr>
            </a:lvl1pPr>
          </a:lstStyle>
          <a:p>
            <a:pPr defTabSz="457200">
              <a:defRPr/>
            </a:pPr>
            <a:r>
              <a:rPr lang="en-US">
                <a:latin typeface="Arial" pitchFamily="34" charset="0"/>
              </a:rPr>
              <a:t>, Slide </a:t>
            </a:r>
            <a:fld id="{D30A2C6D-39BC-4576-856C-8743CF76CCF1}" type="slidenum">
              <a:rPr lang="en-US">
                <a:latin typeface="Arial" pitchFamily="34" charset="0"/>
              </a:rPr>
              <a:pPr defTabSz="457200">
                <a:defRPr/>
              </a:pPr>
              <a:t>‹#›</a:t>
            </a:fld>
            <a:endParaRPr lang="en-US">
              <a:latin typeface="Arial" pitchFamily="34" charset="0"/>
            </a:endParaRPr>
          </a:p>
        </p:txBody>
      </p:sp>
    </p:spTree>
    <p:extLst>
      <p:ext uri="{BB962C8B-B14F-4D97-AF65-F5344CB8AC3E}">
        <p14:creationId xmlns:p14="http://schemas.microsoft.com/office/powerpoint/2010/main" val="2471549461"/>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Lst>
  <p:hf sldNum="0" hdr="0" ftr="0" dt="0"/>
  <p:txStyles>
    <p:titleStyle>
      <a:lvl1pPr algn="ctr" defTabSz="803293"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0" fontAlgn="base" hangingPunct="0">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0" fontAlgn="base" hangingPunct="0">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0" fontAlgn="base" hangingPunct="0">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0" fontAlgn="base" hangingPunct="0">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0" fontAlgn="base" hangingPunct="0">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290698"/>
            <a:ext cx="9144000" cy="56730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alibri"/>
            </a:endParaRPr>
          </a:p>
        </p:txBody>
      </p:sp>
      <p:sp>
        <p:nvSpPr>
          <p:cNvPr id="3" name="Text Placeholder 2"/>
          <p:cNvSpPr>
            <a:spLocks noGrp="1"/>
          </p:cNvSpPr>
          <p:nvPr>
            <p:ph type="body" idx="1"/>
          </p:nvPr>
        </p:nvSpPr>
        <p:spPr>
          <a:xfrm>
            <a:off x="457200" y="134364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346781" y="644800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775781" y="644800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60312C58-8BB9-4545-9504-425A50B33A0E}"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grpSp>
        <p:nvGrpSpPr>
          <p:cNvPr id="7" name="Group 6"/>
          <p:cNvGrpSpPr/>
          <p:nvPr userDrawn="1"/>
        </p:nvGrpSpPr>
        <p:grpSpPr>
          <a:xfrm>
            <a:off x="0" y="1"/>
            <a:ext cx="9144000" cy="973386"/>
            <a:chOff x="0" y="1"/>
            <a:chExt cx="9144000" cy="973386"/>
          </a:xfrm>
        </p:grpSpPr>
        <p:sp>
          <p:nvSpPr>
            <p:cNvPr id="8" name="Rectangle 7"/>
            <p:cNvSpPr/>
            <p:nvPr/>
          </p:nvSpPr>
          <p:spPr>
            <a:xfrm>
              <a:off x="0" y="1"/>
              <a:ext cx="9144000" cy="9733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pic>
          <p:nvPicPr>
            <p:cNvPr id="9" name="Picture 8" descr="screenshot.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804" y="84388"/>
              <a:ext cx="914400" cy="810491"/>
            </a:xfrm>
            <a:prstGeom prst="rect">
              <a:avLst/>
            </a:prstGeom>
          </p:spPr>
        </p:pic>
      </p:grpSp>
      <p:sp>
        <p:nvSpPr>
          <p:cNvPr id="2" name="Title Placeholder 1"/>
          <p:cNvSpPr>
            <a:spLocks noGrp="1"/>
          </p:cNvSpPr>
          <p:nvPr>
            <p:ph type="title"/>
          </p:nvPr>
        </p:nvSpPr>
        <p:spPr>
          <a:xfrm>
            <a:off x="1149965" y="133530"/>
            <a:ext cx="7881779" cy="698749"/>
          </a:xfrm>
          <a:prstGeom prst="rect">
            <a:avLst/>
          </a:prstGeom>
        </p:spPr>
        <p:txBody>
          <a:bodyPr vert="horz" lIns="91440" tIns="45720" rIns="91440" bIns="45720" rtlCol="0" anchor="ctr">
            <a:normAutofit/>
          </a:bodyPr>
          <a:lstStyle/>
          <a:p>
            <a:r>
              <a:rPr lang="en-US" smtClean="0"/>
              <a:t>Click to edit Master title style</a:t>
            </a:r>
            <a:endParaRPr lang="en-US"/>
          </a:p>
        </p:txBody>
      </p:sp>
      <p:pic>
        <p:nvPicPr>
          <p:cNvPr id="12" name="Picture 11"/>
          <p:cNvPicPr>
            <a:picLocks noChangeAspect="1"/>
          </p:cNvPicPr>
          <p:nvPr userDrawn="1"/>
        </p:nvPicPr>
        <p:blipFill>
          <a:blip r:embed="rId14"/>
          <a:stretch>
            <a:fillRect/>
          </a:stretch>
        </p:blipFill>
        <p:spPr>
          <a:xfrm>
            <a:off x="60711" y="6317600"/>
            <a:ext cx="523676" cy="526830"/>
          </a:xfrm>
          <a:prstGeom prst="rect">
            <a:avLst/>
          </a:prstGeom>
        </p:spPr>
      </p:pic>
      <p:sp>
        <p:nvSpPr>
          <p:cNvPr id="13" name="TextBox 12"/>
          <p:cNvSpPr txBox="1"/>
          <p:nvPr userDrawn="1"/>
        </p:nvSpPr>
        <p:spPr>
          <a:xfrm>
            <a:off x="571294" y="6303526"/>
            <a:ext cx="1967205" cy="553998"/>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black"/>
                </a:solidFill>
                <a:latin typeface="Arial"/>
                <a:cs typeface="Arial"/>
              </a:rPr>
              <a:t>JINA-CEE</a:t>
            </a:r>
            <a:r>
              <a:rPr lang="en-US" sz="1800" dirty="0" smtClean="0">
                <a:solidFill>
                  <a:prstClr val="black"/>
                </a:solidFill>
                <a:latin typeface="Calibri"/>
              </a:rPr>
              <a:t/>
            </a:r>
            <a:br>
              <a:rPr lang="en-US" sz="1800" dirty="0" smtClean="0">
                <a:solidFill>
                  <a:prstClr val="black"/>
                </a:solidFill>
                <a:latin typeface="Calibri"/>
              </a:rPr>
            </a:br>
            <a:r>
              <a:rPr lang="en-US" sz="1200" dirty="0" smtClean="0">
                <a:solidFill>
                  <a:prstClr val="black"/>
                </a:solidFill>
                <a:latin typeface="Calibri"/>
              </a:rPr>
              <a:t>NSF Physics Frontiers Center</a:t>
            </a:r>
            <a:endParaRPr lang="en-US" sz="1200" dirty="0">
              <a:solidFill>
                <a:prstClr val="black"/>
              </a:solidFill>
              <a:latin typeface="Calibri"/>
            </a:endParaRPr>
          </a:p>
        </p:txBody>
      </p:sp>
    </p:spTree>
    <p:extLst>
      <p:ext uri="{BB962C8B-B14F-4D97-AF65-F5344CB8AC3E}">
        <p14:creationId xmlns:p14="http://schemas.microsoft.com/office/powerpoint/2010/main" val="146726120"/>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596" y="75904"/>
            <a:ext cx="8992810" cy="486668"/>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smtClean="0"/>
              <a:t>Click to edit Master title style</a:t>
            </a:r>
          </a:p>
        </p:txBody>
      </p:sp>
      <p:sp>
        <p:nvSpPr>
          <p:cNvPr id="1027" name="Rectangle 6"/>
          <p:cNvSpPr>
            <a:spLocks noGrp="1" noChangeArrowheads="1"/>
          </p:cNvSpPr>
          <p:nvPr>
            <p:ph type="body" idx="1"/>
          </p:nvPr>
        </p:nvSpPr>
        <p:spPr bwMode="auto">
          <a:xfrm>
            <a:off x="75596" y="1067100"/>
            <a:ext cx="8992810"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Footer Placeholder 6"/>
          <p:cNvSpPr>
            <a:spLocks noGrp="1"/>
          </p:cNvSpPr>
          <p:nvPr>
            <p:ph type="ftr" sz="quarter" idx="3"/>
          </p:nvPr>
        </p:nvSpPr>
        <p:spPr>
          <a:xfrm>
            <a:off x="4140680" y="6356450"/>
            <a:ext cx="4241321" cy="364628"/>
          </a:xfrm>
          <a:prstGeom prst="rect">
            <a:avLst/>
          </a:prstGeom>
        </p:spPr>
        <p:txBody>
          <a:bodyPr lIns="0" tIns="45712" rIns="0" bIns="45712" anchor="b"/>
          <a:lstStyle>
            <a:lvl1pPr algn="r" eaLnBrk="0" hangingPunct="0">
              <a:lnSpc>
                <a:spcPct val="90000"/>
              </a:lnSpc>
              <a:defRPr sz="1000" smtClean="0">
                <a:solidFill>
                  <a:srgbClr val="064308"/>
                </a:solidFill>
                <a:latin typeface="Arial"/>
                <a:ea typeface="+mn-ea"/>
                <a:cs typeface="Arial"/>
              </a:defRPr>
            </a:lvl1pPr>
          </a:lstStyle>
          <a:p>
            <a:pPr defTabSz="457200">
              <a:defRPr/>
            </a:pPr>
            <a:r>
              <a:rPr lang="en-US"/>
              <a:t>H. Schatz, October 2014 SECAR TCSM Review - 01 </a:t>
            </a:r>
            <a:endParaRPr lang="en-US" dirty="0"/>
          </a:p>
        </p:txBody>
      </p:sp>
      <p:sp>
        <p:nvSpPr>
          <p:cNvPr id="9" name="Slide Number Placeholder 4"/>
          <p:cNvSpPr>
            <a:spLocks noGrp="1"/>
          </p:cNvSpPr>
          <p:nvPr>
            <p:ph type="sldNum" sz="quarter" idx="4"/>
          </p:nvPr>
        </p:nvSpPr>
        <p:spPr>
          <a:xfrm>
            <a:off x="8382000" y="6356450"/>
            <a:ext cx="762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1000">
                <a:solidFill>
                  <a:srgbClr val="064308"/>
                </a:solidFill>
                <a:ea typeface="ヒラギノ角ゴ Pro W3" charset="-128"/>
                <a:cs typeface="+mn-cs"/>
              </a:defRPr>
            </a:lvl1pPr>
          </a:lstStyle>
          <a:p>
            <a:pPr defTabSz="457200">
              <a:defRPr/>
            </a:pPr>
            <a:r>
              <a:rPr lang="en-US">
                <a:latin typeface="Arial" pitchFamily="34" charset="0"/>
              </a:rPr>
              <a:t>, Slide </a:t>
            </a:r>
            <a:fld id="{D30A2C6D-39BC-4576-856C-8743CF76CCF1}" type="slidenum">
              <a:rPr lang="en-US">
                <a:latin typeface="Arial" pitchFamily="34" charset="0"/>
              </a:rPr>
              <a:pPr defTabSz="457200">
                <a:defRPr/>
              </a:pPr>
              <a:t>‹#›</a:t>
            </a:fld>
            <a:endParaRPr lang="en-US">
              <a:latin typeface="Arial" pitchFamily="34" charset="0"/>
            </a:endParaRPr>
          </a:p>
        </p:txBody>
      </p:sp>
    </p:spTree>
    <p:extLst>
      <p:ext uri="{BB962C8B-B14F-4D97-AF65-F5344CB8AC3E}">
        <p14:creationId xmlns:p14="http://schemas.microsoft.com/office/powerpoint/2010/main" val="3365052540"/>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Lst>
  <p:hf hdr="0" dt="0"/>
  <p:txStyles>
    <p:titleStyle>
      <a:lvl1pPr algn="ctr" defTabSz="803293" rtl="0" eaLnBrk="1" fontAlgn="base" hangingPunct="1">
        <a:lnSpc>
          <a:spcPct val="88000"/>
        </a:lnSpc>
        <a:spcBef>
          <a:spcPct val="0"/>
        </a:spcBef>
        <a:spcAft>
          <a:spcPct val="0"/>
        </a:spcAft>
        <a:defRPr sz="3200" b="1" i="0" u="none">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b="0" i="0" u="none">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jpeg"/><Relationship Id="rId1" Type="http://schemas.openxmlformats.org/officeDocument/2006/relationships/slideLayout" Target="../slideLayouts/slideLayout26.xml"/><Relationship Id="rId2"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7.wm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9.wmf"/><Relationship Id="rId1" Type="http://schemas.openxmlformats.org/officeDocument/2006/relationships/slideLayout" Target="../slideLayouts/slideLayout2.xml"/><Relationship Id="rId2" Type="http://schemas.openxmlformats.org/officeDocument/2006/relationships/image" Target="../media/image28.wmf"/></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xml"/><Relationship Id="rId3"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54.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54.xml"/><Relationship Id="rId2"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49.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0.wmf"/><Relationship Id="rId5" Type="http://schemas.openxmlformats.org/officeDocument/2006/relationships/image" Target="../media/image52.wmf"/><Relationship Id="rId6" Type="http://schemas.openxmlformats.org/officeDocument/2006/relationships/oleObject" Target="../embeddings/oleObject2.bin"/><Relationship Id="rId7" Type="http://schemas.openxmlformats.org/officeDocument/2006/relationships/image" Target="../media/image51.emf"/><Relationship Id="rId1" Type="http://schemas.openxmlformats.org/officeDocument/2006/relationships/vmlDrawing" Target="../drawings/vmlDrawing1.vml"/><Relationship Id="rId2"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0.png"/><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54.wmf"/><Relationship Id="rId5" Type="http://schemas.openxmlformats.org/officeDocument/2006/relationships/oleObject" Target="../embeddings/oleObject4.bin"/><Relationship Id="rId6" Type="http://schemas.openxmlformats.org/officeDocument/2006/relationships/image" Target="../media/image55.emf"/><Relationship Id="rId7" Type="http://schemas.openxmlformats.org/officeDocument/2006/relationships/oleObject" Target="../embeddings/oleObject5.bin"/><Relationship Id="rId8" Type="http://schemas.openxmlformats.org/officeDocument/2006/relationships/image" Target="../media/image56.wmf"/><Relationship Id="rId1" Type="http://schemas.openxmlformats.org/officeDocument/2006/relationships/vmlDrawing" Target="../drawings/vmlDrawing2.vml"/><Relationship Id="rId2"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4.xml"/><Relationship Id="rId4" Type="http://schemas.openxmlformats.org/officeDocument/2006/relationships/image" Target="../media/image57.png"/><Relationship Id="rId1" Type="http://schemas.microsoft.com/office/2007/relationships/media" Target="../media/media2.avi"/><Relationship Id="rId2" Type="http://schemas.openxmlformats.org/officeDocument/2006/relationships/video" Target="../media/media2.avi"/></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1" Type="http://schemas.openxmlformats.org/officeDocument/2006/relationships/slideLayout" Target="../slideLayouts/slideLayout54.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60.png"/><Relationship Id="rId3"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9.xml"/><Relationship Id="rId3"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54.wmf"/><Relationship Id="rId5" Type="http://schemas.openxmlformats.org/officeDocument/2006/relationships/oleObject" Target="../embeddings/oleObject7.bin"/><Relationship Id="rId6" Type="http://schemas.openxmlformats.org/officeDocument/2006/relationships/image" Target="../media/image55.emf"/><Relationship Id="rId7" Type="http://schemas.openxmlformats.org/officeDocument/2006/relationships/oleObject" Target="../embeddings/oleObject8.bin"/><Relationship Id="rId8" Type="http://schemas.openxmlformats.org/officeDocument/2006/relationships/image" Target="../media/image56.wmf"/><Relationship Id="rId1" Type="http://schemas.openxmlformats.org/officeDocument/2006/relationships/vmlDrawing" Target="../drawings/vmlDrawing3.vml"/><Relationship Id="rId2"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6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64.png"/><Relationship Id="rId3"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0.xml"/><Relationship Id="rId3" Type="http://schemas.openxmlformats.org/officeDocument/2006/relationships/image" Target="../media/image6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67.JPG"/><Relationship Id="rId3" Type="http://schemas.openxmlformats.org/officeDocument/2006/relationships/image" Target="../media/image6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6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70.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video" Target="../media/media3.mov"/><Relationship Id="rId4" Type="http://schemas.openxmlformats.org/officeDocument/2006/relationships/slideLayout" Target="../slideLayouts/slideLayout91.xml"/><Relationship Id="rId5" Type="http://schemas.openxmlformats.org/officeDocument/2006/relationships/image" Target="../media/image74.png"/><Relationship Id="rId6" Type="http://schemas.openxmlformats.org/officeDocument/2006/relationships/oleObject" Target="../embeddings/oleObject9.bin"/><Relationship Id="rId7" Type="http://schemas.openxmlformats.org/officeDocument/2006/relationships/image" Target="../media/image73.emf"/><Relationship Id="rId8" Type="http://schemas.openxmlformats.org/officeDocument/2006/relationships/image" Target="../media/image75.png"/><Relationship Id="rId1" Type="http://schemas.openxmlformats.org/officeDocument/2006/relationships/vmlDrawing" Target="../drawings/vmlDrawing4.vml"/><Relationship Id="rId2" Type="http://schemas.microsoft.com/office/2007/relationships/media" Target="../media/media3.mov"/></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49.xml"/><Relationship Id="rId2" Type="http://schemas.openxmlformats.org/officeDocument/2006/relationships/image" Target="../media/image7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0.png"/><Relationship Id="rId3" Type="http://schemas.openxmlformats.org/officeDocument/2006/relationships/image" Target="../media/image8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8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87.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8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8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4.png"/><Relationship Id="rId1" Type="http://schemas.microsoft.com/office/2007/relationships/media" Target="../media/media1.avi"/><Relationship Id="rId2" Type="http://schemas.openxmlformats.org/officeDocument/2006/relationships/video" Target="../media/media1.avi"/></Relationships>
</file>

<file path=ppt/slides/_rels/slide50.xml.rels><?xml version="1.0" encoding="UTF-8" standalone="yes"?>
<Relationships xmlns="http://schemas.openxmlformats.org/package/2006/relationships"><Relationship Id="rId11" Type="http://schemas.openxmlformats.org/officeDocument/2006/relationships/oleObject" Target="../embeddings/oleObject12.bin"/><Relationship Id="rId12" Type="http://schemas.openxmlformats.org/officeDocument/2006/relationships/image" Target="../media/image55.emf"/><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oleObject" Target="../embeddings/oleObject10.bin"/><Relationship Id="rId4" Type="http://schemas.openxmlformats.org/officeDocument/2006/relationships/image" Target="../media/image50.wmf"/><Relationship Id="rId5" Type="http://schemas.openxmlformats.org/officeDocument/2006/relationships/oleObject" Target="../embeddings/oleObject11.bin"/><Relationship Id="rId6" Type="http://schemas.openxmlformats.org/officeDocument/2006/relationships/image" Target="../media/image90.wmf"/><Relationship Id="rId7" Type="http://schemas.openxmlformats.org/officeDocument/2006/relationships/oleObject" Target="../embeddings/Microsoft_Equation1.bin"/><Relationship Id="rId8" Type="http://schemas.openxmlformats.org/officeDocument/2006/relationships/image" Target="../media/image91.emf"/><Relationship Id="rId9" Type="http://schemas.openxmlformats.org/officeDocument/2006/relationships/oleObject" Target="../embeddings/Microsoft_Equation2.bin"/><Relationship Id="rId10" Type="http://schemas.openxmlformats.org/officeDocument/2006/relationships/image" Target="../media/image54.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5.jpeg"/><Relationship Id="rId1" Type="http://schemas.microsoft.com/office/2007/relationships/media" Target="file://localhost/Users/schatz/Work/Current/Talks/Erice10/heger_burst2.mov" TargetMode="External"/><Relationship Id="rId2" Type="http://schemas.openxmlformats.org/officeDocument/2006/relationships/video" Target="file://localhost/Users/schatz/Work/Current/Talks/Erice10/heger_burst2.mov"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6.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6.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4519613"/>
          </a:xfrm>
          <a:prstGeom prst="rect">
            <a:avLst/>
          </a:prstGeom>
          <a:solidFill>
            <a:srgbClr val="041B8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prstClr val="white"/>
              </a:solidFill>
              <a:latin typeface="Calibri"/>
            </a:endParaRPr>
          </a:p>
        </p:txBody>
      </p:sp>
      <p:sp>
        <p:nvSpPr>
          <p:cNvPr id="5" name="Rectangle 4"/>
          <p:cNvSpPr/>
          <p:nvPr/>
        </p:nvSpPr>
        <p:spPr>
          <a:xfrm>
            <a:off x="0" y="4343400"/>
            <a:ext cx="9144000" cy="1331913"/>
          </a:xfrm>
          <a:prstGeom prst="rect">
            <a:avLst/>
          </a:prstGeom>
          <a:solidFill>
            <a:srgbClr val="294AC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prstClr val="white"/>
              </a:solidFill>
              <a:latin typeface="Calibri"/>
            </a:endParaRPr>
          </a:p>
        </p:txBody>
      </p:sp>
      <p:sp>
        <p:nvSpPr>
          <p:cNvPr id="6" name="Rectangle 5"/>
          <p:cNvSpPr/>
          <p:nvPr/>
        </p:nvSpPr>
        <p:spPr>
          <a:xfrm>
            <a:off x="0" y="5357813"/>
            <a:ext cx="9144000" cy="592137"/>
          </a:xfrm>
          <a:prstGeom prst="rect">
            <a:avLst/>
          </a:prstGeom>
          <a:solidFill>
            <a:srgbClr val="567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14" name="TextBox 13"/>
          <p:cNvSpPr txBox="1"/>
          <p:nvPr/>
        </p:nvSpPr>
        <p:spPr>
          <a:xfrm>
            <a:off x="127000" y="3175"/>
            <a:ext cx="8934450" cy="646113"/>
          </a:xfrm>
          <a:prstGeom prst="rect">
            <a:avLst/>
          </a:prstGeom>
          <a:noFill/>
        </p:spPr>
        <p:txBody>
          <a:bodyPr wrap="none">
            <a:spAutoFit/>
          </a:bodyPr>
          <a:lstStyle/>
          <a:p>
            <a:pPr defTabSz="457200" fontAlgn="auto">
              <a:spcBef>
                <a:spcPts val="0"/>
              </a:spcBef>
              <a:spcAft>
                <a:spcPts val="0"/>
              </a:spcAft>
              <a:defRPr/>
            </a:pPr>
            <a:r>
              <a:rPr lang="en-US" sz="3600" dirty="0">
                <a:solidFill>
                  <a:prstClr val="white"/>
                </a:solidFill>
                <a:latin typeface="Arial"/>
                <a:ea typeface="+mn-ea"/>
                <a:cs typeface="Arial"/>
              </a:rPr>
              <a:t>The Joint Institute for Nuclear Astrophysics</a:t>
            </a:r>
          </a:p>
        </p:txBody>
      </p:sp>
      <p:sp>
        <p:nvSpPr>
          <p:cNvPr id="15" name="TextBox 14"/>
          <p:cNvSpPr txBox="1"/>
          <p:nvPr/>
        </p:nvSpPr>
        <p:spPr>
          <a:xfrm>
            <a:off x="217272" y="632210"/>
            <a:ext cx="8787332" cy="523220"/>
          </a:xfrm>
          <a:prstGeom prst="rect">
            <a:avLst/>
          </a:prstGeom>
          <a:noFill/>
        </p:spPr>
        <p:txBody>
          <a:bodyPr wrap="none">
            <a:spAutoFit/>
          </a:bodyPr>
          <a:lstStyle/>
          <a:p>
            <a:pPr defTabSz="457200" fontAlgn="auto">
              <a:spcBef>
                <a:spcPts val="0"/>
              </a:spcBef>
              <a:spcAft>
                <a:spcPts val="0"/>
              </a:spcAft>
              <a:defRPr/>
            </a:pPr>
            <a:r>
              <a:rPr lang="en-US" sz="2800" dirty="0">
                <a:solidFill>
                  <a:prstClr val="white"/>
                </a:solidFill>
                <a:latin typeface="Arial"/>
                <a:ea typeface="+mn-ea"/>
                <a:cs typeface="Arial"/>
              </a:rPr>
              <a:t>Center for the Evolution of the </a:t>
            </a:r>
            <a:r>
              <a:rPr lang="en-US" sz="2800" dirty="0" smtClean="0">
                <a:solidFill>
                  <a:prstClr val="white"/>
                </a:solidFill>
                <a:latin typeface="Arial"/>
                <a:ea typeface="+mn-ea"/>
                <a:cs typeface="Arial"/>
              </a:rPr>
              <a:t>Elements – </a:t>
            </a:r>
            <a:r>
              <a:rPr lang="en-US" sz="2800" dirty="0" err="1" smtClean="0">
                <a:solidFill>
                  <a:prstClr val="white"/>
                </a:solidFill>
                <a:latin typeface="Arial"/>
                <a:ea typeface="+mn-ea"/>
                <a:cs typeface="Arial"/>
              </a:rPr>
              <a:t>jinaweb.org</a:t>
            </a:r>
            <a:endParaRPr lang="en-US" sz="2800" dirty="0">
              <a:solidFill>
                <a:prstClr val="white"/>
              </a:solidFill>
              <a:latin typeface="Arial"/>
              <a:ea typeface="+mn-ea"/>
              <a:cs typeface="Arial"/>
            </a:endParaRPr>
          </a:p>
        </p:txBody>
      </p:sp>
      <p:sp>
        <p:nvSpPr>
          <p:cNvPr id="17" name="TextBox 16"/>
          <p:cNvSpPr txBox="1"/>
          <p:nvPr/>
        </p:nvSpPr>
        <p:spPr>
          <a:xfrm>
            <a:off x="211138" y="1223963"/>
            <a:ext cx="4122737" cy="2308225"/>
          </a:xfrm>
          <a:prstGeom prst="rect">
            <a:avLst/>
          </a:prstGeom>
          <a:noFill/>
        </p:spPr>
        <p:txBody>
          <a:bodyPr wrap="none">
            <a:spAutoFit/>
          </a:bodyPr>
          <a:lstStyle/>
          <a:p>
            <a:pPr marL="285750" indent="-285750" defTabSz="457200" fontAlgn="auto">
              <a:spcBef>
                <a:spcPts val="0"/>
              </a:spcBef>
              <a:spcAft>
                <a:spcPts val="0"/>
              </a:spcAft>
              <a:buFont typeface="Arial"/>
              <a:buChar char="•"/>
              <a:defRPr/>
            </a:pPr>
            <a:r>
              <a:rPr lang="en-US" sz="1800" dirty="0">
                <a:solidFill>
                  <a:prstClr val="white"/>
                </a:solidFill>
                <a:latin typeface="Calibri"/>
                <a:ea typeface="+mn-ea"/>
                <a:cs typeface="+mn-cs"/>
              </a:rPr>
              <a:t>Collaborative network: </a:t>
            </a:r>
          </a:p>
          <a:p>
            <a:pPr marL="742950" lvl="1" indent="-285750" defTabSz="457200" fontAlgn="auto">
              <a:spcBef>
                <a:spcPts val="0"/>
              </a:spcBef>
              <a:spcAft>
                <a:spcPts val="0"/>
              </a:spcAft>
              <a:buFont typeface="Arial"/>
              <a:buChar char="•"/>
              <a:defRPr/>
            </a:pPr>
            <a:r>
              <a:rPr lang="en-US" sz="1800" dirty="0">
                <a:solidFill>
                  <a:prstClr val="white"/>
                </a:solidFill>
                <a:latin typeface="Calibri"/>
                <a:ea typeface="+mn-ea"/>
                <a:cs typeface="+mn-cs"/>
              </a:rPr>
              <a:t>Origin of the elements</a:t>
            </a:r>
          </a:p>
          <a:p>
            <a:pPr marL="742950" lvl="1" indent="-285750" defTabSz="457200" fontAlgn="auto">
              <a:spcBef>
                <a:spcPts val="0"/>
              </a:spcBef>
              <a:spcAft>
                <a:spcPts val="0"/>
              </a:spcAft>
              <a:buFont typeface="Arial"/>
              <a:buChar char="•"/>
              <a:defRPr/>
            </a:pPr>
            <a:r>
              <a:rPr lang="en-US" sz="1800" dirty="0">
                <a:solidFill>
                  <a:prstClr val="white"/>
                </a:solidFill>
                <a:latin typeface="Calibri"/>
                <a:ea typeface="+mn-ea"/>
                <a:cs typeface="+mn-cs"/>
              </a:rPr>
              <a:t>Neutron stars</a:t>
            </a:r>
          </a:p>
          <a:p>
            <a:pPr marL="285750" indent="-285750" defTabSz="457200" fontAlgn="auto">
              <a:spcBef>
                <a:spcPts val="0"/>
              </a:spcBef>
              <a:spcAft>
                <a:spcPts val="0"/>
              </a:spcAft>
              <a:buFont typeface="Arial"/>
              <a:buChar char="•"/>
              <a:defRPr/>
            </a:pPr>
            <a:r>
              <a:rPr lang="en-US" sz="1800" dirty="0">
                <a:solidFill>
                  <a:prstClr val="white"/>
                </a:solidFill>
                <a:latin typeface="Calibri"/>
                <a:ea typeface="+mn-ea"/>
                <a:cs typeface="+mn-cs"/>
              </a:rPr>
              <a:t>Website: </a:t>
            </a:r>
            <a:r>
              <a:rPr lang="en-US" sz="1800" dirty="0" err="1">
                <a:solidFill>
                  <a:prstClr val="white"/>
                </a:solidFill>
                <a:latin typeface="Calibri"/>
                <a:ea typeface="+mn-ea"/>
                <a:cs typeface="+mn-cs"/>
              </a:rPr>
              <a:t>jinaweb.org</a:t>
            </a:r>
            <a:endParaRPr lang="en-US" sz="1800" dirty="0">
              <a:solidFill>
                <a:prstClr val="white"/>
              </a:solidFill>
              <a:latin typeface="Calibri"/>
              <a:ea typeface="+mn-ea"/>
              <a:cs typeface="+mn-cs"/>
            </a:endParaRPr>
          </a:p>
          <a:p>
            <a:pPr marL="285750" indent="-285750" defTabSz="457200" fontAlgn="auto">
              <a:spcBef>
                <a:spcPts val="0"/>
              </a:spcBef>
              <a:spcAft>
                <a:spcPts val="0"/>
              </a:spcAft>
              <a:buFont typeface="Arial"/>
              <a:buChar char="•"/>
              <a:defRPr/>
            </a:pPr>
            <a:r>
              <a:rPr lang="en-US" sz="1800" dirty="0">
                <a:solidFill>
                  <a:prstClr val="white"/>
                </a:solidFill>
                <a:latin typeface="Calibri"/>
                <a:ea typeface="+mn-ea"/>
                <a:cs typeface="+mn-cs"/>
              </a:rPr>
              <a:t>Schools, Workshops, Conferences,</a:t>
            </a:r>
            <a:br>
              <a:rPr lang="en-US" sz="1800" dirty="0">
                <a:solidFill>
                  <a:prstClr val="white"/>
                </a:solidFill>
                <a:latin typeface="Calibri"/>
                <a:ea typeface="+mn-ea"/>
                <a:cs typeface="+mn-cs"/>
              </a:rPr>
            </a:br>
            <a:r>
              <a:rPr lang="en-US" sz="1800" dirty="0">
                <a:solidFill>
                  <a:prstClr val="white"/>
                </a:solidFill>
                <a:latin typeface="Calibri"/>
                <a:ea typeface="+mn-ea"/>
                <a:cs typeface="+mn-cs"/>
              </a:rPr>
              <a:t>online courses coming</a:t>
            </a:r>
          </a:p>
          <a:p>
            <a:pPr marL="285750" indent="-285750" defTabSz="457200" fontAlgn="auto">
              <a:spcBef>
                <a:spcPts val="0"/>
              </a:spcBef>
              <a:spcAft>
                <a:spcPts val="0"/>
              </a:spcAft>
              <a:buFont typeface="Arial"/>
              <a:buChar char="•"/>
              <a:defRPr/>
            </a:pPr>
            <a:r>
              <a:rPr lang="en-US" sz="1800" dirty="0">
                <a:solidFill>
                  <a:prstClr val="white"/>
                </a:solidFill>
                <a:latin typeface="Calibri"/>
                <a:ea typeface="+mn-ea"/>
                <a:cs typeface="+mn-cs"/>
              </a:rPr>
              <a:t>65 Senior Investigators, 22 Institutions,</a:t>
            </a:r>
            <a:br>
              <a:rPr lang="en-US" sz="1800" dirty="0">
                <a:solidFill>
                  <a:prstClr val="white"/>
                </a:solidFill>
                <a:latin typeface="Calibri"/>
                <a:ea typeface="+mn-ea"/>
                <a:cs typeface="+mn-cs"/>
              </a:rPr>
            </a:br>
            <a:r>
              <a:rPr lang="en-US" sz="1800" dirty="0">
                <a:solidFill>
                  <a:prstClr val="white"/>
                </a:solidFill>
                <a:latin typeface="Calibri"/>
                <a:ea typeface="+mn-ea"/>
                <a:cs typeface="+mn-cs"/>
              </a:rPr>
              <a:t>6 Countries</a:t>
            </a:r>
          </a:p>
        </p:txBody>
      </p:sp>
      <p:pic>
        <p:nvPicPr>
          <p:cNvPr id="133127" name="Picture 17"/>
          <p:cNvPicPr>
            <a:picLocks noChangeAspect="1"/>
          </p:cNvPicPr>
          <p:nvPr/>
        </p:nvPicPr>
        <p:blipFill>
          <a:blip r:embed="rId2">
            <a:extLst>
              <a:ext uri="{28A0092B-C50C-407E-A947-70E740481C1C}">
                <a14:useLocalDpi xmlns:a14="http://schemas.microsoft.com/office/drawing/2010/main" val="0"/>
              </a:ext>
            </a:extLst>
          </a:blip>
          <a:srcRect r="4662"/>
          <a:stretch>
            <a:fillRect/>
          </a:stretch>
        </p:blipFill>
        <p:spPr bwMode="auto">
          <a:xfrm>
            <a:off x="4541838" y="1624013"/>
            <a:ext cx="2255837"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8" name="Picture 18" descr="screensho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275" y="6118225"/>
            <a:ext cx="299243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9" name="Picture 19"/>
          <p:cNvPicPr>
            <a:picLocks noChangeAspect="1"/>
          </p:cNvPicPr>
          <p:nvPr/>
        </p:nvPicPr>
        <p:blipFill>
          <a:blip r:embed="rId4">
            <a:extLst>
              <a:ext uri="{28A0092B-C50C-407E-A947-70E740481C1C}">
                <a14:useLocalDpi xmlns:a14="http://schemas.microsoft.com/office/drawing/2010/main" val="0"/>
              </a:ext>
            </a:extLst>
          </a:blip>
          <a:srcRect l="6258" t="9325" r="45525" b="33109"/>
          <a:stretch>
            <a:fillRect/>
          </a:stretch>
        </p:blipFill>
        <p:spPr bwMode="auto">
          <a:xfrm>
            <a:off x="6827838" y="1624013"/>
            <a:ext cx="2239962"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0" name="Picture 22"/>
          <p:cNvPicPr>
            <a:picLocks noChangeAspect="1"/>
          </p:cNvPicPr>
          <p:nvPr/>
        </p:nvPicPr>
        <p:blipFill>
          <a:blip r:embed="rId5">
            <a:extLst>
              <a:ext uri="{28A0092B-C50C-407E-A947-70E740481C1C}">
                <a14:useLocalDpi xmlns:a14="http://schemas.microsoft.com/office/drawing/2010/main" val="0"/>
              </a:ext>
            </a:extLst>
          </a:blip>
          <a:srcRect t="28371" r="40793" b="2"/>
          <a:stretch>
            <a:fillRect/>
          </a:stretch>
        </p:blipFill>
        <p:spPr bwMode="auto">
          <a:xfrm>
            <a:off x="103188" y="3727450"/>
            <a:ext cx="22161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1" name="Picture 2" descr="screenshot.png"/>
          <p:cNvPicPr>
            <a:picLocks noChangeAspect="1"/>
          </p:cNvPicPr>
          <p:nvPr/>
        </p:nvPicPr>
        <p:blipFill>
          <a:blip r:embed="rId6">
            <a:extLst>
              <a:ext uri="{28A0092B-C50C-407E-A947-70E740481C1C}">
                <a14:useLocalDpi xmlns:a14="http://schemas.microsoft.com/office/drawing/2010/main" val="0"/>
              </a:ext>
            </a:extLst>
          </a:blip>
          <a:srcRect r="4102"/>
          <a:stretch>
            <a:fillRect/>
          </a:stretch>
        </p:blipFill>
        <p:spPr bwMode="auto">
          <a:xfrm>
            <a:off x="2352675" y="3663950"/>
            <a:ext cx="2205038"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2" name="Picture 7" descr="screenshot.png"/>
          <p:cNvPicPr>
            <a:picLocks noChangeAspect="1"/>
          </p:cNvPicPr>
          <p:nvPr/>
        </p:nvPicPr>
        <p:blipFill>
          <a:blip r:embed="rId7">
            <a:extLst>
              <a:ext uri="{28A0092B-C50C-407E-A947-70E740481C1C}">
                <a14:useLocalDpi xmlns:a14="http://schemas.microsoft.com/office/drawing/2010/main" val="0"/>
              </a:ext>
            </a:extLst>
          </a:blip>
          <a:srcRect l="15598"/>
          <a:stretch>
            <a:fillRect/>
          </a:stretch>
        </p:blipFill>
        <p:spPr bwMode="auto">
          <a:xfrm>
            <a:off x="4568825" y="3663950"/>
            <a:ext cx="22479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4138" y="3648075"/>
            <a:ext cx="2235200" cy="2035175"/>
          </a:xfrm>
          <a:prstGeom prst="rect">
            <a:avLst/>
          </a:prstGeom>
          <a:no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prstClr val="white"/>
              </a:solidFill>
              <a:latin typeface="Calibri"/>
            </a:endParaRPr>
          </a:p>
        </p:txBody>
      </p:sp>
      <p:sp>
        <p:nvSpPr>
          <p:cNvPr id="11" name="Rectangle 10"/>
          <p:cNvSpPr/>
          <p:nvPr/>
        </p:nvSpPr>
        <p:spPr>
          <a:xfrm>
            <a:off x="2324100" y="3648075"/>
            <a:ext cx="2233613" cy="2035175"/>
          </a:xfrm>
          <a:prstGeom prst="rect">
            <a:avLst/>
          </a:prstGeom>
          <a:no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prstClr val="white"/>
              </a:solidFill>
              <a:latin typeface="Calibri"/>
            </a:endParaRPr>
          </a:p>
        </p:txBody>
      </p:sp>
      <p:sp>
        <p:nvSpPr>
          <p:cNvPr id="12" name="Rectangle 11"/>
          <p:cNvSpPr/>
          <p:nvPr/>
        </p:nvSpPr>
        <p:spPr>
          <a:xfrm>
            <a:off x="4557713" y="1597025"/>
            <a:ext cx="2233612" cy="2035175"/>
          </a:xfrm>
          <a:prstGeom prst="rect">
            <a:avLst/>
          </a:prstGeom>
          <a:no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prstClr val="white"/>
              </a:solidFill>
              <a:latin typeface="Calibri"/>
            </a:endParaRPr>
          </a:p>
        </p:txBody>
      </p:sp>
      <p:sp>
        <p:nvSpPr>
          <p:cNvPr id="13" name="Rectangle 12"/>
          <p:cNvSpPr/>
          <p:nvPr/>
        </p:nvSpPr>
        <p:spPr>
          <a:xfrm>
            <a:off x="6797675" y="1597025"/>
            <a:ext cx="2233613" cy="2035175"/>
          </a:xfrm>
          <a:prstGeom prst="rect">
            <a:avLst/>
          </a:prstGeom>
          <a:no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prstClr val="white"/>
              </a:solidFill>
              <a:latin typeface="Calibri"/>
            </a:endParaRPr>
          </a:p>
        </p:txBody>
      </p:sp>
      <p:sp>
        <p:nvSpPr>
          <p:cNvPr id="16" name="Rectangle 15"/>
          <p:cNvSpPr/>
          <p:nvPr/>
        </p:nvSpPr>
        <p:spPr>
          <a:xfrm>
            <a:off x="4557713" y="3648075"/>
            <a:ext cx="2233612" cy="2033588"/>
          </a:xfrm>
          <a:prstGeom prst="rect">
            <a:avLst/>
          </a:prstGeom>
          <a:no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prstClr val="white"/>
              </a:solidFill>
              <a:latin typeface="Calibri"/>
            </a:endParaRPr>
          </a:p>
        </p:txBody>
      </p:sp>
      <p:sp>
        <p:nvSpPr>
          <p:cNvPr id="9" name="TextBox 8"/>
          <p:cNvSpPr txBox="1"/>
          <p:nvPr/>
        </p:nvSpPr>
        <p:spPr>
          <a:xfrm>
            <a:off x="119063" y="3663950"/>
            <a:ext cx="2084387" cy="369888"/>
          </a:xfrm>
          <a:prstGeom prst="rect">
            <a:avLst/>
          </a:prstGeom>
          <a:solidFill>
            <a:srgbClr val="000000">
              <a:alpha val="36000"/>
            </a:srgbClr>
          </a:solidFill>
        </p:spPr>
        <p:txBody>
          <a:bodyPr wrap="none">
            <a:spAutoFit/>
          </a:bodyPr>
          <a:lstStyle/>
          <a:p>
            <a:pPr defTabSz="457200" fontAlgn="auto">
              <a:spcBef>
                <a:spcPts val="0"/>
              </a:spcBef>
              <a:spcAft>
                <a:spcPts val="0"/>
              </a:spcAft>
              <a:defRPr/>
            </a:pPr>
            <a:r>
              <a:rPr lang="en-US" sz="1800" b="1" dirty="0">
                <a:solidFill>
                  <a:srgbClr val="FFFFFF"/>
                </a:solidFill>
                <a:latin typeface="Calibri"/>
                <a:ea typeface="+mn-ea"/>
                <a:cs typeface="+mn-cs"/>
              </a:rPr>
              <a:t>Nuclear Experiment</a:t>
            </a:r>
          </a:p>
        </p:txBody>
      </p:sp>
      <p:sp>
        <p:nvSpPr>
          <p:cNvPr id="10" name="TextBox 9"/>
          <p:cNvSpPr txBox="1"/>
          <p:nvPr/>
        </p:nvSpPr>
        <p:spPr>
          <a:xfrm>
            <a:off x="2352675" y="3663950"/>
            <a:ext cx="865188" cy="369888"/>
          </a:xfrm>
          <a:prstGeom prst="rect">
            <a:avLst/>
          </a:prstGeom>
          <a:solidFill>
            <a:schemeClr val="tx1">
              <a:alpha val="39000"/>
            </a:schemeClr>
          </a:solidFill>
        </p:spPr>
        <p:txBody>
          <a:bodyPr wrap="none">
            <a:spAutoFit/>
          </a:bodyPr>
          <a:lstStyle/>
          <a:p>
            <a:pPr defTabSz="457200" fontAlgn="auto">
              <a:spcBef>
                <a:spcPts val="0"/>
              </a:spcBef>
              <a:spcAft>
                <a:spcPts val="0"/>
              </a:spcAft>
              <a:defRPr/>
            </a:pPr>
            <a:r>
              <a:rPr lang="en-US" sz="1800" b="1" dirty="0">
                <a:solidFill>
                  <a:srgbClr val="FFFFFF"/>
                </a:solidFill>
                <a:latin typeface="Calibri"/>
                <a:ea typeface="+mn-ea"/>
                <a:cs typeface="+mn-cs"/>
              </a:rPr>
              <a:t>Theory</a:t>
            </a:r>
          </a:p>
        </p:txBody>
      </p:sp>
      <p:sp>
        <p:nvSpPr>
          <p:cNvPr id="24" name="TextBox 23"/>
          <p:cNvSpPr txBox="1"/>
          <p:nvPr/>
        </p:nvSpPr>
        <p:spPr>
          <a:xfrm>
            <a:off x="4575175" y="3697288"/>
            <a:ext cx="1490663" cy="646112"/>
          </a:xfrm>
          <a:prstGeom prst="rect">
            <a:avLst/>
          </a:prstGeom>
          <a:solidFill>
            <a:schemeClr val="tx1">
              <a:alpha val="39000"/>
            </a:schemeClr>
          </a:solidFill>
        </p:spPr>
        <p:txBody>
          <a:bodyPr wrap="none">
            <a:spAutoFit/>
          </a:bodyPr>
          <a:lstStyle/>
          <a:p>
            <a:pPr defTabSz="457200" fontAlgn="auto">
              <a:spcBef>
                <a:spcPts val="0"/>
              </a:spcBef>
              <a:spcAft>
                <a:spcPts val="0"/>
              </a:spcAft>
              <a:defRPr/>
            </a:pPr>
            <a:r>
              <a:rPr lang="en-US" sz="1800" b="1" dirty="0">
                <a:solidFill>
                  <a:srgbClr val="FFFFFF"/>
                </a:solidFill>
                <a:latin typeface="Calibri"/>
                <a:ea typeface="+mn-ea"/>
                <a:cs typeface="+mn-cs"/>
              </a:rPr>
              <a:t>Education </a:t>
            </a:r>
            <a:br>
              <a:rPr lang="en-US" sz="1800" b="1" dirty="0">
                <a:solidFill>
                  <a:srgbClr val="FFFFFF"/>
                </a:solidFill>
                <a:latin typeface="Calibri"/>
                <a:ea typeface="+mn-ea"/>
                <a:cs typeface="+mn-cs"/>
              </a:rPr>
            </a:br>
            <a:r>
              <a:rPr lang="en-US" sz="1800" b="1" dirty="0">
                <a:solidFill>
                  <a:srgbClr val="FFFFFF"/>
                </a:solidFill>
                <a:latin typeface="Calibri"/>
                <a:ea typeface="+mn-ea"/>
                <a:cs typeface="+mn-cs"/>
              </a:rPr>
              <a:t>and Outreach</a:t>
            </a:r>
          </a:p>
        </p:txBody>
      </p:sp>
      <p:sp>
        <p:nvSpPr>
          <p:cNvPr id="25" name="TextBox 24"/>
          <p:cNvSpPr txBox="1"/>
          <p:nvPr/>
        </p:nvSpPr>
        <p:spPr>
          <a:xfrm>
            <a:off x="4573588" y="1624013"/>
            <a:ext cx="1249362" cy="368300"/>
          </a:xfrm>
          <a:prstGeom prst="rect">
            <a:avLst/>
          </a:prstGeom>
          <a:noFill/>
        </p:spPr>
        <p:txBody>
          <a:bodyPr wrap="none">
            <a:spAutoFit/>
          </a:bodyPr>
          <a:lstStyle/>
          <a:p>
            <a:pPr defTabSz="457200" fontAlgn="auto">
              <a:spcBef>
                <a:spcPts val="0"/>
              </a:spcBef>
              <a:spcAft>
                <a:spcPts val="0"/>
              </a:spcAft>
              <a:defRPr/>
            </a:pPr>
            <a:r>
              <a:rPr lang="en-US" sz="1800" b="1" dirty="0">
                <a:solidFill>
                  <a:srgbClr val="FFFFFF"/>
                </a:solidFill>
                <a:latin typeface="Calibri"/>
                <a:ea typeface="+mn-ea"/>
                <a:cs typeface="+mn-cs"/>
              </a:rPr>
              <a:t>Astronomy</a:t>
            </a:r>
          </a:p>
        </p:txBody>
      </p:sp>
      <p:sp>
        <p:nvSpPr>
          <p:cNvPr id="26" name="TextBox 25"/>
          <p:cNvSpPr txBox="1"/>
          <p:nvPr/>
        </p:nvSpPr>
        <p:spPr>
          <a:xfrm>
            <a:off x="6827838" y="1636713"/>
            <a:ext cx="1236662" cy="369887"/>
          </a:xfrm>
          <a:prstGeom prst="rect">
            <a:avLst/>
          </a:prstGeom>
          <a:solidFill>
            <a:srgbClr val="000000">
              <a:alpha val="45000"/>
            </a:srgbClr>
          </a:solidFill>
        </p:spPr>
        <p:txBody>
          <a:bodyPr wrap="none">
            <a:spAutoFit/>
          </a:bodyPr>
          <a:lstStyle/>
          <a:p>
            <a:pPr defTabSz="457200" fontAlgn="auto">
              <a:spcBef>
                <a:spcPts val="0"/>
              </a:spcBef>
              <a:spcAft>
                <a:spcPts val="0"/>
              </a:spcAft>
              <a:defRPr/>
            </a:pPr>
            <a:r>
              <a:rPr lang="en-US" sz="1800" b="1" dirty="0">
                <a:solidFill>
                  <a:srgbClr val="FFFFFF"/>
                </a:solidFill>
                <a:latin typeface="Calibri"/>
                <a:ea typeface="+mn-ea"/>
                <a:cs typeface="+mn-cs"/>
              </a:rPr>
              <a:t>Computing</a:t>
            </a:r>
          </a:p>
        </p:txBody>
      </p:sp>
      <p:sp>
        <p:nvSpPr>
          <p:cNvPr id="2" name="TextBox 1"/>
          <p:cNvSpPr txBox="1"/>
          <p:nvPr/>
        </p:nvSpPr>
        <p:spPr>
          <a:xfrm>
            <a:off x="5312541" y="4941168"/>
            <a:ext cx="3634228" cy="830997"/>
          </a:xfrm>
          <a:prstGeom prst="rect">
            <a:avLst/>
          </a:prstGeom>
          <a:solidFill>
            <a:srgbClr val="FFFF00"/>
          </a:solidFill>
        </p:spPr>
        <p:txBody>
          <a:bodyPr wrap="none" rtlCol="0">
            <a:spAutoFit/>
          </a:bodyPr>
          <a:lstStyle/>
          <a:p>
            <a:r>
              <a:rPr lang="en-US" dirty="0" smtClean="0"/>
              <a:t>JINA-CEE Virtual Journal</a:t>
            </a:r>
          </a:p>
          <a:p>
            <a:r>
              <a:rPr lang="en-US" dirty="0" smtClean="0"/>
              <a:t>On </a:t>
            </a:r>
            <a:r>
              <a:rPr lang="en-US" dirty="0" err="1" smtClean="0"/>
              <a:t>jinaweb.org</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1295400" y="1023734"/>
            <a:ext cx="6283325" cy="1927225"/>
          </a:xfrm>
          <a:prstGeom prst="rect">
            <a:avLst/>
          </a:prstGeom>
          <a:solidFill>
            <a:srgbClr val="FFFF66"/>
          </a:solidFill>
          <a:ln w="9525">
            <a:solidFill>
              <a:schemeClr val="tx1"/>
            </a:solidFill>
            <a:miter lim="800000"/>
            <a:headEnd/>
            <a:tailEnd/>
          </a:ln>
          <a:effectLst>
            <a:outerShdw blurRad="63500" dist="107763" dir="2700000" algn="ctr" rotWithShape="0">
              <a:schemeClr val="bg2">
                <a:alpha val="74998"/>
              </a:schemeClr>
            </a:outerShdw>
          </a:effectLst>
        </p:spPr>
        <p:txBody>
          <a:bodyPr wrap="none">
            <a:spAutoFit/>
          </a:bodyPr>
          <a:lstStyle/>
          <a:p>
            <a:pPr>
              <a:defRPr/>
            </a:pPr>
            <a:r>
              <a:rPr lang="en-US" u="sng">
                <a:latin typeface="Times New Roman" charset="0"/>
                <a:ea typeface="+mn-ea"/>
                <a:cs typeface="+mn-cs"/>
              </a:rPr>
              <a:t>Possibilities: </a:t>
            </a:r>
          </a:p>
          <a:p>
            <a:pPr>
              <a:buFontTx/>
              <a:buChar char="•"/>
              <a:defRPr/>
            </a:pPr>
            <a:r>
              <a:rPr lang="en-US">
                <a:latin typeface="Times New Roman" charset="0"/>
                <a:ea typeface="+mn-ea"/>
                <a:cs typeface="+mn-cs"/>
              </a:rPr>
              <a:t> Cycling (reactions that go back to lighter nuclei)</a:t>
            </a:r>
          </a:p>
          <a:p>
            <a:pPr>
              <a:buFontTx/>
              <a:buChar char="•"/>
              <a:defRPr/>
            </a:pPr>
            <a:r>
              <a:rPr lang="en-US">
                <a:latin typeface="Times New Roman" charset="0"/>
                <a:ea typeface="+mn-ea"/>
                <a:cs typeface="+mn-cs"/>
              </a:rPr>
              <a:t> Coulomb barrier</a:t>
            </a:r>
          </a:p>
          <a:p>
            <a:pPr>
              <a:buFontTx/>
              <a:buChar char="•"/>
              <a:defRPr/>
            </a:pPr>
            <a:r>
              <a:rPr lang="en-US">
                <a:latin typeface="Times New Roman" charset="0"/>
                <a:ea typeface="+mn-ea"/>
                <a:cs typeface="+mn-cs"/>
              </a:rPr>
              <a:t> Runs out of fuel</a:t>
            </a:r>
          </a:p>
          <a:p>
            <a:pPr>
              <a:buFontTx/>
              <a:buChar char="•"/>
              <a:defRPr/>
            </a:pPr>
            <a:r>
              <a:rPr lang="en-US">
                <a:latin typeface="Times New Roman" charset="0"/>
                <a:ea typeface="+mn-ea"/>
                <a:cs typeface="+mn-cs"/>
              </a:rPr>
              <a:t> Fast cooling</a:t>
            </a:r>
          </a:p>
        </p:txBody>
      </p:sp>
      <p:grpSp>
        <p:nvGrpSpPr>
          <p:cNvPr id="2" name="Group 5"/>
          <p:cNvGrpSpPr>
            <a:grpSpLocks/>
          </p:cNvGrpSpPr>
          <p:nvPr/>
        </p:nvGrpSpPr>
        <p:grpSpPr bwMode="auto">
          <a:xfrm>
            <a:off x="304800" y="2895600"/>
            <a:ext cx="7772400" cy="3881438"/>
            <a:chOff x="192" y="1824"/>
            <a:chExt cx="4896" cy="2445"/>
          </a:xfrm>
        </p:grpSpPr>
        <p:pic>
          <p:nvPicPr>
            <p:cNvPr id="79885" name="Picture 6" descr="H:\Meet\SNIT02\life_allz.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2064"/>
              <a:ext cx="3984" cy="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6" name="Text Box 7"/>
            <p:cNvSpPr txBox="1">
              <a:spLocks noChangeArrowheads="1"/>
            </p:cNvSpPr>
            <p:nvPr/>
          </p:nvSpPr>
          <p:spPr bwMode="auto">
            <a:xfrm>
              <a:off x="1344" y="1824"/>
              <a:ext cx="33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Times New Roman" charset="0"/>
                </a:rPr>
                <a:t>Proton capture lifetime of nuclei near the drip line</a:t>
              </a:r>
            </a:p>
          </p:txBody>
        </p:sp>
        <p:sp>
          <p:nvSpPr>
            <p:cNvPr id="79887" name="Line 8"/>
            <p:cNvSpPr>
              <a:spLocks noChangeShapeType="1"/>
            </p:cNvSpPr>
            <p:nvPr/>
          </p:nvSpPr>
          <p:spPr bwMode="auto">
            <a:xfrm>
              <a:off x="912" y="2448"/>
              <a:ext cx="4176" cy="0"/>
            </a:xfrm>
            <a:prstGeom prst="line">
              <a:avLst/>
            </a:prstGeom>
            <a:noFill/>
            <a:ln w="28575">
              <a:solidFill>
                <a:srgbClr val="99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8" name="Text Box 9"/>
            <p:cNvSpPr txBox="1">
              <a:spLocks noChangeArrowheads="1"/>
            </p:cNvSpPr>
            <p:nvPr/>
          </p:nvSpPr>
          <p:spPr bwMode="auto">
            <a:xfrm>
              <a:off x="192" y="2198"/>
              <a:ext cx="71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9966FF"/>
                  </a:solidFill>
                  <a:latin typeface="Times New Roman" charset="0"/>
                </a:rPr>
                <a:t>Event</a:t>
              </a:r>
              <a:br>
                <a:rPr lang="en-US" sz="2000">
                  <a:solidFill>
                    <a:srgbClr val="9966FF"/>
                  </a:solidFill>
                  <a:latin typeface="Times New Roman" charset="0"/>
                </a:rPr>
              </a:br>
              <a:r>
                <a:rPr lang="en-US" sz="2000">
                  <a:solidFill>
                    <a:srgbClr val="9966FF"/>
                  </a:solidFill>
                  <a:latin typeface="Times New Roman" charset="0"/>
                </a:rPr>
                <a:t>timescale</a:t>
              </a:r>
            </a:p>
          </p:txBody>
        </p:sp>
      </p:grpSp>
      <p:sp>
        <p:nvSpPr>
          <p:cNvPr id="129034" name="Oval 10"/>
          <p:cNvSpPr>
            <a:spLocks noChangeArrowheads="1"/>
          </p:cNvSpPr>
          <p:nvPr/>
        </p:nvSpPr>
        <p:spPr bwMode="auto">
          <a:xfrm>
            <a:off x="1143000" y="2128634"/>
            <a:ext cx="2895600" cy="457200"/>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9035" name="Oval 11"/>
          <p:cNvSpPr>
            <a:spLocks noChangeArrowheads="1"/>
          </p:cNvSpPr>
          <p:nvPr/>
        </p:nvSpPr>
        <p:spPr bwMode="auto">
          <a:xfrm>
            <a:off x="1130300" y="1404734"/>
            <a:ext cx="2895600" cy="457200"/>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78" name="Text Box 19"/>
          <p:cNvSpPr txBox="1">
            <a:spLocks noChangeArrowheads="1"/>
          </p:cNvSpPr>
          <p:nvPr/>
        </p:nvSpPr>
        <p:spPr bwMode="auto">
          <a:xfrm>
            <a:off x="2740025" y="225425"/>
            <a:ext cx="4337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The endpoint of the rp-process</a:t>
            </a:r>
          </a:p>
        </p:txBody>
      </p:sp>
    </p:spTree>
    <p:extLst>
      <p:ext uri="{BB962C8B-B14F-4D97-AF65-F5344CB8AC3E}">
        <p14:creationId xmlns:p14="http://schemas.microsoft.com/office/powerpoint/2010/main" val="1123984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0-#ppt_w/2"/>
                                          </p:val>
                                        </p:tav>
                                        <p:tav tm="100000">
                                          <p:val>
                                            <p:strVal val="#ppt_x"/>
                                          </p:val>
                                        </p:tav>
                                      </p:tavLst>
                                    </p:anim>
                                    <p:anim calcmode="lin" valueType="num">
                                      <p:cBhvr additive="base">
                                        <p:cTn id="8" dur="500" fill="hold"/>
                                        <p:tgtEl>
                                          <p:spTgt spid="1290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903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9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autoUpdateAnimBg="0"/>
      <p:bldP spid="129034" grpId="0" animBg="1"/>
      <p:bldP spid="1290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C:\My Documents\Meet\Munich02\rp_path.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44563"/>
            <a:ext cx="662305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4" name="Picture 3" descr="H:\MSU\NSCL\nscl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206375"/>
            <a:ext cx="547688"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Line 4"/>
          <p:cNvSpPr>
            <a:spLocks noChangeShapeType="1"/>
          </p:cNvSpPr>
          <p:nvPr/>
        </p:nvSpPr>
        <p:spPr bwMode="auto">
          <a:xfrm flipV="1">
            <a:off x="2749550" y="6061075"/>
            <a:ext cx="438150" cy="428625"/>
          </a:xfrm>
          <a:prstGeom prst="line">
            <a:avLst/>
          </a:prstGeom>
          <a:noFill/>
          <a:ln w="38100">
            <a:solidFill>
              <a:srgbClr val="00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996" name="Freeform 5"/>
          <p:cNvSpPr>
            <a:spLocks/>
          </p:cNvSpPr>
          <p:nvPr/>
        </p:nvSpPr>
        <p:spPr bwMode="auto">
          <a:xfrm>
            <a:off x="3192463" y="4465638"/>
            <a:ext cx="1495425" cy="1390650"/>
          </a:xfrm>
          <a:custGeom>
            <a:avLst/>
            <a:gdLst>
              <a:gd name="T0" fmla="*/ 0 w 942"/>
              <a:gd name="T1" fmla="*/ 2147483647 h 876"/>
              <a:gd name="T2" fmla="*/ 2147483647 w 942"/>
              <a:gd name="T3" fmla="*/ 2147483647 h 876"/>
              <a:gd name="T4" fmla="*/ 2147483647 w 942"/>
              <a:gd name="T5" fmla="*/ 2147483647 h 876"/>
              <a:gd name="T6" fmla="*/ 2147483647 w 942"/>
              <a:gd name="T7" fmla="*/ 2147483647 h 876"/>
              <a:gd name="T8" fmla="*/ 2147483647 w 942"/>
              <a:gd name="T9" fmla="*/ 2147483647 h 876"/>
              <a:gd name="T10" fmla="*/ 2147483647 w 942"/>
              <a:gd name="T11" fmla="*/ 2147483647 h 876"/>
              <a:gd name="T12" fmla="*/ 2147483647 w 942"/>
              <a:gd name="T13" fmla="*/ 2147483647 h 876"/>
              <a:gd name="T14" fmla="*/ 2147483647 w 942"/>
              <a:gd name="T15" fmla="*/ 2147483647 h 876"/>
              <a:gd name="T16" fmla="*/ 2147483647 w 942"/>
              <a:gd name="T17" fmla="*/ 2147483647 h 876"/>
              <a:gd name="T18" fmla="*/ 2147483647 w 942"/>
              <a:gd name="T19" fmla="*/ 2147483647 h 876"/>
              <a:gd name="T20" fmla="*/ 2147483647 w 942"/>
              <a:gd name="T21" fmla="*/ 2147483647 h 876"/>
              <a:gd name="T22" fmla="*/ 2147483647 w 942"/>
              <a:gd name="T23" fmla="*/ 2147483647 h 876"/>
              <a:gd name="T24" fmla="*/ 2147483647 w 942"/>
              <a:gd name="T25" fmla="*/ 2147483647 h 876"/>
              <a:gd name="T26" fmla="*/ 2147483647 w 942"/>
              <a:gd name="T27" fmla="*/ 0 h 8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42"/>
              <a:gd name="T43" fmla="*/ 0 h 876"/>
              <a:gd name="T44" fmla="*/ 942 w 942"/>
              <a:gd name="T45" fmla="*/ 876 h 8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42" h="876">
                <a:moveTo>
                  <a:pt x="0" y="876"/>
                </a:moveTo>
                <a:lnTo>
                  <a:pt x="135" y="807"/>
                </a:lnTo>
                <a:lnTo>
                  <a:pt x="135" y="741"/>
                </a:lnTo>
                <a:lnTo>
                  <a:pt x="267" y="678"/>
                </a:lnTo>
                <a:lnTo>
                  <a:pt x="270" y="603"/>
                </a:lnTo>
                <a:lnTo>
                  <a:pt x="405" y="537"/>
                </a:lnTo>
                <a:lnTo>
                  <a:pt x="408" y="471"/>
                </a:lnTo>
                <a:lnTo>
                  <a:pt x="540" y="405"/>
                </a:lnTo>
                <a:lnTo>
                  <a:pt x="543" y="336"/>
                </a:lnTo>
                <a:lnTo>
                  <a:pt x="669" y="270"/>
                </a:lnTo>
                <a:lnTo>
                  <a:pt x="669" y="207"/>
                </a:lnTo>
                <a:lnTo>
                  <a:pt x="804" y="141"/>
                </a:lnTo>
                <a:lnTo>
                  <a:pt x="804" y="72"/>
                </a:lnTo>
                <a:lnTo>
                  <a:pt x="942" y="0"/>
                </a:lnTo>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84997" name="Group 6"/>
          <p:cNvGrpSpPr>
            <a:grpSpLocks/>
          </p:cNvGrpSpPr>
          <p:nvPr/>
        </p:nvGrpSpPr>
        <p:grpSpPr bwMode="auto">
          <a:xfrm>
            <a:off x="4667250" y="1204913"/>
            <a:ext cx="3686175" cy="3243262"/>
            <a:chOff x="2940" y="759"/>
            <a:chExt cx="2322" cy="2043"/>
          </a:xfrm>
        </p:grpSpPr>
        <p:sp>
          <p:nvSpPr>
            <p:cNvPr id="85016" name="Freeform 7"/>
            <p:cNvSpPr>
              <a:spLocks/>
            </p:cNvSpPr>
            <p:nvPr/>
          </p:nvSpPr>
          <p:spPr bwMode="auto">
            <a:xfrm>
              <a:off x="2940" y="2352"/>
              <a:ext cx="528" cy="450"/>
            </a:xfrm>
            <a:custGeom>
              <a:avLst/>
              <a:gdLst>
                <a:gd name="T0" fmla="*/ 0 w 528"/>
                <a:gd name="T1" fmla="*/ 450 h 450"/>
                <a:gd name="T2" fmla="*/ 3 w 528"/>
                <a:gd name="T3" fmla="*/ 273 h 450"/>
                <a:gd name="T4" fmla="*/ 69 w 528"/>
                <a:gd name="T5" fmla="*/ 333 h 450"/>
                <a:gd name="T6" fmla="*/ 69 w 528"/>
                <a:gd name="T7" fmla="*/ 270 h 450"/>
                <a:gd name="T8" fmla="*/ 132 w 528"/>
                <a:gd name="T9" fmla="*/ 333 h 450"/>
                <a:gd name="T10" fmla="*/ 135 w 528"/>
                <a:gd name="T11" fmla="*/ 141 h 450"/>
                <a:gd name="T12" fmla="*/ 198 w 528"/>
                <a:gd name="T13" fmla="*/ 204 h 450"/>
                <a:gd name="T14" fmla="*/ 201 w 528"/>
                <a:gd name="T15" fmla="*/ 138 h 450"/>
                <a:gd name="T16" fmla="*/ 264 w 528"/>
                <a:gd name="T17" fmla="*/ 204 h 450"/>
                <a:gd name="T18" fmla="*/ 264 w 528"/>
                <a:gd name="T19" fmla="*/ 135 h 450"/>
                <a:gd name="T20" fmla="*/ 327 w 528"/>
                <a:gd name="T21" fmla="*/ 207 h 450"/>
                <a:gd name="T22" fmla="*/ 333 w 528"/>
                <a:gd name="T23" fmla="*/ 3 h 450"/>
                <a:gd name="T24" fmla="*/ 396 w 528"/>
                <a:gd name="T25" fmla="*/ 66 h 450"/>
                <a:gd name="T26" fmla="*/ 396 w 528"/>
                <a:gd name="T27" fmla="*/ 3 h 450"/>
                <a:gd name="T28" fmla="*/ 462 w 528"/>
                <a:gd name="T29" fmla="*/ 69 h 450"/>
                <a:gd name="T30" fmla="*/ 462 w 528"/>
                <a:gd name="T31" fmla="*/ 0 h 450"/>
                <a:gd name="T32" fmla="*/ 525 w 528"/>
                <a:gd name="T33" fmla="*/ 69 h 450"/>
                <a:gd name="T34" fmla="*/ 528 w 528"/>
                <a:gd name="T35" fmla="*/ 27 h 4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8"/>
                <a:gd name="T55" fmla="*/ 0 h 450"/>
                <a:gd name="T56" fmla="*/ 528 w 528"/>
                <a:gd name="T57" fmla="*/ 450 h 4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8" h="450">
                  <a:moveTo>
                    <a:pt x="0" y="450"/>
                  </a:moveTo>
                  <a:lnTo>
                    <a:pt x="3" y="273"/>
                  </a:lnTo>
                  <a:lnTo>
                    <a:pt x="69" y="333"/>
                  </a:lnTo>
                  <a:lnTo>
                    <a:pt x="69" y="270"/>
                  </a:lnTo>
                  <a:lnTo>
                    <a:pt x="132" y="333"/>
                  </a:lnTo>
                  <a:lnTo>
                    <a:pt x="135" y="141"/>
                  </a:lnTo>
                  <a:lnTo>
                    <a:pt x="198" y="204"/>
                  </a:lnTo>
                  <a:lnTo>
                    <a:pt x="201" y="138"/>
                  </a:lnTo>
                  <a:lnTo>
                    <a:pt x="264" y="204"/>
                  </a:lnTo>
                  <a:lnTo>
                    <a:pt x="264" y="135"/>
                  </a:lnTo>
                  <a:lnTo>
                    <a:pt x="327" y="207"/>
                  </a:lnTo>
                  <a:lnTo>
                    <a:pt x="333" y="3"/>
                  </a:lnTo>
                  <a:lnTo>
                    <a:pt x="396" y="66"/>
                  </a:lnTo>
                  <a:lnTo>
                    <a:pt x="396" y="3"/>
                  </a:lnTo>
                  <a:lnTo>
                    <a:pt x="462" y="69"/>
                  </a:lnTo>
                  <a:lnTo>
                    <a:pt x="462" y="0"/>
                  </a:lnTo>
                  <a:lnTo>
                    <a:pt x="525" y="69"/>
                  </a:lnTo>
                  <a:lnTo>
                    <a:pt x="528" y="27"/>
                  </a:lnTo>
                </a:path>
              </a:pathLst>
            </a:custGeom>
            <a:noFill/>
            <a:ln w="3810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017" name="Freeform 8"/>
            <p:cNvSpPr>
              <a:spLocks/>
            </p:cNvSpPr>
            <p:nvPr/>
          </p:nvSpPr>
          <p:spPr bwMode="auto">
            <a:xfrm>
              <a:off x="3471" y="1224"/>
              <a:ext cx="1125" cy="1095"/>
            </a:xfrm>
            <a:custGeom>
              <a:avLst/>
              <a:gdLst>
                <a:gd name="T0" fmla="*/ 0 w 1125"/>
                <a:gd name="T1" fmla="*/ 1095 h 1095"/>
                <a:gd name="T2" fmla="*/ 0 w 1125"/>
                <a:gd name="T3" fmla="*/ 996 h 1095"/>
                <a:gd name="T4" fmla="*/ 69 w 1125"/>
                <a:gd name="T5" fmla="*/ 1062 h 1095"/>
                <a:gd name="T6" fmla="*/ 69 w 1125"/>
                <a:gd name="T7" fmla="*/ 999 h 1095"/>
                <a:gd name="T8" fmla="*/ 135 w 1125"/>
                <a:gd name="T9" fmla="*/ 1062 h 1095"/>
                <a:gd name="T10" fmla="*/ 138 w 1125"/>
                <a:gd name="T11" fmla="*/ 870 h 1095"/>
                <a:gd name="T12" fmla="*/ 201 w 1125"/>
                <a:gd name="T13" fmla="*/ 933 h 1095"/>
                <a:gd name="T14" fmla="*/ 201 w 1125"/>
                <a:gd name="T15" fmla="*/ 864 h 1095"/>
                <a:gd name="T16" fmla="*/ 264 w 1125"/>
                <a:gd name="T17" fmla="*/ 927 h 1095"/>
                <a:gd name="T18" fmla="*/ 267 w 1125"/>
                <a:gd name="T19" fmla="*/ 735 h 1095"/>
                <a:gd name="T20" fmla="*/ 333 w 1125"/>
                <a:gd name="T21" fmla="*/ 798 h 1095"/>
                <a:gd name="T22" fmla="*/ 330 w 1125"/>
                <a:gd name="T23" fmla="*/ 735 h 1095"/>
                <a:gd name="T24" fmla="*/ 393 w 1125"/>
                <a:gd name="T25" fmla="*/ 798 h 1095"/>
                <a:gd name="T26" fmla="*/ 393 w 1125"/>
                <a:gd name="T27" fmla="*/ 720 h 1095"/>
                <a:gd name="T28" fmla="*/ 462 w 1125"/>
                <a:gd name="T29" fmla="*/ 795 h 1095"/>
                <a:gd name="T30" fmla="*/ 462 w 1125"/>
                <a:gd name="T31" fmla="*/ 600 h 1095"/>
                <a:gd name="T32" fmla="*/ 534 w 1125"/>
                <a:gd name="T33" fmla="*/ 663 h 1095"/>
                <a:gd name="T34" fmla="*/ 534 w 1125"/>
                <a:gd name="T35" fmla="*/ 471 h 1095"/>
                <a:gd name="T36" fmla="*/ 594 w 1125"/>
                <a:gd name="T37" fmla="*/ 531 h 1095"/>
                <a:gd name="T38" fmla="*/ 594 w 1125"/>
                <a:gd name="T39" fmla="*/ 468 h 1095"/>
                <a:gd name="T40" fmla="*/ 660 w 1125"/>
                <a:gd name="T41" fmla="*/ 534 h 1095"/>
                <a:gd name="T42" fmla="*/ 663 w 1125"/>
                <a:gd name="T43" fmla="*/ 468 h 1095"/>
                <a:gd name="T44" fmla="*/ 732 w 1125"/>
                <a:gd name="T45" fmla="*/ 534 h 1095"/>
                <a:gd name="T46" fmla="*/ 732 w 1125"/>
                <a:gd name="T47" fmla="*/ 333 h 1095"/>
                <a:gd name="T48" fmla="*/ 801 w 1125"/>
                <a:gd name="T49" fmla="*/ 405 h 1095"/>
                <a:gd name="T50" fmla="*/ 801 w 1125"/>
                <a:gd name="T51" fmla="*/ 339 h 1095"/>
                <a:gd name="T52" fmla="*/ 867 w 1125"/>
                <a:gd name="T53" fmla="*/ 405 h 1095"/>
                <a:gd name="T54" fmla="*/ 867 w 1125"/>
                <a:gd name="T55" fmla="*/ 207 h 1095"/>
                <a:gd name="T56" fmla="*/ 927 w 1125"/>
                <a:gd name="T57" fmla="*/ 267 h 1095"/>
                <a:gd name="T58" fmla="*/ 927 w 1125"/>
                <a:gd name="T59" fmla="*/ 201 h 1095"/>
                <a:gd name="T60" fmla="*/ 1002 w 1125"/>
                <a:gd name="T61" fmla="*/ 270 h 1095"/>
                <a:gd name="T62" fmla="*/ 1002 w 1125"/>
                <a:gd name="T63" fmla="*/ 75 h 1095"/>
                <a:gd name="T64" fmla="*/ 1059 w 1125"/>
                <a:gd name="T65" fmla="*/ 129 h 1095"/>
                <a:gd name="T66" fmla="*/ 1056 w 1125"/>
                <a:gd name="T67" fmla="*/ 69 h 1095"/>
                <a:gd name="T68" fmla="*/ 1125 w 1125"/>
                <a:gd name="T69" fmla="*/ 132 h 1095"/>
                <a:gd name="T70" fmla="*/ 1125 w 1125"/>
                <a:gd name="T71" fmla="*/ 0 h 10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25"/>
                <a:gd name="T109" fmla="*/ 0 h 1095"/>
                <a:gd name="T110" fmla="*/ 1125 w 1125"/>
                <a:gd name="T111" fmla="*/ 1095 h 10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25" h="1095">
                  <a:moveTo>
                    <a:pt x="0" y="1095"/>
                  </a:moveTo>
                  <a:lnTo>
                    <a:pt x="0" y="996"/>
                  </a:lnTo>
                  <a:lnTo>
                    <a:pt x="69" y="1062"/>
                  </a:lnTo>
                  <a:lnTo>
                    <a:pt x="69" y="999"/>
                  </a:lnTo>
                  <a:lnTo>
                    <a:pt x="135" y="1062"/>
                  </a:lnTo>
                  <a:lnTo>
                    <a:pt x="138" y="870"/>
                  </a:lnTo>
                  <a:lnTo>
                    <a:pt x="201" y="933"/>
                  </a:lnTo>
                  <a:lnTo>
                    <a:pt x="201" y="864"/>
                  </a:lnTo>
                  <a:lnTo>
                    <a:pt x="264" y="927"/>
                  </a:lnTo>
                  <a:lnTo>
                    <a:pt x="267" y="735"/>
                  </a:lnTo>
                  <a:lnTo>
                    <a:pt x="333" y="798"/>
                  </a:lnTo>
                  <a:lnTo>
                    <a:pt x="330" y="735"/>
                  </a:lnTo>
                  <a:lnTo>
                    <a:pt x="393" y="798"/>
                  </a:lnTo>
                  <a:lnTo>
                    <a:pt x="393" y="720"/>
                  </a:lnTo>
                  <a:lnTo>
                    <a:pt x="462" y="795"/>
                  </a:lnTo>
                  <a:lnTo>
                    <a:pt x="462" y="600"/>
                  </a:lnTo>
                  <a:lnTo>
                    <a:pt x="534" y="663"/>
                  </a:lnTo>
                  <a:lnTo>
                    <a:pt x="534" y="471"/>
                  </a:lnTo>
                  <a:lnTo>
                    <a:pt x="594" y="531"/>
                  </a:lnTo>
                  <a:lnTo>
                    <a:pt x="594" y="468"/>
                  </a:lnTo>
                  <a:lnTo>
                    <a:pt x="660" y="534"/>
                  </a:lnTo>
                  <a:lnTo>
                    <a:pt x="663" y="468"/>
                  </a:lnTo>
                  <a:lnTo>
                    <a:pt x="732" y="534"/>
                  </a:lnTo>
                  <a:lnTo>
                    <a:pt x="732" y="333"/>
                  </a:lnTo>
                  <a:lnTo>
                    <a:pt x="801" y="405"/>
                  </a:lnTo>
                  <a:lnTo>
                    <a:pt x="801" y="339"/>
                  </a:lnTo>
                  <a:lnTo>
                    <a:pt x="867" y="405"/>
                  </a:lnTo>
                  <a:lnTo>
                    <a:pt x="867" y="207"/>
                  </a:lnTo>
                  <a:lnTo>
                    <a:pt x="927" y="267"/>
                  </a:lnTo>
                  <a:lnTo>
                    <a:pt x="927" y="201"/>
                  </a:lnTo>
                  <a:lnTo>
                    <a:pt x="1002" y="270"/>
                  </a:lnTo>
                  <a:lnTo>
                    <a:pt x="1002" y="75"/>
                  </a:lnTo>
                  <a:lnTo>
                    <a:pt x="1059" y="129"/>
                  </a:lnTo>
                  <a:lnTo>
                    <a:pt x="1056" y="69"/>
                  </a:lnTo>
                  <a:lnTo>
                    <a:pt x="1125" y="132"/>
                  </a:lnTo>
                  <a:lnTo>
                    <a:pt x="1125" y="0"/>
                  </a:lnTo>
                </a:path>
              </a:pathLst>
            </a:custGeom>
            <a:noFill/>
            <a:ln w="3810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018" name="Freeform 9"/>
            <p:cNvSpPr>
              <a:spLocks/>
            </p:cNvSpPr>
            <p:nvPr/>
          </p:nvSpPr>
          <p:spPr bwMode="auto">
            <a:xfrm>
              <a:off x="4593" y="759"/>
              <a:ext cx="669" cy="534"/>
            </a:xfrm>
            <a:custGeom>
              <a:avLst/>
              <a:gdLst>
                <a:gd name="T0" fmla="*/ 0 w 669"/>
                <a:gd name="T1" fmla="*/ 471 h 534"/>
                <a:gd name="T2" fmla="*/ 69 w 669"/>
                <a:gd name="T3" fmla="*/ 534 h 534"/>
                <a:gd name="T4" fmla="*/ 69 w 669"/>
                <a:gd name="T5" fmla="*/ 405 h 534"/>
                <a:gd name="T6" fmla="*/ 135 w 669"/>
                <a:gd name="T7" fmla="*/ 471 h 534"/>
                <a:gd name="T8" fmla="*/ 138 w 669"/>
                <a:gd name="T9" fmla="*/ 270 h 534"/>
                <a:gd name="T10" fmla="*/ 210 w 669"/>
                <a:gd name="T11" fmla="*/ 333 h 534"/>
                <a:gd name="T12" fmla="*/ 204 w 669"/>
                <a:gd name="T13" fmla="*/ 273 h 534"/>
                <a:gd name="T14" fmla="*/ 270 w 669"/>
                <a:gd name="T15" fmla="*/ 333 h 534"/>
                <a:gd name="T16" fmla="*/ 270 w 669"/>
                <a:gd name="T17" fmla="*/ 270 h 534"/>
                <a:gd name="T18" fmla="*/ 336 w 669"/>
                <a:gd name="T19" fmla="*/ 336 h 534"/>
                <a:gd name="T20" fmla="*/ 336 w 669"/>
                <a:gd name="T21" fmla="*/ 135 h 534"/>
                <a:gd name="T22" fmla="*/ 405 w 669"/>
                <a:gd name="T23" fmla="*/ 204 h 534"/>
                <a:gd name="T24" fmla="*/ 405 w 669"/>
                <a:gd name="T25" fmla="*/ 138 h 534"/>
                <a:gd name="T26" fmla="*/ 468 w 669"/>
                <a:gd name="T27" fmla="*/ 210 h 534"/>
                <a:gd name="T28" fmla="*/ 471 w 669"/>
                <a:gd name="T29" fmla="*/ 141 h 534"/>
                <a:gd name="T30" fmla="*/ 537 w 669"/>
                <a:gd name="T31" fmla="*/ 207 h 534"/>
                <a:gd name="T32" fmla="*/ 537 w 669"/>
                <a:gd name="T33" fmla="*/ 135 h 534"/>
                <a:gd name="T34" fmla="*/ 603 w 669"/>
                <a:gd name="T35" fmla="*/ 201 h 534"/>
                <a:gd name="T36" fmla="*/ 603 w 669"/>
                <a:gd name="T37" fmla="*/ 126 h 534"/>
                <a:gd name="T38" fmla="*/ 669 w 669"/>
                <a:gd name="T39" fmla="*/ 195 h 534"/>
                <a:gd name="T40" fmla="*/ 669 w 669"/>
                <a:gd name="T41" fmla="*/ 0 h 534"/>
                <a:gd name="T42" fmla="*/ 534 w 669"/>
                <a:gd name="T43" fmla="*/ 138 h 5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9"/>
                <a:gd name="T67" fmla="*/ 0 h 534"/>
                <a:gd name="T68" fmla="*/ 669 w 669"/>
                <a:gd name="T69" fmla="*/ 534 h 5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9" h="534">
                  <a:moveTo>
                    <a:pt x="0" y="471"/>
                  </a:moveTo>
                  <a:lnTo>
                    <a:pt x="69" y="534"/>
                  </a:lnTo>
                  <a:lnTo>
                    <a:pt x="69" y="405"/>
                  </a:lnTo>
                  <a:lnTo>
                    <a:pt x="135" y="471"/>
                  </a:lnTo>
                  <a:lnTo>
                    <a:pt x="138" y="270"/>
                  </a:lnTo>
                  <a:lnTo>
                    <a:pt x="210" y="333"/>
                  </a:lnTo>
                  <a:lnTo>
                    <a:pt x="204" y="273"/>
                  </a:lnTo>
                  <a:lnTo>
                    <a:pt x="270" y="333"/>
                  </a:lnTo>
                  <a:lnTo>
                    <a:pt x="270" y="270"/>
                  </a:lnTo>
                  <a:lnTo>
                    <a:pt x="336" y="336"/>
                  </a:lnTo>
                  <a:lnTo>
                    <a:pt x="336" y="135"/>
                  </a:lnTo>
                  <a:lnTo>
                    <a:pt x="405" y="204"/>
                  </a:lnTo>
                  <a:lnTo>
                    <a:pt x="405" y="138"/>
                  </a:lnTo>
                  <a:lnTo>
                    <a:pt x="468" y="210"/>
                  </a:lnTo>
                  <a:lnTo>
                    <a:pt x="471" y="141"/>
                  </a:lnTo>
                  <a:lnTo>
                    <a:pt x="537" y="207"/>
                  </a:lnTo>
                  <a:lnTo>
                    <a:pt x="537" y="135"/>
                  </a:lnTo>
                  <a:lnTo>
                    <a:pt x="603" y="201"/>
                  </a:lnTo>
                  <a:lnTo>
                    <a:pt x="603" y="126"/>
                  </a:lnTo>
                  <a:lnTo>
                    <a:pt x="669" y="195"/>
                  </a:lnTo>
                  <a:lnTo>
                    <a:pt x="669" y="0"/>
                  </a:lnTo>
                  <a:lnTo>
                    <a:pt x="534" y="138"/>
                  </a:lnTo>
                </a:path>
              </a:pathLst>
            </a:custGeom>
            <a:noFill/>
            <a:ln w="3810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4998" name="Rectangle 10"/>
          <p:cNvSpPr>
            <a:spLocks noChangeArrowheads="1"/>
          </p:cNvSpPr>
          <p:nvPr/>
        </p:nvSpPr>
        <p:spPr bwMode="auto">
          <a:xfrm>
            <a:off x="5448300" y="3686175"/>
            <a:ext cx="114300" cy="104775"/>
          </a:xfrm>
          <a:prstGeom prst="rect">
            <a:avLst/>
          </a:prstGeom>
          <a:solidFill>
            <a:srgbClr val="9933FF"/>
          </a:solidFill>
          <a:ln w="9525">
            <a:solidFill>
              <a:schemeClr val="tx1"/>
            </a:solidFill>
            <a:miter lim="800000"/>
            <a:headEnd/>
            <a:tailEnd/>
          </a:ln>
        </p:spPr>
        <p:txBody>
          <a:bodyPr wrap="none" anchor="ctr"/>
          <a:lstStyle/>
          <a:p>
            <a:endParaRPr lang="en-US"/>
          </a:p>
        </p:txBody>
      </p:sp>
      <p:sp>
        <p:nvSpPr>
          <p:cNvPr id="84999" name="Rectangle 11"/>
          <p:cNvSpPr>
            <a:spLocks noChangeArrowheads="1"/>
          </p:cNvSpPr>
          <p:nvPr/>
        </p:nvSpPr>
        <p:spPr bwMode="auto">
          <a:xfrm>
            <a:off x="5867400" y="3262313"/>
            <a:ext cx="114300" cy="104775"/>
          </a:xfrm>
          <a:prstGeom prst="rect">
            <a:avLst/>
          </a:prstGeom>
          <a:solidFill>
            <a:srgbClr val="9933FF"/>
          </a:solidFill>
          <a:ln w="9525">
            <a:solidFill>
              <a:schemeClr val="tx1"/>
            </a:solidFill>
            <a:miter lim="800000"/>
            <a:headEnd/>
            <a:tailEnd/>
          </a:ln>
        </p:spPr>
        <p:txBody>
          <a:bodyPr wrap="none" anchor="ctr"/>
          <a:lstStyle/>
          <a:p>
            <a:endParaRPr lang="en-US"/>
          </a:p>
        </p:txBody>
      </p:sp>
      <p:sp>
        <p:nvSpPr>
          <p:cNvPr id="85000" name="Rectangle 12"/>
          <p:cNvSpPr>
            <a:spLocks noChangeArrowheads="1"/>
          </p:cNvSpPr>
          <p:nvPr/>
        </p:nvSpPr>
        <p:spPr bwMode="auto">
          <a:xfrm>
            <a:off x="6072188" y="3057525"/>
            <a:ext cx="114300" cy="104775"/>
          </a:xfrm>
          <a:prstGeom prst="rect">
            <a:avLst/>
          </a:prstGeom>
          <a:solidFill>
            <a:srgbClr val="9933FF"/>
          </a:solidFill>
          <a:ln w="9525">
            <a:solidFill>
              <a:schemeClr val="tx1"/>
            </a:solidFill>
            <a:miter lim="800000"/>
            <a:headEnd/>
            <a:tailEnd/>
          </a:ln>
        </p:spPr>
        <p:txBody>
          <a:bodyPr wrap="none" anchor="ctr"/>
          <a:lstStyle/>
          <a:p>
            <a:endParaRPr lang="en-US"/>
          </a:p>
        </p:txBody>
      </p:sp>
      <p:sp>
        <p:nvSpPr>
          <p:cNvPr id="85001" name="Rectangle 13"/>
          <p:cNvSpPr>
            <a:spLocks noChangeArrowheads="1"/>
          </p:cNvSpPr>
          <p:nvPr/>
        </p:nvSpPr>
        <p:spPr bwMode="auto">
          <a:xfrm>
            <a:off x="6291263" y="2843213"/>
            <a:ext cx="114300" cy="104775"/>
          </a:xfrm>
          <a:prstGeom prst="rect">
            <a:avLst/>
          </a:prstGeom>
          <a:solidFill>
            <a:srgbClr val="9933FF"/>
          </a:solidFill>
          <a:ln w="9525">
            <a:solidFill>
              <a:schemeClr val="tx1"/>
            </a:solidFill>
            <a:miter lim="800000"/>
            <a:headEnd/>
            <a:tailEnd/>
          </a:ln>
        </p:spPr>
        <p:txBody>
          <a:bodyPr wrap="none" anchor="ctr"/>
          <a:lstStyle/>
          <a:p>
            <a:endParaRPr lang="en-US"/>
          </a:p>
        </p:txBody>
      </p:sp>
      <p:sp>
        <p:nvSpPr>
          <p:cNvPr id="85002" name="Rectangle 14"/>
          <p:cNvSpPr>
            <a:spLocks noChangeArrowheads="1"/>
          </p:cNvSpPr>
          <p:nvPr/>
        </p:nvSpPr>
        <p:spPr bwMode="auto">
          <a:xfrm>
            <a:off x="8210550" y="1357313"/>
            <a:ext cx="114300" cy="104775"/>
          </a:xfrm>
          <a:prstGeom prst="rect">
            <a:avLst/>
          </a:prstGeom>
          <a:solidFill>
            <a:srgbClr val="9933FF"/>
          </a:solidFill>
          <a:ln w="9525">
            <a:solidFill>
              <a:schemeClr val="tx1"/>
            </a:solidFill>
            <a:miter lim="800000"/>
            <a:headEnd/>
            <a:tailEnd/>
          </a:ln>
        </p:spPr>
        <p:txBody>
          <a:bodyPr wrap="none" anchor="ctr"/>
          <a:lstStyle/>
          <a:p>
            <a:endParaRPr lang="en-US"/>
          </a:p>
        </p:txBody>
      </p:sp>
      <p:grpSp>
        <p:nvGrpSpPr>
          <p:cNvPr id="3" name="Group 15"/>
          <p:cNvGrpSpPr>
            <a:grpSpLocks/>
          </p:cNvGrpSpPr>
          <p:nvPr/>
        </p:nvGrpSpPr>
        <p:grpSpPr bwMode="auto">
          <a:xfrm>
            <a:off x="373063" y="476250"/>
            <a:ext cx="8215312" cy="2857500"/>
            <a:chOff x="235" y="300"/>
            <a:chExt cx="5175" cy="1800"/>
          </a:xfrm>
        </p:grpSpPr>
        <p:sp>
          <p:nvSpPr>
            <p:cNvPr id="85011" name="Oval 16"/>
            <p:cNvSpPr>
              <a:spLocks noChangeArrowheads="1"/>
            </p:cNvSpPr>
            <p:nvPr/>
          </p:nvSpPr>
          <p:spPr bwMode="auto">
            <a:xfrm>
              <a:off x="5014" y="638"/>
              <a:ext cx="396" cy="402"/>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489" name="Rectangle 17"/>
            <p:cNvSpPr>
              <a:spLocks noChangeArrowheads="1"/>
            </p:cNvSpPr>
            <p:nvPr/>
          </p:nvSpPr>
          <p:spPr bwMode="auto">
            <a:xfrm>
              <a:off x="235" y="330"/>
              <a:ext cx="2322" cy="1770"/>
            </a:xfrm>
            <a:prstGeom prst="rect">
              <a:avLst/>
            </a:prstGeom>
            <a:solidFill>
              <a:schemeClr val="bg1"/>
            </a:solidFill>
            <a:ln w="19050">
              <a:solidFill>
                <a:srgbClr val="FF3300"/>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a:latin typeface="Times New Roman" charset="0"/>
                <a:ea typeface="+mn-ea"/>
                <a:cs typeface="+mn-cs"/>
              </a:endParaRPr>
            </a:p>
          </p:txBody>
        </p:sp>
        <p:sp>
          <p:nvSpPr>
            <p:cNvPr id="85013" name="Text Box 18"/>
            <p:cNvSpPr txBox="1">
              <a:spLocks noChangeArrowheads="1"/>
            </p:cNvSpPr>
            <p:nvPr/>
          </p:nvSpPr>
          <p:spPr bwMode="auto">
            <a:xfrm>
              <a:off x="753" y="300"/>
              <a:ext cx="1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3300"/>
                  </a:solidFill>
                  <a:latin typeface="Times New Roman" charset="0"/>
                </a:rPr>
                <a:t>The Sn-Sb-Te cycle</a:t>
              </a:r>
            </a:p>
          </p:txBody>
        </p:sp>
        <p:sp>
          <p:nvSpPr>
            <p:cNvPr id="85014" name="Line 19"/>
            <p:cNvSpPr>
              <a:spLocks noChangeShapeType="1"/>
            </p:cNvSpPr>
            <p:nvPr/>
          </p:nvSpPr>
          <p:spPr bwMode="auto">
            <a:xfrm flipV="1">
              <a:off x="2554" y="806"/>
              <a:ext cx="2450" cy="361"/>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5015" name="Picture 20" descr="C:\My Documents\Meet\Munich02\cycle_flow_thick.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 y="468"/>
              <a:ext cx="2247" cy="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1"/>
          <p:cNvGrpSpPr>
            <a:grpSpLocks/>
          </p:cNvGrpSpPr>
          <p:nvPr/>
        </p:nvGrpSpPr>
        <p:grpSpPr bwMode="auto">
          <a:xfrm>
            <a:off x="749300" y="549275"/>
            <a:ext cx="6423025" cy="1063625"/>
            <a:chOff x="472" y="346"/>
            <a:chExt cx="4046" cy="670"/>
          </a:xfrm>
        </p:grpSpPr>
        <p:sp>
          <p:nvSpPr>
            <p:cNvPr id="85008" name="Oval 22"/>
            <p:cNvSpPr>
              <a:spLocks noChangeArrowheads="1"/>
            </p:cNvSpPr>
            <p:nvPr/>
          </p:nvSpPr>
          <p:spPr bwMode="auto">
            <a:xfrm>
              <a:off x="472" y="584"/>
              <a:ext cx="2096" cy="432"/>
            </a:xfrm>
            <a:prstGeom prst="ellipse">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5009" name="Text Box 23"/>
            <p:cNvSpPr txBox="1">
              <a:spLocks noChangeArrowheads="1"/>
            </p:cNvSpPr>
            <p:nvPr/>
          </p:nvSpPr>
          <p:spPr bwMode="auto">
            <a:xfrm>
              <a:off x="2726" y="346"/>
              <a:ext cx="179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FF00"/>
                  </a:solidFill>
                  <a:latin typeface="Times New Roman" charset="0"/>
                </a:rPr>
                <a:t>Known ground state</a:t>
              </a:r>
              <a:br>
                <a:rPr lang="en-US" b="1">
                  <a:solidFill>
                    <a:srgbClr val="00FF00"/>
                  </a:solidFill>
                  <a:latin typeface="Times New Roman" charset="0"/>
                </a:rPr>
              </a:br>
              <a:r>
                <a:rPr lang="en-US" b="1">
                  <a:solidFill>
                    <a:srgbClr val="00FF00"/>
                  </a:solidFill>
                  <a:latin typeface="Symbol" charset="0"/>
                </a:rPr>
                <a:t>a</a:t>
              </a:r>
              <a:r>
                <a:rPr lang="en-US" b="1">
                  <a:solidFill>
                    <a:srgbClr val="00FF00"/>
                  </a:solidFill>
                  <a:latin typeface="Times New Roman" charset="0"/>
                </a:rPr>
                <a:t> emitter</a:t>
              </a:r>
            </a:p>
          </p:txBody>
        </p:sp>
        <p:sp>
          <p:nvSpPr>
            <p:cNvPr id="85010" name="Line 24"/>
            <p:cNvSpPr>
              <a:spLocks noChangeShapeType="1"/>
            </p:cNvSpPr>
            <p:nvPr/>
          </p:nvSpPr>
          <p:spPr bwMode="auto">
            <a:xfrm flipV="1">
              <a:off x="2416" y="616"/>
              <a:ext cx="360" cy="64"/>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5005" name="Text Box 25"/>
          <p:cNvSpPr txBox="1">
            <a:spLocks noChangeArrowheads="1"/>
          </p:cNvSpPr>
          <p:nvPr/>
        </p:nvSpPr>
        <p:spPr bwMode="auto">
          <a:xfrm>
            <a:off x="2028825" y="-47625"/>
            <a:ext cx="554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Endpoint: Limiting factor I – SnSbTe Cycle</a:t>
            </a:r>
          </a:p>
        </p:txBody>
      </p:sp>
      <p:sp>
        <p:nvSpPr>
          <p:cNvPr id="85006" name="Text Box 26"/>
          <p:cNvSpPr txBox="1">
            <a:spLocks noChangeArrowheads="1"/>
          </p:cNvSpPr>
          <p:nvPr/>
        </p:nvSpPr>
        <p:spPr bwMode="auto">
          <a:xfrm>
            <a:off x="6394450" y="4813300"/>
            <a:ext cx="26035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u="sng"/>
              <a:t>Collaborators:</a:t>
            </a:r>
          </a:p>
          <a:p>
            <a:pPr eaLnBrk="1" hangingPunct="1"/>
            <a:r>
              <a:rPr lang="en-US" sz="1600"/>
              <a:t>L. Bildsten (UCSB)</a:t>
            </a:r>
            <a:br>
              <a:rPr lang="en-US" sz="1600"/>
            </a:br>
            <a:r>
              <a:rPr lang="en-US" sz="1600"/>
              <a:t>A. Cumming (UCSC)</a:t>
            </a:r>
          </a:p>
          <a:p>
            <a:pPr eaLnBrk="1" hangingPunct="1"/>
            <a:r>
              <a:rPr lang="en-US" sz="1600"/>
              <a:t>M. Ouellette (MSU)</a:t>
            </a:r>
          </a:p>
          <a:p>
            <a:pPr eaLnBrk="1" hangingPunct="1"/>
            <a:r>
              <a:rPr lang="en-US" sz="1600"/>
              <a:t>T. Rauscher (Basel)</a:t>
            </a:r>
          </a:p>
          <a:p>
            <a:pPr eaLnBrk="1" hangingPunct="1"/>
            <a:r>
              <a:rPr lang="en-US" sz="1600"/>
              <a:t>F.-K. Thielemann (Basel)</a:t>
            </a:r>
          </a:p>
          <a:p>
            <a:pPr eaLnBrk="1" hangingPunct="1"/>
            <a:r>
              <a:rPr lang="en-US" sz="1600"/>
              <a:t>M. Wiescher (Notre Dame)</a:t>
            </a:r>
          </a:p>
          <a:p>
            <a:pPr eaLnBrk="1" hangingPunct="1"/>
            <a:endParaRPr lang="en-US" sz="1600"/>
          </a:p>
        </p:txBody>
      </p:sp>
      <p:sp>
        <p:nvSpPr>
          <p:cNvPr id="85007" name="Text Box 27"/>
          <p:cNvSpPr txBox="1">
            <a:spLocks noChangeArrowheads="1"/>
          </p:cNvSpPr>
          <p:nvPr/>
        </p:nvSpPr>
        <p:spPr bwMode="auto">
          <a:xfrm>
            <a:off x="379413" y="3884613"/>
            <a:ext cx="321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(Schatz et al. PRL 86(2001)3471)</a:t>
            </a:r>
          </a:p>
        </p:txBody>
      </p:sp>
    </p:spTree>
    <p:extLst>
      <p:ext uri="{BB962C8B-B14F-4D97-AF65-F5344CB8AC3E}">
        <p14:creationId xmlns:p14="http://schemas.microsoft.com/office/powerpoint/2010/main" val="2190077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8"/>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61442" name="Text Box 4"/>
          <p:cNvSpPr txBox="1">
            <a:spLocks noChangeArrowheads="1"/>
          </p:cNvSpPr>
          <p:nvPr/>
        </p:nvSpPr>
        <p:spPr bwMode="auto">
          <a:xfrm>
            <a:off x="665163" y="8318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endParaRPr>
          </a:p>
        </p:txBody>
      </p:sp>
      <p:pic>
        <p:nvPicPr>
          <p:cNvPr id="61444" name="Picture 6" descr="E:\Meet\Rausch04\xte_artist.gif"/>
          <p:cNvPicPr>
            <a:picLocks noChangeAspect="1" noChangeArrowheads="1"/>
          </p:cNvPicPr>
          <p:nvPr/>
        </p:nvPicPr>
        <p:blipFill>
          <a:blip r:embed="rId3">
            <a:extLst>
              <a:ext uri="{28A0092B-C50C-407E-A947-70E740481C1C}">
                <a14:useLocalDpi xmlns:a14="http://schemas.microsoft.com/office/drawing/2010/main" val="0"/>
              </a:ext>
            </a:extLst>
          </a:blip>
          <a:srcRect t="16183" r="17168" b="18257"/>
          <a:stretch>
            <a:fillRect/>
          </a:stretch>
        </p:blipFill>
        <p:spPr bwMode="auto">
          <a:xfrm>
            <a:off x="3554182" y="951070"/>
            <a:ext cx="2462212"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7" descr="E:\Meet\Rausch04\xmm_supernov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075" y="0"/>
            <a:ext cx="3209925"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 Box 12"/>
          <p:cNvSpPr txBox="1">
            <a:spLocks noChangeArrowheads="1"/>
          </p:cNvSpPr>
          <p:nvPr/>
        </p:nvSpPr>
        <p:spPr bwMode="auto">
          <a:xfrm>
            <a:off x="6961188" y="1817688"/>
            <a:ext cx="157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FF00"/>
                </a:solidFill>
              </a:rPr>
              <a:t>XMM Newton</a:t>
            </a:r>
          </a:p>
        </p:txBody>
      </p:sp>
      <p:sp>
        <p:nvSpPr>
          <p:cNvPr id="61448" name="Text Box 15"/>
          <p:cNvSpPr txBox="1">
            <a:spLocks noChangeArrowheads="1"/>
          </p:cNvSpPr>
          <p:nvPr/>
        </p:nvSpPr>
        <p:spPr bwMode="auto">
          <a:xfrm>
            <a:off x="2136775" y="0"/>
            <a:ext cx="4843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FF00"/>
                </a:solidFill>
              </a:rPr>
              <a:t>Golden Age for X-ray Astronomy ?</a:t>
            </a:r>
          </a:p>
        </p:txBody>
      </p:sp>
      <p:pic>
        <p:nvPicPr>
          <p:cNvPr id="61450" name="Picture 2" descr="screenshot.png"/>
          <p:cNvPicPr>
            <a:picLocks noChangeAspect="1"/>
          </p:cNvPicPr>
          <p:nvPr/>
        </p:nvPicPr>
        <p:blipFill rotWithShape="1">
          <a:blip r:embed="rId5">
            <a:extLst>
              <a:ext uri="{28A0092B-C50C-407E-A947-70E740481C1C}">
                <a14:useLocalDpi xmlns:a14="http://schemas.microsoft.com/office/drawing/2010/main" val="0"/>
              </a:ext>
            </a:extLst>
          </a:blip>
          <a:srcRect l="55558" r="12598"/>
          <a:stretch/>
        </p:blipFill>
        <p:spPr bwMode="auto">
          <a:xfrm>
            <a:off x="5080215" y="4970463"/>
            <a:ext cx="2911832"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78550" y="2681288"/>
            <a:ext cx="2760663"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9" descr="H:\MSU\RIA\Figure\chandra2.tif"/>
          <p:cNvPicPr>
            <a:picLocks noChangeAspect="1" noChangeArrowheads="1"/>
          </p:cNvPicPr>
          <p:nvPr/>
        </p:nvPicPr>
        <p:blipFill>
          <a:blip r:embed="rId7">
            <a:extLst>
              <a:ext uri="{28A0092B-C50C-407E-A947-70E740481C1C}">
                <a14:useLocalDpi xmlns:a14="http://schemas.microsoft.com/office/drawing/2010/main" val="0"/>
              </a:ext>
            </a:extLst>
          </a:blip>
          <a:srcRect t="18451" r="6844" b="12103"/>
          <a:stretch>
            <a:fillRect/>
          </a:stretch>
        </p:blipFill>
        <p:spPr bwMode="auto">
          <a:xfrm>
            <a:off x="-130175" y="-154900"/>
            <a:ext cx="4259263"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2"/>
          <p:cNvSpPr txBox="1">
            <a:spLocks noChangeArrowheads="1"/>
          </p:cNvSpPr>
          <p:nvPr/>
        </p:nvSpPr>
        <p:spPr bwMode="auto">
          <a:xfrm>
            <a:off x="5032838" y="1262031"/>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accent2">
                    <a:lumMod val="20000"/>
                    <a:lumOff val="80000"/>
                  </a:schemeClr>
                </a:solidFill>
              </a:rPr>
              <a:t>RXTE</a:t>
            </a:r>
          </a:p>
        </p:txBody>
      </p:sp>
      <p:sp>
        <p:nvSpPr>
          <p:cNvPr id="61455" name="Text Box 12"/>
          <p:cNvSpPr txBox="1">
            <a:spLocks noChangeArrowheads="1"/>
          </p:cNvSpPr>
          <p:nvPr/>
        </p:nvSpPr>
        <p:spPr bwMode="auto">
          <a:xfrm>
            <a:off x="7907338" y="3954463"/>
            <a:ext cx="1236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00"/>
                </a:solidFill>
              </a:rPr>
              <a:t>ASTRO-H</a:t>
            </a:r>
          </a:p>
        </p:txBody>
      </p:sp>
      <p:sp>
        <p:nvSpPr>
          <p:cNvPr id="61456" name="Text Box 11"/>
          <p:cNvSpPr txBox="1">
            <a:spLocks noChangeArrowheads="1"/>
          </p:cNvSpPr>
          <p:nvPr/>
        </p:nvSpPr>
        <p:spPr bwMode="auto">
          <a:xfrm>
            <a:off x="174598" y="824338"/>
            <a:ext cx="1069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FF00"/>
                </a:solidFill>
              </a:rPr>
              <a:t>Chandra</a:t>
            </a:r>
          </a:p>
        </p:txBody>
      </p:sp>
      <p:sp>
        <p:nvSpPr>
          <p:cNvPr id="61457" name="Text Box 12"/>
          <p:cNvSpPr txBox="1">
            <a:spLocks noChangeArrowheads="1"/>
          </p:cNvSpPr>
          <p:nvPr/>
        </p:nvSpPr>
        <p:spPr bwMode="auto">
          <a:xfrm>
            <a:off x="6878638" y="5064125"/>
            <a:ext cx="1428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FF00"/>
                </a:solidFill>
              </a:rPr>
              <a:t>ASTROSAT</a:t>
            </a:r>
          </a:p>
        </p:txBody>
      </p:sp>
      <p:pic>
        <p:nvPicPr>
          <p:cNvPr id="4" name="Picture 3"/>
          <p:cNvPicPr>
            <a:picLocks noChangeAspect="1"/>
          </p:cNvPicPr>
          <p:nvPr/>
        </p:nvPicPr>
        <p:blipFill>
          <a:blip r:embed="rId8"/>
          <a:stretch>
            <a:fillRect/>
          </a:stretch>
        </p:blipFill>
        <p:spPr>
          <a:xfrm>
            <a:off x="1301031" y="4490823"/>
            <a:ext cx="2589402" cy="2092237"/>
          </a:xfrm>
          <a:prstGeom prst="rect">
            <a:avLst/>
          </a:prstGeom>
        </p:spPr>
      </p:pic>
      <p:sp>
        <p:nvSpPr>
          <p:cNvPr id="22" name="Text Box 12"/>
          <p:cNvSpPr txBox="1">
            <a:spLocks noChangeArrowheads="1"/>
          </p:cNvSpPr>
          <p:nvPr/>
        </p:nvSpPr>
        <p:spPr bwMode="auto">
          <a:xfrm>
            <a:off x="3064331" y="5077373"/>
            <a:ext cx="15954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FFFF00"/>
                </a:solidFill>
              </a:rPr>
              <a:t>NICER, </a:t>
            </a:r>
            <a:r>
              <a:rPr lang="en-US" sz="1800" dirty="0" smtClean="0">
                <a:solidFill>
                  <a:srgbClr val="00FF00"/>
                </a:solidFill>
              </a:rPr>
              <a:t>MAXI</a:t>
            </a:r>
            <a:endParaRPr lang="en-US" sz="1800" dirty="0">
              <a:solidFill>
                <a:srgbClr val="00FF00"/>
              </a:solidFill>
            </a:endParaRPr>
          </a:p>
        </p:txBody>
      </p:sp>
      <p:pic>
        <p:nvPicPr>
          <p:cNvPr id="5" name="Picture 4"/>
          <p:cNvPicPr>
            <a:picLocks noChangeAspect="1"/>
          </p:cNvPicPr>
          <p:nvPr/>
        </p:nvPicPr>
        <p:blipFill>
          <a:blip r:embed="rId9"/>
          <a:stretch>
            <a:fillRect/>
          </a:stretch>
        </p:blipFill>
        <p:spPr>
          <a:xfrm>
            <a:off x="2963846" y="3037057"/>
            <a:ext cx="3137253" cy="1764705"/>
          </a:xfrm>
          <a:prstGeom prst="rect">
            <a:avLst/>
          </a:prstGeom>
        </p:spPr>
      </p:pic>
      <p:sp>
        <p:nvSpPr>
          <p:cNvPr id="24" name="Text Box 12"/>
          <p:cNvSpPr txBox="1">
            <a:spLocks noChangeArrowheads="1"/>
          </p:cNvSpPr>
          <p:nvPr/>
        </p:nvSpPr>
        <p:spPr bwMode="auto">
          <a:xfrm>
            <a:off x="2999893" y="3092214"/>
            <a:ext cx="11208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FFFF00"/>
                </a:solidFill>
              </a:rPr>
              <a:t>ATHENA</a:t>
            </a:r>
            <a:endParaRPr lang="en-US" sz="1800" dirty="0">
              <a:solidFill>
                <a:srgbClr val="FFFF00"/>
              </a:solidFill>
            </a:endParaRPr>
          </a:p>
        </p:txBody>
      </p:sp>
      <p:sp>
        <p:nvSpPr>
          <p:cNvPr id="61443" name="Text Box 5"/>
          <p:cNvSpPr txBox="1">
            <a:spLocks noChangeArrowheads="1"/>
          </p:cNvSpPr>
          <p:nvPr/>
        </p:nvSpPr>
        <p:spPr bwMode="auto">
          <a:xfrm>
            <a:off x="1671141" y="4502019"/>
            <a:ext cx="9794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RXTE</a:t>
            </a:r>
          </a:p>
          <a:p>
            <a:pPr eaLnBrk="1" hangingPunct="1"/>
            <a:r>
              <a:rPr lang="en-US">
                <a:latin typeface="Times New Roman" charset="0"/>
              </a:rPr>
              <a:t>XMM</a:t>
            </a:r>
          </a:p>
        </p:txBody>
      </p:sp>
      <p:pic>
        <p:nvPicPr>
          <p:cNvPr id="61449"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0541" y="3686514"/>
            <a:ext cx="1764346" cy="160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4" name="Text Box 12"/>
          <p:cNvSpPr txBox="1">
            <a:spLocks noChangeArrowheads="1"/>
          </p:cNvSpPr>
          <p:nvPr/>
        </p:nvSpPr>
        <p:spPr bwMode="auto">
          <a:xfrm>
            <a:off x="1254661" y="4801057"/>
            <a:ext cx="774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FFFF00"/>
                </a:solidFill>
              </a:rPr>
              <a:t>LOFT</a:t>
            </a:r>
          </a:p>
        </p:txBody>
      </p:sp>
      <p:pic>
        <p:nvPicPr>
          <p:cNvPr id="6" name="Picture 5"/>
          <p:cNvPicPr>
            <a:picLocks noChangeAspect="1"/>
          </p:cNvPicPr>
          <p:nvPr/>
        </p:nvPicPr>
        <p:blipFill>
          <a:blip r:embed="rId11"/>
          <a:stretch>
            <a:fillRect/>
          </a:stretch>
        </p:blipFill>
        <p:spPr>
          <a:xfrm>
            <a:off x="201350" y="1747975"/>
            <a:ext cx="3735432" cy="1520321"/>
          </a:xfrm>
          <a:prstGeom prst="rect">
            <a:avLst/>
          </a:prstGeom>
        </p:spPr>
      </p:pic>
      <p:sp>
        <p:nvSpPr>
          <p:cNvPr id="26" name="Text Box 12"/>
          <p:cNvSpPr txBox="1">
            <a:spLocks noChangeArrowheads="1"/>
          </p:cNvSpPr>
          <p:nvPr/>
        </p:nvSpPr>
        <p:spPr bwMode="auto">
          <a:xfrm>
            <a:off x="1607403" y="1724222"/>
            <a:ext cx="21852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FF00"/>
                </a:solidFill>
              </a:rPr>
              <a:t>INTEGRAL, SWIFT</a:t>
            </a:r>
            <a:endParaRPr lang="en-US" sz="1800" dirty="0">
              <a:solidFill>
                <a:srgbClr val="00FF00"/>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5" descr="minbar.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38" y="1755775"/>
            <a:ext cx="4808537" cy="3057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9090" name="Slide Number Placeholder 17"/>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619D2AC-5C18-2E47-B410-9CB29BCD7E26}" type="slidenum">
              <a:rPr lang="en-US" sz="1400">
                <a:solidFill>
                  <a:srgbClr val="000000"/>
                </a:solidFill>
              </a:rPr>
              <a:pPr eaLnBrk="1" fontAlgn="base" hangingPunct="1">
                <a:spcBef>
                  <a:spcPct val="0"/>
                </a:spcBef>
                <a:spcAft>
                  <a:spcPct val="0"/>
                </a:spcAft>
              </a:pPr>
              <a:t>13</a:t>
            </a:fld>
            <a:endParaRPr lang="en-US" sz="1400">
              <a:solidFill>
                <a:srgbClr val="000000"/>
              </a:solidFill>
            </a:endParaRPr>
          </a:p>
        </p:txBody>
      </p:sp>
      <p:sp>
        <p:nvSpPr>
          <p:cNvPr id="89091" name="Title 4"/>
          <p:cNvSpPr>
            <a:spLocks noGrp="1"/>
          </p:cNvSpPr>
          <p:nvPr>
            <p:ph type="title"/>
          </p:nvPr>
        </p:nvSpPr>
        <p:spPr>
          <a:xfrm>
            <a:off x="76200" y="312738"/>
            <a:ext cx="8991600" cy="431800"/>
          </a:xfrm>
        </p:spPr>
        <p:txBody>
          <a:bodyPr/>
          <a:lstStyle/>
          <a:p>
            <a:pPr eaLnBrk="1" hangingPunct="1"/>
            <a:r>
              <a:rPr lang="en-US" sz="2800">
                <a:latin typeface="Arial" charset="0"/>
              </a:rPr>
              <a:t>Interpretation of X-ray Burst Observations</a:t>
            </a:r>
          </a:p>
        </p:txBody>
      </p:sp>
      <p:sp>
        <p:nvSpPr>
          <p:cNvPr id="89093" name="TextBox 3"/>
          <p:cNvSpPr txBox="1">
            <a:spLocks noChangeArrowheads="1"/>
          </p:cNvSpPr>
          <p:nvPr/>
        </p:nvSpPr>
        <p:spPr bwMode="auto">
          <a:xfrm>
            <a:off x="-30163" y="1060450"/>
            <a:ext cx="5322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solidFill>
                  <a:srgbClr val="000000"/>
                </a:solidFill>
              </a:rPr>
              <a:t>Major progress in observations</a:t>
            </a:r>
          </a:p>
          <a:p>
            <a:pPr algn="ctr"/>
            <a:r>
              <a:rPr lang="en-US" sz="2000">
                <a:solidFill>
                  <a:srgbClr val="000000"/>
                </a:solidFill>
              </a:rPr>
              <a:t>MINBAR archive ~5000 widely varying bursts</a:t>
            </a:r>
          </a:p>
        </p:txBody>
      </p:sp>
      <p:grpSp>
        <p:nvGrpSpPr>
          <p:cNvPr id="4" name="Group 3"/>
          <p:cNvGrpSpPr>
            <a:grpSpLocks/>
          </p:cNvGrpSpPr>
          <p:nvPr/>
        </p:nvGrpSpPr>
        <p:grpSpPr bwMode="auto">
          <a:xfrm>
            <a:off x="5416550" y="952500"/>
            <a:ext cx="4213225" cy="3144838"/>
            <a:chOff x="5416557" y="952500"/>
            <a:chExt cx="4213218" cy="3144838"/>
          </a:xfrm>
        </p:grpSpPr>
        <p:pic>
          <p:nvPicPr>
            <p:cNvPr id="89109" name="Picture 2"/>
            <p:cNvPicPr>
              <a:picLocks noChangeAspect="1" noChangeArrowheads="1"/>
            </p:cNvPicPr>
            <p:nvPr/>
          </p:nvPicPr>
          <p:blipFill>
            <a:blip r:embed="rId4">
              <a:extLst>
                <a:ext uri="{28A0092B-C50C-407E-A947-70E740481C1C}">
                  <a14:useLocalDpi xmlns:a14="http://schemas.microsoft.com/office/drawing/2010/main" val="0"/>
                </a:ext>
              </a:extLst>
            </a:blip>
            <a:srcRect b="40337"/>
            <a:stretch>
              <a:fillRect/>
            </a:stretch>
          </p:blipFill>
          <p:spPr bwMode="auto">
            <a:xfrm>
              <a:off x="5480050" y="1300163"/>
              <a:ext cx="3540125"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10" name="TextBox 4"/>
            <p:cNvSpPr txBox="1">
              <a:spLocks noChangeArrowheads="1"/>
            </p:cNvSpPr>
            <p:nvPr/>
          </p:nvSpPr>
          <p:spPr bwMode="auto">
            <a:xfrm>
              <a:off x="5416557" y="952500"/>
              <a:ext cx="3854959" cy="36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000000"/>
                  </a:solidFill>
                </a:rPr>
                <a:t>Lightcurves depend on nuclear data</a:t>
              </a:r>
            </a:p>
          </p:txBody>
        </p:sp>
        <p:pic>
          <p:nvPicPr>
            <p:cNvPr id="89111" name="Picture 2"/>
            <p:cNvPicPr>
              <a:picLocks noChangeAspect="1" noChangeArrowheads="1"/>
            </p:cNvPicPr>
            <p:nvPr/>
          </p:nvPicPr>
          <p:blipFill>
            <a:blip r:embed="rId4">
              <a:extLst>
                <a:ext uri="{28A0092B-C50C-407E-A947-70E740481C1C}">
                  <a14:useLocalDpi xmlns:a14="http://schemas.microsoft.com/office/drawing/2010/main" val="0"/>
                </a:ext>
              </a:extLst>
            </a:blip>
            <a:srcRect l="17496" t="87338" r="-17496" b="385"/>
            <a:stretch>
              <a:fillRect/>
            </a:stretch>
          </p:blipFill>
          <p:spPr bwMode="auto">
            <a:xfrm>
              <a:off x="6089650" y="3614738"/>
              <a:ext cx="35401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12" name="TextBox 20"/>
            <p:cNvSpPr txBox="1">
              <a:spLocks noChangeArrowheads="1"/>
            </p:cNvSpPr>
            <p:nvPr/>
          </p:nvSpPr>
          <p:spPr bwMode="auto">
            <a:xfrm>
              <a:off x="6208713" y="1411288"/>
              <a:ext cx="2420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000000"/>
                  </a:solidFill>
                </a:rPr>
                <a:t>Amthor, Cyburt, Keek et al. 2012</a:t>
              </a:r>
            </a:p>
          </p:txBody>
        </p:sp>
      </p:grpSp>
      <p:grpSp>
        <p:nvGrpSpPr>
          <p:cNvPr id="2" name="Group 1"/>
          <p:cNvGrpSpPr>
            <a:grpSpLocks/>
          </p:cNvGrpSpPr>
          <p:nvPr/>
        </p:nvGrpSpPr>
        <p:grpSpPr bwMode="auto">
          <a:xfrm>
            <a:off x="549275" y="2995613"/>
            <a:ext cx="8531225" cy="2790825"/>
            <a:chOff x="549275" y="2995613"/>
            <a:chExt cx="8531225" cy="2790825"/>
          </a:xfrm>
        </p:grpSpPr>
        <p:sp>
          <p:nvSpPr>
            <p:cNvPr id="12" name="TextBox 11"/>
            <p:cNvSpPr txBox="1"/>
            <p:nvPr/>
          </p:nvSpPr>
          <p:spPr>
            <a:xfrm>
              <a:off x="5707063" y="4273550"/>
              <a:ext cx="3373437" cy="1384300"/>
            </a:xfrm>
            <a:prstGeom prst="rect">
              <a:avLst/>
            </a:prstGeom>
            <a:solidFill>
              <a:schemeClr val="accent6">
                <a:lumMod val="20000"/>
                <a:lumOff val="80000"/>
              </a:schemeClr>
            </a:solidFill>
          </p:spPr>
          <p:txBody>
            <a:bodyPr wrap="none" lIns="91424" tIns="45712" rIns="91424" bIns="45712">
              <a:spAutoFit/>
            </a:bodyPr>
            <a:lstStyle/>
            <a:p>
              <a:pPr eaLnBrk="0" hangingPunct="0">
                <a:defRPr/>
              </a:pPr>
              <a:r>
                <a:rPr lang="en-US" sz="2000" dirty="0">
                  <a:solidFill>
                    <a:srgbClr val="000000"/>
                  </a:solidFill>
                </a:rPr>
                <a:t>Example Template Analysis:</a:t>
              </a:r>
            </a:p>
            <a:p>
              <a:pPr eaLnBrk="0" hangingPunct="0">
                <a:defRPr/>
              </a:pPr>
              <a:r>
                <a:rPr lang="en-US" sz="1600" dirty="0">
                  <a:solidFill>
                    <a:srgbClr val="000000"/>
                  </a:solidFill>
                </a:rPr>
                <a:t>Determine surface redshift</a:t>
              </a:r>
              <a:endParaRPr lang="en-US" sz="1600" dirty="0">
                <a:solidFill>
                  <a:srgbClr val="000000"/>
                </a:solidFill>
                <a:sym typeface="Wingdings"/>
              </a:endParaRPr>
            </a:p>
            <a:p>
              <a:pPr marL="285750" indent="-285750" eaLnBrk="0" hangingPunct="0">
                <a:buFont typeface="Wingdings" charset="0"/>
                <a:buChar char="à"/>
                <a:defRPr/>
              </a:pPr>
              <a:r>
                <a:rPr lang="en-US" sz="1600" b="1" dirty="0">
                  <a:solidFill>
                    <a:srgbClr val="FF0000"/>
                  </a:solidFill>
                  <a:sym typeface="Wingdings"/>
                </a:rPr>
                <a:t>Neutron star compactness</a:t>
              </a:r>
            </a:p>
            <a:p>
              <a:pPr eaLnBrk="0" hangingPunct="0">
                <a:defRPr/>
              </a:pPr>
              <a:r>
                <a:rPr lang="en-US" sz="1600" dirty="0">
                  <a:solidFill>
                    <a:srgbClr val="000000"/>
                  </a:solidFill>
                  <a:sym typeface="Wingdings"/>
                </a:rPr>
                <a:t>Also: brightness, distance, </a:t>
              </a:r>
              <a:br>
                <a:rPr lang="en-US" sz="1600" dirty="0">
                  <a:solidFill>
                    <a:srgbClr val="000000"/>
                  </a:solidFill>
                  <a:sym typeface="Wingdings"/>
                </a:rPr>
              </a:br>
              <a:r>
                <a:rPr lang="en-US" sz="1600" dirty="0">
                  <a:solidFill>
                    <a:srgbClr val="000000"/>
                  </a:solidFill>
                  <a:sym typeface="Wingdings"/>
                </a:rPr>
                <a:t>accretion rate, accreted comp.</a:t>
              </a:r>
              <a:endParaRPr lang="en-US" sz="1600" dirty="0">
                <a:solidFill>
                  <a:srgbClr val="000000"/>
                </a:solidFill>
              </a:endParaRPr>
            </a:p>
          </p:txBody>
        </p:sp>
        <p:cxnSp>
          <p:nvCxnSpPr>
            <p:cNvPr id="19" name="Straight Connector 18"/>
            <p:cNvCxnSpPr/>
            <p:nvPr/>
          </p:nvCxnSpPr>
          <p:spPr>
            <a:xfrm flipH="1" flipV="1">
              <a:off x="5243513" y="4976813"/>
              <a:ext cx="420687" cy="31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49275" y="2995613"/>
              <a:ext cx="4797425" cy="279082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eaLnBrk="0" hangingPunct="0">
                <a:defRPr/>
              </a:pPr>
              <a:endParaRPr lang="en-US" sz="2000">
                <a:solidFill>
                  <a:srgbClr val="FFFFFF"/>
                </a:solidFill>
                <a:latin typeface="Arial"/>
                <a:ea typeface="ＭＳ Ｐゴシック"/>
                <a:cs typeface="ＭＳ Ｐゴシック"/>
              </a:endParaRPr>
            </a:p>
          </p:txBody>
        </p:sp>
        <p:grpSp>
          <p:nvGrpSpPr>
            <p:cNvPr id="89100" name="Group 8"/>
            <p:cNvGrpSpPr>
              <a:grpSpLocks/>
            </p:cNvGrpSpPr>
            <p:nvPr/>
          </p:nvGrpSpPr>
          <p:grpSpPr bwMode="auto">
            <a:xfrm>
              <a:off x="568325" y="2995613"/>
              <a:ext cx="4722813" cy="2665412"/>
              <a:chOff x="710133" y="783996"/>
              <a:chExt cx="5852369" cy="3435381"/>
            </a:xfrm>
          </p:grpSpPr>
          <p:pic>
            <p:nvPicPr>
              <p:cNvPr id="89107" name="Picture 7" descr="screenshot.png"/>
              <p:cNvPicPr>
                <a:picLocks noChangeAspect="1"/>
              </p:cNvPicPr>
              <p:nvPr/>
            </p:nvPicPr>
            <p:blipFill>
              <a:blip r:embed="rId5">
                <a:extLst>
                  <a:ext uri="{28A0092B-C50C-407E-A947-70E740481C1C}">
                    <a14:useLocalDpi xmlns:a14="http://schemas.microsoft.com/office/drawing/2010/main" val="0"/>
                  </a:ext>
                </a:extLst>
              </a:blip>
              <a:srcRect b="39003"/>
              <a:stretch>
                <a:fillRect/>
              </a:stretch>
            </p:blipFill>
            <p:spPr bwMode="auto">
              <a:xfrm>
                <a:off x="710133" y="783996"/>
                <a:ext cx="5852369" cy="285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8" name="Picture 14" descr="screenshot.png"/>
              <p:cNvPicPr>
                <a:picLocks noChangeAspect="1"/>
              </p:cNvPicPr>
              <p:nvPr/>
            </p:nvPicPr>
            <p:blipFill>
              <a:blip r:embed="rId5">
                <a:extLst>
                  <a:ext uri="{28A0092B-C50C-407E-A947-70E740481C1C}">
                    <a14:useLocalDpi xmlns:a14="http://schemas.microsoft.com/office/drawing/2010/main" val="0"/>
                  </a:ext>
                </a:extLst>
              </a:blip>
              <a:srcRect t="87233"/>
              <a:stretch>
                <a:fillRect/>
              </a:stretch>
            </p:blipFill>
            <p:spPr bwMode="auto">
              <a:xfrm>
                <a:off x="720493" y="3622058"/>
                <a:ext cx="5774640" cy="59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9101" name="TextBox 19"/>
            <p:cNvSpPr txBox="1">
              <a:spLocks noChangeArrowheads="1"/>
            </p:cNvSpPr>
            <p:nvPr/>
          </p:nvSpPr>
          <p:spPr bwMode="auto">
            <a:xfrm>
              <a:off x="784225" y="5410200"/>
              <a:ext cx="1611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000000"/>
                  </a:solidFill>
                </a:rPr>
                <a:t>Zamfir et al. 2012</a:t>
              </a:r>
            </a:p>
          </p:txBody>
        </p:sp>
        <p:sp>
          <p:nvSpPr>
            <p:cNvPr id="89102" name="TextBox 22"/>
            <p:cNvSpPr txBox="1">
              <a:spLocks noChangeArrowheads="1"/>
            </p:cNvSpPr>
            <p:nvPr/>
          </p:nvSpPr>
          <p:spPr bwMode="auto">
            <a:xfrm>
              <a:off x="4044950" y="3135313"/>
              <a:ext cx="1041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000000"/>
                  </a:solidFill>
                </a:rPr>
                <a:t>GS 1826-24</a:t>
              </a:r>
            </a:p>
          </p:txBody>
        </p:sp>
        <p:sp>
          <p:nvSpPr>
            <p:cNvPr id="89103" name="TextBox 21"/>
            <p:cNvSpPr txBox="1">
              <a:spLocks noChangeArrowheads="1"/>
            </p:cNvSpPr>
            <p:nvPr/>
          </p:nvSpPr>
          <p:spPr bwMode="auto">
            <a:xfrm>
              <a:off x="1787525" y="4546600"/>
              <a:ext cx="89058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000000"/>
                  </a:solidFill>
                </a:rPr>
                <a:t>Redshift</a:t>
              </a:r>
              <a:br>
                <a:rPr lang="en-US" sz="1400">
                  <a:solidFill>
                    <a:srgbClr val="000000"/>
                  </a:solidFill>
                </a:rPr>
              </a:br>
              <a:r>
                <a:rPr lang="en-US" sz="1400">
                  <a:solidFill>
                    <a:srgbClr val="000000"/>
                  </a:solidFill>
                </a:rPr>
                <a:t>variation</a:t>
              </a:r>
            </a:p>
          </p:txBody>
        </p:sp>
        <p:cxnSp>
          <p:nvCxnSpPr>
            <p:cNvPr id="25" name="Straight Connector 24"/>
            <p:cNvCxnSpPr/>
            <p:nvPr/>
          </p:nvCxnSpPr>
          <p:spPr>
            <a:xfrm flipV="1">
              <a:off x="2617788" y="4672013"/>
              <a:ext cx="234950" cy="14128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89105" name="TextBox 23"/>
            <p:cNvSpPr txBox="1">
              <a:spLocks noChangeArrowheads="1"/>
            </p:cNvSpPr>
            <p:nvPr/>
          </p:nvSpPr>
          <p:spPr bwMode="auto">
            <a:xfrm>
              <a:off x="4060825" y="4584700"/>
              <a:ext cx="563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000000"/>
                  </a:solidFill>
                </a:rPr>
                <a:t>Data</a:t>
              </a:r>
            </a:p>
          </p:txBody>
        </p:sp>
        <p:cxnSp>
          <p:nvCxnSpPr>
            <p:cNvPr id="26" name="Straight Connector 25"/>
            <p:cNvCxnSpPr/>
            <p:nvPr/>
          </p:nvCxnSpPr>
          <p:spPr>
            <a:xfrm flipV="1">
              <a:off x="3838575" y="4767263"/>
              <a:ext cx="234950" cy="14128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89096" name="TextBox 2"/>
          <p:cNvSpPr txBox="1">
            <a:spLocks noChangeArrowheads="1"/>
          </p:cNvSpPr>
          <p:nvPr/>
        </p:nvSpPr>
        <p:spPr bwMode="auto">
          <a:xfrm>
            <a:off x="3984625" y="1952625"/>
            <a:ext cx="1028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rgbClr val="000000"/>
                </a:solidFill>
              </a:rPr>
              <a:t>Galloway</a:t>
            </a:r>
          </a:p>
        </p:txBody>
      </p:sp>
    </p:spTree>
    <p:extLst>
      <p:ext uri="{BB962C8B-B14F-4D97-AF65-F5344CB8AC3E}">
        <p14:creationId xmlns:p14="http://schemas.microsoft.com/office/powerpoint/2010/main" val="16012757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371" y="336187"/>
            <a:ext cx="7165729" cy="6531152"/>
          </a:xfrm>
          <a:prstGeom prst="rect">
            <a:avLst/>
          </a:prstGeom>
        </p:spPr>
      </p:pic>
      <p:cxnSp>
        <p:nvCxnSpPr>
          <p:cNvPr id="126" name="Straight Connector 125"/>
          <p:cNvCxnSpPr>
            <a:stCxn id="11" idx="3"/>
          </p:cNvCxnSpPr>
          <p:nvPr/>
        </p:nvCxnSpPr>
        <p:spPr>
          <a:xfrm>
            <a:off x="3996349" y="2174039"/>
            <a:ext cx="303807" cy="15766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652" name="Rectangle 4"/>
          <p:cNvSpPr>
            <a:spLocks noChangeArrowheads="1"/>
          </p:cNvSpPr>
          <p:nvPr/>
        </p:nvSpPr>
        <p:spPr bwMode="auto">
          <a:xfrm>
            <a:off x="5960671" y="3625937"/>
            <a:ext cx="2325102" cy="790576"/>
          </a:xfrm>
          <a:prstGeom prst="rect">
            <a:avLst/>
          </a:prstGeom>
          <a:solidFill>
            <a:schemeClr val="accent1">
              <a:lumMod val="20000"/>
              <a:lumOff val="80000"/>
            </a:schemeClr>
          </a:solidFill>
          <a:ln w="9525">
            <a:solidFill>
              <a:schemeClr val="tx1"/>
            </a:solidFill>
            <a:miter lim="800000"/>
            <a:headEnd/>
            <a:tailEnd/>
          </a:ln>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653" name="Rectangle 5"/>
          <p:cNvSpPr>
            <a:spLocks noChangeArrowheads="1"/>
          </p:cNvSpPr>
          <p:nvPr/>
        </p:nvSpPr>
        <p:spPr bwMode="auto">
          <a:xfrm>
            <a:off x="6057443" y="3678325"/>
            <a:ext cx="236537" cy="236538"/>
          </a:xfrm>
          <a:prstGeom prst="rect">
            <a:avLst/>
          </a:prstGeom>
          <a:solidFill>
            <a:srgbClr val="FF0000"/>
          </a:solidFill>
          <a:ln w="9525">
            <a:solidFill>
              <a:schemeClr val="tx1"/>
            </a:solidFill>
            <a:miter lim="800000"/>
            <a:headEnd/>
            <a:tailEnd/>
          </a:ln>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654" name="Text Box 6"/>
          <p:cNvSpPr txBox="1">
            <a:spLocks noChangeArrowheads="1"/>
          </p:cNvSpPr>
          <p:nvPr/>
        </p:nvSpPr>
        <p:spPr bwMode="auto">
          <a:xfrm>
            <a:off x="6311443" y="3625937"/>
            <a:ext cx="1954381"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457200" eaLnBrk="0" fontAlgn="auto" hangingPunct="0">
              <a:spcBef>
                <a:spcPts val="0"/>
              </a:spcBef>
              <a:spcAft>
                <a:spcPts val="0"/>
              </a:spcAft>
            </a:pPr>
            <a:r>
              <a:rPr lang="en-US" sz="1600" dirty="0">
                <a:solidFill>
                  <a:prstClr val="black"/>
                </a:solidFill>
                <a:latin typeface="Calibri"/>
                <a:ea typeface="+mn-ea"/>
                <a:cs typeface="+mn-cs"/>
              </a:rPr>
              <a:t>Mass known &lt;10 </a:t>
            </a:r>
            <a:r>
              <a:rPr lang="en-US" sz="1600" dirty="0" err="1">
                <a:solidFill>
                  <a:prstClr val="black"/>
                </a:solidFill>
                <a:latin typeface="Calibri"/>
                <a:ea typeface="+mn-ea"/>
                <a:cs typeface="+mn-cs"/>
              </a:rPr>
              <a:t>keV</a:t>
            </a:r>
            <a:endParaRPr lang="en-US" sz="1600" dirty="0">
              <a:solidFill>
                <a:prstClr val="black"/>
              </a:solidFill>
              <a:latin typeface="Calibri"/>
              <a:ea typeface="+mn-ea"/>
              <a:cs typeface="+mn-cs"/>
            </a:endParaRPr>
          </a:p>
        </p:txBody>
      </p:sp>
      <p:sp>
        <p:nvSpPr>
          <p:cNvPr id="27655" name="Rectangle 7"/>
          <p:cNvSpPr>
            <a:spLocks noChangeArrowheads="1"/>
          </p:cNvSpPr>
          <p:nvPr/>
        </p:nvSpPr>
        <p:spPr bwMode="auto">
          <a:xfrm>
            <a:off x="6065380" y="4041862"/>
            <a:ext cx="236537" cy="236538"/>
          </a:xfrm>
          <a:prstGeom prst="rect">
            <a:avLst/>
          </a:prstGeom>
          <a:solidFill>
            <a:srgbClr val="FF9E00"/>
          </a:solidFill>
          <a:ln w="9525">
            <a:solidFill>
              <a:schemeClr val="tx1"/>
            </a:solidFill>
            <a:miter lim="800000"/>
            <a:headEnd/>
            <a:tailEnd/>
          </a:ln>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656" name="Text Box 8"/>
          <p:cNvSpPr txBox="1">
            <a:spLocks noChangeArrowheads="1"/>
          </p:cNvSpPr>
          <p:nvPr/>
        </p:nvSpPr>
        <p:spPr bwMode="auto">
          <a:xfrm>
            <a:off x="6319380" y="3989475"/>
            <a:ext cx="2056973"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457200" eaLnBrk="0" fontAlgn="auto" hangingPunct="0">
              <a:spcBef>
                <a:spcPts val="0"/>
              </a:spcBef>
              <a:spcAft>
                <a:spcPts val="0"/>
              </a:spcAft>
            </a:pPr>
            <a:r>
              <a:rPr lang="en-US" sz="1600">
                <a:solidFill>
                  <a:prstClr val="black"/>
                </a:solidFill>
                <a:latin typeface="Calibri"/>
                <a:ea typeface="+mn-ea"/>
                <a:cs typeface="+mn-cs"/>
              </a:rPr>
              <a:t>Mass known &lt;100 keV</a:t>
            </a:r>
          </a:p>
        </p:txBody>
      </p:sp>
      <p:sp>
        <p:nvSpPr>
          <p:cNvPr id="27661" name="Text Box 13"/>
          <p:cNvSpPr txBox="1">
            <a:spLocks noChangeArrowheads="1"/>
          </p:cNvSpPr>
          <p:nvPr/>
        </p:nvSpPr>
        <p:spPr bwMode="auto">
          <a:xfrm>
            <a:off x="3218137" y="1577975"/>
            <a:ext cx="184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457200" eaLnBrk="0" fontAlgn="auto" hangingPunct="0">
              <a:spcBef>
                <a:spcPts val="0"/>
              </a:spcBef>
              <a:spcAft>
                <a:spcPts val="0"/>
              </a:spcAft>
            </a:pPr>
            <a:endParaRPr lang="en-US" sz="1800">
              <a:solidFill>
                <a:prstClr val="black"/>
              </a:solidFill>
              <a:latin typeface="Calibri"/>
              <a:ea typeface="+mn-ea"/>
              <a:cs typeface="+mn-cs"/>
            </a:endParaRPr>
          </a:p>
        </p:txBody>
      </p:sp>
      <p:sp>
        <p:nvSpPr>
          <p:cNvPr id="4" name="TextBox 3"/>
          <p:cNvSpPr txBox="1"/>
          <p:nvPr/>
        </p:nvSpPr>
        <p:spPr>
          <a:xfrm>
            <a:off x="123191" y="142986"/>
            <a:ext cx="3322444" cy="1631216"/>
          </a:xfrm>
          <a:prstGeom prst="rect">
            <a:avLst/>
          </a:prstGeom>
          <a:solidFill>
            <a:srgbClr val="DCE6F2"/>
          </a:solidFill>
        </p:spPr>
        <p:txBody>
          <a:bodyPr wrap="none" rtlCol="0">
            <a:spAutoFit/>
          </a:bodyPr>
          <a:lstStyle/>
          <a:p>
            <a:pPr defTabSz="457200" fontAlgn="auto">
              <a:spcBef>
                <a:spcPts val="0"/>
              </a:spcBef>
              <a:spcAft>
                <a:spcPts val="0"/>
              </a:spcAft>
            </a:pPr>
            <a:r>
              <a:rPr lang="en-US" sz="2000" b="1" dirty="0" smtClean="0">
                <a:solidFill>
                  <a:prstClr val="black"/>
                </a:solidFill>
                <a:latin typeface="Calibri"/>
                <a:ea typeface="+mn-ea"/>
                <a:cs typeface="+mn-cs"/>
              </a:rPr>
              <a:t>Exp. Nuclear Physics Status</a:t>
            </a:r>
          </a:p>
          <a:p>
            <a:pPr marL="285750" indent="-285750" defTabSz="457200" fontAlgn="auto">
              <a:spcBef>
                <a:spcPts val="0"/>
              </a:spcBef>
              <a:spcAft>
                <a:spcPts val="0"/>
              </a:spcAft>
              <a:buFontTx/>
              <a:buChar char="-"/>
            </a:pPr>
            <a:r>
              <a:rPr lang="en-US" sz="1600" dirty="0" smtClean="0">
                <a:solidFill>
                  <a:prstClr val="black"/>
                </a:solidFill>
                <a:latin typeface="Calibri"/>
                <a:ea typeface="+mn-ea"/>
                <a:cs typeface="+mn-cs"/>
              </a:rPr>
              <a:t>Half-lives known</a:t>
            </a:r>
            <a:br>
              <a:rPr lang="en-US" sz="1600" dirty="0" smtClean="0">
                <a:solidFill>
                  <a:prstClr val="black"/>
                </a:solidFill>
                <a:latin typeface="Calibri"/>
                <a:ea typeface="+mn-ea"/>
                <a:cs typeface="+mn-cs"/>
              </a:rPr>
            </a:br>
            <a:r>
              <a:rPr lang="en-US" sz="1600" dirty="0" smtClean="0">
                <a:solidFill>
                  <a:prstClr val="black"/>
                </a:solidFill>
                <a:latin typeface="Calibri"/>
                <a:ea typeface="+mn-ea"/>
                <a:cs typeface="+mn-cs"/>
              </a:rPr>
              <a:t>   (except thermally excited states, </a:t>
            </a:r>
            <a:br>
              <a:rPr lang="en-US" sz="1600" dirty="0" smtClean="0">
                <a:solidFill>
                  <a:prstClr val="black"/>
                </a:solidFill>
                <a:latin typeface="Calibri"/>
                <a:ea typeface="+mn-ea"/>
                <a:cs typeface="+mn-cs"/>
              </a:rPr>
            </a:br>
            <a:r>
              <a:rPr lang="en-US" sz="1600" dirty="0" smtClean="0">
                <a:solidFill>
                  <a:prstClr val="black"/>
                </a:solidFill>
                <a:latin typeface="Calibri"/>
                <a:ea typeface="+mn-ea"/>
                <a:cs typeface="+mn-cs"/>
              </a:rPr>
              <a:t>    some </a:t>
            </a:r>
            <a:r>
              <a:rPr lang="en-US" sz="1600" dirty="0" smtClean="0">
                <a:solidFill>
                  <a:prstClr val="black"/>
                </a:solidFill>
                <a:latin typeface="Symbol" charset="2"/>
                <a:ea typeface="+mn-ea"/>
                <a:cs typeface="Symbol" charset="2"/>
              </a:rPr>
              <a:t>b</a:t>
            </a:r>
            <a:r>
              <a:rPr lang="en-US" sz="1600" dirty="0" smtClean="0">
                <a:solidFill>
                  <a:prstClr val="black"/>
                </a:solidFill>
                <a:latin typeface="Calibri"/>
                <a:ea typeface="+mn-ea"/>
                <a:cs typeface="+mn-cs"/>
              </a:rPr>
              <a:t>-p </a:t>
            </a:r>
            <a:r>
              <a:rPr lang="en-US" sz="1600" dirty="0" err="1" smtClean="0">
                <a:solidFill>
                  <a:prstClr val="black"/>
                </a:solidFill>
                <a:latin typeface="Calibri"/>
                <a:ea typeface="+mn-ea"/>
                <a:cs typeface="+mn-cs"/>
              </a:rPr>
              <a:t>branchings</a:t>
            </a:r>
            <a:r>
              <a:rPr lang="en-US" sz="1600" dirty="0" smtClean="0">
                <a:solidFill>
                  <a:prstClr val="black"/>
                </a:solidFill>
                <a:latin typeface="Calibri"/>
                <a:ea typeface="+mn-ea"/>
                <a:cs typeface="+mn-cs"/>
              </a:rPr>
              <a:t>?)</a:t>
            </a:r>
          </a:p>
          <a:p>
            <a:pPr marL="285750" indent="-285750" defTabSz="457200" fontAlgn="auto">
              <a:spcBef>
                <a:spcPts val="0"/>
              </a:spcBef>
              <a:spcAft>
                <a:spcPts val="0"/>
              </a:spcAft>
              <a:buFontTx/>
              <a:buChar char="-"/>
            </a:pPr>
            <a:r>
              <a:rPr lang="en-US" sz="1600" dirty="0" smtClean="0">
                <a:solidFill>
                  <a:prstClr val="black"/>
                </a:solidFill>
                <a:latin typeface="Calibri"/>
                <a:ea typeface="+mn-ea"/>
                <a:cs typeface="+mn-cs"/>
              </a:rPr>
              <a:t>Most masses known</a:t>
            </a:r>
          </a:p>
          <a:p>
            <a:pPr marL="285750" indent="-285750" defTabSz="457200" fontAlgn="auto">
              <a:spcBef>
                <a:spcPts val="0"/>
              </a:spcBef>
              <a:spcAft>
                <a:spcPts val="0"/>
              </a:spcAft>
              <a:buFontTx/>
              <a:buChar char="-"/>
            </a:pPr>
            <a:r>
              <a:rPr lang="en-US" sz="1600" dirty="0" smtClean="0">
                <a:solidFill>
                  <a:prstClr val="black"/>
                </a:solidFill>
                <a:latin typeface="Calibri"/>
                <a:ea typeface="+mn-ea"/>
                <a:cs typeface="+mn-cs"/>
              </a:rPr>
              <a:t>Reaction rates are a challenge</a:t>
            </a:r>
            <a:endParaRPr lang="en-US" sz="1600" dirty="0">
              <a:solidFill>
                <a:prstClr val="black"/>
              </a:solidFill>
              <a:latin typeface="Calibri"/>
              <a:ea typeface="+mn-ea"/>
              <a:cs typeface="+mn-cs"/>
            </a:endParaRPr>
          </a:p>
        </p:txBody>
      </p:sp>
      <p:sp>
        <p:nvSpPr>
          <p:cNvPr id="11" name="TextBox 10"/>
          <p:cNvSpPr txBox="1"/>
          <p:nvPr/>
        </p:nvSpPr>
        <p:spPr>
          <a:xfrm>
            <a:off x="2753000" y="2004762"/>
            <a:ext cx="1243349" cy="338554"/>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defTabSz="457200" fontAlgn="auto">
              <a:spcBef>
                <a:spcPts val="0"/>
              </a:spcBef>
              <a:spcAft>
                <a:spcPts val="0"/>
              </a:spcAft>
            </a:pPr>
            <a:r>
              <a:rPr lang="en-US" sz="1600" dirty="0" smtClean="0">
                <a:solidFill>
                  <a:prstClr val="white"/>
                </a:solidFill>
                <a:latin typeface="Calibri"/>
              </a:rPr>
              <a:t>CSR Lanzhou</a:t>
            </a:r>
            <a:endParaRPr lang="en-US" sz="1600" dirty="0">
              <a:solidFill>
                <a:prstClr val="white"/>
              </a:solidFill>
              <a:latin typeface="Calibri"/>
            </a:endParaRPr>
          </a:p>
        </p:txBody>
      </p:sp>
      <p:sp>
        <p:nvSpPr>
          <p:cNvPr id="102" name="TextBox 101"/>
          <p:cNvSpPr txBox="1"/>
          <p:nvPr/>
        </p:nvSpPr>
        <p:spPr>
          <a:xfrm>
            <a:off x="3258188" y="1009424"/>
            <a:ext cx="2767404" cy="830997"/>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defTabSz="457200" fontAlgn="auto">
              <a:spcBef>
                <a:spcPts val="0"/>
              </a:spcBef>
              <a:spcAft>
                <a:spcPts val="0"/>
              </a:spcAft>
            </a:pPr>
            <a:r>
              <a:rPr lang="en-US" sz="1600" dirty="0" smtClean="0">
                <a:solidFill>
                  <a:prstClr val="white"/>
                </a:solidFill>
                <a:latin typeface="Calibri"/>
                <a:cs typeface="Calibri"/>
              </a:rPr>
              <a:t>Masses beyond the drip line</a:t>
            </a:r>
          </a:p>
          <a:p>
            <a:pPr defTabSz="457200" fontAlgn="auto">
              <a:spcBef>
                <a:spcPts val="0"/>
              </a:spcBef>
              <a:spcAft>
                <a:spcPts val="0"/>
              </a:spcAft>
            </a:pPr>
            <a:r>
              <a:rPr lang="en-US" sz="1600" dirty="0" smtClean="0">
                <a:solidFill>
                  <a:prstClr val="white"/>
                </a:solidFill>
                <a:latin typeface="Symbol" charset="2"/>
                <a:cs typeface="Symbol" charset="2"/>
              </a:rPr>
              <a:t>b</a:t>
            </a:r>
            <a:r>
              <a:rPr lang="en-US" sz="1600" dirty="0" smtClean="0">
                <a:solidFill>
                  <a:prstClr val="white"/>
                </a:solidFill>
                <a:latin typeface="Calibri"/>
              </a:rPr>
              <a:t>-delayed p-emission, NSCL</a:t>
            </a:r>
          </a:p>
          <a:p>
            <a:pPr defTabSz="457200" fontAlgn="auto">
              <a:spcBef>
                <a:spcPts val="0"/>
              </a:spcBef>
              <a:spcAft>
                <a:spcPts val="0"/>
              </a:spcAft>
            </a:pPr>
            <a:r>
              <a:rPr lang="en-US" sz="1600" dirty="0" smtClean="0">
                <a:solidFill>
                  <a:prstClr val="white"/>
                </a:solidFill>
                <a:latin typeface="Calibri"/>
              </a:rPr>
              <a:t>Breakup with p-emission, NSCL</a:t>
            </a:r>
            <a:endParaRPr lang="en-US" sz="1600" dirty="0">
              <a:solidFill>
                <a:prstClr val="white"/>
              </a:solidFill>
              <a:latin typeface="Calibri"/>
            </a:endParaRPr>
          </a:p>
        </p:txBody>
      </p:sp>
      <p:sp>
        <p:nvSpPr>
          <p:cNvPr id="103" name="TextBox 102"/>
          <p:cNvSpPr txBox="1"/>
          <p:nvPr/>
        </p:nvSpPr>
        <p:spPr>
          <a:xfrm>
            <a:off x="3886071" y="277935"/>
            <a:ext cx="2415846" cy="584776"/>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defTabSz="457200" fontAlgn="auto">
              <a:spcBef>
                <a:spcPts val="0"/>
              </a:spcBef>
              <a:spcAft>
                <a:spcPts val="0"/>
              </a:spcAft>
            </a:pPr>
            <a:r>
              <a:rPr lang="en-US" sz="1600" dirty="0" smtClean="0">
                <a:solidFill>
                  <a:prstClr val="white"/>
                </a:solidFill>
                <a:latin typeface="Calibri"/>
              </a:rPr>
              <a:t>Penning Traps:</a:t>
            </a:r>
          </a:p>
          <a:p>
            <a:pPr defTabSz="457200" fontAlgn="auto">
              <a:spcBef>
                <a:spcPts val="0"/>
              </a:spcBef>
              <a:spcAft>
                <a:spcPts val="0"/>
              </a:spcAft>
            </a:pPr>
            <a:r>
              <a:rPr lang="en-US" sz="1600" dirty="0" smtClean="0">
                <a:solidFill>
                  <a:prstClr val="white"/>
                </a:solidFill>
                <a:latin typeface="Calibri"/>
              </a:rPr>
              <a:t>ISOLTRAP, LEBIT, JYFLTRAP</a:t>
            </a:r>
            <a:endParaRPr lang="en-US" sz="1600" dirty="0">
              <a:solidFill>
                <a:prstClr val="white"/>
              </a:solidFill>
              <a:latin typeface="Calibri"/>
            </a:endParaRPr>
          </a:p>
        </p:txBody>
      </p:sp>
      <p:cxnSp>
        <p:nvCxnSpPr>
          <p:cNvPr id="20" name="Straight Connector 19"/>
          <p:cNvCxnSpPr/>
          <p:nvPr/>
        </p:nvCxnSpPr>
        <p:spPr>
          <a:xfrm>
            <a:off x="6301917" y="862711"/>
            <a:ext cx="863312" cy="8182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148422" y="1835485"/>
            <a:ext cx="718858" cy="62055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544787" y="2582864"/>
            <a:ext cx="5207001" cy="4179888"/>
            <a:chOff x="544787" y="2582864"/>
            <a:chExt cx="5207001" cy="4179888"/>
          </a:xfrm>
        </p:grpSpPr>
        <p:cxnSp>
          <p:nvCxnSpPr>
            <p:cNvPr id="113" name="Straight Connector 112"/>
            <p:cNvCxnSpPr/>
            <p:nvPr/>
          </p:nvCxnSpPr>
          <p:spPr>
            <a:xfrm flipV="1">
              <a:off x="3695975" y="4361096"/>
              <a:ext cx="259290" cy="139468"/>
            </a:xfrm>
            <a:prstGeom prst="line">
              <a:avLst/>
            </a:prstGeom>
            <a:ln w="381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3426631" y="4605372"/>
              <a:ext cx="259290" cy="139468"/>
            </a:xfrm>
            <a:prstGeom prst="line">
              <a:avLst/>
            </a:prstGeom>
            <a:ln w="381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V="1">
              <a:off x="3229251" y="4833939"/>
              <a:ext cx="225425" cy="143163"/>
            </a:xfrm>
            <a:prstGeom prst="line">
              <a:avLst/>
            </a:prstGeom>
            <a:ln w="381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968373" y="5084472"/>
              <a:ext cx="259290" cy="139468"/>
            </a:xfrm>
            <a:prstGeom prst="line">
              <a:avLst/>
            </a:prstGeom>
            <a:ln w="38100" cmpd="sng">
              <a:solidFill>
                <a:srgbClr val="FFFF00"/>
              </a:solidFill>
            </a:ln>
          </p:spPr>
          <p:style>
            <a:lnRef idx="2">
              <a:schemeClr val="accent1"/>
            </a:lnRef>
            <a:fillRef idx="0">
              <a:schemeClr val="accent1"/>
            </a:fillRef>
            <a:effectRef idx="1">
              <a:schemeClr val="accent1"/>
            </a:effectRef>
            <a:fontRef idx="minor">
              <a:schemeClr val="tx1"/>
            </a:fontRef>
          </p:style>
        </p:cxnSp>
        <p:grpSp>
          <p:nvGrpSpPr>
            <p:cNvPr id="27682" name="Group 34"/>
            <p:cNvGrpSpPr>
              <a:grpSpLocks/>
            </p:cNvGrpSpPr>
            <p:nvPr/>
          </p:nvGrpSpPr>
          <p:grpSpPr bwMode="auto">
            <a:xfrm>
              <a:off x="1989412" y="3132138"/>
              <a:ext cx="3160713" cy="3297237"/>
              <a:chOff x="1041" y="1981"/>
              <a:chExt cx="1856" cy="1927"/>
            </a:xfrm>
          </p:grpSpPr>
          <p:sp>
            <p:nvSpPr>
              <p:cNvPr id="27683" name="Freeform 35"/>
              <p:cNvSpPr>
                <a:spLocks/>
              </p:cNvSpPr>
              <p:nvPr/>
            </p:nvSpPr>
            <p:spPr bwMode="auto">
              <a:xfrm>
                <a:off x="1041" y="3047"/>
                <a:ext cx="582" cy="861"/>
              </a:xfrm>
              <a:custGeom>
                <a:avLst/>
                <a:gdLst>
                  <a:gd name="T0" fmla="*/ 0 w 582"/>
                  <a:gd name="T1" fmla="*/ 861 h 861"/>
                  <a:gd name="T2" fmla="*/ 291 w 582"/>
                  <a:gd name="T3" fmla="*/ 576 h 861"/>
                  <a:gd name="T4" fmla="*/ 291 w 582"/>
                  <a:gd name="T5" fmla="*/ 421 h 861"/>
                  <a:gd name="T6" fmla="*/ 433 w 582"/>
                  <a:gd name="T7" fmla="*/ 366 h 861"/>
                  <a:gd name="T8" fmla="*/ 433 w 582"/>
                  <a:gd name="T9" fmla="*/ 285 h 861"/>
                  <a:gd name="T10" fmla="*/ 582 w 582"/>
                  <a:gd name="T11" fmla="*/ 217 h 861"/>
                  <a:gd name="T12" fmla="*/ 582 w 582"/>
                  <a:gd name="T13" fmla="*/ 0 h 861"/>
                </a:gdLst>
                <a:ahLst/>
                <a:cxnLst>
                  <a:cxn ang="0">
                    <a:pos x="T0" y="T1"/>
                  </a:cxn>
                  <a:cxn ang="0">
                    <a:pos x="T2" y="T3"/>
                  </a:cxn>
                  <a:cxn ang="0">
                    <a:pos x="T4" y="T5"/>
                  </a:cxn>
                  <a:cxn ang="0">
                    <a:pos x="T6" y="T7"/>
                  </a:cxn>
                  <a:cxn ang="0">
                    <a:pos x="T8" y="T9"/>
                  </a:cxn>
                  <a:cxn ang="0">
                    <a:pos x="T10" y="T11"/>
                  </a:cxn>
                  <a:cxn ang="0">
                    <a:pos x="T12" y="T13"/>
                  </a:cxn>
                </a:cxnLst>
                <a:rect l="0" t="0" r="r" b="b"/>
                <a:pathLst>
                  <a:path w="582" h="861">
                    <a:moveTo>
                      <a:pt x="0" y="861"/>
                    </a:moveTo>
                    <a:lnTo>
                      <a:pt x="291" y="576"/>
                    </a:lnTo>
                    <a:lnTo>
                      <a:pt x="291" y="421"/>
                    </a:lnTo>
                    <a:lnTo>
                      <a:pt x="433" y="366"/>
                    </a:lnTo>
                    <a:lnTo>
                      <a:pt x="433" y="285"/>
                    </a:lnTo>
                    <a:lnTo>
                      <a:pt x="582" y="217"/>
                    </a:lnTo>
                    <a:lnTo>
                      <a:pt x="582" y="0"/>
                    </a:lnTo>
                  </a:path>
                </a:pathLst>
              </a:custGeom>
              <a:noFill/>
              <a:ln w="38100" cmpd="sng">
                <a:solidFill>
                  <a:srgbClr val="EFFA0D"/>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684" name="Line 36"/>
              <p:cNvSpPr>
                <a:spLocks noChangeShapeType="1"/>
              </p:cNvSpPr>
              <p:nvPr/>
            </p:nvSpPr>
            <p:spPr bwMode="auto">
              <a:xfrm flipV="1">
                <a:off x="1753" y="2979"/>
                <a:ext cx="0" cy="143"/>
              </a:xfrm>
              <a:prstGeom prst="line">
                <a:avLst/>
              </a:prstGeom>
              <a:noFill/>
              <a:ln w="38100">
                <a:solidFill>
                  <a:srgbClr val="EFFA0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685" name="Line 37"/>
              <p:cNvSpPr>
                <a:spLocks noChangeShapeType="1"/>
              </p:cNvSpPr>
              <p:nvPr/>
            </p:nvSpPr>
            <p:spPr bwMode="auto">
              <a:xfrm flipH="1" flipV="1">
                <a:off x="1897" y="2902"/>
                <a:ext cx="1" cy="75"/>
              </a:xfrm>
              <a:prstGeom prst="line">
                <a:avLst/>
              </a:prstGeom>
              <a:noFill/>
              <a:ln w="38100">
                <a:solidFill>
                  <a:srgbClr val="EFFA0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686" name="Line 38"/>
              <p:cNvSpPr>
                <a:spLocks noChangeShapeType="1"/>
              </p:cNvSpPr>
              <p:nvPr/>
            </p:nvSpPr>
            <p:spPr bwMode="auto">
              <a:xfrm flipH="1" flipV="1">
                <a:off x="1969" y="2842"/>
                <a:ext cx="1" cy="75"/>
              </a:xfrm>
              <a:prstGeom prst="line">
                <a:avLst/>
              </a:prstGeom>
              <a:noFill/>
              <a:ln w="38100">
                <a:solidFill>
                  <a:srgbClr val="EFFA0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687" name="Line 39"/>
              <p:cNvSpPr>
                <a:spLocks noChangeShapeType="1"/>
              </p:cNvSpPr>
              <p:nvPr/>
            </p:nvSpPr>
            <p:spPr bwMode="auto">
              <a:xfrm flipH="1" flipV="1">
                <a:off x="2114" y="2629"/>
                <a:ext cx="1" cy="143"/>
              </a:xfrm>
              <a:prstGeom prst="line">
                <a:avLst/>
              </a:prstGeom>
              <a:noFill/>
              <a:ln w="38100">
                <a:solidFill>
                  <a:srgbClr val="EFFA0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688" name="Line 40"/>
              <p:cNvSpPr>
                <a:spLocks noChangeShapeType="1"/>
              </p:cNvSpPr>
              <p:nvPr/>
            </p:nvSpPr>
            <p:spPr bwMode="auto">
              <a:xfrm flipH="1" flipV="1">
                <a:off x="2263" y="2552"/>
                <a:ext cx="1" cy="75"/>
              </a:xfrm>
              <a:prstGeom prst="line">
                <a:avLst/>
              </a:prstGeom>
              <a:noFill/>
              <a:ln w="38100">
                <a:solidFill>
                  <a:srgbClr val="EFFA0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689" name="Line 41"/>
              <p:cNvSpPr>
                <a:spLocks noChangeShapeType="1"/>
              </p:cNvSpPr>
              <p:nvPr/>
            </p:nvSpPr>
            <p:spPr bwMode="auto">
              <a:xfrm flipH="1" flipV="1">
                <a:off x="2329" y="2552"/>
                <a:ext cx="1" cy="75"/>
              </a:xfrm>
              <a:prstGeom prst="line">
                <a:avLst/>
              </a:prstGeom>
              <a:noFill/>
              <a:ln w="38100">
                <a:solidFill>
                  <a:srgbClr val="EFFA0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690" name="Line 42"/>
              <p:cNvSpPr>
                <a:spLocks noChangeShapeType="1"/>
              </p:cNvSpPr>
              <p:nvPr/>
            </p:nvSpPr>
            <p:spPr bwMode="auto">
              <a:xfrm flipH="1" flipV="1">
                <a:off x="2896" y="1981"/>
                <a:ext cx="1" cy="75"/>
              </a:xfrm>
              <a:prstGeom prst="line">
                <a:avLst/>
              </a:prstGeom>
              <a:noFill/>
              <a:ln w="38100">
                <a:solidFill>
                  <a:srgbClr val="EFFA0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grpSp>
        <p:sp>
          <p:nvSpPr>
            <p:cNvPr id="27719" name="Line 71"/>
            <p:cNvSpPr>
              <a:spLocks noChangeShapeType="1"/>
            </p:cNvSpPr>
            <p:nvPr/>
          </p:nvSpPr>
          <p:spPr bwMode="auto">
            <a:xfrm>
              <a:off x="3704441" y="4243918"/>
              <a:ext cx="0" cy="98425"/>
            </a:xfrm>
            <a:prstGeom prst="line">
              <a:avLst/>
            </a:prstGeom>
            <a:noFill/>
            <a:ln w="38100">
              <a:solidFill>
                <a:srgbClr val="EFFA0D"/>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20" name="Line 72"/>
            <p:cNvSpPr>
              <a:spLocks noChangeShapeType="1"/>
            </p:cNvSpPr>
            <p:nvPr/>
          </p:nvSpPr>
          <p:spPr bwMode="auto">
            <a:xfrm>
              <a:off x="3454675" y="4603750"/>
              <a:ext cx="0" cy="98425"/>
            </a:xfrm>
            <a:prstGeom prst="line">
              <a:avLst/>
            </a:prstGeom>
            <a:noFill/>
            <a:ln w="38100">
              <a:solidFill>
                <a:srgbClr val="EFFA0D"/>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46" name="Line 98"/>
            <p:cNvSpPr>
              <a:spLocks noChangeShapeType="1"/>
            </p:cNvSpPr>
            <p:nvPr/>
          </p:nvSpPr>
          <p:spPr bwMode="auto">
            <a:xfrm>
              <a:off x="3567387" y="4486275"/>
              <a:ext cx="0" cy="98425"/>
            </a:xfrm>
            <a:prstGeom prst="line">
              <a:avLst/>
            </a:prstGeom>
            <a:noFill/>
            <a:ln w="38100">
              <a:solidFill>
                <a:srgbClr val="EFFA0D"/>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grpSp>
          <p:nvGrpSpPr>
            <p:cNvPr id="27756" name="Group 108"/>
            <p:cNvGrpSpPr>
              <a:grpSpLocks/>
            </p:cNvGrpSpPr>
            <p:nvPr/>
          </p:nvGrpSpPr>
          <p:grpSpPr bwMode="auto">
            <a:xfrm>
              <a:off x="544787" y="2582864"/>
              <a:ext cx="5207001" cy="4179888"/>
              <a:chOff x="0" y="1627"/>
              <a:chExt cx="3280" cy="2633"/>
            </a:xfrm>
          </p:grpSpPr>
          <p:grpSp>
            <p:nvGrpSpPr>
              <p:cNvPr id="27755" name="Group 107"/>
              <p:cNvGrpSpPr>
                <a:grpSpLocks/>
              </p:cNvGrpSpPr>
              <p:nvPr/>
            </p:nvGrpSpPr>
            <p:grpSpPr bwMode="auto">
              <a:xfrm>
                <a:off x="0" y="1627"/>
                <a:ext cx="3280" cy="2633"/>
                <a:chOff x="0" y="1627"/>
                <a:chExt cx="3280" cy="2633"/>
              </a:xfrm>
            </p:grpSpPr>
            <p:grpSp>
              <p:nvGrpSpPr>
                <p:cNvPr id="27750" name="Group 102"/>
                <p:cNvGrpSpPr>
                  <a:grpSpLocks/>
                </p:cNvGrpSpPr>
                <p:nvPr/>
              </p:nvGrpSpPr>
              <p:grpSpPr bwMode="auto">
                <a:xfrm>
                  <a:off x="0" y="1627"/>
                  <a:ext cx="3280" cy="2633"/>
                  <a:chOff x="0" y="1627"/>
                  <a:chExt cx="3280" cy="2633"/>
                </a:xfrm>
              </p:grpSpPr>
              <p:sp>
                <p:nvSpPr>
                  <p:cNvPr id="27693" name="Text Box 45"/>
                  <p:cNvSpPr txBox="1">
                    <a:spLocks noChangeArrowheads="1"/>
                  </p:cNvSpPr>
                  <p:nvPr/>
                </p:nvSpPr>
                <p:spPr bwMode="auto">
                  <a:xfrm>
                    <a:off x="0" y="2723"/>
                    <a:ext cx="1152" cy="737"/>
                  </a:xfrm>
                  <a:prstGeom prst="rect">
                    <a:avLst/>
                  </a:prstGeom>
                  <a:solidFill>
                    <a:srgbClr val="99FF6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457200" eaLnBrk="0" fontAlgn="auto" hangingPunct="0">
                      <a:spcBef>
                        <a:spcPts val="0"/>
                      </a:spcBef>
                      <a:spcAft>
                        <a:spcPts val="0"/>
                      </a:spcAft>
                    </a:pPr>
                    <a:r>
                      <a:rPr lang="en-US" sz="1400" dirty="0">
                        <a:solidFill>
                          <a:prstClr val="black"/>
                        </a:solidFill>
                        <a:latin typeface="Calibri"/>
                        <a:ea typeface="+mn-ea"/>
                        <a:cs typeface="+mn-cs"/>
                      </a:rPr>
                      <a:t>RIB direct </a:t>
                    </a:r>
                    <a:r>
                      <a:rPr lang="en-US" sz="1400" dirty="0" smtClean="0">
                        <a:solidFill>
                          <a:prstClr val="black"/>
                        </a:solidFill>
                        <a:latin typeface="Calibri"/>
                        <a:ea typeface="+mn-ea"/>
                        <a:cs typeface="+mn-cs"/>
                      </a:rPr>
                      <a:t>(</a:t>
                    </a:r>
                    <a:r>
                      <a:rPr lang="en-US" sz="1400" dirty="0">
                        <a:solidFill>
                          <a:prstClr val="black"/>
                        </a:solidFill>
                        <a:latin typeface="Symbol" charset="0"/>
                        <a:ea typeface="+mn-ea"/>
                        <a:cs typeface="+mn-cs"/>
                        <a:sym typeface="Symbol" charset="0"/>
                      </a:rPr>
                      <a:t></a:t>
                    </a:r>
                    <a:r>
                      <a:rPr lang="en-US" sz="1400" dirty="0">
                        <a:solidFill>
                          <a:prstClr val="black"/>
                        </a:solidFill>
                        <a:latin typeface="Calibri"/>
                        <a:ea typeface="+mn-ea"/>
                        <a:cs typeface="+mn-cs"/>
                      </a:rPr>
                      <a:t>,p</a:t>
                    </a:r>
                    <a:r>
                      <a:rPr lang="en-US" sz="1400" dirty="0" smtClean="0">
                        <a:solidFill>
                          <a:prstClr val="black"/>
                        </a:solidFill>
                        <a:latin typeface="Calibri"/>
                        <a:ea typeface="+mn-ea"/>
                        <a:cs typeface="+mn-cs"/>
                      </a:rPr>
                      <a:t>)</a:t>
                    </a:r>
                    <a:br>
                      <a:rPr lang="en-US" sz="1400" dirty="0" smtClean="0">
                        <a:solidFill>
                          <a:prstClr val="black"/>
                        </a:solidFill>
                        <a:latin typeface="Calibri"/>
                        <a:ea typeface="+mn-ea"/>
                        <a:cs typeface="+mn-cs"/>
                      </a:rPr>
                    </a:br>
                    <a:r>
                      <a:rPr lang="en-US" sz="1400" dirty="0" smtClean="0">
                        <a:solidFill>
                          <a:prstClr val="black"/>
                        </a:solidFill>
                        <a:latin typeface="Calibri"/>
                        <a:ea typeface="+mn-ea"/>
                        <a:cs typeface="+mn-cs"/>
                      </a:rPr>
                      <a:t>(</a:t>
                    </a:r>
                    <a:r>
                      <a:rPr lang="en-US" sz="1400" b="1" dirty="0" smtClean="0">
                        <a:solidFill>
                          <a:srgbClr val="FF0000"/>
                        </a:solidFill>
                        <a:latin typeface="Calibri"/>
                        <a:ea typeface="+mn-ea"/>
                        <a:cs typeface="+mn-cs"/>
                      </a:rPr>
                      <a:t>ANL HELIOS</a:t>
                    </a:r>
                    <a:r>
                      <a:rPr lang="en-US" sz="1400" b="1" dirty="0" smtClean="0">
                        <a:solidFill>
                          <a:prstClr val="black"/>
                        </a:solidFill>
                        <a:latin typeface="Calibri"/>
                        <a:ea typeface="+mn-ea"/>
                        <a:cs typeface="+mn-cs"/>
                      </a:rPr>
                      <a:t>, </a:t>
                    </a:r>
                  </a:p>
                  <a:p>
                    <a:pPr defTabSz="457200" eaLnBrk="0" fontAlgn="auto" hangingPunct="0">
                      <a:spcBef>
                        <a:spcPts val="0"/>
                      </a:spcBef>
                      <a:spcAft>
                        <a:spcPts val="0"/>
                      </a:spcAft>
                    </a:pPr>
                    <a:r>
                      <a:rPr lang="en-US" sz="1400" b="1" dirty="0" smtClean="0">
                        <a:solidFill>
                          <a:srgbClr val="FF0000"/>
                        </a:solidFill>
                        <a:latin typeface="Calibri"/>
                        <a:ea typeface="+mn-ea"/>
                        <a:cs typeface="+mn-cs"/>
                      </a:rPr>
                      <a:t>CRIB TPC</a:t>
                    </a:r>
                    <a:r>
                      <a:rPr lang="en-US" sz="1400" b="1" dirty="0" smtClean="0">
                        <a:solidFill>
                          <a:prstClr val="black"/>
                        </a:solidFill>
                        <a:latin typeface="Calibri"/>
                        <a:ea typeface="+mn-ea"/>
                        <a:cs typeface="+mn-cs"/>
                      </a:rPr>
                      <a:t>,</a:t>
                    </a:r>
                    <a:r>
                      <a:rPr lang="en-US" sz="1400" b="1" dirty="0" smtClean="0">
                        <a:solidFill>
                          <a:srgbClr val="FF0000"/>
                        </a:solidFill>
                        <a:latin typeface="Calibri"/>
                        <a:ea typeface="+mn-ea"/>
                        <a:cs typeface="+mn-cs"/>
                      </a:rPr>
                      <a:t>NSCL JENSA, </a:t>
                    </a:r>
                    <a:r>
                      <a:rPr lang="en-US" sz="1400" b="1" dirty="0" smtClean="0">
                        <a:solidFill>
                          <a:prstClr val="black"/>
                        </a:solidFill>
                        <a:latin typeface="Calibri"/>
                        <a:ea typeface="+mn-ea"/>
                        <a:cs typeface="+mn-cs"/>
                      </a:rPr>
                      <a:t/>
                    </a:r>
                    <a:br>
                      <a:rPr lang="en-US" sz="1400" b="1" dirty="0" smtClean="0">
                        <a:solidFill>
                          <a:prstClr val="black"/>
                        </a:solidFill>
                        <a:latin typeface="Calibri"/>
                        <a:ea typeface="+mn-ea"/>
                        <a:cs typeface="+mn-cs"/>
                      </a:rPr>
                    </a:br>
                    <a:r>
                      <a:rPr lang="en-US" sz="1400" b="1" dirty="0" smtClean="0">
                        <a:solidFill>
                          <a:srgbClr val="FF0000"/>
                        </a:solidFill>
                        <a:latin typeface="Calibri"/>
                        <a:ea typeface="+mn-ea"/>
                        <a:cs typeface="+mn-cs"/>
                      </a:rPr>
                      <a:t>NSCL AT-TPC, </a:t>
                    </a:r>
                    <a:br>
                      <a:rPr lang="en-US" sz="1400" b="1" dirty="0" smtClean="0">
                        <a:solidFill>
                          <a:srgbClr val="FF0000"/>
                        </a:solidFill>
                        <a:latin typeface="Calibri"/>
                        <a:ea typeface="+mn-ea"/>
                        <a:cs typeface="+mn-cs"/>
                      </a:rPr>
                    </a:br>
                    <a:r>
                      <a:rPr lang="en-US" sz="1400" b="1" dirty="0" smtClean="0">
                        <a:solidFill>
                          <a:srgbClr val="FF0000"/>
                        </a:solidFill>
                        <a:latin typeface="Calibri"/>
                        <a:ea typeface="+mn-ea"/>
                        <a:cs typeface="+mn-cs"/>
                      </a:rPr>
                      <a:t>NSCL/FSU ANASEN</a:t>
                    </a:r>
                    <a:r>
                      <a:rPr lang="en-US" sz="1400" dirty="0" smtClean="0">
                        <a:solidFill>
                          <a:prstClr val="black"/>
                        </a:solidFill>
                        <a:latin typeface="Calibri"/>
                        <a:ea typeface="+mn-ea"/>
                        <a:cs typeface="+mn-cs"/>
                      </a:rPr>
                      <a:t>)</a:t>
                    </a:r>
                    <a:endParaRPr lang="en-US" sz="1600" dirty="0">
                      <a:solidFill>
                        <a:prstClr val="black"/>
                      </a:solidFill>
                      <a:latin typeface="Calibri"/>
                      <a:ea typeface="+mn-ea"/>
                      <a:cs typeface="+mn-cs"/>
                    </a:endParaRPr>
                  </a:p>
                </p:txBody>
              </p:sp>
              <p:sp>
                <p:nvSpPr>
                  <p:cNvPr id="27695" name="Line 47"/>
                  <p:cNvSpPr>
                    <a:spLocks noChangeShapeType="1"/>
                  </p:cNvSpPr>
                  <p:nvPr/>
                </p:nvSpPr>
                <p:spPr bwMode="auto">
                  <a:xfrm flipH="1" flipV="1">
                    <a:off x="1065" y="2633"/>
                    <a:ext cx="475" cy="687"/>
                  </a:xfrm>
                  <a:prstGeom prst="line">
                    <a:avLst/>
                  </a:prstGeom>
                  <a:noFill/>
                  <a:ln w="28575">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696" name="Line 48"/>
                  <p:cNvSpPr>
                    <a:spLocks noChangeShapeType="1"/>
                  </p:cNvSpPr>
                  <p:nvPr/>
                </p:nvSpPr>
                <p:spPr bwMode="auto">
                  <a:xfrm flipH="1" flipV="1">
                    <a:off x="844" y="3271"/>
                    <a:ext cx="427" cy="281"/>
                  </a:xfrm>
                  <a:prstGeom prst="line">
                    <a:avLst/>
                  </a:prstGeom>
                  <a:noFill/>
                  <a:ln w="38100">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697" name="Line 49"/>
                  <p:cNvSpPr>
                    <a:spLocks noChangeShapeType="1"/>
                  </p:cNvSpPr>
                  <p:nvPr/>
                </p:nvSpPr>
                <p:spPr bwMode="auto">
                  <a:xfrm flipH="1" flipV="1">
                    <a:off x="859" y="3295"/>
                    <a:ext cx="584" cy="107"/>
                  </a:xfrm>
                  <a:prstGeom prst="line">
                    <a:avLst/>
                  </a:prstGeom>
                  <a:noFill/>
                  <a:ln w="38100">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699" name="Text Box 51"/>
                  <p:cNvSpPr txBox="1">
                    <a:spLocks noChangeArrowheads="1"/>
                  </p:cNvSpPr>
                  <p:nvPr/>
                </p:nvSpPr>
                <p:spPr bwMode="auto">
                  <a:xfrm>
                    <a:off x="51" y="3507"/>
                    <a:ext cx="889" cy="465"/>
                  </a:xfrm>
                  <a:prstGeom prst="rect">
                    <a:avLst/>
                  </a:prstGeom>
                  <a:solidFill>
                    <a:srgbClr val="99FF6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457200" eaLnBrk="0" fontAlgn="auto" hangingPunct="0">
                      <a:spcBef>
                        <a:spcPts val="0"/>
                      </a:spcBef>
                      <a:spcAft>
                        <a:spcPts val="0"/>
                      </a:spcAft>
                    </a:pPr>
                    <a:r>
                      <a:rPr lang="en-US" sz="1400" dirty="0">
                        <a:solidFill>
                          <a:prstClr val="black"/>
                        </a:solidFill>
                        <a:latin typeface="Calibri"/>
                        <a:ea typeface="+mn-ea"/>
                        <a:cs typeface="+mn-cs"/>
                      </a:rPr>
                      <a:t>RIB </a:t>
                    </a:r>
                    <a:r>
                      <a:rPr lang="en-US" sz="1400" dirty="0" smtClean="0">
                        <a:solidFill>
                          <a:prstClr val="black"/>
                        </a:solidFill>
                        <a:latin typeface="Calibri"/>
                        <a:ea typeface="+mn-ea"/>
                        <a:cs typeface="+mn-cs"/>
                      </a:rPr>
                      <a:t>Indirect</a:t>
                    </a:r>
                    <a:r>
                      <a:rPr lang="en-US" sz="1400" dirty="0">
                        <a:solidFill>
                          <a:prstClr val="black"/>
                        </a:solidFill>
                        <a:latin typeface="Calibri"/>
                        <a:ea typeface="+mn-ea"/>
                        <a:cs typeface="+mn-cs"/>
                      </a:rPr>
                      <a:t> </a:t>
                    </a:r>
                    <a:r>
                      <a:rPr lang="en-US" sz="1400" dirty="0" smtClean="0">
                        <a:solidFill>
                          <a:prstClr val="black"/>
                        </a:solidFill>
                        <a:latin typeface="Calibri"/>
                        <a:ea typeface="+mn-ea"/>
                        <a:cs typeface="+mn-cs"/>
                      </a:rPr>
                      <a:t>(</a:t>
                    </a:r>
                    <a:r>
                      <a:rPr lang="en-US" sz="1400" dirty="0" err="1">
                        <a:solidFill>
                          <a:prstClr val="black"/>
                        </a:solidFill>
                        <a:latin typeface="Calibri"/>
                        <a:ea typeface="+mn-ea"/>
                        <a:cs typeface="+mn-cs"/>
                      </a:rPr>
                      <a:t>p,p</a:t>
                    </a:r>
                    <a:r>
                      <a:rPr lang="en-US" sz="1400" dirty="0" smtClean="0">
                        <a:solidFill>
                          <a:prstClr val="black"/>
                        </a:solidFill>
                        <a:latin typeface="Calibri"/>
                        <a:ea typeface="+mn-ea"/>
                        <a:cs typeface="+mn-cs"/>
                      </a:rPr>
                      <a:t>) </a:t>
                    </a:r>
                    <a:r>
                      <a:rPr lang="en-US" sz="1400" dirty="0">
                        <a:solidFill>
                          <a:prstClr val="black"/>
                        </a:solidFill>
                        <a:latin typeface="Calibri"/>
                        <a:ea typeface="+mn-ea"/>
                        <a:cs typeface="+mn-cs"/>
                      </a:rPr>
                      <a:t/>
                    </a:r>
                    <a:br>
                      <a:rPr lang="en-US" sz="1400" dirty="0">
                        <a:solidFill>
                          <a:prstClr val="black"/>
                        </a:solidFill>
                        <a:latin typeface="Calibri"/>
                        <a:ea typeface="+mn-ea"/>
                        <a:cs typeface="+mn-cs"/>
                      </a:rPr>
                    </a:br>
                    <a:r>
                      <a:rPr lang="en-US" sz="1400" dirty="0">
                        <a:solidFill>
                          <a:prstClr val="black"/>
                        </a:solidFill>
                        <a:latin typeface="Calibri"/>
                        <a:ea typeface="+mn-ea"/>
                        <a:cs typeface="+mn-cs"/>
                      </a:rPr>
                      <a:t>(</a:t>
                    </a:r>
                    <a:r>
                      <a:rPr lang="en-US" sz="1400" dirty="0" smtClean="0">
                        <a:solidFill>
                          <a:prstClr val="black"/>
                        </a:solidFill>
                        <a:latin typeface="Calibri"/>
                        <a:ea typeface="+mn-ea"/>
                        <a:cs typeface="+mn-cs"/>
                      </a:rPr>
                      <a:t>ORNL</a:t>
                    </a:r>
                    <a:r>
                      <a:rPr lang="en-US" sz="1400" b="1" dirty="0" smtClean="0">
                        <a:solidFill>
                          <a:srgbClr val="FF0000"/>
                        </a:solidFill>
                        <a:latin typeface="Calibri"/>
                        <a:ea typeface="+mn-ea"/>
                        <a:cs typeface="+mn-cs"/>
                      </a:rPr>
                      <a:t>, CRIB, </a:t>
                    </a:r>
                    <a:br>
                      <a:rPr lang="en-US" sz="1400" b="1" dirty="0" smtClean="0">
                        <a:solidFill>
                          <a:srgbClr val="FF0000"/>
                        </a:solidFill>
                        <a:latin typeface="Calibri"/>
                        <a:ea typeface="+mn-ea"/>
                        <a:cs typeface="+mn-cs"/>
                      </a:rPr>
                    </a:br>
                    <a:r>
                      <a:rPr lang="en-US" sz="1400" b="1" dirty="0" smtClean="0">
                        <a:solidFill>
                          <a:srgbClr val="FF0000"/>
                        </a:solidFill>
                        <a:latin typeface="Calibri"/>
                        <a:ea typeface="+mn-ea"/>
                        <a:cs typeface="+mn-cs"/>
                      </a:rPr>
                      <a:t>NSCL ANASEN)</a:t>
                    </a:r>
                    <a:endParaRPr lang="en-US" sz="1600" b="1" dirty="0">
                      <a:solidFill>
                        <a:srgbClr val="FF0000"/>
                      </a:solidFill>
                      <a:latin typeface="Calibri"/>
                      <a:ea typeface="+mn-ea"/>
                      <a:cs typeface="+mn-cs"/>
                    </a:endParaRPr>
                  </a:p>
                </p:txBody>
              </p:sp>
              <p:sp>
                <p:nvSpPr>
                  <p:cNvPr id="27701" name="Line 53"/>
                  <p:cNvSpPr>
                    <a:spLocks noChangeShapeType="1"/>
                  </p:cNvSpPr>
                  <p:nvPr/>
                </p:nvSpPr>
                <p:spPr bwMode="auto">
                  <a:xfrm flipH="1">
                    <a:off x="1833" y="1694"/>
                    <a:ext cx="417" cy="1344"/>
                  </a:xfrm>
                  <a:prstGeom prst="line">
                    <a:avLst/>
                  </a:prstGeom>
                  <a:noFill/>
                  <a:ln w="28575">
                    <a:solidFill>
                      <a:srgbClr val="99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02" name="Line 54"/>
                  <p:cNvSpPr>
                    <a:spLocks noChangeShapeType="1"/>
                  </p:cNvSpPr>
                  <p:nvPr/>
                </p:nvSpPr>
                <p:spPr bwMode="auto">
                  <a:xfrm flipH="1">
                    <a:off x="1842" y="1694"/>
                    <a:ext cx="353" cy="1234"/>
                  </a:xfrm>
                  <a:prstGeom prst="line">
                    <a:avLst/>
                  </a:prstGeom>
                  <a:noFill/>
                  <a:ln w="28575">
                    <a:solidFill>
                      <a:srgbClr val="99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03" name="Line 55"/>
                  <p:cNvSpPr>
                    <a:spLocks noChangeShapeType="1"/>
                  </p:cNvSpPr>
                  <p:nvPr/>
                </p:nvSpPr>
                <p:spPr bwMode="auto">
                  <a:xfrm flipH="1">
                    <a:off x="1690" y="1694"/>
                    <a:ext cx="490" cy="1478"/>
                  </a:xfrm>
                  <a:prstGeom prst="line">
                    <a:avLst/>
                  </a:prstGeom>
                  <a:noFill/>
                  <a:ln w="28575">
                    <a:solidFill>
                      <a:srgbClr val="99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04" name="Line 56"/>
                  <p:cNvSpPr>
                    <a:spLocks noChangeShapeType="1"/>
                  </p:cNvSpPr>
                  <p:nvPr/>
                </p:nvSpPr>
                <p:spPr bwMode="auto">
                  <a:xfrm flipH="1">
                    <a:off x="2069" y="1821"/>
                    <a:ext cx="327" cy="896"/>
                  </a:xfrm>
                  <a:prstGeom prst="line">
                    <a:avLst/>
                  </a:prstGeom>
                  <a:noFill/>
                  <a:ln w="28575">
                    <a:solidFill>
                      <a:srgbClr val="99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05" name="Line 57"/>
                  <p:cNvSpPr>
                    <a:spLocks noChangeShapeType="1"/>
                  </p:cNvSpPr>
                  <p:nvPr/>
                </p:nvSpPr>
                <p:spPr bwMode="auto">
                  <a:xfrm flipH="1">
                    <a:off x="2045" y="1627"/>
                    <a:ext cx="301" cy="1147"/>
                  </a:xfrm>
                  <a:prstGeom prst="line">
                    <a:avLst/>
                  </a:prstGeom>
                  <a:noFill/>
                  <a:ln w="28575">
                    <a:solidFill>
                      <a:srgbClr val="99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06" name="Line 58"/>
                  <p:cNvSpPr>
                    <a:spLocks noChangeShapeType="1"/>
                  </p:cNvSpPr>
                  <p:nvPr/>
                </p:nvSpPr>
                <p:spPr bwMode="auto">
                  <a:xfrm flipH="1">
                    <a:off x="1935" y="1694"/>
                    <a:ext cx="357" cy="1234"/>
                  </a:xfrm>
                  <a:prstGeom prst="line">
                    <a:avLst/>
                  </a:prstGeom>
                  <a:noFill/>
                  <a:ln w="28575">
                    <a:solidFill>
                      <a:srgbClr val="99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08" name="Line 60"/>
                  <p:cNvSpPr>
                    <a:spLocks noChangeShapeType="1"/>
                  </p:cNvSpPr>
                  <p:nvPr/>
                </p:nvSpPr>
                <p:spPr bwMode="auto">
                  <a:xfrm flipV="1">
                    <a:off x="815" y="3492"/>
                    <a:ext cx="576" cy="60"/>
                  </a:xfrm>
                  <a:prstGeom prst="line">
                    <a:avLst/>
                  </a:prstGeom>
                  <a:noFill/>
                  <a:ln w="38100">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09" name="Line 61"/>
                  <p:cNvSpPr>
                    <a:spLocks noChangeShapeType="1"/>
                  </p:cNvSpPr>
                  <p:nvPr/>
                </p:nvSpPr>
                <p:spPr bwMode="auto">
                  <a:xfrm>
                    <a:off x="1127" y="2206"/>
                    <a:ext cx="366" cy="970"/>
                  </a:xfrm>
                  <a:prstGeom prst="line">
                    <a:avLst/>
                  </a:prstGeom>
                  <a:noFill/>
                  <a:ln w="28575">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10" name="Line 62"/>
                  <p:cNvSpPr>
                    <a:spLocks noChangeShapeType="1"/>
                  </p:cNvSpPr>
                  <p:nvPr/>
                </p:nvSpPr>
                <p:spPr bwMode="auto">
                  <a:xfrm>
                    <a:off x="1132" y="2213"/>
                    <a:ext cx="568" cy="858"/>
                  </a:xfrm>
                  <a:prstGeom prst="line">
                    <a:avLst/>
                  </a:prstGeom>
                  <a:noFill/>
                  <a:ln w="28575">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11" name="Text Box 63"/>
                  <p:cNvSpPr txBox="1">
                    <a:spLocks noChangeArrowheads="1"/>
                  </p:cNvSpPr>
                  <p:nvPr/>
                </p:nvSpPr>
                <p:spPr bwMode="auto">
                  <a:xfrm>
                    <a:off x="9" y="1884"/>
                    <a:ext cx="1121" cy="330"/>
                  </a:xfrm>
                  <a:prstGeom prst="rect">
                    <a:avLst/>
                  </a:prstGeom>
                  <a:solidFill>
                    <a:srgbClr val="99FF6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457200" eaLnBrk="0" fontAlgn="auto" hangingPunct="0">
                      <a:spcBef>
                        <a:spcPts val="0"/>
                      </a:spcBef>
                      <a:spcAft>
                        <a:spcPts val="0"/>
                      </a:spcAft>
                    </a:pPr>
                    <a:r>
                      <a:rPr lang="en-US" sz="1400" dirty="0">
                        <a:solidFill>
                          <a:prstClr val="black"/>
                        </a:solidFill>
                        <a:latin typeface="Calibri"/>
                        <a:ea typeface="+mn-ea"/>
                        <a:cs typeface="+mn-cs"/>
                      </a:rPr>
                      <a:t>RIB Indirect </a:t>
                    </a:r>
                    <a:br>
                      <a:rPr lang="en-US" sz="1400" dirty="0">
                        <a:solidFill>
                          <a:prstClr val="black"/>
                        </a:solidFill>
                        <a:latin typeface="Calibri"/>
                        <a:ea typeface="+mn-ea"/>
                        <a:cs typeface="+mn-cs"/>
                      </a:rPr>
                    </a:br>
                    <a:r>
                      <a:rPr lang="en-US" sz="1400" dirty="0" err="1">
                        <a:solidFill>
                          <a:prstClr val="black"/>
                        </a:solidFill>
                        <a:latin typeface="Calibri"/>
                        <a:ea typeface="+mn-ea"/>
                        <a:cs typeface="+mn-cs"/>
                      </a:rPr>
                      <a:t>Coul</a:t>
                    </a:r>
                    <a:r>
                      <a:rPr lang="en-US" sz="1400" dirty="0">
                        <a:solidFill>
                          <a:prstClr val="black"/>
                        </a:solidFill>
                        <a:latin typeface="Calibri"/>
                        <a:ea typeface="+mn-ea"/>
                        <a:cs typeface="+mn-cs"/>
                      </a:rPr>
                      <a:t>. Dis. (</a:t>
                    </a:r>
                    <a:r>
                      <a:rPr lang="en-US" sz="1400" b="1" dirty="0">
                        <a:solidFill>
                          <a:srgbClr val="FF0000"/>
                        </a:solidFill>
                        <a:latin typeface="Calibri"/>
                        <a:ea typeface="+mn-ea"/>
                        <a:cs typeface="+mn-cs"/>
                      </a:rPr>
                      <a:t>RIKEN</a:t>
                    </a:r>
                    <a:r>
                      <a:rPr lang="en-US" sz="1400" dirty="0">
                        <a:solidFill>
                          <a:prstClr val="black"/>
                        </a:solidFill>
                        <a:latin typeface="Calibri"/>
                        <a:ea typeface="+mn-ea"/>
                        <a:cs typeface="+mn-cs"/>
                      </a:rPr>
                      <a:t>, GSI)</a:t>
                    </a:r>
                  </a:p>
                </p:txBody>
              </p:sp>
              <p:sp>
                <p:nvSpPr>
                  <p:cNvPr id="27712" name="Rectangle 64"/>
                  <p:cNvSpPr>
                    <a:spLocks noChangeArrowheads="1"/>
                  </p:cNvSpPr>
                  <p:nvPr/>
                </p:nvSpPr>
                <p:spPr bwMode="auto">
                  <a:xfrm>
                    <a:off x="1196" y="1898"/>
                    <a:ext cx="800" cy="291"/>
                  </a:xfrm>
                  <a:prstGeom prst="rect">
                    <a:avLst/>
                  </a:prstGeom>
                  <a:solidFill>
                    <a:srgbClr val="99FF6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defTabSz="457200" eaLnBrk="0" fontAlgn="auto" hangingPunct="0">
                      <a:spcBef>
                        <a:spcPts val="0"/>
                      </a:spcBef>
                      <a:spcAft>
                        <a:spcPts val="0"/>
                      </a:spcAft>
                    </a:pPr>
                    <a:r>
                      <a:rPr lang="en-US" sz="1400" dirty="0">
                        <a:solidFill>
                          <a:prstClr val="black"/>
                        </a:solidFill>
                        <a:latin typeface="Calibri"/>
                        <a:ea typeface="+mn-ea"/>
                        <a:cs typeface="+mn-cs"/>
                      </a:rPr>
                      <a:t>RIB indirect</a:t>
                    </a:r>
                    <a:br>
                      <a:rPr lang="en-US" sz="1400" dirty="0">
                        <a:solidFill>
                          <a:prstClr val="black"/>
                        </a:solidFill>
                        <a:latin typeface="Calibri"/>
                        <a:ea typeface="+mn-ea"/>
                        <a:cs typeface="+mn-cs"/>
                      </a:rPr>
                    </a:br>
                    <a:r>
                      <a:rPr lang="en-US" sz="1400" dirty="0">
                        <a:solidFill>
                          <a:prstClr val="black"/>
                        </a:solidFill>
                        <a:latin typeface="Calibri"/>
                        <a:ea typeface="+mn-ea"/>
                        <a:cs typeface="+mn-cs"/>
                      </a:rPr>
                      <a:t>(</a:t>
                    </a:r>
                    <a:r>
                      <a:rPr lang="en-US" sz="1400" dirty="0" err="1">
                        <a:solidFill>
                          <a:prstClr val="black"/>
                        </a:solidFill>
                        <a:latin typeface="Calibri"/>
                        <a:ea typeface="+mn-ea"/>
                        <a:cs typeface="+mn-cs"/>
                      </a:rPr>
                      <a:t>d,n</a:t>
                    </a:r>
                    <a:r>
                      <a:rPr lang="en-US" sz="1400" dirty="0">
                        <a:solidFill>
                          <a:prstClr val="black"/>
                        </a:solidFill>
                        <a:latin typeface="Calibri"/>
                        <a:ea typeface="+mn-ea"/>
                        <a:cs typeface="+mn-cs"/>
                      </a:rPr>
                      <a:t>) FSU</a:t>
                    </a:r>
                  </a:p>
                </p:txBody>
              </p:sp>
              <p:sp>
                <p:nvSpPr>
                  <p:cNvPr id="27713" name="Line 65"/>
                  <p:cNvSpPr>
                    <a:spLocks noChangeShapeType="1"/>
                  </p:cNvSpPr>
                  <p:nvPr/>
                </p:nvSpPr>
                <p:spPr bwMode="auto">
                  <a:xfrm>
                    <a:off x="1567" y="2189"/>
                    <a:ext cx="145" cy="899"/>
                  </a:xfrm>
                  <a:prstGeom prst="line">
                    <a:avLst/>
                  </a:prstGeom>
                  <a:noFill/>
                  <a:ln w="28575">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22" name="Line 74"/>
                  <p:cNvSpPr>
                    <a:spLocks noChangeShapeType="1"/>
                  </p:cNvSpPr>
                  <p:nvPr/>
                </p:nvSpPr>
                <p:spPr bwMode="auto">
                  <a:xfrm>
                    <a:off x="1806" y="2986"/>
                    <a:ext cx="579" cy="168"/>
                  </a:xfrm>
                  <a:prstGeom prst="line">
                    <a:avLst/>
                  </a:prstGeom>
                  <a:noFill/>
                  <a:ln w="28575">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23" name="Line 75"/>
                  <p:cNvSpPr>
                    <a:spLocks noChangeShapeType="1"/>
                  </p:cNvSpPr>
                  <p:nvPr/>
                </p:nvSpPr>
                <p:spPr bwMode="auto">
                  <a:xfrm>
                    <a:off x="1916" y="2899"/>
                    <a:ext cx="480" cy="275"/>
                  </a:xfrm>
                  <a:prstGeom prst="line">
                    <a:avLst/>
                  </a:prstGeom>
                  <a:noFill/>
                  <a:ln w="28575">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25" name="Line 77"/>
                  <p:cNvSpPr>
                    <a:spLocks noChangeShapeType="1"/>
                  </p:cNvSpPr>
                  <p:nvPr/>
                </p:nvSpPr>
                <p:spPr bwMode="auto">
                  <a:xfrm>
                    <a:off x="1897" y="2925"/>
                    <a:ext cx="512" cy="241"/>
                  </a:xfrm>
                  <a:prstGeom prst="line">
                    <a:avLst/>
                  </a:prstGeom>
                  <a:noFill/>
                  <a:ln w="28575">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28" name="Line 80"/>
                  <p:cNvSpPr>
                    <a:spLocks noChangeShapeType="1"/>
                  </p:cNvSpPr>
                  <p:nvPr/>
                </p:nvSpPr>
                <p:spPr bwMode="auto">
                  <a:xfrm>
                    <a:off x="1307" y="3524"/>
                    <a:ext cx="298" cy="458"/>
                  </a:xfrm>
                  <a:prstGeom prst="line">
                    <a:avLst/>
                  </a:prstGeom>
                  <a:noFill/>
                  <a:ln w="28575">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29" name="Text Box 81"/>
                  <p:cNvSpPr txBox="1">
                    <a:spLocks noChangeArrowheads="1"/>
                  </p:cNvSpPr>
                  <p:nvPr/>
                </p:nvSpPr>
                <p:spPr bwMode="auto">
                  <a:xfrm>
                    <a:off x="1589" y="3930"/>
                    <a:ext cx="606" cy="330"/>
                  </a:xfrm>
                  <a:prstGeom prst="rect">
                    <a:avLst/>
                  </a:prstGeom>
                  <a:solidFill>
                    <a:srgbClr val="99FF6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457200" fontAlgn="auto">
                      <a:spcBef>
                        <a:spcPts val="0"/>
                      </a:spcBef>
                      <a:spcAft>
                        <a:spcPts val="0"/>
                      </a:spcAft>
                    </a:pPr>
                    <a:r>
                      <a:rPr lang="en-US" sz="1400" dirty="0">
                        <a:solidFill>
                          <a:prstClr val="black"/>
                        </a:solidFill>
                        <a:latin typeface="Calibri"/>
                        <a:ea typeface="+mn-ea"/>
                        <a:cs typeface="+mn-cs"/>
                      </a:rPr>
                      <a:t>Stable:</a:t>
                    </a:r>
                  </a:p>
                  <a:p>
                    <a:pPr defTabSz="457200" fontAlgn="auto">
                      <a:spcBef>
                        <a:spcPts val="0"/>
                      </a:spcBef>
                      <a:spcAft>
                        <a:spcPts val="0"/>
                      </a:spcAft>
                    </a:pPr>
                    <a:r>
                      <a:rPr lang="en-US" sz="1400" dirty="0">
                        <a:solidFill>
                          <a:prstClr val="black"/>
                        </a:solidFill>
                        <a:latin typeface="Calibri"/>
                        <a:ea typeface="+mn-ea"/>
                        <a:cs typeface="+mn-cs"/>
                      </a:rPr>
                      <a:t>(</a:t>
                    </a:r>
                    <a:r>
                      <a:rPr lang="en-US" sz="1400" baseline="30000" dirty="0">
                        <a:solidFill>
                          <a:prstClr val="black"/>
                        </a:solidFill>
                        <a:latin typeface="Calibri"/>
                        <a:ea typeface="+mn-ea"/>
                        <a:cs typeface="+mn-cs"/>
                      </a:rPr>
                      <a:t>3</a:t>
                    </a:r>
                    <a:r>
                      <a:rPr lang="en-US" sz="1400" dirty="0">
                        <a:solidFill>
                          <a:prstClr val="black"/>
                        </a:solidFill>
                        <a:latin typeface="Calibri"/>
                        <a:ea typeface="+mn-ea"/>
                        <a:cs typeface="+mn-cs"/>
                      </a:rPr>
                      <a:t>He,n) ND</a:t>
                    </a:r>
                  </a:p>
                </p:txBody>
              </p:sp>
              <p:sp>
                <p:nvSpPr>
                  <p:cNvPr id="27730" name="Line 82"/>
                  <p:cNvSpPr>
                    <a:spLocks noChangeShapeType="1"/>
                  </p:cNvSpPr>
                  <p:nvPr/>
                </p:nvSpPr>
                <p:spPr bwMode="auto">
                  <a:xfrm flipH="1">
                    <a:off x="1609" y="3102"/>
                    <a:ext cx="114" cy="930"/>
                  </a:xfrm>
                  <a:prstGeom prst="line">
                    <a:avLst/>
                  </a:prstGeom>
                  <a:noFill/>
                  <a:ln w="28575">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31" name="Line 83"/>
                  <p:cNvSpPr>
                    <a:spLocks noChangeShapeType="1"/>
                  </p:cNvSpPr>
                  <p:nvPr/>
                </p:nvSpPr>
                <p:spPr bwMode="auto">
                  <a:xfrm flipV="1">
                    <a:off x="1433" y="3163"/>
                    <a:ext cx="976" cy="228"/>
                  </a:xfrm>
                  <a:prstGeom prst="line">
                    <a:avLst/>
                  </a:prstGeom>
                  <a:noFill/>
                  <a:ln w="28575">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32" name="Line 84"/>
                  <p:cNvSpPr>
                    <a:spLocks noChangeShapeType="1"/>
                  </p:cNvSpPr>
                  <p:nvPr/>
                </p:nvSpPr>
                <p:spPr bwMode="auto">
                  <a:xfrm>
                    <a:off x="1689" y="3114"/>
                    <a:ext cx="702" cy="61"/>
                  </a:xfrm>
                  <a:prstGeom prst="line">
                    <a:avLst/>
                  </a:prstGeom>
                  <a:noFill/>
                  <a:ln w="28575">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34" name="Line 86"/>
                  <p:cNvSpPr>
                    <a:spLocks noChangeShapeType="1"/>
                  </p:cNvSpPr>
                  <p:nvPr/>
                </p:nvSpPr>
                <p:spPr bwMode="auto">
                  <a:xfrm>
                    <a:off x="1547" y="3261"/>
                    <a:ext cx="380" cy="396"/>
                  </a:xfrm>
                  <a:prstGeom prst="line">
                    <a:avLst/>
                  </a:prstGeom>
                  <a:noFill/>
                  <a:ln w="28575">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36" name="Line 88"/>
                  <p:cNvSpPr>
                    <a:spLocks noChangeShapeType="1"/>
                  </p:cNvSpPr>
                  <p:nvPr/>
                </p:nvSpPr>
                <p:spPr bwMode="auto">
                  <a:xfrm flipV="1">
                    <a:off x="1602" y="3164"/>
                    <a:ext cx="799" cy="23"/>
                  </a:xfrm>
                  <a:prstGeom prst="line">
                    <a:avLst/>
                  </a:prstGeom>
                  <a:noFill/>
                  <a:ln w="28575">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694" name="Text Box 46"/>
                  <p:cNvSpPr txBox="1">
                    <a:spLocks noChangeArrowheads="1"/>
                  </p:cNvSpPr>
                  <p:nvPr/>
                </p:nvSpPr>
                <p:spPr bwMode="auto">
                  <a:xfrm>
                    <a:off x="0" y="2285"/>
                    <a:ext cx="1448" cy="330"/>
                  </a:xfrm>
                  <a:prstGeom prst="rect">
                    <a:avLst/>
                  </a:prstGeom>
                  <a:solidFill>
                    <a:srgbClr val="99FF6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457200" eaLnBrk="0" fontAlgn="auto" hangingPunct="0">
                      <a:spcBef>
                        <a:spcPts val="0"/>
                      </a:spcBef>
                      <a:spcAft>
                        <a:spcPts val="0"/>
                      </a:spcAft>
                    </a:pPr>
                    <a:r>
                      <a:rPr lang="en-US" sz="1400" dirty="0">
                        <a:solidFill>
                          <a:prstClr val="black"/>
                        </a:solidFill>
                        <a:latin typeface="Calibri"/>
                        <a:ea typeface="+mn-ea"/>
                        <a:cs typeface="+mn-cs"/>
                      </a:rPr>
                      <a:t>Direct (p,</a:t>
                    </a:r>
                    <a:r>
                      <a:rPr lang="en-US" sz="1400" dirty="0">
                        <a:solidFill>
                          <a:prstClr val="black"/>
                        </a:solidFill>
                        <a:latin typeface="Symbol" charset="0"/>
                        <a:ea typeface="+mn-ea"/>
                        <a:cs typeface="+mn-cs"/>
                        <a:sym typeface="Symbol" charset="0"/>
                      </a:rPr>
                      <a:t></a:t>
                    </a:r>
                    <a:r>
                      <a:rPr lang="en-US" sz="1400" dirty="0">
                        <a:solidFill>
                          <a:prstClr val="black"/>
                        </a:solidFill>
                        <a:latin typeface="Calibri"/>
                        <a:ea typeface="+mn-ea"/>
                        <a:cs typeface="+mn-cs"/>
                      </a:rPr>
                      <a:t>): </a:t>
                    </a:r>
                    <a:br>
                      <a:rPr lang="en-US" sz="1400" dirty="0">
                        <a:solidFill>
                          <a:prstClr val="black"/>
                        </a:solidFill>
                        <a:latin typeface="Calibri"/>
                        <a:ea typeface="+mn-ea"/>
                        <a:cs typeface="+mn-cs"/>
                      </a:rPr>
                    </a:br>
                    <a:r>
                      <a:rPr lang="en-US" sz="1400" dirty="0">
                        <a:solidFill>
                          <a:prstClr val="black"/>
                        </a:solidFill>
                        <a:latin typeface="Calibri"/>
                        <a:ea typeface="+mn-ea"/>
                        <a:cs typeface="+mn-cs"/>
                      </a:rPr>
                      <a:t>(TRIUMF, </a:t>
                    </a:r>
                    <a:r>
                      <a:rPr lang="en-US" sz="1400" dirty="0" smtClean="0">
                        <a:solidFill>
                          <a:prstClr val="black"/>
                        </a:solidFill>
                        <a:latin typeface="Calibri"/>
                        <a:ea typeface="+mn-ea"/>
                        <a:cs typeface="+mn-cs"/>
                      </a:rPr>
                      <a:t>ORNL,</a:t>
                    </a:r>
                    <a:r>
                      <a:rPr lang="en-US" sz="1400" b="1" dirty="0" smtClean="0">
                        <a:solidFill>
                          <a:srgbClr val="FF0000"/>
                        </a:solidFill>
                        <a:latin typeface="Calibri"/>
                        <a:ea typeface="+mn-ea"/>
                        <a:cs typeface="+mn-cs"/>
                      </a:rPr>
                      <a:t>FRIB SECAR</a:t>
                    </a:r>
                    <a:r>
                      <a:rPr lang="en-US" sz="1400" dirty="0" smtClean="0">
                        <a:solidFill>
                          <a:prstClr val="black"/>
                        </a:solidFill>
                        <a:latin typeface="Calibri"/>
                        <a:ea typeface="+mn-ea"/>
                        <a:cs typeface="+mn-cs"/>
                      </a:rPr>
                      <a:t>)</a:t>
                    </a:r>
                    <a:endParaRPr lang="en-US" sz="1600" dirty="0">
                      <a:solidFill>
                        <a:prstClr val="black"/>
                      </a:solidFill>
                      <a:latin typeface="Calibri"/>
                      <a:ea typeface="+mn-ea"/>
                      <a:cs typeface="+mn-cs"/>
                    </a:endParaRPr>
                  </a:p>
                </p:txBody>
              </p:sp>
              <p:sp>
                <p:nvSpPr>
                  <p:cNvPr id="27707" name="Text Box 59"/>
                  <p:cNvSpPr txBox="1">
                    <a:spLocks noChangeArrowheads="1"/>
                  </p:cNvSpPr>
                  <p:nvPr/>
                </p:nvSpPr>
                <p:spPr bwMode="auto">
                  <a:xfrm>
                    <a:off x="680" y="1627"/>
                    <a:ext cx="1935" cy="194"/>
                  </a:xfrm>
                  <a:prstGeom prst="rect">
                    <a:avLst/>
                  </a:prstGeom>
                  <a:solidFill>
                    <a:srgbClr val="99FF6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457200" eaLnBrk="0" fontAlgn="auto" hangingPunct="0">
                      <a:spcBef>
                        <a:spcPts val="0"/>
                      </a:spcBef>
                      <a:spcAft>
                        <a:spcPts val="0"/>
                      </a:spcAft>
                    </a:pPr>
                    <a:r>
                      <a:rPr lang="en-US" sz="1400" dirty="0">
                        <a:solidFill>
                          <a:prstClr val="black"/>
                        </a:solidFill>
                        <a:latin typeface="Calibri"/>
                        <a:ea typeface="+mn-ea"/>
                        <a:cs typeface="+mn-cs"/>
                      </a:rPr>
                      <a:t>RIB Indirect  (</a:t>
                    </a:r>
                    <a:r>
                      <a:rPr lang="en-US" sz="1400" dirty="0" err="1">
                        <a:solidFill>
                          <a:prstClr val="black"/>
                        </a:solidFill>
                        <a:latin typeface="Calibri"/>
                        <a:ea typeface="+mn-ea"/>
                        <a:cs typeface="+mn-cs"/>
                      </a:rPr>
                      <a:t>p,d</a:t>
                    </a:r>
                    <a:r>
                      <a:rPr lang="en-US" sz="1400" dirty="0">
                        <a:solidFill>
                          <a:prstClr val="black"/>
                        </a:solidFill>
                        <a:latin typeface="Symbol" charset="0"/>
                        <a:ea typeface="+mn-ea"/>
                        <a:cs typeface="+mn-cs"/>
                        <a:sym typeface="Symbol" charset="0"/>
                      </a:rPr>
                      <a:t></a:t>
                    </a:r>
                    <a:r>
                      <a:rPr lang="en-US" sz="1400" dirty="0" smtClean="0">
                        <a:solidFill>
                          <a:prstClr val="black"/>
                        </a:solidFill>
                        <a:latin typeface="Calibri"/>
                        <a:ea typeface="+mn-ea"/>
                        <a:cs typeface="+mn-cs"/>
                      </a:rPr>
                      <a:t>), (</a:t>
                    </a:r>
                    <a:r>
                      <a:rPr lang="en-US" sz="1400" dirty="0" err="1" smtClean="0">
                        <a:solidFill>
                          <a:prstClr val="black"/>
                        </a:solidFill>
                        <a:latin typeface="Calibri"/>
                        <a:ea typeface="+mn-ea"/>
                        <a:cs typeface="+mn-cs"/>
                      </a:rPr>
                      <a:t>d,n</a:t>
                    </a:r>
                    <a:r>
                      <a:rPr lang="en-US" sz="1400" dirty="0" smtClean="0">
                        <a:solidFill>
                          <a:prstClr val="black"/>
                        </a:solidFill>
                        <a:latin typeface="Calibri"/>
                        <a:ea typeface="+mn-ea"/>
                        <a:cs typeface="+mn-cs"/>
                      </a:rPr>
                      <a:t>) </a:t>
                    </a:r>
                    <a:r>
                      <a:rPr lang="en-US" sz="1400" b="1" dirty="0" smtClean="0">
                        <a:solidFill>
                          <a:srgbClr val="FF0000"/>
                        </a:solidFill>
                        <a:latin typeface="Calibri"/>
                        <a:ea typeface="+mn-ea"/>
                        <a:cs typeface="+mn-cs"/>
                      </a:rPr>
                      <a:t>GRETINA</a:t>
                    </a:r>
                    <a:r>
                      <a:rPr lang="en-US" sz="1400" dirty="0" smtClean="0">
                        <a:solidFill>
                          <a:prstClr val="black"/>
                        </a:solidFill>
                        <a:latin typeface="Calibri"/>
                        <a:ea typeface="+mn-ea"/>
                        <a:cs typeface="+mn-cs"/>
                      </a:rPr>
                      <a:t> NSCL</a:t>
                    </a:r>
                    <a:endParaRPr lang="en-US" sz="1400" dirty="0">
                      <a:solidFill>
                        <a:prstClr val="black"/>
                      </a:solidFill>
                      <a:latin typeface="Calibri"/>
                      <a:ea typeface="+mn-ea"/>
                      <a:cs typeface="+mn-cs"/>
                    </a:endParaRPr>
                  </a:p>
                </p:txBody>
              </p:sp>
              <p:sp>
                <p:nvSpPr>
                  <p:cNvPr id="27735" name="Line 87"/>
                  <p:cNvSpPr>
                    <a:spLocks noChangeShapeType="1"/>
                  </p:cNvSpPr>
                  <p:nvPr/>
                </p:nvSpPr>
                <p:spPr bwMode="auto">
                  <a:xfrm>
                    <a:off x="1605" y="3166"/>
                    <a:ext cx="311" cy="480"/>
                  </a:xfrm>
                  <a:prstGeom prst="line">
                    <a:avLst/>
                  </a:prstGeom>
                  <a:noFill/>
                  <a:ln w="28575">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33" name="Text Box 85"/>
                  <p:cNvSpPr txBox="1">
                    <a:spLocks noChangeArrowheads="1"/>
                  </p:cNvSpPr>
                  <p:nvPr/>
                </p:nvSpPr>
                <p:spPr bwMode="auto">
                  <a:xfrm>
                    <a:off x="1846" y="3585"/>
                    <a:ext cx="1071" cy="330"/>
                  </a:xfrm>
                  <a:prstGeom prst="rect">
                    <a:avLst/>
                  </a:prstGeom>
                  <a:solidFill>
                    <a:srgbClr val="99FF6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457200" fontAlgn="auto">
                      <a:spcBef>
                        <a:spcPts val="0"/>
                      </a:spcBef>
                      <a:spcAft>
                        <a:spcPts val="0"/>
                      </a:spcAft>
                    </a:pPr>
                    <a:r>
                      <a:rPr lang="en-US" sz="1400" dirty="0">
                        <a:solidFill>
                          <a:prstClr val="black"/>
                        </a:solidFill>
                        <a:latin typeface="Calibri"/>
                        <a:ea typeface="+mn-ea"/>
                        <a:cs typeface="+mn-cs"/>
                      </a:rPr>
                      <a:t>Stable: (ANL)</a:t>
                    </a:r>
                    <a:br>
                      <a:rPr lang="en-US" sz="1400" dirty="0">
                        <a:solidFill>
                          <a:prstClr val="black"/>
                        </a:solidFill>
                        <a:latin typeface="Calibri"/>
                        <a:ea typeface="+mn-ea"/>
                        <a:cs typeface="+mn-cs"/>
                      </a:rPr>
                    </a:br>
                    <a:r>
                      <a:rPr lang="en-US" sz="1400" dirty="0">
                        <a:solidFill>
                          <a:prstClr val="black"/>
                        </a:solidFill>
                        <a:latin typeface="Calibri"/>
                        <a:ea typeface="+mn-ea"/>
                        <a:cs typeface="+mn-cs"/>
                      </a:rPr>
                      <a:t>fusion-evaporation-</a:t>
                    </a:r>
                    <a:r>
                      <a:rPr lang="en-US" sz="1400" dirty="0">
                        <a:solidFill>
                          <a:prstClr val="black"/>
                        </a:solidFill>
                        <a:latin typeface="Symbol" charset="0"/>
                        <a:ea typeface="+mn-ea"/>
                        <a:cs typeface="+mn-cs"/>
                        <a:sym typeface="Symbol" charset="0"/>
                      </a:rPr>
                      <a:t></a:t>
                    </a:r>
                    <a:endParaRPr lang="en-US" sz="1400" dirty="0">
                      <a:solidFill>
                        <a:prstClr val="black"/>
                      </a:solidFill>
                      <a:latin typeface="Calibri"/>
                      <a:ea typeface="+mn-ea"/>
                      <a:cs typeface="+mn-cs"/>
                    </a:endParaRPr>
                  </a:p>
                </p:txBody>
              </p:sp>
              <p:sp>
                <p:nvSpPr>
                  <p:cNvPr id="27724" name="Text Box 76"/>
                  <p:cNvSpPr txBox="1">
                    <a:spLocks noChangeArrowheads="1"/>
                  </p:cNvSpPr>
                  <p:nvPr/>
                </p:nvSpPr>
                <p:spPr bwMode="auto">
                  <a:xfrm>
                    <a:off x="2018" y="2962"/>
                    <a:ext cx="1262" cy="601"/>
                  </a:xfrm>
                  <a:prstGeom prst="rect">
                    <a:avLst/>
                  </a:prstGeom>
                  <a:solidFill>
                    <a:srgbClr val="99FF6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457200" fontAlgn="auto">
                      <a:spcBef>
                        <a:spcPts val="0"/>
                      </a:spcBef>
                      <a:spcAft>
                        <a:spcPts val="0"/>
                      </a:spcAft>
                    </a:pPr>
                    <a:r>
                      <a:rPr lang="en-US" sz="1400" dirty="0">
                        <a:solidFill>
                          <a:prstClr val="black"/>
                        </a:solidFill>
                        <a:latin typeface="Calibri"/>
                        <a:ea typeface="+mn-ea"/>
                        <a:cs typeface="+mn-cs"/>
                      </a:rPr>
                      <a:t>Stable:</a:t>
                    </a:r>
                    <a:br>
                      <a:rPr lang="en-US" sz="1400" dirty="0">
                        <a:solidFill>
                          <a:prstClr val="black"/>
                        </a:solidFill>
                        <a:latin typeface="Calibri"/>
                        <a:ea typeface="+mn-ea"/>
                        <a:cs typeface="+mn-cs"/>
                      </a:rPr>
                    </a:br>
                    <a:r>
                      <a:rPr lang="en-US" sz="1400" dirty="0">
                        <a:solidFill>
                          <a:prstClr val="black"/>
                        </a:solidFill>
                        <a:latin typeface="Calibri"/>
                        <a:ea typeface="+mn-ea"/>
                        <a:cs typeface="+mn-cs"/>
                      </a:rPr>
                      <a:t>(</a:t>
                    </a:r>
                    <a:r>
                      <a:rPr lang="en-US" sz="1400" dirty="0" err="1">
                        <a:solidFill>
                          <a:prstClr val="black"/>
                        </a:solidFill>
                        <a:latin typeface="Calibri"/>
                        <a:ea typeface="+mn-ea"/>
                        <a:cs typeface="+mn-cs"/>
                      </a:rPr>
                      <a:t>p,t</a:t>
                    </a:r>
                    <a:r>
                      <a:rPr lang="en-US" sz="1400" dirty="0">
                        <a:solidFill>
                          <a:prstClr val="black"/>
                        </a:solidFill>
                        <a:latin typeface="Calibri"/>
                        <a:ea typeface="+mn-ea"/>
                        <a:cs typeface="+mn-cs"/>
                      </a:rPr>
                      <a:t>), (</a:t>
                    </a:r>
                    <a:r>
                      <a:rPr lang="en-US" sz="1400" baseline="30000" dirty="0">
                        <a:solidFill>
                          <a:prstClr val="black"/>
                        </a:solidFill>
                        <a:latin typeface="Calibri"/>
                        <a:ea typeface="+mn-ea"/>
                        <a:cs typeface="+mn-cs"/>
                      </a:rPr>
                      <a:t>4</a:t>
                    </a:r>
                    <a:r>
                      <a:rPr lang="en-US" sz="1400" dirty="0">
                        <a:solidFill>
                          <a:prstClr val="black"/>
                        </a:solidFill>
                        <a:latin typeface="Calibri"/>
                        <a:ea typeface="+mn-ea"/>
                        <a:cs typeface="+mn-cs"/>
                      </a:rPr>
                      <a:t>He,</a:t>
                    </a:r>
                    <a:r>
                      <a:rPr lang="en-US" sz="1400" baseline="30000" dirty="0">
                        <a:solidFill>
                          <a:prstClr val="black"/>
                        </a:solidFill>
                        <a:latin typeface="Calibri"/>
                        <a:ea typeface="+mn-ea"/>
                        <a:cs typeface="+mn-cs"/>
                      </a:rPr>
                      <a:t>6</a:t>
                    </a:r>
                    <a:r>
                      <a:rPr lang="en-US" sz="1400" dirty="0">
                        <a:solidFill>
                          <a:prstClr val="black"/>
                        </a:solidFill>
                        <a:latin typeface="Calibri"/>
                        <a:ea typeface="+mn-ea"/>
                        <a:cs typeface="+mn-cs"/>
                      </a:rPr>
                      <a:t>He</a:t>
                    </a:r>
                    <a:r>
                      <a:rPr lang="en-US" sz="1400" dirty="0" smtClean="0">
                        <a:solidFill>
                          <a:prstClr val="black"/>
                        </a:solidFill>
                        <a:latin typeface="Calibri"/>
                        <a:ea typeface="+mn-ea"/>
                        <a:cs typeface="+mn-cs"/>
                      </a:rPr>
                      <a:t>), (</a:t>
                    </a:r>
                    <a:r>
                      <a:rPr lang="en-US" sz="1400" baseline="30000" dirty="0" smtClean="0">
                        <a:solidFill>
                          <a:prstClr val="black"/>
                        </a:solidFill>
                        <a:latin typeface="Calibri"/>
                        <a:ea typeface="+mn-ea"/>
                        <a:cs typeface="+mn-cs"/>
                      </a:rPr>
                      <a:t>3</a:t>
                    </a:r>
                    <a:r>
                      <a:rPr lang="en-US" sz="1400" dirty="0" smtClean="0">
                        <a:solidFill>
                          <a:prstClr val="black"/>
                        </a:solidFill>
                        <a:latin typeface="Calibri"/>
                        <a:ea typeface="+mn-ea"/>
                        <a:cs typeface="+mn-cs"/>
                      </a:rPr>
                      <a:t>He</a:t>
                    </a:r>
                    <a:r>
                      <a:rPr lang="en-US" sz="1400" dirty="0">
                        <a:solidFill>
                          <a:prstClr val="black"/>
                        </a:solidFill>
                        <a:latin typeface="Calibri"/>
                        <a:ea typeface="+mn-ea"/>
                        <a:cs typeface="+mn-cs"/>
                      </a:rPr>
                      <a:t>,</a:t>
                    </a:r>
                    <a:r>
                      <a:rPr lang="en-US" sz="1400" dirty="0" smtClean="0">
                        <a:solidFill>
                          <a:prstClr val="black"/>
                        </a:solidFill>
                        <a:latin typeface="Calibri"/>
                        <a:ea typeface="+mn-ea"/>
                        <a:cs typeface="+mn-cs"/>
                      </a:rPr>
                      <a:t>t) </a:t>
                    </a:r>
                    <a:r>
                      <a:rPr lang="en-US" sz="1400" dirty="0">
                        <a:solidFill>
                          <a:prstClr val="black"/>
                        </a:solidFill>
                        <a:latin typeface="Calibri"/>
                        <a:ea typeface="+mn-ea"/>
                        <a:cs typeface="+mn-cs"/>
                      </a:rPr>
                      <a:t/>
                    </a:r>
                    <a:br>
                      <a:rPr lang="en-US" sz="1400" dirty="0">
                        <a:solidFill>
                          <a:prstClr val="black"/>
                        </a:solidFill>
                        <a:latin typeface="Calibri"/>
                        <a:ea typeface="+mn-ea"/>
                        <a:cs typeface="+mn-cs"/>
                      </a:rPr>
                    </a:br>
                    <a:r>
                      <a:rPr lang="en-US" sz="1400" dirty="0">
                        <a:solidFill>
                          <a:prstClr val="black"/>
                        </a:solidFill>
                        <a:latin typeface="Calibri"/>
                        <a:ea typeface="+mn-ea"/>
                        <a:cs typeface="+mn-cs"/>
                      </a:rPr>
                      <a:t>(Yale, </a:t>
                    </a:r>
                    <a:r>
                      <a:rPr lang="en-US" sz="1400" dirty="0" smtClean="0">
                        <a:solidFill>
                          <a:prstClr val="black"/>
                        </a:solidFill>
                        <a:latin typeface="Calibri"/>
                        <a:ea typeface="+mn-ea"/>
                        <a:cs typeface="+mn-cs"/>
                      </a:rPr>
                      <a:t>RCNP, </a:t>
                    </a:r>
                    <a:r>
                      <a:rPr lang="en-US" sz="1400" dirty="0" err="1" smtClean="0">
                        <a:solidFill>
                          <a:prstClr val="black"/>
                        </a:solidFill>
                        <a:latin typeface="Calibri"/>
                        <a:ea typeface="+mn-ea"/>
                        <a:cs typeface="+mn-cs"/>
                      </a:rPr>
                      <a:t>iThemba</a:t>
                    </a:r>
                    <a:r>
                      <a:rPr lang="en-US" sz="1400" dirty="0" smtClean="0">
                        <a:solidFill>
                          <a:prstClr val="black"/>
                        </a:solidFill>
                        <a:latin typeface="Calibri"/>
                        <a:ea typeface="+mn-ea"/>
                        <a:cs typeface="+mn-cs"/>
                      </a:rPr>
                      <a:t>,</a:t>
                    </a:r>
                    <a:br>
                      <a:rPr lang="en-US" sz="1400" dirty="0" smtClean="0">
                        <a:solidFill>
                          <a:prstClr val="black"/>
                        </a:solidFill>
                        <a:latin typeface="Calibri"/>
                        <a:ea typeface="+mn-ea"/>
                        <a:cs typeface="+mn-cs"/>
                      </a:rPr>
                    </a:br>
                    <a:r>
                      <a:rPr lang="en-US" sz="1400" dirty="0" smtClean="0">
                        <a:solidFill>
                          <a:prstClr val="black"/>
                        </a:solidFill>
                        <a:latin typeface="Calibri"/>
                        <a:ea typeface="+mn-ea"/>
                        <a:cs typeface="+mn-cs"/>
                      </a:rPr>
                      <a:t>TUM, </a:t>
                    </a:r>
                    <a:r>
                      <a:rPr lang="en-US" sz="1400" b="1" dirty="0" smtClean="0">
                        <a:solidFill>
                          <a:srgbClr val="FF0000"/>
                        </a:solidFill>
                        <a:latin typeface="Calibri"/>
                        <a:ea typeface="+mn-ea"/>
                        <a:cs typeface="+mn-cs"/>
                      </a:rPr>
                      <a:t>FSU, TUNL </a:t>
                    </a:r>
                    <a:r>
                      <a:rPr lang="en-US" sz="1400" b="1" dirty="0" err="1" smtClean="0">
                        <a:solidFill>
                          <a:srgbClr val="FF0000"/>
                        </a:solidFill>
                        <a:latin typeface="Calibri"/>
                        <a:ea typeface="+mn-ea"/>
                        <a:cs typeface="+mn-cs"/>
                      </a:rPr>
                      <a:t>Spectr</a:t>
                    </a:r>
                    <a:r>
                      <a:rPr lang="en-US" sz="1400" b="1" dirty="0" smtClean="0">
                        <a:solidFill>
                          <a:srgbClr val="FF0000"/>
                        </a:solidFill>
                        <a:latin typeface="Calibri"/>
                        <a:ea typeface="+mn-ea"/>
                        <a:cs typeface="+mn-cs"/>
                      </a:rPr>
                      <a:t>.</a:t>
                    </a:r>
                    <a:r>
                      <a:rPr lang="en-US" sz="1400" dirty="0" smtClean="0">
                        <a:solidFill>
                          <a:prstClr val="black"/>
                        </a:solidFill>
                        <a:latin typeface="Calibri"/>
                        <a:ea typeface="+mn-ea"/>
                        <a:cs typeface="+mn-cs"/>
                      </a:rPr>
                      <a:t>)</a:t>
                    </a:r>
                    <a:endParaRPr lang="en-US" sz="1400" dirty="0">
                      <a:solidFill>
                        <a:prstClr val="black"/>
                      </a:solidFill>
                      <a:latin typeface="Calibri"/>
                      <a:ea typeface="+mn-ea"/>
                      <a:cs typeface="+mn-cs"/>
                    </a:endParaRPr>
                  </a:p>
                </p:txBody>
              </p:sp>
            </p:grpSp>
            <p:sp>
              <p:nvSpPr>
                <p:cNvPr id="27747" name="Line 99"/>
                <p:cNvSpPr>
                  <a:spLocks noChangeShapeType="1"/>
                </p:cNvSpPr>
                <p:nvPr/>
              </p:nvSpPr>
              <p:spPr bwMode="auto">
                <a:xfrm>
                  <a:off x="1469" y="3392"/>
                  <a:ext cx="138" cy="577"/>
                </a:xfrm>
                <a:prstGeom prst="line">
                  <a:avLst/>
                </a:prstGeom>
                <a:noFill/>
                <a:ln w="28575">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48" name="Line 100"/>
                <p:cNvSpPr>
                  <a:spLocks noChangeShapeType="1"/>
                </p:cNvSpPr>
                <p:nvPr/>
              </p:nvSpPr>
              <p:spPr bwMode="auto">
                <a:xfrm>
                  <a:off x="1135" y="2219"/>
                  <a:ext cx="769" cy="616"/>
                </a:xfrm>
                <a:prstGeom prst="line">
                  <a:avLst/>
                </a:prstGeom>
                <a:noFill/>
                <a:ln w="28575">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27752" name="Line 104"/>
                <p:cNvSpPr>
                  <a:spLocks noChangeShapeType="1"/>
                </p:cNvSpPr>
                <p:nvPr/>
              </p:nvSpPr>
              <p:spPr bwMode="auto">
                <a:xfrm flipH="1" flipV="1">
                  <a:off x="1731" y="3045"/>
                  <a:ext cx="670" cy="109"/>
                </a:xfrm>
                <a:prstGeom prst="line">
                  <a:avLst/>
                </a:prstGeom>
                <a:noFill/>
                <a:ln w="28575">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grpSp>
          <p:sp>
            <p:nvSpPr>
              <p:cNvPr id="27754" name="Line 106"/>
              <p:cNvSpPr>
                <a:spLocks noChangeShapeType="1"/>
              </p:cNvSpPr>
              <p:nvPr/>
            </p:nvSpPr>
            <p:spPr bwMode="auto">
              <a:xfrm flipH="1" flipV="1">
                <a:off x="2039" y="2753"/>
                <a:ext cx="362" cy="401"/>
              </a:xfrm>
              <a:prstGeom prst="line">
                <a:avLst/>
              </a:prstGeom>
              <a:noFill/>
              <a:ln w="28575">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grpSp>
        <p:sp>
          <p:nvSpPr>
            <p:cNvPr id="87" name="Line 60"/>
            <p:cNvSpPr>
              <a:spLocks noChangeShapeType="1"/>
            </p:cNvSpPr>
            <p:nvPr/>
          </p:nvSpPr>
          <p:spPr bwMode="auto">
            <a:xfrm flipV="1">
              <a:off x="1884636" y="4410075"/>
              <a:ext cx="1882775" cy="1228724"/>
            </a:xfrm>
            <a:prstGeom prst="line">
              <a:avLst/>
            </a:prstGeom>
            <a:noFill/>
            <a:ln w="38100">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88" name="Line 49"/>
            <p:cNvSpPr>
              <a:spLocks noChangeShapeType="1"/>
            </p:cNvSpPr>
            <p:nvPr/>
          </p:nvSpPr>
          <p:spPr bwMode="auto">
            <a:xfrm flipH="1" flipV="1">
              <a:off x="2034920" y="4370388"/>
              <a:ext cx="1693333" cy="88900"/>
            </a:xfrm>
            <a:prstGeom prst="line">
              <a:avLst/>
            </a:prstGeom>
            <a:noFill/>
            <a:ln w="38100">
              <a:solidFill>
                <a:srgbClr val="99FF66"/>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89" name="Line 56"/>
            <p:cNvSpPr>
              <a:spLocks noChangeShapeType="1"/>
            </p:cNvSpPr>
            <p:nvPr/>
          </p:nvSpPr>
          <p:spPr bwMode="auto">
            <a:xfrm>
              <a:off x="4562751" y="2689226"/>
              <a:ext cx="587907" cy="401107"/>
            </a:xfrm>
            <a:prstGeom prst="line">
              <a:avLst/>
            </a:prstGeom>
            <a:noFill/>
            <a:ln w="28575">
              <a:solidFill>
                <a:srgbClr val="99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90" name="Line 56"/>
            <p:cNvSpPr>
              <a:spLocks noChangeShapeType="1"/>
            </p:cNvSpPr>
            <p:nvPr/>
          </p:nvSpPr>
          <p:spPr bwMode="auto">
            <a:xfrm>
              <a:off x="4340503" y="2890839"/>
              <a:ext cx="695852" cy="317498"/>
            </a:xfrm>
            <a:prstGeom prst="line">
              <a:avLst/>
            </a:prstGeom>
            <a:noFill/>
            <a:ln w="28575">
              <a:solidFill>
                <a:srgbClr val="99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120" name="Line 42"/>
            <p:cNvSpPr>
              <a:spLocks noChangeShapeType="1"/>
            </p:cNvSpPr>
            <p:nvPr/>
          </p:nvSpPr>
          <p:spPr bwMode="auto">
            <a:xfrm flipH="1" flipV="1">
              <a:off x="5034652" y="3135706"/>
              <a:ext cx="1703" cy="128330"/>
            </a:xfrm>
            <a:prstGeom prst="line">
              <a:avLst/>
            </a:prstGeom>
            <a:noFill/>
            <a:ln w="38100">
              <a:solidFill>
                <a:srgbClr val="EFFA0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121" name="Line 42"/>
            <p:cNvSpPr>
              <a:spLocks noChangeShapeType="1"/>
            </p:cNvSpPr>
            <p:nvPr/>
          </p:nvSpPr>
          <p:spPr bwMode="auto">
            <a:xfrm flipH="1" flipV="1">
              <a:off x="5148955" y="3025660"/>
              <a:ext cx="1703" cy="128330"/>
            </a:xfrm>
            <a:prstGeom prst="line">
              <a:avLst/>
            </a:prstGeom>
            <a:noFill/>
            <a:ln w="38100">
              <a:solidFill>
                <a:srgbClr val="EFFA0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sp>
          <p:nvSpPr>
            <p:cNvPr id="122" name="Line 56"/>
            <p:cNvSpPr>
              <a:spLocks noChangeShapeType="1"/>
            </p:cNvSpPr>
            <p:nvPr/>
          </p:nvSpPr>
          <p:spPr bwMode="auto">
            <a:xfrm>
              <a:off x="4599265" y="2722034"/>
              <a:ext cx="551393" cy="431956"/>
            </a:xfrm>
            <a:prstGeom prst="line">
              <a:avLst/>
            </a:prstGeom>
            <a:noFill/>
            <a:ln w="28575">
              <a:solidFill>
                <a:srgbClr val="99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pPr>
              <a:endParaRPr lang="en-US" sz="1800">
                <a:solidFill>
                  <a:prstClr val="black"/>
                </a:solidFill>
                <a:latin typeface="Calibri"/>
                <a:ea typeface="+mn-ea"/>
                <a:cs typeface="+mn-cs"/>
              </a:endParaRPr>
            </a:p>
          </p:txBody>
        </p:sp>
      </p:grpSp>
      <p:cxnSp>
        <p:nvCxnSpPr>
          <p:cNvPr id="123" name="Straight Connector 122"/>
          <p:cNvCxnSpPr>
            <a:stCxn id="11" idx="3"/>
          </p:cNvCxnSpPr>
          <p:nvPr/>
        </p:nvCxnSpPr>
        <p:spPr>
          <a:xfrm>
            <a:off x="3996349" y="2174039"/>
            <a:ext cx="1645773" cy="5151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5699440" y="4550816"/>
            <a:ext cx="3514404" cy="2123658"/>
          </a:xfrm>
          <a:prstGeom prst="rect">
            <a:avLst/>
          </a:prstGeom>
          <a:solidFill>
            <a:srgbClr val="DCE6F2"/>
          </a:solidFill>
        </p:spPr>
        <p:txBody>
          <a:bodyPr wrap="none" rtlCol="0">
            <a:spAutoFit/>
          </a:bodyPr>
          <a:lstStyle/>
          <a:p>
            <a:pPr defTabSz="457200" fontAlgn="auto">
              <a:spcBef>
                <a:spcPts val="0"/>
              </a:spcBef>
              <a:spcAft>
                <a:spcPts val="0"/>
              </a:spcAft>
            </a:pPr>
            <a:r>
              <a:rPr lang="en-US" sz="2000" b="1" dirty="0" smtClean="0">
                <a:solidFill>
                  <a:prstClr val="black"/>
                </a:solidFill>
                <a:latin typeface="Calibri"/>
                <a:ea typeface="+mn-ea"/>
                <a:cs typeface="+mn-cs"/>
              </a:rPr>
              <a:t>Nuclear Theory</a:t>
            </a:r>
          </a:p>
          <a:p>
            <a:pPr marL="285750" indent="-285750" defTabSz="457200" fontAlgn="auto">
              <a:spcBef>
                <a:spcPts val="0"/>
              </a:spcBef>
              <a:spcAft>
                <a:spcPts val="0"/>
              </a:spcAft>
              <a:buFontTx/>
              <a:buChar char="-"/>
            </a:pPr>
            <a:r>
              <a:rPr lang="en-US" sz="1600" dirty="0" smtClean="0">
                <a:solidFill>
                  <a:prstClr val="black"/>
                </a:solidFill>
                <a:latin typeface="Calibri"/>
                <a:ea typeface="+mn-ea"/>
                <a:cs typeface="+mn-cs"/>
              </a:rPr>
              <a:t>Half-life modifications (modest)</a:t>
            </a:r>
            <a:br>
              <a:rPr lang="en-US" sz="1600" dirty="0" smtClean="0">
                <a:solidFill>
                  <a:prstClr val="black"/>
                </a:solidFill>
                <a:latin typeface="Calibri"/>
                <a:ea typeface="+mn-ea"/>
                <a:cs typeface="+mn-cs"/>
              </a:rPr>
            </a:br>
            <a:r>
              <a:rPr lang="en-US" sz="1600" dirty="0" smtClean="0">
                <a:solidFill>
                  <a:prstClr val="black"/>
                </a:solidFill>
                <a:latin typeface="Calibri"/>
                <a:ea typeface="+mn-ea"/>
                <a:cs typeface="+mn-cs"/>
              </a:rPr>
              <a:t>(recent: </a:t>
            </a:r>
            <a:r>
              <a:rPr lang="en-US" sz="1600" dirty="0" err="1" smtClean="0">
                <a:solidFill>
                  <a:prstClr val="black"/>
                </a:solidFill>
                <a:latin typeface="Calibri"/>
                <a:ea typeface="+mn-ea"/>
                <a:cs typeface="+mn-cs"/>
              </a:rPr>
              <a:t>Sarriguren</a:t>
            </a:r>
            <a:r>
              <a:rPr lang="en-US" sz="1600" dirty="0" smtClean="0">
                <a:solidFill>
                  <a:prstClr val="black"/>
                </a:solidFill>
                <a:latin typeface="Calibri"/>
                <a:ea typeface="+mn-ea"/>
                <a:cs typeface="+mn-cs"/>
              </a:rPr>
              <a:t> 2016, </a:t>
            </a:r>
            <a:r>
              <a:rPr lang="en-US" sz="1600" dirty="0" err="1" smtClean="0">
                <a:solidFill>
                  <a:prstClr val="black"/>
                </a:solidFill>
                <a:latin typeface="Calibri"/>
                <a:ea typeface="+mn-ea"/>
                <a:cs typeface="+mn-cs"/>
              </a:rPr>
              <a:t>Nabi</a:t>
            </a:r>
            <a:r>
              <a:rPr lang="en-US" sz="1600" dirty="0" smtClean="0">
                <a:solidFill>
                  <a:prstClr val="black"/>
                </a:solidFill>
                <a:latin typeface="Calibri"/>
                <a:ea typeface="+mn-ea"/>
                <a:cs typeface="+mn-cs"/>
              </a:rPr>
              <a:t> 2016)</a:t>
            </a:r>
          </a:p>
          <a:p>
            <a:pPr marL="285750" indent="-285750" defTabSz="457200" fontAlgn="auto">
              <a:spcBef>
                <a:spcPts val="0"/>
              </a:spcBef>
              <a:spcAft>
                <a:spcPts val="0"/>
              </a:spcAft>
              <a:buFontTx/>
              <a:buChar char="-"/>
            </a:pPr>
            <a:r>
              <a:rPr lang="en-US" sz="1600" dirty="0" smtClean="0">
                <a:solidFill>
                  <a:prstClr val="black"/>
                </a:solidFill>
                <a:latin typeface="Calibri"/>
                <a:ea typeface="+mn-ea"/>
                <a:cs typeface="+mn-cs"/>
              </a:rPr>
              <a:t>Shell model rates</a:t>
            </a:r>
            <a:br>
              <a:rPr lang="en-US" sz="1600" dirty="0" smtClean="0">
                <a:solidFill>
                  <a:prstClr val="black"/>
                </a:solidFill>
                <a:latin typeface="Calibri"/>
                <a:ea typeface="+mn-ea"/>
                <a:cs typeface="+mn-cs"/>
              </a:rPr>
            </a:br>
            <a:r>
              <a:rPr lang="en-US" sz="1600" dirty="0" smtClean="0">
                <a:solidFill>
                  <a:prstClr val="black"/>
                </a:solidFill>
                <a:latin typeface="Calibri"/>
                <a:ea typeface="+mn-ea"/>
                <a:cs typeface="+mn-cs"/>
                <a:sym typeface="Wingdings"/>
              </a:rPr>
              <a:t> need to push past A~60</a:t>
            </a:r>
            <a:br>
              <a:rPr lang="en-US" sz="1600" dirty="0" smtClean="0">
                <a:solidFill>
                  <a:prstClr val="black"/>
                </a:solidFill>
                <a:latin typeface="Calibri"/>
                <a:ea typeface="+mn-ea"/>
                <a:cs typeface="+mn-cs"/>
                <a:sym typeface="Wingdings"/>
              </a:rPr>
            </a:br>
            <a:r>
              <a:rPr lang="en-US" sz="1600" dirty="0" smtClean="0">
                <a:solidFill>
                  <a:prstClr val="black"/>
                </a:solidFill>
                <a:latin typeface="Calibri"/>
                <a:ea typeface="+mn-ea"/>
                <a:cs typeface="+mn-cs"/>
                <a:sym typeface="Wingdings"/>
              </a:rPr>
              <a:t>(recent </a:t>
            </a:r>
            <a:r>
              <a:rPr lang="en-US" sz="1600" baseline="30000" dirty="0" smtClean="0">
                <a:solidFill>
                  <a:prstClr val="black"/>
                </a:solidFill>
                <a:latin typeface="Calibri"/>
                <a:ea typeface="+mn-ea"/>
                <a:cs typeface="+mn-cs"/>
                <a:sym typeface="Wingdings"/>
              </a:rPr>
              <a:t>65</a:t>
            </a:r>
            <a:r>
              <a:rPr lang="en-US" sz="1600" dirty="0" smtClean="0">
                <a:solidFill>
                  <a:prstClr val="black"/>
                </a:solidFill>
                <a:latin typeface="Calibri"/>
                <a:ea typeface="+mn-ea"/>
                <a:cs typeface="+mn-cs"/>
                <a:sym typeface="Wingdings"/>
              </a:rPr>
              <a:t>As(</a:t>
            </a:r>
            <a:r>
              <a:rPr lang="en-US" sz="1600" dirty="0" err="1" smtClean="0">
                <a:solidFill>
                  <a:prstClr val="black"/>
                </a:solidFill>
                <a:latin typeface="Calibri"/>
                <a:ea typeface="+mn-ea"/>
                <a:cs typeface="+mn-cs"/>
                <a:sym typeface="Wingdings"/>
              </a:rPr>
              <a:t>p,</a:t>
            </a:r>
            <a:r>
              <a:rPr lang="en-US" sz="1600" dirty="0" err="1" smtClean="0">
                <a:solidFill>
                  <a:prstClr val="black"/>
                </a:solidFill>
                <a:latin typeface="Symbol" charset="2"/>
                <a:ea typeface="+mn-ea"/>
                <a:cs typeface="Symbol" charset="2"/>
                <a:sym typeface="Wingdings"/>
              </a:rPr>
              <a:t>g</a:t>
            </a:r>
            <a:r>
              <a:rPr lang="en-US" sz="1600" dirty="0" smtClean="0">
                <a:solidFill>
                  <a:prstClr val="black"/>
                </a:solidFill>
                <a:latin typeface="Calibri"/>
                <a:ea typeface="+mn-ea"/>
                <a:cs typeface="+mn-cs"/>
                <a:sym typeface="Wingdings"/>
              </a:rPr>
              <a:t>) Lam 2015)</a:t>
            </a:r>
            <a:endParaRPr lang="en-US" sz="1600" dirty="0" smtClean="0">
              <a:solidFill>
                <a:prstClr val="black"/>
              </a:solidFill>
              <a:latin typeface="Calibri"/>
              <a:ea typeface="+mn-ea"/>
              <a:cs typeface="+mn-cs"/>
            </a:endParaRPr>
          </a:p>
          <a:p>
            <a:pPr marL="285750" indent="-285750" defTabSz="457200" fontAlgn="auto">
              <a:spcBef>
                <a:spcPts val="0"/>
              </a:spcBef>
              <a:spcAft>
                <a:spcPts val="0"/>
              </a:spcAft>
              <a:buFontTx/>
              <a:buChar char="-"/>
            </a:pPr>
            <a:r>
              <a:rPr lang="en-US" sz="1600" dirty="0" smtClean="0">
                <a:solidFill>
                  <a:prstClr val="black"/>
                </a:solidFill>
                <a:latin typeface="Calibri"/>
                <a:ea typeface="+mn-ea"/>
                <a:cs typeface="+mn-cs"/>
              </a:rPr>
              <a:t>Reaction theory to interpret </a:t>
            </a:r>
            <a:br>
              <a:rPr lang="en-US" sz="1600" dirty="0" smtClean="0">
                <a:solidFill>
                  <a:prstClr val="black"/>
                </a:solidFill>
                <a:latin typeface="Calibri"/>
                <a:ea typeface="+mn-ea"/>
                <a:cs typeface="+mn-cs"/>
              </a:rPr>
            </a:br>
            <a:r>
              <a:rPr lang="en-US" sz="1600" dirty="0" smtClean="0">
                <a:solidFill>
                  <a:prstClr val="black"/>
                </a:solidFill>
                <a:latin typeface="Calibri"/>
                <a:ea typeface="+mn-ea"/>
                <a:cs typeface="+mn-cs"/>
              </a:rPr>
              <a:t>(</a:t>
            </a:r>
            <a:r>
              <a:rPr lang="en-US" sz="1600" dirty="0" err="1" smtClean="0">
                <a:solidFill>
                  <a:prstClr val="black"/>
                </a:solidFill>
                <a:latin typeface="Calibri"/>
                <a:ea typeface="+mn-ea"/>
                <a:cs typeface="+mn-cs"/>
              </a:rPr>
              <a:t>d,n</a:t>
            </a:r>
            <a:r>
              <a:rPr lang="en-US" sz="1600" dirty="0" smtClean="0">
                <a:solidFill>
                  <a:prstClr val="black"/>
                </a:solidFill>
                <a:latin typeface="Calibri"/>
                <a:ea typeface="+mn-ea"/>
                <a:cs typeface="+mn-cs"/>
              </a:rPr>
              <a:t>) and Coulomb Breakup data</a:t>
            </a:r>
          </a:p>
        </p:txBody>
      </p:sp>
    </p:spTree>
    <p:extLst>
      <p:ext uri="{BB962C8B-B14F-4D97-AF65-F5344CB8AC3E}">
        <p14:creationId xmlns:p14="http://schemas.microsoft.com/office/powerpoint/2010/main" val="31714487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4968" y="5217"/>
            <a:ext cx="6455113" cy="954107"/>
          </a:xfrm>
          <a:prstGeom prst="rect">
            <a:avLst/>
          </a:prstGeom>
          <a:noFill/>
        </p:spPr>
        <p:txBody>
          <a:bodyPr wrap="none" rtlCol="0">
            <a:spAutoFit/>
          </a:bodyPr>
          <a:lstStyle/>
          <a:p>
            <a:pPr algn="ctr" defTabSz="457200" fontAlgn="auto">
              <a:spcBef>
                <a:spcPts val="0"/>
              </a:spcBef>
              <a:spcAft>
                <a:spcPts val="0"/>
              </a:spcAft>
            </a:pPr>
            <a:r>
              <a:rPr lang="en-US" sz="2800" dirty="0" smtClean="0">
                <a:solidFill>
                  <a:prstClr val="black"/>
                </a:solidFill>
                <a:latin typeface="Calibri"/>
                <a:ea typeface="+mn-ea"/>
                <a:cs typeface="+mn-cs"/>
              </a:rPr>
              <a:t>X-ray Burst Sensitivity to Nuclear Reactions</a:t>
            </a:r>
          </a:p>
          <a:p>
            <a:pPr algn="ctr" defTabSz="457200" fontAlgn="auto">
              <a:spcBef>
                <a:spcPts val="0"/>
              </a:spcBef>
              <a:spcAft>
                <a:spcPts val="0"/>
              </a:spcAft>
            </a:pPr>
            <a:r>
              <a:rPr lang="en-US" sz="2800" dirty="0" smtClean="0">
                <a:solidFill>
                  <a:prstClr val="black"/>
                </a:solidFill>
                <a:latin typeface="Calibri"/>
                <a:ea typeface="+mn-ea"/>
                <a:cs typeface="+mn-cs"/>
              </a:rPr>
              <a:t>Full 1D model close to </a:t>
            </a:r>
            <a:r>
              <a:rPr lang="is-IS" sz="2800" dirty="0">
                <a:solidFill>
                  <a:prstClr val="black"/>
                </a:solidFill>
                <a:latin typeface="Calibri"/>
                <a:ea typeface="+mn-ea"/>
                <a:cs typeface="+mn-cs"/>
              </a:rPr>
              <a:t>GS </a:t>
            </a:r>
            <a:r>
              <a:rPr lang="is-IS" sz="2800" dirty="0" smtClean="0">
                <a:solidFill>
                  <a:prstClr val="black"/>
                </a:solidFill>
                <a:latin typeface="Calibri"/>
                <a:ea typeface="+mn-ea"/>
                <a:cs typeface="+mn-cs"/>
              </a:rPr>
              <a:t>1826­24 </a:t>
            </a:r>
            <a:endParaRPr lang="en-US" sz="2800" dirty="0">
              <a:solidFill>
                <a:prstClr val="black"/>
              </a:solidFill>
              <a:latin typeface="Calibri"/>
              <a:ea typeface="+mn-ea"/>
              <a:cs typeface="+mn-cs"/>
            </a:endParaRPr>
          </a:p>
        </p:txBody>
      </p:sp>
      <p:pic>
        <p:nvPicPr>
          <p:cNvPr id="3" name="Picture 2" descr="screenshot.pn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8294" r="13726"/>
          <a:stretch/>
        </p:blipFill>
        <p:spPr>
          <a:xfrm>
            <a:off x="2116624" y="1729907"/>
            <a:ext cx="4729155" cy="4527905"/>
          </a:xfrm>
          <a:prstGeom prst="rect">
            <a:avLst/>
          </a:prstGeom>
        </p:spPr>
      </p:pic>
      <p:pic>
        <p:nvPicPr>
          <p:cNvPr id="6" name="Picture 5" descr="screenshot.pn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13854" b="1342"/>
          <a:stretch/>
        </p:blipFill>
        <p:spPr>
          <a:xfrm>
            <a:off x="4171782" y="1789331"/>
            <a:ext cx="4823865" cy="4468481"/>
          </a:xfrm>
          <a:prstGeom prst="rect">
            <a:avLst/>
          </a:prstGeom>
        </p:spPr>
      </p:pic>
      <p:sp>
        <p:nvSpPr>
          <p:cNvPr id="7" name="TextBox 6"/>
          <p:cNvSpPr txBox="1"/>
          <p:nvPr/>
        </p:nvSpPr>
        <p:spPr>
          <a:xfrm>
            <a:off x="101437" y="1178174"/>
            <a:ext cx="4008129" cy="1569660"/>
          </a:xfrm>
          <a:prstGeom prst="rect">
            <a:avLst/>
          </a:prstGeom>
          <a:solidFill>
            <a:schemeClr val="tx2">
              <a:lumMod val="20000"/>
              <a:lumOff val="80000"/>
            </a:schemeClr>
          </a:solidFill>
        </p:spPr>
        <p:txBody>
          <a:bodyPr wrap="none" rtlCol="0">
            <a:spAutoFit/>
          </a:bodyPr>
          <a:lstStyle/>
          <a:p>
            <a:pPr marL="285750" indent="-285750" defTabSz="457200" fontAlgn="auto">
              <a:spcBef>
                <a:spcPts val="0"/>
              </a:spcBef>
              <a:spcAft>
                <a:spcPts val="0"/>
              </a:spcAft>
              <a:buFont typeface="Arial"/>
              <a:buChar char="•"/>
            </a:pPr>
            <a:r>
              <a:rPr lang="en-US" sz="1600" dirty="0" smtClean="0">
                <a:solidFill>
                  <a:prstClr val="black"/>
                </a:solidFill>
                <a:latin typeface="Calibri"/>
                <a:ea typeface="+mn-ea"/>
                <a:cs typeface="+mn-cs"/>
              </a:rPr>
              <a:t>Sensitivity through 1-by-1 variation</a:t>
            </a:r>
          </a:p>
          <a:p>
            <a:pPr marL="285750" indent="-285750" defTabSz="457200" fontAlgn="auto">
              <a:spcBef>
                <a:spcPts val="0"/>
              </a:spcBef>
              <a:spcAft>
                <a:spcPts val="0"/>
              </a:spcAft>
              <a:buFont typeface="Arial"/>
              <a:buChar char="•"/>
            </a:pPr>
            <a:r>
              <a:rPr lang="en-US" sz="1600" dirty="0" smtClean="0">
                <a:solidFill>
                  <a:prstClr val="black"/>
                </a:solidFill>
                <a:latin typeface="Calibri"/>
                <a:ea typeface="+mn-ea"/>
                <a:cs typeface="+mn-cs"/>
              </a:rPr>
              <a:t>Varied 1931 rates in single zone model</a:t>
            </a:r>
            <a:br>
              <a:rPr lang="en-US" sz="1600" dirty="0" smtClean="0">
                <a:solidFill>
                  <a:prstClr val="black"/>
                </a:solidFill>
                <a:latin typeface="Calibri"/>
                <a:ea typeface="+mn-ea"/>
                <a:cs typeface="+mn-cs"/>
              </a:rPr>
            </a:br>
            <a:r>
              <a:rPr lang="en-US" sz="1600" dirty="0" smtClean="0">
                <a:solidFill>
                  <a:prstClr val="black"/>
                </a:solidFill>
                <a:latin typeface="Calibri"/>
                <a:ea typeface="+mn-ea"/>
                <a:cs typeface="+mn-cs"/>
                <a:sym typeface="Wingdings"/>
              </a:rPr>
              <a:t> ID 84 key rates</a:t>
            </a:r>
          </a:p>
          <a:p>
            <a:pPr marL="285750" indent="-285750" defTabSz="457200" fontAlgn="auto">
              <a:spcBef>
                <a:spcPts val="0"/>
              </a:spcBef>
              <a:spcAft>
                <a:spcPts val="0"/>
              </a:spcAft>
              <a:buFont typeface="Arial"/>
              <a:buChar char="•"/>
            </a:pPr>
            <a:r>
              <a:rPr lang="en-US" sz="1600" dirty="0" smtClean="0">
                <a:solidFill>
                  <a:prstClr val="black"/>
                </a:solidFill>
                <a:latin typeface="Calibri"/>
                <a:ea typeface="+mn-ea"/>
                <a:cs typeface="+mn-cs"/>
                <a:sym typeface="Wingdings"/>
              </a:rPr>
              <a:t>Varied 84 rates in full 1D Model</a:t>
            </a:r>
            <a:br>
              <a:rPr lang="en-US" sz="1600" dirty="0" smtClean="0">
                <a:solidFill>
                  <a:prstClr val="black"/>
                </a:solidFill>
                <a:latin typeface="Calibri"/>
                <a:ea typeface="+mn-ea"/>
                <a:cs typeface="+mn-cs"/>
                <a:sym typeface="Wingdings"/>
              </a:rPr>
            </a:br>
            <a:r>
              <a:rPr lang="en-US" sz="1600" dirty="0" smtClean="0">
                <a:solidFill>
                  <a:prstClr val="black"/>
                </a:solidFill>
                <a:latin typeface="Calibri"/>
                <a:ea typeface="+mn-ea"/>
                <a:cs typeface="+mn-cs"/>
                <a:sym typeface="Wingdings"/>
              </a:rPr>
              <a:t>- sequence of ~12 bursts</a:t>
            </a:r>
          </a:p>
          <a:p>
            <a:pPr defTabSz="457200" fontAlgn="auto">
              <a:spcBef>
                <a:spcPts val="0"/>
              </a:spcBef>
              <a:spcAft>
                <a:spcPts val="0"/>
              </a:spcAft>
            </a:pPr>
            <a:r>
              <a:rPr lang="en-US" sz="1600" dirty="0" smtClean="0">
                <a:solidFill>
                  <a:prstClr val="black"/>
                </a:solidFill>
                <a:latin typeface="Calibri"/>
                <a:ea typeface="+mn-ea"/>
                <a:cs typeface="+mn-cs"/>
                <a:sym typeface="Wingdings"/>
              </a:rPr>
              <a:t>      - variation inspired by possible uncertainty</a:t>
            </a:r>
          </a:p>
        </p:txBody>
      </p:sp>
      <p:sp>
        <p:nvSpPr>
          <p:cNvPr id="8" name="TextBox 7"/>
          <p:cNvSpPr txBox="1"/>
          <p:nvPr/>
        </p:nvSpPr>
        <p:spPr>
          <a:xfrm>
            <a:off x="4772525" y="1178174"/>
            <a:ext cx="2073254" cy="369332"/>
          </a:xfrm>
          <a:prstGeom prst="rect">
            <a:avLst/>
          </a:prstGeom>
          <a:solidFill>
            <a:srgbClr val="EBF1DE"/>
          </a:solidFill>
        </p:spPr>
        <p:txBody>
          <a:bodyPr wrap="none" rtlCol="0">
            <a:spAutoFit/>
          </a:bodyPr>
          <a:lstStyle/>
          <a:p>
            <a:pPr defTabSz="457200" fontAlgn="auto">
              <a:spcBef>
                <a:spcPts val="0"/>
              </a:spcBef>
              <a:spcAft>
                <a:spcPts val="0"/>
              </a:spcAft>
            </a:pPr>
            <a:r>
              <a:rPr lang="en-US" sz="1800" dirty="0" smtClean="0">
                <a:solidFill>
                  <a:prstClr val="black"/>
                </a:solidFill>
                <a:latin typeface="Calibri"/>
                <a:ea typeface="+mn-ea"/>
                <a:cs typeface="+mn-cs"/>
              </a:rPr>
              <a:t>Composition Impact</a:t>
            </a:r>
            <a:endParaRPr lang="en-US" sz="1800" dirty="0">
              <a:solidFill>
                <a:prstClr val="black"/>
              </a:solidFill>
              <a:latin typeface="Calibri"/>
              <a:ea typeface="+mn-ea"/>
              <a:cs typeface="+mn-cs"/>
            </a:endParaRPr>
          </a:p>
        </p:txBody>
      </p:sp>
      <p:sp>
        <p:nvSpPr>
          <p:cNvPr id="9" name="TextBox 8"/>
          <p:cNvSpPr txBox="1"/>
          <p:nvPr/>
        </p:nvSpPr>
        <p:spPr>
          <a:xfrm>
            <a:off x="7131034" y="1178174"/>
            <a:ext cx="1864613" cy="369332"/>
          </a:xfrm>
          <a:prstGeom prst="rect">
            <a:avLst/>
          </a:prstGeom>
          <a:solidFill>
            <a:schemeClr val="accent3">
              <a:lumMod val="20000"/>
              <a:lumOff val="80000"/>
            </a:schemeClr>
          </a:solidFill>
        </p:spPr>
        <p:txBody>
          <a:bodyPr wrap="none" rtlCol="0">
            <a:spAutoFit/>
          </a:bodyPr>
          <a:lstStyle/>
          <a:p>
            <a:pPr defTabSz="457200" fontAlgn="auto">
              <a:spcBef>
                <a:spcPts val="0"/>
              </a:spcBef>
              <a:spcAft>
                <a:spcPts val="0"/>
              </a:spcAft>
            </a:pPr>
            <a:r>
              <a:rPr lang="en-US" sz="1800" dirty="0" err="1" smtClean="0">
                <a:solidFill>
                  <a:prstClr val="black"/>
                </a:solidFill>
                <a:latin typeface="Calibri"/>
                <a:ea typeface="+mn-ea"/>
                <a:cs typeface="+mn-cs"/>
              </a:rPr>
              <a:t>Lightcurve</a:t>
            </a:r>
            <a:r>
              <a:rPr lang="en-US" sz="1800" dirty="0" smtClean="0">
                <a:solidFill>
                  <a:prstClr val="black"/>
                </a:solidFill>
                <a:latin typeface="Calibri"/>
                <a:ea typeface="+mn-ea"/>
                <a:cs typeface="+mn-cs"/>
              </a:rPr>
              <a:t> Impact</a:t>
            </a:r>
            <a:endParaRPr lang="en-US" sz="1800" dirty="0">
              <a:solidFill>
                <a:prstClr val="black"/>
              </a:solidFill>
              <a:latin typeface="Calibri"/>
              <a:ea typeface="+mn-ea"/>
              <a:cs typeface="+mn-cs"/>
            </a:endParaRPr>
          </a:p>
        </p:txBody>
      </p:sp>
      <p:cxnSp>
        <p:nvCxnSpPr>
          <p:cNvPr id="11" name="Straight Connector 10"/>
          <p:cNvCxnSpPr>
            <a:endCxn id="12" idx="3"/>
          </p:cNvCxnSpPr>
          <p:nvPr/>
        </p:nvCxnSpPr>
        <p:spPr>
          <a:xfrm flipH="1" flipV="1">
            <a:off x="2023023" y="5245818"/>
            <a:ext cx="877278" cy="3931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71134" y="5061152"/>
            <a:ext cx="1851889"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srgbClr val="FF0000"/>
                </a:solidFill>
                <a:latin typeface="Calibri"/>
                <a:ea typeface="+mn-ea"/>
                <a:cs typeface="+mn-cs"/>
              </a:rPr>
              <a:t>Significant impact</a:t>
            </a:r>
            <a:endParaRPr lang="en-US" sz="1800" dirty="0">
              <a:solidFill>
                <a:srgbClr val="FF0000"/>
              </a:solidFill>
              <a:latin typeface="Calibri"/>
              <a:ea typeface="+mn-ea"/>
              <a:cs typeface="+mn-cs"/>
            </a:endParaRPr>
          </a:p>
        </p:txBody>
      </p:sp>
      <p:cxnSp>
        <p:nvCxnSpPr>
          <p:cNvPr id="14" name="Straight Connector 13"/>
          <p:cNvCxnSpPr/>
          <p:nvPr/>
        </p:nvCxnSpPr>
        <p:spPr>
          <a:xfrm flipH="1" flipV="1">
            <a:off x="2614062" y="4270422"/>
            <a:ext cx="877278" cy="39316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61446" y="3716141"/>
            <a:ext cx="2900153" cy="584776"/>
          </a:xfrm>
          <a:prstGeom prst="rect">
            <a:avLst/>
          </a:prstGeom>
          <a:noFill/>
        </p:spPr>
        <p:txBody>
          <a:bodyPr wrap="none" rtlCol="0">
            <a:spAutoFit/>
          </a:bodyPr>
          <a:lstStyle/>
          <a:p>
            <a:pPr defTabSz="457200" fontAlgn="auto">
              <a:spcBef>
                <a:spcPts val="0"/>
              </a:spcBef>
              <a:spcAft>
                <a:spcPts val="0"/>
              </a:spcAft>
            </a:pPr>
            <a:r>
              <a:rPr lang="en-US" sz="1800" dirty="0" smtClean="0">
                <a:solidFill>
                  <a:srgbClr val="3366FF"/>
                </a:solidFill>
                <a:latin typeface="Calibri"/>
                <a:ea typeface="+mn-ea"/>
                <a:cs typeface="+mn-cs"/>
              </a:rPr>
              <a:t>No significant impact</a:t>
            </a:r>
          </a:p>
          <a:p>
            <a:pPr defTabSz="457200" fontAlgn="auto">
              <a:spcBef>
                <a:spcPts val="0"/>
              </a:spcBef>
              <a:spcAft>
                <a:spcPts val="0"/>
              </a:spcAft>
            </a:pPr>
            <a:r>
              <a:rPr lang="en-US" sz="1400" dirty="0" smtClean="0">
                <a:solidFill>
                  <a:srgbClr val="3366FF"/>
                </a:solidFill>
                <a:latin typeface="Calibri"/>
                <a:ea typeface="+mn-ea"/>
                <a:cs typeface="+mn-cs"/>
              </a:rPr>
              <a:t>(Impact limited to single zone model)</a:t>
            </a:r>
            <a:endParaRPr lang="en-US" sz="1400" dirty="0">
              <a:solidFill>
                <a:srgbClr val="3366FF"/>
              </a:solidFill>
              <a:latin typeface="Calibri"/>
              <a:ea typeface="+mn-ea"/>
              <a:cs typeface="+mn-cs"/>
            </a:endParaRPr>
          </a:p>
        </p:txBody>
      </p:sp>
      <p:sp>
        <p:nvSpPr>
          <p:cNvPr id="16" name="TextBox 15"/>
          <p:cNvSpPr txBox="1"/>
          <p:nvPr/>
        </p:nvSpPr>
        <p:spPr>
          <a:xfrm>
            <a:off x="6130760" y="5057483"/>
            <a:ext cx="2864887" cy="1077218"/>
          </a:xfrm>
          <a:prstGeom prst="rect">
            <a:avLst/>
          </a:prstGeom>
          <a:solidFill>
            <a:schemeClr val="tx2">
              <a:lumMod val="20000"/>
              <a:lumOff val="80000"/>
            </a:schemeClr>
          </a:solidFill>
        </p:spPr>
        <p:txBody>
          <a:bodyPr wrap="none" rtlCol="0">
            <a:spAutoFit/>
          </a:bodyPr>
          <a:lstStyle/>
          <a:p>
            <a:pPr defTabSz="457200" fontAlgn="auto">
              <a:spcBef>
                <a:spcPts val="0"/>
              </a:spcBef>
              <a:spcAft>
                <a:spcPts val="0"/>
              </a:spcAft>
            </a:pPr>
            <a:r>
              <a:rPr lang="en-US" sz="1600" dirty="0" smtClean="0">
                <a:solidFill>
                  <a:prstClr val="black"/>
                </a:solidFill>
                <a:latin typeface="Calibri"/>
                <a:ea typeface="+mn-ea"/>
                <a:cs typeface="+mn-cs"/>
              </a:rPr>
              <a:t>Identified reaction uncertainties</a:t>
            </a:r>
          </a:p>
          <a:p>
            <a:pPr defTabSz="457200" fontAlgn="auto">
              <a:spcBef>
                <a:spcPts val="0"/>
              </a:spcBef>
              <a:spcAft>
                <a:spcPts val="0"/>
              </a:spcAft>
            </a:pPr>
            <a:r>
              <a:rPr lang="en-US" sz="1600" dirty="0">
                <a:solidFill>
                  <a:prstClr val="black"/>
                </a:solidFill>
                <a:latin typeface="Calibri"/>
                <a:ea typeface="+mn-ea"/>
                <a:cs typeface="+mn-cs"/>
              </a:rPr>
              <a:t>t</a:t>
            </a:r>
            <a:r>
              <a:rPr lang="en-US" sz="1600" dirty="0" smtClean="0">
                <a:solidFill>
                  <a:prstClr val="black"/>
                </a:solidFill>
                <a:latin typeface="Calibri"/>
                <a:ea typeface="+mn-ea"/>
                <a:cs typeface="+mn-cs"/>
              </a:rPr>
              <a:t>hat may affect:</a:t>
            </a:r>
          </a:p>
          <a:p>
            <a:pPr marL="285750" indent="-285750" defTabSz="457200" fontAlgn="auto">
              <a:spcBef>
                <a:spcPts val="0"/>
              </a:spcBef>
              <a:spcAft>
                <a:spcPts val="0"/>
              </a:spcAft>
              <a:buFont typeface="Arial"/>
              <a:buChar char="•"/>
            </a:pPr>
            <a:r>
              <a:rPr lang="en-US" sz="1600" dirty="0" smtClean="0">
                <a:solidFill>
                  <a:prstClr val="black"/>
                </a:solidFill>
                <a:latin typeface="Calibri"/>
                <a:ea typeface="+mn-ea"/>
                <a:cs typeface="+mn-cs"/>
              </a:rPr>
              <a:t>Light curve (19 reactions)</a:t>
            </a:r>
          </a:p>
          <a:p>
            <a:pPr marL="285750" indent="-285750" defTabSz="457200" fontAlgn="auto">
              <a:spcBef>
                <a:spcPts val="0"/>
              </a:spcBef>
              <a:spcAft>
                <a:spcPts val="0"/>
              </a:spcAft>
              <a:buFont typeface="Arial"/>
              <a:buChar char="•"/>
            </a:pPr>
            <a:r>
              <a:rPr lang="en-US" sz="1600" dirty="0" smtClean="0">
                <a:solidFill>
                  <a:prstClr val="black"/>
                </a:solidFill>
                <a:latin typeface="Calibri"/>
                <a:ea typeface="+mn-ea"/>
                <a:cs typeface="+mn-cs"/>
              </a:rPr>
              <a:t>Composition (47 reactions)</a:t>
            </a:r>
            <a:endParaRPr lang="en-US" sz="1600" dirty="0">
              <a:solidFill>
                <a:prstClr val="black"/>
              </a:solidFill>
              <a:latin typeface="Calibri"/>
              <a:ea typeface="+mn-ea"/>
              <a:cs typeface="+mn-cs"/>
            </a:endParaRPr>
          </a:p>
        </p:txBody>
      </p:sp>
      <p:sp>
        <p:nvSpPr>
          <p:cNvPr id="18" name="TextBox 17"/>
          <p:cNvSpPr txBox="1"/>
          <p:nvPr/>
        </p:nvSpPr>
        <p:spPr>
          <a:xfrm>
            <a:off x="3758955" y="6211669"/>
            <a:ext cx="5385045" cy="646331"/>
          </a:xfrm>
          <a:prstGeom prst="rect">
            <a:avLst/>
          </a:prstGeom>
          <a:noFill/>
        </p:spPr>
        <p:txBody>
          <a:bodyPr wrap="none" rtlCol="0">
            <a:spAutoFit/>
          </a:bodyPr>
          <a:lstStyle/>
          <a:p>
            <a:pPr defTabSz="457200" fontAlgn="auto">
              <a:spcBef>
                <a:spcPts val="0"/>
              </a:spcBef>
              <a:spcAft>
                <a:spcPts val="0"/>
              </a:spcAft>
            </a:pPr>
            <a:r>
              <a:rPr lang="en-US" sz="1800" dirty="0" err="1" smtClean="0">
                <a:solidFill>
                  <a:prstClr val="black"/>
                </a:solidFill>
                <a:latin typeface="Calibri"/>
                <a:ea typeface="+mn-ea"/>
                <a:cs typeface="+mn-cs"/>
              </a:rPr>
              <a:t>Cyburt</a:t>
            </a:r>
            <a:r>
              <a:rPr lang="en-US" sz="1800" dirty="0" smtClean="0">
                <a:solidFill>
                  <a:prstClr val="black"/>
                </a:solidFill>
                <a:latin typeface="Calibri"/>
                <a:ea typeface="+mn-ea"/>
                <a:cs typeface="+mn-cs"/>
              </a:rPr>
              <a:t>, </a:t>
            </a:r>
            <a:r>
              <a:rPr lang="en-US" sz="1800" dirty="0" err="1" smtClean="0">
                <a:solidFill>
                  <a:prstClr val="black"/>
                </a:solidFill>
                <a:latin typeface="Calibri"/>
                <a:ea typeface="+mn-ea"/>
                <a:cs typeface="+mn-cs"/>
              </a:rPr>
              <a:t>Heger</a:t>
            </a:r>
            <a:r>
              <a:rPr lang="en-US" sz="1800" dirty="0" smtClean="0">
                <a:solidFill>
                  <a:prstClr val="black"/>
                </a:solidFill>
                <a:latin typeface="Calibri"/>
                <a:ea typeface="+mn-ea"/>
                <a:cs typeface="+mn-cs"/>
              </a:rPr>
              <a:t>,  et al. 2016</a:t>
            </a:r>
          </a:p>
          <a:p>
            <a:pPr defTabSz="457200" fontAlgn="auto">
              <a:spcBef>
                <a:spcPts val="0"/>
              </a:spcBef>
              <a:spcAft>
                <a:spcPts val="0"/>
              </a:spcAft>
            </a:pPr>
            <a:r>
              <a:rPr lang="en-US" sz="1800" dirty="0" smtClean="0">
                <a:solidFill>
                  <a:prstClr val="black"/>
                </a:solidFill>
                <a:latin typeface="Calibri"/>
                <a:ea typeface="+mn-ea"/>
                <a:cs typeface="+mn-cs"/>
              </a:rPr>
              <a:t>For masses see  Schatz &amp; </a:t>
            </a:r>
            <a:r>
              <a:rPr lang="en-US" sz="1800" dirty="0" err="1" smtClean="0">
                <a:solidFill>
                  <a:prstClr val="black"/>
                </a:solidFill>
                <a:latin typeface="Calibri"/>
                <a:ea typeface="+mn-ea"/>
                <a:cs typeface="+mn-cs"/>
              </a:rPr>
              <a:t>Ong</a:t>
            </a:r>
            <a:r>
              <a:rPr lang="en-US" sz="1800" dirty="0" smtClean="0">
                <a:solidFill>
                  <a:prstClr val="black"/>
                </a:solidFill>
                <a:latin typeface="Calibri"/>
                <a:ea typeface="+mn-ea"/>
                <a:cs typeface="+mn-cs"/>
              </a:rPr>
              <a:t> 2016  </a:t>
            </a:r>
            <a:r>
              <a:rPr lang="nb-NO" sz="1800" dirty="0" smtClean="0"/>
              <a:t>arXiv</a:t>
            </a:r>
            <a:r>
              <a:rPr lang="nb-NO" sz="1800" dirty="0"/>
              <a:t>:1610.07596</a:t>
            </a:r>
            <a:endParaRPr lang="en-US" sz="1800" dirty="0">
              <a:solidFill>
                <a:prstClr val="black"/>
              </a:solidFill>
              <a:latin typeface="Calibri"/>
              <a:ea typeface="+mn-ea"/>
              <a:cs typeface="+mn-cs"/>
            </a:endParaRPr>
          </a:p>
        </p:txBody>
      </p:sp>
    </p:spTree>
    <p:extLst>
      <p:ext uri="{BB962C8B-B14F-4D97-AF65-F5344CB8AC3E}">
        <p14:creationId xmlns:p14="http://schemas.microsoft.com/office/powerpoint/2010/main" val="7187820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png"/>
          <p:cNvPicPr>
            <a:picLocks noChangeAspect="1"/>
          </p:cNvPicPr>
          <p:nvPr/>
        </p:nvPicPr>
        <p:blipFill rotWithShape="1">
          <a:blip r:embed="rId2">
            <a:extLst>
              <a:ext uri="{28A0092B-C50C-407E-A947-70E740481C1C}">
                <a14:useLocalDpi xmlns:a14="http://schemas.microsoft.com/office/drawing/2010/main" val="0"/>
              </a:ext>
            </a:extLst>
          </a:blip>
          <a:srcRect l="13674" t="20422" r="28394"/>
          <a:stretch/>
        </p:blipFill>
        <p:spPr>
          <a:xfrm>
            <a:off x="139550" y="1212719"/>
            <a:ext cx="2246752" cy="4734045"/>
          </a:xfrm>
          <a:prstGeom prst="rect">
            <a:avLst/>
          </a:prstGeom>
        </p:spPr>
      </p:pic>
      <p:pic>
        <p:nvPicPr>
          <p:cNvPr id="3" name="Picture 2" descr="screenshot.png"/>
          <p:cNvPicPr>
            <a:picLocks noChangeAspect="1"/>
          </p:cNvPicPr>
          <p:nvPr/>
        </p:nvPicPr>
        <p:blipFill rotWithShape="1">
          <a:blip r:embed="rId3">
            <a:extLst>
              <a:ext uri="{28A0092B-C50C-407E-A947-70E740481C1C}">
                <a14:useLocalDpi xmlns:a14="http://schemas.microsoft.com/office/drawing/2010/main" val="0"/>
              </a:ext>
            </a:extLst>
          </a:blip>
          <a:srcRect l="3678"/>
          <a:stretch/>
        </p:blipFill>
        <p:spPr>
          <a:xfrm>
            <a:off x="2246751" y="963534"/>
            <a:ext cx="3289696" cy="3590432"/>
          </a:xfrm>
          <a:prstGeom prst="rect">
            <a:avLst/>
          </a:prstGeom>
        </p:spPr>
      </p:pic>
      <p:sp>
        <p:nvSpPr>
          <p:cNvPr id="4" name="TextBox 3"/>
          <p:cNvSpPr txBox="1"/>
          <p:nvPr/>
        </p:nvSpPr>
        <p:spPr>
          <a:xfrm>
            <a:off x="2875907" y="4938876"/>
            <a:ext cx="5711820" cy="1754327"/>
          </a:xfrm>
          <a:prstGeom prst="rect">
            <a:avLst/>
          </a:prstGeom>
          <a:solidFill>
            <a:schemeClr val="accent1">
              <a:lumMod val="20000"/>
              <a:lumOff val="80000"/>
            </a:schemeClr>
          </a:solidFill>
        </p:spPr>
        <p:txBody>
          <a:bodyPr wrap="none" rtlCol="0">
            <a:spAutoFit/>
          </a:bodyPr>
          <a:lstStyle/>
          <a:p>
            <a:pPr marL="285750" indent="-285750" defTabSz="457200" fontAlgn="auto">
              <a:spcBef>
                <a:spcPts val="0"/>
              </a:spcBef>
              <a:spcAft>
                <a:spcPts val="0"/>
              </a:spcAft>
              <a:buFont typeface="Arial"/>
              <a:buChar char="•"/>
            </a:pPr>
            <a:r>
              <a:rPr lang="en-US" sz="1800" dirty="0" smtClean="0">
                <a:solidFill>
                  <a:prstClr val="black"/>
                </a:solidFill>
                <a:latin typeface="Calibri"/>
                <a:ea typeface="+mn-ea"/>
                <a:cs typeface="+mn-cs"/>
                <a:sym typeface="Wingdings"/>
              </a:rPr>
              <a:t>Results differ from previous studies</a:t>
            </a:r>
          </a:p>
          <a:p>
            <a:pPr marL="742950" lvl="1" indent="-285750" defTabSz="457200" fontAlgn="auto">
              <a:spcBef>
                <a:spcPts val="0"/>
              </a:spcBef>
              <a:spcAft>
                <a:spcPts val="0"/>
              </a:spcAft>
              <a:buFont typeface="Arial"/>
              <a:buChar char="•"/>
            </a:pPr>
            <a:r>
              <a:rPr lang="en-US" sz="1800" dirty="0">
                <a:solidFill>
                  <a:prstClr val="black"/>
                </a:solidFill>
                <a:latin typeface="Calibri"/>
                <a:ea typeface="+mn-ea"/>
                <a:cs typeface="+mn-cs"/>
                <a:sym typeface="Wingdings"/>
              </a:rPr>
              <a:t>P</a:t>
            </a:r>
            <a:r>
              <a:rPr lang="en-US" sz="1800" dirty="0" smtClean="0">
                <a:solidFill>
                  <a:prstClr val="black"/>
                </a:solidFill>
                <a:latin typeface="Calibri"/>
                <a:ea typeface="+mn-ea"/>
                <a:cs typeface="+mn-cs"/>
                <a:sym typeface="Wingdings"/>
              </a:rPr>
              <a:t>ost-processing studies do not take energy </a:t>
            </a:r>
            <a:br>
              <a:rPr lang="en-US" sz="1800" dirty="0" smtClean="0">
                <a:solidFill>
                  <a:prstClr val="black"/>
                </a:solidFill>
                <a:latin typeface="Calibri"/>
                <a:ea typeface="+mn-ea"/>
                <a:cs typeface="+mn-cs"/>
                <a:sym typeface="Wingdings"/>
              </a:rPr>
            </a:br>
            <a:r>
              <a:rPr lang="en-US" sz="1800" dirty="0" smtClean="0">
                <a:solidFill>
                  <a:prstClr val="black"/>
                </a:solidFill>
                <a:latin typeface="Calibri"/>
                <a:ea typeface="+mn-ea"/>
                <a:cs typeface="+mn-cs"/>
                <a:sym typeface="Wingdings"/>
              </a:rPr>
              <a:t>generation into account (Hu 2014, Parikh 2008)</a:t>
            </a:r>
          </a:p>
          <a:p>
            <a:pPr marL="742950" lvl="1" indent="-285750" defTabSz="457200" fontAlgn="auto">
              <a:spcBef>
                <a:spcPts val="0"/>
              </a:spcBef>
              <a:spcAft>
                <a:spcPts val="0"/>
              </a:spcAft>
              <a:buFont typeface="Arial"/>
              <a:buChar char="•"/>
            </a:pPr>
            <a:r>
              <a:rPr lang="en-US" sz="1800" dirty="0" smtClean="0">
                <a:solidFill>
                  <a:prstClr val="black"/>
                </a:solidFill>
                <a:latin typeface="Calibri"/>
                <a:ea typeface="+mn-ea"/>
                <a:cs typeface="+mn-cs"/>
                <a:sym typeface="Wingdings"/>
              </a:rPr>
              <a:t>Different bursts (Parikh 2008)</a:t>
            </a:r>
          </a:p>
          <a:p>
            <a:pPr marL="742950" lvl="1" indent="-285750" defTabSz="457200" fontAlgn="auto">
              <a:spcBef>
                <a:spcPts val="0"/>
              </a:spcBef>
              <a:spcAft>
                <a:spcPts val="0"/>
              </a:spcAft>
              <a:buFont typeface="Arial"/>
              <a:buChar char="•"/>
            </a:pPr>
            <a:r>
              <a:rPr lang="en-US" sz="1800" dirty="0" smtClean="0">
                <a:solidFill>
                  <a:prstClr val="black"/>
                </a:solidFill>
                <a:latin typeface="Calibri"/>
                <a:ea typeface="+mn-ea"/>
                <a:cs typeface="+mn-cs"/>
                <a:sym typeface="Wingdings"/>
              </a:rPr>
              <a:t>Genuine model differences for </a:t>
            </a:r>
            <a:r>
              <a:rPr lang="en-US" sz="1800" baseline="30000" dirty="0" smtClean="0">
                <a:solidFill>
                  <a:prstClr val="black"/>
                </a:solidFill>
                <a:latin typeface="Calibri"/>
                <a:ea typeface="+mn-ea"/>
                <a:cs typeface="+mn-cs"/>
                <a:sym typeface="Wingdings"/>
              </a:rPr>
              <a:t>15</a:t>
            </a:r>
            <a:r>
              <a:rPr lang="en-US" sz="1800" dirty="0" smtClean="0">
                <a:solidFill>
                  <a:prstClr val="black"/>
                </a:solidFill>
                <a:latin typeface="Calibri"/>
                <a:ea typeface="+mn-ea"/>
                <a:cs typeface="+mn-cs"/>
                <a:sym typeface="Wingdings"/>
              </a:rPr>
              <a:t>O(</a:t>
            </a:r>
            <a:r>
              <a:rPr lang="en-US" sz="1800" dirty="0" err="1" smtClean="0">
                <a:solidFill>
                  <a:prstClr val="black"/>
                </a:solidFill>
                <a:latin typeface="Symbol" charset="2"/>
                <a:ea typeface="+mn-ea"/>
                <a:cs typeface="Symbol" charset="2"/>
                <a:sym typeface="Wingdings"/>
              </a:rPr>
              <a:t>a,g</a:t>
            </a:r>
            <a:r>
              <a:rPr lang="en-US" sz="1800" dirty="0" smtClean="0">
                <a:solidFill>
                  <a:prstClr val="black"/>
                </a:solidFill>
                <a:latin typeface="Calibri"/>
                <a:ea typeface="+mn-ea"/>
                <a:cs typeface="+mn-cs"/>
                <a:sym typeface="Wingdings"/>
              </a:rPr>
              <a:t>) </a:t>
            </a:r>
            <a:r>
              <a:rPr lang="en-US" sz="1800" dirty="0" err="1" smtClean="0">
                <a:solidFill>
                  <a:prstClr val="black"/>
                </a:solidFill>
                <a:latin typeface="Calibri"/>
                <a:ea typeface="+mn-ea"/>
                <a:cs typeface="+mn-cs"/>
                <a:sym typeface="Wingdings"/>
              </a:rPr>
              <a:t>Fisker</a:t>
            </a:r>
            <a:r>
              <a:rPr lang="en-US" sz="1800" dirty="0" smtClean="0">
                <a:solidFill>
                  <a:prstClr val="black"/>
                </a:solidFill>
                <a:latin typeface="Calibri"/>
                <a:ea typeface="+mn-ea"/>
                <a:cs typeface="+mn-cs"/>
                <a:sym typeface="Wingdings"/>
              </a:rPr>
              <a:t> 2008</a:t>
            </a:r>
          </a:p>
          <a:p>
            <a:pPr marL="285750" indent="-285750" defTabSz="457200" fontAlgn="auto">
              <a:spcBef>
                <a:spcPts val="0"/>
              </a:spcBef>
              <a:spcAft>
                <a:spcPts val="0"/>
              </a:spcAft>
              <a:buFont typeface="Arial"/>
              <a:buChar char="•"/>
            </a:pPr>
            <a:r>
              <a:rPr lang="en-US" sz="1800" dirty="0" smtClean="0">
                <a:solidFill>
                  <a:prstClr val="black"/>
                </a:solidFill>
                <a:latin typeface="Calibri"/>
                <a:ea typeface="+mn-ea"/>
                <a:cs typeface="+mn-cs"/>
                <a:sym typeface="Wingdings"/>
              </a:rPr>
              <a:t>Parikh et a. 2008: correlations not critical</a:t>
            </a:r>
            <a:endParaRPr lang="en-US" sz="1800" dirty="0">
              <a:solidFill>
                <a:prstClr val="black"/>
              </a:solidFill>
              <a:latin typeface="Calibri"/>
              <a:ea typeface="+mn-ea"/>
              <a:cs typeface="+mn-cs"/>
            </a:endParaRPr>
          </a:p>
        </p:txBody>
      </p:sp>
      <p:pic>
        <p:nvPicPr>
          <p:cNvPr id="5" name="Picture 4" descr="screenshot.png"/>
          <p:cNvPicPr>
            <a:picLocks noChangeAspect="1"/>
          </p:cNvPicPr>
          <p:nvPr/>
        </p:nvPicPr>
        <p:blipFill rotWithShape="1">
          <a:blip r:embed="rId4">
            <a:extLst>
              <a:ext uri="{28A0092B-C50C-407E-A947-70E740481C1C}">
                <a14:useLocalDpi xmlns:a14="http://schemas.microsoft.com/office/drawing/2010/main" val="0"/>
              </a:ext>
            </a:extLst>
          </a:blip>
          <a:srcRect l="2437"/>
          <a:stretch/>
        </p:blipFill>
        <p:spPr>
          <a:xfrm>
            <a:off x="5107522" y="1842282"/>
            <a:ext cx="3912116" cy="2558152"/>
          </a:xfrm>
          <a:prstGeom prst="rect">
            <a:avLst/>
          </a:prstGeom>
        </p:spPr>
      </p:pic>
      <p:sp>
        <p:nvSpPr>
          <p:cNvPr id="6" name="TextBox 5"/>
          <p:cNvSpPr txBox="1"/>
          <p:nvPr/>
        </p:nvSpPr>
        <p:spPr>
          <a:xfrm>
            <a:off x="1362224" y="163958"/>
            <a:ext cx="7350891" cy="584776"/>
          </a:xfrm>
          <a:prstGeom prst="rect">
            <a:avLst/>
          </a:prstGeom>
          <a:noFill/>
        </p:spPr>
        <p:txBody>
          <a:bodyPr wrap="none" rtlCol="0">
            <a:spAutoFit/>
          </a:bodyPr>
          <a:lstStyle/>
          <a:p>
            <a:pPr defTabSz="457200" fontAlgn="auto">
              <a:spcBef>
                <a:spcPts val="0"/>
              </a:spcBef>
              <a:spcAft>
                <a:spcPts val="0"/>
              </a:spcAft>
            </a:pPr>
            <a:r>
              <a:rPr lang="en-US" sz="3200" dirty="0" smtClean="0">
                <a:solidFill>
                  <a:prstClr val="black"/>
                </a:solidFill>
                <a:latin typeface="Calibri"/>
                <a:ea typeface="+mn-ea"/>
                <a:cs typeface="+mn-cs"/>
              </a:rPr>
              <a:t>X-ray Burst Sensitivity to Nuclear Reactions</a:t>
            </a:r>
            <a:endParaRPr lang="en-US" sz="3200" dirty="0">
              <a:solidFill>
                <a:prstClr val="black"/>
              </a:solidFill>
              <a:latin typeface="Calibri"/>
              <a:ea typeface="+mn-ea"/>
              <a:cs typeface="+mn-cs"/>
            </a:endParaRPr>
          </a:p>
        </p:txBody>
      </p:sp>
      <p:pic>
        <p:nvPicPr>
          <p:cNvPr id="7" name="Picture 6" descr="screens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6512" y="4401577"/>
            <a:ext cx="3187305" cy="452392"/>
          </a:xfrm>
          <a:prstGeom prst="rect">
            <a:avLst/>
          </a:prstGeom>
        </p:spPr>
      </p:pic>
    </p:spTree>
    <p:extLst>
      <p:ext uri="{BB962C8B-B14F-4D97-AF65-F5344CB8AC3E}">
        <p14:creationId xmlns:p14="http://schemas.microsoft.com/office/powerpoint/2010/main" val="10671659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ChangeArrowheads="1"/>
          </p:cNvSpPr>
          <p:nvPr/>
        </p:nvSpPr>
        <p:spPr bwMode="auto">
          <a:xfrm>
            <a:off x="228600" y="2353265"/>
            <a:ext cx="8790531" cy="2071688"/>
          </a:xfrm>
          <a:prstGeom prst="rect">
            <a:avLst/>
          </a:prstGeom>
          <a:solidFill>
            <a:srgbClr val="FFFFCC"/>
          </a:solidFill>
          <a:ln w="9525">
            <a:solidFill>
              <a:schemeClr val="tx1"/>
            </a:solidFill>
            <a:miter lim="800000"/>
            <a:headEnd/>
            <a:tailEnd/>
          </a:ln>
        </p:spPr>
        <p:txBody>
          <a:bodyPr wrap="none" anchor="ctr"/>
          <a:lstStyle/>
          <a:p>
            <a:endParaRPr lang="en-US"/>
          </a:p>
        </p:txBody>
      </p:sp>
      <p:pic>
        <p:nvPicPr>
          <p:cNvPr id="83970" name="Picture 3" descr="C:\My Documents\ISP205\L25\traffic_wave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2996" y="1294891"/>
            <a:ext cx="73152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5"/>
          <p:cNvSpPr txBox="1">
            <a:spLocks noChangeArrowheads="1"/>
          </p:cNvSpPr>
          <p:nvPr/>
        </p:nvSpPr>
        <p:spPr bwMode="auto">
          <a:xfrm>
            <a:off x="453745" y="2377473"/>
            <a:ext cx="795178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None/>
            </a:pPr>
            <a:r>
              <a:rPr lang="en-US" dirty="0">
                <a:latin typeface="Times New Roman" charset="0"/>
                <a:sym typeface="Wingdings" charset="0"/>
              </a:rPr>
              <a:t>Slow reactions  	 extend energy generation  </a:t>
            </a:r>
            <a:br>
              <a:rPr lang="en-US" dirty="0">
                <a:latin typeface="Times New Roman" charset="0"/>
                <a:sym typeface="Wingdings" charset="0"/>
              </a:rPr>
            </a:br>
            <a:r>
              <a:rPr lang="en-US" dirty="0">
                <a:latin typeface="Times New Roman" charset="0"/>
                <a:sym typeface="Wingdings" charset="0"/>
              </a:rPr>
              <a:t>                            	 abundance accumulation</a:t>
            </a:r>
            <a:br>
              <a:rPr lang="en-US" dirty="0">
                <a:latin typeface="Times New Roman" charset="0"/>
                <a:sym typeface="Wingdings" charset="0"/>
              </a:rPr>
            </a:br>
            <a:r>
              <a:rPr lang="en-US" dirty="0">
                <a:latin typeface="Times New Roman" charset="0"/>
                <a:sym typeface="Wingdings" charset="0"/>
              </a:rPr>
              <a:t>                                         (steady flow approximation </a:t>
            </a:r>
            <a:r>
              <a:rPr lang="en-US" dirty="0" err="1">
                <a:latin typeface="Symbol" charset="0"/>
                <a:sym typeface="Wingdings" charset="0"/>
              </a:rPr>
              <a:t>l</a:t>
            </a:r>
            <a:r>
              <a:rPr lang="en-US" dirty="0" err="1">
                <a:latin typeface="Times New Roman" charset="0"/>
                <a:sym typeface="Wingdings" charset="0"/>
              </a:rPr>
              <a:t>Y</a:t>
            </a:r>
            <a:r>
              <a:rPr lang="en-US" dirty="0">
                <a:latin typeface="Times New Roman" charset="0"/>
                <a:sym typeface="Wingdings" charset="0"/>
              </a:rPr>
              <a:t>=</a:t>
            </a:r>
            <a:r>
              <a:rPr lang="en-US" dirty="0" err="1">
                <a:latin typeface="Times New Roman" charset="0"/>
                <a:sym typeface="Wingdings" charset="0"/>
              </a:rPr>
              <a:t>const</a:t>
            </a:r>
            <a:r>
              <a:rPr lang="en-US" dirty="0">
                <a:latin typeface="Times New Roman" charset="0"/>
                <a:sym typeface="Wingdings" charset="0"/>
              </a:rPr>
              <a:t/>
            </a:r>
            <a:br>
              <a:rPr lang="en-US" dirty="0">
                <a:latin typeface="Times New Roman" charset="0"/>
                <a:sym typeface="Wingdings" charset="0"/>
              </a:rPr>
            </a:br>
            <a:r>
              <a:rPr lang="en-US" dirty="0">
                <a:latin typeface="Times New Roman" charset="0"/>
                <a:sym typeface="Wingdings" charset="0"/>
              </a:rPr>
              <a:t>                                          or Y ~ 1/</a:t>
            </a:r>
            <a:r>
              <a:rPr lang="en-US" dirty="0">
                <a:latin typeface="Symbol" charset="0"/>
                <a:sym typeface="Wingdings" charset="0"/>
              </a:rPr>
              <a:t>l</a:t>
            </a:r>
            <a:r>
              <a:rPr lang="en-US" dirty="0">
                <a:latin typeface="Times New Roman" charset="0"/>
                <a:sym typeface="Wingdings" charset="0"/>
              </a:rPr>
              <a:t>)</a:t>
            </a:r>
          </a:p>
          <a:p>
            <a:pPr eaLnBrk="1" hangingPunct="1">
              <a:buFont typeface="Wingdings" charset="0"/>
              <a:buChar char="à"/>
            </a:pPr>
            <a:endParaRPr lang="en-US" dirty="0">
              <a:latin typeface="Times New Roman" charset="0"/>
            </a:endParaRPr>
          </a:p>
        </p:txBody>
      </p:sp>
      <p:sp>
        <p:nvSpPr>
          <p:cNvPr id="83972" name="Text Box 6"/>
          <p:cNvSpPr txBox="1">
            <a:spLocks noChangeArrowheads="1"/>
          </p:cNvSpPr>
          <p:nvPr/>
        </p:nvSpPr>
        <p:spPr bwMode="auto">
          <a:xfrm>
            <a:off x="365043" y="3920643"/>
            <a:ext cx="87230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Times New Roman" charset="0"/>
              </a:rPr>
              <a:t>Critical </a:t>
            </a:r>
            <a:r>
              <a:rPr lang="ja-JP" altLang="en-US" dirty="0">
                <a:latin typeface="Times New Roman" charset="0"/>
              </a:rPr>
              <a:t>“</a:t>
            </a:r>
            <a:r>
              <a:rPr lang="en-US" altLang="ja-JP" dirty="0" smtClean="0">
                <a:latin typeface="Times New Roman" charset="0"/>
              </a:rPr>
              <a:t>waiting </a:t>
            </a:r>
            <a:r>
              <a:rPr lang="en-US" altLang="ja-JP" dirty="0">
                <a:latin typeface="Times New Roman" charset="0"/>
              </a:rPr>
              <a:t>points</a:t>
            </a:r>
            <a:r>
              <a:rPr lang="ja-JP" altLang="en-US" dirty="0">
                <a:latin typeface="Times New Roman" charset="0"/>
              </a:rPr>
              <a:t>”</a:t>
            </a:r>
            <a:r>
              <a:rPr lang="en-US" altLang="ja-JP" dirty="0">
                <a:latin typeface="Times New Roman" charset="0"/>
              </a:rPr>
              <a:t> can be easily identified in abundance movie</a:t>
            </a:r>
            <a:endParaRPr lang="en-US" dirty="0">
              <a:latin typeface="Times New Roman" charset="0"/>
            </a:endParaRPr>
          </a:p>
        </p:txBody>
      </p:sp>
      <p:sp>
        <p:nvSpPr>
          <p:cNvPr id="83974" name="Text Box 15"/>
          <p:cNvSpPr txBox="1">
            <a:spLocks noChangeArrowheads="1"/>
          </p:cNvSpPr>
          <p:nvPr/>
        </p:nvSpPr>
        <p:spPr bwMode="auto">
          <a:xfrm>
            <a:off x="1269219" y="307975"/>
            <a:ext cx="68902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t>Why are some rates more important than others? </a:t>
            </a:r>
            <a:endParaRPr lang="en-US" dirty="0"/>
          </a:p>
        </p:txBody>
      </p:sp>
      <p:grpSp>
        <p:nvGrpSpPr>
          <p:cNvPr id="3" name="Group 2"/>
          <p:cNvGrpSpPr/>
          <p:nvPr/>
        </p:nvGrpSpPr>
        <p:grpSpPr>
          <a:xfrm>
            <a:off x="224022" y="4917114"/>
            <a:ext cx="8763000" cy="1132908"/>
            <a:chOff x="224022" y="4917114"/>
            <a:chExt cx="8763000" cy="1132908"/>
          </a:xfrm>
        </p:grpSpPr>
        <p:sp>
          <p:nvSpPr>
            <p:cNvPr id="15" name="Rectangle 2"/>
            <p:cNvSpPr>
              <a:spLocks noChangeArrowheads="1"/>
            </p:cNvSpPr>
            <p:nvPr/>
          </p:nvSpPr>
          <p:spPr bwMode="auto">
            <a:xfrm>
              <a:off x="224022" y="4917114"/>
              <a:ext cx="8763000" cy="1132908"/>
            </a:xfrm>
            <a:prstGeom prst="rect">
              <a:avLst/>
            </a:prstGeom>
            <a:solidFill>
              <a:srgbClr val="FFFFCC"/>
            </a:solidFill>
            <a:ln w="9525">
              <a:solidFill>
                <a:schemeClr val="tx1"/>
              </a:solidFill>
              <a:miter lim="800000"/>
              <a:headEnd/>
              <a:tailEnd/>
            </a:ln>
          </p:spPr>
          <p:txBody>
            <a:bodyPr wrap="none" anchor="ctr"/>
            <a:lstStyle/>
            <a:p>
              <a:endParaRPr lang="en-US" dirty="0"/>
            </a:p>
          </p:txBody>
        </p:sp>
        <p:sp>
          <p:nvSpPr>
            <p:cNvPr id="16" name="Text Box 5"/>
            <p:cNvSpPr txBox="1">
              <a:spLocks noChangeArrowheads="1"/>
            </p:cNvSpPr>
            <p:nvPr/>
          </p:nvSpPr>
          <p:spPr bwMode="auto">
            <a:xfrm>
              <a:off x="363542" y="5269506"/>
              <a:ext cx="15864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None/>
              </a:pPr>
              <a:r>
                <a:rPr lang="en-US" dirty="0" err="1" smtClean="0">
                  <a:latin typeface="Times New Roman" charset="0"/>
                  <a:sym typeface="Wingdings" charset="0"/>
                </a:rPr>
                <a:t>Branchings</a:t>
              </a:r>
              <a:endParaRPr lang="en-US" dirty="0">
                <a:latin typeface="Times New Roman" charset="0"/>
              </a:endParaRPr>
            </a:p>
          </p:txBody>
        </p:sp>
      </p:grpSp>
      <p:sp>
        <p:nvSpPr>
          <p:cNvPr id="17" name="Text Box 5"/>
          <p:cNvSpPr txBox="1">
            <a:spLocks noChangeArrowheads="1"/>
          </p:cNvSpPr>
          <p:nvPr/>
        </p:nvSpPr>
        <p:spPr bwMode="auto">
          <a:xfrm>
            <a:off x="3270202" y="5065183"/>
            <a:ext cx="54425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buFontTx/>
              <a:buChar char="-"/>
            </a:pPr>
            <a:r>
              <a:rPr lang="en-US" dirty="0" smtClean="0">
                <a:latin typeface="Times New Roman" charset="0"/>
                <a:sym typeface="Wingdings" charset="0"/>
              </a:rPr>
              <a:t>Decide between different waiting points</a:t>
            </a:r>
          </a:p>
          <a:p>
            <a:pPr marL="342900" indent="-342900" eaLnBrk="1" hangingPunct="1">
              <a:buFontTx/>
              <a:buChar char="-"/>
            </a:pPr>
            <a:r>
              <a:rPr lang="en-US" dirty="0" smtClean="0">
                <a:latin typeface="Times New Roman" charset="0"/>
                <a:sym typeface="Wingdings" charset="0"/>
              </a:rPr>
              <a:t>Cycles</a:t>
            </a:r>
            <a:endParaRPr lang="en-US" dirty="0">
              <a:latin typeface="Times New Roman" charset="0"/>
            </a:endParaRPr>
          </a:p>
        </p:txBody>
      </p:sp>
    </p:spTree>
    <p:extLst>
      <p:ext uri="{BB962C8B-B14F-4D97-AF65-F5344CB8AC3E}">
        <p14:creationId xmlns:p14="http://schemas.microsoft.com/office/powerpoint/2010/main" val="3235250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697" y="1752369"/>
            <a:ext cx="4769555" cy="3937000"/>
          </a:xfrm>
          <a:prstGeom prst="rect">
            <a:avLst/>
          </a:prstGeom>
          <a:solidFill>
            <a:schemeClr val="bg1">
              <a:lumMod val="9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dirty="0">
              <a:solidFill>
                <a:prstClr val="white"/>
              </a:solidFill>
              <a:latin typeface="Calibri"/>
            </a:endParaRPr>
          </a:p>
        </p:txBody>
      </p:sp>
      <p:grpSp>
        <p:nvGrpSpPr>
          <p:cNvPr id="3" name="Group 2"/>
          <p:cNvGrpSpPr/>
          <p:nvPr/>
        </p:nvGrpSpPr>
        <p:grpSpPr>
          <a:xfrm>
            <a:off x="2290740" y="2838464"/>
            <a:ext cx="3805427" cy="2816831"/>
            <a:chOff x="3670159" y="3456766"/>
            <a:chExt cx="3805427" cy="2816831"/>
          </a:xfrm>
        </p:grpSpPr>
        <p:cxnSp>
          <p:nvCxnSpPr>
            <p:cNvPr id="4" name="Straight Connector 3"/>
            <p:cNvCxnSpPr/>
            <p:nvPr/>
          </p:nvCxnSpPr>
          <p:spPr>
            <a:xfrm>
              <a:off x="3767844" y="4647600"/>
              <a:ext cx="1186173"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670159" y="4759250"/>
              <a:ext cx="1400381" cy="553998"/>
            </a:xfrm>
            <a:prstGeom prst="rect">
              <a:avLst/>
            </a:prstGeom>
            <a:noFill/>
          </p:spPr>
          <p:txBody>
            <a:bodyPr wrap="none" rtlCol="0">
              <a:spAutoFit/>
            </a:bodyPr>
            <a:lstStyle/>
            <a:p>
              <a:r>
                <a:rPr lang="en-US" sz="3000" baseline="30000" dirty="0" smtClean="0">
                  <a:solidFill>
                    <a:prstClr val="black"/>
                  </a:solidFill>
                </a:rPr>
                <a:t>57</a:t>
              </a:r>
              <a:r>
                <a:rPr lang="en-US" sz="3000" dirty="0" smtClean="0">
                  <a:solidFill>
                    <a:prstClr val="black"/>
                  </a:solidFill>
                </a:rPr>
                <a:t>Cu+p</a:t>
              </a:r>
              <a:endParaRPr lang="en-US" sz="3000" dirty="0">
                <a:solidFill>
                  <a:prstClr val="black"/>
                </a:solidFill>
              </a:endParaRPr>
            </a:p>
          </p:txBody>
        </p:sp>
        <p:sp>
          <p:nvSpPr>
            <p:cNvPr id="6" name="TextBox 5"/>
            <p:cNvSpPr txBox="1"/>
            <p:nvPr/>
          </p:nvSpPr>
          <p:spPr>
            <a:xfrm>
              <a:off x="6013492" y="5719599"/>
              <a:ext cx="918916" cy="553998"/>
            </a:xfrm>
            <a:prstGeom prst="rect">
              <a:avLst/>
            </a:prstGeom>
            <a:noFill/>
          </p:spPr>
          <p:txBody>
            <a:bodyPr wrap="none" rtlCol="0">
              <a:spAutoFit/>
            </a:bodyPr>
            <a:lstStyle/>
            <a:p>
              <a:r>
                <a:rPr lang="en-US" sz="3000" baseline="30000" dirty="0" smtClean="0">
                  <a:solidFill>
                    <a:prstClr val="black"/>
                  </a:solidFill>
                </a:rPr>
                <a:t>58</a:t>
              </a:r>
              <a:r>
                <a:rPr lang="en-US" sz="3000" dirty="0" smtClean="0">
                  <a:solidFill>
                    <a:prstClr val="black"/>
                  </a:solidFill>
                </a:rPr>
                <a:t>Zn</a:t>
              </a:r>
              <a:endParaRPr lang="en-US" sz="3000" dirty="0">
                <a:solidFill>
                  <a:prstClr val="black"/>
                </a:solidFill>
              </a:endParaRPr>
            </a:p>
          </p:txBody>
        </p:sp>
        <p:cxnSp>
          <p:nvCxnSpPr>
            <p:cNvPr id="7" name="Straight Connector 6"/>
            <p:cNvCxnSpPr/>
            <p:nvPr/>
          </p:nvCxnSpPr>
          <p:spPr>
            <a:xfrm>
              <a:off x="5818121" y="5747517"/>
              <a:ext cx="118617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761197" y="5036141"/>
              <a:ext cx="118617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46137" y="4239482"/>
              <a:ext cx="118617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745033" y="3959223"/>
              <a:ext cx="118617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757884" y="3706877"/>
              <a:ext cx="118617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746138" y="4630271"/>
              <a:ext cx="1186173"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047264" y="5539284"/>
              <a:ext cx="428322" cy="400110"/>
            </a:xfrm>
            <a:prstGeom prst="rect">
              <a:avLst/>
            </a:prstGeom>
            <a:noFill/>
          </p:spPr>
          <p:txBody>
            <a:bodyPr wrap="none" rtlCol="0">
              <a:spAutoFit/>
            </a:bodyPr>
            <a:lstStyle/>
            <a:p>
              <a:r>
                <a:rPr lang="en-US" sz="2000" dirty="0" smtClean="0">
                  <a:solidFill>
                    <a:prstClr val="black"/>
                  </a:solidFill>
                </a:rPr>
                <a:t>0</a:t>
              </a:r>
              <a:r>
                <a:rPr lang="en-US" sz="2000" baseline="30000" dirty="0" smtClean="0">
                  <a:solidFill>
                    <a:prstClr val="black"/>
                  </a:solidFill>
                </a:rPr>
                <a:t>+</a:t>
              </a:r>
              <a:endParaRPr lang="en-US" sz="2000" baseline="30000" dirty="0">
                <a:solidFill>
                  <a:prstClr val="black"/>
                </a:solidFill>
              </a:endParaRPr>
            </a:p>
          </p:txBody>
        </p:sp>
        <p:sp>
          <p:nvSpPr>
            <p:cNvPr id="14" name="TextBox 13"/>
            <p:cNvSpPr txBox="1"/>
            <p:nvPr/>
          </p:nvSpPr>
          <p:spPr>
            <a:xfrm>
              <a:off x="7018249" y="4827909"/>
              <a:ext cx="428322" cy="400110"/>
            </a:xfrm>
            <a:prstGeom prst="rect">
              <a:avLst/>
            </a:prstGeom>
            <a:noFill/>
          </p:spPr>
          <p:txBody>
            <a:bodyPr wrap="none" rtlCol="0">
              <a:spAutoFit/>
            </a:bodyPr>
            <a:lstStyle/>
            <a:p>
              <a:r>
                <a:rPr lang="en-US" sz="2000" dirty="0">
                  <a:solidFill>
                    <a:prstClr val="black"/>
                  </a:solidFill>
                </a:rPr>
                <a:t>2</a:t>
              </a:r>
              <a:r>
                <a:rPr lang="en-US" sz="2000" baseline="30000" dirty="0" smtClean="0">
                  <a:solidFill>
                    <a:prstClr val="black"/>
                  </a:solidFill>
                </a:rPr>
                <a:t>+</a:t>
              </a:r>
              <a:endParaRPr lang="en-US" sz="2000" baseline="30000" dirty="0">
                <a:solidFill>
                  <a:prstClr val="black"/>
                </a:solidFill>
              </a:endParaRPr>
            </a:p>
          </p:txBody>
        </p:sp>
        <p:sp>
          <p:nvSpPr>
            <p:cNvPr id="15" name="TextBox 14"/>
            <p:cNvSpPr txBox="1"/>
            <p:nvPr/>
          </p:nvSpPr>
          <p:spPr>
            <a:xfrm>
              <a:off x="7003189" y="4394126"/>
              <a:ext cx="428322" cy="400110"/>
            </a:xfrm>
            <a:prstGeom prst="rect">
              <a:avLst/>
            </a:prstGeom>
            <a:noFill/>
          </p:spPr>
          <p:txBody>
            <a:bodyPr wrap="none" rtlCol="0">
              <a:spAutoFit/>
            </a:bodyPr>
            <a:lstStyle/>
            <a:p>
              <a:r>
                <a:rPr lang="en-US" sz="2000" dirty="0" smtClean="0">
                  <a:solidFill>
                    <a:prstClr val="black"/>
                  </a:solidFill>
                </a:rPr>
                <a:t>4</a:t>
              </a:r>
              <a:r>
                <a:rPr lang="en-US" sz="2000" baseline="30000" dirty="0" smtClean="0">
                  <a:solidFill>
                    <a:prstClr val="black"/>
                  </a:solidFill>
                </a:rPr>
                <a:t>+</a:t>
              </a:r>
              <a:endParaRPr lang="en-US" sz="2000" baseline="30000" dirty="0">
                <a:solidFill>
                  <a:prstClr val="black"/>
                </a:solidFill>
              </a:endParaRPr>
            </a:p>
          </p:txBody>
        </p:sp>
        <p:sp>
          <p:nvSpPr>
            <p:cNvPr id="16" name="TextBox 15"/>
            <p:cNvSpPr txBox="1"/>
            <p:nvPr/>
          </p:nvSpPr>
          <p:spPr>
            <a:xfrm>
              <a:off x="7003189" y="4003336"/>
              <a:ext cx="428322" cy="400110"/>
            </a:xfrm>
            <a:prstGeom prst="rect">
              <a:avLst/>
            </a:prstGeom>
            <a:noFill/>
          </p:spPr>
          <p:txBody>
            <a:bodyPr wrap="none" rtlCol="0">
              <a:spAutoFit/>
            </a:bodyPr>
            <a:lstStyle/>
            <a:p>
              <a:r>
                <a:rPr lang="en-US" sz="2000" dirty="0">
                  <a:solidFill>
                    <a:prstClr val="black"/>
                  </a:solidFill>
                </a:rPr>
                <a:t>2</a:t>
              </a:r>
              <a:r>
                <a:rPr lang="en-US" sz="2000" baseline="30000" dirty="0" smtClean="0">
                  <a:solidFill>
                    <a:prstClr val="black"/>
                  </a:solidFill>
                </a:rPr>
                <a:t>+</a:t>
              </a:r>
              <a:endParaRPr lang="en-US" sz="2000" baseline="30000" dirty="0">
                <a:solidFill>
                  <a:prstClr val="black"/>
                </a:solidFill>
              </a:endParaRPr>
            </a:p>
          </p:txBody>
        </p:sp>
        <p:sp>
          <p:nvSpPr>
            <p:cNvPr id="17" name="TextBox 16"/>
            <p:cNvSpPr txBox="1"/>
            <p:nvPr/>
          </p:nvSpPr>
          <p:spPr>
            <a:xfrm>
              <a:off x="7002084" y="3723076"/>
              <a:ext cx="428322" cy="400110"/>
            </a:xfrm>
            <a:prstGeom prst="rect">
              <a:avLst/>
            </a:prstGeom>
            <a:noFill/>
          </p:spPr>
          <p:txBody>
            <a:bodyPr wrap="none" rtlCol="0">
              <a:spAutoFit/>
            </a:bodyPr>
            <a:lstStyle/>
            <a:p>
              <a:r>
                <a:rPr lang="en-US" sz="2000" dirty="0">
                  <a:solidFill>
                    <a:prstClr val="black"/>
                  </a:solidFill>
                </a:rPr>
                <a:t>2</a:t>
              </a:r>
              <a:r>
                <a:rPr lang="en-US" sz="2000" baseline="30000" dirty="0" smtClean="0">
                  <a:solidFill>
                    <a:prstClr val="black"/>
                  </a:solidFill>
                </a:rPr>
                <a:t>+</a:t>
              </a:r>
              <a:endParaRPr lang="en-US" sz="2000" baseline="30000" dirty="0">
                <a:solidFill>
                  <a:prstClr val="black"/>
                </a:solidFill>
              </a:endParaRPr>
            </a:p>
          </p:txBody>
        </p:sp>
        <p:sp>
          <p:nvSpPr>
            <p:cNvPr id="18" name="TextBox 17"/>
            <p:cNvSpPr txBox="1"/>
            <p:nvPr/>
          </p:nvSpPr>
          <p:spPr>
            <a:xfrm>
              <a:off x="7000979" y="3456766"/>
              <a:ext cx="428322" cy="400110"/>
            </a:xfrm>
            <a:prstGeom prst="rect">
              <a:avLst/>
            </a:prstGeom>
            <a:noFill/>
          </p:spPr>
          <p:txBody>
            <a:bodyPr wrap="none" rtlCol="0">
              <a:spAutoFit/>
            </a:bodyPr>
            <a:lstStyle/>
            <a:p>
              <a:r>
                <a:rPr lang="en-US" sz="2000" dirty="0">
                  <a:solidFill>
                    <a:prstClr val="black"/>
                  </a:solidFill>
                </a:rPr>
                <a:t>2</a:t>
              </a:r>
              <a:r>
                <a:rPr lang="en-US" sz="2000" baseline="30000" dirty="0" smtClean="0">
                  <a:solidFill>
                    <a:prstClr val="black"/>
                  </a:solidFill>
                </a:rPr>
                <a:t>+</a:t>
              </a:r>
              <a:endParaRPr lang="en-US" sz="2000" baseline="30000" dirty="0">
                <a:solidFill>
                  <a:prstClr val="black"/>
                </a:solidFill>
              </a:endParaRPr>
            </a:p>
          </p:txBody>
        </p:sp>
        <p:sp>
          <p:nvSpPr>
            <p:cNvPr id="19" name="Freeform 18"/>
            <p:cNvSpPr/>
            <p:nvPr/>
          </p:nvSpPr>
          <p:spPr>
            <a:xfrm>
              <a:off x="4339998" y="3991632"/>
              <a:ext cx="1283859" cy="586183"/>
            </a:xfrm>
            <a:custGeom>
              <a:avLst/>
              <a:gdLst>
                <a:gd name="connsiteX0" fmla="*/ 0 w 1283859"/>
                <a:gd name="connsiteY0" fmla="*/ 586183 h 586183"/>
                <a:gd name="connsiteX1" fmla="*/ 0 w 1283859"/>
                <a:gd name="connsiteY1" fmla="*/ 0 h 586183"/>
                <a:gd name="connsiteX2" fmla="*/ 1283859 w 1283859"/>
                <a:gd name="connsiteY2" fmla="*/ 0 h 586183"/>
              </a:gdLst>
              <a:ahLst/>
              <a:cxnLst>
                <a:cxn ang="0">
                  <a:pos x="connsiteX0" y="connsiteY0"/>
                </a:cxn>
                <a:cxn ang="0">
                  <a:pos x="connsiteX1" y="connsiteY1"/>
                </a:cxn>
                <a:cxn ang="0">
                  <a:pos x="connsiteX2" y="connsiteY2"/>
                </a:cxn>
              </a:cxnLst>
              <a:rect l="l" t="t" r="r" b="b"/>
              <a:pathLst>
                <a:path w="1283859" h="586183">
                  <a:moveTo>
                    <a:pt x="0" y="586183"/>
                  </a:moveTo>
                  <a:lnTo>
                    <a:pt x="0" y="0"/>
                  </a:lnTo>
                  <a:lnTo>
                    <a:pt x="1283859" y="0"/>
                  </a:lnTo>
                </a:path>
              </a:pathLst>
            </a:custGeom>
            <a:ln w="7620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000">
                <a:solidFill>
                  <a:prstClr val="black"/>
                </a:solidFill>
                <a:latin typeface="Calibri"/>
              </a:endParaRPr>
            </a:p>
          </p:txBody>
        </p:sp>
      </p:grpSp>
      <p:sp>
        <p:nvSpPr>
          <p:cNvPr id="20" name="TextBox 19"/>
          <p:cNvSpPr txBox="1"/>
          <p:nvPr/>
        </p:nvSpPr>
        <p:spPr>
          <a:xfrm>
            <a:off x="2086279" y="1752375"/>
            <a:ext cx="4786737" cy="830997"/>
          </a:xfrm>
          <a:prstGeom prst="rect">
            <a:avLst/>
          </a:prstGeom>
          <a:noFill/>
        </p:spPr>
        <p:txBody>
          <a:bodyPr wrap="none" rtlCol="0">
            <a:spAutoFit/>
          </a:bodyPr>
          <a:lstStyle/>
          <a:p>
            <a:r>
              <a:rPr lang="en-US" baseline="30000" dirty="0" smtClean="0">
                <a:solidFill>
                  <a:prstClr val="black"/>
                </a:solidFill>
              </a:rPr>
              <a:t>58</a:t>
            </a:r>
            <a:r>
              <a:rPr lang="en-US" dirty="0" smtClean="0">
                <a:solidFill>
                  <a:prstClr val="black"/>
                </a:solidFill>
              </a:rPr>
              <a:t>Zn energy level structure</a:t>
            </a:r>
            <a:br>
              <a:rPr lang="en-US" dirty="0" smtClean="0">
                <a:solidFill>
                  <a:prstClr val="black"/>
                </a:solidFill>
              </a:rPr>
            </a:br>
            <a:r>
              <a:rPr lang="en-US" dirty="0" smtClean="0">
                <a:solidFill>
                  <a:prstClr val="black"/>
                </a:solidFill>
              </a:rPr>
              <a:t>determines resonant reaction rate</a:t>
            </a:r>
            <a:endParaRPr lang="en-US" dirty="0">
              <a:solidFill>
                <a:prstClr val="black"/>
              </a:solidFill>
            </a:endParaRPr>
          </a:p>
        </p:txBody>
      </p:sp>
      <p:grpSp>
        <p:nvGrpSpPr>
          <p:cNvPr id="21" name="Group 20"/>
          <p:cNvGrpSpPr/>
          <p:nvPr/>
        </p:nvGrpSpPr>
        <p:grpSpPr>
          <a:xfrm>
            <a:off x="2458808" y="2584923"/>
            <a:ext cx="3878412" cy="1360792"/>
            <a:chOff x="4670778" y="3626555"/>
            <a:chExt cx="3878412" cy="1360792"/>
          </a:xfrm>
        </p:grpSpPr>
        <p:sp>
          <p:nvSpPr>
            <p:cNvPr id="22" name="Oval 21"/>
            <p:cNvSpPr/>
            <p:nvPr/>
          </p:nvSpPr>
          <p:spPr>
            <a:xfrm>
              <a:off x="6358259" y="3703325"/>
              <a:ext cx="2190931" cy="128402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a:solidFill>
                  <a:prstClr val="white"/>
                </a:solidFill>
                <a:latin typeface="Calibri"/>
              </a:endParaRPr>
            </a:p>
          </p:txBody>
        </p:sp>
        <p:sp>
          <p:nvSpPr>
            <p:cNvPr id="23" name="TextBox 22"/>
            <p:cNvSpPr txBox="1"/>
            <p:nvPr/>
          </p:nvSpPr>
          <p:spPr>
            <a:xfrm>
              <a:off x="4670778" y="3626555"/>
              <a:ext cx="1838564" cy="584776"/>
            </a:xfrm>
            <a:prstGeom prst="rect">
              <a:avLst/>
            </a:prstGeom>
            <a:noFill/>
          </p:spPr>
          <p:txBody>
            <a:bodyPr wrap="none" rtlCol="0">
              <a:spAutoFit/>
            </a:bodyPr>
            <a:lstStyle/>
            <a:p>
              <a:r>
                <a:rPr lang="en-US" sz="1600" b="1" dirty="0" smtClean="0">
                  <a:solidFill>
                    <a:srgbClr val="FF0000"/>
                  </a:solidFill>
                </a:rPr>
                <a:t>Question: where </a:t>
              </a:r>
              <a:br>
                <a:rPr lang="en-US" sz="1600" b="1" dirty="0" smtClean="0">
                  <a:solidFill>
                    <a:srgbClr val="FF0000"/>
                  </a:solidFill>
                </a:rPr>
              </a:br>
              <a:r>
                <a:rPr lang="en-US" sz="1600" b="1" dirty="0" smtClean="0">
                  <a:solidFill>
                    <a:srgbClr val="FF0000"/>
                  </a:solidFill>
                </a:rPr>
                <a:t>are these levels?</a:t>
              </a:r>
              <a:endParaRPr lang="en-US" sz="1600" b="1" dirty="0">
                <a:solidFill>
                  <a:srgbClr val="FF0000"/>
                </a:solidFill>
              </a:endParaRPr>
            </a:p>
          </p:txBody>
        </p:sp>
      </p:grpSp>
      <p:sp>
        <p:nvSpPr>
          <p:cNvPr id="24" name="TextBox 23"/>
          <p:cNvSpPr txBox="1"/>
          <p:nvPr/>
        </p:nvSpPr>
        <p:spPr>
          <a:xfrm>
            <a:off x="2537860" y="243033"/>
            <a:ext cx="3909444" cy="461665"/>
          </a:xfrm>
          <a:prstGeom prst="rect">
            <a:avLst/>
          </a:prstGeom>
          <a:noFill/>
        </p:spPr>
        <p:txBody>
          <a:bodyPr wrap="none" rtlCol="0">
            <a:spAutoFit/>
          </a:bodyPr>
          <a:lstStyle/>
          <a:p>
            <a:r>
              <a:rPr lang="en-US" b="1" baseline="30000" dirty="0" smtClean="0"/>
              <a:t>57</a:t>
            </a:r>
            <a:r>
              <a:rPr lang="en-US" b="1" dirty="0" smtClean="0"/>
              <a:t>Cu + p </a:t>
            </a:r>
            <a:r>
              <a:rPr lang="en-US" b="1" dirty="0" smtClean="0">
                <a:sym typeface="Wingdings"/>
              </a:rPr>
              <a:t> </a:t>
            </a:r>
            <a:r>
              <a:rPr lang="en-US" b="1" baseline="30000" dirty="0" smtClean="0">
                <a:sym typeface="Wingdings"/>
              </a:rPr>
              <a:t>58</a:t>
            </a:r>
            <a:r>
              <a:rPr lang="en-US" b="1" dirty="0" smtClean="0">
                <a:sym typeface="Wingdings"/>
              </a:rPr>
              <a:t> Zn Reaction</a:t>
            </a:r>
            <a:endParaRPr lang="en-US" b="1" dirty="0"/>
          </a:p>
        </p:txBody>
      </p:sp>
    </p:spTree>
    <p:extLst>
      <p:ext uri="{BB962C8B-B14F-4D97-AF65-F5344CB8AC3E}">
        <p14:creationId xmlns:p14="http://schemas.microsoft.com/office/powerpoint/2010/main" val="1508161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7"/>
          <p:cNvGraphicFramePr>
            <a:graphicFrameLocks noChangeAspect="1"/>
          </p:cNvGraphicFramePr>
          <p:nvPr>
            <p:extLst>
              <p:ext uri="{D42A27DB-BD31-4B8C-83A1-F6EECF244321}">
                <p14:modId xmlns:p14="http://schemas.microsoft.com/office/powerpoint/2010/main" val="1741365562"/>
              </p:ext>
            </p:extLst>
          </p:nvPr>
        </p:nvGraphicFramePr>
        <p:xfrm>
          <a:off x="1066044" y="1464436"/>
          <a:ext cx="4953000" cy="1155700"/>
        </p:xfrm>
        <a:graphic>
          <a:graphicData uri="http://schemas.openxmlformats.org/presentationml/2006/ole">
            <mc:AlternateContent xmlns:mc="http://schemas.openxmlformats.org/markup-compatibility/2006">
              <mc:Choice xmlns:v="urn:schemas-microsoft-com:vml" Requires="v">
                <p:oleObj spid="_x0000_s5167" name="Equation" r:id="rId3" imgW="1905000" imgH="444500" progId="Equation.3">
                  <p:embed/>
                </p:oleObj>
              </mc:Choice>
              <mc:Fallback>
                <p:oleObj name="Equation" r:id="rId3" imgW="19050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044" y="1464436"/>
                        <a:ext cx="4953000"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 name="Rectangle 3"/>
          <p:cNvSpPr/>
          <p:nvPr/>
        </p:nvSpPr>
        <p:spPr>
          <a:xfrm>
            <a:off x="3604390" y="1527336"/>
            <a:ext cx="2574566" cy="961021"/>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779686" y="1716108"/>
            <a:ext cx="1116612" cy="584776"/>
          </a:xfrm>
          <a:prstGeom prst="rect">
            <a:avLst/>
          </a:prstGeom>
          <a:noFill/>
        </p:spPr>
        <p:txBody>
          <a:bodyPr wrap="none" rtlCol="0">
            <a:spAutoFit/>
          </a:bodyPr>
          <a:lstStyle/>
          <a:p>
            <a:r>
              <a:rPr lang="en-US" sz="3200" dirty="0" smtClean="0"/>
              <a:t>&lt;</a:t>
            </a:r>
            <a:r>
              <a:rPr lang="en-US" sz="3200" dirty="0" err="1" smtClean="0">
                <a:latin typeface="Symbol" charset="2"/>
                <a:cs typeface="Symbol" charset="2"/>
              </a:rPr>
              <a:t>s</a:t>
            </a:r>
            <a:r>
              <a:rPr lang="en-US" sz="3200" dirty="0" err="1" smtClean="0"/>
              <a:t>v</a:t>
            </a:r>
            <a:r>
              <a:rPr lang="en-US" sz="3200" dirty="0" smtClean="0"/>
              <a:t>&gt;</a:t>
            </a:r>
            <a:endParaRPr lang="en-US" sz="3200" dirty="0"/>
          </a:p>
        </p:txBody>
      </p:sp>
      <p:cxnSp>
        <p:nvCxnSpPr>
          <p:cNvPr id="8" name="Straight Connector 7"/>
          <p:cNvCxnSpPr>
            <a:stCxn id="4" idx="3"/>
            <a:endCxn id="6" idx="1"/>
          </p:cNvCxnSpPr>
          <p:nvPr/>
        </p:nvCxnSpPr>
        <p:spPr>
          <a:xfrm>
            <a:off x="6178956" y="2007847"/>
            <a:ext cx="600730" cy="64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179799" y="978182"/>
            <a:ext cx="4336093" cy="461665"/>
          </a:xfrm>
          <a:prstGeom prst="rect">
            <a:avLst/>
          </a:prstGeom>
          <a:noFill/>
        </p:spPr>
        <p:txBody>
          <a:bodyPr wrap="none" rtlCol="0">
            <a:spAutoFit/>
          </a:bodyPr>
          <a:lstStyle/>
          <a:p>
            <a:r>
              <a:rPr lang="en-US" dirty="0" smtClean="0"/>
              <a:t>Rate of reaction per s and cm</a:t>
            </a:r>
            <a:r>
              <a:rPr lang="en-US" baseline="30000" dirty="0" smtClean="0"/>
              <a:t>3</a:t>
            </a:r>
            <a:endParaRPr lang="en-US" baseline="30000" dirty="0"/>
          </a:p>
        </p:txBody>
      </p:sp>
      <p:pic>
        <p:nvPicPr>
          <p:cNvPr id="10" name="Picture 7" descr="C:\My Documents\NA\Rates\mb.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0289" y="2850005"/>
            <a:ext cx="6100762"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8"/>
          <p:cNvSpPr txBox="1">
            <a:spLocks noChangeArrowheads="1"/>
          </p:cNvSpPr>
          <p:nvPr/>
        </p:nvSpPr>
        <p:spPr bwMode="auto">
          <a:xfrm>
            <a:off x="5506176" y="3259580"/>
            <a:ext cx="19875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000000"/>
                </a:solidFill>
                <a:cs typeface="+mn-cs"/>
              </a:rPr>
              <a:t>example: in terms</a:t>
            </a:r>
            <a:br>
              <a:rPr lang="en-US" sz="1800">
                <a:solidFill>
                  <a:srgbClr val="000000"/>
                </a:solidFill>
                <a:cs typeface="+mn-cs"/>
              </a:rPr>
            </a:br>
            <a:r>
              <a:rPr lang="en-US" sz="1800">
                <a:solidFill>
                  <a:srgbClr val="000000"/>
                </a:solidFill>
                <a:cs typeface="+mn-cs"/>
              </a:rPr>
              <a:t>of energy axis</a:t>
            </a:r>
            <a:br>
              <a:rPr lang="en-US" sz="1800">
                <a:solidFill>
                  <a:srgbClr val="000000"/>
                </a:solidFill>
                <a:cs typeface="+mn-cs"/>
              </a:rPr>
            </a:br>
            <a:r>
              <a:rPr lang="en-US" sz="1800">
                <a:solidFill>
                  <a:srgbClr val="000000"/>
                </a:solidFill>
                <a:cs typeface="+mn-cs"/>
              </a:rPr>
              <a:t>E=1/2 m v</a:t>
            </a:r>
            <a:r>
              <a:rPr lang="en-US" sz="1800" baseline="30000">
                <a:solidFill>
                  <a:srgbClr val="000000"/>
                </a:solidFill>
                <a:cs typeface="+mn-cs"/>
              </a:rPr>
              <a:t>2</a:t>
            </a:r>
            <a:endParaRPr lang="en-US" sz="1800">
              <a:solidFill>
                <a:srgbClr val="000000"/>
              </a:solidFill>
              <a:cs typeface="+mn-cs"/>
            </a:endParaRPr>
          </a:p>
        </p:txBody>
      </p:sp>
      <p:sp>
        <p:nvSpPr>
          <p:cNvPr id="12" name="Line 9"/>
          <p:cNvSpPr>
            <a:spLocks noChangeShapeType="1"/>
          </p:cNvSpPr>
          <p:nvPr/>
        </p:nvSpPr>
        <p:spPr bwMode="auto">
          <a:xfrm>
            <a:off x="2702651" y="3451667"/>
            <a:ext cx="0" cy="38100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000000"/>
              </a:solidFill>
              <a:cs typeface="+mn-cs"/>
            </a:endParaRPr>
          </a:p>
        </p:txBody>
      </p:sp>
      <p:sp>
        <p:nvSpPr>
          <p:cNvPr id="13" name="Text Box 10"/>
          <p:cNvSpPr txBox="1">
            <a:spLocks noChangeArrowheads="1"/>
          </p:cNvSpPr>
          <p:nvPr/>
        </p:nvSpPr>
        <p:spPr bwMode="auto">
          <a:xfrm>
            <a:off x="2442301" y="3832667"/>
            <a:ext cx="14414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dirty="0">
                <a:solidFill>
                  <a:srgbClr val="000000"/>
                </a:solidFill>
                <a:cs typeface="+mn-cs"/>
              </a:rPr>
              <a:t>Max</a:t>
            </a:r>
            <a:br>
              <a:rPr lang="en-US" sz="1800" dirty="0">
                <a:solidFill>
                  <a:srgbClr val="000000"/>
                </a:solidFill>
                <a:cs typeface="+mn-cs"/>
              </a:rPr>
            </a:br>
            <a:r>
              <a:rPr lang="en-US" sz="1800" dirty="0">
                <a:solidFill>
                  <a:srgbClr val="000000"/>
                </a:solidFill>
                <a:cs typeface="+mn-cs"/>
              </a:rPr>
              <a:t>velocity</a:t>
            </a:r>
            <a:br>
              <a:rPr lang="en-US" sz="1800" dirty="0">
                <a:solidFill>
                  <a:srgbClr val="000000"/>
                </a:solidFill>
                <a:cs typeface="+mn-cs"/>
              </a:rPr>
            </a:br>
            <a:r>
              <a:rPr lang="en-US" sz="1800" dirty="0">
                <a:solidFill>
                  <a:srgbClr val="000000"/>
                </a:solidFill>
                <a:cs typeface="+mn-cs"/>
              </a:rPr>
              <a:t>corresponds</a:t>
            </a:r>
          </a:p>
          <a:p>
            <a:pPr>
              <a:defRPr/>
            </a:pPr>
            <a:r>
              <a:rPr lang="en-US" sz="1800" dirty="0">
                <a:solidFill>
                  <a:srgbClr val="000000"/>
                </a:solidFill>
                <a:cs typeface="+mn-cs"/>
              </a:rPr>
              <a:t>To E=</a:t>
            </a:r>
            <a:r>
              <a:rPr lang="en-US" sz="1800" dirty="0" err="1">
                <a:solidFill>
                  <a:srgbClr val="000000"/>
                </a:solidFill>
                <a:cs typeface="+mn-cs"/>
              </a:rPr>
              <a:t>kT</a:t>
            </a:r>
            <a:endParaRPr lang="en-US" sz="1800" dirty="0">
              <a:solidFill>
                <a:srgbClr val="000000"/>
              </a:solidFill>
              <a:cs typeface="+mn-cs"/>
            </a:endParaRPr>
          </a:p>
        </p:txBody>
      </p:sp>
      <p:graphicFrame>
        <p:nvGraphicFramePr>
          <p:cNvPr id="14" name="Object 7"/>
          <p:cNvGraphicFramePr>
            <a:graphicFrameLocks noChangeAspect="1"/>
          </p:cNvGraphicFramePr>
          <p:nvPr>
            <p:extLst>
              <p:ext uri="{D42A27DB-BD31-4B8C-83A1-F6EECF244321}">
                <p14:modId xmlns:p14="http://schemas.microsoft.com/office/powerpoint/2010/main" val="2015128399"/>
              </p:ext>
            </p:extLst>
          </p:nvPr>
        </p:nvGraphicFramePr>
        <p:xfrm>
          <a:off x="3513138" y="3167063"/>
          <a:ext cx="1508125" cy="831850"/>
        </p:xfrm>
        <a:graphic>
          <a:graphicData uri="http://schemas.openxmlformats.org/presentationml/2006/ole">
            <mc:AlternateContent xmlns:mc="http://schemas.openxmlformats.org/markup-compatibility/2006">
              <mc:Choice xmlns:v="urn:schemas-microsoft-com:vml" Requires="v">
                <p:oleObj spid="_x0000_s5168" name="Equation" r:id="rId6" imgW="368300" imgH="203200" progId="Equation.3">
                  <p:embed/>
                </p:oleObj>
              </mc:Choice>
              <mc:Fallback>
                <p:oleObj name="Equation" r:id="rId6" imgW="368300" imgH="203200" progId="Equation.3">
                  <p:embed/>
                  <p:pic>
                    <p:nvPicPr>
                      <p:cNvPr id="0" name=""/>
                      <p:cNvPicPr>
                        <a:picLocks noChangeAspect="1" noChangeArrowheads="1"/>
                      </p:cNvPicPr>
                      <p:nvPr/>
                    </p:nvPicPr>
                    <p:blipFill>
                      <a:blip r:embed="rId7"/>
                      <a:srcRect/>
                      <a:stretch>
                        <a:fillRect/>
                      </a:stretch>
                    </p:blipFill>
                    <p:spPr bwMode="auto">
                      <a:xfrm>
                        <a:off x="3513138" y="3167063"/>
                        <a:ext cx="1508125" cy="831850"/>
                      </a:xfrm>
                      <a:prstGeom prst="rect">
                        <a:avLst/>
                      </a:prstGeom>
                      <a:noFill/>
                      <a:ln>
                        <a:noFill/>
                      </a:ln>
                      <a:effectLst/>
                      <a:extLst/>
                    </p:spPr>
                  </p:pic>
                </p:oleObj>
              </mc:Fallback>
            </mc:AlternateContent>
          </a:graphicData>
        </a:graphic>
      </p:graphicFrame>
      <p:sp>
        <p:nvSpPr>
          <p:cNvPr id="15" name="Title 1"/>
          <p:cNvSpPr txBox="1">
            <a:spLocks/>
          </p:cNvSpPr>
          <p:nvPr/>
        </p:nvSpPr>
        <p:spPr>
          <a:xfrm>
            <a:off x="566000" y="231775"/>
            <a:ext cx="8274050" cy="4889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kern="1200">
                <a:solidFill>
                  <a:schemeClr val="tx1"/>
                </a:solidFill>
                <a:latin typeface="+mj-lt"/>
                <a:ea typeface="+mj-ea"/>
                <a:cs typeface="+mj-cs"/>
              </a:defRPr>
            </a:lvl1pPr>
          </a:lstStyle>
          <a:p>
            <a:r>
              <a:rPr lang="en-US" sz="3200" b="1" dirty="0" smtClean="0">
                <a:solidFill>
                  <a:srgbClr val="000000"/>
                </a:solidFill>
              </a:rPr>
              <a:t>Astrophysical Reaction Rate</a:t>
            </a:r>
            <a:endParaRPr lang="en-US" sz="3200" b="1" dirty="0">
              <a:solidFill>
                <a:srgbClr val="000000"/>
              </a:solidFill>
            </a:endParaRPr>
          </a:p>
        </p:txBody>
      </p:sp>
    </p:spTree>
    <p:extLst>
      <p:ext uri="{BB962C8B-B14F-4D97-AF65-F5344CB8AC3E}">
        <p14:creationId xmlns:p14="http://schemas.microsoft.com/office/powerpoint/2010/main" val="25944502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8" name="Text Box 14"/>
          <p:cNvSpPr txBox="1">
            <a:spLocks noChangeArrowheads="1"/>
          </p:cNvSpPr>
          <p:nvPr/>
        </p:nvSpPr>
        <p:spPr bwMode="auto">
          <a:xfrm>
            <a:off x="1233215" y="300642"/>
            <a:ext cx="69356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t>JINA-CEE Virtual Journal of Nuclear Astrophysics</a:t>
            </a:r>
            <a:endParaRPr lang="en-US" dirty="0"/>
          </a:p>
        </p:txBody>
      </p:sp>
      <p:pic>
        <p:nvPicPr>
          <p:cNvPr id="2" name="Picture 1" descr="screen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74" y="1118795"/>
            <a:ext cx="7583731" cy="4321271"/>
          </a:xfrm>
          <a:prstGeom prst="rect">
            <a:avLst/>
          </a:prstGeom>
        </p:spPr>
      </p:pic>
      <p:pic>
        <p:nvPicPr>
          <p:cNvPr id="3" name="Picture 2" descr="screen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488" y="1889479"/>
            <a:ext cx="6685916" cy="399677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744" y="1299944"/>
            <a:ext cx="5455204" cy="4882678"/>
          </a:xfrm>
          <a:prstGeom prst="rect">
            <a:avLst/>
          </a:prstGeom>
        </p:spPr>
      </p:pic>
      <p:sp>
        <p:nvSpPr>
          <p:cNvPr id="6" name="TextBox 5"/>
          <p:cNvSpPr txBox="1"/>
          <p:nvPr/>
        </p:nvSpPr>
        <p:spPr>
          <a:xfrm>
            <a:off x="463422" y="1338565"/>
            <a:ext cx="1078465" cy="646331"/>
          </a:xfrm>
          <a:prstGeom prst="rect">
            <a:avLst/>
          </a:prstGeom>
          <a:noFill/>
        </p:spPr>
        <p:txBody>
          <a:bodyPr wrap="none" rtlCol="0">
            <a:spAutoFit/>
          </a:bodyPr>
          <a:lstStyle/>
          <a:p>
            <a:r>
              <a:rPr lang="en-US" sz="3600" dirty="0">
                <a:latin typeface="Symbol" charset="2"/>
                <a:cs typeface="Symbol" charset="2"/>
              </a:rPr>
              <a:t>s</a:t>
            </a:r>
            <a:r>
              <a:rPr lang="en-US" sz="3600" dirty="0" smtClean="0"/>
              <a:t>(E)</a:t>
            </a:r>
            <a:endParaRPr lang="en-US" sz="3600" dirty="0"/>
          </a:p>
        </p:txBody>
      </p:sp>
    </p:spTree>
    <p:extLst>
      <p:ext uri="{BB962C8B-B14F-4D97-AF65-F5344CB8AC3E}">
        <p14:creationId xmlns:p14="http://schemas.microsoft.com/office/powerpoint/2010/main" val="27729127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p>
            <a:pPr>
              <a:defRPr/>
            </a:pPr>
            <a:fld id="{8F3F4085-3941-954B-9732-322A9B0157D4}" type="slidenum">
              <a:rPr lang="en-US"/>
              <a:pPr>
                <a:defRPr/>
              </a:pPr>
              <a:t>21</a:t>
            </a:fld>
            <a:endParaRPr lang="en-US"/>
          </a:p>
        </p:txBody>
      </p:sp>
      <p:sp>
        <p:nvSpPr>
          <p:cNvPr id="41986" name="Rectangle 1026"/>
          <p:cNvSpPr>
            <a:spLocks noChangeArrowheads="1"/>
          </p:cNvSpPr>
          <p:nvPr/>
        </p:nvSpPr>
        <p:spPr bwMode="auto">
          <a:xfrm>
            <a:off x="1866900" y="3340100"/>
            <a:ext cx="3946525" cy="1212850"/>
          </a:xfrm>
          <a:prstGeom prst="rect">
            <a:avLst/>
          </a:prstGeom>
          <a:solidFill>
            <a:srgbClr val="FFFF99"/>
          </a:solidFill>
          <a:ln w="28575">
            <a:solidFill>
              <a:srgbClr val="FF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000000"/>
              </a:solidFill>
            </a:endParaRPr>
          </a:p>
        </p:txBody>
      </p:sp>
      <p:sp>
        <p:nvSpPr>
          <p:cNvPr id="41987" name="Rectangle 1027"/>
          <p:cNvSpPr>
            <a:spLocks noChangeArrowheads="1"/>
          </p:cNvSpPr>
          <p:nvPr/>
        </p:nvSpPr>
        <p:spPr bwMode="auto">
          <a:xfrm>
            <a:off x="153988" y="693738"/>
            <a:ext cx="8691562" cy="1866900"/>
          </a:xfrm>
          <a:prstGeom prst="rect">
            <a:avLst/>
          </a:prstGeom>
          <a:solidFill>
            <a:srgbClr val="FFFF99"/>
          </a:solidFill>
          <a:ln w="28575">
            <a:solidFill>
              <a:srgbClr val="FF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000000"/>
              </a:solidFill>
            </a:endParaRPr>
          </a:p>
        </p:txBody>
      </p:sp>
      <p:sp>
        <p:nvSpPr>
          <p:cNvPr id="41988" name="Text Box 1028"/>
          <p:cNvSpPr txBox="1">
            <a:spLocks noChangeArrowheads="1"/>
          </p:cNvSpPr>
          <p:nvPr/>
        </p:nvSpPr>
        <p:spPr bwMode="auto">
          <a:xfrm>
            <a:off x="168275" y="136525"/>
            <a:ext cx="6280150" cy="366713"/>
          </a:xfrm>
          <a:prstGeom prst="rect">
            <a:avLst/>
          </a:prstGeom>
          <a:solidFill>
            <a:schemeClr val="bg1">
              <a:lumMod val="85000"/>
            </a:schemeClr>
          </a:solidFill>
          <a:ln>
            <a:noFill/>
          </a:ln>
          <a:effectLst/>
          <a:extLst/>
        </p:spPr>
        <p:txBody>
          <a:bodyPr wrap="none">
            <a:spAutoFit/>
          </a:bodyPr>
          <a:lstStyle/>
          <a:p>
            <a:pPr>
              <a:defRPr/>
            </a:pPr>
            <a:r>
              <a:rPr lang="en-US" sz="1800" dirty="0">
                <a:solidFill>
                  <a:srgbClr val="000000"/>
                </a:solidFill>
              </a:rPr>
              <a:t>Then one can carry out the integration analytically and finds:</a:t>
            </a:r>
          </a:p>
        </p:txBody>
      </p:sp>
      <p:graphicFrame>
        <p:nvGraphicFramePr>
          <p:cNvPr id="87045" name="Object 1029"/>
          <p:cNvGraphicFramePr>
            <a:graphicFrameLocks noChangeAspect="1"/>
          </p:cNvGraphicFramePr>
          <p:nvPr/>
        </p:nvGraphicFramePr>
        <p:xfrm>
          <a:off x="257175" y="1260475"/>
          <a:ext cx="8486775" cy="1065213"/>
        </p:xfrm>
        <a:graphic>
          <a:graphicData uri="http://schemas.openxmlformats.org/presentationml/2006/ole">
            <mc:AlternateContent xmlns:mc="http://schemas.openxmlformats.org/markup-compatibility/2006">
              <mc:Choice xmlns:v="urn:schemas-microsoft-com:vml" Requires="v">
                <p:oleObj spid="_x0000_s7234" name="Equation" r:id="rId3" imgW="3746500" imgH="469900" progId="Equation.3">
                  <p:embed/>
                </p:oleObj>
              </mc:Choice>
              <mc:Fallback>
                <p:oleObj name="Equation" r:id="rId3" imgW="37465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 y="1260475"/>
                        <a:ext cx="8486775" cy="1065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87046" name="Object 1030"/>
          <p:cNvGraphicFramePr>
            <a:graphicFrameLocks noChangeAspect="1"/>
          </p:cNvGraphicFramePr>
          <p:nvPr>
            <p:extLst>
              <p:ext uri="{D42A27DB-BD31-4B8C-83A1-F6EECF244321}">
                <p14:modId xmlns:p14="http://schemas.microsoft.com/office/powerpoint/2010/main" val="3308841248"/>
              </p:ext>
            </p:extLst>
          </p:nvPr>
        </p:nvGraphicFramePr>
        <p:xfrm>
          <a:off x="2127250" y="3427413"/>
          <a:ext cx="3651250" cy="966787"/>
        </p:xfrm>
        <a:graphic>
          <a:graphicData uri="http://schemas.openxmlformats.org/presentationml/2006/ole">
            <mc:AlternateContent xmlns:mc="http://schemas.openxmlformats.org/markup-compatibility/2006">
              <mc:Choice xmlns:v="urn:schemas-microsoft-com:vml" Requires="v">
                <p:oleObj spid="_x0000_s7235" name="Equation" r:id="rId5" imgW="1727200" imgH="457200" progId="Equation.3">
                  <p:embed/>
                </p:oleObj>
              </mc:Choice>
              <mc:Fallback>
                <p:oleObj name="Equation" r:id="rId5" imgW="1727200" imgH="457200" progId="Equation.3">
                  <p:embed/>
                  <p:pic>
                    <p:nvPicPr>
                      <p:cNvPr id="0" name=""/>
                      <p:cNvPicPr>
                        <a:picLocks noChangeAspect="1" noChangeArrowheads="1"/>
                      </p:cNvPicPr>
                      <p:nvPr/>
                    </p:nvPicPr>
                    <p:blipFill>
                      <a:blip r:embed="rId6"/>
                      <a:srcRect/>
                      <a:stretch>
                        <a:fillRect/>
                      </a:stretch>
                    </p:blipFill>
                    <p:spPr bwMode="auto">
                      <a:xfrm>
                        <a:off x="2127250" y="3427413"/>
                        <a:ext cx="3651250" cy="96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1991" name="Text Box 1031"/>
          <p:cNvSpPr txBox="1">
            <a:spLocks noChangeArrowheads="1"/>
          </p:cNvSpPr>
          <p:nvPr/>
        </p:nvSpPr>
        <p:spPr bwMode="auto">
          <a:xfrm>
            <a:off x="158750" y="741363"/>
            <a:ext cx="7854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000000"/>
                </a:solidFill>
              </a:rPr>
              <a:t>For the contribution of a single narrow resonance to the stellar reaction rate:</a:t>
            </a:r>
          </a:p>
        </p:txBody>
      </p:sp>
      <p:sp>
        <p:nvSpPr>
          <p:cNvPr id="41992" name="Text Box 1032"/>
          <p:cNvSpPr txBox="1">
            <a:spLocks noChangeArrowheads="1"/>
          </p:cNvSpPr>
          <p:nvPr/>
        </p:nvSpPr>
        <p:spPr bwMode="auto">
          <a:xfrm>
            <a:off x="119063" y="2770188"/>
            <a:ext cx="6184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000000"/>
                </a:solidFill>
              </a:rPr>
              <a:t>The rate is entirely determined by the </a:t>
            </a:r>
            <a:r>
              <a:rPr lang="ja-JP" altLang="en-US" sz="1800">
                <a:solidFill>
                  <a:srgbClr val="000000"/>
                </a:solidFill>
                <a:latin typeface="Arial"/>
              </a:rPr>
              <a:t>“</a:t>
            </a:r>
            <a:r>
              <a:rPr lang="en-US" sz="1800">
                <a:solidFill>
                  <a:srgbClr val="000000"/>
                </a:solidFill>
              </a:rPr>
              <a:t>resonance strength</a:t>
            </a:r>
            <a:r>
              <a:rPr lang="ja-JP" altLang="en-US" sz="1800">
                <a:solidFill>
                  <a:srgbClr val="000000"/>
                </a:solidFill>
                <a:latin typeface="Arial"/>
              </a:rPr>
              <a:t>”</a:t>
            </a:r>
            <a:r>
              <a:rPr lang="en-US" sz="1800">
                <a:solidFill>
                  <a:srgbClr val="000000"/>
                </a:solidFill>
                <a:latin typeface="Symbol" charset="0"/>
              </a:rPr>
              <a:t> </a:t>
            </a:r>
          </a:p>
        </p:txBody>
      </p:sp>
      <p:graphicFrame>
        <p:nvGraphicFramePr>
          <p:cNvPr id="87049" name="Object 1033"/>
          <p:cNvGraphicFramePr>
            <a:graphicFrameLocks noChangeAspect="1"/>
          </p:cNvGraphicFramePr>
          <p:nvPr/>
        </p:nvGraphicFramePr>
        <p:xfrm>
          <a:off x="6208713" y="2827338"/>
          <a:ext cx="468312" cy="338137"/>
        </p:xfrm>
        <a:graphic>
          <a:graphicData uri="http://schemas.openxmlformats.org/presentationml/2006/ole">
            <mc:AlternateContent xmlns:mc="http://schemas.openxmlformats.org/markup-compatibility/2006">
              <mc:Choice xmlns:v="urn:schemas-microsoft-com:vml" Requires="v">
                <p:oleObj spid="_x0000_s7236" name="Equation" r:id="rId7" imgW="228501" imgH="165028" progId="Equation.3">
                  <p:embed/>
                </p:oleObj>
              </mc:Choice>
              <mc:Fallback>
                <p:oleObj name="Equation" r:id="rId7" imgW="228501" imgH="16502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8713" y="2827338"/>
                        <a:ext cx="468312"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1994" name="Text Box 1034"/>
          <p:cNvSpPr txBox="1">
            <a:spLocks noChangeArrowheads="1"/>
          </p:cNvSpPr>
          <p:nvPr/>
        </p:nvSpPr>
        <p:spPr bwMode="auto">
          <a:xfrm>
            <a:off x="109538" y="4659313"/>
            <a:ext cx="8299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dirty="0">
                <a:solidFill>
                  <a:srgbClr val="000000"/>
                </a:solidFill>
              </a:rPr>
              <a:t>Which in turn depends mainly on the total and partial widths of the resonance at </a:t>
            </a:r>
            <a:br>
              <a:rPr lang="en-US" sz="1800" dirty="0">
                <a:solidFill>
                  <a:srgbClr val="000000"/>
                </a:solidFill>
              </a:rPr>
            </a:br>
            <a:r>
              <a:rPr lang="en-US" sz="1800" dirty="0">
                <a:solidFill>
                  <a:srgbClr val="000000"/>
                </a:solidFill>
              </a:rPr>
              <a:t>resonance energies. </a:t>
            </a:r>
          </a:p>
        </p:txBody>
      </p:sp>
      <p:sp>
        <p:nvSpPr>
          <p:cNvPr id="42002" name="Text Box 1042"/>
          <p:cNvSpPr txBox="1">
            <a:spLocks noChangeArrowheads="1"/>
          </p:cNvSpPr>
          <p:nvPr/>
        </p:nvSpPr>
        <p:spPr bwMode="auto">
          <a:xfrm>
            <a:off x="7762875" y="25130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000000"/>
                </a:solidFill>
              </a:rPr>
              <a:t>III.68</a:t>
            </a:r>
          </a:p>
        </p:txBody>
      </p:sp>
      <p:sp>
        <p:nvSpPr>
          <p:cNvPr id="42003" name="Text Box 1043"/>
          <p:cNvSpPr txBox="1">
            <a:spLocks noChangeArrowheads="1"/>
          </p:cNvSpPr>
          <p:nvPr/>
        </p:nvSpPr>
        <p:spPr bwMode="auto">
          <a:xfrm>
            <a:off x="5797550" y="4205288"/>
            <a:ext cx="819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000000"/>
                </a:solidFill>
              </a:rPr>
              <a:t>III.68a</a:t>
            </a:r>
          </a:p>
        </p:txBody>
      </p:sp>
      <p:sp>
        <p:nvSpPr>
          <p:cNvPr id="2" name="TextBox 1"/>
          <p:cNvSpPr txBox="1"/>
          <p:nvPr/>
        </p:nvSpPr>
        <p:spPr>
          <a:xfrm>
            <a:off x="230919" y="5410521"/>
            <a:ext cx="8099092" cy="461665"/>
          </a:xfrm>
          <a:prstGeom prst="rect">
            <a:avLst/>
          </a:prstGeom>
          <a:solidFill>
            <a:schemeClr val="accent1">
              <a:lumMod val="40000"/>
              <a:lumOff val="60000"/>
            </a:schemeClr>
          </a:solidFill>
        </p:spPr>
        <p:txBody>
          <a:bodyPr wrap="none" rtlCol="0">
            <a:spAutoFit/>
          </a:bodyPr>
          <a:lstStyle/>
          <a:p>
            <a:r>
              <a:rPr lang="en-US" dirty="0" smtClean="0">
                <a:sym typeface="Wingdings"/>
              </a:rPr>
              <a:t> A measurement of </a:t>
            </a:r>
            <a:r>
              <a:rPr lang="en-US" dirty="0" err="1" smtClean="0">
                <a:sym typeface="Wingdings"/>
              </a:rPr>
              <a:t>E</a:t>
            </a:r>
            <a:r>
              <a:rPr lang="en-US" baseline="-25000" dirty="0" err="1" smtClean="0">
                <a:sym typeface="Wingdings"/>
              </a:rPr>
              <a:t>r</a:t>
            </a:r>
            <a:r>
              <a:rPr lang="en-US" dirty="0" smtClean="0">
                <a:sym typeface="Wingdings"/>
              </a:rPr>
              <a:t>, </a:t>
            </a:r>
            <a:r>
              <a:rPr lang="en-US" dirty="0" err="1" smtClean="0">
                <a:sym typeface="Wingdings"/>
              </a:rPr>
              <a:t>J</a:t>
            </a:r>
            <a:r>
              <a:rPr lang="en-US" baseline="-25000" dirty="0" err="1" smtClean="0">
                <a:sym typeface="Wingdings"/>
              </a:rPr>
              <a:t>r</a:t>
            </a:r>
            <a:r>
              <a:rPr lang="en-US" dirty="0" smtClean="0">
                <a:sym typeface="Wingdings"/>
              </a:rPr>
              <a:t>, </a:t>
            </a:r>
            <a:r>
              <a:rPr lang="en-US" dirty="0" err="1" smtClean="0">
                <a:latin typeface="Symbol" charset="2"/>
                <a:cs typeface="Symbol" charset="2"/>
                <a:sym typeface="Wingdings"/>
              </a:rPr>
              <a:t>G</a:t>
            </a:r>
            <a:r>
              <a:rPr lang="en-US" baseline="-25000" dirty="0" err="1" smtClean="0">
                <a:sym typeface="Wingdings"/>
              </a:rPr>
              <a:t>p</a:t>
            </a:r>
            <a:r>
              <a:rPr lang="en-US" dirty="0" smtClean="0">
                <a:sym typeface="Wingdings"/>
              </a:rPr>
              <a:t>, </a:t>
            </a:r>
            <a:r>
              <a:rPr lang="en-US" dirty="0" err="1" smtClean="0">
                <a:latin typeface="Symbol" charset="2"/>
                <a:cs typeface="Symbol" charset="2"/>
                <a:sym typeface="Wingdings"/>
              </a:rPr>
              <a:t>G</a:t>
            </a:r>
            <a:r>
              <a:rPr lang="en-US" baseline="-25000" dirty="0" err="1" smtClean="0">
                <a:sym typeface="Wingdings"/>
              </a:rPr>
              <a:t>g</a:t>
            </a:r>
            <a:r>
              <a:rPr lang="en-US" dirty="0" smtClean="0">
                <a:sym typeface="Wingdings"/>
              </a:rPr>
              <a:t> completely defines rate </a:t>
            </a:r>
            <a:endParaRPr lang="en-US" dirty="0"/>
          </a:p>
        </p:txBody>
      </p:sp>
      <p:grpSp>
        <p:nvGrpSpPr>
          <p:cNvPr id="5" name="Group 4"/>
          <p:cNvGrpSpPr/>
          <p:nvPr/>
        </p:nvGrpSpPr>
        <p:grpSpPr>
          <a:xfrm>
            <a:off x="3381321" y="6020853"/>
            <a:ext cx="4730700" cy="767236"/>
            <a:chOff x="3381321" y="6020853"/>
            <a:chExt cx="4730700" cy="767236"/>
          </a:xfrm>
        </p:grpSpPr>
        <p:sp>
          <p:nvSpPr>
            <p:cNvPr id="3" name="Freeform 2"/>
            <p:cNvSpPr/>
            <p:nvPr/>
          </p:nvSpPr>
          <p:spPr>
            <a:xfrm>
              <a:off x="3381321" y="6020853"/>
              <a:ext cx="973161" cy="586165"/>
            </a:xfrm>
            <a:custGeom>
              <a:avLst/>
              <a:gdLst>
                <a:gd name="connsiteX0" fmla="*/ 0 w 973161"/>
                <a:gd name="connsiteY0" fmla="*/ 0 h 329910"/>
                <a:gd name="connsiteX1" fmla="*/ 0 w 973161"/>
                <a:gd name="connsiteY1" fmla="*/ 329910 h 329910"/>
                <a:gd name="connsiteX2" fmla="*/ 973161 w 973161"/>
                <a:gd name="connsiteY2" fmla="*/ 329910 h 329910"/>
              </a:gdLst>
              <a:ahLst/>
              <a:cxnLst>
                <a:cxn ang="0">
                  <a:pos x="connsiteX0" y="connsiteY0"/>
                </a:cxn>
                <a:cxn ang="0">
                  <a:pos x="connsiteX1" y="connsiteY1"/>
                </a:cxn>
                <a:cxn ang="0">
                  <a:pos x="connsiteX2" y="connsiteY2"/>
                </a:cxn>
              </a:cxnLst>
              <a:rect l="l" t="t" r="r" b="b"/>
              <a:pathLst>
                <a:path w="973161" h="329910">
                  <a:moveTo>
                    <a:pt x="0" y="0"/>
                  </a:moveTo>
                  <a:lnTo>
                    <a:pt x="0" y="329910"/>
                  </a:lnTo>
                  <a:lnTo>
                    <a:pt x="973161" y="329910"/>
                  </a:lnTo>
                </a:path>
              </a:pathLst>
            </a:custGeom>
            <a:ln w="5715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4453447" y="6326424"/>
              <a:ext cx="3658574" cy="461665"/>
            </a:xfrm>
            <a:prstGeom prst="rect">
              <a:avLst/>
            </a:prstGeom>
            <a:noFill/>
          </p:spPr>
          <p:txBody>
            <a:bodyPr wrap="none" rtlCol="0">
              <a:spAutoFit/>
            </a:bodyPr>
            <a:lstStyle/>
            <a:p>
              <a:r>
                <a:rPr lang="en-US" dirty="0" smtClean="0">
                  <a:solidFill>
                    <a:srgbClr val="FF0000"/>
                  </a:solidFill>
                </a:rPr>
                <a:t>Exponential dependence!</a:t>
              </a:r>
              <a:endParaRPr lang="en-US" dirty="0">
                <a:solidFill>
                  <a:srgbClr val="FF0000"/>
                </a:solidFill>
              </a:endParaRPr>
            </a:p>
          </p:txBody>
        </p:sp>
      </p:grpSp>
      <p:grpSp>
        <p:nvGrpSpPr>
          <p:cNvPr id="6" name="Group 5"/>
          <p:cNvGrpSpPr/>
          <p:nvPr/>
        </p:nvGrpSpPr>
        <p:grpSpPr>
          <a:xfrm>
            <a:off x="246009" y="5408471"/>
            <a:ext cx="8509361" cy="786683"/>
            <a:chOff x="246009" y="5408471"/>
            <a:chExt cx="8509361" cy="786683"/>
          </a:xfrm>
        </p:grpSpPr>
        <p:sp>
          <p:nvSpPr>
            <p:cNvPr id="18" name="TextBox 17"/>
            <p:cNvSpPr txBox="1"/>
            <p:nvPr/>
          </p:nvSpPr>
          <p:spPr>
            <a:xfrm>
              <a:off x="246009" y="5408471"/>
              <a:ext cx="8509361" cy="461665"/>
            </a:xfrm>
            <a:prstGeom prst="rect">
              <a:avLst/>
            </a:prstGeom>
            <a:solidFill>
              <a:schemeClr val="accent1">
                <a:lumMod val="40000"/>
                <a:lumOff val="60000"/>
              </a:schemeClr>
            </a:solidFill>
          </p:spPr>
          <p:txBody>
            <a:bodyPr wrap="none" rtlCol="0">
              <a:spAutoFit/>
            </a:bodyPr>
            <a:lstStyle/>
            <a:p>
              <a:r>
                <a:rPr lang="en-US" dirty="0" smtClean="0">
                  <a:sym typeface="Wingdings"/>
                </a:rPr>
                <a:t> A measurement of </a:t>
              </a:r>
              <a:r>
                <a:rPr lang="en-US" dirty="0" err="1" smtClean="0">
                  <a:sym typeface="Wingdings"/>
                </a:rPr>
                <a:t>E</a:t>
              </a:r>
              <a:r>
                <a:rPr lang="en-US" baseline="-25000" dirty="0" err="1" smtClean="0">
                  <a:sym typeface="Wingdings"/>
                </a:rPr>
                <a:t>r</a:t>
              </a:r>
              <a:r>
                <a:rPr lang="en-US" dirty="0" smtClean="0">
                  <a:sym typeface="Wingdings"/>
                </a:rPr>
                <a:t>, </a:t>
              </a:r>
              <a:r>
                <a:rPr lang="en-US" dirty="0" err="1" smtClean="0">
                  <a:sym typeface="Wingdings"/>
                </a:rPr>
                <a:t>J</a:t>
              </a:r>
              <a:r>
                <a:rPr lang="en-US" baseline="-25000" dirty="0" err="1" smtClean="0">
                  <a:sym typeface="Wingdings"/>
                </a:rPr>
                <a:t>r</a:t>
              </a:r>
              <a:r>
                <a:rPr lang="en-US" dirty="0" smtClean="0">
                  <a:sym typeface="Wingdings"/>
                </a:rPr>
                <a:t>, </a:t>
              </a:r>
              <a:r>
                <a:rPr lang="en-US" dirty="0" err="1" smtClean="0">
                  <a:latin typeface="Symbol" charset="2"/>
                  <a:cs typeface="Symbol" charset="2"/>
                  <a:sym typeface="Wingdings"/>
                </a:rPr>
                <a:t>G</a:t>
              </a:r>
              <a:r>
                <a:rPr lang="en-US" baseline="-25000" dirty="0" err="1" smtClean="0">
                  <a:sym typeface="Wingdings"/>
                </a:rPr>
                <a:t>p</a:t>
              </a:r>
              <a:r>
                <a:rPr lang="en-US" dirty="0" smtClean="0">
                  <a:sym typeface="Wingdings"/>
                </a:rPr>
                <a:t>(</a:t>
              </a:r>
              <a:r>
                <a:rPr lang="en-US" b="1" dirty="0" err="1" smtClean="0">
                  <a:solidFill>
                    <a:srgbClr val="FF0000"/>
                  </a:solidFill>
                  <a:sym typeface="Wingdings"/>
                </a:rPr>
                <a:t>E</a:t>
              </a:r>
              <a:r>
                <a:rPr lang="en-US" b="1" baseline="-25000" dirty="0" err="1" smtClean="0">
                  <a:solidFill>
                    <a:srgbClr val="FF0000"/>
                  </a:solidFill>
                  <a:sym typeface="Wingdings"/>
                </a:rPr>
                <a:t>r</a:t>
              </a:r>
              <a:r>
                <a:rPr lang="en-US" dirty="0" smtClean="0">
                  <a:sym typeface="Wingdings"/>
                </a:rPr>
                <a:t>), </a:t>
              </a:r>
              <a:r>
                <a:rPr lang="en-US" dirty="0" err="1" smtClean="0">
                  <a:latin typeface="Symbol" charset="2"/>
                  <a:cs typeface="Symbol" charset="2"/>
                  <a:sym typeface="Wingdings"/>
                </a:rPr>
                <a:t>G</a:t>
              </a:r>
              <a:r>
                <a:rPr lang="en-US" baseline="-25000" dirty="0" err="1" smtClean="0">
                  <a:latin typeface="Symbol" charset="2"/>
                  <a:cs typeface="Symbol" charset="2"/>
                  <a:sym typeface="Wingdings"/>
                </a:rPr>
                <a:t>g</a:t>
              </a:r>
              <a:r>
                <a:rPr lang="en-US" dirty="0" smtClean="0">
                  <a:sym typeface="Wingdings"/>
                </a:rPr>
                <a:t> completely defines rate </a:t>
              </a:r>
              <a:endParaRPr lang="en-US" dirty="0"/>
            </a:p>
          </p:txBody>
        </p:sp>
        <p:sp>
          <p:nvSpPr>
            <p:cNvPr id="19" name="Freeform 18"/>
            <p:cNvSpPr/>
            <p:nvPr/>
          </p:nvSpPr>
          <p:spPr>
            <a:xfrm>
              <a:off x="4615039" y="5864354"/>
              <a:ext cx="45719" cy="330800"/>
            </a:xfrm>
            <a:custGeom>
              <a:avLst/>
              <a:gdLst>
                <a:gd name="connsiteX0" fmla="*/ 0 w 973161"/>
                <a:gd name="connsiteY0" fmla="*/ 0 h 329910"/>
                <a:gd name="connsiteX1" fmla="*/ 0 w 973161"/>
                <a:gd name="connsiteY1" fmla="*/ 329910 h 329910"/>
                <a:gd name="connsiteX2" fmla="*/ 973161 w 973161"/>
                <a:gd name="connsiteY2" fmla="*/ 329910 h 329910"/>
              </a:gdLst>
              <a:ahLst/>
              <a:cxnLst>
                <a:cxn ang="0">
                  <a:pos x="connsiteX0" y="connsiteY0"/>
                </a:cxn>
                <a:cxn ang="0">
                  <a:pos x="connsiteX1" y="connsiteY1"/>
                </a:cxn>
                <a:cxn ang="0">
                  <a:pos x="connsiteX2" y="connsiteY2"/>
                </a:cxn>
              </a:cxnLst>
              <a:rect l="l" t="t" r="r" b="b"/>
              <a:pathLst>
                <a:path w="973161" h="329910">
                  <a:moveTo>
                    <a:pt x="0" y="0"/>
                  </a:moveTo>
                  <a:lnTo>
                    <a:pt x="0" y="329910"/>
                  </a:lnTo>
                  <a:lnTo>
                    <a:pt x="973161" y="329910"/>
                  </a:lnTo>
                </a:path>
              </a:pathLst>
            </a:custGeom>
            <a:ln w="5715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4036358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nuc_productio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86614791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1" name="Line 7"/>
          <p:cNvSpPr>
            <a:spLocks noChangeShapeType="1"/>
          </p:cNvSpPr>
          <p:nvPr/>
        </p:nvSpPr>
        <p:spPr bwMode="auto">
          <a:xfrm>
            <a:off x="-28575" y="647700"/>
            <a:ext cx="0" cy="621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000000"/>
              </a:solidFill>
            </a:endParaRPr>
          </a:p>
        </p:txBody>
      </p:sp>
      <p:sp>
        <p:nvSpPr>
          <p:cNvPr id="72712" name="Line 8"/>
          <p:cNvSpPr>
            <a:spLocks noChangeShapeType="1"/>
          </p:cNvSpPr>
          <p:nvPr/>
        </p:nvSpPr>
        <p:spPr bwMode="auto">
          <a:xfrm>
            <a:off x="5264150" y="5478463"/>
            <a:ext cx="0" cy="25400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000000"/>
              </a:solidFill>
            </a:endParaRPr>
          </a:p>
        </p:txBody>
      </p:sp>
      <p:pic>
        <p:nvPicPr>
          <p:cNvPr id="52228" name="Picture 9" descr="s800_c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238" y="1538288"/>
            <a:ext cx="7881937"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4" name="Text Box 10"/>
          <p:cNvSpPr txBox="1">
            <a:spLocks noChangeArrowheads="1"/>
          </p:cNvSpPr>
          <p:nvPr/>
        </p:nvSpPr>
        <p:spPr bwMode="auto">
          <a:xfrm>
            <a:off x="6057900" y="1103313"/>
            <a:ext cx="1666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9933FF"/>
                </a:solidFill>
              </a:rPr>
              <a:t>Focal plane:</a:t>
            </a:r>
            <a:br>
              <a:rPr lang="en-US" sz="2000" b="1" dirty="0">
                <a:solidFill>
                  <a:srgbClr val="9933FF"/>
                </a:solidFill>
              </a:rPr>
            </a:br>
            <a:r>
              <a:rPr lang="en-US" sz="2000" b="1" dirty="0">
                <a:solidFill>
                  <a:srgbClr val="9933FF"/>
                </a:solidFill>
              </a:rPr>
              <a:t>identify </a:t>
            </a:r>
            <a:r>
              <a:rPr lang="en-US" sz="2000" b="1" baseline="30000" dirty="0" smtClean="0">
                <a:solidFill>
                  <a:srgbClr val="9933FF"/>
                </a:solidFill>
              </a:rPr>
              <a:t>58</a:t>
            </a:r>
            <a:r>
              <a:rPr lang="en-US" sz="2000" b="1" dirty="0" smtClean="0">
                <a:solidFill>
                  <a:srgbClr val="9933FF"/>
                </a:solidFill>
              </a:rPr>
              <a:t>Zn</a:t>
            </a:r>
            <a:endParaRPr lang="en-US" sz="2000" b="1" dirty="0">
              <a:solidFill>
                <a:srgbClr val="9933FF"/>
              </a:solidFill>
            </a:endParaRPr>
          </a:p>
        </p:txBody>
      </p:sp>
      <p:sp>
        <p:nvSpPr>
          <p:cNvPr id="72715" name="Text Box 11"/>
          <p:cNvSpPr txBox="1">
            <a:spLocks noChangeArrowheads="1"/>
          </p:cNvSpPr>
          <p:nvPr/>
        </p:nvSpPr>
        <p:spPr bwMode="auto">
          <a:xfrm>
            <a:off x="3733762" y="5867400"/>
            <a:ext cx="469590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dirty="0" err="1" smtClean="0">
                <a:solidFill>
                  <a:srgbClr val="FF0000"/>
                </a:solidFill>
              </a:rPr>
              <a:t>Deuterated</a:t>
            </a:r>
            <a:r>
              <a:rPr lang="en-US" sz="2000" b="1" dirty="0" smtClean="0">
                <a:solidFill>
                  <a:srgbClr val="FF0000"/>
                </a:solidFill>
              </a:rPr>
              <a:t> plastic target </a:t>
            </a:r>
            <a:r>
              <a:rPr lang="en-US" sz="1600" b="1" dirty="0" smtClean="0">
                <a:solidFill>
                  <a:srgbClr val="FF0000"/>
                </a:solidFill>
              </a:rPr>
              <a:t>(225 mg/cm</a:t>
            </a:r>
            <a:r>
              <a:rPr lang="en-US" sz="1600" b="1" baseline="30000" dirty="0" smtClean="0">
                <a:solidFill>
                  <a:srgbClr val="FF0000"/>
                </a:solidFill>
              </a:rPr>
              <a:t>2</a:t>
            </a:r>
            <a:r>
              <a:rPr lang="en-US" sz="1600" b="1" dirty="0" smtClean="0">
                <a:solidFill>
                  <a:srgbClr val="FF0000"/>
                </a:solidFill>
              </a:rPr>
              <a:t>)</a:t>
            </a:r>
            <a:endParaRPr lang="en-US" sz="1600" b="1" dirty="0">
              <a:solidFill>
                <a:srgbClr val="FF0000"/>
              </a:solidFill>
            </a:endParaRPr>
          </a:p>
          <a:p>
            <a:pPr algn="ctr">
              <a:defRPr/>
            </a:pPr>
            <a:r>
              <a:rPr lang="en-US" sz="2000" b="1" baseline="30000" dirty="0" smtClean="0">
                <a:solidFill>
                  <a:srgbClr val="FF0000"/>
                </a:solidFill>
              </a:rPr>
              <a:t>57</a:t>
            </a:r>
            <a:r>
              <a:rPr lang="en-US" sz="2000" b="1" dirty="0" smtClean="0">
                <a:solidFill>
                  <a:srgbClr val="FF0000"/>
                </a:solidFill>
              </a:rPr>
              <a:t>Cu + d </a:t>
            </a:r>
            <a:r>
              <a:rPr lang="en-US" sz="2000" b="1" dirty="0" smtClean="0">
                <a:solidFill>
                  <a:srgbClr val="FF0000"/>
                </a:solidFill>
                <a:sym typeface="Wingdings"/>
              </a:rPr>
              <a:t> </a:t>
            </a:r>
            <a:r>
              <a:rPr lang="en-US" sz="2000" b="1" baseline="30000" dirty="0" smtClean="0">
                <a:solidFill>
                  <a:srgbClr val="FF0000"/>
                </a:solidFill>
                <a:sym typeface="Wingdings"/>
              </a:rPr>
              <a:t>58</a:t>
            </a:r>
            <a:r>
              <a:rPr lang="en-US" sz="2000" b="1" dirty="0" smtClean="0">
                <a:solidFill>
                  <a:srgbClr val="FF0000"/>
                </a:solidFill>
                <a:sym typeface="Wingdings"/>
              </a:rPr>
              <a:t>Zn + n</a:t>
            </a:r>
            <a:endParaRPr lang="en-US" sz="2000" b="1" dirty="0">
              <a:solidFill>
                <a:srgbClr val="FF0000"/>
              </a:solidFill>
            </a:endParaRPr>
          </a:p>
        </p:txBody>
      </p:sp>
      <p:sp>
        <p:nvSpPr>
          <p:cNvPr id="72716" name="Freeform 12"/>
          <p:cNvSpPr>
            <a:spLocks/>
          </p:cNvSpPr>
          <p:nvPr/>
        </p:nvSpPr>
        <p:spPr bwMode="auto">
          <a:xfrm>
            <a:off x="1760538" y="4127500"/>
            <a:ext cx="3700462" cy="1111250"/>
          </a:xfrm>
          <a:custGeom>
            <a:avLst/>
            <a:gdLst>
              <a:gd name="T0" fmla="*/ 0 w 2331"/>
              <a:gd name="T1" fmla="*/ 0 h 700"/>
              <a:gd name="T2" fmla="*/ 399 w 2331"/>
              <a:gd name="T3" fmla="*/ 417 h 700"/>
              <a:gd name="T4" fmla="*/ 452 w 2331"/>
              <a:gd name="T5" fmla="*/ 452 h 700"/>
              <a:gd name="T6" fmla="*/ 532 w 2331"/>
              <a:gd name="T7" fmla="*/ 506 h 700"/>
              <a:gd name="T8" fmla="*/ 674 w 2331"/>
              <a:gd name="T9" fmla="*/ 594 h 700"/>
              <a:gd name="T10" fmla="*/ 833 w 2331"/>
              <a:gd name="T11" fmla="*/ 656 h 700"/>
              <a:gd name="T12" fmla="*/ 966 w 2331"/>
              <a:gd name="T13" fmla="*/ 692 h 700"/>
              <a:gd name="T14" fmla="*/ 1125 w 2331"/>
              <a:gd name="T15" fmla="*/ 700 h 700"/>
              <a:gd name="T16" fmla="*/ 2331 w 2331"/>
              <a:gd name="T17" fmla="*/ 70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1" h="700">
                <a:moveTo>
                  <a:pt x="0" y="0"/>
                </a:moveTo>
                <a:lnTo>
                  <a:pt x="399" y="417"/>
                </a:lnTo>
                <a:lnTo>
                  <a:pt x="452" y="452"/>
                </a:lnTo>
                <a:lnTo>
                  <a:pt x="532" y="506"/>
                </a:lnTo>
                <a:lnTo>
                  <a:pt x="674" y="594"/>
                </a:lnTo>
                <a:lnTo>
                  <a:pt x="833" y="656"/>
                </a:lnTo>
                <a:lnTo>
                  <a:pt x="966" y="692"/>
                </a:lnTo>
                <a:lnTo>
                  <a:pt x="1125" y="700"/>
                </a:lnTo>
                <a:lnTo>
                  <a:pt x="2331" y="700"/>
                </a:lnTo>
              </a:path>
            </a:pathLst>
          </a:custGeom>
          <a:noFill/>
          <a:ln w="38100" cap="flat" cmpd="sng">
            <a:solidFill>
              <a:srgbClr val="FF99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000000"/>
              </a:solidFill>
            </a:endParaRPr>
          </a:p>
        </p:txBody>
      </p:sp>
      <p:sp>
        <p:nvSpPr>
          <p:cNvPr id="72717" name="Text Box 13"/>
          <p:cNvSpPr txBox="1">
            <a:spLocks noChangeArrowheads="1"/>
          </p:cNvSpPr>
          <p:nvPr/>
        </p:nvSpPr>
        <p:spPr bwMode="auto">
          <a:xfrm>
            <a:off x="295275" y="5570538"/>
            <a:ext cx="296896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FF9900"/>
                </a:solidFill>
              </a:rPr>
              <a:t>Radioactive </a:t>
            </a:r>
            <a:r>
              <a:rPr lang="en-US" sz="2000" b="1" baseline="30000" dirty="0" smtClean="0">
                <a:solidFill>
                  <a:srgbClr val="FF9900"/>
                </a:solidFill>
              </a:rPr>
              <a:t>57</a:t>
            </a:r>
            <a:r>
              <a:rPr lang="en-US" sz="2000" b="1" dirty="0" smtClean="0">
                <a:solidFill>
                  <a:srgbClr val="FF9900"/>
                </a:solidFill>
              </a:rPr>
              <a:t>Cu beam</a:t>
            </a:r>
          </a:p>
          <a:p>
            <a:pPr>
              <a:defRPr/>
            </a:pPr>
            <a:r>
              <a:rPr lang="en-US" sz="2000" b="1" dirty="0" smtClean="0">
                <a:solidFill>
                  <a:srgbClr val="FF9900"/>
                </a:solidFill>
              </a:rPr>
              <a:t>3x10</a:t>
            </a:r>
            <a:r>
              <a:rPr lang="en-US" sz="2000" b="1" baseline="30000" dirty="0" smtClean="0">
                <a:solidFill>
                  <a:srgbClr val="FF9900"/>
                </a:solidFill>
              </a:rPr>
              <a:t>4</a:t>
            </a:r>
            <a:r>
              <a:rPr lang="en-US" sz="2000" b="1" dirty="0" smtClean="0">
                <a:solidFill>
                  <a:srgbClr val="FF9900"/>
                </a:solidFill>
              </a:rPr>
              <a:t> </a:t>
            </a:r>
            <a:r>
              <a:rPr lang="en-US" sz="2000" b="1" dirty="0" err="1" smtClean="0">
                <a:solidFill>
                  <a:srgbClr val="FF9900"/>
                </a:solidFill>
              </a:rPr>
              <a:t>pps</a:t>
            </a:r>
            <a:endParaRPr lang="en-US" sz="2000" b="1" dirty="0" smtClean="0">
              <a:solidFill>
                <a:srgbClr val="FF9900"/>
              </a:solidFill>
            </a:endParaRPr>
          </a:p>
          <a:p>
            <a:pPr>
              <a:defRPr/>
            </a:pPr>
            <a:r>
              <a:rPr lang="en-US" sz="2000" b="1" dirty="0" smtClean="0">
                <a:solidFill>
                  <a:srgbClr val="FF9900"/>
                </a:solidFill>
              </a:rPr>
              <a:t>75 MeV/u</a:t>
            </a:r>
          </a:p>
          <a:p>
            <a:pPr>
              <a:defRPr/>
            </a:pPr>
            <a:endParaRPr lang="en-US" sz="2000" b="1" dirty="0">
              <a:solidFill>
                <a:srgbClr val="FF9900"/>
              </a:solidFill>
            </a:endParaRPr>
          </a:p>
        </p:txBody>
      </p:sp>
      <p:sp>
        <p:nvSpPr>
          <p:cNvPr id="72718" name="Line 14"/>
          <p:cNvSpPr>
            <a:spLocks noChangeShapeType="1"/>
          </p:cNvSpPr>
          <p:nvPr/>
        </p:nvSpPr>
        <p:spPr bwMode="auto">
          <a:xfrm flipH="1">
            <a:off x="1943100" y="4914900"/>
            <a:ext cx="682625" cy="623888"/>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000000"/>
              </a:solidFill>
            </a:endParaRPr>
          </a:p>
        </p:txBody>
      </p:sp>
      <p:sp>
        <p:nvSpPr>
          <p:cNvPr id="72719" name="Freeform 15"/>
          <p:cNvSpPr>
            <a:spLocks/>
          </p:cNvSpPr>
          <p:nvPr/>
        </p:nvSpPr>
        <p:spPr bwMode="auto">
          <a:xfrm>
            <a:off x="5500688" y="1976438"/>
            <a:ext cx="2208212" cy="3276600"/>
          </a:xfrm>
          <a:custGeom>
            <a:avLst/>
            <a:gdLst>
              <a:gd name="T0" fmla="*/ 0 w 1391"/>
              <a:gd name="T1" fmla="*/ 2064 h 2064"/>
              <a:gd name="T2" fmla="*/ 656 w 1391"/>
              <a:gd name="T3" fmla="*/ 2055 h 2064"/>
              <a:gd name="T4" fmla="*/ 993 w 1391"/>
              <a:gd name="T5" fmla="*/ 1985 h 2064"/>
              <a:gd name="T6" fmla="*/ 1232 w 1391"/>
              <a:gd name="T7" fmla="*/ 1719 h 2064"/>
              <a:gd name="T8" fmla="*/ 1347 w 1391"/>
              <a:gd name="T9" fmla="*/ 1338 h 2064"/>
              <a:gd name="T10" fmla="*/ 1391 w 1391"/>
              <a:gd name="T11" fmla="*/ 992 h 2064"/>
              <a:gd name="T12" fmla="*/ 1285 w 1391"/>
              <a:gd name="T13" fmla="*/ 709 h 2064"/>
              <a:gd name="T14" fmla="*/ 1161 w 1391"/>
              <a:gd name="T15" fmla="*/ 584 h 2064"/>
              <a:gd name="T16" fmla="*/ 851 w 1391"/>
              <a:gd name="T17" fmla="*/ 407 h 2064"/>
              <a:gd name="T18" fmla="*/ 115 w 1391"/>
              <a:gd name="T19" fmla="*/ 0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1" h="2064">
                <a:moveTo>
                  <a:pt x="0" y="2064"/>
                </a:moveTo>
                <a:lnTo>
                  <a:pt x="656" y="2055"/>
                </a:lnTo>
                <a:lnTo>
                  <a:pt x="993" y="1985"/>
                </a:lnTo>
                <a:lnTo>
                  <a:pt x="1232" y="1719"/>
                </a:lnTo>
                <a:lnTo>
                  <a:pt x="1347" y="1338"/>
                </a:lnTo>
                <a:lnTo>
                  <a:pt x="1391" y="992"/>
                </a:lnTo>
                <a:lnTo>
                  <a:pt x="1285" y="709"/>
                </a:lnTo>
                <a:lnTo>
                  <a:pt x="1161" y="584"/>
                </a:lnTo>
                <a:lnTo>
                  <a:pt x="851" y="407"/>
                </a:lnTo>
                <a:lnTo>
                  <a:pt x="115" y="0"/>
                </a:lnTo>
              </a:path>
            </a:pathLst>
          </a:custGeom>
          <a:noFill/>
          <a:ln w="57150" cmpd="sng">
            <a:solidFill>
              <a:srgbClr val="FF33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000000"/>
              </a:solidFill>
            </a:endParaRPr>
          </a:p>
        </p:txBody>
      </p:sp>
      <p:sp>
        <p:nvSpPr>
          <p:cNvPr id="72720" name="Text Box 16"/>
          <p:cNvSpPr txBox="1">
            <a:spLocks noChangeArrowheads="1"/>
          </p:cNvSpPr>
          <p:nvPr/>
        </p:nvSpPr>
        <p:spPr bwMode="auto">
          <a:xfrm>
            <a:off x="5570538" y="2471738"/>
            <a:ext cx="7888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baseline="30000" dirty="0" smtClean="0">
                <a:solidFill>
                  <a:srgbClr val="FF3300"/>
                </a:solidFill>
              </a:rPr>
              <a:t>58</a:t>
            </a:r>
            <a:r>
              <a:rPr lang="en-US" b="1" dirty="0" smtClean="0">
                <a:solidFill>
                  <a:srgbClr val="FF3300"/>
                </a:solidFill>
              </a:rPr>
              <a:t>Zn</a:t>
            </a:r>
            <a:endParaRPr lang="en-US" b="1" dirty="0">
              <a:solidFill>
                <a:srgbClr val="FF3300"/>
              </a:solidFill>
            </a:endParaRPr>
          </a:p>
        </p:txBody>
      </p:sp>
      <p:sp>
        <p:nvSpPr>
          <p:cNvPr id="72721" name="Text Box 17"/>
          <p:cNvSpPr txBox="1">
            <a:spLocks noChangeArrowheads="1"/>
          </p:cNvSpPr>
          <p:nvPr/>
        </p:nvSpPr>
        <p:spPr bwMode="auto">
          <a:xfrm>
            <a:off x="8054975" y="3273425"/>
            <a:ext cx="71674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baseline="30000" dirty="0" smtClean="0">
                <a:solidFill>
                  <a:srgbClr val="FF9900"/>
                </a:solidFill>
              </a:rPr>
              <a:t>57</a:t>
            </a:r>
            <a:r>
              <a:rPr lang="en-US" sz="2000" b="1" dirty="0" smtClean="0">
                <a:solidFill>
                  <a:srgbClr val="FF9900"/>
                </a:solidFill>
              </a:rPr>
              <a:t>Cu</a:t>
            </a:r>
            <a:endParaRPr lang="en-US" sz="2000" b="1" dirty="0">
              <a:solidFill>
                <a:srgbClr val="FF9900"/>
              </a:solidFill>
            </a:endParaRPr>
          </a:p>
        </p:txBody>
      </p:sp>
      <p:sp>
        <p:nvSpPr>
          <p:cNvPr id="72722" name="Rectangle 18"/>
          <p:cNvSpPr>
            <a:spLocks noChangeArrowheads="1"/>
          </p:cNvSpPr>
          <p:nvPr/>
        </p:nvSpPr>
        <p:spPr bwMode="auto">
          <a:xfrm>
            <a:off x="5600700" y="4916488"/>
            <a:ext cx="254000" cy="730250"/>
          </a:xfrm>
          <a:prstGeom prst="rect">
            <a:avLst/>
          </a:prstGeom>
          <a:solidFill>
            <a:srgbClr val="00CC00"/>
          </a:solidFill>
          <a:ln>
            <a:noFill/>
          </a:ln>
          <a:effectLst/>
          <a:extLs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000000"/>
              </a:solidFill>
            </a:endParaRPr>
          </a:p>
        </p:txBody>
      </p:sp>
      <p:sp>
        <p:nvSpPr>
          <p:cNvPr id="72723" name="Line 19"/>
          <p:cNvSpPr>
            <a:spLocks noChangeShapeType="1"/>
          </p:cNvSpPr>
          <p:nvPr/>
        </p:nvSpPr>
        <p:spPr bwMode="auto">
          <a:xfrm flipH="1">
            <a:off x="5545138" y="1722438"/>
            <a:ext cx="295275" cy="477837"/>
          </a:xfrm>
          <a:prstGeom prst="line">
            <a:avLst/>
          </a:prstGeom>
          <a:noFill/>
          <a:ln w="57150">
            <a:solidFill>
              <a:srgbClr val="99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000000"/>
              </a:solidFill>
            </a:endParaRPr>
          </a:p>
        </p:txBody>
      </p:sp>
      <p:sp>
        <p:nvSpPr>
          <p:cNvPr id="72724" name="Line 20"/>
          <p:cNvSpPr>
            <a:spLocks noChangeShapeType="1"/>
          </p:cNvSpPr>
          <p:nvPr/>
        </p:nvSpPr>
        <p:spPr bwMode="auto">
          <a:xfrm flipH="1">
            <a:off x="6329363" y="2254250"/>
            <a:ext cx="112712" cy="211138"/>
          </a:xfrm>
          <a:prstGeom prst="line">
            <a:avLst/>
          </a:prstGeom>
          <a:noFill/>
          <a:ln w="38100">
            <a:solidFill>
              <a:srgbClr val="99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000000"/>
              </a:solidFill>
            </a:endParaRPr>
          </a:p>
        </p:txBody>
      </p:sp>
      <p:sp>
        <p:nvSpPr>
          <p:cNvPr id="72725" name="Rectangle 21"/>
          <p:cNvSpPr>
            <a:spLocks noChangeArrowheads="1"/>
          </p:cNvSpPr>
          <p:nvPr/>
        </p:nvSpPr>
        <p:spPr bwMode="auto">
          <a:xfrm>
            <a:off x="7118350" y="2570163"/>
            <a:ext cx="239713" cy="1682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000000"/>
              </a:solidFill>
            </a:endParaRPr>
          </a:p>
        </p:txBody>
      </p:sp>
      <p:sp>
        <p:nvSpPr>
          <p:cNvPr id="72726" name="Text Box 22"/>
          <p:cNvSpPr txBox="1">
            <a:spLocks noChangeArrowheads="1"/>
          </p:cNvSpPr>
          <p:nvPr/>
        </p:nvSpPr>
        <p:spPr bwMode="auto">
          <a:xfrm>
            <a:off x="7526338" y="1927225"/>
            <a:ext cx="10874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00CC99"/>
                </a:solidFill>
              </a:rPr>
              <a:t>Beam</a:t>
            </a:r>
            <a:br>
              <a:rPr lang="en-US" sz="2000" b="1">
                <a:solidFill>
                  <a:srgbClr val="00CC99"/>
                </a:solidFill>
              </a:rPr>
            </a:br>
            <a:r>
              <a:rPr lang="en-US" sz="2000" b="1">
                <a:solidFill>
                  <a:srgbClr val="00CC99"/>
                </a:solidFill>
              </a:rPr>
              <a:t>blocker</a:t>
            </a:r>
          </a:p>
        </p:txBody>
      </p:sp>
      <p:sp>
        <p:nvSpPr>
          <p:cNvPr id="72727" name="Line 23"/>
          <p:cNvSpPr>
            <a:spLocks noChangeShapeType="1"/>
          </p:cNvSpPr>
          <p:nvPr/>
        </p:nvSpPr>
        <p:spPr bwMode="auto">
          <a:xfrm flipH="1">
            <a:off x="5638800" y="5524500"/>
            <a:ext cx="44450" cy="39370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000000"/>
              </a:solidFill>
            </a:endParaRPr>
          </a:p>
        </p:txBody>
      </p:sp>
      <p:sp>
        <p:nvSpPr>
          <p:cNvPr id="72729" name="Line 25"/>
          <p:cNvSpPr>
            <a:spLocks noChangeShapeType="1"/>
          </p:cNvSpPr>
          <p:nvPr/>
        </p:nvSpPr>
        <p:spPr bwMode="auto">
          <a:xfrm>
            <a:off x="5716588" y="5062538"/>
            <a:ext cx="0" cy="46355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000000"/>
              </a:solidFill>
            </a:endParaRPr>
          </a:p>
        </p:txBody>
      </p:sp>
      <p:sp>
        <p:nvSpPr>
          <p:cNvPr id="72730" name="Freeform 26"/>
          <p:cNvSpPr>
            <a:spLocks/>
          </p:cNvSpPr>
          <p:nvPr/>
        </p:nvSpPr>
        <p:spPr bwMode="auto">
          <a:xfrm>
            <a:off x="5868988" y="2728913"/>
            <a:ext cx="1981200" cy="2560637"/>
          </a:xfrm>
          <a:custGeom>
            <a:avLst/>
            <a:gdLst>
              <a:gd name="T0" fmla="*/ 0 w 1248"/>
              <a:gd name="T1" fmla="*/ 1613 h 1613"/>
              <a:gd name="T2" fmla="*/ 585 w 1248"/>
              <a:gd name="T3" fmla="*/ 1613 h 1613"/>
              <a:gd name="T4" fmla="*/ 806 w 1248"/>
              <a:gd name="T5" fmla="*/ 1546 h 1613"/>
              <a:gd name="T6" fmla="*/ 1037 w 1248"/>
              <a:gd name="T7" fmla="*/ 1344 h 1613"/>
              <a:gd name="T8" fmla="*/ 1171 w 1248"/>
              <a:gd name="T9" fmla="*/ 1046 h 1613"/>
              <a:gd name="T10" fmla="*/ 1238 w 1248"/>
              <a:gd name="T11" fmla="*/ 720 h 1613"/>
              <a:gd name="T12" fmla="*/ 1248 w 1248"/>
              <a:gd name="T13" fmla="*/ 528 h 1613"/>
              <a:gd name="T14" fmla="*/ 1238 w 1248"/>
              <a:gd name="T15" fmla="*/ 365 h 1613"/>
              <a:gd name="T16" fmla="*/ 1133 w 1248"/>
              <a:gd name="T17" fmla="*/ 192 h 1613"/>
              <a:gd name="T18" fmla="*/ 979 w 1248"/>
              <a:gd name="T19" fmla="*/ 0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8" h="1613">
                <a:moveTo>
                  <a:pt x="0" y="1613"/>
                </a:moveTo>
                <a:lnTo>
                  <a:pt x="585" y="1613"/>
                </a:lnTo>
                <a:lnTo>
                  <a:pt x="806" y="1546"/>
                </a:lnTo>
                <a:lnTo>
                  <a:pt x="1037" y="1344"/>
                </a:lnTo>
                <a:lnTo>
                  <a:pt x="1171" y="1046"/>
                </a:lnTo>
                <a:lnTo>
                  <a:pt x="1238" y="720"/>
                </a:lnTo>
                <a:lnTo>
                  <a:pt x="1248" y="528"/>
                </a:lnTo>
                <a:lnTo>
                  <a:pt x="1238" y="365"/>
                </a:lnTo>
                <a:lnTo>
                  <a:pt x="1133" y="192"/>
                </a:lnTo>
                <a:lnTo>
                  <a:pt x="979" y="0"/>
                </a:lnTo>
              </a:path>
            </a:pathLst>
          </a:custGeom>
          <a:noFill/>
          <a:ln w="57150" cmpd="sng">
            <a:solidFill>
              <a:srgbClr val="FF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000000"/>
              </a:solidFill>
            </a:endParaRPr>
          </a:p>
        </p:txBody>
      </p:sp>
      <p:sp>
        <p:nvSpPr>
          <p:cNvPr id="72737" name="Line 33"/>
          <p:cNvSpPr>
            <a:spLocks noChangeShapeType="1"/>
          </p:cNvSpPr>
          <p:nvPr/>
        </p:nvSpPr>
        <p:spPr bwMode="auto">
          <a:xfrm>
            <a:off x="4563278" y="3879978"/>
            <a:ext cx="1105685" cy="1103185"/>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000000"/>
              </a:solidFill>
            </a:endParaRPr>
          </a:p>
        </p:txBody>
      </p:sp>
      <p:sp>
        <p:nvSpPr>
          <p:cNvPr id="72738" name="Text Box 34"/>
          <p:cNvSpPr txBox="1">
            <a:spLocks noChangeArrowheads="1"/>
          </p:cNvSpPr>
          <p:nvPr/>
        </p:nvSpPr>
        <p:spPr bwMode="auto">
          <a:xfrm>
            <a:off x="5194450" y="4181344"/>
            <a:ext cx="15696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smtClean="0">
                <a:solidFill>
                  <a:srgbClr val="00CC00"/>
                </a:solidFill>
              </a:rPr>
              <a:t>GRETINA</a:t>
            </a:r>
            <a:endParaRPr lang="en-US" b="1" dirty="0">
              <a:solidFill>
                <a:srgbClr val="00CC00"/>
              </a:solidFill>
            </a:endParaRPr>
          </a:p>
        </p:txBody>
      </p:sp>
      <p:pic>
        <p:nvPicPr>
          <p:cNvPr id="2" name="Picture 1"/>
          <p:cNvPicPr>
            <a:picLocks noChangeAspect="1"/>
          </p:cNvPicPr>
          <p:nvPr/>
        </p:nvPicPr>
        <p:blipFill>
          <a:blip r:embed="rId4"/>
          <a:stretch>
            <a:fillRect/>
          </a:stretch>
        </p:blipFill>
        <p:spPr>
          <a:xfrm>
            <a:off x="417342" y="1074473"/>
            <a:ext cx="4209666" cy="2819461"/>
          </a:xfrm>
          <a:prstGeom prst="rect">
            <a:avLst/>
          </a:prstGeom>
        </p:spPr>
      </p:pic>
      <p:sp>
        <p:nvSpPr>
          <p:cNvPr id="4" name="TextBox 3"/>
          <p:cNvSpPr txBox="1"/>
          <p:nvPr/>
        </p:nvSpPr>
        <p:spPr>
          <a:xfrm>
            <a:off x="470330" y="3339820"/>
            <a:ext cx="1890261" cy="553998"/>
          </a:xfrm>
          <a:prstGeom prst="rect">
            <a:avLst/>
          </a:prstGeom>
          <a:noFill/>
        </p:spPr>
        <p:txBody>
          <a:bodyPr wrap="none" rtlCol="0">
            <a:spAutoFit/>
          </a:bodyPr>
          <a:lstStyle/>
          <a:p>
            <a:r>
              <a:rPr lang="en-US" sz="3000" dirty="0" smtClean="0">
                <a:solidFill>
                  <a:srgbClr val="FFFFFF"/>
                </a:solidFill>
              </a:rPr>
              <a:t>GRETINA</a:t>
            </a:r>
            <a:endParaRPr lang="en-US" sz="3000" dirty="0">
              <a:solidFill>
                <a:srgbClr val="FFFFFF"/>
              </a:solidFill>
            </a:endParaRPr>
          </a:p>
        </p:txBody>
      </p:sp>
      <p:sp>
        <p:nvSpPr>
          <p:cNvPr id="6" name="TextBox 5"/>
          <p:cNvSpPr txBox="1"/>
          <p:nvPr/>
        </p:nvSpPr>
        <p:spPr>
          <a:xfrm>
            <a:off x="135470" y="880535"/>
            <a:ext cx="2749521" cy="830997"/>
          </a:xfrm>
          <a:prstGeom prst="rect">
            <a:avLst/>
          </a:prstGeom>
          <a:solidFill>
            <a:schemeClr val="accent2">
              <a:lumMod val="20000"/>
              <a:lumOff val="80000"/>
            </a:schemeClr>
          </a:solidFill>
        </p:spPr>
        <p:txBody>
          <a:bodyPr wrap="none" rtlCol="0">
            <a:spAutoFit/>
          </a:bodyPr>
          <a:lstStyle/>
          <a:p>
            <a:r>
              <a:rPr lang="en-US" b="1" dirty="0" err="1" smtClean="0">
                <a:solidFill>
                  <a:srgbClr val="000000"/>
                </a:solidFill>
              </a:rPr>
              <a:t>Christoph</a:t>
            </a:r>
            <a:r>
              <a:rPr lang="en-US" b="1" dirty="0" smtClean="0">
                <a:solidFill>
                  <a:srgbClr val="000000"/>
                </a:solidFill>
              </a:rPr>
              <a:t> Langer</a:t>
            </a:r>
          </a:p>
          <a:p>
            <a:r>
              <a:rPr lang="en-US" b="1" dirty="0" smtClean="0">
                <a:solidFill>
                  <a:srgbClr val="000000"/>
                </a:solidFill>
              </a:rPr>
              <a:t>Fernando Montes</a:t>
            </a:r>
            <a:endParaRPr lang="en-US" b="1" dirty="0">
              <a:solidFill>
                <a:srgbClr val="000000"/>
              </a:solidFill>
            </a:endParaRPr>
          </a:p>
        </p:txBody>
      </p:sp>
      <p:sp>
        <p:nvSpPr>
          <p:cNvPr id="5" name="TextBox 4"/>
          <p:cNvSpPr txBox="1"/>
          <p:nvPr/>
        </p:nvSpPr>
        <p:spPr>
          <a:xfrm>
            <a:off x="1283852" y="207086"/>
            <a:ext cx="7706957" cy="523220"/>
          </a:xfrm>
          <a:prstGeom prst="rect">
            <a:avLst/>
          </a:prstGeom>
          <a:noFill/>
        </p:spPr>
        <p:txBody>
          <a:bodyPr wrap="none" rtlCol="0">
            <a:spAutoFit/>
          </a:bodyPr>
          <a:lstStyle/>
          <a:p>
            <a:r>
              <a:rPr lang="en-US" sz="2800" dirty="0" smtClean="0"/>
              <a:t>First experiment with GRETINA </a:t>
            </a:r>
            <a:r>
              <a:rPr lang="en-US" sz="2800" dirty="0" smtClean="0">
                <a:latin typeface="Symbol" charset="2"/>
                <a:cs typeface="Symbol" charset="2"/>
              </a:rPr>
              <a:t>g</a:t>
            </a:r>
            <a:r>
              <a:rPr lang="en-US" sz="2800" dirty="0" smtClean="0"/>
              <a:t>-array at MSU</a:t>
            </a:r>
            <a:endParaRPr lang="en-US" sz="2800" dirty="0"/>
          </a:p>
        </p:txBody>
      </p:sp>
    </p:spTree>
    <p:extLst>
      <p:ext uri="{BB962C8B-B14F-4D97-AF65-F5344CB8AC3E}">
        <p14:creationId xmlns:p14="http://schemas.microsoft.com/office/powerpoint/2010/main" val="21487559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56"/>
          <p:cNvGrpSpPr>
            <a:grpSpLocks/>
          </p:cNvGrpSpPr>
          <p:nvPr/>
        </p:nvGrpSpPr>
        <p:grpSpPr bwMode="auto">
          <a:xfrm>
            <a:off x="4232970" y="2054068"/>
            <a:ext cx="4718979" cy="3778857"/>
            <a:chOff x="16" y="0"/>
            <a:chExt cx="2969" cy="2272"/>
          </a:xfrm>
        </p:grpSpPr>
        <p:pic>
          <p:nvPicPr>
            <p:cNvPr id="21" name="Picture 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 y="0"/>
              <a:ext cx="2920" cy="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5" name="Rectangle 46"/>
            <p:cNvSpPr>
              <a:spLocks/>
            </p:cNvSpPr>
            <p:nvPr/>
          </p:nvSpPr>
          <p:spPr bwMode="auto">
            <a:xfrm>
              <a:off x="635" y="1846"/>
              <a:ext cx="20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b="1">
                  <a:solidFill>
                    <a:srgbClr val="000080"/>
                  </a:solidFill>
                  <a:latin typeface="Gill Sans" charset="0"/>
                  <a:cs typeface="Gill Sans" charset="0"/>
                  <a:sym typeface="Gill Sans" charset="0"/>
                </a:rPr>
                <a:t>2</a:t>
              </a:r>
              <a:r>
                <a:rPr lang="en-US" sz="1300" b="1" baseline="-6000">
                  <a:solidFill>
                    <a:srgbClr val="000080"/>
                  </a:solidFill>
                  <a:latin typeface="Gill Sans" charset="0"/>
                  <a:cs typeface="Gill Sans" charset="0"/>
                  <a:sym typeface="Gill Sans" charset="0"/>
                </a:rPr>
                <a:t>2</a:t>
              </a:r>
              <a:r>
                <a:rPr lang="en-US" sz="1300" b="1" baseline="32000">
                  <a:solidFill>
                    <a:srgbClr val="000080"/>
                  </a:solidFill>
                  <a:latin typeface="Gill Sans" charset="0"/>
                  <a:cs typeface="Gill Sans" charset="0"/>
                  <a:sym typeface="Gill Sans" charset="0"/>
                </a:rPr>
                <a:t>+</a:t>
              </a:r>
            </a:p>
          </p:txBody>
        </p:sp>
        <p:sp>
          <p:nvSpPr>
            <p:cNvPr id="27" name="Rectangle 47"/>
            <p:cNvSpPr>
              <a:spLocks/>
            </p:cNvSpPr>
            <p:nvPr/>
          </p:nvSpPr>
          <p:spPr bwMode="auto">
            <a:xfrm>
              <a:off x="1416" y="1398"/>
              <a:ext cx="20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b="1">
                  <a:solidFill>
                    <a:srgbClr val="000080"/>
                  </a:solidFill>
                  <a:latin typeface="Gill Sans" charset="0"/>
                  <a:cs typeface="Gill Sans" charset="0"/>
                  <a:sym typeface="Gill Sans" charset="0"/>
                </a:rPr>
                <a:t>2</a:t>
              </a:r>
              <a:r>
                <a:rPr lang="en-US" sz="1300" b="1" baseline="-6000">
                  <a:solidFill>
                    <a:srgbClr val="000080"/>
                  </a:solidFill>
                  <a:latin typeface="Gill Sans" charset="0"/>
                  <a:cs typeface="Gill Sans" charset="0"/>
                  <a:sym typeface="Gill Sans" charset="0"/>
                </a:rPr>
                <a:t>3</a:t>
              </a:r>
              <a:r>
                <a:rPr lang="en-US" sz="1300" b="1" baseline="32000">
                  <a:solidFill>
                    <a:srgbClr val="000080"/>
                  </a:solidFill>
                  <a:latin typeface="Gill Sans" charset="0"/>
                  <a:cs typeface="Gill Sans" charset="0"/>
                  <a:sym typeface="Gill Sans" charset="0"/>
                </a:rPr>
                <a:t>+</a:t>
              </a:r>
            </a:p>
          </p:txBody>
        </p:sp>
        <p:sp>
          <p:nvSpPr>
            <p:cNvPr id="29" name="Rectangle 48"/>
            <p:cNvSpPr>
              <a:spLocks/>
            </p:cNvSpPr>
            <p:nvPr/>
          </p:nvSpPr>
          <p:spPr bwMode="auto">
            <a:xfrm>
              <a:off x="1674" y="1557"/>
              <a:ext cx="26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300" b="1">
                  <a:solidFill>
                    <a:srgbClr val="000080"/>
                  </a:solidFill>
                  <a:latin typeface="Gill Sans" charset="0"/>
                  <a:cs typeface="Gill Sans" charset="0"/>
                  <a:sym typeface="Gill Sans" charset="0"/>
                </a:rPr>
                <a:t>2</a:t>
              </a:r>
              <a:r>
                <a:rPr lang="en-US" sz="1300" b="1" baseline="-6000">
                  <a:solidFill>
                    <a:srgbClr val="000080"/>
                  </a:solidFill>
                  <a:latin typeface="Gill Sans" charset="0"/>
                  <a:cs typeface="Gill Sans" charset="0"/>
                  <a:sym typeface="Gill Sans" charset="0"/>
                </a:rPr>
                <a:t>4</a:t>
              </a:r>
              <a:r>
                <a:rPr lang="en-US" sz="1300" b="1" baseline="32000">
                  <a:solidFill>
                    <a:srgbClr val="000080"/>
                  </a:solidFill>
                  <a:latin typeface="Gill Sans" charset="0"/>
                  <a:cs typeface="Gill Sans" charset="0"/>
                  <a:sym typeface="Gill Sans" charset="0"/>
                </a:rPr>
                <a:t>+</a:t>
              </a:r>
            </a:p>
          </p:txBody>
        </p:sp>
        <p:sp>
          <p:nvSpPr>
            <p:cNvPr id="33" name="Line 49"/>
            <p:cNvSpPr>
              <a:spLocks noChangeShapeType="1"/>
            </p:cNvSpPr>
            <p:nvPr/>
          </p:nvSpPr>
          <p:spPr bwMode="auto">
            <a:xfrm rot="10800000">
              <a:off x="1547" y="1568"/>
              <a:ext cx="231" cy="371"/>
            </a:xfrm>
            <a:prstGeom prst="line">
              <a:avLst/>
            </a:prstGeom>
            <a:noFill/>
            <a:ln w="12700" cap="flat">
              <a:solidFill>
                <a:srgbClr val="00007F"/>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000">
                <a:solidFill>
                  <a:srgbClr val="B81414"/>
                </a:solidFill>
                <a:latin typeface="Helvetica" pitchFamily="34" charset="0"/>
                <a:ea typeface="ヒラギノ角ゴ Pro W3" pitchFamily="-111" charset="-128"/>
              </a:endParaRPr>
            </a:p>
          </p:txBody>
        </p:sp>
        <p:sp>
          <p:nvSpPr>
            <p:cNvPr id="38" name="Line 50"/>
            <p:cNvSpPr>
              <a:spLocks noChangeShapeType="1"/>
            </p:cNvSpPr>
            <p:nvPr/>
          </p:nvSpPr>
          <p:spPr bwMode="auto">
            <a:xfrm rot="10800000" flipH="1">
              <a:off x="1090" y="1554"/>
              <a:ext cx="363" cy="228"/>
            </a:xfrm>
            <a:prstGeom prst="line">
              <a:avLst/>
            </a:prstGeom>
            <a:noFill/>
            <a:ln w="12700" cap="flat">
              <a:solidFill>
                <a:srgbClr val="00007F"/>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000">
                <a:solidFill>
                  <a:srgbClr val="B81414"/>
                </a:solidFill>
                <a:latin typeface="Helvetica" pitchFamily="34" charset="0"/>
                <a:ea typeface="ヒラギノ角ゴ Pro W3" pitchFamily="-111" charset="-128"/>
              </a:endParaRPr>
            </a:p>
          </p:txBody>
        </p:sp>
        <p:sp>
          <p:nvSpPr>
            <p:cNvPr id="39" name="Line 51"/>
            <p:cNvSpPr>
              <a:spLocks noChangeShapeType="1"/>
            </p:cNvSpPr>
            <p:nvPr/>
          </p:nvSpPr>
          <p:spPr bwMode="auto">
            <a:xfrm flipH="1">
              <a:off x="738" y="1810"/>
              <a:ext cx="179" cy="96"/>
            </a:xfrm>
            <a:prstGeom prst="line">
              <a:avLst/>
            </a:prstGeom>
            <a:noFill/>
            <a:ln w="12700" cap="flat">
              <a:solidFill>
                <a:srgbClr val="00007F"/>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000">
                <a:solidFill>
                  <a:srgbClr val="B81414"/>
                </a:solidFill>
                <a:latin typeface="Helvetica" pitchFamily="34" charset="0"/>
                <a:ea typeface="ヒラギノ角ゴ Pro W3" pitchFamily="-111" charset="-128"/>
              </a:endParaRPr>
            </a:p>
          </p:txBody>
        </p:sp>
        <p:sp>
          <p:nvSpPr>
            <p:cNvPr id="40" name="Line 52"/>
            <p:cNvSpPr>
              <a:spLocks noChangeShapeType="1"/>
            </p:cNvSpPr>
            <p:nvPr/>
          </p:nvSpPr>
          <p:spPr bwMode="auto">
            <a:xfrm rot="10800000">
              <a:off x="1839" y="1739"/>
              <a:ext cx="134" cy="218"/>
            </a:xfrm>
            <a:prstGeom prst="line">
              <a:avLst/>
            </a:prstGeom>
            <a:noFill/>
            <a:ln w="12700" cap="flat">
              <a:solidFill>
                <a:srgbClr val="00007F"/>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000">
                <a:solidFill>
                  <a:srgbClr val="B81414"/>
                </a:solidFill>
                <a:latin typeface="Helvetica" pitchFamily="34" charset="0"/>
                <a:ea typeface="ヒラギノ角ゴ Pro W3" pitchFamily="-111" charset="-128"/>
              </a:endParaRPr>
            </a:p>
          </p:txBody>
        </p:sp>
        <p:sp>
          <p:nvSpPr>
            <p:cNvPr id="41" name="Line 53"/>
            <p:cNvSpPr>
              <a:spLocks noChangeShapeType="1"/>
            </p:cNvSpPr>
            <p:nvPr/>
          </p:nvSpPr>
          <p:spPr bwMode="auto">
            <a:xfrm rot="10800000" flipH="1">
              <a:off x="1325" y="1694"/>
              <a:ext cx="378" cy="237"/>
            </a:xfrm>
            <a:prstGeom prst="line">
              <a:avLst/>
            </a:prstGeom>
            <a:noFill/>
            <a:ln w="12700" cap="flat">
              <a:solidFill>
                <a:srgbClr val="00007F"/>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000">
                <a:solidFill>
                  <a:srgbClr val="B81414"/>
                </a:solidFill>
                <a:latin typeface="Helvetica" pitchFamily="34" charset="0"/>
                <a:ea typeface="ヒラギノ角ゴ Pro W3" pitchFamily="-111" charset="-128"/>
              </a:endParaRPr>
            </a:p>
          </p:txBody>
        </p:sp>
        <p:sp>
          <p:nvSpPr>
            <p:cNvPr id="42" name="Rectangle 54"/>
            <p:cNvSpPr>
              <a:spLocks/>
            </p:cNvSpPr>
            <p:nvPr/>
          </p:nvSpPr>
          <p:spPr bwMode="auto">
            <a:xfrm rot="16200000">
              <a:off x="-281" y="925"/>
              <a:ext cx="738" cy="144"/>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cs typeface="Gill Sans" charset="0"/>
                  <a:sym typeface="Gill Sans" charset="0"/>
                </a:rPr>
                <a:t>Counts/(7keV)</a:t>
              </a:r>
            </a:p>
          </p:txBody>
        </p:sp>
        <p:sp>
          <p:nvSpPr>
            <p:cNvPr id="43" name="Rectangle 55"/>
            <p:cNvSpPr>
              <a:spLocks/>
            </p:cNvSpPr>
            <p:nvPr/>
          </p:nvSpPr>
          <p:spPr bwMode="auto">
            <a:xfrm>
              <a:off x="1326" y="2123"/>
              <a:ext cx="629" cy="149"/>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cs typeface="Gill Sans" charset="0"/>
                  <a:sym typeface="Gill Sans" charset="0"/>
                </a:rPr>
                <a:t>Energy [</a:t>
              </a:r>
              <a:r>
                <a:rPr lang="en-US" sz="1100" dirty="0" err="1">
                  <a:solidFill>
                    <a:srgbClr val="000000"/>
                  </a:solidFill>
                  <a:latin typeface="Gill Sans" charset="0"/>
                  <a:cs typeface="Gill Sans" charset="0"/>
                  <a:sym typeface="Gill Sans" charset="0"/>
                </a:rPr>
                <a:t>keV</a:t>
              </a:r>
              <a:r>
                <a:rPr lang="en-US" sz="1100" dirty="0">
                  <a:solidFill>
                    <a:srgbClr val="000000"/>
                  </a:solidFill>
                  <a:latin typeface="Gill Sans" charset="0"/>
                  <a:cs typeface="Gill Sans" charset="0"/>
                  <a:sym typeface="Gill Sans" charset="0"/>
                </a:rPr>
                <a:t>]</a:t>
              </a:r>
            </a:p>
          </p:txBody>
        </p:sp>
      </p:grpSp>
      <p:grpSp>
        <p:nvGrpSpPr>
          <p:cNvPr id="45" name="Group 73"/>
          <p:cNvGrpSpPr>
            <a:grpSpLocks/>
          </p:cNvGrpSpPr>
          <p:nvPr/>
        </p:nvGrpSpPr>
        <p:grpSpPr bwMode="auto">
          <a:xfrm>
            <a:off x="199571" y="2071689"/>
            <a:ext cx="3864429" cy="3423406"/>
            <a:chOff x="0" y="0"/>
            <a:chExt cx="2748" cy="2575"/>
          </a:xfrm>
        </p:grpSpPr>
        <p:grpSp>
          <p:nvGrpSpPr>
            <p:cNvPr id="46" name="Group 63"/>
            <p:cNvGrpSpPr>
              <a:grpSpLocks/>
            </p:cNvGrpSpPr>
            <p:nvPr/>
          </p:nvGrpSpPr>
          <p:grpSpPr bwMode="auto">
            <a:xfrm>
              <a:off x="482" y="0"/>
              <a:ext cx="2266" cy="2504"/>
              <a:chOff x="0" y="0"/>
              <a:chExt cx="2265" cy="2504"/>
            </a:xfrm>
          </p:grpSpPr>
          <p:pic>
            <p:nvPicPr>
              <p:cNvPr id="56"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65" cy="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7" name="Rectangle 60"/>
              <p:cNvSpPr>
                <a:spLocks/>
              </p:cNvSpPr>
              <p:nvPr/>
            </p:nvSpPr>
            <p:spPr bwMode="auto">
              <a:xfrm>
                <a:off x="839" y="552"/>
                <a:ext cx="177" cy="120"/>
              </a:xfrm>
              <a:prstGeom prst="rect">
                <a:avLst/>
              </a:prstGeom>
              <a:solidFill>
                <a:schemeClr val="accent1"/>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sz="3000">
                  <a:solidFill>
                    <a:srgbClr val="B81414"/>
                  </a:solidFill>
                  <a:latin typeface="Helvetica" pitchFamily="34" charset="0"/>
                  <a:ea typeface="ヒラギノ角ゴ Pro W3" pitchFamily="-111" charset="-128"/>
                </a:endParaRPr>
              </a:p>
            </p:txBody>
          </p:sp>
          <p:sp>
            <p:nvSpPr>
              <p:cNvPr id="58" name="Rectangle 61"/>
              <p:cNvSpPr>
                <a:spLocks/>
              </p:cNvSpPr>
              <p:nvPr/>
            </p:nvSpPr>
            <p:spPr bwMode="auto">
              <a:xfrm>
                <a:off x="488" y="400"/>
                <a:ext cx="177" cy="120"/>
              </a:xfrm>
              <a:prstGeom prst="rect">
                <a:avLst/>
              </a:prstGeom>
              <a:solidFill>
                <a:schemeClr val="accent1"/>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sz="3000">
                  <a:solidFill>
                    <a:srgbClr val="B81414"/>
                  </a:solidFill>
                  <a:latin typeface="Helvetica" pitchFamily="34" charset="0"/>
                  <a:ea typeface="ヒラギノ角ゴ Pro W3" pitchFamily="-111" charset="-128"/>
                </a:endParaRPr>
              </a:p>
            </p:txBody>
          </p:sp>
          <p:sp>
            <p:nvSpPr>
              <p:cNvPr id="59" name="Rectangle 62"/>
              <p:cNvSpPr>
                <a:spLocks/>
              </p:cNvSpPr>
              <p:nvPr/>
            </p:nvSpPr>
            <p:spPr bwMode="auto">
              <a:xfrm>
                <a:off x="112" y="136"/>
                <a:ext cx="177" cy="120"/>
              </a:xfrm>
              <a:prstGeom prst="rect">
                <a:avLst/>
              </a:prstGeom>
              <a:solidFill>
                <a:schemeClr val="accent1"/>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sz="3000">
                  <a:solidFill>
                    <a:srgbClr val="B81414"/>
                  </a:solidFill>
                  <a:latin typeface="Helvetica" pitchFamily="34" charset="0"/>
                  <a:ea typeface="ヒラギノ角ゴ Pro W3" pitchFamily="-111" charset="-128"/>
                </a:endParaRPr>
              </a:p>
            </p:txBody>
          </p:sp>
        </p:grpSp>
        <p:sp>
          <p:nvSpPr>
            <p:cNvPr id="47" name="Rectangle 64"/>
            <p:cNvSpPr>
              <a:spLocks/>
            </p:cNvSpPr>
            <p:nvPr/>
          </p:nvSpPr>
          <p:spPr bwMode="auto">
            <a:xfrm>
              <a:off x="1748" y="2401"/>
              <a:ext cx="25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baseline="32000">
                  <a:solidFill>
                    <a:srgbClr val="000000"/>
                  </a:solidFill>
                  <a:latin typeface="Gill Sans" charset="0"/>
                  <a:cs typeface="Gill Sans" charset="0"/>
                  <a:sym typeface="Gill Sans" charset="0"/>
                </a:rPr>
                <a:t>58</a:t>
              </a:r>
              <a:r>
                <a:rPr lang="en-US" sz="1500">
                  <a:solidFill>
                    <a:srgbClr val="000000"/>
                  </a:solidFill>
                  <a:latin typeface="Gill Sans" charset="0"/>
                  <a:cs typeface="Gill Sans" charset="0"/>
                  <a:sym typeface="Gill Sans" charset="0"/>
                </a:rPr>
                <a:t>Zn</a:t>
              </a:r>
            </a:p>
          </p:txBody>
        </p:sp>
        <p:grpSp>
          <p:nvGrpSpPr>
            <p:cNvPr id="48" name="Group 67"/>
            <p:cNvGrpSpPr>
              <a:grpSpLocks/>
            </p:cNvGrpSpPr>
            <p:nvPr/>
          </p:nvGrpSpPr>
          <p:grpSpPr bwMode="auto">
            <a:xfrm>
              <a:off x="41" y="401"/>
              <a:ext cx="456" cy="568"/>
              <a:chOff x="0" y="0"/>
              <a:chExt cx="455" cy="568"/>
            </a:xfrm>
          </p:grpSpPr>
          <p:sp>
            <p:nvSpPr>
              <p:cNvPr id="54" name="Line 65"/>
              <p:cNvSpPr>
                <a:spLocks noChangeShapeType="1"/>
              </p:cNvSpPr>
              <p:nvPr/>
            </p:nvSpPr>
            <p:spPr bwMode="auto">
              <a:xfrm rot="10800000" flipH="1">
                <a:off x="0" y="564"/>
                <a:ext cx="411" cy="1"/>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000">
                  <a:solidFill>
                    <a:srgbClr val="B81414"/>
                  </a:solidFill>
                  <a:latin typeface="Helvetica" pitchFamily="34" charset="0"/>
                  <a:ea typeface="ヒラギノ角ゴ Pro W3" pitchFamily="-111" charset="-128"/>
                </a:endParaRPr>
              </a:p>
            </p:txBody>
          </p:sp>
          <p:sp>
            <p:nvSpPr>
              <p:cNvPr id="55" name="Freeform 66"/>
              <p:cNvSpPr>
                <a:spLocks/>
              </p:cNvSpPr>
              <p:nvPr/>
            </p:nvSpPr>
            <p:spPr bwMode="auto">
              <a:xfrm>
                <a:off x="198" y="0"/>
                <a:ext cx="257" cy="523"/>
              </a:xfrm>
              <a:custGeom>
                <a:avLst/>
                <a:gdLst>
                  <a:gd name="T0" fmla="*/ 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a:moveTo>
                      <a:pt x="0" y="21600"/>
                    </a:moveTo>
                    <a:lnTo>
                      <a:pt x="0" y="0"/>
                    </a:lnTo>
                    <a:lnTo>
                      <a:pt x="21600" y="0"/>
                    </a:lnTo>
                  </a:path>
                </a:pathLst>
              </a:custGeom>
              <a:noFill/>
              <a:ln w="25400" cap="flat">
                <a:solidFill>
                  <a:srgbClr val="252599"/>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000">
                  <a:solidFill>
                    <a:srgbClr val="B81414"/>
                  </a:solidFill>
                  <a:latin typeface="Helvetica" pitchFamily="34" charset="0"/>
                  <a:ea typeface="ヒラギノ角ゴ Pro W3" pitchFamily="-111" charset="-128"/>
                </a:endParaRPr>
              </a:p>
            </p:txBody>
          </p:sp>
        </p:grpSp>
        <p:sp>
          <p:nvSpPr>
            <p:cNvPr id="49" name="Rectangle 68"/>
            <p:cNvSpPr>
              <a:spLocks/>
            </p:cNvSpPr>
            <p:nvPr/>
          </p:nvSpPr>
          <p:spPr bwMode="auto">
            <a:xfrm>
              <a:off x="538" y="128"/>
              <a:ext cx="1288" cy="600"/>
            </a:xfrm>
            <a:prstGeom prst="rect">
              <a:avLst/>
            </a:prstGeom>
            <a:noFill/>
            <a:ln w="25400" cap="flat">
              <a:solidFill>
                <a:srgbClr val="252599"/>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000">
                <a:solidFill>
                  <a:srgbClr val="B81414"/>
                </a:solidFill>
                <a:latin typeface="Helvetica" pitchFamily="34" charset="0"/>
                <a:ea typeface="ヒラギノ角ゴ Pro W3" pitchFamily="-111" charset="-128"/>
              </a:endParaRPr>
            </a:p>
          </p:txBody>
        </p:sp>
        <p:sp>
          <p:nvSpPr>
            <p:cNvPr id="50" name="Rectangle 69"/>
            <p:cNvSpPr>
              <a:spLocks/>
            </p:cNvSpPr>
            <p:nvPr/>
          </p:nvSpPr>
          <p:spPr bwMode="auto">
            <a:xfrm>
              <a:off x="0" y="973"/>
              <a:ext cx="41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baseline="32000" dirty="0">
                  <a:solidFill>
                    <a:srgbClr val="000000"/>
                  </a:solidFill>
                  <a:latin typeface="Gill Sans" charset="0"/>
                  <a:cs typeface="Gill Sans" charset="0"/>
                  <a:sym typeface="Gill Sans" charset="0"/>
                </a:rPr>
                <a:t>57</a:t>
              </a:r>
              <a:r>
                <a:rPr lang="en-US" sz="1500" dirty="0">
                  <a:solidFill>
                    <a:srgbClr val="000000"/>
                  </a:solidFill>
                  <a:latin typeface="Gill Sans" charset="0"/>
                  <a:cs typeface="Gill Sans" charset="0"/>
                  <a:sym typeface="Gill Sans" charset="0"/>
                </a:rPr>
                <a:t>Cu+p</a:t>
              </a:r>
            </a:p>
          </p:txBody>
        </p:sp>
        <p:sp>
          <p:nvSpPr>
            <p:cNvPr id="51" name="Rectangle 70"/>
            <p:cNvSpPr>
              <a:spLocks/>
            </p:cNvSpPr>
            <p:nvPr/>
          </p:nvSpPr>
          <p:spPr bwMode="auto">
            <a:xfrm>
              <a:off x="1346" y="540"/>
              <a:ext cx="17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b="1">
                  <a:solidFill>
                    <a:srgbClr val="000080"/>
                  </a:solidFill>
                  <a:latin typeface="Gill Sans" charset="0"/>
                  <a:cs typeface="Gill Sans" charset="0"/>
                  <a:sym typeface="Gill Sans" charset="0"/>
                </a:rPr>
                <a:t>2</a:t>
              </a:r>
              <a:r>
                <a:rPr lang="en-US" sz="1300" b="1" baseline="-6000">
                  <a:solidFill>
                    <a:srgbClr val="000080"/>
                  </a:solidFill>
                  <a:latin typeface="Gill Sans" charset="0"/>
                  <a:cs typeface="Gill Sans" charset="0"/>
                  <a:sym typeface="Gill Sans" charset="0"/>
                </a:rPr>
                <a:t>2</a:t>
              </a:r>
              <a:r>
                <a:rPr lang="en-US" sz="1300" b="1" baseline="32000">
                  <a:solidFill>
                    <a:srgbClr val="000080"/>
                  </a:solidFill>
                  <a:latin typeface="Gill Sans" charset="0"/>
                  <a:cs typeface="Gill Sans" charset="0"/>
                  <a:sym typeface="Gill Sans" charset="0"/>
                </a:rPr>
                <a:t>+</a:t>
              </a:r>
            </a:p>
          </p:txBody>
        </p:sp>
        <p:sp>
          <p:nvSpPr>
            <p:cNvPr id="52" name="Rectangle 71"/>
            <p:cNvSpPr>
              <a:spLocks/>
            </p:cNvSpPr>
            <p:nvPr/>
          </p:nvSpPr>
          <p:spPr bwMode="auto">
            <a:xfrm>
              <a:off x="1018" y="372"/>
              <a:ext cx="17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b="1" dirty="0">
                  <a:solidFill>
                    <a:srgbClr val="000080"/>
                  </a:solidFill>
                  <a:latin typeface="Gill Sans" charset="0"/>
                  <a:cs typeface="Gill Sans" charset="0"/>
                  <a:sym typeface="Gill Sans" charset="0"/>
                </a:rPr>
                <a:t>2</a:t>
              </a:r>
              <a:r>
                <a:rPr lang="en-US" sz="1300" b="1" baseline="-6000" dirty="0">
                  <a:solidFill>
                    <a:srgbClr val="000080"/>
                  </a:solidFill>
                  <a:latin typeface="Gill Sans" charset="0"/>
                  <a:cs typeface="Gill Sans" charset="0"/>
                  <a:sym typeface="Gill Sans" charset="0"/>
                </a:rPr>
                <a:t>3</a:t>
              </a:r>
              <a:r>
                <a:rPr lang="en-US" sz="1300" b="1" baseline="32000" dirty="0">
                  <a:solidFill>
                    <a:srgbClr val="000080"/>
                  </a:solidFill>
                  <a:latin typeface="Gill Sans" charset="0"/>
                  <a:cs typeface="Gill Sans" charset="0"/>
                  <a:sym typeface="Gill Sans" charset="0"/>
                </a:rPr>
                <a:t>+</a:t>
              </a:r>
            </a:p>
          </p:txBody>
        </p:sp>
        <p:sp>
          <p:nvSpPr>
            <p:cNvPr id="53" name="Rectangle 72"/>
            <p:cNvSpPr>
              <a:spLocks/>
            </p:cNvSpPr>
            <p:nvPr/>
          </p:nvSpPr>
          <p:spPr bwMode="auto">
            <a:xfrm>
              <a:off x="570" y="96"/>
              <a:ext cx="26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300" b="1" dirty="0">
                  <a:solidFill>
                    <a:srgbClr val="000080"/>
                  </a:solidFill>
                  <a:latin typeface="Gill Sans" charset="0"/>
                  <a:cs typeface="Gill Sans" charset="0"/>
                  <a:sym typeface="Gill Sans" charset="0"/>
                </a:rPr>
                <a:t>2</a:t>
              </a:r>
              <a:r>
                <a:rPr lang="en-US" sz="1300" b="1" baseline="-6000" dirty="0">
                  <a:solidFill>
                    <a:srgbClr val="000080"/>
                  </a:solidFill>
                  <a:latin typeface="Gill Sans" charset="0"/>
                  <a:cs typeface="Gill Sans" charset="0"/>
                  <a:sym typeface="Gill Sans" charset="0"/>
                </a:rPr>
                <a:t>4</a:t>
              </a:r>
              <a:r>
                <a:rPr lang="en-US" sz="1300" b="1" baseline="32000" dirty="0">
                  <a:solidFill>
                    <a:srgbClr val="000080"/>
                  </a:solidFill>
                  <a:latin typeface="Gill Sans" charset="0"/>
                  <a:cs typeface="Gill Sans" charset="0"/>
                  <a:sym typeface="Gill Sans" charset="0"/>
                </a:rPr>
                <a:t>+</a:t>
              </a:r>
            </a:p>
          </p:txBody>
        </p:sp>
      </p:grpSp>
      <p:sp>
        <p:nvSpPr>
          <p:cNvPr id="67" name="TextBox 66"/>
          <p:cNvSpPr txBox="1"/>
          <p:nvPr/>
        </p:nvSpPr>
        <p:spPr>
          <a:xfrm>
            <a:off x="217714" y="5754793"/>
            <a:ext cx="2506091" cy="318163"/>
          </a:xfrm>
          <a:prstGeom prst="rect">
            <a:avLst/>
          </a:prstGeom>
          <a:noFill/>
        </p:spPr>
        <p:txBody>
          <a:bodyPr wrap="none" lIns="86486" tIns="43243" rIns="86486" bIns="43243" rtlCol="0">
            <a:spAutoFit/>
          </a:bodyPr>
          <a:lstStyle/>
          <a:p>
            <a:r>
              <a:rPr lang="en-US" sz="1500" dirty="0">
                <a:solidFill>
                  <a:srgbClr val="000000"/>
                </a:solidFill>
                <a:latin typeface="Helvetica" pitchFamily="34" charset="0"/>
                <a:ea typeface="ヒラギノ角ゴ Pro W3" pitchFamily="-111" charset="-128"/>
              </a:rPr>
              <a:t>Langer, Montes, et al. </a:t>
            </a:r>
            <a:r>
              <a:rPr lang="en-US" sz="1500" dirty="0" smtClean="0">
                <a:solidFill>
                  <a:srgbClr val="000000"/>
                </a:solidFill>
                <a:latin typeface="Helvetica" pitchFamily="34" charset="0"/>
                <a:ea typeface="ヒラギノ角ゴ Pro W3" pitchFamily="-111" charset="-128"/>
              </a:rPr>
              <a:t>2013 </a:t>
            </a:r>
            <a:endParaRPr lang="en-US" sz="1500" dirty="0">
              <a:solidFill>
                <a:srgbClr val="000000"/>
              </a:solidFill>
              <a:latin typeface="Helvetica" pitchFamily="34" charset="0"/>
              <a:ea typeface="ヒラギノ角ゴ Pro W3" pitchFamily="-111" charset="-128"/>
            </a:endParaRPr>
          </a:p>
        </p:txBody>
      </p:sp>
      <p:sp>
        <p:nvSpPr>
          <p:cNvPr id="5" name="TextBox 4"/>
          <p:cNvSpPr txBox="1"/>
          <p:nvPr/>
        </p:nvSpPr>
        <p:spPr>
          <a:xfrm>
            <a:off x="4436781" y="1301433"/>
            <a:ext cx="4223532" cy="523220"/>
          </a:xfrm>
          <a:prstGeom prst="rect">
            <a:avLst/>
          </a:prstGeom>
          <a:noFill/>
        </p:spPr>
        <p:txBody>
          <a:bodyPr wrap="none" rtlCol="0">
            <a:spAutoFit/>
          </a:bodyPr>
          <a:lstStyle/>
          <a:p>
            <a:r>
              <a:rPr lang="en-US" sz="2800" dirty="0" smtClean="0">
                <a:solidFill>
                  <a:prstClr val="black"/>
                </a:solidFill>
              </a:rPr>
              <a:t>Measured </a:t>
            </a:r>
            <a:r>
              <a:rPr lang="en-US" sz="2800" dirty="0" smtClean="0">
                <a:solidFill>
                  <a:prstClr val="black"/>
                </a:solidFill>
                <a:latin typeface="Symbol" charset="2"/>
                <a:cs typeface="Symbol" charset="2"/>
              </a:rPr>
              <a:t>g</a:t>
            </a:r>
            <a:r>
              <a:rPr lang="en-US" sz="2800" dirty="0" smtClean="0">
                <a:solidFill>
                  <a:prstClr val="black"/>
                </a:solidFill>
              </a:rPr>
              <a:t>-ray spectrum</a:t>
            </a:r>
            <a:endParaRPr lang="en-US" sz="2800" dirty="0">
              <a:solidFill>
                <a:prstClr val="black"/>
              </a:solidFill>
            </a:endParaRPr>
          </a:p>
        </p:txBody>
      </p:sp>
      <p:sp>
        <p:nvSpPr>
          <p:cNvPr id="34" name="TextBox 33"/>
          <p:cNvSpPr txBox="1"/>
          <p:nvPr/>
        </p:nvSpPr>
        <p:spPr>
          <a:xfrm>
            <a:off x="745066" y="1318368"/>
            <a:ext cx="2639790" cy="523220"/>
          </a:xfrm>
          <a:prstGeom prst="rect">
            <a:avLst/>
          </a:prstGeom>
          <a:noFill/>
        </p:spPr>
        <p:txBody>
          <a:bodyPr wrap="none" rtlCol="0">
            <a:spAutoFit/>
          </a:bodyPr>
          <a:lstStyle/>
          <a:p>
            <a:r>
              <a:rPr lang="en-US" sz="2800" dirty="0" smtClean="0">
                <a:solidFill>
                  <a:prstClr val="black"/>
                </a:solidFill>
              </a:rPr>
              <a:t>Deduced levels</a:t>
            </a:r>
            <a:endParaRPr lang="en-US" sz="2800" dirty="0">
              <a:solidFill>
                <a:prstClr val="black"/>
              </a:solidFill>
            </a:endParaRPr>
          </a:p>
        </p:txBody>
      </p:sp>
      <p:sp>
        <p:nvSpPr>
          <p:cNvPr id="35" name="TextBox 34"/>
          <p:cNvSpPr txBox="1"/>
          <p:nvPr/>
        </p:nvSpPr>
        <p:spPr>
          <a:xfrm>
            <a:off x="3934386" y="220892"/>
            <a:ext cx="1381984" cy="523220"/>
          </a:xfrm>
          <a:prstGeom prst="rect">
            <a:avLst/>
          </a:prstGeom>
          <a:noFill/>
        </p:spPr>
        <p:txBody>
          <a:bodyPr wrap="none" rtlCol="0">
            <a:spAutoFit/>
          </a:bodyPr>
          <a:lstStyle/>
          <a:p>
            <a:r>
              <a:rPr lang="en-US" sz="2800" dirty="0" smtClean="0"/>
              <a:t>Results</a:t>
            </a:r>
            <a:endParaRPr lang="en-US" sz="2800" dirty="0"/>
          </a:p>
        </p:txBody>
      </p:sp>
    </p:spTree>
    <p:extLst>
      <p:ext uri="{BB962C8B-B14F-4D97-AF65-F5344CB8AC3E}">
        <p14:creationId xmlns:p14="http://schemas.microsoft.com/office/powerpoint/2010/main" val="27397083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6000" y="231775"/>
            <a:ext cx="8274050" cy="488950"/>
          </a:xfrm>
        </p:spPr>
        <p:txBody>
          <a:bodyPr>
            <a:noAutofit/>
          </a:bodyPr>
          <a:lstStyle/>
          <a:p>
            <a:r>
              <a:rPr lang="en-US" sz="2800" b="1" dirty="0" smtClean="0">
                <a:solidFill>
                  <a:srgbClr val="000000"/>
                </a:solidFill>
              </a:rPr>
              <a:t>Level scheme comparison with theory</a:t>
            </a:r>
            <a:endParaRPr lang="en-US" sz="2800" b="1" dirty="0">
              <a:solidFill>
                <a:srgbClr val="000000"/>
              </a:solidFill>
            </a:endParaRPr>
          </a:p>
        </p:txBody>
      </p:sp>
      <p:pic>
        <p:nvPicPr>
          <p:cNvPr id="7" name="Picture 6" descr="screen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1099334"/>
            <a:ext cx="7493000" cy="5009365"/>
          </a:xfrm>
          <a:prstGeom prst="rect">
            <a:avLst/>
          </a:prstGeom>
        </p:spPr>
      </p:pic>
      <p:cxnSp>
        <p:nvCxnSpPr>
          <p:cNvPr id="9" name="Straight Arrow Connector 8"/>
          <p:cNvCxnSpPr/>
          <p:nvPr/>
        </p:nvCxnSpPr>
        <p:spPr>
          <a:xfrm flipH="1">
            <a:off x="7653856" y="3725334"/>
            <a:ext cx="1371600" cy="169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595237" y="3318933"/>
            <a:ext cx="1548763" cy="400110"/>
          </a:xfrm>
          <a:prstGeom prst="rect">
            <a:avLst/>
          </a:prstGeom>
          <a:noFill/>
        </p:spPr>
        <p:txBody>
          <a:bodyPr wrap="none" rtlCol="0">
            <a:spAutoFit/>
          </a:bodyPr>
          <a:lstStyle/>
          <a:p>
            <a:r>
              <a:rPr lang="en-US" sz="2000" dirty="0" smtClean="0">
                <a:solidFill>
                  <a:srgbClr val="FF0000"/>
                </a:solidFill>
              </a:rPr>
              <a:t>2279(50) </a:t>
            </a:r>
            <a:r>
              <a:rPr lang="en-US" sz="2000" dirty="0" err="1" smtClean="0">
                <a:solidFill>
                  <a:srgbClr val="FF0000"/>
                </a:solidFill>
              </a:rPr>
              <a:t>S</a:t>
            </a:r>
            <a:r>
              <a:rPr lang="en-US" sz="2000" baseline="-25000" dirty="0" err="1" smtClean="0">
                <a:solidFill>
                  <a:srgbClr val="FF0000"/>
                </a:solidFill>
              </a:rPr>
              <a:t>p</a:t>
            </a:r>
            <a:endParaRPr lang="en-US" sz="2000" baseline="-25000" dirty="0">
              <a:solidFill>
                <a:srgbClr val="FF0000"/>
              </a:solidFill>
            </a:endParaRPr>
          </a:p>
        </p:txBody>
      </p:sp>
    </p:spTree>
    <p:extLst>
      <p:ext uri="{BB962C8B-B14F-4D97-AF65-F5344CB8AC3E}">
        <p14:creationId xmlns:p14="http://schemas.microsoft.com/office/powerpoint/2010/main" val="169638360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p>
            <a:pPr>
              <a:defRPr/>
            </a:pPr>
            <a:fld id="{8F3F4085-3941-954B-9732-322A9B0157D4}" type="slidenum">
              <a:rPr lang="en-US"/>
              <a:pPr>
                <a:defRPr/>
              </a:pPr>
              <a:t>26</a:t>
            </a:fld>
            <a:endParaRPr lang="en-US"/>
          </a:p>
        </p:txBody>
      </p:sp>
      <p:sp>
        <p:nvSpPr>
          <p:cNvPr id="41986" name="Rectangle 1026"/>
          <p:cNvSpPr>
            <a:spLocks noChangeArrowheads="1"/>
          </p:cNvSpPr>
          <p:nvPr/>
        </p:nvSpPr>
        <p:spPr bwMode="auto">
          <a:xfrm>
            <a:off x="1866900" y="3340100"/>
            <a:ext cx="3946525" cy="1212850"/>
          </a:xfrm>
          <a:prstGeom prst="rect">
            <a:avLst/>
          </a:prstGeom>
          <a:solidFill>
            <a:srgbClr val="FFFF99"/>
          </a:solidFill>
          <a:ln w="28575">
            <a:solidFill>
              <a:srgbClr val="FF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000000"/>
              </a:solidFill>
            </a:endParaRPr>
          </a:p>
        </p:txBody>
      </p:sp>
      <p:sp>
        <p:nvSpPr>
          <p:cNvPr id="41987" name="Rectangle 1027"/>
          <p:cNvSpPr>
            <a:spLocks noChangeArrowheads="1"/>
          </p:cNvSpPr>
          <p:nvPr/>
        </p:nvSpPr>
        <p:spPr bwMode="auto">
          <a:xfrm>
            <a:off x="153988" y="693738"/>
            <a:ext cx="8691562" cy="1866900"/>
          </a:xfrm>
          <a:prstGeom prst="rect">
            <a:avLst/>
          </a:prstGeom>
          <a:solidFill>
            <a:srgbClr val="FFFF99"/>
          </a:solidFill>
          <a:ln w="28575">
            <a:solidFill>
              <a:srgbClr val="FF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000000"/>
              </a:solidFill>
            </a:endParaRPr>
          </a:p>
        </p:txBody>
      </p:sp>
      <p:sp>
        <p:nvSpPr>
          <p:cNvPr id="41988" name="Text Box 1028"/>
          <p:cNvSpPr txBox="1">
            <a:spLocks noChangeArrowheads="1"/>
          </p:cNvSpPr>
          <p:nvPr/>
        </p:nvSpPr>
        <p:spPr bwMode="auto">
          <a:xfrm>
            <a:off x="168275" y="136525"/>
            <a:ext cx="6280150" cy="366713"/>
          </a:xfrm>
          <a:prstGeom prst="rect">
            <a:avLst/>
          </a:prstGeom>
          <a:solidFill>
            <a:schemeClr val="bg1">
              <a:lumMod val="85000"/>
            </a:schemeClr>
          </a:solidFill>
          <a:ln>
            <a:noFill/>
          </a:ln>
          <a:effectLst/>
          <a:extLst/>
        </p:spPr>
        <p:txBody>
          <a:bodyPr wrap="none">
            <a:spAutoFit/>
          </a:bodyPr>
          <a:lstStyle/>
          <a:p>
            <a:pPr>
              <a:defRPr/>
            </a:pPr>
            <a:r>
              <a:rPr lang="en-US" sz="1800" dirty="0">
                <a:solidFill>
                  <a:srgbClr val="000000"/>
                </a:solidFill>
              </a:rPr>
              <a:t>Then one can carry out the integration analytically and finds:</a:t>
            </a:r>
          </a:p>
        </p:txBody>
      </p:sp>
      <p:graphicFrame>
        <p:nvGraphicFramePr>
          <p:cNvPr id="87045" name="Object 1029"/>
          <p:cNvGraphicFramePr>
            <a:graphicFrameLocks noChangeAspect="1"/>
          </p:cNvGraphicFramePr>
          <p:nvPr/>
        </p:nvGraphicFramePr>
        <p:xfrm>
          <a:off x="257175" y="1260475"/>
          <a:ext cx="8486775" cy="1065213"/>
        </p:xfrm>
        <a:graphic>
          <a:graphicData uri="http://schemas.openxmlformats.org/presentationml/2006/ole">
            <mc:AlternateContent xmlns:mc="http://schemas.openxmlformats.org/markup-compatibility/2006">
              <mc:Choice xmlns:v="urn:schemas-microsoft-com:vml" Requires="v">
                <p:oleObj spid="_x0000_s8261" name="Equation" r:id="rId3" imgW="3746500" imgH="469900" progId="Equation.3">
                  <p:embed/>
                </p:oleObj>
              </mc:Choice>
              <mc:Fallback>
                <p:oleObj name="Equation" r:id="rId3" imgW="37465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 y="1260475"/>
                        <a:ext cx="8486775" cy="1065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87046" name="Object 1030"/>
          <p:cNvGraphicFramePr>
            <a:graphicFrameLocks noChangeAspect="1"/>
          </p:cNvGraphicFramePr>
          <p:nvPr>
            <p:extLst>
              <p:ext uri="{D42A27DB-BD31-4B8C-83A1-F6EECF244321}">
                <p14:modId xmlns:p14="http://schemas.microsoft.com/office/powerpoint/2010/main" val="570796772"/>
              </p:ext>
            </p:extLst>
          </p:nvPr>
        </p:nvGraphicFramePr>
        <p:xfrm>
          <a:off x="2127250" y="3427413"/>
          <a:ext cx="3651250" cy="966787"/>
        </p:xfrm>
        <a:graphic>
          <a:graphicData uri="http://schemas.openxmlformats.org/presentationml/2006/ole">
            <mc:AlternateContent xmlns:mc="http://schemas.openxmlformats.org/markup-compatibility/2006">
              <mc:Choice xmlns:v="urn:schemas-microsoft-com:vml" Requires="v">
                <p:oleObj spid="_x0000_s8262" name="Equation" r:id="rId5" imgW="1727200" imgH="457200" progId="Equation.3">
                  <p:embed/>
                </p:oleObj>
              </mc:Choice>
              <mc:Fallback>
                <p:oleObj name="Equation" r:id="rId5" imgW="1727200" imgH="457200" progId="Equation.3">
                  <p:embed/>
                  <p:pic>
                    <p:nvPicPr>
                      <p:cNvPr id="0" name=""/>
                      <p:cNvPicPr>
                        <a:picLocks noChangeAspect="1" noChangeArrowheads="1"/>
                      </p:cNvPicPr>
                      <p:nvPr/>
                    </p:nvPicPr>
                    <p:blipFill>
                      <a:blip r:embed="rId6"/>
                      <a:srcRect/>
                      <a:stretch>
                        <a:fillRect/>
                      </a:stretch>
                    </p:blipFill>
                    <p:spPr bwMode="auto">
                      <a:xfrm>
                        <a:off x="2127250" y="3427413"/>
                        <a:ext cx="3651250" cy="96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1991" name="Text Box 1031"/>
          <p:cNvSpPr txBox="1">
            <a:spLocks noChangeArrowheads="1"/>
          </p:cNvSpPr>
          <p:nvPr/>
        </p:nvSpPr>
        <p:spPr bwMode="auto">
          <a:xfrm>
            <a:off x="158750" y="741363"/>
            <a:ext cx="7854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000000"/>
                </a:solidFill>
              </a:rPr>
              <a:t>For the contribution of a single narrow resonance to the stellar reaction rate:</a:t>
            </a:r>
          </a:p>
        </p:txBody>
      </p:sp>
      <p:sp>
        <p:nvSpPr>
          <p:cNvPr id="41992" name="Text Box 1032"/>
          <p:cNvSpPr txBox="1">
            <a:spLocks noChangeArrowheads="1"/>
          </p:cNvSpPr>
          <p:nvPr/>
        </p:nvSpPr>
        <p:spPr bwMode="auto">
          <a:xfrm>
            <a:off x="119063" y="2770188"/>
            <a:ext cx="6184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000000"/>
                </a:solidFill>
              </a:rPr>
              <a:t>The rate is entirely determined by the </a:t>
            </a:r>
            <a:r>
              <a:rPr lang="ja-JP" altLang="en-US" sz="1800">
                <a:solidFill>
                  <a:srgbClr val="000000"/>
                </a:solidFill>
                <a:latin typeface="Arial"/>
              </a:rPr>
              <a:t>“</a:t>
            </a:r>
            <a:r>
              <a:rPr lang="en-US" sz="1800">
                <a:solidFill>
                  <a:srgbClr val="000000"/>
                </a:solidFill>
              </a:rPr>
              <a:t>resonance strength</a:t>
            </a:r>
            <a:r>
              <a:rPr lang="ja-JP" altLang="en-US" sz="1800">
                <a:solidFill>
                  <a:srgbClr val="000000"/>
                </a:solidFill>
                <a:latin typeface="Arial"/>
              </a:rPr>
              <a:t>”</a:t>
            </a:r>
            <a:r>
              <a:rPr lang="en-US" sz="1800">
                <a:solidFill>
                  <a:srgbClr val="000000"/>
                </a:solidFill>
                <a:latin typeface="Symbol" charset="0"/>
              </a:rPr>
              <a:t> </a:t>
            </a:r>
          </a:p>
        </p:txBody>
      </p:sp>
      <p:graphicFrame>
        <p:nvGraphicFramePr>
          <p:cNvPr id="87049" name="Object 1033"/>
          <p:cNvGraphicFramePr>
            <a:graphicFrameLocks noChangeAspect="1"/>
          </p:cNvGraphicFramePr>
          <p:nvPr/>
        </p:nvGraphicFramePr>
        <p:xfrm>
          <a:off x="6208713" y="2827338"/>
          <a:ext cx="468312" cy="338137"/>
        </p:xfrm>
        <a:graphic>
          <a:graphicData uri="http://schemas.openxmlformats.org/presentationml/2006/ole">
            <mc:AlternateContent xmlns:mc="http://schemas.openxmlformats.org/markup-compatibility/2006">
              <mc:Choice xmlns:v="urn:schemas-microsoft-com:vml" Requires="v">
                <p:oleObj spid="_x0000_s8263" name="Equation" r:id="rId7" imgW="228501" imgH="165028" progId="Equation.3">
                  <p:embed/>
                </p:oleObj>
              </mc:Choice>
              <mc:Fallback>
                <p:oleObj name="Equation" r:id="rId7" imgW="228501" imgH="16502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8713" y="2827338"/>
                        <a:ext cx="468312"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1994" name="Text Box 1034"/>
          <p:cNvSpPr txBox="1">
            <a:spLocks noChangeArrowheads="1"/>
          </p:cNvSpPr>
          <p:nvPr/>
        </p:nvSpPr>
        <p:spPr bwMode="auto">
          <a:xfrm>
            <a:off x="109538" y="4659313"/>
            <a:ext cx="8299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dirty="0">
                <a:solidFill>
                  <a:srgbClr val="000000"/>
                </a:solidFill>
              </a:rPr>
              <a:t>Which in turn depends mainly on the total and partial widths of the resonance at </a:t>
            </a:r>
            <a:br>
              <a:rPr lang="en-US" sz="1800" dirty="0">
                <a:solidFill>
                  <a:srgbClr val="000000"/>
                </a:solidFill>
              </a:rPr>
            </a:br>
            <a:r>
              <a:rPr lang="en-US" sz="1800" dirty="0">
                <a:solidFill>
                  <a:srgbClr val="000000"/>
                </a:solidFill>
              </a:rPr>
              <a:t>resonance energies. </a:t>
            </a:r>
          </a:p>
        </p:txBody>
      </p:sp>
      <p:sp>
        <p:nvSpPr>
          <p:cNvPr id="42002" name="Text Box 1042"/>
          <p:cNvSpPr txBox="1">
            <a:spLocks noChangeArrowheads="1"/>
          </p:cNvSpPr>
          <p:nvPr/>
        </p:nvSpPr>
        <p:spPr bwMode="auto">
          <a:xfrm>
            <a:off x="7762875" y="25130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000000"/>
                </a:solidFill>
              </a:rPr>
              <a:t>III.68</a:t>
            </a:r>
          </a:p>
        </p:txBody>
      </p:sp>
      <p:sp>
        <p:nvSpPr>
          <p:cNvPr id="42003" name="Text Box 1043"/>
          <p:cNvSpPr txBox="1">
            <a:spLocks noChangeArrowheads="1"/>
          </p:cNvSpPr>
          <p:nvPr/>
        </p:nvSpPr>
        <p:spPr bwMode="auto">
          <a:xfrm>
            <a:off x="5797550" y="4205288"/>
            <a:ext cx="819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000000"/>
                </a:solidFill>
              </a:rPr>
              <a:t>III.68a</a:t>
            </a:r>
          </a:p>
        </p:txBody>
      </p:sp>
      <p:sp>
        <p:nvSpPr>
          <p:cNvPr id="2" name="TextBox 1"/>
          <p:cNvSpPr txBox="1"/>
          <p:nvPr/>
        </p:nvSpPr>
        <p:spPr>
          <a:xfrm>
            <a:off x="230919" y="5410521"/>
            <a:ext cx="8099092" cy="461665"/>
          </a:xfrm>
          <a:prstGeom prst="rect">
            <a:avLst/>
          </a:prstGeom>
          <a:solidFill>
            <a:schemeClr val="accent1">
              <a:lumMod val="40000"/>
              <a:lumOff val="60000"/>
            </a:schemeClr>
          </a:solidFill>
        </p:spPr>
        <p:txBody>
          <a:bodyPr wrap="none" rtlCol="0">
            <a:spAutoFit/>
          </a:bodyPr>
          <a:lstStyle/>
          <a:p>
            <a:r>
              <a:rPr lang="en-US" dirty="0" smtClean="0">
                <a:sym typeface="Wingdings"/>
              </a:rPr>
              <a:t> A measurement of </a:t>
            </a:r>
            <a:r>
              <a:rPr lang="en-US" dirty="0" err="1" smtClean="0">
                <a:sym typeface="Wingdings"/>
              </a:rPr>
              <a:t>E</a:t>
            </a:r>
            <a:r>
              <a:rPr lang="en-US" baseline="-25000" dirty="0" err="1" smtClean="0">
                <a:sym typeface="Wingdings"/>
              </a:rPr>
              <a:t>r</a:t>
            </a:r>
            <a:r>
              <a:rPr lang="en-US" dirty="0" smtClean="0">
                <a:sym typeface="Wingdings"/>
              </a:rPr>
              <a:t>, </a:t>
            </a:r>
            <a:r>
              <a:rPr lang="en-US" dirty="0" err="1" smtClean="0">
                <a:sym typeface="Wingdings"/>
              </a:rPr>
              <a:t>J</a:t>
            </a:r>
            <a:r>
              <a:rPr lang="en-US" baseline="-25000" dirty="0" err="1" smtClean="0">
                <a:sym typeface="Wingdings"/>
              </a:rPr>
              <a:t>r</a:t>
            </a:r>
            <a:r>
              <a:rPr lang="en-US" dirty="0" smtClean="0">
                <a:sym typeface="Wingdings"/>
              </a:rPr>
              <a:t>, </a:t>
            </a:r>
            <a:r>
              <a:rPr lang="en-US" dirty="0" err="1" smtClean="0">
                <a:latin typeface="Symbol" charset="2"/>
                <a:cs typeface="Symbol" charset="2"/>
                <a:sym typeface="Wingdings"/>
              </a:rPr>
              <a:t>G</a:t>
            </a:r>
            <a:r>
              <a:rPr lang="en-US" baseline="-25000" dirty="0" err="1" smtClean="0">
                <a:sym typeface="Wingdings"/>
              </a:rPr>
              <a:t>p</a:t>
            </a:r>
            <a:r>
              <a:rPr lang="en-US" dirty="0" smtClean="0">
                <a:sym typeface="Wingdings"/>
              </a:rPr>
              <a:t>, </a:t>
            </a:r>
            <a:r>
              <a:rPr lang="en-US" dirty="0" err="1" smtClean="0">
                <a:latin typeface="Symbol" charset="2"/>
                <a:cs typeface="Symbol" charset="2"/>
                <a:sym typeface="Wingdings"/>
              </a:rPr>
              <a:t>G</a:t>
            </a:r>
            <a:r>
              <a:rPr lang="en-US" baseline="-25000" dirty="0" err="1" smtClean="0">
                <a:sym typeface="Wingdings"/>
              </a:rPr>
              <a:t>g</a:t>
            </a:r>
            <a:r>
              <a:rPr lang="en-US" dirty="0" smtClean="0">
                <a:sym typeface="Wingdings"/>
              </a:rPr>
              <a:t> completely defines rate </a:t>
            </a:r>
            <a:endParaRPr lang="en-US" dirty="0"/>
          </a:p>
        </p:txBody>
      </p:sp>
      <p:grpSp>
        <p:nvGrpSpPr>
          <p:cNvPr id="5" name="Group 4"/>
          <p:cNvGrpSpPr/>
          <p:nvPr/>
        </p:nvGrpSpPr>
        <p:grpSpPr>
          <a:xfrm>
            <a:off x="3381321" y="6020853"/>
            <a:ext cx="4730700" cy="767236"/>
            <a:chOff x="3381321" y="6020853"/>
            <a:chExt cx="4730700" cy="767236"/>
          </a:xfrm>
        </p:grpSpPr>
        <p:sp>
          <p:nvSpPr>
            <p:cNvPr id="3" name="Freeform 2"/>
            <p:cNvSpPr/>
            <p:nvPr/>
          </p:nvSpPr>
          <p:spPr>
            <a:xfrm>
              <a:off x="3381321" y="6020853"/>
              <a:ext cx="973161" cy="586165"/>
            </a:xfrm>
            <a:custGeom>
              <a:avLst/>
              <a:gdLst>
                <a:gd name="connsiteX0" fmla="*/ 0 w 973161"/>
                <a:gd name="connsiteY0" fmla="*/ 0 h 329910"/>
                <a:gd name="connsiteX1" fmla="*/ 0 w 973161"/>
                <a:gd name="connsiteY1" fmla="*/ 329910 h 329910"/>
                <a:gd name="connsiteX2" fmla="*/ 973161 w 973161"/>
                <a:gd name="connsiteY2" fmla="*/ 329910 h 329910"/>
              </a:gdLst>
              <a:ahLst/>
              <a:cxnLst>
                <a:cxn ang="0">
                  <a:pos x="connsiteX0" y="connsiteY0"/>
                </a:cxn>
                <a:cxn ang="0">
                  <a:pos x="connsiteX1" y="connsiteY1"/>
                </a:cxn>
                <a:cxn ang="0">
                  <a:pos x="connsiteX2" y="connsiteY2"/>
                </a:cxn>
              </a:cxnLst>
              <a:rect l="l" t="t" r="r" b="b"/>
              <a:pathLst>
                <a:path w="973161" h="329910">
                  <a:moveTo>
                    <a:pt x="0" y="0"/>
                  </a:moveTo>
                  <a:lnTo>
                    <a:pt x="0" y="329910"/>
                  </a:lnTo>
                  <a:lnTo>
                    <a:pt x="973161" y="329910"/>
                  </a:lnTo>
                </a:path>
              </a:pathLst>
            </a:custGeom>
            <a:ln w="5715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4453447" y="6326424"/>
              <a:ext cx="3658574" cy="461665"/>
            </a:xfrm>
            <a:prstGeom prst="rect">
              <a:avLst/>
            </a:prstGeom>
            <a:noFill/>
          </p:spPr>
          <p:txBody>
            <a:bodyPr wrap="none" rtlCol="0">
              <a:spAutoFit/>
            </a:bodyPr>
            <a:lstStyle/>
            <a:p>
              <a:r>
                <a:rPr lang="en-US" dirty="0" smtClean="0">
                  <a:solidFill>
                    <a:srgbClr val="FF0000"/>
                  </a:solidFill>
                </a:rPr>
                <a:t>Exponential dependence!</a:t>
              </a:r>
              <a:endParaRPr lang="en-US" dirty="0">
                <a:solidFill>
                  <a:srgbClr val="FF0000"/>
                </a:solidFill>
              </a:endParaRPr>
            </a:p>
          </p:txBody>
        </p:sp>
      </p:grpSp>
      <p:grpSp>
        <p:nvGrpSpPr>
          <p:cNvPr id="6" name="Group 5"/>
          <p:cNvGrpSpPr/>
          <p:nvPr/>
        </p:nvGrpSpPr>
        <p:grpSpPr>
          <a:xfrm>
            <a:off x="246009" y="5408471"/>
            <a:ext cx="8509361" cy="786683"/>
            <a:chOff x="246009" y="5408471"/>
            <a:chExt cx="8509361" cy="786683"/>
          </a:xfrm>
        </p:grpSpPr>
        <p:sp>
          <p:nvSpPr>
            <p:cNvPr id="18" name="TextBox 17"/>
            <p:cNvSpPr txBox="1"/>
            <p:nvPr/>
          </p:nvSpPr>
          <p:spPr>
            <a:xfrm>
              <a:off x="246009" y="5408471"/>
              <a:ext cx="8509361" cy="461665"/>
            </a:xfrm>
            <a:prstGeom prst="rect">
              <a:avLst/>
            </a:prstGeom>
            <a:solidFill>
              <a:schemeClr val="accent1">
                <a:lumMod val="40000"/>
                <a:lumOff val="60000"/>
              </a:schemeClr>
            </a:solidFill>
          </p:spPr>
          <p:txBody>
            <a:bodyPr wrap="none" rtlCol="0">
              <a:spAutoFit/>
            </a:bodyPr>
            <a:lstStyle/>
            <a:p>
              <a:r>
                <a:rPr lang="en-US" dirty="0" smtClean="0">
                  <a:sym typeface="Wingdings"/>
                </a:rPr>
                <a:t> A measurement of </a:t>
              </a:r>
              <a:r>
                <a:rPr lang="en-US" dirty="0" err="1" smtClean="0">
                  <a:sym typeface="Wingdings"/>
                </a:rPr>
                <a:t>E</a:t>
              </a:r>
              <a:r>
                <a:rPr lang="en-US" baseline="-25000" dirty="0" err="1" smtClean="0">
                  <a:sym typeface="Wingdings"/>
                </a:rPr>
                <a:t>r</a:t>
              </a:r>
              <a:r>
                <a:rPr lang="en-US" dirty="0" smtClean="0">
                  <a:sym typeface="Wingdings"/>
                </a:rPr>
                <a:t>, </a:t>
              </a:r>
              <a:r>
                <a:rPr lang="en-US" dirty="0" err="1" smtClean="0">
                  <a:sym typeface="Wingdings"/>
                </a:rPr>
                <a:t>J</a:t>
              </a:r>
              <a:r>
                <a:rPr lang="en-US" baseline="-25000" dirty="0" err="1" smtClean="0">
                  <a:sym typeface="Wingdings"/>
                </a:rPr>
                <a:t>r</a:t>
              </a:r>
              <a:r>
                <a:rPr lang="en-US" dirty="0" smtClean="0">
                  <a:sym typeface="Wingdings"/>
                </a:rPr>
                <a:t>, </a:t>
              </a:r>
              <a:r>
                <a:rPr lang="en-US" dirty="0" err="1" smtClean="0">
                  <a:latin typeface="Symbol" charset="2"/>
                  <a:cs typeface="Symbol" charset="2"/>
                  <a:sym typeface="Wingdings"/>
                </a:rPr>
                <a:t>G</a:t>
              </a:r>
              <a:r>
                <a:rPr lang="en-US" baseline="-25000" dirty="0" err="1" smtClean="0">
                  <a:sym typeface="Wingdings"/>
                </a:rPr>
                <a:t>p</a:t>
              </a:r>
              <a:r>
                <a:rPr lang="en-US" dirty="0" smtClean="0">
                  <a:sym typeface="Wingdings"/>
                </a:rPr>
                <a:t>(</a:t>
              </a:r>
              <a:r>
                <a:rPr lang="en-US" b="1" dirty="0" err="1" smtClean="0">
                  <a:solidFill>
                    <a:srgbClr val="FF0000"/>
                  </a:solidFill>
                  <a:sym typeface="Wingdings"/>
                </a:rPr>
                <a:t>E</a:t>
              </a:r>
              <a:r>
                <a:rPr lang="en-US" b="1" baseline="-25000" dirty="0" err="1" smtClean="0">
                  <a:solidFill>
                    <a:srgbClr val="FF0000"/>
                  </a:solidFill>
                  <a:sym typeface="Wingdings"/>
                </a:rPr>
                <a:t>r</a:t>
              </a:r>
              <a:r>
                <a:rPr lang="en-US" dirty="0" smtClean="0">
                  <a:sym typeface="Wingdings"/>
                </a:rPr>
                <a:t>), </a:t>
              </a:r>
              <a:r>
                <a:rPr lang="en-US" dirty="0" err="1" smtClean="0">
                  <a:latin typeface="Symbol" charset="2"/>
                  <a:cs typeface="Symbol" charset="2"/>
                  <a:sym typeface="Wingdings"/>
                </a:rPr>
                <a:t>G</a:t>
              </a:r>
              <a:r>
                <a:rPr lang="en-US" baseline="-25000" dirty="0" err="1" smtClean="0">
                  <a:latin typeface="Symbol" charset="2"/>
                  <a:cs typeface="Symbol" charset="2"/>
                  <a:sym typeface="Wingdings"/>
                </a:rPr>
                <a:t>g</a:t>
              </a:r>
              <a:r>
                <a:rPr lang="en-US" dirty="0" smtClean="0">
                  <a:sym typeface="Wingdings"/>
                </a:rPr>
                <a:t> completely defines rate </a:t>
              </a:r>
              <a:endParaRPr lang="en-US" dirty="0"/>
            </a:p>
          </p:txBody>
        </p:sp>
        <p:sp>
          <p:nvSpPr>
            <p:cNvPr id="19" name="Freeform 18"/>
            <p:cNvSpPr/>
            <p:nvPr/>
          </p:nvSpPr>
          <p:spPr>
            <a:xfrm>
              <a:off x="4615039" y="5864354"/>
              <a:ext cx="45719" cy="330800"/>
            </a:xfrm>
            <a:custGeom>
              <a:avLst/>
              <a:gdLst>
                <a:gd name="connsiteX0" fmla="*/ 0 w 973161"/>
                <a:gd name="connsiteY0" fmla="*/ 0 h 329910"/>
                <a:gd name="connsiteX1" fmla="*/ 0 w 973161"/>
                <a:gd name="connsiteY1" fmla="*/ 329910 h 329910"/>
                <a:gd name="connsiteX2" fmla="*/ 973161 w 973161"/>
                <a:gd name="connsiteY2" fmla="*/ 329910 h 329910"/>
              </a:gdLst>
              <a:ahLst/>
              <a:cxnLst>
                <a:cxn ang="0">
                  <a:pos x="connsiteX0" y="connsiteY0"/>
                </a:cxn>
                <a:cxn ang="0">
                  <a:pos x="connsiteX1" y="connsiteY1"/>
                </a:cxn>
                <a:cxn ang="0">
                  <a:pos x="connsiteX2" y="connsiteY2"/>
                </a:cxn>
              </a:cxnLst>
              <a:rect l="l" t="t" r="r" b="b"/>
              <a:pathLst>
                <a:path w="973161" h="329910">
                  <a:moveTo>
                    <a:pt x="0" y="0"/>
                  </a:moveTo>
                  <a:lnTo>
                    <a:pt x="0" y="329910"/>
                  </a:lnTo>
                  <a:lnTo>
                    <a:pt x="973161" y="329910"/>
                  </a:lnTo>
                </a:path>
              </a:pathLst>
            </a:custGeom>
            <a:ln w="5715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5376947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p_reaction_rate_04092013_200keV_new.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039" y="1226849"/>
            <a:ext cx="6241322" cy="5170553"/>
          </a:xfrm>
          <a:prstGeom prst="rect">
            <a:avLst/>
          </a:prstGeom>
          <a:solidFill>
            <a:schemeClr val="bg1">
              <a:lumMod val="65000"/>
            </a:schemeClr>
          </a:solidFill>
          <a:effectLst/>
        </p:spPr>
      </p:pic>
      <p:sp>
        <p:nvSpPr>
          <p:cNvPr id="7" name="Freeform 6"/>
          <p:cNvSpPr/>
          <p:nvPr/>
        </p:nvSpPr>
        <p:spPr>
          <a:xfrm>
            <a:off x="2448230" y="1319894"/>
            <a:ext cx="4833399" cy="4596046"/>
          </a:xfrm>
          <a:custGeom>
            <a:avLst/>
            <a:gdLst>
              <a:gd name="connsiteX0" fmla="*/ 273050 w 3486150"/>
              <a:gd name="connsiteY0" fmla="*/ 3041650 h 3048000"/>
              <a:gd name="connsiteX1" fmla="*/ 527050 w 3486150"/>
              <a:gd name="connsiteY1" fmla="*/ 2463800 h 3048000"/>
              <a:gd name="connsiteX2" fmla="*/ 558800 w 3486150"/>
              <a:gd name="connsiteY2" fmla="*/ 2406650 h 3048000"/>
              <a:gd name="connsiteX3" fmla="*/ 615950 w 3486150"/>
              <a:gd name="connsiteY3" fmla="*/ 2362200 h 3048000"/>
              <a:gd name="connsiteX4" fmla="*/ 996950 w 3486150"/>
              <a:gd name="connsiteY4" fmla="*/ 2165350 h 3048000"/>
              <a:gd name="connsiteX5" fmla="*/ 1066800 w 3486150"/>
              <a:gd name="connsiteY5" fmla="*/ 2101850 h 3048000"/>
              <a:gd name="connsiteX6" fmla="*/ 1193800 w 3486150"/>
              <a:gd name="connsiteY6" fmla="*/ 1936750 h 3048000"/>
              <a:gd name="connsiteX7" fmla="*/ 1485900 w 3486150"/>
              <a:gd name="connsiteY7" fmla="*/ 1454150 h 3048000"/>
              <a:gd name="connsiteX8" fmla="*/ 1739900 w 3486150"/>
              <a:gd name="connsiteY8" fmla="*/ 1117600 h 3048000"/>
              <a:gd name="connsiteX9" fmla="*/ 2000250 w 3486150"/>
              <a:gd name="connsiteY9" fmla="*/ 850900 h 3048000"/>
              <a:gd name="connsiteX10" fmla="*/ 2152650 w 3486150"/>
              <a:gd name="connsiteY10" fmla="*/ 749300 h 3048000"/>
              <a:gd name="connsiteX11" fmla="*/ 2444750 w 3486150"/>
              <a:gd name="connsiteY11" fmla="*/ 603250 h 3048000"/>
              <a:gd name="connsiteX12" fmla="*/ 3257550 w 3486150"/>
              <a:gd name="connsiteY12" fmla="*/ 228600 h 3048000"/>
              <a:gd name="connsiteX13" fmla="*/ 3479800 w 3486150"/>
              <a:gd name="connsiteY13" fmla="*/ 152400 h 3048000"/>
              <a:gd name="connsiteX14" fmla="*/ 3486150 w 3486150"/>
              <a:gd name="connsiteY14" fmla="*/ 0 h 3048000"/>
              <a:gd name="connsiteX15" fmla="*/ 3041650 w 3486150"/>
              <a:gd name="connsiteY15" fmla="*/ 120650 h 3048000"/>
              <a:gd name="connsiteX16" fmla="*/ 2800350 w 3486150"/>
              <a:gd name="connsiteY16" fmla="*/ 215900 h 3048000"/>
              <a:gd name="connsiteX17" fmla="*/ 2520950 w 3486150"/>
              <a:gd name="connsiteY17" fmla="*/ 330200 h 3048000"/>
              <a:gd name="connsiteX18" fmla="*/ 2216150 w 3486150"/>
              <a:gd name="connsiteY18" fmla="*/ 495300 h 3048000"/>
              <a:gd name="connsiteX19" fmla="*/ 1765300 w 3486150"/>
              <a:gd name="connsiteY19" fmla="*/ 806450 h 3048000"/>
              <a:gd name="connsiteX20" fmla="*/ 1447800 w 3486150"/>
              <a:gd name="connsiteY20" fmla="*/ 1079500 h 3048000"/>
              <a:gd name="connsiteX21" fmla="*/ 1117600 w 3486150"/>
              <a:gd name="connsiteY21" fmla="*/ 1416050 h 3048000"/>
              <a:gd name="connsiteX22" fmla="*/ 768350 w 3486150"/>
              <a:gd name="connsiteY22" fmla="*/ 1803400 h 3048000"/>
              <a:gd name="connsiteX23" fmla="*/ 393700 w 3486150"/>
              <a:gd name="connsiteY23" fmla="*/ 2324100 h 3048000"/>
              <a:gd name="connsiteX24" fmla="*/ 184150 w 3486150"/>
              <a:gd name="connsiteY24" fmla="*/ 2673350 h 3048000"/>
              <a:gd name="connsiteX25" fmla="*/ 0 w 3486150"/>
              <a:gd name="connsiteY25" fmla="*/ 3048000 h 3048000"/>
              <a:gd name="connsiteX26" fmla="*/ 273050 w 3486150"/>
              <a:gd name="connsiteY26" fmla="*/ 304165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86150" h="3048000">
                <a:moveTo>
                  <a:pt x="273050" y="3041650"/>
                </a:moveTo>
                <a:lnTo>
                  <a:pt x="527050" y="2463800"/>
                </a:lnTo>
                <a:lnTo>
                  <a:pt x="558800" y="2406650"/>
                </a:lnTo>
                <a:lnTo>
                  <a:pt x="615950" y="2362200"/>
                </a:lnTo>
                <a:lnTo>
                  <a:pt x="996950" y="2165350"/>
                </a:lnTo>
                <a:lnTo>
                  <a:pt x="1066800" y="2101850"/>
                </a:lnTo>
                <a:lnTo>
                  <a:pt x="1193800" y="1936750"/>
                </a:lnTo>
                <a:lnTo>
                  <a:pt x="1485900" y="1454150"/>
                </a:lnTo>
                <a:lnTo>
                  <a:pt x="1739900" y="1117600"/>
                </a:lnTo>
                <a:lnTo>
                  <a:pt x="2000250" y="850900"/>
                </a:lnTo>
                <a:lnTo>
                  <a:pt x="2152650" y="749300"/>
                </a:lnTo>
                <a:lnTo>
                  <a:pt x="2444750" y="603250"/>
                </a:lnTo>
                <a:lnTo>
                  <a:pt x="3257550" y="228600"/>
                </a:lnTo>
                <a:lnTo>
                  <a:pt x="3479800" y="152400"/>
                </a:lnTo>
                <a:lnTo>
                  <a:pt x="3486150" y="0"/>
                </a:lnTo>
                <a:lnTo>
                  <a:pt x="3041650" y="120650"/>
                </a:lnTo>
                <a:lnTo>
                  <a:pt x="2800350" y="215900"/>
                </a:lnTo>
                <a:lnTo>
                  <a:pt x="2520950" y="330200"/>
                </a:lnTo>
                <a:lnTo>
                  <a:pt x="2216150" y="495300"/>
                </a:lnTo>
                <a:lnTo>
                  <a:pt x="1765300" y="806450"/>
                </a:lnTo>
                <a:lnTo>
                  <a:pt x="1447800" y="1079500"/>
                </a:lnTo>
                <a:lnTo>
                  <a:pt x="1117600" y="1416050"/>
                </a:lnTo>
                <a:lnTo>
                  <a:pt x="768350" y="1803400"/>
                </a:lnTo>
                <a:lnTo>
                  <a:pt x="393700" y="2324100"/>
                </a:lnTo>
                <a:lnTo>
                  <a:pt x="184150" y="2673350"/>
                </a:lnTo>
                <a:lnTo>
                  <a:pt x="0" y="3048000"/>
                </a:lnTo>
                <a:lnTo>
                  <a:pt x="273050" y="3041650"/>
                </a:lnTo>
                <a:close/>
              </a:path>
            </a:pathLst>
          </a:custGeom>
          <a:solidFill>
            <a:schemeClr val="bg1">
              <a:lumMod val="65000"/>
            </a:schemeClr>
          </a:solidFill>
          <a:ln w="28575" cmpd="sng">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86486" tIns="43243" rIns="86486" bIns="43243" rtlCol="0" anchor="ctr"/>
          <a:lstStyle/>
          <a:p>
            <a:pPr algn="ctr"/>
            <a:endParaRPr lang="en-US" sz="3000">
              <a:solidFill>
                <a:srgbClr val="FFFFFF"/>
              </a:solidFill>
              <a:latin typeface="Calibri"/>
            </a:endParaRPr>
          </a:p>
        </p:txBody>
      </p:sp>
      <p:sp>
        <p:nvSpPr>
          <p:cNvPr id="5" name="Freeform 4"/>
          <p:cNvSpPr/>
          <p:nvPr/>
        </p:nvSpPr>
        <p:spPr>
          <a:xfrm>
            <a:off x="2209800" y="4070350"/>
            <a:ext cx="1441450" cy="1854200"/>
          </a:xfrm>
          <a:custGeom>
            <a:avLst/>
            <a:gdLst>
              <a:gd name="connsiteX0" fmla="*/ 0 w 1441450"/>
              <a:gd name="connsiteY0" fmla="*/ 1847850 h 1854200"/>
              <a:gd name="connsiteX1" fmla="*/ 336550 w 1441450"/>
              <a:gd name="connsiteY1" fmla="*/ 1289050 h 1854200"/>
              <a:gd name="connsiteX2" fmla="*/ 558800 w 1441450"/>
              <a:gd name="connsiteY2" fmla="*/ 958850 h 1854200"/>
              <a:gd name="connsiteX3" fmla="*/ 793750 w 1441450"/>
              <a:gd name="connsiteY3" fmla="*/ 641350 h 1854200"/>
              <a:gd name="connsiteX4" fmla="*/ 1028700 w 1441450"/>
              <a:gd name="connsiteY4" fmla="*/ 311150 h 1854200"/>
              <a:gd name="connsiteX5" fmla="*/ 1289050 w 1441450"/>
              <a:gd name="connsiteY5" fmla="*/ 0 h 1854200"/>
              <a:gd name="connsiteX6" fmla="*/ 1441450 w 1441450"/>
              <a:gd name="connsiteY6" fmla="*/ 63500 h 1854200"/>
              <a:gd name="connsiteX7" fmla="*/ 1219200 w 1441450"/>
              <a:gd name="connsiteY7" fmla="*/ 355600 h 1854200"/>
              <a:gd name="connsiteX8" fmla="*/ 711200 w 1441450"/>
              <a:gd name="connsiteY8" fmla="*/ 1035050 h 1854200"/>
              <a:gd name="connsiteX9" fmla="*/ 260350 w 1441450"/>
              <a:gd name="connsiteY9" fmla="*/ 1714500 h 1854200"/>
              <a:gd name="connsiteX10" fmla="*/ 177800 w 1441450"/>
              <a:gd name="connsiteY10" fmla="*/ 1854200 h 1854200"/>
              <a:gd name="connsiteX11" fmla="*/ 0 w 1441450"/>
              <a:gd name="connsiteY11" fmla="*/ 184785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1450" h="1854200">
                <a:moveTo>
                  <a:pt x="0" y="1847850"/>
                </a:moveTo>
                <a:lnTo>
                  <a:pt x="336550" y="1289050"/>
                </a:lnTo>
                <a:lnTo>
                  <a:pt x="558800" y="958850"/>
                </a:lnTo>
                <a:lnTo>
                  <a:pt x="793750" y="641350"/>
                </a:lnTo>
                <a:lnTo>
                  <a:pt x="1028700" y="311150"/>
                </a:lnTo>
                <a:lnTo>
                  <a:pt x="1289050" y="0"/>
                </a:lnTo>
                <a:lnTo>
                  <a:pt x="1441450" y="63500"/>
                </a:lnTo>
                <a:lnTo>
                  <a:pt x="1219200" y="355600"/>
                </a:lnTo>
                <a:lnTo>
                  <a:pt x="711200" y="1035050"/>
                </a:lnTo>
                <a:lnTo>
                  <a:pt x="260350" y="1714500"/>
                </a:lnTo>
                <a:lnTo>
                  <a:pt x="177800" y="1854200"/>
                </a:lnTo>
                <a:lnTo>
                  <a:pt x="0" y="1847850"/>
                </a:lnTo>
                <a:close/>
              </a:path>
            </a:pathLst>
          </a:cu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a:solidFill>
                <a:prstClr val="white"/>
              </a:solidFill>
              <a:latin typeface="Calibri"/>
            </a:endParaRPr>
          </a:p>
        </p:txBody>
      </p:sp>
      <p:sp>
        <p:nvSpPr>
          <p:cNvPr id="2" name="Rectangle 12"/>
          <p:cNvSpPr>
            <a:spLocks/>
          </p:cNvSpPr>
          <p:nvPr/>
        </p:nvSpPr>
        <p:spPr bwMode="auto">
          <a:xfrm>
            <a:off x="3821455" y="6146758"/>
            <a:ext cx="2143181" cy="371274"/>
          </a:xfrm>
          <a:prstGeom prst="rect">
            <a:avLst/>
          </a:prstGeom>
          <a:solidFill>
            <a:srgbClr val="FFFFFF"/>
          </a:solidFill>
          <a:ln>
            <a:noFill/>
          </a:ln>
        </p:spPr>
        <p:txBody>
          <a:bodyPr wrap="none" lIns="0" tIns="0" rIns="0" bIns="0" anchor="ctr">
            <a:spAutoFit/>
          </a:bodyPr>
          <a:lstStyle/>
          <a:p>
            <a:r>
              <a:rPr lang="en-US" sz="1500" dirty="0">
                <a:solidFill>
                  <a:srgbClr val="000000"/>
                </a:solidFill>
                <a:latin typeface="Gill Sans" charset="0"/>
                <a:cs typeface="Gill Sans" charset="0"/>
                <a:sym typeface="Gill Sans" charset="0"/>
              </a:rPr>
              <a:t>Temperature [GK]</a:t>
            </a:r>
          </a:p>
        </p:txBody>
      </p:sp>
      <p:sp>
        <p:nvSpPr>
          <p:cNvPr id="9" name="Rectangle 8"/>
          <p:cNvSpPr/>
          <p:nvPr/>
        </p:nvSpPr>
        <p:spPr>
          <a:xfrm>
            <a:off x="5530550" y="5183930"/>
            <a:ext cx="1690369" cy="6894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6486" tIns="43243" rIns="86486" bIns="43243" rtlCol="0" anchor="ctr"/>
          <a:lstStyle/>
          <a:p>
            <a:pPr algn="ctr"/>
            <a:endParaRPr lang="en-US" sz="3000">
              <a:solidFill>
                <a:srgbClr val="FFFFFF"/>
              </a:solidFill>
              <a:latin typeface="Calibri"/>
            </a:endParaRPr>
          </a:p>
        </p:txBody>
      </p:sp>
      <p:sp>
        <p:nvSpPr>
          <p:cNvPr id="10" name="TextBox 9"/>
          <p:cNvSpPr txBox="1"/>
          <p:nvPr/>
        </p:nvSpPr>
        <p:spPr>
          <a:xfrm>
            <a:off x="4051474" y="5069030"/>
            <a:ext cx="2604289" cy="556912"/>
          </a:xfrm>
          <a:prstGeom prst="rect">
            <a:avLst/>
          </a:prstGeom>
          <a:solidFill>
            <a:schemeClr val="bg1">
              <a:lumMod val="85000"/>
            </a:schemeClr>
          </a:solidFill>
        </p:spPr>
        <p:txBody>
          <a:bodyPr wrap="none" lIns="86486" tIns="43243" rIns="86486" bIns="43243" rtlCol="0">
            <a:spAutoFit/>
          </a:bodyPr>
          <a:lstStyle/>
          <a:p>
            <a:r>
              <a:rPr lang="en-US" sz="1700" dirty="0">
                <a:solidFill>
                  <a:srgbClr val="000000"/>
                </a:solidFill>
                <a:latin typeface="Helvetica" pitchFamily="34" charset="0"/>
                <a:ea typeface="ヒラギノ角ゴ Pro W3" pitchFamily="-111" charset="-128"/>
              </a:rPr>
              <a:t>Shell model only</a:t>
            </a:r>
          </a:p>
        </p:txBody>
      </p:sp>
      <p:cxnSp>
        <p:nvCxnSpPr>
          <p:cNvPr id="11" name="Straight Connector 10"/>
          <p:cNvCxnSpPr>
            <a:stCxn id="10" idx="1"/>
            <a:endCxn id="7" idx="1"/>
          </p:cNvCxnSpPr>
          <p:nvPr/>
        </p:nvCxnSpPr>
        <p:spPr>
          <a:xfrm flipH="1" flipV="1">
            <a:off x="3178962" y="5035031"/>
            <a:ext cx="872512" cy="31245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5" name="Freeform 14"/>
          <p:cNvSpPr/>
          <p:nvPr/>
        </p:nvSpPr>
        <p:spPr>
          <a:xfrm>
            <a:off x="2254250" y="5410200"/>
            <a:ext cx="482600" cy="514350"/>
          </a:xfrm>
          <a:custGeom>
            <a:avLst/>
            <a:gdLst>
              <a:gd name="connsiteX0" fmla="*/ 0 w 482600"/>
              <a:gd name="connsiteY0" fmla="*/ 514350 h 514350"/>
              <a:gd name="connsiteX1" fmla="*/ 234950 w 482600"/>
              <a:gd name="connsiteY1" fmla="*/ 514350 h 514350"/>
              <a:gd name="connsiteX2" fmla="*/ 482600 w 482600"/>
              <a:gd name="connsiteY2" fmla="*/ 0 h 514350"/>
              <a:gd name="connsiteX3" fmla="*/ 273050 w 482600"/>
              <a:gd name="connsiteY3" fmla="*/ 0 h 514350"/>
              <a:gd name="connsiteX4" fmla="*/ 0 w 482600"/>
              <a:gd name="connsiteY4" fmla="*/ 51435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600" h="514350">
                <a:moveTo>
                  <a:pt x="0" y="514350"/>
                </a:moveTo>
                <a:lnTo>
                  <a:pt x="234950" y="514350"/>
                </a:lnTo>
                <a:lnTo>
                  <a:pt x="482600" y="0"/>
                </a:lnTo>
                <a:lnTo>
                  <a:pt x="273050" y="0"/>
                </a:lnTo>
                <a:lnTo>
                  <a:pt x="0" y="514350"/>
                </a:lnTo>
                <a:close/>
              </a:path>
            </a:pathLst>
          </a:cu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a:solidFill>
                <a:prstClr val="white"/>
              </a:solidFill>
              <a:latin typeface="Calibri"/>
            </a:endParaRPr>
          </a:p>
        </p:txBody>
      </p:sp>
      <p:sp>
        <p:nvSpPr>
          <p:cNvPr id="14" name="TextBox 13"/>
          <p:cNvSpPr txBox="1"/>
          <p:nvPr/>
        </p:nvSpPr>
        <p:spPr>
          <a:xfrm>
            <a:off x="1853223" y="841882"/>
            <a:ext cx="3292585" cy="395107"/>
          </a:xfrm>
          <a:prstGeom prst="rect">
            <a:avLst/>
          </a:prstGeom>
          <a:noFill/>
        </p:spPr>
        <p:txBody>
          <a:bodyPr wrap="none" lIns="86486" tIns="43243" rIns="86486" bIns="43243" rtlCol="0">
            <a:spAutoFit/>
          </a:bodyPr>
          <a:lstStyle/>
          <a:p>
            <a:r>
              <a:rPr lang="en-US" sz="2000" dirty="0">
                <a:solidFill>
                  <a:srgbClr val="000000"/>
                </a:solidFill>
                <a:latin typeface="Helvetica" pitchFamily="34" charset="0"/>
                <a:ea typeface="ヒラギノ角ゴ Pro W3" pitchFamily="-111" charset="-128"/>
              </a:rPr>
              <a:t>Astrophysical </a:t>
            </a:r>
            <a:r>
              <a:rPr lang="en-US" sz="2000" baseline="30000" dirty="0">
                <a:solidFill>
                  <a:srgbClr val="000000"/>
                </a:solidFill>
                <a:latin typeface="Helvetica" pitchFamily="34" charset="0"/>
                <a:ea typeface="ヒラギノ角ゴ Pro W3" pitchFamily="-111" charset="-128"/>
              </a:rPr>
              <a:t>57</a:t>
            </a:r>
            <a:r>
              <a:rPr lang="en-US" sz="2000" dirty="0">
                <a:solidFill>
                  <a:srgbClr val="000000"/>
                </a:solidFill>
                <a:latin typeface="Helvetica" pitchFamily="34" charset="0"/>
                <a:ea typeface="ヒラギノ角ゴ Pro W3" pitchFamily="-111" charset="-128"/>
              </a:rPr>
              <a:t>Cu(</a:t>
            </a:r>
            <a:r>
              <a:rPr lang="en-US" sz="2000" dirty="0" err="1">
                <a:solidFill>
                  <a:srgbClr val="000000"/>
                </a:solidFill>
                <a:latin typeface="Helvetica" pitchFamily="34" charset="0"/>
                <a:ea typeface="ヒラギノ角ゴ Pro W3" pitchFamily="-111" charset="-128"/>
              </a:rPr>
              <a:t>p,</a:t>
            </a:r>
            <a:r>
              <a:rPr lang="en-US" sz="2000" dirty="0" err="1">
                <a:solidFill>
                  <a:srgbClr val="000000"/>
                </a:solidFill>
                <a:latin typeface="Symbol" charset="2"/>
                <a:ea typeface="ヒラギノ角ゴ Pro W3" pitchFamily="-111" charset="-128"/>
                <a:cs typeface="Symbol" charset="2"/>
              </a:rPr>
              <a:t>g</a:t>
            </a:r>
            <a:r>
              <a:rPr lang="en-US" sz="2000" dirty="0">
                <a:solidFill>
                  <a:srgbClr val="000000"/>
                </a:solidFill>
                <a:latin typeface="Helvetica" pitchFamily="34" charset="0"/>
                <a:ea typeface="ヒラギノ角ゴ Pro W3" pitchFamily="-111" charset="-128"/>
              </a:rPr>
              <a:t>) rate</a:t>
            </a:r>
          </a:p>
        </p:txBody>
      </p:sp>
      <p:sp>
        <p:nvSpPr>
          <p:cNvPr id="17" name="TextBox 16"/>
          <p:cNvSpPr txBox="1"/>
          <p:nvPr/>
        </p:nvSpPr>
        <p:spPr>
          <a:xfrm>
            <a:off x="2398683" y="266558"/>
            <a:ext cx="4357984" cy="461665"/>
          </a:xfrm>
          <a:prstGeom prst="rect">
            <a:avLst/>
          </a:prstGeom>
          <a:noFill/>
        </p:spPr>
        <p:txBody>
          <a:bodyPr wrap="none" rtlCol="0">
            <a:spAutoFit/>
          </a:bodyPr>
          <a:lstStyle/>
          <a:p>
            <a:r>
              <a:rPr lang="en-US" b="1" dirty="0" smtClean="0">
                <a:solidFill>
                  <a:srgbClr val="000000"/>
                </a:solidFill>
              </a:rPr>
              <a:t>Astrophysical Reaction Rate</a:t>
            </a:r>
            <a:endParaRPr lang="en-US" b="1" dirty="0">
              <a:solidFill>
                <a:srgbClr val="000000"/>
              </a:solidFill>
            </a:endParaRPr>
          </a:p>
        </p:txBody>
      </p:sp>
      <p:grpSp>
        <p:nvGrpSpPr>
          <p:cNvPr id="20" name="Group 19"/>
          <p:cNvGrpSpPr/>
          <p:nvPr/>
        </p:nvGrpSpPr>
        <p:grpSpPr>
          <a:xfrm>
            <a:off x="2209800" y="1390650"/>
            <a:ext cx="5048250" cy="4527550"/>
            <a:chOff x="2209800" y="1390650"/>
            <a:chExt cx="5048250" cy="4527550"/>
          </a:xfrm>
        </p:grpSpPr>
        <p:sp>
          <p:nvSpPr>
            <p:cNvPr id="18" name="Freeform 17"/>
            <p:cNvSpPr/>
            <p:nvPr/>
          </p:nvSpPr>
          <p:spPr>
            <a:xfrm>
              <a:off x="3327400" y="1390650"/>
              <a:ext cx="3930650" cy="2921000"/>
            </a:xfrm>
            <a:custGeom>
              <a:avLst/>
              <a:gdLst>
                <a:gd name="connsiteX0" fmla="*/ 3930650 w 3930650"/>
                <a:gd name="connsiteY0" fmla="*/ 0 h 2921000"/>
                <a:gd name="connsiteX1" fmla="*/ 3625850 w 3930650"/>
                <a:gd name="connsiteY1" fmla="*/ 82550 h 2921000"/>
                <a:gd name="connsiteX2" fmla="*/ 3251200 w 3930650"/>
                <a:gd name="connsiteY2" fmla="*/ 209550 h 2921000"/>
                <a:gd name="connsiteX3" fmla="*/ 3048000 w 3930650"/>
                <a:gd name="connsiteY3" fmla="*/ 304800 h 2921000"/>
                <a:gd name="connsiteX4" fmla="*/ 2813050 w 3930650"/>
                <a:gd name="connsiteY4" fmla="*/ 412750 h 2921000"/>
                <a:gd name="connsiteX5" fmla="*/ 2559050 w 3930650"/>
                <a:gd name="connsiteY5" fmla="*/ 565150 h 2921000"/>
                <a:gd name="connsiteX6" fmla="*/ 2032000 w 3930650"/>
                <a:gd name="connsiteY6" fmla="*/ 889000 h 2921000"/>
                <a:gd name="connsiteX7" fmla="*/ 1631950 w 3930650"/>
                <a:gd name="connsiteY7" fmla="*/ 1225550 h 2921000"/>
                <a:gd name="connsiteX8" fmla="*/ 1422400 w 3930650"/>
                <a:gd name="connsiteY8" fmla="*/ 1403350 h 2921000"/>
                <a:gd name="connsiteX9" fmla="*/ 977900 w 3930650"/>
                <a:gd name="connsiteY9" fmla="*/ 1847850 h 2921000"/>
                <a:gd name="connsiteX10" fmla="*/ 755650 w 3930650"/>
                <a:gd name="connsiteY10" fmla="*/ 2051050 h 2921000"/>
                <a:gd name="connsiteX11" fmla="*/ 438150 w 3930650"/>
                <a:gd name="connsiteY11" fmla="*/ 2355850 h 2921000"/>
                <a:gd name="connsiteX12" fmla="*/ 196850 w 3930650"/>
                <a:gd name="connsiteY12" fmla="*/ 2667000 h 2921000"/>
                <a:gd name="connsiteX13" fmla="*/ 0 w 3930650"/>
                <a:gd name="connsiteY13" fmla="*/ 2921000 h 2921000"/>
                <a:gd name="connsiteX14" fmla="*/ 209550 w 3930650"/>
                <a:gd name="connsiteY14" fmla="*/ 2914650 h 2921000"/>
                <a:gd name="connsiteX15" fmla="*/ 425450 w 3930650"/>
                <a:gd name="connsiteY15" fmla="*/ 2660650 h 2921000"/>
                <a:gd name="connsiteX16" fmla="*/ 577850 w 3930650"/>
                <a:gd name="connsiteY16" fmla="*/ 2425700 h 2921000"/>
                <a:gd name="connsiteX17" fmla="*/ 762000 w 3930650"/>
                <a:gd name="connsiteY17" fmla="*/ 2165350 h 2921000"/>
                <a:gd name="connsiteX18" fmla="*/ 908050 w 3930650"/>
                <a:gd name="connsiteY18" fmla="*/ 1962150 h 2921000"/>
                <a:gd name="connsiteX19" fmla="*/ 1079500 w 3930650"/>
                <a:gd name="connsiteY19" fmla="*/ 1765300 h 2921000"/>
                <a:gd name="connsiteX20" fmla="*/ 1327150 w 3930650"/>
                <a:gd name="connsiteY20" fmla="*/ 1581150 h 2921000"/>
                <a:gd name="connsiteX21" fmla="*/ 1606550 w 3930650"/>
                <a:gd name="connsiteY21" fmla="*/ 1365250 h 2921000"/>
                <a:gd name="connsiteX22" fmla="*/ 2038350 w 3930650"/>
                <a:gd name="connsiteY22" fmla="*/ 1085850 h 2921000"/>
                <a:gd name="connsiteX23" fmla="*/ 2146300 w 3930650"/>
                <a:gd name="connsiteY23" fmla="*/ 977900 h 2921000"/>
                <a:gd name="connsiteX24" fmla="*/ 2406650 w 3930650"/>
                <a:gd name="connsiteY24" fmla="*/ 806450 h 2921000"/>
                <a:gd name="connsiteX25" fmla="*/ 2647950 w 3930650"/>
                <a:gd name="connsiteY25" fmla="*/ 622300 h 2921000"/>
                <a:gd name="connsiteX26" fmla="*/ 2914650 w 3930650"/>
                <a:gd name="connsiteY26" fmla="*/ 457200 h 2921000"/>
                <a:gd name="connsiteX27" fmla="*/ 3225800 w 3930650"/>
                <a:gd name="connsiteY27" fmla="*/ 292100 h 2921000"/>
                <a:gd name="connsiteX28" fmla="*/ 3524250 w 3930650"/>
                <a:gd name="connsiteY28" fmla="*/ 158750 h 2921000"/>
                <a:gd name="connsiteX29" fmla="*/ 3746500 w 3930650"/>
                <a:gd name="connsiteY29" fmla="*/ 88900 h 2921000"/>
                <a:gd name="connsiteX30" fmla="*/ 3930650 w 3930650"/>
                <a:gd name="connsiteY30" fmla="*/ 0 h 29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30650" h="2921000">
                  <a:moveTo>
                    <a:pt x="3930650" y="0"/>
                  </a:moveTo>
                  <a:lnTo>
                    <a:pt x="3625850" y="82550"/>
                  </a:lnTo>
                  <a:lnTo>
                    <a:pt x="3251200" y="209550"/>
                  </a:lnTo>
                  <a:lnTo>
                    <a:pt x="3048000" y="304800"/>
                  </a:lnTo>
                  <a:lnTo>
                    <a:pt x="2813050" y="412750"/>
                  </a:lnTo>
                  <a:lnTo>
                    <a:pt x="2559050" y="565150"/>
                  </a:lnTo>
                  <a:lnTo>
                    <a:pt x="2032000" y="889000"/>
                  </a:lnTo>
                  <a:lnTo>
                    <a:pt x="1631950" y="1225550"/>
                  </a:lnTo>
                  <a:lnTo>
                    <a:pt x="1422400" y="1403350"/>
                  </a:lnTo>
                  <a:lnTo>
                    <a:pt x="977900" y="1847850"/>
                  </a:lnTo>
                  <a:lnTo>
                    <a:pt x="755650" y="2051050"/>
                  </a:lnTo>
                  <a:lnTo>
                    <a:pt x="438150" y="2355850"/>
                  </a:lnTo>
                  <a:lnTo>
                    <a:pt x="196850" y="2667000"/>
                  </a:lnTo>
                  <a:lnTo>
                    <a:pt x="0" y="2921000"/>
                  </a:lnTo>
                  <a:lnTo>
                    <a:pt x="209550" y="2914650"/>
                  </a:lnTo>
                  <a:lnTo>
                    <a:pt x="425450" y="2660650"/>
                  </a:lnTo>
                  <a:lnTo>
                    <a:pt x="577850" y="2425700"/>
                  </a:lnTo>
                  <a:lnTo>
                    <a:pt x="762000" y="2165350"/>
                  </a:lnTo>
                  <a:lnTo>
                    <a:pt x="908050" y="1962150"/>
                  </a:lnTo>
                  <a:lnTo>
                    <a:pt x="1079500" y="1765300"/>
                  </a:lnTo>
                  <a:lnTo>
                    <a:pt x="1327150" y="1581150"/>
                  </a:lnTo>
                  <a:lnTo>
                    <a:pt x="1606550" y="1365250"/>
                  </a:lnTo>
                  <a:lnTo>
                    <a:pt x="2038350" y="1085850"/>
                  </a:lnTo>
                  <a:lnTo>
                    <a:pt x="2146300" y="977900"/>
                  </a:lnTo>
                  <a:lnTo>
                    <a:pt x="2406650" y="806450"/>
                  </a:lnTo>
                  <a:lnTo>
                    <a:pt x="2647950" y="622300"/>
                  </a:lnTo>
                  <a:lnTo>
                    <a:pt x="2914650" y="457200"/>
                  </a:lnTo>
                  <a:lnTo>
                    <a:pt x="3225800" y="292100"/>
                  </a:lnTo>
                  <a:lnTo>
                    <a:pt x="3524250" y="158750"/>
                  </a:lnTo>
                  <a:lnTo>
                    <a:pt x="3746500" y="88900"/>
                  </a:lnTo>
                  <a:lnTo>
                    <a:pt x="3930650" y="0"/>
                  </a:lnTo>
                  <a:close/>
                </a:path>
              </a:pathLst>
            </a:cu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a:solidFill>
                  <a:prstClr val="white"/>
                </a:solidFill>
                <a:latin typeface="Calibri"/>
              </a:endParaRPr>
            </a:p>
          </p:txBody>
        </p:sp>
        <p:sp>
          <p:nvSpPr>
            <p:cNvPr id="19" name="Freeform 18"/>
            <p:cNvSpPr/>
            <p:nvPr/>
          </p:nvSpPr>
          <p:spPr>
            <a:xfrm>
              <a:off x="2209800" y="4260850"/>
              <a:ext cx="1365250" cy="1657350"/>
            </a:xfrm>
            <a:custGeom>
              <a:avLst/>
              <a:gdLst>
                <a:gd name="connsiteX0" fmla="*/ 1092200 w 1365250"/>
                <a:gd name="connsiteY0" fmla="*/ 76200 h 1657350"/>
                <a:gd name="connsiteX1" fmla="*/ 844550 w 1365250"/>
                <a:gd name="connsiteY1" fmla="*/ 387350 h 1657350"/>
                <a:gd name="connsiteX2" fmla="*/ 406400 w 1365250"/>
                <a:gd name="connsiteY2" fmla="*/ 1041400 h 1657350"/>
                <a:gd name="connsiteX3" fmla="*/ 241300 w 1365250"/>
                <a:gd name="connsiteY3" fmla="*/ 1282700 h 1657350"/>
                <a:gd name="connsiteX4" fmla="*/ 82550 w 1365250"/>
                <a:gd name="connsiteY4" fmla="*/ 1543050 h 1657350"/>
                <a:gd name="connsiteX5" fmla="*/ 0 w 1365250"/>
                <a:gd name="connsiteY5" fmla="*/ 1657350 h 1657350"/>
                <a:gd name="connsiteX6" fmla="*/ 228600 w 1365250"/>
                <a:gd name="connsiteY6" fmla="*/ 1657350 h 1657350"/>
                <a:gd name="connsiteX7" fmla="*/ 406400 w 1365250"/>
                <a:gd name="connsiteY7" fmla="*/ 1250950 h 1657350"/>
                <a:gd name="connsiteX8" fmla="*/ 615950 w 1365250"/>
                <a:gd name="connsiteY8" fmla="*/ 857250 h 1657350"/>
                <a:gd name="connsiteX9" fmla="*/ 749300 w 1365250"/>
                <a:gd name="connsiteY9" fmla="*/ 609600 h 1657350"/>
                <a:gd name="connsiteX10" fmla="*/ 965200 w 1365250"/>
                <a:gd name="connsiteY10" fmla="*/ 406400 h 1657350"/>
                <a:gd name="connsiteX11" fmla="*/ 1181100 w 1365250"/>
                <a:gd name="connsiteY11" fmla="*/ 196850 h 1657350"/>
                <a:gd name="connsiteX12" fmla="*/ 1333500 w 1365250"/>
                <a:gd name="connsiteY12" fmla="*/ 50800 h 1657350"/>
                <a:gd name="connsiteX13" fmla="*/ 1365250 w 1365250"/>
                <a:gd name="connsiteY13" fmla="*/ 6350 h 1657350"/>
                <a:gd name="connsiteX14" fmla="*/ 1136650 w 1365250"/>
                <a:gd name="connsiteY14" fmla="*/ 0 h 1657350"/>
                <a:gd name="connsiteX15" fmla="*/ 1092200 w 1365250"/>
                <a:gd name="connsiteY15" fmla="*/ 7620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250" h="1657350">
                  <a:moveTo>
                    <a:pt x="1092200" y="76200"/>
                  </a:moveTo>
                  <a:lnTo>
                    <a:pt x="844550" y="387350"/>
                  </a:lnTo>
                  <a:lnTo>
                    <a:pt x="406400" y="1041400"/>
                  </a:lnTo>
                  <a:lnTo>
                    <a:pt x="241300" y="1282700"/>
                  </a:lnTo>
                  <a:lnTo>
                    <a:pt x="82550" y="1543050"/>
                  </a:lnTo>
                  <a:lnTo>
                    <a:pt x="0" y="1657350"/>
                  </a:lnTo>
                  <a:lnTo>
                    <a:pt x="228600" y="1657350"/>
                  </a:lnTo>
                  <a:lnTo>
                    <a:pt x="406400" y="1250950"/>
                  </a:lnTo>
                  <a:lnTo>
                    <a:pt x="615950" y="857250"/>
                  </a:lnTo>
                  <a:lnTo>
                    <a:pt x="749300" y="609600"/>
                  </a:lnTo>
                  <a:lnTo>
                    <a:pt x="965200" y="406400"/>
                  </a:lnTo>
                  <a:lnTo>
                    <a:pt x="1181100" y="196850"/>
                  </a:lnTo>
                  <a:lnTo>
                    <a:pt x="1333500" y="50800"/>
                  </a:lnTo>
                  <a:lnTo>
                    <a:pt x="1365250" y="6350"/>
                  </a:lnTo>
                  <a:lnTo>
                    <a:pt x="1136650" y="0"/>
                  </a:lnTo>
                  <a:lnTo>
                    <a:pt x="1092200" y="76200"/>
                  </a:lnTo>
                  <a:close/>
                </a:path>
              </a:pathLst>
            </a:cu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a:solidFill>
                  <a:prstClr val="white"/>
                </a:solidFill>
                <a:latin typeface="Calibri"/>
              </a:endParaRPr>
            </a:p>
          </p:txBody>
        </p:sp>
      </p:grpSp>
    </p:spTree>
    <p:extLst>
      <p:ext uri="{BB962C8B-B14F-4D97-AF65-F5344CB8AC3E}">
        <p14:creationId xmlns:p14="http://schemas.microsoft.com/office/powerpoint/2010/main" val="39349310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993337"/>
            <a:ext cx="7664658" cy="5269322"/>
            <a:chOff x="540399" y="1008827"/>
            <a:chExt cx="7664658" cy="5269322"/>
          </a:xfrm>
        </p:grpSpPr>
        <p:pic>
          <p:nvPicPr>
            <p:cNvPr id="2" name="Picture 1" descr="screen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797" y="1051381"/>
              <a:ext cx="7308372" cy="5211278"/>
            </a:xfrm>
            <a:prstGeom prst="rect">
              <a:avLst/>
            </a:prstGeom>
          </p:spPr>
        </p:pic>
        <p:sp>
          <p:nvSpPr>
            <p:cNvPr id="3" name="Freeform 2"/>
            <p:cNvSpPr/>
            <p:nvPr/>
          </p:nvSpPr>
          <p:spPr>
            <a:xfrm>
              <a:off x="540399" y="1107909"/>
              <a:ext cx="774572" cy="504413"/>
            </a:xfrm>
            <a:custGeom>
              <a:avLst/>
              <a:gdLst>
                <a:gd name="connsiteX0" fmla="*/ 45033 w 774572"/>
                <a:gd name="connsiteY0" fmla="*/ 0 h 504413"/>
                <a:gd name="connsiteX1" fmla="*/ 774572 w 774572"/>
                <a:gd name="connsiteY1" fmla="*/ 63051 h 504413"/>
                <a:gd name="connsiteX2" fmla="*/ 738545 w 774572"/>
                <a:gd name="connsiteY2" fmla="*/ 378310 h 504413"/>
                <a:gd name="connsiteX3" fmla="*/ 315233 w 774572"/>
                <a:gd name="connsiteY3" fmla="*/ 504413 h 504413"/>
                <a:gd name="connsiteX4" fmla="*/ 0 w 774572"/>
                <a:gd name="connsiteY4" fmla="*/ 198162 h 504413"/>
                <a:gd name="connsiteX5" fmla="*/ 45033 w 774572"/>
                <a:gd name="connsiteY5" fmla="*/ 0 h 50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572" h="504413">
                  <a:moveTo>
                    <a:pt x="45033" y="0"/>
                  </a:moveTo>
                  <a:lnTo>
                    <a:pt x="774572" y="63051"/>
                  </a:lnTo>
                  <a:lnTo>
                    <a:pt x="738545" y="378310"/>
                  </a:lnTo>
                  <a:lnTo>
                    <a:pt x="315233" y="504413"/>
                  </a:lnTo>
                  <a:lnTo>
                    <a:pt x="0" y="198162"/>
                  </a:lnTo>
                  <a:lnTo>
                    <a:pt x="45033"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5" name="Freeform 4"/>
            <p:cNvSpPr/>
            <p:nvPr/>
          </p:nvSpPr>
          <p:spPr>
            <a:xfrm>
              <a:off x="6736973" y="1008827"/>
              <a:ext cx="1378017" cy="1360116"/>
            </a:xfrm>
            <a:custGeom>
              <a:avLst/>
              <a:gdLst>
                <a:gd name="connsiteX0" fmla="*/ 27020 w 1378017"/>
                <a:gd name="connsiteY0" fmla="*/ 0 h 1360116"/>
                <a:gd name="connsiteX1" fmla="*/ 1378017 w 1378017"/>
                <a:gd name="connsiteY1" fmla="*/ 9008 h 1360116"/>
                <a:gd name="connsiteX2" fmla="*/ 1323978 w 1378017"/>
                <a:gd name="connsiteY2" fmla="*/ 1360116 h 1360116"/>
                <a:gd name="connsiteX3" fmla="*/ 612452 w 1378017"/>
                <a:gd name="connsiteY3" fmla="*/ 612503 h 1360116"/>
                <a:gd name="connsiteX4" fmla="*/ 0 w 1378017"/>
                <a:gd name="connsiteY4" fmla="*/ 36030 h 1360116"/>
                <a:gd name="connsiteX5" fmla="*/ 27020 w 1378017"/>
                <a:gd name="connsiteY5" fmla="*/ 0 h 136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8017" h="1360116">
                  <a:moveTo>
                    <a:pt x="27020" y="0"/>
                  </a:moveTo>
                  <a:lnTo>
                    <a:pt x="1378017" y="9008"/>
                  </a:lnTo>
                  <a:lnTo>
                    <a:pt x="1323978" y="1360116"/>
                  </a:lnTo>
                  <a:lnTo>
                    <a:pt x="612452" y="612503"/>
                  </a:lnTo>
                  <a:lnTo>
                    <a:pt x="0" y="36030"/>
                  </a:lnTo>
                  <a:lnTo>
                    <a:pt x="27020" y="0"/>
                  </a:lnTo>
                  <a:close/>
                </a:path>
              </a:pathLst>
            </a:cu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6" name="Freeform 5"/>
            <p:cNvSpPr/>
            <p:nvPr/>
          </p:nvSpPr>
          <p:spPr>
            <a:xfrm>
              <a:off x="6619887" y="5854802"/>
              <a:ext cx="1585170" cy="423347"/>
            </a:xfrm>
            <a:custGeom>
              <a:avLst/>
              <a:gdLst>
                <a:gd name="connsiteX0" fmla="*/ 0 w 1585170"/>
                <a:gd name="connsiteY0" fmla="*/ 396325 h 423347"/>
                <a:gd name="connsiteX1" fmla="*/ 603445 w 1585170"/>
                <a:gd name="connsiteY1" fmla="*/ 9008 h 423347"/>
                <a:gd name="connsiteX2" fmla="*/ 1585170 w 1585170"/>
                <a:gd name="connsiteY2" fmla="*/ 0 h 423347"/>
                <a:gd name="connsiteX3" fmla="*/ 1531130 w 1585170"/>
                <a:gd name="connsiteY3" fmla="*/ 423347 h 423347"/>
                <a:gd name="connsiteX4" fmla="*/ 0 w 1585170"/>
                <a:gd name="connsiteY4" fmla="*/ 396325 h 42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170" h="423347">
                  <a:moveTo>
                    <a:pt x="0" y="396325"/>
                  </a:moveTo>
                  <a:lnTo>
                    <a:pt x="603445" y="9008"/>
                  </a:lnTo>
                  <a:lnTo>
                    <a:pt x="1585170" y="0"/>
                  </a:lnTo>
                  <a:lnTo>
                    <a:pt x="1531130" y="423347"/>
                  </a:lnTo>
                  <a:lnTo>
                    <a:pt x="0" y="396325"/>
                  </a:lnTo>
                  <a:close/>
                </a:path>
              </a:pathLst>
            </a:cu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7" name="Freeform 6"/>
            <p:cNvSpPr/>
            <p:nvPr/>
          </p:nvSpPr>
          <p:spPr>
            <a:xfrm>
              <a:off x="7196312" y="2936408"/>
              <a:ext cx="810599" cy="2666187"/>
            </a:xfrm>
            <a:custGeom>
              <a:avLst/>
              <a:gdLst>
                <a:gd name="connsiteX0" fmla="*/ 648479 w 810599"/>
                <a:gd name="connsiteY0" fmla="*/ 0 h 2666187"/>
                <a:gd name="connsiteX1" fmla="*/ 756559 w 810599"/>
                <a:gd name="connsiteY1" fmla="*/ 405333 h 2666187"/>
                <a:gd name="connsiteX2" fmla="*/ 810599 w 810599"/>
                <a:gd name="connsiteY2" fmla="*/ 738606 h 2666187"/>
                <a:gd name="connsiteX3" fmla="*/ 792585 w 810599"/>
                <a:gd name="connsiteY3" fmla="*/ 1414160 h 2666187"/>
                <a:gd name="connsiteX4" fmla="*/ 783579 w 810599"/>
                <a:gd name="connsiteY4" fmla="*/ 1657360 h 2666187"/>
                <a:gd name="connsiteX5" fmla="*/ 756559 w 810599"/>
                <a:gd name="connsiteY5" fmla="*/ 1855522 h 2666187"/>
                <a:gd name="connsiteX6" fmla="*/ 675499 w 810599"/>
                <a:gd name="connsiteY6" fmla="*/ 2071700 h 2666187"/>
                <a:gd name="connsiteX7" fmla="*/ 531393 w 810599"/>
                <a:gd name="connsiteY7" fmla="*/ 2278870 h 2666187"/>
                <a:gd name="connsiteX8" fmla="*/ 153113 w 810599"/>
                <a:gd name="connsiteY8" fmla="*/ 2666187 h 2666187"/>
                <a:gd name="connsiteX9" fmla="*/ 288213 w 810599"/>
                <a:gd name="connsiteY9" fmla="*/ 1999641 h 2666187"/>
                <a:gd name="connsiteX10" fmla="*/ 360266 w 810599"/>
                <a:gd name="connsiteY10" fmla="*/ 1729419 h 2666187"/>
                <a:gd name="connsiteX11" fmla="*/ 153113 w 810599"/>
                <a:gd name="connsiteY11" fmla="*/ 1585301 h 2666187"/>
                <a:gd name="connsiteX12" fmla="*/ 0 w 810599"/>
                <a:gd name="connsiteY12" fmla="*/ 1288057 h 2666187"/>
                <a:gd name="connsiteX13" fmla="*/ 126093 w 810599"/>
                <a:gd name="connsiteY13" fmla="*/ 630518 h 2666187"/>
                <a:gd name="connsiteX14" fmla="*/ 153113 w 810599"/>
                <a:gd name="connsiteY14" fmla="*/ 324266 h 2666187"/>
                <a:gd name="connsiteX15" fmla="*/ 486359 w 810599"/>
                <a:gd name="connsiteY15" fmla="*/ 108089 h 2666187"/>
                <a:gd name="connsiteX16" fmla="*/ 648479 w 810599"/>
                <a:gd name="connsiteY16" fmla="*/ 0 h 266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0599" h="2666187">
                  <a:moveTo>
                    <a:pt x="648479" y="0"/>
                  </a:moveTo>
                  <a:lnTo>
                    <a:pt x="756559" y="405333"/>
                  </a:lnTo>
                  <a:lnTo>
                    <a:pt x="810599" y="738606"/>
                  </a:lnTo>
                  <a:lnTo>
                    <a:pt x="792585" y="1414160"/>
                  </a:lnTo>
                  <a:lnTo>
                    <a:pt x="783579" y="1657360"/>
                  </a:lnTo>
                  <a:lnTo>
                    <a:pt x="756559" y="1855522"/>
                  </a:lnTo>
                  <a:lnTo>
                    <a:pt x="675499" y="2071700"/>
                  </a:lnTo>
                  <a:lnTo>
                    <a:pt x="531393" y="2278870"/>
                  </a:lnTo>
                  <a:lnTo>
                    <a:pt x="153113" y="2666187"/>
                  </a:lnTo>
                  <a:lnTo>
                    <a:pt x="288213" y="1999641"/>
                  </a:lnTo>
                  <a:lnTo>
                    <a:pt x="360266" y="1729419"/>
                  </a:lnTo>
                  <a:lnTo>
                    <a:pt x="153113" y="1585301"/>
                  </a:lnTo>
                  <a:lnTo>
                    <a:pt x="0" y="1288057"/>
                  </a:lnTo>
                  <a:lnTo>
                    <a:pt x="126093" y="630518"/>
                  </a:lnTo>
                  <a:lnTo>
                    <a:pt x="153113" y="324266"/>
                  </a:lnTo>
                  <a:lnTo>
                    <a:pt x="486359" y="108089"/>
                  </a:lnTo>
                  <a:lnTo>
                    <a:pt x="648479" y="0"/>
                  </a:lnTo>
                  <a:close/>
                </a:path>
              </a:pathLst>
            </a:custGeom>
            <a:solidFill>
              <a:srgbClr val="7ED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grpSp>
      <p:sp>
        <p:nvSpPr>
          <p:cNvPr id="24" name="TextBox 23"/>
          <p:cNvSpPr txBox="1"/>
          <p:nvPr/>
        </p:nvSpPr>
        <p:spPr>
          <a:xfrm>
            <a:off x="5222160" y="4296524"/>
            <a:ext cx="1257676" cy="369332"/>
          </a:xfrm>
          <a:prstGeom prst="rect">
            <a:avLst/>
          </a:prstGeom>
          <a:solidFill>
            <a:schemeClr val="tx1">
              <a:alpha val="29000"/>
            </a:schemeClr>
          </a:solidFill>
        </p:spPr>
        <p:txBody>
          <a:bodyPr wrap="none" rtlCol="0">
            <a:spAutoFit/>
          </a:bodyPr>
          <a:lstStyle/>
          <a:p>
            <a:pPr defTabSz="457200" fontAlgn="auto">
              <a:spcBef>
                <a:spcPts val="0"/>
              </a:spcBef>
              <a:spcAft>
                <a:spcPts val="0"/>
              </a:spcAft>
            </a:pPr>
            <a:r>
              <a:rPr lang="en-US" sz="1800" dirty="0" smtClean="0">
                <a:solidFill>
                  <a:prstClr val="white"/>
                </a:solidFill>
                <a:latin typeface="Calibri"/>
              </a:rPr>
              <a:t>FRIB@MSU</a:t>
            </a:r>
            <a:endParaRPr lang="en-US" sz="1800" dirty="0">
              <a:solidFill>
                <a:prstClr val="white"/>
              </a:solidFill>
              <a:latin typeface="Calibri"/>
            </a:endParaRPr>
          </a:p>
        </p:txBody>
      </p:sp>
      <p:sp>
        <p:nvSpPr>
          <p:cNvPr id="26" name="Title 1"/>
          <p:cNvSpPr txBox="1">
            <a:spLocks/>
          </p:cNvSpPr>
          <p:nvPr/>
        </p:nvSpPr>
        <p:spPr>
          <a:xfrm>
            <a:off x="1054675" y="115511"/>
            <a:ext cx="7881779" cy="698749"/>
          </a:xfrm>
          <a:prstGeom prst="rect">
            <a:avLst/>
          </a:prstGeom>
        </p:spPr>
        <p:txBody>
          <a:bodyPr>
            <a:normAutofit fontScale="60000" lnSpcReduction="20000"/>
          </a:bodyPr>
          <a:lstStyle>
            <a:lvl1pPr algn="ctr" defTabSz="457200" rtl="0" eaLnBrk="1" latinLnBrk="0" hangingPunct="1">
              <a:spcBef>
                <a:spcPct val="0"/>
              </a:spcBef>
              <a:buNone/>
              <a:defRPr sz="4000" kern="1200">
                <a:solidFill>
                  <a:schemeClr val="tx1"/>
                </a:solidFill>
                <a:latin typeface="+mj-lt"/>
                <a:ea typeface="+mj-ea"/>
                <a:cs typeface="+mj-cs"/>
              </a:defRPr>
            </a:lvl1pPr>
          </a:lstStyle>
          <a:p>
            <a:pPr fontAlgn="auto">
              <a:spcAft>
                <a:spcPts val="0"/>
              </a:spcAft>
            </a:pPr>
            <a:r>
              <a:rPr lang="en-US" dirty="0" smtClean="0">
                <a:solidFill>
                  <a:prstClr val="black"/>
                </a:solidFill>
                <a:latin typeface="Calibri"/>
              </a:rPr>
              <a:t>A New Generation of Facilities</a:t>
            </a:r>
            <a:br>
              <a:rPr lang="en-US" dirty="0" smtClean="0">
                <a:solidFill>
                  <a:prstClr val="black"/>
                </a:solidFill>
                <a:latin typeface="Calibri"/>
              </a:rPr>
            </a:br>
            <a:r>
              <a:rPr lang="en-US" dirty="0" smtClean="0">
                <a:solidFill>
                  <a:prstClr val="black"/>
                </a:solidFill>
                <a:latin typeface="Calibri"/>
              </a:rPr>
              <a:t> Will Transform Rare Isotope Science – Including Astrophysics</a:t>
            </a:r>
            <a:endParaRPr lang="en-US" dirty="0">
              <a:solidFill>
                <a:prstClr val="black"/>
              </a:solidFill>
              <a:latin typeface="Calibri"/>
            </a:endParaRPr>
          </a:p>
        </p:txBody>
      </p:sp>
      <p:grpSp>
        <p:nvGrpSpPr>
          <p:cNvPr id="4" name="Group 3"/>
          <p:cNvGrpSpPr/>
          <p:nvPr/>
        </p:nvGrpSpPr>
        <p:grpSpPr>
          <a:xfrm>
            <a:off x="0" y="1596831"/>
            <a:ext cx="8984457" cy="4505504"/>
            <a:chOff x="0" y="1596831"/>
            <a:chExt cx="8984457" cy="4505504"/>
          </a:xfrm>
        </p:grpSpPr>
        <p:grpSp>
          <p:nvGrpSpPr>
            <p:cNvPr id="25" name="Group 24"/>
            <p:cNvGrpSpPr/>
            <p:nvPr/>
          </p:nvGrpSpPr>
          <p:grpSpPr>
            <a:xfrm>
              <a:off x="0" y="1596831"/>
              <a:ext cx="8984457" cy="4505504"/>
              <a:chOff x="0" y="1596831"/>
              <a:chExt cx="8984457" cy="4505504"/>
            </a:xfrm>
          </p:grpSpPr>
          <p:grpSp>
            <p:nvGrpSpPr>
              <p:cNvPr id="15" name="Group 14"/>
              <p:cNvGrpSpPr/>
              <p:nvPr/>
            </p:nvGrpSpPr>
            <p:grpSpPr>
              <a:xfrm>
                <a:off x="0" y="1596831"/>
                <a:ext cx="6880367" cy="2699693"/>
                <a:chOff x="0" y="1596831"/>
                <a:chExt cx="6880367" cy="2699693"/>
              </a:xfrm>
            </p:grpSpPr>
            <p:sp>
              <p:nvSpPr>
                <p:cNvPr id="9" name="Oval 8"/>
                <p:cNvSpPr/>
                <p:nvPr/>
              </p:nvSpPr>
              <p:spPr>
                <a:xfrm>
                  <a:off x="3197360" y="2197801"/>
                  <a:ext cx="756559" cy="75013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10" name="Oval 9"/>
                <p:cNvSpPr/>
                <p:nvPr/>
              </p:nvSpPr>
              <p:spPr>
                <a:xfrm>
                  <a:off x="6123808" y="2107002"/>
                  <a:ext cx="756559" cy="750138"/>
                </a:xfrm>
                <a:prstGeom prst="ellipse">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11" name="Oval 10"/>
                <p:cNvSpPr/>
                <p:nvPr/>
              </p:nvSpPr>
              <p:spPr>
                <a:xfrm>
                  <a:off x="3917891" y="2158871"/>
                  <a:ext cx="1314970" cy="750138"/>
                </a:xfrm>
                <a:prstGeom prst="ellipse">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12" name="Oval 11"/>
                <p:cNvSpPr/>
                <p:nvPr/>
              </p:nvSpPr>
              <p:spPr>
                <a:xfrm>
                  <a:off x="1530415" y="1867767"/>
                  <a:ext cx="1423764" cy="750138"/>
                </a:xfrm>
                <a:prstGeom prst="ellipse">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13" name="Oval 12"/>
                <p:cNvSpPr/>
                <p:nvPr/>
              </p:nvSpPr>
              <p:spPr>
                <a:xfrm>
                  <a:off x="3360169" y="1596831"/>
                  <a:ext cx="1035076" cy="600969"/>
                </a:xfrm>
                <a:prstGeom prst="ellipse">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14" name="Oval 13"/>
                <p:cNvSpPr/>
                <p:nvPr/>
              </p:nvSpPr>
              <p:spPr>
                <a:xfrm>
                  <a:off x="0" y="3595745"/>
                  <a:ext cx="1170864" cy="700779"/>
                </a:xfrm>
                <a:prstGeom prst="ellipse">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grpSp>
          <p:pic>
            <p:nvPicPr>
              <p:cNvPr id="18" name="Picture 17" descr="screen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7369" y="4187414"/>
                <a:ext cx="4657088" cy="1914921"/>
              </a:xfrm>
              <a:prstGeom prst="rect">
                <a:avLst/>
              </a:prstGeom>
            </p:spPr>
          </p:pic>
          <p:cxnSp>
            <p:nvCxnSpPr>
              <p:cNvPr id="20" name="Straight Connector 19"/>
              <p:cNvCxnSpPr/>
              <p:nvPr/>
            </p:nvCxnSpPr>
            <p:spPr>
              <a:xfrm>
                <a:off x="6655913" y="2857140"/>
                <a:ext cx="341539" cy="133027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7" name="Oval 26"/>
            <p:cNvSpPr/>
            <p:nvPr/>
          </p:nvSpPr>
          <p:spPr>
            <a:xfrm>
              <a:off x="2087347" y="2935111"/>
              <a:ext cx="763097" cy="395111"/>
            </a:xfrm>
            <a:prstGeom prst="ellipse">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grpSp>
    </p:spTree>
    <p:extLst>
      <p:ext uri="{BB962C8B-B14F-4D97-AF65-F5344CB8AC3E}">
        <p14:creationId xmlns:p14="http://schemas.microsoft.com/office/powerpoint/2010/main" val="139330841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p:nvPr>
        </p:nvSpPr>
        <p:spPr/>
        <p:txBody>
          <a:bodyPr/>
          <a:lstStyle/>
          <a:p>
            <a:r>
              <a:rPr lang="en-US" dirty="0" smtClean="0">
                <a:latin typeface="Arial" pitchFamily="34" charset="0"/>
                <a:ea typeface="ＭＳ Ｐゴシック"/>
                <a:cs typeface="ＭＳ Ｐゴシック"/>
              </a:rPr>
              <a:t>FRIB at Michigan State University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936" y="4160432"/>
            <a:ext cx="8132064" cy="1941576"/>
          </a:xfrm>
          <a:prstGeom prst="rect">
            <a:avLst/>
          </a:prstGeom>
        </p:spPr>
      </p:pic>
      <p:sp>
        <p:nvSpPr>
          <p:cNvPr id="10242" name="Content Placeholder 5"/>
          <p:cNvSpPr>
            <a:spLocks noGrp="1"/>
          </p:cNvSpPr>
          <p:nvPr>
            <p:ph idx="1"/>
          </p:nvPr>
        </p:nvSpPr>
        <p:spPr>
          <a:xfrm>
            <a:off x="352679" y="1293735"/>
            <a:ext cx="8503643" cy="4109462"/>
          </a:xfrm>
        </p:spPr>
        <p:txBody>
          <a:bodyPr/>
          <a:lstStyle/>
          <a:p>
            <a:r>
              <a:rPr lang="en-US" sz="1800" dirty="0">
                <a:latin typeface="Arial" pitchFamily="34" charset="0"/>
                <a:ea typeface="ＭＳ Ｐゴシック"/>
                <a:cs typeface="ＭＳ Ｐゴシック"/>
              </a:rPr>
              <a:t>FRIB </a:t>
            </a:r>
            <a:r>
              <a:rPr lang="en-US" sz="1800" dirty="0" smtClean="0">
                <a:latin typeface="Arial" pitchFamily="34" charset="0"/>
                <a:ea typeface="ＭＳ Ｐゴシック"/>
                <a:cs typeface="ＭＳ Ｐゴシック"/>
              </a:rPr>
              <a:t>will be </a:t>
            </a:r>
            <a:r>
              <a:rPr lang="en-US" sz="1800" dirty="0">
                <a:latin typeface="Arial" pitchFamily="34" charset="0"/>
                <a:ea typeface="ＭＳ Ｐゴシック"/>
                <a:cs typeface="ＭＳ Ｐゴシック"/>
              </a:rPr>
              <a:t>a $730 million </a:t>
            </a:r>
            <a:r>
              <a:rPr lang="en-US" sz="1800" dirty="0" smtClean="0">
                <a:latin typeface="Arial" pitchFamily="34" charset="0"/>
                <a:ea typeface="ＭＳ Ｐゴシック"/>
                <a:cs typeface="ＭＳ Ｐゴシック"/>
              </a:rPr>
              <a:t>national user facility </a:t>
            </a:r>
            <a:r>
              <a:rPr lang="en-US" sz="1800" dirty="0">
                <a:latin typeface="Arial" pitchFamily="34" charset="0"/>
                <a:ea typeface="ＭＳ Ｐゴシック"/>
                <a:cs typeface="ＭＳ Ｐゴシック"/>
              </a:rPr>
              <a:t>funded by the Department of </a:t>
            </a:r>
            <a:r>
              <a:rPr lang="en-US" sz="1800" dirty="0" smtClean="0">
                <a:latin typeface="Arial" pitchFamily="34" charset="0"/>
                <a:ea typeface="ＭＳ Ｐゴシック"/>
                <a:cs typeface="ＭＳ Ｐゴシック"/>
              </a:rPr>
              <a:t>Energy Office of Science (DOE-SC</a:t>
            </a:r>
            <a:r>
              <a:rPr lang="en-US" sz="1800" dirty="0">
                <a:latin typeface="Arial" pitchFamily="34" charset="0"/>
                <a:ea typeface="ＭＳ Ｐゴシック"/>
                <a:cs typeface="ＭＳ Ｐゴシック"/>
              </a:rPr>
              <a:t>), Michigan State University, and the State of </a:t>
            </a:r>
            <a:r>
              <a:rPr lang="en-US" sz="1800" dirty="0" smtClean="0">
                <a:latin typeface="Arial" pitchFamily="34" charset="0"/>
                <a:ea typeface="ＭＳ Ｐゴシック"/>
                <a:cs typeface="ＭＳ Ｐゴシック"/>
              </a:rPr>
              <a:t>Michigan</a:t>
            </a:r>
          </a:p>
          <a:p>
            <a:r>
              <a:rPr lang="en-US" sz="1800" dirty="0">
                <a:latin typeface="Arial" pitchFamily="34" charset="0"/>
                <a:ea typeface="ＭＳ Ｐゴシック"/>
                <a:cs typeface="ＭＳ Ｐゴシック"/>
              </a:rPr>
              <a:t>FRIB Project completion </a:t>
            </a:r>
            <a:r>
              <a:rPr lang="en-US" sz="1800" dirty="0" smtClean="0">
                <a:latin typeface="Arial" pitchFamily="34" charset="0"/>
                <a:ea typeface="ＭＳ Ｐゴシック"/>
                <a:cs typeface="ＭＳ Ｐゴシック"/>
              </a:rPr>
              <a:t>is in 2022</a:t>
            </a:r>
            <a:r>
              <a:rPr lang="en-US" sz="1800" dirty="0">
                <a:latin typeface="Arial" pitchFamily="34" charset="0"/>
                <a:ea typeface="ＭＳ Ｐゴシック"/>
                <a:cs typeface="ＭＳ Ｐゴシック"/>
              </a:rPr>
              <a:t>, managing to an early completion in </a:t>
            </a:r>
            <a:r>
              <a:rPr lang="en-US" sz="1800" dirty="0" smtClean="0">
                <a:latin typeface="Arial" pitchFamily="34" charset="0"/>
                <a:ea typeface="ＭＳ Ｐゴシック"/>
                <a:cs typeface="ＭＳ Ｐゴシック"/>
              </a:rPr>
              <a:t>fiscal year 2021</a:t>
            </a:r>
            <a:endParaRPr lang="en-US" sz="1800" dirty="0">
              <a:latin typeface="Arial" pitchFamily="34" charset="0"/>
              <a:ea typeface="ＭＳ Ｐゴシック"/>
              <a:cs typeface="ＭＳ Ｐゴシック"/>
            </a:endParaRPr>
          </a:p>
          <a:p>
            <a:r>
              <a:rPr lang="en-US" sz="1800" dirty="0">
                <a:latin typeface="Arial" pitchFamily="34" charset="0"/>
                <a:ea typeface="ＭＳ Ｐゴシック"/>
                <a:cs typeface="ＭＳ Ｐゴシック"/>
              </a:rPr>
              <a:t>FRIB will serve as a national user facility for </a:t>
            </a:r>
            <a:r>
              <a:rPr lang="en-US" sz="1800" dirty="0" smtClean="0">
                <a:latin typeface="Arial" pitchFamily="34" charset="0"/>
                <a:ea typeface="ＭＳ Ｐゴシック"/>
                <a:cs typeface="ＭＳ Ｐゴシック"/>
              </a:rPr>
              <a:t>world-class </a:t>
            </a:r>
            <a:r>
              <a:rPr lang="en-US" sz="1800" dirty="0">
                <a:latin typeface="Arial" pitchFamily="34" charset="0"/>
                <a:ea typeface="ＭＳ Ｐゴシック"/>
                <a:cs typeface="ＭＳ Ｐゴシック"/>
              </a:rPr>
              <a:t>rare isotope </a:t>
            </a:r>
            <a:r>
              <a:rPr lang="en-US" sz="1800" dirty="0" smtClean="0">
                <a:latin typeface="Arial" pitchFamily="34" charset="0"/>
                <a:ea typeface="ＭＳ Ｐゴシック"/>
                <a:cs typeface="ＭＳ Ｐゴシック"/>
              </a:rPr>
              <a:t>research</a:t>
            </a:r>
          </a:p>
          <a:p>
            <a:pPr marL="211709" lvl="1" indent="0">
              <a:buNone/>
            </a:pPr>
            <a:endParaRPr lang="en-US" sz="1800" dirty="0">
              <a:latin typeface="Arial" pitchFamily="34" charset="0"/>
              <a:ea typeface="ＭＳ Ｐゴシック"/>
            </a:endParaRPr>
          </a:p>
          <a:p>
            <a:pPr marL="211709" lvl="1" indent="0">
              <a:buNone/>
            </a:pPr>
            <a:r>
              <a:rPr lang="en-US" sz="1600" i="1" dirty="0"/>
              <a:t>FRIB will enable scientists to make discoveries about the properties of these rare isotopes in order to better understand the physics of nuclei, nuclear astrophysics, fundamental interactions, and applications for society</a:t>
            </a:r>
            <a:endParaRPr lang="en-US" i="1" dirty="0" smtClean="0">
              <a:latin typeface="Arial" pitchFamily="34" charset="0"/>
              <a:ea typeface="ＭＳ Ｐゴシック"/>
            </a:endParaRPr>
          </a:p>
          <a:p>
            <a:endParaRPr lang="en-US" dirty="0">
              <a:latin typeface="Arial" pitchFamily="34" charset="0"/>
              <a:ea typeface="ＭＳ Ｐゴシック"/>
              <a:cs typeface="ＭＳ Ｐゴシック"/>
            </a:endParaRPr>
          </a:p>
          <a:p>
            <a:endParaRPr lang="en-US" dirty="0"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2164267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H:\Meet\SNIT02\burst_examples.bmp"/>
          <p:cNvPicPr>
            <a:picLocks noChangeAspect="1" noChangeArrowheads="1"/>
          </p:cNvPicPr>
          <p:nvPr/>
        </p:nvPicPr>
        <p:blipFill rotWithShape="1">
          <a:blip r:embed="rId2">
            <a:extLst>
              <a:ext uri="{28A0092B-C50C-407E-A947-70E740481C1C}">
                <a14:useLocalDpi xmlns:a14="http://schemas.microsoft.com/office/drawing/2010/main" val="0"/>
              </a:ext>
            </a:extLst>
          </a:blip>
          <a:srcRect b="4361"/>
          <a:stretch/>
        </p:blipFill>
        <p:spPr bwMode="auto">
          <a:xfrm>
            <a:off x="493713" y="1060398"/>
            <a:ext cx="4268787" cy="567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4"/>
          <p:cNvSpPr txBox="1">
            <a:spLocks noChangeArrowheads="1"/>
          </p:cNvSpPr>
          <p:nvPr/>
        </p:nvSpPr>
        <p:spPr bwMode="auto">
          <a:xfrm>
            <a:off x="5546725" y="1379538"/>
            <a:ext cx="315983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u="sng" dirty="0">
                <a:latin typeface="Times New Roman" charset="0"/>
              </a:rPr>
              <a:t>Typical X-ray bursts:</a:t>
            </a:r>
            <a:br>
              <a:rPr lang="en-US" u="sng" dirty="0">
                <a:latin typeface="Times New Roman" charset="0"/>
              </a:rPr>
            </a:br>
            <a:endParaRPr lang="en-US" u="sng" dirty="0">
              <a:latin typeface="Times New Roman" charset="0"/>
            </a:endParaRPr>
          </a:p>
          <a:p>
            <a:pPr eaLnBrk="1" hangingPunct="1">
              <a:buFontTx/>
              <a:buChar char="•"/>
            </a:pPr>
            <a:r>
              <a:rPr lang="en-US" dirty="0">
                <a:latin typeface="Times New Roman" charset="0"/>
              </a:rPr>
              <a:t> 10</a:t>
            </a:r>
            <a:r>
              <a:rPr lang="en-US" baseline="30000" dirty="0">
                <a:latin typeface="Times New Roman" charset="0"/>
              </a:rPr>
              <a:t>36</a:t>
            </a:r>
            <a:r>
              <a:rPr lang="en-US" dirty="0">
                <a:latin typeface="Times New Roman" charset="0"/>
              </a:rPr>
              <a:t>-10</a:t>
            </a:r>
            <a:r>
              <a:rPr lang="en-US" baseline="30000" dirty="0">
                <a:latin typeface="Times New Roman" charset="0"/>
              </a:rPr>
              <a:t>38</a:t>
            </a:r>
            <a:r>
              <a:rPr lang="en-US" dirty="0">
                <a:latin typeface="Times New Roman" charset="0"/>
              </a:rPr>
              <a:t> erg/s</a:t>
            </a:r>
          </a:p>
          <a:p>
            <a:pPr eaLnBrk="1" hangingPunct="1">
              <a:buFontTx/>
              <a:buChar char="•"/>
            </a:pPr>
            <a:r>
              <a:rPr lang="en-US" dirty="0">
                <a:latin typeface="Times New Roman" charset="0"/>
              </a:rPr>
              <a:t> duration 10 s – 100s</a:t>
            </a:r>
          </a:p>
          <a:p>
            <a:pPr eaLnBrk="1" hangingPunct="1">
              <a:buFontTx/>
              <a:buChar char="•"/>
            </a:pPr>
            <a:r>
              <a:rPr lang="en-US" dirty="0">
                <a:latin typeface="Times New Roman" charset="0"/>
              </a:rPr>
              <a:t> recurrence: hours-days</a:t>
            </a:r>
          </a:p>
          <a:p>
            <a:pPr eaLnBrk="1" hangingPunct="1">
              <a:buFontTx/>
              <a:buChar char="•"/>
            </a:pPr>
            <a:r>
              <a:rPr lang="en-US" dirty="0" smtClean="0">
                <a:latin typeface="Times New Roman" charset="0"/>
              </a:rPr>
              <a:t> ~100 sources</a:t>
            </a:r>
            <a:endParaRPr lang="en-US" dirty="0">
              <a:latin typeface="Times New Roman" charset="0"/>
            </a:endParaRPr>
          </a:p>
        </p:txBody>
      </p:sp>
      <p:sp>
        <p:nvSpPr>
          <p:cNvPr id="49155" name="Text Box 5"/>
          <p:cNvSpPr txBox="1">
            <a:spLocks noChangeArrowheads="1"/>
          </p:cNvSpPr>
          <p:nvPr/>
        </p:nvSpPr>
        <p:spPr bwMode="auto">
          <a:xfrm>
            <a:off x="5546725" y="4364038"/>
            <a:ext cx="32035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Frequent and very bright</a:t>
            </a:r>
            <a:br>
              <a:rPr lang="en-US">
                <a:latin typeface="Times New Roman" charset="0"/>
              </a:rPr>
            </a:br>
            <a:r>
              <a:rPr lang="en-US">
                <a:latin typeface="Times New Roman" charset="0"/>
              </a:rPr>
              <a:t>phenomenon !</a:t>
            </a:r>
          </a:p>
        </p:txBody>
      </p:sp>
      <p:sp>
        <p:nvSpPr>
          <p:cNvPr id="49156" name="Text Box 6"/>
          <p:cNvSpPr txBox="1">
            <a:spLocks noChangeArrowheads="1"/>
          </p:cNvSpPr>
          <p:nvPr/>
        </p:nvSpPr>
        <p:spPr bwMode="auto">
          <a:xfrm>
            <a:off x="5534025" y="5380038"/>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(stars 10</a:t>
            </a:r>
            <a:r>
              <a:rPr lang="en-US" baseline="30000">
                <a:latin typeface="Times New Roman" charset="0"/>
              </a:rPr>
              <a:t>33</a:t>
            </a:r>
            <a:r>
              <a:rPr lang="en-US">
                <a:latin typeface="Times New Roman" charset="0"/>
              </a:rPr>
              <a:t>-10</a:t>
            </a:r>
            <a:r>
              <a:rPr lang="en-US" baseline="30000">
                <a:latin typeface="Times New Roman" charset="0"/>
              </a:rPr>
              <a:t>35</a:t>
            </a:r>
            <a:r>
              <a:rPr lang="en-US">
                <a:latin typeface="Times New Roman" charset="0"/>
              </a:rPr>
              <a:t> erg/s)</a:t>
            </a:r>
          </a:p>
        </p:txBody>
      </p:sp>
      <p:sp>
        <p:nvSpPr>
          <p:cNvPr id="49158" name="Text Box 14"/>
          <p:cNvSpPr txBox="1">
            <a:spLocks noChangeArrowheads="1"/>
          </p:cNvSpPr>
          <p:nvPr/>
        </p:nvSpPr>
        <p:spPr bwMode="auto">
          <a:xfrm>
            <a:off x="2537662" y="266319"/>
            <a:ext cx="3776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t>X-ray Burst </a:t>
            </a:r>
            <a:r>
              <a:rPr lang="en-US" dirty="0"/>
              <a:t>characteristics</a:t>
            </a:r>
          </a:p>
        </p:txBody>
      </p:sp>
    </p:spTree>
    <p:extLst>
      <p:ext uri="{BB962C8B-B14F-4D97-AF65-F5344CB8AC3E}">
        <p14:creationId xmlns:p14="http://schemas.microsoft.com/office/powerpoint/2010/main" val="154085240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635863990998133020-FRIB-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45" y="220922"/>
            <a:ext cx="5372949" cy="4034743"/>
          </a:xfrm>
          <a:prstGeom prst="rect">
            <a:avLst/>
          </a:prstGeom>
        </p:spPr>
      </p:pic>
      <p:pic>
        <p:nvPicPr>
          <p:cNvPr id="7" name="Picture 6" descr="frib-open-house-august-20-2016-extern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334" y="2992433"/>
            <a:ext cx="4461642" cy="2925563"/>
          </a:xfrm>
          <a:prstGeom prst="rect">
            <a:avLst/>
          </a:prstGeom>
        </p:spPr>
      </p:pic>
    </p:spTree>
    <p:extLst>
      <p:ext uri="{BB962C8B-B14F-4D97-AF65-F5344CB8AC3E}">
        <p14:creationId xmlns:p14="http://schemas.microsoft.com/office/powerpoint/2010/main" val="36763195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965" y="342885"/>
            <a:ext cx="7881779" cy="698749"/>
          </a:xfrm>
        </p:spPr>
        <p:txBody>
          <a:bodyPr>
            <a:noAutofit/>
          </a:bodyPr>
          <a:lstStyle/>
          <a:p>
            <a:r>
              <a:rPr lang="en-US" sz="2800" dirty="0" smtClean="0"/>
              <a:t>Low Energy Astrophysics Beams at NSCL/FRIB</a:t>
            </a:r>
            <a:r>
              <a:rPr lang="en-US" sz="2800" dirty="0"/>
              <a:t/>
            </a:r>
            <a:br>
              <a:rPr lang="en-US" sz="2800" dirty="0"/>
            </a:br>
            <a:endParaRPr lang="en-US" sz="2800" dirty="0"/>
          </a:p>
        </p:txBody>
      </p:sp>
      <p:pic>
        <p:nvPicPr>
          <p:cNvPr id="3" name="Content Placeholder 10" descr="F342r13.png"/>
          <p:cNvPicPr>
            <a:picLocks noChangeAspect="1"/>
          </p:cNvPicPr>
          <p:nvPr/>
        </p:nvPicPr>
        <p:blipFill>
          <a:blip r:embed="rId2" cstate="print"/>
          <a:stretch>
            <a:fillRect/>
          </a:stretch>
        </p:blipFill>
        <p:spPr>
          <a:xfrm>
            <a:off x="120599" y="1270413"/>
            <a:ext cx="7004959" cy="4873200"/>
          </a:xfrm>
          <a:prstGeom prst="rect">
            <a:avLst/>
          </a:prstGeom>
          <a:ln>
            <a:noFill/>
          </a:ln>
        </p:spPr>
      </p:pic>
      <p:sp>
        <p:nvSpPr>
          <p:cNvPr id="4" name="TextBox 3"/>
          <p:cNvSpPr txBox="1"/>
          <p:nvPr/>
        </p:nvSpPr>
        <p:spPr>
          <a:xfrm>
            <a:off x="-403553" y="4394789"/>
            <a:ext cx="736117" cy="276999"/>
          </a:xfrm>
          <a:prstGeom prst="rect">
            <a:avLst/>
          </a:prstGeom>
          <a:noFill/>
        </p:spPr>
        <p:txBody>
          <a:bodyPr wrap="square" lIns="91308" tIns="45654" rIns="91308" bIns="45654" rtlCol="0">
            <a:spAutoFit/>
          </a:bodyPr>
          <a:lstStyle/>
          <a:p>
            <a:pPr algn="ctr" defTabSz="456710" fontAlgn="auto">
              <a:spcBef>
                <a:spcPts val="0"/>
              </a:spcBef>
              <a:spcAft>
                <a:spcPts val="0"/>
              </a:spcAft>
            </a:pPr>
            <a:r>
              <a:rPr lang="en-US" sz="1200" dirty="0">
                <a:solidFill>
                  <a:prstClr val="black"/>
                </a:solidFill>
                <a:latin typeface="Calibri"/>
                <a:ea typeface="ヒラギノ角ゴ Pro W3" pitchFamily="-107" charset="-128"/>
              </a:rPr>
              <a:t>Target</a:t>
            </a:r>
          </a:p>
        </p:txBody>
      </p:sp>
      <p:cxnSp>
        <p:nvCxnSpPr>
          <p:cNvPr id="5" name="Straight Arrow Connector 4"/>
          <p:cNvCxnSpPr/>
          <p:nvPr/>
        </p:nvCxnSpPr>
        <p:spPr>
          <a:xfrm flipV="1">
            <a:off x="286740" y="4546554"/>
            <a:ext cx="911175" cy="1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17" idx="2"/>
          </p:cNvCxnSpPr>
          <p:nvPr/>
        </p:nvCxnSpPr>
        <p:spPr>
          <a:xfrm rot="16200000" flipH="1">
            <a:off x="1082811" y="1497401"/>
            <a:ext cx="1035638" cy="7371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072067" y="4748624"/>
            <a:ext cx="1622067" cy="276999"/>
          </a:xfrm>
          <a:prstGeom prst="rect">
            <a:avLst/>
          </a:prstGeom>
          <a:noFill/>
        </p:spPr>
        <p:txBody>
          <a:bodyPr wrap="square" lIns="91308" tIns="45654" rIns="91308" bIns="45654" rtlCol="0">
            <a:spAutoFit/>
          </a:bodyPr>
          <a:lstStyle/>
          <a:p>
            <a:pPr algn="ctr" defTabSz="456710" fontAlgn="auto">
              <a:spcBef>
                <a:spcPts val="0"/>
              </a:spcBef>
              <a:spcAft>
                <a:spcPts val="0"/>
              </a:spcAft>
            </a:pPr>
            <a:r>
              <a:rPr lang="en-US" sz="1200" dirty="0">
                <a:solidFill>
                  <a:prstClr val="black"/>
                </a:solidFill>
                <a:latin typeface="Calibri"/>
                <a:ea typeface="ヒラギノ角ゴ Pro W3" pitchFamily="-107" charset="-128"/>
              </a:rPr>
              <a:t>Folding Segment 2</a:t>
            </a:r>
          </a:p>
        </p:txBody>
      </p:sp>
      <p:sp>
        <p:nvSpPr>
          <p:cNvPr id="8" name="TextBox 7"/>
          <p:cNvSpPr txBox="1"/>
          <p:nvPr/>
        </p:nvSpPr>
        <p:spPr>
          <a:xfrm>
            <a:off x="4410240" y="6008900"/>
            <a:ext cx="1842760" cy="276999"/>
          </a:xfrm>
          <a:prstGeom prst="rect">
            <a:avLst/>
          </a:prstGeom>
          <a:noFill/>
        </p:spPr>
        <p:txBody>
          <a:bodyPr wrap="square" lIns="91308" tIns="45654" rIns="91308" bIns="45654" rtlCol="0">
            <a:spAutoFit/>
          </a:bodyPr>
          <a:lstStyle/>
          <a:p>
            <a:pPr algn="ctr" defTabSz="456710" fontAlgn="auto">
              <a:spcBef>
                <a:spcPts val="0"/>
              </a:spcBef>
              <a:spcAft>
                <a:spcPts val="0"/>
              </a:spcAft>
            </a:pPr>
            <a:r>
              <a:rPr lang="en-US" sz="1200" dirty="0" err="1">
                <a:solidFill>
                  <a:prstClr val="black"/>
                </a:solidFill>
                <a:latin typeface="Calibri"/>
                <a:ea typeface="ヒラギノ角ゴ Pro W3" pitchFamily="-107" charset="-128"/>
              </a:rPr>
              <a:t>Linac</a:t>
            </a:r>
            <a:r>
              <a:rPr lang="en-US" sz="1200" dirty="0">
                <a:solidFill>
                  <a:prstClr val="black"/>
                </a:solidFill>
                <a:latin typeface="Calibri"/>
                <a:ea typeface="ヒラギノ角ゴ Pro W3" pitchFamily="-107" charset="-128"/>
              </a:rPr>
              <a:t> Segment 3</a:t>
            </a:r>
          </a:p>
        </p:txBody>
      </p:sp>
      <p:cxnSp>
        <p:nvCxnSpPr>
          <p:cNvPr id="9" name="Straight Arrow Connector 8"/>
          <p:cNvCxnSpPr>
            <a:stCxn id="8" idx="0"/>
          </p:cNvCxnSpPr>
          <p:nvPr/>
        </p:nvCxnSpPr>
        <p:spPr>
          <a:xfrm rot="5400000" flipH="1" flipV="1">
            <a:off x="5070056" y="5746361"/>
            <a:ext cx="524108" cy="9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772198" y="5078600"/>
            <a:ext cx="1719424" cy="276999"/>
          </a:xfrm>
          <a:prstGeom prst="rect">
            <a:avLst/>
          </a:prstGeom>
          <a:noFill/>
        </p:spPr>
        <p:txBody>
          <a:bodyPr wrap="square" lIns="91308" tIns="45654" rIns="91308" bIns="45654" rtlCol="0">
            <a:spAutoFit/>
          </a:bodyPr>
          <a:lstStyle/>
          <a:p>
            <a:pPr algn="ctr" defTabSz="456710" fontAlgn="auto">
              <a:spcBef>
                <a:spcPts val="0"/>
              </a:spcBef>
              <a:spcAft>
                <a:spcPts val="0"/>
              </a:spcAft>
            </a:pPr>
            <a:r>
              <a:rPr lang="en-US" sz="1200" dirty="0" err="1">
                <a:solidFill>
                  <a:prstClr val="black"/>
                </a:solidFill>
                <a:latin typeface="Calibri"/>
                <a:ea typeface="ヒラギノ角ゴ Pro W3" pitchFamily="-107" charset="-128"/>
              </a:rPr>
              <a:t>Linac</a:t>
            </a:r>
            <a:r>
              <a:rPr lang="en-US" sz="1200" dirty="0">
                <a:solidFill>
                  <a:prstClr val="black"/>
                </a:solidFill>
                <a:latin typeface="Calibri"/>
                <a:ea typeface="ヒラギノ角ゴ Pro W3" pitchFamily="-107" charset="-128"/>
              </a:rPr>
              <a:t> Segment 1</a:t>
            </a:r>
          </a:p>
        </p:txBody>
      </p:sp>
      <p:cxnSp>
        <p:nvCxnSpPr>
          <p:cNvPr id="11" name="Straight Arrow Connector 10"/>
          <p:cNvCxnSpPr>
            <a:stCxn id="10" idx="2"/>
          </p:cNvCxnSpPr>
          <p:nvPr/>
        </p:nvCxnSpPr>
        <p:spPr>
          <a:xfrm rot="16200000" flipH="1">
            <a:off x="4504096" y="5483409"/>
            <a:ext cx="256414" cy="7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348927" y="4863914"/>
            <a:ext cx="2140841" cy="276999"/>
          </a:xfrm>
          <a:prstGeom prst="rect">
            <a:avLst/>
          </a:prstGeom>
          <a:noFill/>
        </p:spPr>
        <p:txBody>
          <a:bodyPr wrap="square" lIns="91308" tIns="45654" rIns="91308" bIns="45654" rtlCol="0">
            <a:spAutoFit/>
          </a:bodyPr>
          <a:lstStyle/>
          <a:p>
            <a:pPr algn="ctr" defTabSz="456710" fontAlgn="auto">
              <a:spcBef>
                <a:spcPts val="0"/>
              </a:spcBef>
              <a:spcAft>
                <a:spcPts val="0"/>
              </a:spcAft>
            </a:pPr>
            <a:r>
              <a:rPr lang="en-US" sz="1200" dirty="0">
                <a:solidFill>
                  <a:prstClr val="black"/>
                </a:solidFill>
                <a:latin typeface="Calibri"/>
                <a:ea typeface="ヒラギノ角ゴ Pro W3" pitchFamily="-107" charset="-128"/>
              </a:rPr>
              <a:t>Beam Delivery System</a:t>
            </a:r>
          </a:p>
        </p:txBody>
      </p:sp>
      <p:cxnSp>
        <p:nvCxnSpPr>
          <p:cNvPr id="13" name="Straight Arrow Connector 12"/>
          <p:cNvCxnSpPr/>
          <p:nvPr/>
        </p:nvCxnSpPr>
        <p:spPr>
          <a:xfrm rot="10800000" flipV="1">
            <a:off x="2255437" y="5079285"/>
            <a:ext cx="381663" cy="3101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30446" y="4748624"/>
            <a:ext cx="1033669" cy="276999"/>
          </a:xfrm>
          <a:prstGeom prst="rect">
            <a:avLst/>
          </a:prstGeom>
          <a:noFill/>
        </p:spPr>
        <p:txBody>
          <a:bodyPr wrap="square" lIns="91308" tIns="45654" rIns="91308" bIns="45654" rtlCol="0">
            <a:spAutoFit/>
          </a:bodyPr>
          <a:lstStyle/>
          <a:p>
            <a:pPr algn="ctr" defTabSz="456710" fontAlgn="auto">
              <a:spcBef>
                <a:spcPts val="0"/>
              </a:spcBef>
              <a:spcAft>
                <a:spcPts val="0"/>
              </a:spcAft>
            </a:pPr>
            <a:r>
              <a:rPr lang="en-US" sz="1200" dirty="0">
                <a:solidFill>
                  <a:prstClr val="black"/>
                </a:solidFill>
                <a:latin typeface="Calibri"/>
                <a:ea typeface="ヒラギノ角ゴ Pro W3" pitchFamily="-107" charset="-128"/>
              </a:rPr>
              <a:t>Front End</a:t>
            </a:r>
          </a:p>
        </p:txBody>
      </p:sp>
      <p:sp>
        <p:nvSpPr>
          <p:cNvPr id="15" name="TextBox 14"/>
          <p:cNvSpPr txBox="1"/>
          <p:nvPr/>
        </p:nvSpPr>
        <p:spPr>
          <a:xfrm>
            <a:off x="5030442" y="3210059"/>
            <a:ext cx="1129084" cy="276967"/>
          </a:xfrm>
          <a:prstGeom prst="rect">
            <a:avLst/>
          </a:prstGeom>
          <a:noFill/>
        </p:spPr>
        <p:txBody>
          <a:bodyPr wrap="square" lIns="91308" tIns="45654" rIns="91308" bIns="45654" rtlCol="0">
            <a:spAutoFit/>
          </a:bodyPr>
          <a:lstStyle/>
          <a:p>
            <a:pPr algn="ctr" defTabSz="456710" fontAlgn="auto">
              <a:spcBef>
                <a:spcPts val="0"/>
              </a:spcBef>
              <a:spcAft>
                <a:spcPts val="0"/>
              </a:spcAft>
            </a:pPr>
            <a:r>
              <a:rPr lang="en-US" sz="1200" dirty="0" err="1">
                <a:solidFill>
                  <a:prstClr val="black"/>
                </a:solidFill>
                <a:latin typeface="Calibri"/>
                <a:ea typeface="ヒラギノ角ゴ Pro W3" pitchFamily="-107" charset="-128"/>
              </a:rPr>
              <a:t>Reaccelerator</a:t>
            </a:r>
            <a:endParaRPr lang="en-US" sz="1200" dirty="0">
              <a:solidFill>
                <a:prstClr val="black"/>
              </a:solidFill>
              <a:latin typeface="Calibri"/>
              <a:ea typeface="ヒラギノ角ゴ Pro W3" pitchFamily="-107" charset="-128"/>
            </a:endParaRPr>
          </a:p>
        </p:txBody>
      </p:sp>
      <p:sp>
        <p:nvSpPr>
          <p:cNvPr id="16" name="TextBox 15"/>
          <p:cNvSpPr txBox="1"/>
          <p:nvPr/>
        </p:nvSpPr>
        <p:spPr>
          <a:xfrm>
            <a:off x="2692758" y="6008900"/>
            <a:ext cx="1842760" cy="276999"/>
          </a:xfrm>
          <a:prstGeom prst="rect">
            <a:avLst/>
          </a:prstGeom>
          <a:noFill/>
        </p:spPr>
        <p:txBody>
          <a:bodyPr wrap="square" lIns="91308" tIns="45654" rIns="91308" bIns="45654" rtlCol="0">
            <a:spAutoFit/>
          </a:bodyPr>
          <a:lstStyle/>
          <a:p>
            <a:pPr algn="ctr" defTabSz="456710" fontAlgn="auto">
              <a:spcBef>
                <a:spcPts val="0"/>
              </a:spcBef>
              <a:spcAft>
                <a:spcPts val="0"/>
              </a:spcAft>
            </a:pPr>
            <a:r>
              <a:rPr lang="en-US" sz="1200" dirty="0" err="1">
                <a:solidFill>
                  <a:prstClr val="black"/>
                </a:solidFill>
                <a:latin typeface="Calibri"/>
                <a:ea typeface="ヒラギノ角ゴ Pro W3" pitchFamily="-107" charset="-128"/>
              </a:rPr>
              <a:t>Linac</a:t>
            </a:r>
            <a:r>
              <a:rPr lang="en-US" sz="1200" dirty="0">
                <a:solidFill>
                  <a:prstClr val="black"/>
                </a:solidFill>
                <a:latin typeface="Calibri"/>
                <a:ea typeface="ヒラギノ角ゴ Pro W3" pitchFamily="-107" charset="-128"/>
              </a:rPr>
              <a:t> Segment 2</a:t>
            </a:r>
          </a:p>
        </p:txBody>
      </p:sp>
      <p:sp>
        <p:nvSpPr>
          <p:cNvPr id="17" name="TextBox 16"/>
          <p:cNvSpPr txBox="1"/>
          <p:nvPr/>
        </p:nvSpPr>
        <p:spPr>
          <a:xfrm>
            <a:off x="502896" y="1071149"/>
            <a:ext cx="1458357" cy="276999"/>
          </a:xfrm>
          <a:prstGeom prst="rect">
            <a:avLst/>
          </a:prstGeom>
          <a:noFill/>
        </p:spPr>
        <p:txBody>
          <a:bodyPr wrap="square" lIns="91308" tIns="45654" rIns="91308" bIns="45654" rtlCol="0">
            <a:spAutoFit/>
          </a:bodyPr>
          <a:lstStyle/>
          <a:p>
            <a:pPr algn="ctr" defTabSz="456710" fontAlgn="auto">
              <a:spcBef>
                <a:spcPts val="0"/>
              </a:spcBef>
              <a:spcAft>
                <a:spcPts val="0"/>
              </a:spcAft>
            </a:pPr>
            <a:r>
              <a:rPr lang="en-US" sz="1200" dirty="0">
                <a:solidFill>
                  <a:prstClr val="black"/>
                </a:solidFill>
                <a:latin typeface="Calibri"/>
                <a:ea typeface="ヒラギノ角ゴ Pro W3" pitchFamily="-107" charset="-128"/>
              </a:rPr>
              <a:t>Fast Beam Area</a:t>
            </a:r>
          </a:p>
        </p:txBody>
      </p:sp>
      <p:sp>
        <p:nvSpPr>
          <p:cNvPr id="18" name="TextBox 17"/>
          <p:cNvSpPr txBox="1"/>
          <p:nvPr/>
        </p:nvSpPr>
        <p:spPr>
          <a:xfrm>
            <a:off x="1997742" y="1071149"/>
            <a:ext cx="1458357" cy="276999"/>
          </a:xfrm>
          <a:prstGeom prst="rect">
            <a:avLst/>
          </a:prstGeom>
          <a:noFill/>
        </p:spPr>
        <p:txBody>
          <a:bodyPr wrap="square" lIns="91308" tIns="45654" rIns="91308" bIns="45654" rtlCol="0">
            <a:spAutoFit/>
          </a:bodyPr>
          <a:lstStyle/>
          <a:p>
            <a:pPr algn="ctr" defTabSz="456710" fontAlgn="auto">
              <a:spcBef>
                <a:spcPts val="0"/>
              </a:spcBef>
              <a:spcAft>
                <a:spcPts val="0"/>
              </a:spcAft>
            </a:pPr>
            <a:r>
              <a:rPr lang="en-US" sz="1200" dirty="0">
                <a:solidFill>
                  <a:prstClr val="black"/>
                </a:solidFill>
                <a:latin typeface="Calibri"/>
                <a:ea typeface="ヒラギノ角ゴ Pro W3" pitchFamily="-107" charset="-128"/>
              </a:rPr>
              <a:t>Gas Stopping</a:t>
            </a:r>
          </a:p>
        </p:txBody>
      </p:sp>
      <p:sp>
        <p:nvSpPr>
          <p:cNvPr id="19" name="TextBox 18"/>
          <p:cNvSpPr txBox="1"/>
          <p:nvPr/>
        </p:nvSpPr>
        <p:spPr>
          <a:xfrm>
            <a:off x="3492572" y="1071162"/>
            <a:ext cx="1569674" cy="276967"/>
          </a:xfrm>
          <a:prstGeom prst="rect">
            <a:avLst/>
          </a:prstGeom>
          <a:noFill/>
        </p:spPr>
        <p:txBody>
          <a:bodyPr wrap="square" lIns="91308" tIns="45654" rIns="91308" bIns="45654" rtlCol="0">
            <a:spAutoFit/>
          </a:bodyPr>
          <a:lstStyle/>
          <a:p>
            <a:pPr algn="ctr" defTabSz="456710" fontAlgn="auto">
              <a:spcBef>
                <a:spcPts val="0"/>
              </a:spcBef>
              <a:spcAft>
                <a:spcPts val="0"/>
              </a:spcAft>
            </a:pPr>
            <a:r>
              <a:rPr lang="en-US" sz="1200" dirty="0">
                <a:solidFill>
                  <a:prstClr val="black"/>
                </a:solidFill>
                <a:latin typeface="Calibri"/>
                <a:ea typeface="ヒラギノ角ゴ Pro W3" pitchFamily="-107" charset="-128"/>
              </a:rPr>
              <a:t>Stopped Beam Area</a:t>
            </a:r>
          </a:p>
        </p:txBody>
      </p:sp>
      <p:cxnSp>
        <p:nvCxnSpPr>
          <p:cNvPr id="20" name="Straight Arrow Connector 19"/>
          <p:cNvCxnSpPr>
            <a:stCxn id="18" idx="2"/>
          </p:cNvCxnSpPr>
          <p:nvPr/>
        </p:nvCxnSpPr>
        <p:spPr>
          <a:xfrm rot="16200000" flipH="1">
            <a:off x="2351054" y="1724027"/>
            <a:ext cx="987931" cy="2361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2"/>
          </p:cNvCxnSpPr>
          <p:nvPr/>
        </p:nvCxnSpPr>
        <p:spPr>
          <a:xfrm flipH="1">
            <a:off x="3662819" y="1348119"/>
            <a:ext cx="614590" cy="5188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13421" y="1071163"/>
            <a:ext cx="2006996" cy="276967"/>
          </a:xfrm>
          <a:prstGeom prst="rect">
            <a:avLst/>
          </a:prstGeom>
          <a:noFill/>
        </p:spPr>
        <p:txBody>
          <a:bodyPr wrap="square" lIns="91308" tIns="45654" rIns="91308" bIns="45654" rtlCol="0">
            <a:spAutoFit/>
          </a:bodyPr>
          <a:lstStyle/>
          <a:p>
            <a:pPr algn="ctr" defTabSz="456710" fontAlgn="auto">
              <a:spcBef>
                <a:spcPts val="0"/>
              </a:spcBef>
              <a:spcAft>
                <a:spcPts val="0"/>
              </a:spcAft>
            </a:pPr>
            <a:r>
              <a:rPr lang="en-US" sz="1200" dirty="0">
                <a:solidFill>
                  <a:prstClr val="black"/>
                </a:solidFill>
                <a:latin typeface="Calibri"/>
                <a:ea typeface="ヒラギノ角ゴ Pro W3" pitchFamily="-107" charset="-128"/>
              </a:rPr>
              <a:t>Reaccelerated Beam Area</a:t>
            </a:r>
          </a:p>
        </p:txBody>
      </p:sp>
      <p:cxnSp>
        <p:nvCxnSpPr>
          <p:cNvPr id="23" name="Straight Arrow Connector 22"/>
          <p:cNvCxnSpPr>
            <a:stCxn id="22" idx="2"/>
          </p:cNvCxnSpPr>
          <p:nvPr/>
        </p:nvCxnSpPr>
        <p:spPr>
          <a:xfrm flipH="1">
            <a:off x="5443913" y="1348121"/>
            <a:ext cx="873006" cy="5347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1"/>
          </p:cNvCxnSpPr>
          <p:nvPr/>
        </p:nvCxnSpPr>
        <p:spPr>
          <a:xfrm flipH="1" flipV="1">
            <a:off x="3980872" y="2407656"/>
            <a:ext cx="1049570" cy="9408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42206" y="3138482"/>
            <a:ext cx="1025718" cy="466608"/>
          </a:xfrm>
          <a:prstGeom prst="rect">
            <a:avLst/>
          </a:prstGeom>
          <a:noFill/>
        </p:spPr>
        <p:txBody>
          <a:bodyPr wrap="square" lIns="91308" tIns="45654" rIns="91308" bIns="45654" rtlCol="0">
            <a:spAutoFit/>
          </a:bodyPr>
          <a:lstStyle/>
          <a:p>
            <a:pPr algn="ctr" defTabSz="456710" fontAlgn="auto">
              <a:spcBef>
                <a:spcPts val="0"/>
              </a:spcBef>
              <a:spcAft>
                <a:spcPts val="0"/>
              </a:spcAft>
            </a:pPr>
            <a:r>
              <a:rPr lang="en-US" sz="1200" dirty="0">
                <a:solidFill>
                  <a:prstClr val="black"/>
                </a:solidFill>
                <a:latin typeface="Calibri"/>
                <a:ea typeface="ヒラギノ角ゴ Pro W3" pitchFamily="-107" charset="-128"/>
              </a:rPr>
              <a:t>Fragment Separator</a:t>
            </a:r>
          </a:p>
        </p:txBody>
      </p:sp>
      <p:cxnSp>
        <p:nvCxnSpPr>
          <p:cNvPr id="26" name="Straight Arrow Connector 25"/>
          <p:cNvCxnSpPr/>
          <p:nvPr/>
        </p:nvCxnSpPr>
        <p:spPr>
          <a:xfrm>
            <a:off x="180150" y="3370902"/>
            <a:ext cx="492981" cy="15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4727" y="5651099"/>
            <a:ext cx="1534603" cy="276999"/>
          </a:xfrm>
          <a:prstGeom prst="rect">
            <a:avLst/>
          </a:prstGeom>
          <a:noFill/>
        </p:spPr>
        <p:txBody>
          <a:bodyPr wrap="square" lIns="91308" tIns="45654" rIns="91308" bIns="45654" rtlCol="0">
            <a:spAutoFit/>
          </a:bodyPr>
          <a:lstStyle/>
          <a:p>
            <a:pPr algn="ctr" defTabSz="456710" fontAlgn="auto">
              <a:spcBef>
                <a:spcPts val="0"/>
              </a:spcBef>
              <a:spcAft>
                <a:spcPts val="0"/>
              </a:spcAft>
            </a:pPr>
            <a:r>
              <a:rPr lang="en-US" sz="1200" dirty="0">
                <a:solidFill>
                  <a:prstClr val="black"/>
                </a:solidFill>
                <a:latin typeface="Calibri"/>
                <a:ea typeface="ヒラギノ角ゴ Pro W3" pitchFamily="-107" charset="-128"/>
              </a:rPr>
              <a:t>Folding Segment 1</a:t>
            </a:r>
          </a:p>
        </p:txBody>
      </p:sp>
      <p:cxnSp>
        <p:nvCxnSpPr>
          <p:cNvPr id="28" name="Straight Arrow Connector 27"/>
          <p:cNvCxnSpPr>
            <a:stCxn id="27" idx="3"/>
          </p:cNvCxnSpPr>
          <p:nvPr/>
        </p:nvCxnSpPr>
        <p:spPr>
          <a:xfrm flipV="1">
            <a:off x="879860" y="5786942"/>
            <a:ext cx="707666" cy="26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6" idx="0"/>
          </p:cNvCxnSpPr>
          <p:nvPr/>
        </p:nvCxnSpPr>
        <p:spPr>
          <a:xfrm rot="16200000" flipV="1">
            <a:off x="3543402" y="5938172"/>
            <a:ext cx="134494" cy="69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7" idx="2"/>
          </p:cNvCxnSpPr>
          <p:nvPr/>
        </p:nvCxnSpPr>
        <p:spPr>
          <a:xfrm rot="5400000">
            <a:off x="6665435" y="5243296"/>
            <a:ext cx="435322"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4" idx="2"/>
          </p:cNvCxnSpPr>
          <p:nvPr/>
        </p:nvCxnSpPr>
        <p:spPr>
          <a:xfrm rot="16200000" flipH="1">
            <a:off x="5631763" y="4941141"/>
            <a:ext cx="570491" cy="7394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1576126" y="4758336"/>
            <a:ext cx="6245666" cy="1104701"/>
            <a:chOff x="2525059" y="4632711"/>
            <a:chExt cx="6245666" cy="1104701"/>
          </a:xfrm>
        </p:grpSpPr>
        <p:sp>
          <p:nvSpPr>
            <p:cNvPr id="33" name="Freeform 32"/>
            <p:cNvSpPr/>
            <p:nvPr/>
          </p:nvSpPr>
          <p:spPr>
            <a:xfrm>
              <a:off x="2525059" y="5334000"/>
              <a:ext cx="5393765" cy="403412"/>
            </a:xfrm>
            <a:custGeom>
              <a:avLst/>
              <a:gdLst>
                <a:gd name="connsiteX0" fmla="*/ 5214470 w 5393765"/>
                <a:gd name="connsiteY0" fmla="*/ 134471 h 403412"/>
                <a:gd name="connsiteX1" fmla="*/ 149412 w 5393765"/>
                <a:gd name="connsiteY1" fmla="*/ 149412 h 403412"/>
                <a:gd name="connsiteX2" fmla="*/ 0 w 5393765"/>
                <a:gd name="connsiteY2" fmla="*/ 283882 h 403412"/>
                <a:gd name="connsiteX3" fmla="*/ 164353 w 5393765"/>
                <a:gd name="connsiteY3" fmla="*/ 403412 h 403412"/>
                <a:gd name="connsiteX4" fmla="*/ 5289176 w 5393765"/>
                <a:gd name="connsiteY4" fmla="*/ 403412 h 403412"/>
                <a:gd name="connsiteX5" fmla="*/ 5393765 w 5393765"/>
                <a:gd name="connsiteY5" fmla="*/ 209176 h 403412"/>
                <a:gd name="connsiteX6" fmla="*/ 5334000 w 5393765"/>
                <a:gd name="connsiteY6" fmla="*/ 59765 h 403412"/>
                <a:gd name="connsiteX7" fmla="*/ 5334000 w 5393765"/>
                <a:gd name="connsiteY7" fmla="*/ 59765 h 403412"/>
                <a:gd name="connsiteX8" fmla="*/ 5094941 w 5393765"/>
                <a:gd name="connsiteY8" fmla="*/ 0 h 403412"/>
                <a:gd name="connsiteX9" fmla="*/ 448235 w 5393765"/>
                <a:gd name="connsiteY9" fmla="*/ 14941 h 40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93765" h="403412">
                  <a:moveTo>
                    <a:pt x="5214470" y="134471"/>
                  </a:moveTo>
                  <a:lnTo>
                    <a:pt x="149412" y="149412"/>
                  </a:lnTo>
                  <a:lnTo>
                    <a:pt x="0" y="283882"/>
                  </a:lnTo>
                  <a:lnTo>
                    <a:pt x="164353" y="403412"/>
                  </a:lnTo>
                  <a:lnTo>
                    <a:pt x="5289176" y="403412"/>
                  </a:lnTo>
                  <a:lnTo>
                    <a:pt x="5393765" y="209176"/>
                  </a:lnTo>
                  <a:lnTo>
                    <a:pt x="5334000" y="59765"/>
                  </a:lnTo>
                  <a:lnTo>
                    <a:pt x="5334000" y="59765"/>
                  </a:lnTo>
                  <a:lnTo>
                    <a:pt x="5094941" y="0"/>
                  </a:lnTo>
                  <a:lnTo>
                    <a:pt x="448235" y="14941"/>
                  </a:lnTo>
                </a:path>
              </a:pathLst>
            </a:custGeom>
            <a:ln w="57150" cmpd="sng">
              <a:solidFill>
                <a:srgbClr val="33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6710" fontAlgn="auto">
                <a:spcBef>
                  <a:spcPts val="0"/>
                </a:spcBef>
                <a:spcAft>
                  <a:spcPts val="0"/>
                </a:spcAft>
              </a:pPr>
              <a:endParaRPr lang="en-US" sz="1800">
                <a:solidFill>
                  <a:prstClr val="black"/>
                </a:solidFill>
                <a:latin typeface="Calibri"/>
              </a:endParaRPr>
            </a:p>
          </p:txBody>
        </p:sp>
        <p:sp>
          <p:nvSpPr>
            <p:cNvPr id="34" name="TextBox 33"/>
            <p:cNvSpPr txBox="1"/>
            <p:nvPr/>
          </p:nvSpPr>
          <p:spPr>
            <a:xfrm>
              <a:off x="6087704" y="4632711"/>
              <a:ext cx="2683021" cy="584776"/>
            </a:xfrm>
            <a:prstGeom prst="rect">
              <a:avLst/>
            </a:prstGeom>
            <a:solidFill>
              <a:srgbClr val="FFFFFF"/>
            </a:solidFill>
          </p:spPr>
          <p:txBody>
            <a:bodyPr wrap="none" rtlCol="0">
              <a:spAutoFit/>
            </a:bodyPr>
            <a:lstStyle/>
            <a:p>
              <a:pPr defTabSz="456710" fontAlgn="auto">
                <a:spcBef>
                  <a:spcPts val="0"/>
                </a:spcBef>
                <a:spcAft>
                  <a:spcPts val="0"/>
                </a:spcAft>
              </a:pPr>
              <a:r>
                <a:rPr lang="en-US" sz="3200" b="1" dirty="0" smtClean="0">
                  <a:solidFill>
                    <a:srgbClr val="0000FF"/>
                  </a:solidFill>
                  <a:latin typeface="Calibri"/>
                  <a:ea typeface="ヒラギノ角ゴ Pro W3" pitchFamily="-107" charset="-128"/>
                </a:rPr>
                <a:t>LINAC </a:t>
              </a:r>
              <a:r>
                <a:rPr lang="en-US" sz="2000" b="1" dirty="0" smtClean="0">
                  <a:solidFill>
                    <a:srgbClr val="0000FF"/>
                  </a:solidFill>
                  <a:latin typeface="Calibri"/>
                  <a:ea typeface="ヒラギノ角ゴ Pro W3" pitchFamily="-107" charset="-128"/>
                </a:rPr>
                <a:t>&gt; 200 MeV/u</a:t>
              </a:r>
              <a:endParaRPr lang="en-US" sz="2000" b="1" dirty="0">
                <a:solidFill>
                  <a:srgbClr val="0000FF"/>
                </a:solidFill>
                <a:latin typeface="Calibri"/>
                <a:ea typeface="ヒラギノ角ゴ Pro W3" pitchFamily="-107" charset="-128"/>
              </a:endParaRPr>
            </a:p>
          </p:txBody>
        </p:sp>
      </p:grpSp>
      <p:grpSp>
        <p:nvGrpSpPr>
          <p:cNvPr id="35" name="Group 34"/>
          <p:cNvGrpSpPr/>
          <p:nvPr/>
        </p:nvGrpSpPr>
        <p:grpSpPr>
          <a:xfrm>
            <a:off x="6060" y="4366880"/>
            <a:ext cx="1943588" cy="1064824"/>
            <a:chOff x="955000" y="4269176"/>
            <a:chExt cx="1943588" cy="1064824"/>
          </a:xfrm>
        </p:grpSpPr>
        <p:sp>
          <p:nvSpPr>
            <p:cNvPr id="36" name="Freeform 35"/>
            <p:cNvSpPr/>
            <p:nvPr/>
          </p:nvSpPr>
          <p:spPr>
            <a:xfrm>
              <a:off x="2136588" y="4377765"/>
              <a:ext cx="762000" cy="956235"/>
            </a:xfrm>
            <a:custGeom>
              <a:avLst/>
              <a:gdLst>
                <a:gd name="connsiteX0" fmla="*/ 762000 w 762000"/>
                <a:gd name="connsiteY0" fmla="*/ 956235 h 956235"/>
                <a:gd name="connsiteX1" fmla="*/ 433294 w 762000"/>
                <a:gd name="connsiteY1" fmla="*/ 896470 h 956235"/>
                <a:gd name="connsiteX2" fmla="*/ 254000 w 762000"/>
                <a:gd name="connsiteY2" fmla="*/ 672353 h 956235"/>
                <a:gd name="connsiteX3" fmla="*/ 0 w 762000"/>
                <a:gd name="connsiteY3" fmla="*/ 0 h 956235"/>
              </a:gdLst>
              <a:ahLst/>
              <a:cxnLst>
                <a:cxn ang="0">
                  <a:pos x="connsiteX0" y="connsiteY0"/>
                </a:cxn>
                <a:cxn ang="0">
                  <a:pos x="connsiteX1" y="connsiteY1"/>
                </a:cxn>
                <a:cxn ang="0">
                  <a:pos x="connsiteX2" y="connsiteY2"/>
                </a:cxn>
                <a:cxn ang="0">
                  <a:pos x="connsiteX3" y="connsiteY3"/>
                </a:cxn>
              </a:cxnLst>
              <a:rect l="l" t="t" r="r" b="b"/>
              <a:pathLst>
                <a:path w="762000" h="956235">
                  <a:moveTo>
                    <a:pt x="762000" y="956235"/>
                  </a:moveTo>
                  <a:lnTo>
                    <a:pt x="433294" y="896470"/>
                  </a:lnTo>
                  <a:lnTo>
                    <a:pt x="254000" y="672353"/>
                  </a:lnTo>
                  <a:lnTo>
                    <a:pt x="0" y="0"/>
                  </a:lnTo>
                </a:path>
              </a:pathLst>
            </a:custGeom>
            <a:ln w="57150" cmpd="sng">
              <a:solidFill>
                <a:srgbClr val="BB00B3"/>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456710" fontAlgn="auto">
                <a:spcBef>
                  <a:spcPts val="0"/>
                </a:spcBef>
                <a:spcAft>
                  <a:spcPts val="0"/>
                </a:spcAft>
              </a:pPr>
              <a:endParaRPr lang="en-US" sz="1800">
                <a:solidFill>
                  <a:prstClr val="black"/>
                </a:solidFill>
                <a:latin typeface="Calibri"/>
              </a:endParaRPr>
            </a:p>
          </p:txBody>
        </p:sp>
        <p:cxnSp>
          <p:nvCxnSpPr>
            <p:cNvPr id="37" name="Straight Connector 36"/>
            <p:cNvCxnSpPr/>
            <p:nvPr/>
          </p:nvCxnSpPr>
          <p:spPr>
            <a:xfrm flipV="1">
              <a:off x="1828804" y="4269176"/>
              <a:ext cx="531902" cy="151872"/>
            </a:xfrm>
            <a:prstGeom prst="line">
              <a:avLst/>
            </a:prstGeom>
            <a:ln w="76200" cmpd="sng">
              <a:solidFill>
                <a:srgbClr val="BB00B3"/>
              </a:solidFill>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955000" y="4455780"/>
              <a:ext cx="1142836" cy="523220"/>
            </a:xfrm>
            <a:prstGeom prst="rect">
              <a:avLst/>
            </a:prstGeom>
            <a:solidFill>
              <a:srgbClr val="FFFFFF"/>
            </a:solidFill>
          </p:spPr>
          <p:txBody>
            <a:bodyPr wrap="none" rtlCol="0">
              <a:spAutoFit/>
            </a:bodyPr>
            <a:lstStyle/>
            <a:p>
              <a:pPr defTabSz="456710" fontAlgn="auto">
                <a:spcBef>
                  <a:spcPts val="0"/>
                </a:spcBef>
                <a:spcAft>
                  <a:spcPts val="0"/>
                </a:spcAft>
              </a:pPr>
              <a:r>
                <a:rPr lang="en-US" sz="2800" b="1" dirty="0">
                  <a:solidFill>
                    <a:srgbClr val="BB00B3"/>
                  </a:solidFill>
                  <a:latin typeface="Calibri"/>
                  <a:ea typeface="ヒラギノ角ゴ Pro W3" pitchFamily="-107" charset="-128"/>
                </a:rPr>
                <a:t>Target</a:t>
              </a:r>
            </a:p>
          </p:txBody>
        </p:sp>
      </p:grpSp>
      <p:grpSp>
        <p:nvGrpSpPr>
          <p:cNvPr id="39" name="Group 38"/>
          <p:cNvGrpSpPr/>
          <p:nvPr/>
        </p:nvGrpSpPr>
        <p:grpSpPr>
          <a:xfrm>
            <a:off x="694593" y="2695495"/>
            <a:ext cx="1438010" cy="1673412"/>
            <a:chOff x="1643529" y="2569882"/>
            <a:chExt cx="1438010" cy="1673412"/>
          </a:xfrm>
        </p:grpSpPr>
        <p:sp>
          <p:nvSpPr>
            <p:cNvPr id="40" name="Freeform 39"/>
            <p:cNvSpPr/>
            <p:nvPr/>
          </p:nvSpPr>
          <p:spPr>
            <a:xfrm>
              <a:off x="1643529" y="2569882"/>
              <a:ext cx="896471" cy="1673412"/>
            </a:xfrm>
            <a:custGeom>
              <a:avLst/>
              <a:gdLst>
                <a:gd name="connsiteX0" fmla="*/ 433295 w 896471"/>
                <a:gd name="connsiteY0" fmla="*/ 1673412 h 1673412"/>
                <a:gd name="connsiteX1" fmla="*/ 14942 w 896471"/>
                <a:gd name="connsiteY1" fmla="*/ 672353 h 1673412"/>
                <a:gd name="connsiteX2" fmla="*/ 0 w 896471"/>
                <a:gd name="connsiteY2" fmla="*/ 433294 h 1673412"/>
                <a:gd name="connsiteX3" fmla="*/ 254000 w 896471"/>
                <a:gd name="connsiteY3" fmla="*/ 119530 h 1673412"/>
                <a:gd name="connsiteX4" fmla="*/ 537883 w 896471"/>
                <a:gd name="connsiteY4" fmla="*/ 0 h 1673412"/>
                <a:gd name="connsiteX5" fmla="*/ 896471 w 896471"/>
                <a:gd name="connsiteY5" fmla="*/ 14942 h 1673412"/>
                <a:gd name="connsiteX6" fmla="*/ 896471 w 896471"/>
                <a:gd name="connsiteY6" fmla="*/ 14942 h 167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71" h="1673412">
                  <a:moveTo>
                    <a:pt x="433295" y="1673412"/>
                  </a:moveTo>
                  <a:lnTo>
                    <a:pt x="14942" y="672353"/>
                  </a:lnTo>
                  <a:lnTo>
                    <a:pt x="0" y="433294"/>
                  </a:lnTo>
                  <a:lnTo>
                    <a:pt x="254000" y="119530"/>
                  </a:lnTo>
                  <a:lnTo>
                    <a:pt x="537883" y="0"/>
                  </a:lnTo>
                  <a:lnTo>
                    <a:pt x="896471" y="14942"/>
                  </a:lnTo>
                  <a:lnTo>
                    <a:pt x="896471" y="14942"/>
                  </a:lnTo>
                </a:path>
              </a:pathLst>
            </a:custGeom>
            <a:ln w="57150" cmpd="sng">
              <a:solidFill>
                <a:srgbClr val="BD140A"/>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6710" fontAlgn="auto">
                <a:spcBef>
                  <a:spcPts val="0"/>
                </a:spcBef>
                <a:spcAft>
                  <a:spcPts val="0"/>
                </a:spcAft>
              </a:pPr>
              <a:endParaRPr lang="en-US" sz="1800">
                <a:solidFill>
                  <a:prstClr val="black"/>
                </a:solidFill>
                <a:latin typeface="Calibri"/>
              </a:endParaRPr>
            </a:p>
          </p:txBody>
        </p:sp>
        <p:sp>
          <p:nvSpPr>
            <p:cNvPr id="41" name="TextBox 40"/>
            <p:cNvSpPr txBox="1"/>
            <p:nvPr/>
          </p:nvSpPr>
          <p:spPr>
            <a:xfrm>
              <a:off x="1968584" y="2899764"/>
              <a:ext cx="1112955" cy="646331"/>
            </a:xfrm>
            <a:prstGeom prst="rect">
              <a:avLst/>
            </a:prstGeom>
            <a:solidFill>
              <a:srgbClr val="FFFFFF"/>
            </a:solidFill>
          </p:spPr>
          <p:txBody>
            <a:bodyPr wrap="none" rtlCol="0">
              <a:spAutoFit/>
            </a:bodyPr>
            <a:lstStyle/>
            <a:p>
              <a:pPr defTabSz="456710" fontAlgn="auto">
                <a:spcBef>
                  <a:spcPts val="0"/>
                </a:spcBef>
                <a:spcAft>
                  <a:spcPts val="0"/>
                </a:spcAft>
              </a:pPr>
              <a:r>
                <a:rPr lang="en-US" sz="1800" b="1" dirty="0">
                  <a:solidFill>
                    <a:srgbClr val="BD140A"/>
                  </a:solidFill>
                  <a:latin typeface="Calibri"/>
                  <a:ea typeface="ヒラギノ角ゴ Pro W3" pitchFamily="-107" charset="-128"/>
                </a:rPr>
                <a:t>Fragment</a:t>
              </a:r>
              <a:br>
                <a:rPr lang="en-US" sz="1800" b="1" dirty="0">
                  <a:solidFill>
                    <a:srgbClr val="BD140A"/>
                  </a:solidFill>
                  <a:latin typeface="Calibri"/>
                  <a:ea typeface="ヒラギノ角ゴ Pro W3" pitchFamily="-107" charset="-128"/>
                </a:rPr>
              </a:br>
              <a:r>
                <a:rPr lang="en-US" sz="1800" b="1" dirty="0">
                  <a:solidFill>
                    <a:srgbClr val="BD140A"/>
                  </a:solidFill>
                  <a:latin typeface="Calibri"/>
                  <a:ea typeface="ヒラギノ角ゴ Pro W3" pitchFamily="-107" charset="-128"/>
                </a:rPr>
                <a:t>separator</a:t>
              </a:r>
            </a:p>
          </p:txBody>
        </p:sp>
      </p:grpSp>
      <p:grpSp>
        <p:nvGrpSpPr>
          <p:cNvPr id="43" name="Group 42"/>
          <p:cNvGrpSpPr/>
          <p:nvPr/>
        </p:nvGrpSpPr>
        <p:grpSpPr>
          <a:xfrm>
            <a:off x="2817513" y="2283746"/>
            <a:ext cx="2561068" cy="1743243"/>
            <a:chOff x="3801476" y="2184400"/>
            <a:chExt cx="2561068" cy="1743242"/>
          </a:xfrm>
        </p:grpSpPr>
        <p:sp>
          <p:nvSpPr>
            <p:cNvPr id="46" name="Freeform 45"/>
            <p:cNvSpPr/>
            <p:nvPr/>
          </p:nvSpPr>
          <p:spPr>
            <a:xfrm>
              <a:off x="4000500" y="2184400"/>
              <a:ext cx="1060450" cy="203200"/>
            </a:xfrm>
            <a:custGeom>
              <a:avLst/>
              <a:gdLst>
                <a:gd name="connsiteX0" fmla="*/ 0 w 1060450"/>
                <a:gd name="connsiteY0" fmla="*/ 120650 h 203200"/>
                <a:gd name="connsiteX1" fmla="*/ 215900 w 1060450"/>
                <a:gd name="connsiteY1" fmla="*/ 203200 h 203200"/>
                <a:gd name="connsiteX2" fmla="*/ 374650 w 1060450"/>
                <a:gd name="connsiteY2" fmla="*/ 120650 h 203200"/>
                <a:gd name="connsiteX3" fmla="*/ 546100 w 1060450"/>
                <a:gd name="connsiteY3" fmla="*/ 120650 h 203200"/>
                <a:gd name="connsiteX4" fmla="*/ 285750 w 1060450"/>
                <a:gd name="connsiteY4" fmla="*/ 120650 h 203200"/>
                <a:gd name="connsiteX5" fmla="*/ 285750 w 1060450"/>
                <a:gd name="connsiteY5" fmla="*/ 6350 h 203200"/>
                <a:gd name="connsiteX6" fmla="*/ 1060450 w 1060450"/>
                <a:gd name="connsiteY6" fmla="*/ 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450" h="203200">
                  <a:moveTo>
                    <a:pt x="0" y="120650"/>
                  </a:moveTo>
                  <a:lnTo>
                    <a:pt x="215900" y="203200"/>
                  </a:lnTo>
                  <a:lnTo>
                    <a:pt x="374650" y="120650"/>
                  </a:lnTo>
                  <a:lnTo>
                    <a:pt x="546100" y="120650"/>
                  </a:lnTo>
                  <a:lnTo>
                    <a:pt x="285750" y="120650"/>
                  </a:lnTo>
                  <a:lnTo>
                    <a:pt x="285750" y="6350"/>
                  </a:lnTo>
                  <a:lnTo>
                    <a:pt x="1060450" y="0"/>
                  </a:lnTo>
                </a:path>
              </a:pathLst>
            </a:custGeom>
            <a:ln w="57150" cmpd="sng">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6710" fontAlgn="auto">
                <a:spcBef>
                  <a:spcPts val="0"/>
                </a:spcBef>
                <a:spcAft>
                  <a:spcPts val="0"/>
                </a:spcAft>
              </a:pPr>
              <a:endParaRPr lang="en-US" sz="1800">
                <a:solidFill>
                  <a:prstClr val="black"/>
                </a:solidFill>
                <a:latin typeface="Calibri"/>
              </a:endParaRPr>
            </a:p>
          </p:txBody>
        </p:sp>
        <p:sp>
          <p:nvSpPr>
            <p:cNvPr id="47" name="TextBox 46"/>
            <p:cNvSpPr txBox="1"/>
            <p:nvPr/>
          </p:nvSpPr>
          <p:spPr>
            <a:xfrm>
              <a:off x="3801476" y="2450315"/>
              <a:ext cx="2561068" cy="1477327"/>
            </a:xfrm>
            <a:prstGeom prst="rect">
              <a:avLst/>
            </a:prstGeom>
            <a:solidFill>
              <a:srgbClr val="FFFFFF"/>
            </a:solidFill>
          </p:spPr>
          <p:txBody>
            <a:bodyPr wrap="none" rtlCol="0">
              <a:spAutoFit/>
            </a:bodyPr>
            <a:lstStyle/>
            <a:p>
              <a:pPr defTabSz="456710" fontAlgn="auto">
                <a:spcBef>
                  <a:spcPts val="0"/>
                </a:spcBef>
                <a:spcAft>
                  <a:spcPts val="0"/>
                </a:spcAft>
              </a:pPr>
              <a:r>
                <a:rPr lang="en-US" sz="1800" b="1" dirty="0" smtClean="0">
                  <a:solidFill>
                    <a:srgbClr val="FF6600"/>
                  </a:solidFill>
                  <a:latin typeface="Calibri"/>
                  <a:ea typeface="ヒラギノ角ゴ Pro W3" pitchFamily="-107" charset="-128"/>
                </a:rPr>
                <a:t>ReA3</a:t>
              </a:r>
              <a:br>
                <a:rPr lang="en-US" sz="1800" b="1" dirty="0" smtClean="0">
                  <a:solidFill>
                    <a:srgbClr val="FF6600"/>
                  </a:solidFill>
                  <a:latin typeface="Calibri"/>
                  <a:ea typeface="ヒラギノ角ゴ Pro W3" pitchFamily="-107" charset="-128"/>
                </a:rPr>
              </a:br>
              <a:r>
                <a:rPr lang="en-US" sz="1800" b="1" dirty="0" err="1" smtClean="0">
                  <a:solidFill>
                    <a:srgbClr val="FF6600"/>
                  </a:solidFill>
                  <a:latin typeface="Calibri"/>
                  <a:ea typeface="ヒラギノ角ゴ Pro W3" pitchFamily="-107" charset="-128"/>
                </a:rPr>
                <a:t>Reaccelerator</a:t>
              </a:r>
              <a:r>
                <a:rPr lang="en-US" sz="1800" b="1" dirty="0" smtClean="0">
                  <a:solidFill>
                    <a:srgbClr val="FF6600"/>
                  </a:solidFill>
                  <a:latin typeface="Calibri"/>
                  <a:ea typeface="ヒラギノ角ゴ Pro W3" pitchFamily="-107" charset="-128"/>
                </a:rPr>
                <a:t> </a:t>
              </a:r>
              <a:r>
                <a:rPr lang="en-US" sz="1800" b="1" dirty="0" smtClean="0">
                  <a:solidFill>
                    <a:srgbClr val="FF6600"/>
                  </a:solidFill>
                  <a:latin typeface="Calibri"/>
                  <a:ea typeface="ヒラギノ角ゴ Pro W3" pitchFamily="-107" charset="-128"/>
                  <a:sym typeface="Wingdings"/>
                </a:rPr>
                <a:t> </a:t>
              </a:r>
              <a:br>
                <a:rPr lang="en-US" sz="1800" b="1" dirty="0" smtClean="0">
                  <a:solidFill>
                    <a:srgbClr val="FF6600"/>
                  </a:solidFill>
                  <a:latin typeface="Calibri"/>
                  <a:ea typeface="ヒラギノ角ゴ Pro W3" pitchFamily="-107" charset="-128"/>
                  <a:sym typeface="Wingdings"/>
                </a:rPr>
              </a:br>
              <a:r>
                <a:rPr lang="en-US" sz="1800" b="1" dirty="0" smtClean="0">
                  <a:solidFill>
                    <a:srgbClr val="FF6600"/>
                  </a:solidFill>
                  <a:latin typeface="Calibri"/>
                  <a:ea typeface="ヒラギノ角ゴ Pro W3" pitchFamily="-107" charset="-128"/>
                  <a:sym typeface="Wingdings"/>
                </a:rPr>
                <a:t>Low energy beams</a:t>
              </a:r>
              <a:br>
                <a:rPr lang="en-US" sz="1800" b="1" dirty="0" smtClean="0">
                  <a:solidFill>
                    <a:srgbClr val="FF6600"/>
                  </a:solidFill>
                  <a:latin typeface="Calibri"/>
                  <a:ea typeface="ヒラギノ角ゴ Pro W3" pitchFamily="-107" charset="-128"/>
                  <a:sym typeface="Wingdings"/>
                </a:rPr>
              </a:br>
              <a:r>
                <a:rPr lang="en-US" sz="1800" b="1" dirty="0" smtClean="0">
                  <a:solidFill>
                    <a:srgbClr val="FF6600"/>
                  </a:solidFill>
                  <a:latin typeface="Calibri"/>
                  <a:ea typeface="ヒラギノ角ゴ Pro W3" pitchFamily="-107" charset="-128"/>
                  <a:sym typeface="Wingdings"/>
                </a:rPr>
                <a:t>at astrophysical energies</a:t>
              </a:r>
              <a:br>
                <a:rPr lang="en-US" sz="1800" b="1" dirty="0" smtClean="0">
                  <a:solidFill>
                    <a:srgbClr val="FF6600"/>
                  </a:solidFill>
                  <a:latin typeface="Calibri"/>
                  <a:ea typeface="ヒラギノ角ゴ Pro W3" pitchFamily="-107" charset="-128"/>
                  <a:sym typeface="Wingdings"/>
                </a:rPr>
              </a:br>
              <a:r>
                <a:rPr lang="en-US" sz="1800" b="1" dirty="0" smtClean="0">
                  <a:solidFill>
                    <a:srgbClr val="FF6600"/>
                  </a:solidFill>
                  <a:latin typeface="Calibri"/>
                  <a:ea typeface="ヒラギノ角ゴ Pro W3" pitchFamily="-107" charset="-128"/>
                  <a:sym typeface="Wingdings"/>
                </a:rPr>
                <a:t> (0.3-2 MeV/u)</a:t>
              </a:r>
              <a:endParaRPr lang="en-US" sz="1800" b="1" dirty="0">
                <a:solidFill>
                  <a:srgbClr val="FF6600"/>
                </a:solidFill>
                <a:latin typeface="Calibri"/>
                <a:ea typeface="ヒラギノ角ゴ Pro W3" pitchFamily="-107" charset="-128"/>
              </a:endParaRPr>
            </a:p>
          </p:txBody>
        </p:sp>
      </p:grpSp>
      <p:grpSp>
        <p:nvGrpSpPr>
          <p:cNvPr id="48" name="Group 47"/>
          <p:cNvGrpSpPr/>
          <p:nvPr/>
        </p:nvGrpSpPr>
        <p:grpSpPr>
          <a:xfrm>
            <a:off x="1695649" y="1154442"/>
            <a:ext cx="1700242" cy="1678659"/>
            <a:chOff x="2644589" y="1028829"/>
            <a:chExt cx="1700242" cy="1678659"/>
          </a:xfrm>
        </p:grpSpPr>
        <p:grpSp>
          <p:nvGrpSpPr>
            <p:cNvPr id="49" name="Group 48"/>
            <p:cNvGrpSpPr/>
            <p:nvPr/>
          </p:nvGrpSpPr>
          <p:grpSpPr>
            <a:xfrm>
              <a:off x="2644589" y="2256129"/>
              <a:ext cx="1284941" cy="451359"/>
              <a:chOff x="2644589" y="2256117"/>
              <a:chExt cx="1284941" cy="451359"/>
            </a:xfrm>
          </p:grpSpPr>
          <p:sp>
            <p:nvSpPr>
              <p:cNvPr id="51" name="Freeform 50"/>
              <p:cNvSpPr/>
              <p:nvPr/>
            </p:nvSpPr>
            <p:spPr>
              <a:xfrm>
                <a:off x="2644589" y="2256117"/>
                <a:ext cx="1284941" cy="373530"/>
              </a:xfrm>
              <a:custGeom>
                <a:avLst/>
                <a:gdLst>
                  <a:gd name="connsiteX0" fmla="*/ 0 w 1284941"/>
                  <a:gd name="connsiteY0" fmla="*/ 313765 h 373530"/>
                  <a:gd name="connsiteX1" fmla="*/ 567764 w 1284941"/>
                  <a:gd name="connsiteY1" fmla="*/ 373530 h 373530"/>
                  <a:gd name="connsiteX2" fmla="*/ 1120588 w 1284941"/>
                  <a:gd name="connsiteY2" fmla="*/ 0 h 373530"/>
                  <a:gd name="connsiteX3" fmla="*/ 1284941 w 1284941"/>
                  <a:gd name="connsiteY3" fmla="*/ 44824 h 373530"/>
                </a:gdLst>
                <a:ahLst/>
                <a:cxnLst>
                  <a:cxn ang="0">
                    <a:pos x="connsiteX0" y="connsiteY0"/>
                  </a:cxn>
                  <a:cxn ang="0">
                    <a:pos x="connsiteX1" y="connsiteY1"/>
                  </a:cxn>
                  <a:cxn ang="0">
                    <a:pos x="connsiteX2" y="connsiteY2"/>
                  </a:cxn>
                  <a:cxn ang="0">
                    <a:pos x="connsiteX3" y="connsiteY3"/>
                  </a:cxn>
                </a:cxnLst>
                <a:rect l="l" t="t" r="r" b="b"/>
                <a:pathLst>
                  <a:path w="1284941" h="373530">
                    <a:moveTo>
                      <a:pt x="0" y="313765"/>
                    </a:moveTo>
                    <a:lnTo>
                      <a:pt x="567764" y="373530"/>
                    </a:lnTo>
                    <a:lnTo>
                      <a:pt x="1120588" y="0"/>
                    </a:lnTo>
                    <a:lnTo>
                      <a:pt x="1284941" y="44824"/>
                    </a:lnTo>
                  </a:path>
                </a:pathLst>
              </a:custGeom>
              <a:ln w="57150" cmpd="sng">
                <a:solidFill>
                  <a:srgbClr val="BD140A"/>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456710" fontAlgn="auto">
                  <a:spcBef>
                    <a:spcPts val="0"/>
                  </a:spcBef>
                  <a:spcAft>
                    <a:spcPts val="0"/>
                  </a:spcAft>
                </a:pPr>
                <a:endParaRPr lang="en-US" sz="1800">
                  <a:solidFill>
                    <a:prstClr val="black"/>
                  </a:solidFill>
                  <a:latin typeface="Calibri"/>
                </a:endParaRPr>
              </a:p>
            </p:txBody>
          </p:sp>
          <p:sp>
            <p:nvSpPr>
              <p:cNvPr id="52" name="Oval 51"/>
              <p:cNvSpPr/>
              <p:nvPr/>
            </p:nvSpPr>
            <p:spPr>
              <a:xfrm>
                <a:off x="3050205" y="2461028"/>
                <a:ext cx="228600" cy="246448"/>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6710" fontAlgn="auto">
                  <a:spcBef>
                    <a:spcPts val="0"/>
                  </a:spcBef>
                  <a:spcAft>
                    <a:spcPts val="0"/>
                  </a:spcAft>
                </a:pPr>
                <a:endParaRPr lang="en-US" sz="1800">
                  <a:solidFill>
                    <a:srgbClr val="FFFFFF"/>
                  </a:solidFill>
                  <a:latin typeface="Arial"/>
                </a:endParaRPr>
              </a:p>
            </p:txBody>
          </p:sp>
        </p:grpSp>
        <p:sp>
          <p:nvSpPr>
            <p:cNvPr id="50" name="TextBox 49"/>
            <p:cNvSpPr txBox="1"/>
            <p:nvPr/>
          </p:nvSpPr>
          <p:spPr>
            <a:xfrm>
              <a:off x="2903411" y="1028829"/>
              <a:ext cx="1441420" cy="369332"/>
            </a:xfrm>
            <a:prstGeom prst="rect">
              <a:avLst/>
            </a:prstGeom>
            <a:solidFill>
              <a:srgbClr val="FFFFFF"/>
            </a:solidFill>
          </p:spPr>
          <p:txBody>
            <a:bodyPr wrap="none" rtlCol="0">
              <a:spAutoFit/>
            </a:bodyPr>
            <a:lstStyle/>
            <a:p>
              <a:pPr defTabSz="456710" fontAlgn="auto">
                <a:spcBef>
                  <a:spcPts val="0"/>
                </a:spcBef>
                <a:spcAft>
                  <a:spcPts val="0"/>
                </a:spcAft>
              </a:pPr>
              <a:r>
                <a:rPr lang="en-US" sz="1800" b="1" dirty="0" smtClean="0">
                  <a:solidFill>
                    <a:srgbClr val="BD140A"/>
                  </a:solidFill>
                  <a:latin typeface="Calibri"/>
                  <a:ea typeface="ヒラギノ角ゴ Pro W3" pitchFamily="-107" charset="-128"/>
                </a:rPr>
                <a:t>Gas Stopping</a:t>
              </a:r>
              <a:endParaRPr lang="en-US" sz="1800" b="1" dirty="0">
                <a:solidFill>
                  <a:srgbClr val="BD140A"/>
                </a:solidFill>
                <a:latin typeface="Calibri"/>
                <a:ea typeface="ヒラギノ角ゴ Pro W3" pitchFamily="-107" charset="-128"/>
              </a:endParaRPr>
            </a:p>
          </p:txBody>
        </p:sp>
      </p:grpSp>
      <p:sp>
        <p:nvSpPr>
          <p:cNvPr id="53" name="Freeform 52"/>
          <p:cNvSpPr/>
          <p:nvPr/>
        </p:nvSpPr>
        <p:spPr>
          <a:xfrm>
            <a:off x="4158584" y="2051643"/>
            <a:ext cx="516334" cy="237265"/>
          </a:xfrm>
          <a:custGeom>
            <a:avLst/>
            <a:gdLst>
              <a:gd name="connsiteX0" fmla="*/ 0 w 516334"/>
              <a:gd name="connsiteY0" fmla="*/ 237265 h 237265"/>
              <a:gd name="connsiteX1" fmla="*/ 488424 w 516334"/>
              <a:gd name="connsiteY1" fmla="*/ 237265 h 237265"/>
              <a:gd name="connsiteX2" fmla="*/ 488424 w 516334"/>
              <a:gd name="connsiteY2" fmla="*/ 237265 h 237265"/>
              <a:gd name="connsiteX3" fmla="*/ 516334 w 516334"/>
              <a:gd name="connsiteY3" fmla="*/ 69784 h 237265"/>
              <a:gd name="connsiteX4" fmla="*/ 404694 w 516334"/>
              <a:gd name="connsiteY4" fmla="*/ 0 h 237265"/>
              <a:gd name="connsiteX5" fmla="*/ 209324 w 516334"/>
              <a:gd name="connsiteY5" fmla="*/ 0 h 237265"/>
              <a:gd name="connsiteX6" fmla="*/ 209324 w 516334"/>
              <a:gd name="connsiteY6" fmla="*/ 0 h 2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334" h="237265">
                <a:moveTo>
                  <a:pt x="0" y="237265"/>
                </a:moveTo>
                <a:lnTo>
                  <a:pt x="488424" y="237265"/>
                </a:lnTo>
                <a:lnTo>
                  <a:pt x="488424" y="237265"/>
                </a:lnTo>
                <a:lnTo>
                  <a:pt x="516334" y="69784"/>
                </a:lnTo>
                <a:lnTo>
                  <a:pt x="404694" y="0"/>
                </a:lnTo>
                <a:lnTo>
                  <a:pt x="209324" y="0"/>
                </a:lnTo>
                <a:lnTo>
                  <a:pt x="209324" y="0"/>
                </a:lnTo>
              </a:path>
            </a:pathLst>
          </a:custGeom>
          <a:ln w="57150" cmpd="sng">
            <a:solidFill>
              <a:srgbClr val="4BBD2C"/>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sz="1800">
              <a:solidFill>
                <a:prstClr val="black"/>
              </a:solidFill>
              <a:latin typeface="Calibri"/>
            </a:endParaRPr>
          </a:p>
        </p:txBody>
      </p:sp>
      <p:sp>
        <p:nvSpPr>
          <p:cNvPr id="56" name="Rectangle 55"/>
          <p:cNvSpPr/>
          <p:nvPr/>
        </p:nvSpPr>
        <p:spPr>
          <a:xfrm>
            <a:off x="5223744" y="1071149"/>
            <a:ext cx="2598048" cy="13365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57" name="TextBox 56"/>
          <p:cNvSpPr txBox="1"/>
          <p:nvPr/>
        </p:nvSpPr>
        <p:spPr>
          <a:xfrm>
            <a:off x="5862381" y="1298320"/>
            <a:ext cx="2526353" cy="830997"/>
          </a:xfrm>
          <a:prstGeom prst="rect">
            <a:avLst/>
          </a:prstGeom>
          <a:solidFill>
            <a:schemeClr val="bg1"/>
          </a:solidFill>
        </p:spPr>
        <p:txBody>
          <a:bodyPr wrap="none" rtlCol="0">
            <a:spAutoFit/>
          </a:bodyPr>
          <a:lstStyle/>
          <a:p>
            <a:pPr defTabSz="457200" fontAlgn="auto">
              <a:spcBef>
                <a:spcPts val="0"/>
              </a:spcBef>
              <a:spcAft>
                <a:spcPts val="0"/>
              </a:spcAft>
            </a:pPr>
            <a:r>
              <a:rPr lang="en-US" dirty="0" smtClean="0">
                <a:solidFill>
                  <a:prstClr val="black"/>
                </a:solidFill>
                <a:latin typeface="Calibri"/>
              </a:rPr>
              <a:t>ReA3 Hall</a:t>
            </a:r>
            <a:br>
              <a:rPr lang="en-US" dirty="0" smtClean="0">
                <a:solidFill>
                  <a:prstClr val="black"/>
                </a:solidFill>
                <a:latin typeface="Calibri"/>
              </a:rPr>
            </a:br>
            <a:r>
              <a:rPr lang="en-US" dirty="0" smtClean="0">
                <a:solidFill>
                  <a:prstClr val="black"/>
                </a:solidFill>
                <a:latin typeface="Calibri"/>
              </a:rPr>
              <a:t>Low Energy Beams</a:t>
            </a:r>
            <a:endParaRPr lang="en-US" dirty="0">
              <a:solidFill>
                <a:prstClr val="black"/>
              </a:solidFill>
              <a:latin typeface="Calibri"/>
            </a:endParaRPr>
          </a:p>
        </p:txBody>
      </p:sp>
      <p:cxnSp>
        <p:nvCxnSpPr>
          <p:cNvPr id="60" name="Straight Connector 59"/>
          <p:cNvCxnSpPr/>
          <p:nvPr/>
        </p:nvCxnSpPr>
        <p:spPr>
          <a:xfrm flipH="1" flipV="1">
            <a:off x="4158585" y="1685603"/>
            <a:ext cx="1471899" cy="10621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7228095" y="5362577"/>
            <a:ext cx="1803649" cy="646331"/>
          </a:xfrm>
          <a:prstGeom prst="rect">
            <a:avLst/>
          </a:prstGeom>
          <a:solidFill>
            <a:schemeClr val="tx2">
              <a:lumMod val="20000"/>
              <a:lumOff val="80000"/>
            </a:schemeClr>
          </a:solidFill>
        </p:spPr>
        <p:txBody>
          <a:bodyPr wrap="none" rtlCol="0">
            <a:spAutoFit/>
          </a:bodyPr>
          <a:lstStyle/>
          <a:p>
            <a:pPr defTabSz="457200" fontAlgn="auto">
              <a:spcBef>
                <a:spcPts val="0"/>
              </a:spcBef>
              <a:spcAft>
                <a:spcPts val="0"/>
              </a:spcAft>
            </a:pPr>
            <a:r>
              <a:rPr lang="en-US" sz="1800" dirty="0" smtClean="0">
                <a:solidFill>
                  <a:prstClr val="black"/>
                </a:solidFill>
                <a:latin typeface="Calibri"/>
              </a:rPr>
              <a:t>FRIB Completion:</a:t>
            </a:r>
            <a:br>
              <a:rPr lang="en-US" sz="1800" dirty="0" smtClean="0">
                <a:solidFill>
                  <a:prstClr val="black"/>
                </a:solidFill>
                <a:latin typeface="Calibri"/>
              </a:rPr>
            </a:br>
            <a:r>
              <a:rPr lang="en-US" sz="1800" dirty="0" smtClean="0">
                <a:solidFill>
                  <a:prstClr val="black"/>
                </a:solidFill>
                <a:latin typeface="Calibri"/>
              </a:rPr>
              <a:t>2022</a:t>
            </a:r>
            <a:endParaRPr lang="en-US" sz="1800" dirty="0">
              <a:solidFill>
                <a:prstClr val="black"/>
              </a:solidFill>
              <a:latin typeface="Calibri"/>
            </a:endParaRPr>
          </a:p>
        </p:txBody>
      </p:sp>
    </p:spTree>
    <p:extLst>
      <p:ext uri="{BB962C8B-B14F-4D97-AF65-F5344CB8AC3E}">
        <p14:creationId xmlns:p14="http://schemas.microsoft.com/office/powerpoint/2010/main" val="236188659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rotWithShape="1">
          <a:blip r:embed="rId2">
            <a:extLst>
              <a:ext uri="{28A0092B-C50C-407E-A947-70E740481C1C}">
                <a14:useLocalDpi xmlns:a14="http://schemas.microsoft.com/office/drawing/2010/main" val="0"/>
              </a:ext>
            </a:extLst>
          </a:blip>
          <a:srcRect l="25960" t="13333" r="10505" b="26667"/>
          <a:stretch/>
        </p:blipFill>
        <p:spPr>
          <a:xfrm rot="5280000">
            <a:off x="2337126" y="219859"/>
            <a:ext cx="4839709" cy="7063360"/>
          </a:xfrm>
          <a:prstGeom prst="rect">
            <a:avLst/>
          </a:prstGeom>
        </p:spPr>
      </p:pic>
      <p:sp>
        <p:nvSpPr>
          <p:cNvPr id="3" name="Title 2"/>
          <p:cNvSpPr>
            <a:spLocks noGrp="1"/>
          </p:cNvSpPr>
          <p:nvPr>
            <p:ph type="title"/>
          </p:nvPr>
        </p:nvSpPr>
        <p:spPr>
          <a:xfrm>
            <a:off x="76200" y="67719"/>
            <a:ext cx="8991600" cy="921848"/>
          </a:xfrm>
        </p:spPr>
        <p:txBody>
          <a:bodyPr/>
          <a:lstStyle/>
          <a:p>
            <a:r>
              <a:rPr lang="en-US" dirty="0" smtClean="0"/>
              <a:t>SECAR Enables Direct Measurements of Astrophysical Reactions with ReA3 Beams</a:t>
            </a:r>
            <a:endParaRPr lang="en-US" dirty="0"/>
          </a:p>
        </p:txBody>
      </p:sp>
      <p:sp>
        <p:nvSpPr>
          <p:cNvPr id="4" name="Footer Placeholder 3"/>
          <p:cNvSpPr>
            <a:spLocks noGrp="1"/>
          </p:cNvSpPr>
          <p:nvPr>
            <p:ph type="ftr" sz="quarter" idx="10"/>
          </p:nvPr>
        </p:nvSpPr>
        <p:spPr/>
        <p:txBody>
          <a:bodyPr/>
          <a:lstStyle/>
          <a:p>
            <a:pPr>
              <a:defRPr/>
            </a:pPr>
            <a:r>
              <a:rPr lang="en-US" dirty="0"/>
              <a:t>H. Schatz, August 2015, Low Energy Community Meeting   </a:t>
            </a:r>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32</a:t>
            </a:fld>
            <a:endParaRPr lang="en-US"/>
          </a:p>
        </p:txBody>
      </p:sp>
      <p:sp>
        <p:nvSpPr>
          <p:cNvPr id="8" name="Freeform 7"/>
          <p:cNvSpPr/>
          <p:nvPr/>
        </p:nvSpPr>
        <p:spPr>
          <a:xfrm>
            <a:off x="7850797" y="2052648"/>
            <a:ext cx="364067" cy="1295400"/>
          </a:xfrm>
          <a:custGeom>
            <a:avLst/>
            <a:gdLst>
              <a:gd name="connsiteX0" fmla="*/ 0 w 364067"/>
              <a:gd name="connsiteY0" fmla="*/ 0 h 1176867"/>
              <a:gd name="connsiteX1" fmla="*/ 237067 w 364067"/>
              <a:gd name="connsiteY1" fmla="*/ 330200 h 1176867"/>
              <a:gd name="connsiteX2" fmla="*/ 364067 w 364067"/>
              <a:gd name="connsiteY2" fmla="*/ 1176867 h 1176867"/>
            </a:gdLst>
            <a:ahLst/>
            <a:cxnLst>
              <a:cxn ang="0">
                <a:pos x="connsiteX0" y="connsiteY0"/>
              </a:cxn>
              <a:cxn ang="0">
                <a:pos x="connsiteX1" y="connsiteY1"/>
              </a:cxn>
              <a:cxn ang="0">
                <a:pos x="connsiteX2" y="connsiteY2"/>
              </a:cxn>
            </a:cxnLst>
            <a:rect l="l" t="t" r="r" b="b"/>
            <a:pathLst>
              <a:path w="364067" h="1176867">
                <a:moveTo>
                  <a:pt x="0" y="0"/>
                </a:moveTo>
                <a:lnTo>
                  <a:pt x="237067" y="330200"/>
                </a:lnTo>
                <a:lnTo>
                  <a:pt x="364067" y="1176867"/>
                </a:lnTo>
              </a:path>
            </a:pathLst>
          </a:custGeom>
          <a:ln w="5715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sz="1800">
              <a:solidFill>
                <a:prstClr val="black"/>
              </a:solidFill>
            </a:endParaRPr>
          </a:p>
        </p:txBody>
      </p:sp>
      <p:sp>
        <p:nvSpPr>
          <p:cNvPr id="9" name="Freeform 8"/>
          <p:cNvSpPr/>
          <p:nvPr/>
        </p:nvSpPr>
        <p:spPr>
          <a:xfrm>
            <a:off x="7768174" y="1991630"/>
            <a:ext cx="184223" cy="1356418"/>
          </a:xfrm>
          <a:custGeom>
            <a:avLst/>
            <a:gdLst>
              <a:gd name="connsiteX0" fmla="*/ 25400 w 143933"/>
              <a:gd name="connsiteY0" fmla="*/ 0 h 1083734"/>
              <a:gd name="connsiteX1" fmla="*/ 143933 w 143933"/>
              <a:gd name="connsiteY1" fmla="*/ 414867 h 1083734"/>
              <a:gd name="connsiteX2" fmla="*/ 0 w 143933"/>
              <a:gd name="connsiteY2" fmla="*/ 1083734 h 1083734"/>
            </a:gdLst>
            <a:ahLst/>
            <a:cxnLst>
              <a:cxn ang="0">
                <a:pos x="connsiteX0" y="connsiteY0"/>
              </a:cxn>
              <a:cxn ang="0">
                <a:pos x="connsiteX1" y="connsiteY1"/>
              </a:cxn>
              <a:cxn ang="0">
                <a:pos x="connsiteX2" y="connsiteY2"/>
              </a:cxn>
            </a:cxnLst>
            <a:rect l="l" t="t" r="r" b="b"/>
            <a:pathLst>
              <a:path w="143933" h="1083734">
                <a:moveTo>
                  <a:pt x="25400" y="0"/>
                </a:moveTo>
                <a:lnTo>
                  <a:pt x="143933" y="414867"/>
                </a:lnTo>
                <a:lnTo>
                  <a:pt x="0" y="1083734"/>
                </a:lnTo>
              </a:path>
            </a:pathLst>
          </a:custGeom>
          <a:ln w="5715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sz="1800">
              <a:solidFill>
                <a:prstClr val="black"/>
              </a:solidFill>
            </a:endParaRPr>
          </a:p>
        </p:txBody>
      </p:sp>
      <p:cxnSp>
        <p:nvCxnSpPr>
          <p:cNvPr id="10" name="Straight Connector 9"/>
          <p:cNvCxnSpPr/>
          <p:nvPr/>
        </p:nvCxnSpPr>
        <p:spPr>
          <a:xfrm>
            <a:off x="7510744" y="3348048"/>
            <a:ext cx="3873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132314" y="3348048"/>
            <a:ext cx="3873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869597" y="5234305"/>
            <a:ext cx="304800" cy="2473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919797" y="5465299"/>
            <a:ext cx="608009" cy="369332"/>
          </a:xfrm>
          <a:prstGeom prst="rect">
            <a:avLst/>
          </a:prstGeom>
          <a:noFill/>
        </p:spPr>
        <p:txBody>
          <a:bodyPr wrap="none" rtlCol="0">
            <a:spAutoFit/>
          </a:bodyPr>
          <a:lstStyle/>
          <a:p>
            <a:pPr defTabSz="457200"/>
            <a:r>
              <a:rPr lang="en-US" sz="1800" b="1" dirty="0" smtClean="0">
                <a:solidFill>
                  <a:prstClr val="black"/>
                </a:solidFill>
                <a:latin typeface="Arial" pitchFamily="34" charset="0"/>
                <a:ea typeface="ヒラギノ角ゴ Pro W3"/>
                <a:cs typeface="ヒラギノ角ゴ Pro W3"/>
              </a:rPr>
              <a:t>FP2</a:t>
            </a:r>
            <a:endParaRPr lang="en-US" sz="1800" b="1" dirty="0">
              <a:solidFill>
                <a:prstClr val="black"/>
              </a:solidFill>
              <a:latin typeface="Arial" pitchFamily="34" charset="0"/>
              <a:ea typeface="ヒラギノ角ゴ Pro W3"/>
              <a:cs typeface="ヒラギノ角ゴ Pro W3"/>
            </a:endParaRPr>
          </a:p>
        </p:txBody>
      </p:sp>
      <p:sp>
        <p:nvSpPr>
          <p:cNvPr id="14" name="Freeform 13"/>
          <p:cNvSpPr/>
          <p:nvPr/>
        </p:nvSpPr>
        <p:spPr>
          <a:xfrm>
            <a:off x="2113218" y="4029304"/>
            <a:ext cx="5278182" cy="1507067"/>
          </a:xfrm>
          <a:custGeom>
            <a:avLst/>
            <a:gdLst>
              <a:gd name="connsiteX0" fmla="*/ 5071533 w 5071533"/>
              <a:gd name="connsiteY0" fmla="*/ 0 h 1507067"/>
              <a:gd name="connsiteX1" fmla="*/ 3242733 w 5071533"/>
              <a:gd name="connsiteY1" fmla="*/ 1388533 h 1507067"/>
              <a:gd name="connsiteX2" fmla="*/ 2777066 w 5071533"/>
              <a:gd name="connsiteY2" fmla="*/ 1507067 h 1507067"/>
              <a:gd name="connsiteX3" fmla="*/ 2404533 w 5071533"/>
              <a:gd name="connsiteY3" fmla="*/ 1422400 h 1507067"/>
              <a:gd name="connsiteX4" fmla="*/ 1456266 w 5071533"/>
              <a:gd name="connsiteY4" fmla="*/ 889000 h 1507067"/>
              <a:gd name="connsiteX5" fmla="*/ 0 w 5071533"/>
              <a:gd name="connsiteY5" fmla="*/ 220133 h 150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1533" h="1507067">
                <a:moveTo>
                  <a:pt x="5071533" y="0"/>
                </a:moveTo>
                <a:lnTo>
                  <a:pt x="3242733" y="1388533"/>
                </a:lnTo>
                <a:lnTo>
                  <a:pt x="2777066" y="1507067"/>
                </a:lnTo>
                <a:lnTo>
                  <a:pt x="2404533" y="1422400"/>
                </a:lnTo>
                <a:lnTo>
                  <a:pt x="1456266" y="889000"/>
                </a:lnTo>
                <a:lnTo>
                  <a:pt x="0" y="220133"/>
                </a:lnTo>
              </a:path>
            </a:pathLst>
          </a:custGeom>
          <a:ln>
            <a:solidFill>
              <a:srgbClr val="0000FF"/>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sz="1800">
              <a:solidFill>
                <a:prstClr val="black"/>
              </a:solidFill>
            </a:endParaRPr>
          </a:p>
        </p:txBody>
      </p:sp>
      <p:cxnSp>
        <p:nvCxnSpPr>
          <p:cNvPr id="15" name="Straight Connector 14"/>
          <p:cNvCxnSpPr/>
          <p:nvPr/>
        </p:nvCxnSpPr>
        <p:spPr>
          <a:xfrm flipH="1">
            <a:off x="2039216" y="4071070"/>
            <a:ext cx="152400" cy="2473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535792" y="4401903"/>
            <a:ext cx="1012917" cy="523220"/>
          </a:xfrm>
          <a:prstGeom prst="rect">
            <a:avLst/>
          </a:prstGeom>
          <a:noFill/>
        </p:spPr>
        <p:txBody>
          <a:bodyPr wrap="none" rtlCol="0">
            <a:spAutoFit/>
          </a:bodyPr>
          <a:lstStyle/>
          <a:p>
            <a:pPr defTabSz="457200"/>
            <a:r>
              <a:rPr lang="en-US" sz="1400" dirty="0" smtClean="0">
                <a:solidFill>
                  <a:srgbClr val="0000FF"/>
                </a:solidFill>
                <a:latin typeface="Arial" pitchFamily="34" charset="0"/>
                <a:ea typeface="ヒラギノ角ゴ Pro W3"/>
                <a:cs typeface="ヒラギノ角ゴ Pro W3"/>
              </a:rPr>
              <a:t>“Scattered</a:t>
            </a:r>
            <a:br>
              <a:rPr lang="en-US" sz="1400" dirty="0" smtClean="0">
                <a:solidFill>
                  <a:srgbClr val="0000FF"/>
                </a:solidFill>
                <a:latin typeface="Arial" pitchFamily="34" charset="0"/>
                <a:ea typeface="ヒラギノ角ゴ Pro W3"/>
                <a:cs typeface="ヒラギノ角ゴ Pro W3"/>
              </a:rPr>
            </a:br>
            <a:r>
              <a:rPr lang="en-US" sz="1400" dirty="0" smtClean="0">
                <a:solidFill>
                  <a:srgbClr val="0000FF"/>
                </a:solidFill>
                <a:latin typeface="Arial" pitchFamily="34" charset="0"/>
                <a:ea typeface="ヒラギノ角ゴ Pro W3"/>
                <a:cs typeface="ヒラギノ角ゴ Pro W3"/>
              </a:rPr>
              <a:t> Beam”</a:t>
            </a:r>
            <a:endParaRPr lang="en-US" sz="1400" dirty="0">
              <a:solidFill>
                <a:srgbClr val="0000FF"/>
              </a:solidFill>
              <a:latin typeface="Arial" pitchFamily="34" charset="0"/>
              <a:ea typeface="ヒラギノ角ゴ Pro W3"/>
              <a:cs typeface="ヒラギノ角ゴ Pro W3"/>
            </a:endParaRPr>
          </a:p>
        </p:txBody>
      </p:sp>
      <p:sp>
        <p:nvSpPr>
          <p:cNvPr id="25" name="TextBox 24"/>
          <p:cNvSpPr txBox="1"/>
          <p:nvPr/>
        </p:nvSpPr>
        <p:spPr>
          <a:xfrm>
            <a:off x="3975980" y="4408571"/>
            <a:ext cx="620833" cy="369332"/>
          </a:xfrm>
          <a:prstGeom prst="rect">
            <a:avLst/>
          </a:prstGeom>
          <a:noFill/>
        </p:spPr>
        <p:txBody>
          <a:bodyPr wrap="none" rtlCol="0">
            <a:spAutoFit/>
          </a:bodyPr>
          <a:lstStyle/>
          <a:p>
            <a:pPr defTabSz="457200"/>
            <a:r>
              <a:rPr lang="en-US" sz="1800" b="1" dirty="0">
                <a:solidFill>
                  <a:prstClr val="black"/>
                </a:solidFill>
                <a:latin typeface="Arial" pitchFamily="34" charset="0"/>
                <a:ea typeface="ヒラギノ角ゴ Pro W3"/>
                <a:cs typeface="ヒラギノ角ゴ Pro W3"/>
              </a:rPr>
              <a:t>V</a:t>
            </a:r>
            <a:r>
              <a:rPr lang="en-US" sz="1800" b="1" dirty="0" smtClean="0">
                <a:solidFill>
                  <a:prstClr val="black"/>
                </a:solidFill>
                <a:latin typeface="Arial" pitchFamily="34" charset="0"/>
                <a:ea typeface="ヒラギノ角ゴ Pro W3"/>
                <a:cs typeface="ヒラギノ角ゴ Pro W3"/>
              </a:rPr>
              <a:t>F2</a:t>
            </a:r>
            <a:endParaRPr lang="en-US" sz="1800" b="1" dirty="0">
              <a:solidFill>
                <a:prstClr val="black"/>
              </a:solidFill>
              <a:latin typeface="Arial" pitchFamily="34" charset="0"/>
              <a:ea typeface="ヒラギノ角ゴ Pro W3"/>
              <a:cs typeface="ヒラギノ角ゴ Pro W3"/>
            </a:endParaRPr>
          </a:p>
        </p:txBody>
      </p:sp>
      <p:sp>
        <p:nvSpPr>
          <p:cNvPr id="27" name="TextBox 26"/>
          <p:cNvSpPr txBox="1"/>
          <p:nvPr/>
        </p:nvSpPr>
        <p:spPr>
          <a:xfrm>
            <a:off x="5825147" y="4159820"/>
            <a:ext cx="620833" cy="369332"/>
          </a:xfrm>
          <a:prstGeom prst="rect">
            <a:avLst/>
          </a:prstGeom>
          <a:noFill/>
        </p:spPr>
        <p:txBody>
          <a:bodyPr wrap="none" rtlCol="0">
            <a:spAutoFit/>
          </a:bodyPr>
          <a:lstStyle/>
          <a:p>
            <a:pPr defTabSz="457200"/>
            <a:r>
              <a:rPr lang="en-US" sz="1800" b="1" dirty="0">
                <a:solidFill>
                  <a:prstClr val="black"/>
                </a:solidFill>
                <a:latin typeface="Arial" pitchFamily="34" charset="0"/>
                <a:ea typeface="ヒラギノ角ゴ Pro W3"/>
                <a:cs typeface="ヒラギノ角ゴ Pro W3"/>
              </a:rPr>
              <a:t>V</a:t>
            </a:r>
            <a:r>
              <a:rPr lang="en-US" sz="1800" b="1" dirty="0" smtClean="0">
                <a:solidFill>
                  <a:prstClr val="black"/>
                </a:solidFill>
                <a:latin typeface="Arial" pitchFamily="34" charset="0"/>
                <a:ea typeface="ヒラギノ角ゴ Pro W3"/>
                <a:cs typeface="ヒラギノ角ゴ Pro W3"/>
              </a:rPr>
              <a:t>F1</a:t>
            </a:r>
            <a:endParaRPr lang="en-US" sz="1800" b="1" dirty="0">
              <a:solidFill>
                <a:prstClr val="black"/>
              </a:solidFill>
              <a:latin typeface="Arial" pitchFamily="34" charset="0"/>
              <a:ea typeface="ヒラギノ角ゴ Pro W3"/>
              <a:cs typeface="ヒラギノ角ゴ Pro W3"/>
            </a:endParaRPr>
          </a:p>
        </p:txBody>
      </p:sp>
      <p:sp>
        <p:nvSpPr>
          <p:cNvPr id="28" name="TextBox 27"/>
          <p:cNvSpPr txBox="1"/>
          <p:nvPr/>
        </p:nvSpPr>
        <p:spPr>
          <a:xfrm>
            <a:off x="2350018" y="3762462"/>
            <a:ext cx="607859" cy="369332"/>
          </a:xfrm>
          <a:prstGeom prst="rect">
            <a:avLst/>
          </a:prstGeom>
          <a:noFill/>
        </p:spPr>
        <p:txBody>
          <a:bodyPr wrap="none" rtlCol="0">
            <a:spAutoFit/>
          </a:bodyPr>
          <a:lstStyle/>
          <a:p>
            <a:pPr defTabSz="457200"/>
            <a:r>
              <a:rPr lang="en-US" sz="1800" b="1" dirty="0" err="1" smtClean="0">
                <a:solidFill>
                  <a:prstClr val="black"/>
                </a:solidFill>
                <a:latin typeface="Arial" pitchFamily="34" charset="0"/>
                <a:ea typeface="ヒラギノ角ゴ Pro W3"/>
                <a:cs typeface="ヒラギノ角ゴ Pro W3"/>
              </a:rPr>
              <a:t>FP</a:t>
            </a:r>
            <a:r>
              <a:rPr lang="en-US" sz="1800" b="1" dirty="0" err="1">
                <a:solidFill>
                  <a:prstClr val="black"/>
                </a:solidFill>
                <a:latin typeface="Arial" pitchFamily="34" charset="0"/>
                <a:ea typeface="ヒラギノ角ゴ Pro W3"/>
                <a:cs typeface="ヒラギノ角ゴ Pro W3"/>
              </a:rPr>
              <a:t>3</a:t>
            </a:r>
            <a:endParaRPr lang="en-US" sz="1800" b="1" dirty="0">
              <a:solidFill>
                <a:prstClr val="black"/>
              </a:solidFill>
              <a:latin typeface="Arial" pitchFamily="34" charset="0"/>
              <a:ea typeface="ヒラギノ角ゴ Pro W3"/>
              <a:cs typeface="ヒラギノ角ゴ Pro W3"/>
            </a:endParaRPr>
          </a:p>
        </p:txBody>
      </p:sp>
      <p:sp>
        <p:nvSpPr>
          <p:cNvPr id="29" name="TextBox 28"/>
          <p:cNvSpPr txBox="1"/>
          <p:nvPr/>
        </p:nvSpPr>
        <p:spPr>
          <a:xfrm>
            <a:off x="8214864" y="3362382"/>
            <a:ext cx="993030" cy="923330"/>
          </a:xfrm>
          <a:prstGeom prst="rect">
            <a:avLst/>
          </a:prstGeom>
          <a:noFill/>
        </p:spPr>
        <p:txBody>
          <a:bodyPr wrap="none" rtlCol="0">
            <a:spAutoFit/>
          </a:bodyPr>
          <a:lstStyle/>
          <a:p>
            <a:pPr defTabSz="457200"/>
            <a:r>
              <a:rPr lang="en-US" sz="1800" b="1" dirty="0" smtClean="0">
                <a:solidFill>
                  <a:prstClr val="black"/>
                </a:solidFill>
                <a:latin typeface="Arial" pitchFamily="34" charset="0"/>
                <a:ea typeface="ヒラギノ角ゴ Pro W3"/>
                <a:cs typeface="ヒラギノ角ゴ Pro W3"/>
              </a:rPr>
              <a:t>Focal</a:t>
            </a:r>
          </a:p>
          <a:p>
            <a:pPr defTabSz="457200"/>
            <a:r>
              <a:rPr lang="en-US" sz="1800" b="1" dirty="0" smtClean="0">
                <a:solidFill>
                  <a:prstClr val="black"/>
                </a:solidFill>
                <a:latin typeface="Arial" pitchFamily="34" charset="0"/>
                <a:ea typeface="ヒラギノ角ゴ Pro W3"/>
                <a:cs typeface="ヒラギノ角ゴ Pro W3"/>
              </a:rPr>
              <a:t>Plane 1</a:t>
            </a:r>
            <a:br>
              <a:rPr lang="en-US" sz="1800" b="1" dirty="0" smtClean="0">
                <a:solidFill>
                  <a:prstClr val="black"/>
                </a:solidFill>
                <a:latin typeface="Arial" pitchFamily="34" charset="0"/>
                <a:ea typeface="ヒラギノ角ゴ Pro W3"/>
                <a:cs typeface="ヒラギノ角ゴ Pro W3"/>
              </a:rPr>
            </a:br>
            <a:r>
              <a:rPr lang="en-US" sz="1800" b="1" dirty="0" smtClean="0">
                <a:solidFill>
                  <a:prstClr val="black"/>
                </a:solidFill>
                <a:latin typeface="Arial" pitchFamily="34" charset="0"/>
                <a:ea typeface="ヒラギノ角ゴ Pro W3"/>
                <a:cs typeface="ヒラギノ角ゴ Pro W3"/>
              </a:rPr>
              <a:t>(FP1)</a:t>
            </a:r>
            <a:endParaRPr lang="en-US" sz="1800" b="1" dirty="0">
              <a:solidFill>
                <a:prstClr val="black"/>
              </a:solidFill>
              <a:latin typeface="Arial" pitchFamily="34" charset="0"/>
              <a:ea typeface="ヒラギノ角ゴ Pro W3"/>
              <a:cs typeface="ヒラギノ角ゴ Pro W3"/>
            </a:endParaRPr>
          </a:p>
        </p:txBody>
      </p:sp>
      <p:sp>
        <p:nvSpPr>
          <p:cNvPr id="30" name="TextBox 29"/>
          <p:cNvSpPr txBox="1"/>
          <p:nvPr/>
        </p:nvSpPr>
        <p:spPr>
          <a:xfrm>
            <a:off x="2373563" y="2798570"/>
            <a:ext cx="607859" cy="369332"/>
          </a:xfrm>
          <a:prstGeom prst="rect">
            <a:avLst/>
          </a:prstGeom>
          <a:noFill/>
        </p:spPr>
        <p:txBody>
          <a:bodyPr wrap="none" rtlCol="0">
            <a:spAutoFit/>
          </a:bodyPr>
          <a:lstStyle/>
          <a:p>
            <a:pPr defTabSz="457200"/>
            <a:r>
              <a:rPr lang="en-US" sz="1800" b="1" dirty="0" err="1" smtClean="0">
                <a:solidFill>
                  <a:prstClr val="black"/>
                </a:solidFill>
                <a:latin typeface="Arial" pitchFamily="34" charset="0"/>
                <a:ea typeface="ヒラギノ角ゴ Pro W3"/>
                <a:cs typeface="ヒラギノ角ゴ Pro W3"/>
              </a:rPr>
              <a:t>FP4</a:t>
            </a:r>
            <a:endParaRPr lang="en-US" sz="1800" b="1" dirty="0">
              <a:solidFill>
                <a:prstClr val="black"/>
              </a:solidFill>
              <a:latin typeface="Arial" pitchFamily="34" charset="0"/>
              <a:ea typeface="ヒラギノ角ゴ Pro W3"/>
              <a:cs typeface="ヒラギノ角ゴ Pro W3"/>
            </a:endParaRPr>
          </a:p>
        </p:txBody>
      </p:sp>
      <p:sp>
        <p:nvSpPr>
          <p:cNvPr id="31" name="Freeform 30"/>
          <p:cNvSpPr/>
          <p:nvPr/>
        </p:nvSpPr>
        <p:spPr>
          <a:xfrm>
            <a:off x="7856052" y="1986957"/>
            <a:ext cx="474070" cy="1350591"/>
          </a:xfrm>
          <a:custGeom>
            <a:avLst/>
            <a:gdLst>
              <a:gd name="connsiteX0" fmla="*/ 0 w 441435"/>
              <a:gd name="connsiteY0" fmla="*/ 0 h 1208690"/>
              <a:gd name="connsiteX1" fmla="*/ 252248 w 441435"/>
              <a:gd name="connsiteY1" fmla="*/ 378373 h 1208690"/>
              <a:gd name="connsiteX2" fmla="*/ 441435 w 441435"/>
              <a:gd name="connsiteY2" fmla="*/ 1208690 h 1208690"/>
            </a:gdLst>
            <a:ahLst/>
            <a:cxnLst>
              <a:cxn ang="0">
                <a:pos x="connsiteX0" y="connsiteY0"/>
              </a:cxn>
              <a:cxn ang="0">
                <a:pos x="connsiteX1" y="connsiteY1"/>
              </a:cxn>
              <a:cxn ang="0">
                <a:pos x="connsiteX2" y="connsiteY2"/>
              </a:cxn>
            </a:cxnLst>
            <a:rect l="l" t="t" r="r" b="b"/>
            <a:pathLst>
              <a:path w="441435" h="1208690">
                <a:moveTo>
                  <a:pt x="0" y="0"/>
                </a:moveTo>
                <a:lnTo>
                  <a:pt x="252248" y="378373"/>
                </a:lnTo>
                <a:lnTo>
                  <a:pt x="441435" y="1208690"/>
                </a:lnTo>
              </a:path>
            </a:pathLst>
          </a:custGeom>
          <a:noFill/>
          <a:ln w="57150">
            <a:solidFill>
              <a:srgbClr val="00B0F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32" name="Freeform 31"/>
          <p:cNvSpPr/>
          <p:nvPr/>
        </p:nvSpPr>
        <p:spPr>
          <a:xfrm>
            <a:off x="7683267" y="2040574"/>
            <a:ext cx="247183" cy="1266507"/>
          </a:xfrm>
          <a:custGeom>
            <a:avLst/>
            <a:gdLst>
              <a:gd name="connsiteX0" fmla="*/ 42042 w 189187"/>
              <a:gd name="connsiteY0" fmla="*/ 0 h 1072055"/>
              <a:gd name="connsiteX1" fmla="*/ 189187 w 189187"/>
              <a:gd name="connsiteY1" fmla="*/ 367862 h 1072055"/>
              <a:gd name="connsiteX2" fmla="*/ 0 w 189187"/>
              <a:gd name="connsiteY2" fmla="*/ 1072055 h 1072055"/>
            </a:gdLst>
            <a:ahLst/>
            <a:cxnLst>
              <a:cxn ang="0">
                <a:pos x="connsiteX0" y="connsiteY0"/>
              </a:cxn>
              <a:cxn ang="0">
                <a:pos x="connsiteX1" y="connsiteY1"/>
              </a:cxn>
              <a:cxn ang="0">
                <a:pos x="connsiteX2" y="connsiteY2"/>
              </a:cxn>
            </a:cxnLst>
            <a:rect l="l" t="t" r="r" b="b"/>
            <a:pathLst>
              <a:path w="189187" h="1072055">
                <a:moveTo>
                  <a:pt x="42042" y="0"/>
                </a:moveTo>
                <a:lnTo>
                  <a:pt x="189187" y="367862"/>
                </a:lnTo>
                <a:lnTo>
                  <a:pt x="0" y="1072055"/>
                </a:lnTo>
              </a:path>
            </a:pathLst>
          </a:custGeom>
          <a:noFill/>
          <a:ln w="57150">
            <a:solidFill>
              <a:srgbClr val="00B0F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33" name="TextBox 32"/>
          <p:cNvSpPr txBox="1"/>
          <p:nvPr/>
        </p:nvSpPr>
        <p:spPr>
          <a:xfrm>
            <a:off x="3196337" y="2409613"/>
            <a:ext cx="877163" cy="369332"/>
          </a:xfrm>
          <a:prstGeom prst="rect">
            <a:avLst/>
          </a:prstGeom>
          <a:noFill/>
        </p:spPr>
        <p:txBody>
          <a:bodyPr wrap="none" rtlCol="0">
            <a:spAutoFit/>
          </a:bodyPr>
          <a:lstStyle/>
          <a:p>
            <a:pPr defTabSz="457200"/>
            <a:r>
              <a:rPr lang="en-US" sz="1800" b="1" dirty="0" smtClean="0">
                <a:solidFill>
                  <a:srgbClr val="00B0F0"/>
                </a:solidFill>
                <a:latin typeface="Arial" pitchFamily="34" charset="0"/>
                <a:ea typeface="ヒラギノ角ゴ Pro W3"/>
                <a:cs typeface="ヒラギノ角ゴ Pro W3"/>
              </a:rPr>
              <a:t>Recoil</a:t>
            </a:r>
            <a:endParaRPr lang="en-US" sz="1800" b="1" dirty="0">
              <a:solidFill>
                <a:srgbClr val="00B0F0"/>
              </a:solidFill>
              <a:latin typeface="Arial" pitchFamily="34" charset="0"/>
              <a:ea typeface="ヒラギノ角ゴ Pro W3"/>
              <a:cs typeface="ヒラギノ角ゴ Pro W3"/>
            </a:endParaRPr>
          </a:p>
        </p:txBody>
      </p:sp>
      <p:sp>
        <p:nvSpPr>
          <p:cNvPr id="34" name="TextBox 33"/>
          <p:cNvSpPr txBox="1"/>
          <p:nvPr/>
        </p:nvSpPr>
        <p:spPr>
          <a:xfrm>
            <a:off x="6109559" y="5168367"/>
            <a:ext cx="813043" cy="369332"/>
          </a:xfrm>
          <a:prstGeom prst="rect">
            <a:avLst/>
          </a:prstGeom>
          <a:noFill/>
        </p:spPr>
        <p:txBody>
          <a:bodyPr wrap="none" rtlCol="0">
            <a:spAutoFit/>
          </a:bodyPr>
          <a:lstStyle/>
          <a:p>
            <a:pPr defTabSz="457200"/>
            <a:r>
              <a:rPr lang="en-US" sz="1800" b="1" dirty="0" smtClean="0">
                <a:solidFill>
                  <a:srgbClr val="0606BA"/>
                </a:solidFill>
                <a:latin typeface="Arial" pitchFamily="34" charset="0"/>
                <a:ea typeface="ヒラギノ角ゴ Pro W3"/>
                <a:cs typeface="ヒラギノ角ゴ Pro W3"/>
              </a:rPr>
              <a:t>Beam</a:t>
            </a:r>
            <a:endParaRPr lang="en-US" sz="1800" b="1" dirty="0">
              <a:solidFill>
                <a:srgbClr val="0606BA"/>
              </a:solidFill>
              <a:latin typeface="Arial" pitchFamily="34" charset="0"/>
              <a:ea typeface="ヒラギノ角ゴ Pro W3"/>
              <a:cs typeface="ヒラギノ角ゴ Pro W3"/>
            </a:endParaRPr>
          </a:p>
        </p:txBody>
      </p:sp>
      <p:cxnSp>
        <p:nvCxnSpPr>
          <p:cNvPr id="40" name="Straight Connector 39"/>
          <p:cNvCxnSpPr>
            <a:endCxn id="45" idx="4"/>
          </p:cNvCxnSpPr>
          <p:nvPr/>
        </p:nvCxnSpPr>
        <p:spPr>
          <a:xfrm flipV="1">
            <a:off x="6445980" y="1667104"/>
            <a:ext cx="658430" cy="1572138"/>
          </a:xfrm>
          <a:prstGeom prst="line">
            <a:avLst/>
          </a:prstGeom>
          <a:ln w="28575"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41" name="Can 40"/>
          <p:cNvSpPr/>
          <p:nvPr/>
        </p:nvSpPr>
        <p:spPr>
          <a:xfrm rot="4183774">
            <a:off x="2736307" y="1901999"/>
            <a:ext cx="342969" cy="1031024"/>
          </a:xfrm>
          <a:prstGeom prst="can">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42" name="Freeform 41"/>
          <p:cNvSpPr/>
          <p:nvPr/>
        </p:nvSpPr>
        <p:spPr>
          <a:xfrm>
            <a:off x="1425910" y="1641307"/>
            <a:ext cx="6577440" cy="3883202"/>
          </a:xfrm>
          <a:custGeom>
            <a:avLst/>
            <a:gdLst>
              <a:gd name="connsiteX0" fmla="*/ 5725896 w 6577440"/>
              <a:gd name="connsiteY0" fmla="*/ 0 h 3883202"/>
              <a:gd name="connsiteX1" fmla="*/ 6349872 w 6577440"/>
              <a:gd name="connsiteY1" fmla="*/ 381713 h 3883202"/>
              <a:gd name="connsiteX2" fmla="*/ 6570099 w 6577440"/>
              <a:gd name="connsiteY2" fmla="*/ 756086 h 3883202"/>
              <a:gd name="connsiteX3" fmla="*/ 6577440 w 6577440"/>
              <a:gd name="connsiteY3" fmla="*/ 1703030 h 3883202"/>
              <a:gd name="connsiteX4" fmla="*/ 6371895 w 6577440"/>
              <a:gd name="connsiteY4" fmla="*/ 2033359 h 3883202"/>
              <a:gd name="connsiteX5" fmla="*/ 5836010 w 6577440"/>
              <a:gd name="connsiteY5" fmla="*/ 2356348 h 3883202"/>
              <a:gd name="connsiteX6" fmla="*/ 4213672 w 6577440"/>
              <a:gd name="connsiteY6" fmla="*/ 3633620 h 3883202"/>
              <a:gd name="connsiteX7" fmla="*/ 3920037 w 6577440"/>
              <a:gd name="connsiteY7" fmla="*/ 3802455 h 3883202"/>
              <a:gd name="connsiteX8" fmla="*/ 3655764 w 6577440"/>
              <a:gd name="connsiteY8" fmla="*/ 3883202 h 3883202"/>
              <a:gd name="connsiteX9" fmla="*/ 3494265 w 6577440"/>
              <a:gd name="connsiteY9" fmla="*/ 3883202 h 3883202"/>
              <a:gd name="connsiteX10" fmla="*/ 3296061 w 6577440"/>
              <a:gd name="connsiteY10" fmla="*/ 3853840 h 3883202"/>
              <a:gd name="connsiteX11" fmla="*/ 161499 w 6577440"/>
              <a:gd name="connsiteY11" fmla="*/ 1930590 h 3883202"/>
              <a:gd name="connsiteX12" fmla="*/ 58727 w 6577440"/>
              <a:gd name="connsiteY12" fmla="*/ 1798458 h 3883202"/>
              <a:gd name="connsiteX13" fmla="*/ 22022 w 6577440"/>
              <a:gd name="connsiteY13" fmla="*/ 1703030 h 3883202"/>
              <a:gd name="connsiteX14" fmla="*/ 0 w 6577440"/>
              <a:gd name="connsiteY14" fmla="*/ 1614942 h 3883202"/>
              <a:gd name="connsiteX15" fmla="*/ 22022 w 6577440"/>
              <a:gd name="connsiteY15" fmla="*/ 1438767 h 3883202"/>
              <a:gd name="connsiteX16" fmla="*/ 58727 w 6577440"/>
              <a:gd name="connsiteY16" fmla="*/ 1380041 h 3883202"/>
              <a:gd name="connsiteX17" fmla="*/ 117454 w 6577440"/>
              <a:gd name="connsiteY17" fmla="*/ 1306635 h 3883202"/>
              <a:gd name="connsiteX18" fmla="*/ 212886 w 6577440"/>
              <a:gd name="connsiteY18" fmla="*/ 1247910 h 3883202"/>
              <a:gd name="connsiteX19" fmla="*/ 256931 w 6577440"/>
              <a:gd name="connsiteY19" fmla="*/ 1211207 h 3883202"/>
              <a:gd name="connsiteX20" fmla="*/ 1673723 w 6577440"/>
              <a:gd name="connsiteY20" fmla="*/ 697361 h 388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77440" h="3883202">
                <a:moveTo>
                  <a:pt x="5725896" y="0"/>
                </a:moveTo>
                <a:lnTo>
                  <a:pt x="6349872" y="381713"/>
                </a:lnTo>
                <a:lnTo>
                  <a:pt x="6570099" y="756086"/>
                </a:lnTo>
                <a:lnTo>
                  <a:pt x="6577440" y="1703030"/>
                </a:lnTo>
                <a:lnTo>
                  <a:pt x="6371895" y="2033359"/>
                </a:lnTo>
                <a:lnTo>
                  <a:pt x="5836010" y="2356348"/>
                </a:lnTo>
                <a:lnTo>
                  <a:pt x="4213672" y="3633620"/>
                </a:lnTo>
                <a:lnTo>
                  <a:pt x="3920037" y="3802455"/>
                </a:lnTo>
                <a:lnTo>
                  <a:pt x="3655764" y="3883202"/>
                </a:lnTo>
                <a:lnTo>
                  <a:pt x="3494265" y="3883202"/>
                </a:lnTo>
                <a:lnTo>
                  <a:pt x="3296061" y="3853840"/>
                </a:lnTo>
                <a:lnTo>
                  <a:pt x="161499" y="1930590"/>
                </a:lnTo>
                <a:lnTo>
                  <a:pt x="58727" y="1798458"/>
                </a:lnTo>
                <a:lnTo>
                  <a:pt x="22022" y="1703030"/>
                </a:lnTo>
                <a:lnTo>
                  <a:pt x="0" y="1614942"/>
                </a:lnTo>
                <a:lnTo>
                  <a:pt x="22022" y="1438767"/>
                </a:lnTo>
                <a:lnTo>
                  <a:pt x="58727" y="1380041"/>
                </a:lnTo>
                <a:lnTo>
                  <a:pt x="117454" y="1306635"/>
                </a:lnTo>
                <a:lnTo>
                  <a:pt x="212886" y="1247910"/>
                </a:lnTo>
                <a:lnTo>
                  <a:pt x="256931" y="1211207"/>
                </a:lnTo>
                <a:lnTo>
                  <a:pt x="1673723" y="697361"/>
                </a:lnTo>
              </a:path>
            </a:pathLst>
          </a:custGeom>
          <a:ln w="57150" cmpd="sng">
            <a:solidFill>
              <a:srgbClr val="28B1F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sz="1800">
              <a:solidFill>
                <a:prstClr val="black"/>
              </a:solidFill>
            </a:endParaRPr>
          </a:p>
        </p:txBody>
      </p:sp>
      <p:sp>
        <p:nvSpPr>
          <p:cNvPr id="44" name="Freeform 43"/>
          <p:cNvSpPr/>
          <p:nvPr/>
        </p:nvSpPr>
        <p:spPr>
          <a:xfrm>
            <a:off x="5936726" y="1321491"/>
            <a:ext cx="2122714" cy="3964214"/>
          </a:xfrm>
          <a:custGeom>
            <a:avLst/>
            <a:gdLst>
              <a:gd name="connsiteX0" fmla="*/ 834571 w 2122714"/>
              <a:gd name="connsiteY0" fmla="*/ 0 h 3964214"/>
              <a:gd name="connsiteX1" fmla="*/ 1886857 w 2122714"/>
              <a:gd name="connsiteY1" fmla="*/ 662214 h 3964214"/>
              <a:gd name="connsiteX2" fmla="*/ 2104571 w 2122714"/>
              <a:gd name="connsiteY2" fmla="*/ 1070428 h 3964214"/>
              <a:gd name="connsiteX3" fmla="*/ 2122714 w 2122714"/>
              <a:gd name="connsiteY3" fmla="*/ 2032000 h 3964214"/>
              <a:gd name="connsiteX4" fmla="*/ 1923142 w 2122714"/>
              <a:gd name="connsiteY4" fmla="*/ 2394857 h 3964214"/>
              <a:gd name="connsiteX5" fmla="*/ 1324428 w 2122714"/>
              <a:gd name="connsiteY5" fmla="*/ 2775857 h 3964214"/>
              <a:gd name="connsiteX6" fmla="*/ 0 w 2122714"/>
              <a:gd name="connsiteY6" fmla="*/ 3964214 h 39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714" h="3964214">
                <a:moveTo>
                  <a:pt x="834571" y="0"/>
                </a:moveTo>
                <a:lnTo>
                  <a:pt x="1886857" y="662214"/>
                </a:lnTo>
                <a:lnTo>
                  <a:pt x="2104571" y="1070428"/>
                </a:lnTo>
                <a:lnTo>
                  <a:pt x="2122714" y="2032000"/>
                </a:lnTo>
                <a:lnTo>
                  <a:pt x="1923142" y="2394857"/>
                </a:lnTo>
                <a:lnTo>
                  <a:pt x="1324428" y="2775857"/>
                </a:lnTo>
                <a:lnTo>
                  <a:pt x="0" y="3964214"/>
                </a:lnTo>
              </a:path>
            </a:pathLst>
          </a:custGeom>
          <a:ln w="5715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sz="1800">
              <a:solidFill>
                <a:prstClr val="black"/>
              </a:solidFill>
            </a:endParaRPr>
          </a:p>
        </p:txBody>
      </p:sp>
      <p:sp>
        <p:nvSpPr>
          <p:cNvPr id="45" name="Oval 44"/>
          <p:cNvSpPr/>
          <p:nvPr/>
        </p:nvSpPr>
        <p:spPr>
          <a:xfrm>
            <a:off x="7029308" y="1514704"/>
            <a:ext cx="150203"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46" name="TextBox 45"/>
          <p:cNvSpPr txBox="1"/>
          <p:nvPr/>
        </p:nvSpPr>
        <p:spPr>
          <a:xfrm>
            <a:off x="7532410" y="1080840"/>
            <a:ext cx="1800931" cy="738664"/>
          </a:xfrm>
          <a:prstGeom prst="rect">
            <a:avLst/>
          </a:prstGeom>
          <a:noFill/>
        </p:spPr>
        <p:txBody>
          <a:bodyPr wrap="none" rtlCol="0">
            <a:spAutoFit/>
          </a:bodyPr>
          <a:lstStyle/>
          <a:p>
            <a:pPr defTabSz="457200"/>
            <a:r>
              <a:rPr lang="en-US" sz="1400" b="1" dirty="0" smtClean="0">
                <a:solidFill>
                  <a:srgbClr val="0000FF"/>
                </a:solidFill>
                <a:latin typeface="Arial" pitchFamily="34" charset="0"/>
                <a:ea typeface="ヒラギノ角ゴ Pro W3"/>
                <a:cs typeface="ヒラギノ角ゴ Pro W3"/>
              </a:rPr>
              <a:t>Radioactive (</a:t>
            </a:r>
            <a:r>
              <a:rPr lang="en-US" sz="1400" b="1" baseline="30000" dirty="0" smtClean="0">
                <a:solidFill>
                  <a:srgbClr val="0000FF"/>
                </a:solidFill>
                <a:latin typeface="Arial" pitchFamily="34" charset="0"/>
                <a:ea typeface="ヒラギノ角ゴ Pro W3"/>
                <a:cs typeface="ヒラギノ角ゴ Pro W3"/>
              </a:rPr>
              <a:t>57</a:t>
            </a:r>
            <a:r>
              <a:rPr lang="en-US" sz="1400" b="1" dirty="0" smtClean="0">
                <a:solidFill>
                  <a:srgbClr val="0000FF"/>
                </a:solidFill>
                <a:latin typeface="Arial" pitchFamily="34" charset="0"/>
                <a:ea typeface="ヒラギノ角ゴ Pro W3"/>
                <a:cs typeface="ヒラギノ角ゴ Pro W3"/>
              </a:rPr>
              <a:t>Cu) </a:t>
            </a:r>
            <a:br>
              <a:rPr lang="en-US" sz="1400" b="1" dirty="0" smtClean="0">
                <a:solidFill>
                  <a:srgbClr val="0000FF"/>
                </a:solidFill>
                <a:latin typeface="Arial" pitchFamily="34" charset="0"/>
                <a:ea typeface="ヒラギノ角ゴ Pro W3"/>
                <a:cs typeface="ヒラギノ角ゴ Pro W3"/>
              </a:rPr>
            </a:br>
            <a:r>
              <a:rPr lang="en-US" sz="1400" b="1" dirty="0" smtClean="0">
                <a:solidFill>
                  <a:srgbClr val="0000FF"/>
                </a:solidFill>
                <a:latin typeface="Arial" pitchFamily="34" charset="0"/>
                <a:ea typeface="ヒラギノ角ゴ Pro W3"/>
                <a:cs typeface="ヒラギノ角ゴ Pro W3"/>
              </a:rPr>
              <a:t>beam from ReA3 </a:t>
            </a:r>
            <a:br>
              <a:rPr lang="en-US" sz="1400" b="1" dirty="0" smtClean="0">
                <a:solidFill>
                  <a:srgbClr val="0000FF"/>
                </a:solidFill>
                <a:latin typeface="Arial" pitchFamily="34" charset="0"/>
                <a:ea typeface="ヒラギノ角ゴ Pro W3"/>
                <a:cs typeface="ヒラギノ角ゴ Pro W3"/>
              </a:rPr>
            </a:br>
            <a:r>
              <a:rPr lang="en-US" sz="1400" b="1" dirty="0" err="1">
                <a:solidFill>
                  <a:srgbClr val="0000FF"/>
                </a:solidFill>
                <a:latin typeface="Arial" pitchFamily="34" charset="0"/>
                <a:ea typeface="ヒラギノ角ゴ Pro W3"/>
                <a:cs typeface="ヒラギノ角ゴ Pro W3"/>
              </a:rPr>
              <a:t>r</a:t>
            </a:r>
            <a:r>
              <a:rPr lang="en-US" sz="1400" b="1" dirty="0" err="1" smtClean="0">
                <a:solidFill>
                  <a:srgbClr val="0000FF"/>
                </a:solidFill>
                <a:latin typeface="Arial" pitchFamily="34" charset="0"/>
                <a:ea typeface="ヒラギノ角ゴ Pro W3"/>
                <a:cs typeface="ヒラギノ角ゴ Pro W3"/>
              </a:rPr>
              <a:t>eaccelerator</a:t>
            </a:r>
            <a:endParaRPr lang="en-US" sz="1400" b="1" dirty="0">
              <a:solidFill>
                <a:srgbClr val="0000FF"/>
              </a:solidFill>
              <a:latin typeface="Arial" pitchFamily="34" charset="0"/>
              <a:ea typeface="ヒラギノ角ゴ Pro W3"/>
              <a:cs typeface="ヒラギノ角ゴ Pro W3"/>
            </a:endParaRPr>
          </a:p>
        </p:txBody>
      </p:sp>
      <p:cxnSp>
        <p:nvCxnSpPr>
          <p:cNvPr id="48" name="Straight Connector 47"/>
          <p:cNvCxnSpPr/>
          <p:nvPr/>
        </p:nvCxnSpPr>
        <p:spPr>
          <a:xfrm flipV="1">
            <a:off x="6922602" y="1321491"/>
            <a:ext cx="697398" cy="117013"/>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5791200" y="3239242"/>
            <a:ext cx="1043876" cy="523220"/>
          </a:xfrm>
          <a:prstGeom prst="rect">
            <a:avLst/>
          </a:prstGeom>
          <a:noFill/>
        </p:spPr>
        <p:txBody>
          <a:bodyPr wrap="none" rtlCol="0">
            <a:spAutoFit/>
          </a:bodyPr>
          <a:lstStyle/>
          <a:p>
            <a:pPr defTabSz="457200"/>
            <a:r>
              <a:rPr lang="en-US" sz="1400" b="1" dirty="0" smtClean="0">
                <a:solidFill>
                  <a:srgbClr val="FF6600"/>
                </a:solidFill>
                <a:latin typeface="Arial" pitchFamily="34" charset="0"/>
                <a:ea typeface="ヒラギノ角ゴ Pro W3"/>
                <a:cs typeface="ヒラギノ角ゴ Pro W3"/>
              </a:rPr>
              <a:t>H or He</a:t>
            </a:r>
          </a:p>
          <a:p>
            <a:pPr defTabSz="457200"/>
            <a:r>
              <a:rPr lang="en-US" sz="1400" b="1" dirty="0" smtClean="0">
                <a:solidFill>
                  <a:srgbClr val="FF6600"/>
                </a:solidFill>
                <a:latin typeface="Arial" pitchFamily="34" charset="0"/>
                <a:ea typeface="ヒラギノ角ゴ Pro W3"/>
                <a:cs typeface="ヒラギノ角ゴ Pro W3"/>
              </a:rPr>
              <a:t>gas target</a:t>
            </a:r>
            <a:endParaRPr lang="en-US" sz="1400" b="1" dirty="0">
              <a:solidFill>
                <a:srgbClr val="FF6600"/>
              </a:solidFill>
              <a:latin typeface="Arial" pitchFamily="34" charset="0"/>
              <a:ea typeface="ヒラギノ角ゴ Pro W3"/>
              <a:cs typeface="ヒラギノ角ゴ Pro W3"/>
            </a:endParaRPr>
          </a:p>
        </p:txBody>
      </p:sp>
      <p:sp>
        <p:nvSpPr>
          <p:cNvPr id="52" name="TextBox 51"/>
          <p:cNvSpPr txBox="1"/>
          <p:nvPr/>
        </p:nvSpPr>
        <p:spPr>
          <a:xfrm>
            <a:off x="116511" y="5569234"/>
            <a:ext cx="3605675" cy="584776"/>
          </a:xfrm>
          <a:prstGeom prst="rect">
            <a:avLst/>
          </a:prstGeom>
          <a:solidFill>
            <a:srgbClr val="C4E1F2"/>
          </a:solidFill>
        </p:spPr>
        <p:txBody>
          <a:bodyPr wrap="none" rtlCol="0">
            <a:spAutoFit/>
          </a:bodyPr>
          <a:lstStyle/>
          <a:p>
            <a:pPr defTabSz="457200"/>
            <a:r>
              <a:rPr lang="en-US" sz="1600" dirty="0" smtClean="0">
                <a:solidFill>
                  <a:prstClr val="black"/>
                </a:solidFill>
                <a:latin typeface="Arial" pitchFamily="34" charset="0"/>
                <a:ea typeface="ヒラギノ角ゴ Pro W3"/>
                <a:cs typeface="ヒラギノ角ゴ Pro W3"/>
              </a:rPr>
              <a:t>Separator Design:</a:t>
            </a:r>
          </a:p>
          <a:p>
            <a:pPr defTabSz="457200"/>
            <a:r>
              <a:rPr lang="en-US" sz="1600" dirty="0" smtClean="0">
                <a:solidFill>
                  <a:prstClr val="black"/>
                </a:solidFill>
                <a:latin typeface="Arial" pitchFamily="34" charset="0"/>
                <a:ea typeface="ヒラギノ角ゴ Pro W3"/>
                <a:cs typeface="ヒラギノ角ゴ Pro W3"/>
              </a:rPr>
              <a:t>G. Berg and M. </a:t>
            </a:r>
            <a:r>
              <a:rPr lang="en-US" sz="1600" dirty="0" err="1" smtClean="0">
                <a:solidFill>
                  <a:prstClr val="black"/>
                </a:solidFill>
                <a:latin typeface="Arial" pitchFamily="34" charset="0"/>
                <a:ea typeface="ヒラギノ角ゴ Pro W3"/>
                <a:cs typeface="ヒラギノ角ゴ Pro W3"/>
              </a:rPr>
              <a:t>Couder</a:t>
            </a:r>
            <a:r>
              <a:rPr lang="en-US" sz="1600" dirty="0" smtClean="0">
                <a:solidFill>
                  <a:prstClr val="black"/>
                </a:solidFill>
                <a:latin typeface="Arial" pitchFamily="34" charset="0"/>
                <a:ea typeface="ヒラギノ角ゴ Pro W3"/>
                <a:cs typeface="ヒラギノ角ゴ Pro W3"/>
              </a:rPr>
              <a:t> (Notre Dame)</a:t>
            </a:r>
            <a:endParaRPr lang="en-US" sz="1600" dirty="0">
              <a:solidFill>
                <a:prstClr val="black"/>
              </a:solidFill>
              <a:latin typeface="Arial" pitchFamily="34" charset="0"/>
              <a:ea typeface="ヒラギノ角ゴ Pro W3"/>
              <a:cs typeface="ヒラギノ角ゴ Pro W3"/>
            </a:endParaRPr>
          </a:p>
        </p:txBody>
      </p:sp>
      <p:sp>
        <p:nvSpPr>
          <p:cNvPr id="35" name="TextBox 34"/>
          <p:cNvSpPr txBox="1"/>
          <p:nvPr/>
        </p:nvSpPr>
        <p:spPr>
          <a:xfrm>
            <a:off x="3076827" y="2817501"/>
            <a:ext cx="2020906" cy="584776"/>
          </a:xfrm>
          <a:prstGeom prst="rect">
            <a:avLst/>
          </a:prstGeom>
          <a:solidFill>
            <a:schemeClr val="accent3">
              <a:lumMod val="20000"/>
              <a:lumOff val="80000"/>
            </a:schemeClr>
          </a:solidFill>
        </p:spPr>
        <p:txBody>
          <a:bodyPr wrap="none" rtlCol="0">
            <a:spAutoFit/>
          </a:bodyPr>
          <a:lstStyle/>
          <a:p>
            <a:pPr defTabSz="457200"/>
            <a:r>
              <a:rPr lang="en-US" sz="1600" dirty="0" smtClean="0">
                <a:solidFill>
                  <a:prstClr val="black"/>
                </a:solidFill>
                <a:latin typeface="Arial" pitchFamily="34" charset="0"/>
                <a:ea typeface="ヒラギノ角ゴ Pro W3"/>
                <a:cs typeface="ヒラギノ角ゴ Pro W3"/>
              </a:rPr>
              <a:t>Focal Plane Design:</a:t>
            </a:r>
          </a:p>
          <a:p>
            <a:pPr defTabSz="457200"/>
            <a:r>
              <a:rPr lang="en-US" sz="1600" dirty="0" smtClean="0">
                <a:solidFill>
                  <a:prstClr val="black"/>
                </a:solidFill>
                <a:latin typeface="Arial" pitchFamily="34" charset="0"/>
                <a:ea typeface="ヒラギノ角ゴ Pro W3"/>
                <a:cs typeface="ヒラギノ角ゴ Pro W3"/>
              </a:rPr>
              <a:t>J. Blackmon (LSU)</a:t>
            </a:r>
            <a:endParaRPr lang="en-US" sz="1600" dirty="0">
              <a:solidFill>
                <a:prstClr val="black"/>
              </a:solidFill>
              <a:latin typeface="Arial" pitchFamily="34" charset="0"/>
              <a:ea typeface="ヒラギノ角ゴ Pro W3"/>
              <a:cs typeface="ヒラギノ角ゴ Pro W3"/>
            </a:endParaRPr>
          </a:p>
        </p:txBody>
      </p:sp>
      <p:sp>
        <p:nvSpPr>
          <p:cNvPr id="36" name="TextBox 35"/>
          <p:cNvSpPr txBox="1"/>
          <p:nvPr/>
        </p:nvSpPr>
        <p:spPr>
          <a:xfrm>
            <a:off x="4527230" y="1191538"/>
            <a:ext cx="1956685" cy="1077218"/>
          </a:xfrm>
          <a:prstGeom prst="rect">
            <a:avLst/>
          </a:prstGeom>
          <a:solidFill>
            <a:schemeClr val="accent3">
              <a:lumMod val="20000"/>
              <a:lumOff val="80000"/>
            </a:schemeClr>
          </a:solidFill>
        </p:spPr>
        <p:txBody>
          <a:bodyPr wrap="none" rtlCol="0">
            <a:spAutoFit/>
          </a:bodyPr>
          <a:lstStyle/>
          <a:p>
            <a:pPr defTabSz="457200"/>
            <a:r>
              <a:rPr lang="en-US" sz="1600" dirty="0" smtClean="0">
                <a:solidFill>
                  <a:prstClr val="black"/>
                </a:solidFill>
                <a:latin typeface="Arial" pitchFamily="34" charset="0"/>
                <a:ea typeface="ヒラギノ角ゴ Pro W3"/>
                <a:cs typeface="ヒラギノ角ゴ Pro W3"/>
              </a:rPr>
              <a:t>JENSA Gas Target,</a:t>
            </a:r>
          </a:p>
          <a:p>
            <a:pPr defTabSz="457200"/>
            <a:r>
              <a:rPr lang="en-US" sz="1600" dirty="0" err="1" smtClean="0">
                <a:solidFill>
                  <a:prstClr val="black"/>
                </a:solidFill>
                <a:latin typeface="Arial" pitchFamily="34" charset="0"/>
                <a:ea typeface="ヒラギノ角ゴ Pro W3"/>
                <a:cs typeface="ヒラギノ角ゴ Pro W3"/>
              </a:rPr>
              <a:t>Incl</a:t>
            </a:r>
            <a:r>
              <a:rPr lang="en-US" sz="1600" dirty="0" smtClean="0">
                <a:solidFill>
                  <a:prstClr val="black"/>
                </a:solidFill>
                <a:latin typeface="Arial" pitchFamily="34" charset="0"/>
                <a:ea typeface="ヒラギノ角ゴ Pro W3"/>
                <a:cs typeface="ヒラギノ角ゴ Pro W3"/>
              </a:rPr>
              <a:t> </a:t>
            </a:r>
            <a:r>
              <a:rPr lang="en-US" sz="1600" dirty="0" smtClean="0">
                <a:solidFill>
                  <a:prstClr val="black"/>
                </a:solidFill>
                <a:latin typeface="Symbol" charset="2"/>
                <a:ea typeface="ヒラギノ角ゴ Pro W3"/>
                <a:cs typeface="Symbol" charset="2"/>
              </a:rPr>
              <a:t>g</a:t>
            </a:r>
            <a:r>
              <a:rPr lang="en-US" sz="1600" dirty="0" smtClean="0">
                <a:solidFill>
                  <a:prstClr val="black"/>
                </a:solidFill>
                <a:latin typeface="Arial" pitchFamily="34" charset="0"/>
                <a:ea typeface="ヒラギノ角ゴ Pro W3"/>
                <a:cs typeface="ヒラギノ角ゴ Pro W3"/>
              </a:rPr>
              <a:t>-ray detectors:</a:t>
            </a:r>
          </a:p>
          <a:p>
            <a:pPr defTabSz="457200"/>
            <a:r>
              <a:rPr lang="en-US" sz="1600" dirty="0" smtClean="0">
                <a:solidFill>
                  <a:prstClr val="black"/>
                </a:solidFill>
                <a:latin typeface="Arial" pitchFamily="34" charset="0"/>
                <a:ea typeface="ヒラギノ角ゴ Pro W3"/>
                <a:cs typeface="ヒラギノ角ゴ Pro W3"/>
              </a:rPr>
              <a:t>U. </a:t>
            </a:r>
            <a:r>
              <a:rPr lang="en-US" sz="1600" dirty="0" err="1" smtClean="0">
                <a:solidFill>
                  <a:prstClr val="black"/>
                </a:solidFill>
                <a:latin typeface="Arial" pitchFamily="34" charset="0"/>
                <a:ea typeface="ヒラギノ角ゴ Pro W3"/>
                <a:cs typeface="ヒラギノ角ゴ Pro W3"/>
              </a:rPr>
              <a:t>Greife</a:t>
            </a:r>
            <a:r>
              <a:rPr lang="en-US" sz="1600" dirty="0" smtClean="0">
                <a:solidFill>
                  <a:prstClr val="black"/>
                </a:solidFill>
                <a:latin typeface="Arial" pitchFamily="34" charset="0"/>
                <a:ea typeface="ヒラギノ角ゴ Pro W3"/>
                <a:cs typeface="ヒラギノ角ゴ Pro W3"/>
              </a:rPr>
              <a:t> (CSM), </a:t>
            </a:r>
            <a:br>
              <a:rPr lang="en-US" sz="1600" dirty="0" smtClean="0">
                <a:solidFill>
                  <a:prstClr val="black"/>
                </a:solidFill>
                <a:latin typeface="Arial" pitchFamily="34" charset="0"/>
                <a:ea typeface="ヒラギノ角ゴ Pro W3"/>
                <a:cs typeface="ヒラギノ角ゴ Pro W3"/>
              </a:rPr>
            </a:br>
            <a:r>
              <a:rPr lang="en-US" sz="1600" dirty="0" smtClean="0">
                <a:solidFill>
                  <a:prstClr val="black"/>
                </a:solidFill>
                <a:latin typeface="Arial" pitchFamily="34" charset="0"/>
                <a:ea typeface="ヒラギノ角ゴ Pro W3"/>
                <a:cs typeface="ヒラギノ角ゴ Pro W3"/>
              </a:rPr>
              <a:t>K. </a:t>
            </a:r>
            <a:r>
              <a:rPr lang="en-US" sz="1600" dirty="0" err="1" smtClean="0">
                <a:solidFill>
                  <a:prstClr val="black"/>
                </a:solidFill>
                <a:latin typeface="Arial" pitchFamily="34" charset="0"/>
                <a:ea typeface="ヒラギノ角ゴ Pro W3"/>
                <a:cs typeface="ヒラギノ角ゴ Pro W3"/>
              </a:rPr>
              <a:t>Chipps</a:t>
            </a:r>
            <a:r>
              <a:rPr lang="en-US" sz="1600" dirty="0" smtClean="0">
                <a:solidFill>
                  <a:prstClr val="black"/>
                </a:solidFill>
                <a:latin typeface="Arial" pitchFamily="34" charset="0"/>
                <a:ea typeface="ヒラギノ角ゴ Pro W3"/>
                <a:cs typeface="ヒラギノ角ゴ Pro W3"/>
              </a:rPr>
              <a:t> (ORNL)</a:t>
            </a:r>
            <a:endParaRPr lang="en-US" sz="1600" dirty="0">
              <a:solidFill>
                <a:prstClr val="black"/>
              </a:solidFill>
              <a:latin typeface="Arial" pitchFamily="34" charset="0"/>
              <a:ea typeface="ヒラギノ角ゴ Pro W3"/>
              <a:cs typeface="ヒラギノ角ゴ Pro W3"/>
            </a:endParaRPr>
          </a:p>
        </p:txBody>
      </p:sp>
      <p:sp>
        <p:nvSpPr>
          <p:cNvPr id="7" name="TextBox 6"/>
          <p:cNvSpPr txBox="1"/>
          <p:nvPr/>
        </p:nvSpPr>
        <p:spPr>
          <a:xfrm>
            <a:off x="76200" y="972712"/>
            <a:ext cx="4467890" cy="1477328"/>
          </a:xfrm>
          <a:prstGeom prst="rect">
            <a:avLst/>
          </a:prstGeom>
          <a:noFill/>
        </p:spPr>
        <p:txBody>
          <a:bodyPr wrap="none" rtlCol="0">
            <a:spAutoFit/>
          </a:bodyPr>
          <a:lstStyle/>
          <a:p>
            <a:pPr defTabSz="457200"/>
            <a:r>
              <a:rPr lang="en-US" sz="1800" dirty="0" smtClean="0">
                <a:solidFill>
                  <a:prstClr val="black"/>
                </a:solidFill>
                <a:latin typeface="Arial" pitchFamily="34" charset="0"/>
                <a:ea typeface="ヒラギノ角ゴ Pro W3"/>
                <a:cs typeface="ヒラギノ角ゴ Pro W3"/>
              </a:rPr>
              <a:t>UPP: 10</a:t>
            </a:r>
            <a:r>
              <a:rPr lang="en-US" sz="1800" baseline="30000" dirty="0" smtClean="0">
                <a:solidFill>
                  <a:prstClr val="black"/>
                </a:solidFill>
                <a:latin typeface="Arial" pitchFamily="34" charset="0"/>
                <a:ea typeface="ヒラギノ角ゴ Pro W3"/>
                <a:cs typeface="ヒラギノ角ゴ Pro W3"/>
              </a:rPr>
              <a:t>-17</a:t>
            </a:r>
            <a:r>
              <a:rPr lang="en-US" sz="1800" dirty="0" smtClean="0">
                <a:solidFill>
                  <a:prstClr val="black"/>
                </a:solidFill>
                <a:latin typeface="Arial" pitchFamily="34" charset="0"/>
                <a:ea typeface="ヒラギノ角ゴ Pro W3"/>
                <a:cs typeface="ヒラギノ角ゴ Pro W3"/>
              </a:rPr>
              <a:t> rejection up to A=65</a:t>
            </a:r>
          </a:p>
          <a:p>
            <a:pPr defTabSz="457200"/>
            <a:r>
              <a:rPr lang="en-US" sz="1800" dirty="0" smtClean="0">
                <a:solidFill>
                  <a:prstClr val="black"/>
                </a:solidFill>
                <a:latin typeface="Arial" pitchFamily="34" charset="0"/>
                <a:ea typeface="ヒラギノ角ゴ Pro W3"/>
                <a:cs typeface="ヒラギノ角ゴ Pro W3"/>
              </a:rPr>
              <a:t>Typical experiment: 10</a:t>
            </a:r>
            <a:r>
              <a:rPr lang="en-US" sz="1800" baseline="30000" dirty="0" smtClean="0">
                <a:solidFill>
                  <a:prstClr val="black"/>
                </a:solidFill>
                <a:latin typeface="Arial" pitchFamily="34" charset="0"/>
                <a:ea typeface="ヒラギノ角ゴ Pro W3"/>
                <a:cs typeface="ヒラギノ角ゴ Pro W3"/>
              </a:rPr>
              <a:t>8</a:t>
            </a:r>
            <a:r>
              <a:rPr lang="en-US" sz="1800" dirty="0" smtClean="0">
                <a:solidFill>
                  <a:prstClr val="black"/>
                </a:solidFill>
                <a:latin typeface="Arial" pitchFamily="34" charset="0"/>
                <a:ea typeface="ヒラギノ角ゴ Pro W3"/>
                <a:cs typeface="ヒラギノ角ゴ Pro W3"/>
              </a:rPr>
              <a:t> </a:t>
            </a:r>
            <a:r>
              <a:rPr lang="en-US" sz="1800" dirty="0" err="1" smtClean="0">
                <a:solidFill>
                  <a:prstClr val="black"/>
                </a:solidFill>
                <a:latin typeface="Arial" pitchFamily="34" charset="0"/>
                <a:ea typeface="ヒラギノ角ゴ Pro W3"/>
                <a:cs typeface="ヒラギノ角ゴ Pro W3"/>
              </a:rPr>
              <a:t>pps</a:t>
            </a:r>
            <a:r>
              <a:rPr lang="en-US" sz="1800" dirty="0" smtClean="0">
                <a:solidFill>
                  <a:prstClr val="black"/>
                </a:solidFill>
                <a:latin typeface="Arial" pitchFamily="34" charset="0"/>
                <a:ea typeface="ヒラギノ角ゴ Pro W3"/>
                <a:cs typeface="ヒラギノ角ゴ Pro W3"/>
              </a:rPr>
              <a:t> – 1 event/day</a:t>
            </a:r>
          </a:p>
          <a:p>
            <a:pPr defTabSz="457200"/>
            <a:r>
              <a:rPr lang="en-US" sz="1800" dirty="0" smtClean="0">
                <a:solidFill>
                  <a:prstClr val="black"/>
                </a:solidFill>
                <a:latin typeface="Arial" pitchFamily="34" charset="0"/>
                <a:ea typeface="ヒラギノ角ゴ Pro W3"/>
                <a:cs typeface="ヒラギノ角ゴ Pro W3"/>
              </a:rPr>
              <a:t>No background in 2 week: 1:10</a:t>
            </a:r>
          </a:p>
          <a:p>
            <a:pPr defTabSz="457200"/>
            <a:r>
              <a:rPr lang="en-US" sz="1800" dirty="0" smtClean="0">
                <a:solidFill>
                  <a:prstClr val="black"/>
                </a:solidFill>
                <a:latin typeface="Arial" pitchFamily="34" charset="0"/>
                <a:ea typeface="ヒラギノ角ゴ Pro W3"/>
                <a:cs typeface="ヒラギノ角ゴ Pro W3"/>
              </a:rPr>
              <a:t>Note: just one mass unit difference!</a:t>
            </a:r>
          </a:p>
          <a:p>
            <a:pPr defTabSz="457200"/>
            <a:endParaRPr lang="en-US" sz="1800" dirty="0" smtClean="0">
              <a:solidFill>
                <a:prstClr val="black"/>
              </a:solidFill>
              <a:latin typeface="Arial" pitchFamily="34" charset="0"/>
              <a:ea typeface="ヒラギノ角ゴ Pro W3"/>
              <a:cs typeface="ヒラギノ角ゴ Pro W3"/>
            </a:endParaRPr>
          </a:p>
        </p:txBody>
      </p:sp>
    </p:spTree>
    <p:extLst>
      <p:ext uri="{BB962C8B-B14F-4D97-AF65-F5344CB8AC3E}">
        <p14:creationId xmlns:p14="http://schemas.microsoft.com/office/powerpoint/2010/main" val="8553116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SECAR Project</a:t>
            </a:r>
            <a:endParaRPr lang="en-US" dirty="0"/>
          </a:p>
        </p:txBody>
      </p:sp>
      <p:sp>
        <p:nvSpPr>
          <p:cNvPr id="4" name="Footer Placeholder 3"/>
          <p:cNvSpPr>
            <a:spLocks noGrp="1"/>
          </p:cNvSpPr>
          <p:nvPr>
            <p:ph type="ftr" sz="quarter" idx="10"/>
          </p:nvPr>
        </p:nvSpPr>
        <p:spPr/>
        <p:txBody>
          <a:bodyPr/>
          <a:lstStyle/>
          <a:p>
            <a:pPr>
              <a:defRPr/>
            </a:pPr>
            <a:r>
              <a:rPr lang="en-US"/>
              <a:t>H. Schatz, October 2014 SECAR TCSM Review - 01 </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33</a:t>
            </a:fld>
            <a:endParaRPr lang="en-US"/>
          </a:p>
        </p:txBody>
      </p:sp>
      <p:pic>
        <p:nvPicPr>
          <p:cNvPr id="6" name="Picture 5" descr="screen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3671"/>
            <a:ext cx="9094089" cy="4718210"/>
          </a:xfrm>
          <a:prstGeom prst="rect">
            <a:avLst/>
          </a:prstGeom>
        </p:spPr>
      </p:pic>
      <p:sp>
        <p:nvSpPr>
          <p:cNvPr id="7" name="TextBox 6"/>
          <p:cNvSpPr txBox="1"/>
          <p:nvPr/>
        </p:nvSpPr>
        <p:spPr>
          <a:xfrm>
            <a:off x="6530371" y="5361033"/>
            <a:ext cx="2597135" cy="461665"/>
          </a:xfrm>
          <a:prstGeom prst="rect">
            <a:avLst/>
          </a:prstGeom>
          <a:noFill/>
        </p:spPr>
        <p:txBody>
          <a:bodyPr wrap="none" rtlCol="0">
            <a:spAutoFit/>
          </a:bodyPr>
          <a:lstStyle/>
          <a:p>
            <a:r>
              <a:rPr lang="en-US" dirty="0" smtClean="0">
                <a:solidFill>
                  <a:prstClr val="black"/>
                </a:solidFill>
              </a:rPr>
              <a:t>Completion: 2021</a:t>
            </a:r>
            <a:endParaRPr lang="en-US" dirty="0">
              <a:solidFill>
                <a:prstClr val="black"/>
              </a:solidFill>
            </a:endParaRPr>
          </a:p>
        </p:txBody>
      </p:sp>
    </p:spTree>
    <p:extLst>
      <p:ext uri="{BB962C8B-B14F-4D97-AF65-F5344CB8AC3E}">
        <p14:creationId xmlns:p14="http://schemas.microsoft.com/office/powerpoint/2010/main" val="107428534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Wien Filter</a:t>
            </a:r>
            <a:endParaRPr lang="en-US" dirty="0"/>
          </a:p>
        </p:txBody>
      </p:sp>
      <p:sp>
        <p:nvSpPr>
          <p:cNvPr id="4" name="Footer Placeholder 3"/>
          <p:cNvSpPr>
            <a:spLocks noGrp="1"/>
          </p:cNvSpPr>
          <p:nvPr>
            <p:ph type="ftr" sz="quarter" idx="10"/>
          </p:nvPr>
        </p:nvSpPr>
        <p:spPr/>
        <p:txBody>
          <a:bodyPr/>
          <a:lstStyle/>
          <a:p>
            <a:pPr>
              <a:defRPr/>
            </a:pPr>
            <a:r>
              <a:rPr lang="en-US" smtClean="0"/>
              <a:t>H. Schatz, October 2014 SECAR TCSM Review - 01 </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34</a:t>
            </a:fld>
            <a:endParaRPr lang="en-US"/>
          </a:p>
        </p:txBody>
      </p:sp>
      <p:pic>
        <p:nvPicPr>
          <p:cNvPr id="6" name="Picture 5" descr="300px-Velocity_selector.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617" y="1461358"/>
            <a:ext cx="5278845" cy="3747980"/>
          </a:xfrm>
          <a:prstGeom prst="rect">
            <a:avLst/>
          </a:prstGeom>
        </p:spPr>
      </p:pic>
    </p:spTree>
    <p:extLst>
      <p:ext uri="{BB962C8B-B14F-4D97-AF65-F5344CB8AC3E}">
        <p14:creationId xmlns:p14="http://schemas.microsoft.com/office/powerpoint/2010/main" val="129656818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Why can’t we use magnets? </a:t>
            </a:r>
            <a:endParaRPr lang="en-US" dirty="0"/>
          </a:p>
        </p:txBody>
      </p:sp>
      <p:sp>
        <p:nvSpPr>
          <p:cNvPr id="4" name="Footer Placeholder 3"/>
          <p:cNvSpPr>
            <a:spLocks noGrp="1"/>
          </p:cNvSpPr>
          <p:nvPr>
            <p:ph type="ftr" sz="quarter" idx="10"/>
          </p:nvPr>
        </p:nvSpPr>
        <p:spPr/>
        <p:txBody>
          <a:bodyPr/>
          <a:lstStyle/>
          <a:p>
            <a:pPr>
              <a:defRPr/>
            </a:pPr>
            <a:r>
              <a:rPr lang="en-US" smtClean="0"/>
              <a:t>H. Schatz, October 2014 SECAR TCSM Review - 01 </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35</a:t>
            </a:fld>
            <a:endParaRPr lang="en-US"/>
          </a:p>
        </p:txBody>
      </p:sp>
      <p:sp>
        <p:nvSpPr>
          <p:cNvPr id="6" name="TextBox 5"/>
          <p:cNvSpPr txBox="1"/>
          <p:nvPr/>
        </p:nvSpPr>
        <p:spPr>
          <a:xfrm>
            <a:off x="331919" y="1312686"/>
            <a:ext cx="1280068" cy="1200328"/>
          </a:xfrm>
          <a:prstGeom prst="rect">
            <a:avLst/>
          </a:prstGeom>
          <a:noFill/>
        </p:spPr>
        <p:txBody>
          <a:bodyPr wrap="none" rtlCol="0">
            <a:spAutoFit/>
          </a:bodyPr>
          <a:lstStyle/>
          <a:p>
            <a:r>
              <a:rPr lang="en-US" dirty="0" smtClean="0"/>
              <a:t>Magnet </a:t>
            </a:r>
            <a:br>
              <a:rPr lang="en-US" dirty="0" smtClean="0"/>
            </a:br>
            <a:r>
              <a:rPr lang="en-US" dirty="0" smtClean="0"/>
              <a:t>bending</a:t>
            </a:r>
            <a:br>
              <a:rPr lang="en-US" dirty="0" smtClean="0"/>
            </a:br>
            <a:r>
              <a:rPr lang="en-US" dirty="0" smtClean="0"/>
              <a:t>radius: </a:t>
            </a:r>
            <a:endParaRPr lang="en-US" dirty="0"/>
          </a:p>
        </p:txBody>
      </p:sp>
      <p:grpSp>
        <p:nvGrpSpPr>
          <p:cNvPr id="2" name="Group 1"/>
          <p:cNvGrpSpPr/>
          <p:nvPr/>
        </p:nvGrpSpPr>
        <p:grpSpPr>
          <a:xfrm>
            <a:off x="0" y="3402412"/>
            <a:ext cx="9144000" cy="1149556"/>
            <a:chOff x="0" y="2776332"/>
            <a:chExt cx="9144000" cy="1149556"/>
          </a:xfrm>
        </p:grpSpPr>
        <p:pic>
          <p:nvPicPr>
            <p:cNvPr id="9" name="inelastic.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2932113"/>
              <a:ext cx="9144000" cy="993775"/>
            </a:xfrm>
            <a:prstGeom prst="rect">
              <a:avLst/>
            </a:prstGeom>
          </p:spPr>
        </p:pic>
        <p:sp>
          <p:nvSpPr>
            <p:cNvPr id="10" name="TextBox 9"/>
            <p:cNvSpPr txBox="1"/>
            <p:nvPr/>
          </p:nvSpPr>
          <p:spPr>
            <a:xfrm>
              <a:off x="1977081" y="2819625"/>
              <a:ext cx="612618" cy="461665"/>
            </a:xfrm>
            <a:prstGeom prst="rect">
              <a:avLst/>
            </a:prstGeom>
            <a:noFill/>
          </p:spPr>
          <p:txBody>
            <a:bodyPr wrap="none" rtlCol="0">
              <a:spAutoFit/>
            </a:bodyPr>
            <a:lstStyle/>
            <a:p>
              <a:r>
                <a:rPr lang="en-US" baseline="30000" dirty="0" smtClean="0"/>
                <a:t>30</a:t>
              </a:r>
              <a:r>
                <a:rPr lang="en-US" dirty="0" smtClean="0"/>
                <a:t>P</a:t>
              </a:r>
              <a:endParaRPr lang="en-US" dirty="0"/>
            </a:p>
          </p:txBody>
        </p:sp>
        <p:sp>
          <p:nvSpPr>
            <p:cNvPr id="11" name="TextBox 10"/>
            <p:cNvSpPr txBox="1"/>
            <p:nvPr/>
          </p:nvSpPr>
          <p:spPr>
            <a:xfrm>
              <a:off x="5867173" y="2914303"/>
              <a:ext cx="336818" cy="420628"/>
            </a:xfrm>
            <a:prstGeom prst="rect">
              <a:avLst/>
            </a:prstGeom>
            <a:noFill/>
          </p:spPr>
          <p:txBody>
            <a:bodyPr wrap="none" rtlCol="0">
              <a:spAutoFit/>
            </a:bodyPr>
            <a:lstStyle/>
            <a:p>
              <a:r>
                <a:rPr lang="en-US" sz="3200" baseline="30000" dirty="0"/>
                <a:t>p</a:t>
              </a:r>
              <a:endParaRPr lang="en-US" sz="3200" dirty="0"/>
            </a:p>
          </p:txBody>
        </p:sp>
        <p:sp>
          <p:nvSpPr>
            <p:cNvPr id="12" name="TextBox 11"/>
            <p:cNvSpPr txBox="1"/>
            <p:nvPr/>
          </p:nvSpPr>
          <p:spPr>
            <a:xfrm>
              <a:off x="7605269" y="2776332"/>
              <a:ext cx="1005153" cy="461665"/>
            </a:xfrm>
            <a:prstGeom prst="rect">
              <a:avLst/>
            </a:prstGeom>
            <a:noFill/>
          </p:spPr>
          <p:txBody>
            <a:bodyPr wrap="none" rtlCol="0">
              <a:spAutoFit/>
            </a:bodyPr>
            <a:lstStyle/>
            <a:p>
              <a:r>
                <a:rPr lang="en-US" dirty="0" smtClean="0">
                  <a:sym typeface="Wingdings"/>
                </a:rPr>
                <a:t> </a:t>
              </a:r>
              <a:r>
                <a:rPr lang="en-US" baseline="30000" dirty="0" smtClean="0">
                  <a:sym typeface="Wingdings"/>
                </a:rPr>
                <a:t>31</a:t>
              </a:r>
              <a:r>
                <a:rPr lang="en-US" dirty="0" smtClean="0">
                  <a:sym typeface="Wingdings"/>
                </a:rPr>
                <a:t>S</a:t>
              </a:r>
              <a:endParaRPr lang="en-US" dirty="0"/>
            </a:p>
          </p:txBody>
        </p:sp>
      </p:grpSp>
      <p:sp>
        <p:nvSpPr>
          <p:cNvPr id="13" name="TextBox 12"/>
          <p:cNvSpPr txBox="1"/>
          <p:nvPr/>
        </p:nvSpPr>
        <p:spPr>
          <a:xfrm>
            <a:off x="562819" y="4596211"/>
            <a:ext cx="2113279" cy="1569660"/>
          </a:xfrm>
          <a:prstGeom prst="rect">
            <a:avLst/>
          </a:prstGeom>
          <a:noFill/>
        </p:spPr>
        <p:txBody>
          <a:bodyPr wrap="none" rtlCol="0">
            <a:spAutoFit/>
          </a:bodyPr>
          <a:lstStyle/>
          <a:p>
            <a:r>
              <a:rPr lang="en-US" dirty="0" smtClean="0"/>
              <a:t>After collision: </a:t>
            </a:r>
          </a:p>
          <a:p>
            <a:r>
              <a:rPr lang="en-US" dirty="0"/>
              <a:t>p</a:t>
            </a:r>
            <a:r>
              <a:rPr lang="en-US" dirty="0" smtClean="0"/>
              <a:t>? </a:t>
            </a:r>
          </a:p>
          <a:p>
            <a:r>
              <a:rPr lang="en-US" dirty="0"/>
              <a:t>q</a:t>
            </a:r>
            <a:r>
              <a:rPr lang="en-US" dirty="0" smtClean="0"/>
              <a:t>?</a:t>
            </a:r>
          </a:p>
          <a:p>
            <a:r>
              <a:rPr lang="en-US" dirty="0" smtClean="0"/>
              <a:t>v?</a:t>
            </a:r>
            <a:endParaRPr lang="en-US" dirty="0"/>
          </a:p>
        </p:txBody>
      </p:sp>
      <p:grpSp>
        <p:nvGrpSpPr>
          <p:cNvPr id="14" name="Group 13"/>
          <p:cNvGrpSpPr/>
          <p:nvPr/>
        </p:nvGrpSpPr>
        <p:grpSpPr>
          <a:xfrm>
            <a:off x="1770671" y="1341438"/>
            <a:ext cx="2011313" cy="1125537"/>
            <a:chOff x="3827512" y="1341438"/>
            <a:chExt cx="2011313" cy="1125537"/>
          </a:xfrm>
        </p:grpSpPr>
        <p:graphicFrame>
          <p:nvGraphicFramePr>
            <p:cNvPr id="7" name="Object 6"/>
            <p:cNvGraphicFramePr>
              <a:graphicFrameLocks noChangeAspect="1"/>
            </p:cNvGraphicFramePr>
            <p:nvPr>
              <p:extLst>
                <p:ext uri="{D42A27DB-BD31-4B8C-83A1-F6EECF244321}">
                  <p14:modId xmlns:p14="http://schemas.microsoft.com/office/powerpoint/2010/main" val="1583532023"/>
                </p:ext>
              </p:extLst>
            </p:nvPr>
          </p:nvGraphicFramePr>
          <p:xfrm>
            <a:off x="4276725" y="1341438"/>
            <a:ext cx="1562100" cy="1125537"/>
          </p:xfrm>
          <a:graphic>
            <a:graphicData uri="http://schemas.openxmlformats.org/presentationml/2006/ole">
              <mc:AlternateContent xmlns:mc="http://schemas.openxmlformats.org/markup-compatibility/2006">
                <mc:Choice xmlns:v="urn:schemas-microsoft-com:vml" Requires="v">
                  <p:oleObj spid="_x0000_s1058" name="Equation" r:id="rId6" imgW="546100" imgH="393700" progId="Equation.3">
                    <p:embed/>
                  </p:oleObj>
                </mc:Choice>
                <mc:Fallback>
                  <p:oleObj name="Equation" r:id="rId6" imgW="546100" imgH="393700" progId="Equation.3">
                    <p:embed/>
                    <p:pic>
                      <p:nvPicPr>
                        <p:cNvPr id="0" name=""/>
                        <p:cNvPicPr/>
                        <p:nvPr/>
                      </p:nvPicPr>
                      <p:blipFill>
                        <a:blip r:embed="rId7"/>
                        <a:stretch>
                          <a:fillRect/>
                        </a:stretch>
                      </p:blipFill>
                      <p:spPr>
                        <a:xfrm>
                          <a:off x="4276725" y="1341438"/>
                          <a:ext cx="1562100" cy="1125537"/>
                        </a:xfrm>
                        <a:prstGeom prst="rect">
                          <a:avLst/>
                        </a:prstGeom>
                      </p:spPr>
                    </p:pic>
                  </p:oleObj>
                </mc:Fallback>
              </mc:AlternateContent>
            </a:graphicData>
          </a:graphic>
        </p:graphicFrame>
        <p:sp>
          <p:nvSpPr>
            <p:cNvPr id="8" name="TextBox 7"/>
            <p:cNvSpPr txBox="1"/>
            <p:nvPr/>
          </p:nvSpPr>
          <p:spPr>
            <a:xfrm>
              <a:off x="3827512" y="1538416"/>
              <a:ext cx="438041" cy="646331"/>
            </a:xfrm>
            <a:prstGeom prst="rect">
              <a:avLst/>
            </a:prstGeom>
            <a:noFill/>
          </p:spPr>
          <p:txBody>
            <a:bodyPr wrap="none" rtlCol="0">
              <a:spAutoFit/>
            </a:bodyPr>
            <a:lstStyle/>
            <a:p>
              <a:r>
                <a:rPr lang="en-US" sz="3600" dirty="0" smtClean="0">
                  <a:latin typeface="Symbol" charset="2"/>
                  <a:cs typeface="Symbol" charset="2"/>
                </a:rPr>
                <a:t>r</a:t>
              </a:r>
              <a:endParaRPr lang="en-US" sz="3600" dirty="0">
                <a:latin typeface="Symbol" charset="2"/>
                <a:cs typeface="Symbol" charset="2"/>
              </a:endParaRPr>
            </a:p>
          </p:txBody>
        </p:sp>
      </p:grpSp>
      <p:pic>
        <p:nvPicPr>
          <p:cNvPr id="15" name="Picture 14" descr="screenshot.png"/>
          <p:cNvPicPr>
            <a:picLocks noChangeAspect="1"/>
          </p:cNvPicPr>
          <p:nvPr/>
        </p:nvPicPr>
        <p:blipFill rotWithShape="1">
          <a:blip r:embed="rId8">
            <a:extLst>
              <a:ext uri="{28A0092B-C50C-407E-A947-70E740481C1C}">
                <a14:useLocalDpi xmlns:a14="http://schemas.microsoft.com/office/drawing/2010/main" val="0"/>
              </a:ext>
            </a:extLst>
          </a:blip>
          <a:srcRect t="5164" b="10670"/>
          <a:stretch/>
        </p:blipFill>
        <p:spPr>
          <a:xfrm>
            <a:off x="3872775" y="1037522"/>
            <a:ext cx="5034241" cy="2325516"/>
          </a:xfrm>
          <a:prstGeom prst="rect">
            <a:avLst/>
          </a:prstGeom>
        </p:spPr>
      </p:pic>
    </p:spTree>
    <p:extLst>
      <p:ext uri="{BB962C8B-B14F-4D97-AF65-F5344CB8AC3E}">
        <p14:creationId xmlns:p14="http://schemas.microsoft.com/office/powerpoint/2010/main" val="2196665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X-ray bursts are the most common astrophysical thermonuclear explosions observed</a:t>
            </a:r>
          </a:p>
          <a:p>
            <a:r>
              <a:rPr lang="en-US" dirty="0" smtClean="0"/>
              <a:t>Nuclear physics involves unstable nuclei and needs to be understood</a:t>
            </a:r>
          </a:p>
          <a:p>
            <a:pPr lvl="1"/>
            <a:r>
              <a:rPr lang="en-US" dirty="0" smtClean="0"/>
              <a:t>To interpret light curves in terms of system parameters and physics</a:t>
            </a:r>
          </a:p>
          <a:p>
            <a:pPr lvl="1"/>
            <a:r>
              <a:rPr lang="en-US" dirty="0" smtClean="0"/>
              <a:t>To predict neutron star crust composition, atmosphere composition, and possible compositional signatures</a:t>
            </a:r>
          </a:p>
          <a:p>
            <a:pPr lvl="1"/>
            <a:r>
              <a:rPr lang="en-US" dirty="0" smtClean="0"/>
              <a:t>To validate models using observations</a:t>
            </a:r>
          </a:p>
          <a:p>
            <a:r>
              <a:rPr lang="en-US" dirty="0" smtClean="0"/>
              <a:t>Broad range of radioactive beam experiments (together with stable beam experiments) are needed</a:t>
            </a:r>
          </a:p>
          <a:p>
            <a:r>
              <a:rPr lang="en-US" dirty="0" smtClean="0"/>
              <a:t>With new radioactive beam facilities like FRIB, </a:t>
            </a:r>
            <a:endParaRPr lang="en-US" dirty="0"/>
          </a:p>
        </p:txBody>
      </p:sp>
    </p:spTree>
    <p:extLst>
      <p:ext uri="{BB962C8B-B14F-4D97-AF65-F5344CB8AC3E}">
        <p14:creationId xmlns:p14="http://schemas.microsoft.com/office/powerpoint/2010/main" val="355884678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Sensitivity to Reaction Rates</a:t>
            </a:r>
            <a:endParaRPr lang="en-US" sz="2400" dirty="0"/>
          </a:p>
        </p:txBody>
      </p:sp>
      <p:pic>
        <p:nvPicPr>
          <p:cNvPr id="4" name="Picture 3" descr="screen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044" y="133530"/>
            <a:ext cx="6870700" cy="6350000"/>
          </a:xfrm>
          <a:prstGeom prst="rect">
            <a:avLst/>
          </a:prstGeom>
        </p:spPr>
      </p:pic>
      <p:pic>
        <p:nvPicPr>
          <p:cNvPr id="5" name="Picture 4" descr="screen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636" y="986137"/>
            <a:ext cx="1498609" cy="1201783"/>
          </a:xfrm>
          <a:prstGeom prst="rect">
            <a:avLst/>
          </a:prstGeom>
        </p:spPr>
      </p:pic>
      <p:pic>
        <p:nvPicPr>
          <p:cNvPr id="6" name="Picture 5" descr="screensh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524" y="4102901"/>
            <a:ext cx="3053537" cy="1842301"/>
          </a:xfrm>
          <a:prstGeom prst="rect">
            <a:avLst/>
          </a:prstGeom>
        </p:spPr>
      </p:pic>
      <p:pic>
        <p:nvPicPr>
          <p:cNvPr id="7" name="Picture 6" descr="screens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195" y="3100530"/>
            <a:ext cx="3195290" cy="1726003"/>
          </a:xfrm>
          <a:prstGeom prst="rect">
            <a:avLst/>
          </a:prstGeom>
        </p:spPr>
      </p:pic>
      <p:sp>
        <p:nvSpPr>
          <p:cNvPr id="8" name="TextBox 7"/>
          <p:cNvSpPr txBox="1"/>
          <p:nvPr/>
        </p:nvSpPr>
        <p:spPr>
          <a:xfrm>
            <a:off x="2693832" y="284128"/>
            <a:ext cx="2442395" cy="584776"/>
          </a:xfrm>
          <a:prstGeom prst="rect">
            <a:avLst/>
          </a:prstGeom>
          <a:noFill/>
        </p:spPr>
        <p:txBody>
          <a:bodyPr wrap="none" rtlCol="0">
            <a:spAutoFit/>
          </a:bodyPr>
          <a:lstStyle/>
          <a:p>
            <a:pPr algn="ctr"/>
            <a:r>
              <a:rPr lang="en-US" sz="1600" b="1" dirty="0" err="1">
                <a:latin typeface="Symbol" charset="2"/>
                <a:cs typeface="Symbol" charset="2"/>
              </a:rPr>
              <a:t>a</a:t>
            </a:r>
            <a:r>
              <a:rPr lang="en-US" sz="1600" b="1" dirty="0" err="1" smtClean="0"/>
              <a:t>p</a:t>
            </a:r>
            <a:r>
              <a:rPr lang="en-US" sz="1600" b="1" dirty="0" smtClean="0"/>
              <a:t> process</a:t>
            </a:r>
          </a:p>
          <a:p>
            <a:pPr algn="ctr"/>
            <a:r>
              <a:rPr lang="en-US" sz="1600" b="1" dirty="0" smtClean="0"/>
              <a:t>(</a:t>
            </a:r>
            <a:r>
              <a:rPr lang="en-US" sz="1600" b="1" dirty="0" err="1" smtClean="0"/>
              <a:t>a,p</a:t>
            </a:r>
            <a:r>
              <a:rPr lang="en-US" sz="1600" b="1" dirty="0" smtClean="0"/>
              <a:t>) rates </a:t>
            </a:r>
            <a:r>
              <a:rPr lang="en-US" sz="1600" b="1" dirty="0" err="1" smtClean="0"/>
              <a:t>vs</a:t>
            </a:r>
            <a:r>
              <a:rPr lang="en-US" sz="1600" b="1" dirty="0" smtClean="0"/>
              <a:t> p-capture </a:t>
            </a:r>
            <a:endParaRPr lang="en-US" sz="1600" b="1" dirty="0"/>
          </a:p>
        </p:txBody>
      </p:sp>
      <p:sp>
        <p:nvSpPr>
          <p:cNvPr id="9" name="TextBox 8"/>
          <p:cNvSpPr txBox="1"/>
          <p:nvPr/>
        </p:nvSpPr>
        <p:spPr>
          <a:xfrm>
            <a:off x="883514" y="2372123"/>
            <a:ext cx="2978199" cy="584776"/>
          </a:xfrm>
          <a:prstGeom prst="rect">
            <a:avLst/>
          </a:prstGeom>
          <a:noFill/>
        </p:spPr>
        <p:txBody>
          <a:bodyPr wrap="none" rtlCol="0">
            <a:spAutoFit/>
          </a:bodyPr>
          <a:lstStyle/>
          <a:p>
            <a:pPr algn="ctr"/>
            <a:r>
              <a:rPr lang="en-US" sz="1600" b="1" dirty="0" smtClean="0"/>
              <a:t>CNO Breakout</a:t>
            </a:r>
          </a:p>
          <a:p>
            <a:pPr algn="ctr"/>
            <a:r>
              <a:rPr lang="en-US" sz="1600" b="1" dirty="0" smtClean="0"/>
              <a:t>14O(</a:t>
            </a:r>
            <a:r>
              <a:rPr lang="en-US" sz="1600" b="1" dirty="0" err="1" smtClean="0"/>
              <a:t>a,p</a:t>
            </a:r>
            <a:r>
              <a:rPr lang="en-US" sz="1600" b="1" dirty="0" smtClean="0"/>
              <a:t>), 15O(</a:t>
            </a:r>
            <a:r>
              <a:rPr lang="en-US" sz="1600" b="1" dirty="0" err="1" smtClean="0"/>
              <a:t>a,g</a:t>
            </a:r>
            <a:r>
              <a:rPr lang="en-US" sz="1600" b="1" dirty="0" smtClean="0"/>
              <a:t>), 18Ne(</a:t>
            </a:r>
            <a:r>
              <a:rPr lang="en-US" sz="1600" b="1" dirty="0" err="1" smtClean="0"/>
              <a:t>a,p</a:t>
            </a:r>
            <a:r>
              <a:rPr lang="en-US" sz="1600" b="1" dirty="0" smtClean="0"/>
              <a:t>) </a:t>
            </a:r>
            <a:endParaRPr lang="en-US" sz="1600" b="1" dirty="0"/>
          </a:p>
        </p:txBody>
      </p:sp>
      <p:sp>
        <p:nvSpPr>
          <p:cNvPr id="10" name="Oval 9"/>
          <p:cNvSpPr/>
          <p:nvPr/>
        </p:nvSpPr>
        <p:spPr>
          <a:xfrm>
            <a:off x="3812582" y="4368725"/>
            <a:ext cx="880195" cy="859227"/>
          </a:xfrm>
          <a:prstGeom prst="ellipse">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 name="Oval 10"/>
          <p:cNvSpPr/>
          <p:nvPr/>
        </p:nvSpPr>
        <p:spPr>
          <a:xfrm rot="18963443">
            <a:off x="4133521" y="3331177"/>
            <a:ext cx="2022173" cy="859227"/>
          </a:xfrm>
          <a:prstGeom prst="ellipse">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Oval 11"/>
          <p:cNvSpPr/>
          <p:nvPr/>
        </p:nvSpPr>
        <p:spPr>
          <a:xfrm rot="18963443">
            <a:off x="6863995" y="923762"/>
            <a:ext cx="1854206" cy="859227"/>
          </a:xfrm>
          <a:prstGeom prst="ellipse">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4" name="Straight Connector 13"/>
          <p:cNvCxnSpPr>
            <a:stCxn id="10" idx="1"/>
          </p:cNvCxnSpPr>
          <p:nvPr/>
        </p:nvCxnSpPr>
        <p:spPr>
          <a:xfrm flipH="1" flipV="1">
            <a:off x="3263341" y="4102901"/>
            <a:ext cx="678143" cy="391655"/>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4147183" y="2372123"/>
            <a:ext cx="649426" cy="1089728"/>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7932080" y="1727046"/>
            <a:ext cx="1" cy="1547534"/>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496921" y="3421414"/>
            <a:ext cx="2206053" cy="584776"/>
          </a:xfrm>
          <a:prstGeom prst="rect">
            <a:avLst/>
          </a:prstGeom>
          <a:noFill/>
        </p:spPr>
        <p:txBody>
          <a:bodyPr wrap="none" rtlCol="0">
            <a:spAutoFit/>
          </a:bodyPr>
          <a:lstStyle/>
          <a:p>
            <a:pPr algn="ctr"/>
            <a:r>
              <a:rPr lang="en-US" sz="1600" b="1" dirty="0" smtClean="0"/>
              <a:t>Cycles and </a:t>
            </a:r>
            <a:br>
              <a:rPr lang="en-US" sz="1600" b="1" dirty="0" smtClean="0"/>
            </a:br>
            <a:r>
              <a:rPr lang="en-US" sz="1600" b="1" dirty="0" smtClean="0"/>
              <a:t>Major</a:t>
            </a:r>
            <a:r>
              <a:rPr lang="en-US" sz="1600" b="1" dirty="0"/>
              <a:t> </a:t>
            </a:r>
            <a:r>
              <a:rPr lang="en-US" sz="1600" b="1" dirty="0" smtClean="0"/>
              <a:t>Waiting Points </a:t>
            </a:r>
            <a:endParaRPr lang="en-US" sz="1600" b="1" dirty="0"/>
          </a:p>
        </p:txBody>
      </p:sp>
      <p:sp>
        <p:nvSpPr>
          <p:cNvPr id="21" name="TextBox 20"/>
          <p:cNvSpPr txBox="1"/>
          <p:nvPr/>
        </p:nvSpPr>
        <p:spPr>
          <a:xfrm>
            <a:off x="4655951" y="5966518"/>
            <a:ext cx="4442943" cy="338554"/>
          </a:xfrm>
          <a:prstGeom prst="rect">
            <a:avLst/>
          </a:prstGeom>
          <a:noFill/>
        </p:spPr>
        <p:txBody>
          <a:bodyPr wrap="none" rtlCol="0">
            <a:spAutoFit/>
          </a:bodyPr>
          <a:lstStyle/>
          <a:p>
            <a:pPr algn="ctr"/>
            <a:r>
              <a:rPr lang="en-US" sz="1600" b="1" dirty="0" smtClean="0"/>
              <a:t>(</a:t>
            </a:r>
            <a:r>
              <a:rPr lang="en-US" sz="1600" b="1" dirty="0" err="1"/>
              <a:t>p</a:t>
            </a:r>
            <a:r>
              <a:rPr lang="en-US" sz="1600" b="1" dirty="0" err="1" smtClean="0"/>
              <a:t>,</a:t>
            </a:r>
            <a:r>
              <a:rPr lang="en-US" sz="1600" b="1" dirty="0" err="1"/>
              <a:t>a</a:t>
            </a:r>
            <a:r>
              <a:rPr lang="en-US" sz="1600" b="1" dirty="0" smtClean="0"/>
              <a:t>) rates </a:t>
            </a:r>
            <a:r>
              <a:rPr lang="en-US" sz="1600" b="1" dirty="0" err="1" smtClean="0"/>
              <a:t>vs</a:t>
            </a:r>
            <a:r>
              <a:rPr lang="en-US" sz="1600" b="1" dirty="0" smtClean="0"/>
              <a:t> p-capture; p-capture on </a:t>
            </a:r>
            <a:r>
              <a:rPr lang="en-US" sz="1600" b="1" dirty="0" err="1" smtClean="0"/>
              <a:t>WP+p</a:t>
            </a:r>
            <a:r>
              <a:rPr lang="en-US" sz="1600" b="1" dirty="0" smtClean="0"/>
              <a:t> </a:t>
            </a:r>
            <a:endParaRPr lang="en-US" sz="1600" b="1" dirty="0"/>
          </a:p>
        </p:txBody>
      </p:sp>
      <p:sp>
        <p:nvSpPr>
          <p:cNvPr id="22" name="Oval 21"/>
          <p:cNvSpPr/>
          <p:nvPr/>
        </p:nvSpPr>
        <p:spPr>
          <a:xfrm>
            <a:off x="7102566" y="5648014"/>
            <a:ext cx="236260" cy="25943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 name="Oval 22"/>
          <p:cNvSpPr/>
          <p:nvPr/>
        </p:nvSpPr>
        <p:spPr>
          <a:xfrm>
            <a:off x="7579822" y="5113004"/>
            <a:ext cx="236260" cy="25943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4" name="Oval 23"/>
          <p:cNvSpPr/>
          <p:nvPr/>
        </p:nvSpPr>
        <p:spPr>
          <a:xfrm>
            <a:off x="8067110" y="4614082"/>
            <a:ext cx="236260" cy="25943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5" name="Oval 24"/>
          <p:cNvSpPr/>
          <p:nvPr/>
        </p:nvSpPr>
        <p:spPr>
          <a:xfrm>
            <a:off x="8649759" y="3764005"/>
            <a:ext cx="236260" cy="25943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 name="TextBox 2"/>
          <p:cNvSpPr txBox="1"/>
          <p:nvPr/>
        </p:nvSpPr>
        <p:spPr>
          <a:xfrm>
            <a:off x="177195" y="1121996"/>
            <a:ext cx="1906692" cy="584776"/>
          </a:xfrm>
          <a:prstGeom prst="rect">
            <a:avLst/>
          </a:prstGeom>
          <a:noFill/>
        </p:spPr>
        <p:txBody>
          <a:bodyPr wrap="none" rtlCol="0">
            <a:spAutoFit/>
          </a:bodyPr>
          <a:lstStyle/>
          <a:p>
            <a:r>
              <a:rPr lang="en-US" sz="1600" dirty="0" smtClean="0"/>
              <a:t>1-Zone</a:t>
            </a:r>
          </a:p>
          <a:p>
            <a:r>
              <a:rPr lang="en-US" sz="1600" dirty="0" smtClean="0"/>
              <a:t>Light Curve Impact</a:t>
            </a:r>
            <a:endParaRPr lang="en-US" sz="1600" dirty="0"/>
          </a:p>
        </p:txBody>
      </p:sp>
    </p:spTree>
    <p:extLst>
      <p:ext uri="{BB962C8B-B14F-4D97-AF65-F5344CB8AC3E}">
        <p14:creationId xmlns:p14="http://schemas.microsoft.com/office/powerpoint/2010/main" val="91668135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Model B: Calibrated to 1D</a:t>
            </a:r>
            <a:endParaRPr lang="en-US" dirty="0"/>
          </a:p>
        </p:txBody>
      </p:sp>
      <p:pic>
        <p:nvPicPr>
          <p:cNvPr id="4" name="Picture 3" descr="screen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4301"/>
            <a:ext cx="3857974" cy="4083384"/>
          </a:xfrm>
          <a:prstGeom prst="rect">
            <a:avLst/>
          </a:prstGeom>
        </p:spPr>
      </p:pic>
      <p:pic>
        <p:nvPicPr>
          <p:cNvPr id="5" name="Picture 4" descr="screen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369" y="1027365"/>
            <a:ext cx="5208376" cy="5664252"/>
          </a:xfrm>
          <a:prstGeom prst="rect">
            <a:avLst/>
          </a:prstGeom>
        </p:spPr>
      </p:pic>
    </p:spTree>
    <p:extLst>
      <p:ext uri="{BB962C8B-B14F-4D97-AF65-F5344CB8AC3E}">
        <p14:creationId xmlns:p14="http://schemas.microsoft.com/office/powerpoint/2010/main" val="221327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Light curve impacts</a:t>
            </a:r>
            <a:endParaRPr lang="en-US" dirty="0"/>
          </a:p>
        </p:txBody>
      </p:sp>
      <p:pic>
        <p:nvPicPr>
          <p:cNvPr id="4" name="Picture 3" descr="screen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7332" y="1243467"/>
            <a:ext cx="5080000" cy="4546600"/>
          </a:xfrm>
          <a:prstGeom prst="rect">
            <a:avLst/>
          </a:prstGeom>
        </p:spPr>
      </p:pic>
    </p:spTree>
    <p:extLst>
      <p:ext uri="{BB962C8B-B14F-4D97-AF65-F5344CB8AC3E}">
        <p14:creationId xmlns:p14="http://schemas.microsoft.com/office/powerpoint/2010/main" val="32619955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homedir\home1\schatz\My Documents\Meet\NN06\xraybinary_highres.ti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34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 Box 3"/>
          <p:cNvSpPr txBox="1">
            <a:spLocks noChangeArrowheads="1"/>
          </p:cNvSpPr>
          <p:nvPr/>
        </p:nvSpPr>
        <p:spPr bwMode="auto">
          <a:xfrm>
            <a:off x="2057400" y="234950"/>
            <a:ext cx="488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a:solidFill>
                  <a:schemeClr val="bg1"/>
                </a:solidFill>
              </a:rPr>
              <a:t>Accreting neutron stars</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 Model B</a:t>
            </a:r>
            <a:endParaRPr lang="en-US" dirty="0"/>
          </a:p>
        </p:txBody>
      </p:sp>
      <p:pic>
        <p:nvPicPr>
          <p:cNvPr id="6" name="Picture 5" descr="screen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9" y="2030141"/>
            <a:ext cx="9144000" cy="2874100"/>
          </a:xfrm>
          <a:prstGeom prst="rect">
            <a:avLst/>
          </a:prstGeom>
        </p:spPr>
      </p:pic>
    </p:spTree>
    <p:extLst>
      <p:ext uri="{BB962C8B-B14F-4D97-AF65-F5344CB8AC3E}">
        <p14:creationId xmlns:p14="http://schemas.microsoft.com/office/powerpoint/2010/main" val="37481221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Model A</a:t>
            </a:r>
            <a:endParaRPr lang="en-US" dirty="0"/>
          </a:p>
        </p:txBody>
      </p:sp>
      <p:pic>
        <p:nvPicPr>
          <p:cNvPr id="6" name="Picture 5" descr="screen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406874543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Composition &gt; 20%</a:t>
            </a:r>
            <a:endParaRPr lang="en-US" dirty="0"/>
          </a:p>
        </p:txBody>
      </p:sp>
      <p:sp>
        <p:nvSpPr>
          <p:cNvPr id="5" name="TextBox 4"/>
          <p:cNvSpPr txBox="1"/>
          <p:nvPr/>
        </p:nvSpPr>
        <p:spPr>
          <a:xfrm>
            <a:off x="244247" y="1099841"/>
            <a:ext cx="2210862" cy="646331"/>
          </a:xfrm>
          <a:prstGeom prst="rect">
            <a:avLst/>
          </a:prstGeom>
          <a:noFill/>
        </p:spPr>
        <p:txBody>
          <a:bodyPr wrap="none" rtlCol="0">
            <a:spAutoFit/>
          </a:bodyPr>
          <a:lstStyle/>
          <a:p>
            <a:r>
              <a:rPr lang="en-US" dirty="0" smtClean="0"/>
              <a:t>24 masses in model A</a:t>
            </a:r>
            <a:endParaRPr lang="en-US" dirty="0"/>
          </a:p>
          <a:p>
            <a:r>
              <a:rPr lang="en-US" dirty="0" smtClean="0"/>
              <a:t>11 masses in model B</a:t>
            </a:r>
            <a:endParaRPr lang="en-US" dirty="0"/>
          </a:p>
        </p:txBody>
      </p:sp>
      <p:pic>
        <p:nvPicPr>
          <p:cNvPr id="6" name="Picture 5" descr="screen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7544" y="2218412"/>
            <a:ext cx="4394200" cy="3695700"/>
          </a:xfrm>
          <a:prstGeom prst="rect">
            <a:avLst/>
          </a:prstGeom>
        </p:spPr>
      </p:pic>
      <p:pic>
        <p:nvPicPr>
          <p:cNvPr id="8" name="Picture 7" descr="screen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0339"/>
            <a:ext cx="4508500" cy="3683000"/>
          </a:xfrm>
          <a:prstGeom prst="rect">
            <a:avLst/>
          </a:prstGeom>
        </p:spPr>
      </p:pic>
      <p:sp>
        <p:nvSpPr>
          <p:cNvPr id="3" name="Rectangle 2"/>
          <p:cNvSpPr/>
          <p:nvPr/>
        </p:nvSpPr>
        <p:spPr>
          <a:xfrm>
            <a:off x="5454316" y="2419684"/>
            <a:ext cx="1550737" cy="61494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aseline="30000" dirty="0" smtClean="0">
                <a:solidFill>
                  <a:schemeClr val="tx1"/>
                </a:solidFill>
              </a:rPr>
              <a:t>27</a:t>
            </a:r>
            <a:r>
              <a:rPr lang="en-US" dirty="0" smtClean="0">
                <a:solidFill>
                  <a:schemeClr val="tx1"/>
                </a:solidFill>
              </a:rPr>
              <a:t>P</a:t>
            </a:r>
            <a:endParaRPr lang="en-US" dirty="0">
              <a:solidFill>
                <a:schemeClr val="tx1"/>
              </a:solidFill>
            </a:endParaRPr>
          </a:p>
        </p:txBody>
      </p:sp>
    </p:spTree>
    <p:extLst>
      <p:ext uri="{BB962C8B-B14F-4D97-AF65-F5344CB8AC3E}">
        <p14:creationId xmlns:p14="http://schemas.microsoft.com/office/powerpoint/2010/main" val="306205469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Question 1</a:t>
            </a:r>
            <a:endParaRPr lang="en-US" dirty="0"/>
          </a:p>
        </p:txBody>
      </p:sp>
      <p:sp>
        <p:nvSpPr>
          <p:cNvPr id="3" name="Content Placeholder 2"/>
          <p:cNvSpPr>
            <a:spLocks noGrp="1"/>
          </p:cNvSpPr>
          <p:nvPr>
            <p:ph idx="1"/>
          </p:nvPr>
        </p:nvSpPr>
        <p:spPr/>
        <p:txBody>
          <a:bodyPr/>
          <a:lstStyle/>
          <a:p>
            <a:r>
              <a:rPr lang="en-US" dirty="0" smtClean="0"/>
              <a:t>Why does new 2M_sol neutron star not have X-ray bursts? </a:t>
            </a:r>
          </a:p>
          <a:p>
            <a:pPr lvl="1"/>
            <a:r>
              <a:rPr lang="en-US" dirty="0" smtClean="0"/>
              <a:t>Classes of neutron star phenomena</a:t>
            </a:r>
          </a:p>
          <a:p>
            <a:pPr lvl="1"/>
            <a:r>
              <a:rPr lang="en-US" dirty="0" smtClean="0"/>
              <a:t>Accreting/non-Accreting, high B/low B</a:t>
            </a:r>
            <a:endParaRPr lang="en-US" dirty="0"/>
          </a:p>
        </p:txBody>
      </p:sp>
    </p:spTree>
    <p:extLst>
      <p:ext uri="{BB962C8B-B14F-4D97-AF65-F5344CB8AC3E}">
        <p14:creationId xmlns:p14="http://schemas.microsoft.com/office/powerpoint/2010/main" val="1138215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8" descr="H:\Meet\SNIT02\3a_rate.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8" y="2460625"/>
            <a:ext cx="4964112"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ext Box 10"/>
          <p:cNvSpPr txBox="1">
            <a:spLocks noChangeArrowheads="1"/>
          </p:cNvSpPr>
          <p:nvPr/>
        </p:nvSpPr>
        <p:spPr bwMode="auto">
          <a:xfrm>
            <a:off x="225425" y="987997"/>
            <a:ext cx="5397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Times New Roman" charset="0"/>
              </a:rPr>
              <a:t>Burst trigger rate is </a:t>
            </a:r>
            <a:r>
              <a:rPr lang="ja-JP" altLang="en-US" dirty="0">
                <a:latin typeface="Times New Roman" charset="0"/>
              </a:rPr>
              <a:t>“</a:t>
            </a:r>
            <a:r>
              <a:rPr lang="en-US" altLang="ja-JP" dirty="0">
                <a:latin typeface="Times New Roman" charset="0"/>
              </a:rPr>
              <a:t>triple alpha reaction</a:t>
            </a:r>
            <a:r>
              <a:rPr lang="ja-JP" altLang="en-US" dirty="0">
                <a:latin typeface="Times New Roman" charset="0"/>
              </a:rPr>
              <a:t>”</a:t>
            </a:r>
            <a:r>
              <a:rPr lang="en-US" altLang="ja-JP" dirty="0">
                <a:latin typeface="Times New Roman" charset="0"/>
              </a:rPr>
              <a:t> </a:t>
            </a:r>
            <a:endParaRPr lang="en-US" dirty="0">
              <a:latin typeface="Times New Roman" charset="0"/>
            </a:endParaRPr>
          </a:p>
        </p:txBody>
      </p:sp>
      <p:grpSp>
        <p:nvGrpSpPr>
          <p:cNvPr id="57347" name="Group 11"/>
          <p:cNvGrpSpPr>
            <a:grpSpLocks/>
          </p:cNvGrpSpPr>
          <p:nvPr/>
        </p:nvGrpSpPr>
        <p:grpSpPr bwMode="auto">
          <a:xfrm>
            <a:off x="5775325" y="987997"/>
            <a:ext cx="2851150" cy="457200"/>
            <a:chOff x="238" y="866"/>
            <a:chExt cx="1796" cy="288"/>
          </a:xfrm>
        </p:grpSpPr>
        <p:sp>
          <p:nvSpPr>
            <p:cNvPr id="57374" name="Text Box 12"/>
            <p:cNvSpPr txBox="1">
              <a:spLocks noChangeArrowheads="1"/>
            </p:cNvSpPr>
            <p:nvPr/>
          </p:nvSpPr>
          <p:spPr bwMode="auto">
            <a:xfrm>
              <a:off x="238" y="866"/>
              <a:ext cx="17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3</a:t>
              </a:r>
              <a:r>
                <a:rPr lang="en-US" baseline="30000">
                  <a:latin typeface="Times New Roman" charset="0"/>
                </a:rPr>
                <a:t> 4</a:t>
              </a:r>
              <a:r>
                <a:rPr lang="en-US">
                  <a:latin typeface="Times New Roman" charset="0"/>
                </a:rPr>
                <a:t>He                     </a:t>
              </a:r>
              <a:r>
                <a:rPr lang="en-US" baseline="30000">
                  <a:latin typeface="Times New Roman" charset="0"/>
                </a:rPr>
                <a:t>12</a:t>
              </a:r>
              <a:r>
                <a:rPr lang="en-US">
                  <a:latin typeface="Times New Roman" charset="0"/>
                </a:rPr>
                <a:t>C</a:t>
              </a:r>
            </a:p>
          </p:txBody>
        </p:sp>
        <p:sp>
          <p:nvSpPr>
            <p:cNvPr id="57375" name="Line 13"/>
            <p:cNvSpPr>
              <a:spLocks noChangeShapeType="1"/>
            </p:cNvSpPr>
            <p:nvPr/>
          </p:nvSpPr>
          <p:spPr bwMode="auto">
            <a:xfrm flipV="1">
              <a:off x="800" y="1008"/>
              <a:ext cx="816" cy="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7348" name="Line 15"/>
          <p:cNvSpPr>
            <a:spLocks noChangeShapeType="1"/>
          </p:cNvSpPr>
          <p:nvPr/>
        </p:nvSpPr>
        <p:spPr bwMode="auto">
          <a:xfrm>
            <a:off x="2463800" y="2616200"/>
            <a:ext cx="0" cy="31369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7349" name="Freeform 16"/>
          <p:cNvSpPr>
            <a:spLocks/>
          </p:cNvSpPr>
          <p:nvPr/>
        </p:nvSpPr>
        <p:spPr bwMode="auto">
          <a:xfrm>
            <a:off x="1892300" y="3771900"/>
            <a:ext cx="558800" cy="1955800"/>
          </a:xfrm>
          <a:custGeom>
            <a:avLst/>
            <a:gdLst>
              <a:gd name="T0" fmla="*/ 0 w 352"/>
              <a:gd name="T1" fmla="*/ 2147483647 h 1232"/>
              <a:gd name="T2" fmla="*/ 2147483647 w 352"/>
              <a:gd name="T3" fmla="*/ 2147483647 h 1232"/>
              <a:gd name="T4" fmla="*/ 2147483647 w 352"/>
              <a:gd name="T5" fmla="*/ 2147483647 h 1232"/>
              <a:gd name="T6" fmla="*/ 2147483647 w 352"/>
              <a:gd name="T7" fmla="*/ 2147483647 h 1232"/>
              <a:gd name="T8" fmla="*/ 2147483647 w 352"/>
              <a:gd name="T9" fmla="*/ 2147483647 h 1232"/>
              <a:gd name="T10" fmla="*/ 2147483647 w 352"/>
              <a:gd name="T11" fmla="*/ 0 h 1232"/>
              <a:gd name="T12" fmla="*/ 0 60000 65536"/>
              <a:gd name="T13" fmla="*/ 0 60000 65536"/>
              <a:gd name="T14" fmla="*/ 0 60000 65536"/>
              <a:gd name="T15" fmla="*/ 0 60000 65536"/>
              <a:gd name="T16" fmla="*/ 0 60000 65536"/>
              <a:gd name="T17" fmla="*/ 0 60000 65536"/>
              <a:gd name="T18" fmla="*/ 0 w 352"/>
              <a:gd name="T19" fmla="*/ 0 h 1232"/>
              <a:gd name="T20" fmla="*/ 352 w 352"/>
              <a:gd name="T21" fmla="*/ 1232 h 1232"/>
            </a:gdLst>
            <a:ahLst/>
            <a:cxnLst>
              <a:cxn ang="T12">
                <a:pos x="T0" y="T1"/>
              </a:cxn>
              <a:cxn ang="T13">
                <a:pos x="T2" y="T3"/>
              </a:cxn>
              <a:cxn ang="T14">
                <a:pos x="T4" y="T5"/>
              </a:cxn>
              <a:cxn ang="T15">
                <a:pos x="T6" y="T7"/>
              </a:cxn>
              <a:cxn ang="T16">
                <a:pos x="T8" y="T9"/>
              </a:cxn>
              <a:cxn ang="T17">
                <a:pos x="T10" y="T11"/>
              </a:cxn>
            </a:cxnLst>
            <a:rect l="T18" t="T19" r="T20" b="T21"/>
            <a:pathLst>
              <a:path w="352" h="1232">
                <a:moveTo>
                  <a:pt x="0" y="1232"/>
                </a:moveTo>
                <a:lnTo>
                  <a:pt x="72" y="872"/>
                </a:lnTo>
                <a:lnTo>
                  <a:pt x="136" y="624"/>
                </a:lnTo>
                <a:lnTo>
                  <a:pt x="216" y="352"/>
                </a:lnTo>
                <a:lnTo>
                  <a:pt x="288" y="152"/>
                </a:lnTo>
                <a:lnTo>
                  <a:pt x="352" y="0"/>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0" name="Text Box 17"/>
          <p:cNvSpPr txBox="1">
            <a:spLocks noChangeArrowheads="1"/>
          </p:cNvSpPr>
          <p:nvPr/>
        </p:nvSpPr>
        <p:spPr bwMode="auto">
          <a:xfrm>
            <a:off x="238125" y="1533525"/>
            <a:ext cx="130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Ignition: </a:t>
            </a:r>
          </a:p>
        </p:txBody>
      </p:sp>
      <p:sp>
        <p:nvSpPr>
          <p:cNvPr id="57351" name="Text Box 18"/>
          <p:cNvSpPr txBox="1">
            <a:spLocks noChangeArrowheads="1"/>
          </p:cNvSpPr>
          <p:nvPr/>
        </p:nvSpPr>
        <p:spPr bwMode="auto">
          <a:xfrm>
            <a:off x="1927225" y="1387475"/>
            <a:ext cx="763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d</a:t>
            </a:r>
            <a:r>
              <a:rPr lang="en-US">
                <a:latin typeface="Symbol" charset="0"/>
              </a:rPr>
              <a:t>e</a:t>
            </a:r>
            <a:r>
              <a:rPr lang="en-US" baseline="-25000">
                <a:latin typeface="Times New Roman" charset="0"/>
              </a:rPr>
              <a:t>nuc</a:t>
            </a:r>
          </a:p>
        </p:txBody>
      </p:sp>
      <p:sp>
        <p:nvSpPr>
          <p:cNvPr id="57352" name="Text Box 19"/>
          <p:cNvSpPr txBox="1">
            <a:spLocks noChangeArrowheads="1"/>
          </p:cNvSpPr>
          <p:nvPr/>
        </p:nvSpPr>
        <p:spPr bwMode="auto">
          <a:xfrm>
            <a:off x="2105025" y="1800225"/>
            <a:ext cx="522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dT</a:t>
            </a:r>
          </a:p>
        </p:txBody>
      </p:sp>
      <p:sp>
        <p:nvSpPr>
          <p:cNvPr id="57353" name="Line 20"/>
          <p:cNvSpPr>
            <a:spLocks noChangeShapeType="1"/>
          </p:cNvSpPr>
          <p:nvPr/>
        </p:nvSpPr>
        <p:spPr bwMode="auto">
          <a:xfrm>
            <a:off x="1930400" y="1835150"/>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4" name="Text Box 21"/>
          <p:cNvSpPr txBox="1">
            <a:spLocks noChangeArrowheads="1"/>
          </p:cNvSpPr>
          <p:nvPr/>
        </p:nvSpPr>
        <p:spPr bwMode="auto">
          <a:xfrm>
            <a:off x="3273425" y="1387475"/>
            <a:ext cx="820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d</a:t>
            </a:r>
            <a:r>
              <a:rPr lang="en-US">
                <a:latin typeface="Symbol" charset="0"/>
              </a:rPr>
              <a:t>e</a:t>
            </a:r>
            <a:r>
              <a:rPr lang="en-US" baseline="-25000">
                <a:latin typeface="Times New Roman" charset="0"/>
              </a:rPr>
              <a:t>cool</a:t>
            </a:r>
          </a:p>
        </p:txBody>
      </p:sp>
      <p:sp>
        <p:nvSpPr>
          <p:cNvPr id="57355" name="Text Box 22"/>
          <p:cNvSpPr txBox="1">
            <a:spLocks noChangeArrowheads="1"/>
          </p:cNvSpPr>
          <p:nvPr/>
        </p:nvSpPr>
        <p:spPr bwMode="auto">
          <a:xfrm>
            <a:off x="3451225" y="1800225"/>
            <a:ext cx="522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dT</a:t>
            </a:r>
          </a:p>
        </p:txBody>
      </p:sp>
      <p:sp>
        <p:nvSpPr>
          <p:cNvPr id="57356" name="Line 23"/>
          <p:cNvSpPr>
            <a:spLocks noChangeShapeType="1"/>
          </p:cNvSpPr>
          <p:nvPr/>
        </p:nvSpPr>
        <p:spPr bwMode="auto">
          <a:xfrm>
            <a:off x="3276600" y="1835150"/>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7" name="Text Box 24"/>
          <p:cNvSpPr txBox="1">
            <a:spLocks noChangeArrowheads="1"/>
          </p:cNvSpPr>
          <p:nvPr/>
        </p:nvSpPr>
        <p:spPr bwMode="auto">
          <a:xfrm>
            <a:off x="2917825" y="1584325"/>
            <a:ext cx="35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&gt;</a:t>
            </a:r>
          </a:p>
        </p:txBody>
      </p:sp>
      <p:sp>
        <p:nvSpPr>
          <p:cNvPr id="57358" name="Text Box 25"/>
          <p:cNvSpPr txBox="1">
            <a:spLocks noChangeArrowheads="1"/>
          </p:cNvSpPr>
          <p:nvPr/>
        </p:nvSpPr>
        <p:spPr bwMode="auto">
          <a:xfrm>
            <a:off x="4810125" y="1374775"/>
            <a:ext cx="611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Symbol" charset="0"/>
              </a:rPr>
              <a:t>e</a:t>
            </a:r>
            <a:r>
              <a:rPr lang="en-US" baseline="-25000">
                <a:latin typeface="Times New Roman" charset="0"/>
              </a:rPr>
              <a:t>nuc</a:t>
            </a:r>
            <a:endParaRPr lang="en-US" baseline="30000">
              <a:latin typeface="Times New Roman" charset="0"/>
            </a:endParaRPr>
          </a:p>
        </p:txBody>
      </p:sp>
      <p:sp>
        <p:nvSpPr>
          <p:cNvPr id="57359" name="Text Box 26"/>
          <p:cNvSpPr txBox="1">
            <a:spLocks noChangeArrowheads="1"/>
          </p:cNvSpPr>
          <p:nvPr/>
        </p:nvSpPr>
        <p:spPr bwMode="auto">
          <a:xfrm>
            <a:off x="4822825" y="1743075"/>
            <a:ext cx="1247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Symbol" charset="0"/>
              </a:rPr>
              <a:t>e</a:t>
            </a:r>
            <a:r>
              <a:rPr lang="en-US" baseline="-25000">
                <a:latin typeface="Times New Roman" charset="0"/>
              </a:rPr>
              <a:t>cool </a:t>
            </a:r>
            <a:r>
              <a:rPr lang="en-US">
                <a:latin typeface="Times New Roman" charset="0"/>
              </a:rPr>
              <a:t>~ T</a:t>
            </a:r>
            <a:r>
              <a:rPr lang="en-US" baseline="30000">
                <a:latin typeface="Times New Roman" charset="0"/>
              </a:rPr>
              <a:t>4</a:t>
            </a:r>
          </a:p>
        </p:txBody>
      </p:sp>
      <p:sp>
        <p:nvSpPr>
          <p:cNvPr id="57360" name="Text Box 27"/>
          <p:cNvSpPr txBox="1">
            <a:spLocks noChangeArrowheads="1"/>
          </p:cNvSpPr>
          <p:nvPr/>
        </p:nvSpPr>
        <p:spPr bwMode="auto">
          <a:xfrm>
            <a:off x="5445125" y="3203575"/>
            <a:ext cx="32829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u="sng">
                <a:solidFill>
                  <a:srgbClr val="FF0000"/>
                </a:solidFill>
                <a:latin typeface="Times New Roman" charset="0"/>
              </a:rPr>
              <a:t>Ignition &lt; 0.4 GK:</a:t>
            </a:r>
            <a:br>
              <a:rPr lang="en-US" b="1" u="sng">
                <a:solidFill>
                  <a:srgbClr val="FF0000"/>
                </a:solidFill>
                <a:latin typeface="Times New Roman" charset="0"/>
              </a:rPr>
            </a:br>
            <a:r>
              <a:rPr lang="en-US">
                <a:latin typeface="Times New Roman" charset="0"/>
              </a:rPr>
              <a:t>   unstable </a:t>
            </a:r>
            <a:r>
              <a:rPr lang="en-US" b="1" u="sng">
                <a:latin typeface="Times New Roman" charset="0"/>
              </a:rPr>
              <a:t>runaway</a:t>
            </a:r>
            <a:br>
              <a:rPr lang="en-US" b="1" u="sng">
                <a:latin typeface="Times New Roman" charset="0"/>
              </a:rPr>
            </a:br>
            <a:r>
              <a:rPr lang="en-US">
                <a:latin typeface="Times New Roman" charset="0"/>
              </a:rPr>
              <a:t>   (increase in T increases</a:t>
            </a:r>
            <a:br>
              <a:rPr lang="en-US">
                <a:latin typeface="Times New Roman" charset="0"/>
              </a:rPr>
            </a:br>
            <a:r>
              <a:rPr lang="en-US">
                <a:latin typeface="Times New Roman" charset="0"/>
              </a:rPr>
              <a:t>   </a:t>
            </a:r>
            <a:r>
              <a:rPr lang="en-US">
                <a:latin typeface="Symbol" charset="0"/>
              </a:rPr>
              <a:t>e</a:t>
            </a:r>
            <a:r>
              <a:rPr lang="en-US" baseline="-25000">
                <a:latin typeface="Times New Roman" charset="0"/>
              </a:rPr>
              <a:t>nuc </a:t>
            </a:r>
            <a:r>
              <a:rPr lang="en-US">
                <a:latin typeface="Times New Roman" charset="0"/>
              </a:rPr>
              <a:t>that increases T …)</a:t>
            </a:r>
            <a:br>
              <a:rPr lang="en-US">
                <a:latin typeface="Times New Roman" charset="0"/>
              </a:rPr>
            </a:br>
            <a:r>
              <a:rPr lang="en-US">
                <a:latin typeface="Times New Roman" charset="0"/>
              </a:rPr>
              <a:t>   </a:t>
            </a:r>
          </a:p>
        </p:txBody>
      </p:sp>
      <p:sp>
        <p:nvSpPr>
          <p:cNvPr id="57361" name="Text Box 28"/>
          <p:cNvSpPr txBox="1">
            <a:spLocks noChangeArrowheads="1"/>
          </p:cNvSpPr>
          <p:nvPr/>
        </p:nvSpPr>
        <p:spPr bwMode="auto">
          <a:xfrm>
            <a:off x="5673725" y="5197475"/>
            <a:ext cx="3117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degenerate e-gas helps !</a:t>
            </a:r>
          </a:p>
        </p:txBody>
      </p:sp>
      <p:sp>
        <p:nvSpPr>
          <p:cNvPr id="57362" name="Text Box 29"/>
          <p:cNvSpPr txBox="1">
            <a:spLocks noChangeArrowheads="1"/>
          </p:cNvSpPr>
          <p:nvPr/>
        </p:nvSpPr>
        <p:spPr bwMode="auto">
          <a:xfrm>
            <a:off x="1939925" y="2247900"/>
            <a:ext cx="248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imes New Roman" charset="0"/>
              </a:rPr>
              <a:t>Triple alpha reaction rate</a:t>
            </a:r>
          </a:p>
        </p:txBody>
      </p:sp>
      <p:sp>
        <p:nvSpPr>
          <p:cNvPr id="57363" name="Text Box 30"/>
          <p:cNvSpPr txBox="1">
            <a:spLocks noChangeArrowheads="1"/>
          </p:cNvSpPr>
          <p:nvPr/>
        </p:nvSpPr>
        <p:spPr bwMode="auto">
          <a:xfrm>
            <a:off x="1558925" y="6440488"/>
            <a:ext cx="605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Times New Roman" charset="0"/>
              </a:rPr>
              <a:t>BUT: energy release dominated by subsequent reactions !</a:t>
            </a:r>
          </a:p>
        </p:txBody>
      </p:sp>
      <p:sp>
        <p:nvSpPr>
          <p:cNvPr id="57364" name="Text Box 31"/>
          <p:cNvSpPr txBox="1">
            <a:spLocks noChangeArrowheads="1"/>
          </p:cNvSpPr>
          <p:nvPr/>
        </p:nvSpPr>
        <p:spPr bwMode="auto">
          <a:xfrm>
            <a:off x="6080125" y="1441450"/>
            <a:ext cx="3009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imes New Roman" charset="0"/>
              </a:rPr>
              <a:t>Nuclear energy generation rate</a:t>
            </a:r>
          </a:p>
        </p:txBody>
      </p:sp>
      <p:sp>
        <p:nvSpPr>
          <p:cNvPr id="57365" name="Text Box 32"/>
          <p:cNvSpPr txBox="1">
            <a:spLocks noChangeArrowheads="1"/>
          </p:cNvSpPr>
          <p:nvPr/>
        </p:nvSpPr>
        <p:spPr bwMode="auto">
          <a:xfrm>
            <a:off x="6083300" y="1847850"/>
            <a:ext cx="132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imes New Roman" charset="0"/>
              </a:rPr>
              <a:t>Cooling rate</a:t>
            </a:r>
          </a:p>
        </p:txBody>
      </p:sp>
      <p:sp>
        <p:nvSpPr>
          <p:cNvPr id="57367" name="Text Box 40"/>
          <p:cNvSpPr txBox="1">
            <a:spLocks noChangeArrowheads="1"/>
          </p:cNvSpPr>
          <p:nvPr/>
        </p:nvSpPr>
        <p:spPr bwMode="auto">
          <a:xfrm>
            <a:off x="3266226" y="185793"/>
            <a:ext cx="255691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t>Burst ignition</a:t>
            </a:r>
          </a:p>
        </p:txBody>
      </p:sp>
    </p:spTree>
    <p:extLst>
      <p:ext uri="{BB962C8B-B14F-4D97-AF65-F5344CB8AC3E}">
        <p14:creationId xmlns:p14="http://schemas.microsoft.com/office/powerpoint/2010/main" val="291158478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H:\Meet\SNIT02\xray_pulsa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1068388"/>
            <a:ext cx="7288213"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 Box 5"/>
          <p:cNvSpPr txBox="1">
            <a:spLocks noChangeArrowheads="1"/>
          </p:cNvSpPr>
          <p:nvPr/>
        </p:nvSpPr>
        <p:spPr bwMode="auto">
          <a:xfrm>
            <a:off x="619125" y="2085975"/>
            <a:ext cx="193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&gt; 10</a:t>
            </a:r>
            <a:r>
              <a:rPr lang="en-US" baseline="30000">
                <a:latin typeface="Times New Roman" charset="0"/>
              </a:rPr>
              <a:t>12</a:t>
            </a:r>
            <a:r>
              <a:rPr lang="en-US">
                <a:latin typeface="Times New Roman" charset="0"/>
              </a:rPr>
              <a:t> Gauss !</a:t>
            </a:r>
          </a:p>
        </p:txBody>
      </p:sp>
      <p:sp>
        <p:nvSpPr>
          <p:cNvPr id="59395" name="Text Box 6"/>
          <p:cNvSpPr txBox="1">
            <a:spLocks noChangeArrowheads="1"/>
          </p:cNvSpPr>
          <p:nvPr/>
        </p:nvSpPr>
        <p:spPr bwMode="auto">
          <a:xfrm>
            <a:off x="266700" y="6208713"/>
            <a:ext cx="8875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Times New Roman" charset="0"/>
              </a:rPr>
              <a:t>High local accretion rates due to magnetic funneling of material on small surface area</a:t>
            </a:r>
          </a:p>
        </p:txBody>
      </p:sp>
      <p:sp>
        <p:nvSpPr>
          <p:cNvPr id="59397" name="Text Box 14"/>
          <p:cNvSpPr txBox="1">
            <a:spLocks noChangeArrowheads="1"/>
          </p:cNvSpPr>
          <p:nvPr/>
        </p:nvSpPr>
        <p:spPr bwMode="auto">
          <a:xfrm>
            <a:off x="3578225" y="29368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X-ray pulsar</a:t>
            </a:r>
          </a:p>
        </p:txBody>
      </p:sp>
    </p:spTree>
    <p:extLst>
      <p:ext uri="{BB962C8B-B14F-4D97-AF65-F5344CB8AC3E}">
        <p14:creationId xmlns:p14="http://schemas.microsoft.com/office/powerpoint/2010/main" val="9970232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49965" y="133530"/>
            <a:ext cx="7881779" cy="698749"/>
          </a:xfrm>
          <a:prstGeom prst="rect">
            <a:avLst/>
          </a:prstGeom>
        </p:spPr>
        <p:txBody>
          <a:bodyPr>
            <a:normAutofit fontScale="97500"/>
          </a:bodyPr>
          <a:lstStyle>
            <a:lvl1pPr algn="ctr" defTabSz="457200" rtl="0" eaLnBrk="1" latinLnBrk="0" hangingPunct="1">
              <a:spcBef>
                <a:spcPct val="0"/>
              </a:spcBef>
              <a:buNone/>
              <a:defRPr sz="4000" kern="1200">
                <a:solidFill>
                  <a:schemeClr val="tx1"/>
                </a:solidFill>
                <a:latin typeface="+mj-lt"/>
                <a:ea typeface="+mj-ea"/>
                <a:cs typeface="+mj-cs"/>
              </a:defRPr>
            </a:lvl1pPr>
          </a:lstStyle>
          <a:p>
            <a:r>
              <a:rPr lang="en-US" dirty="0" smtClean="0"/>
              <a:t>Question 2</a:t>
            </a:r>
            <a:endParaRPr lang="en-US" dirty="0"/>
          </a:p>
        </p:txBody>
      </p:sp>
      <p:sp>
        <p:nvSpPr>
          <p:cNvPr id="3" name="Content Placeholder 2"/>
          <p:cNvSpPr txBox="1">
            <a:spLocks/>
          </p:cNvSpPr>
          <p:nvPr/>
        </p:nvSpPr>
        <p:spPr>
          <a:xfrm>
            <a:off x="457200" y="1343646"/>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What sets the peak of the burst? </a:t>
            </a:r>
            <a:endParaRPr lang="en-US" dirty="0"/>
          </a:p>
        </p:txBody>
      </p:sp>
    </p:spTree>
    <p:extLst>
      <p:ext uri="{BB962C8B-B14F-4D97-AF65-F5344CB8AC3E}">
        <p14:creationId xmlns:p14="http://schemas.microsoft.com/office/powerpoint/2010/main" val="3671513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49965" y="133530"/>
            <a:ext cx="7881779" cy="698749"/>
          </a:xfrm>
          <a:prstGeom prst="rect">
            <a:avLst/>
          </a:prstGeom>
        </p:spPr>
        <p:txBody>
          <a:bodyPr>
            <a:normAutofit fontScale="97500"/>
          </a:bodyPr>
          <a:lstStyle>
            <a:lvl1pPr algn="ctr" defTabSz="457200" rtl="0" eaLnBrk="1" latinLnBrk="0" hangingPunct="1">
              <a:spcBef>
                <a:spcPct val="0"/>
              </a:spcBef>
              <a:buNone/>
              <a:defRPr sz="4000" kern="1200">
                <a:solidFill>
                  <a:schemeClr val="tx1"/>
                </a:solidFill>
                <a:latin typeface="+mj-lt"/>
                <a:ea typeface="+mj-ea"/>
                <a:cs typeface="+mj-cs"/>
              </a:defRPr>
            </a:lvl1pPr>
          </a:lstStyle>
          <a:p>
            <a:r>
              <a:rPr lang="en-US" dirty="0" smtClean="0"/>
              <a:t>Question 3</a:t>
            </a:r>
            <a:endParaRPr lang="en-US" dirty="0"/>
          </a:p>
        </p:txBody>
      </p:sp>
      <p:sp>
        <p:nvSpPr>
          <p:cNvPr id="3" name="Content Placeholder 2"/>
          <p:cNvSpPr txBox="1">
            <a:spLocks/>
          </p:cNvSpPr>
          <p:nvPr/>
        </p:nvSpPr>
        <p:spPr>
          <a:xfrm>
            <a:off x="457200" y="1343646"/>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How do important reactions affect light curve? </a:t>
            </a:r>
          </a:p>
        </p:txBody>
      </p:sp>
    </p:spTree>
    <p:extLst>
      <p:ext uri="{BB962C8B-B14F-4D97-AF65-F5344CB8AC3E}">
        <p14:creationId xmlns:p14="http://schemas.microsoft.com/office/powerpoint/2010/main" val="510418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804" y="667641"/>
            <a:ext cx="7841166" cy="5545134"/>
          </a:xfrm>
          <a:prstGeom prst="rect">
            <a:avLst/>
          </a:prstGeom>
        </p:spPr>
      </p:pic>
    </p:spTree>
    <p:extLst>
      <p:ext uri="{BB962C8B-B14F-4D97-AF65-F5344CB8AC3E}">
        <p14:creationId xmlns:p14="http://schemas.microsoft.com/office/powerpoint/2010/main" val="3520765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49965" y="133530"/>
            <a:ext cx="7881779" cy="698749"/>
          </a:xfrm>
          <a:prstGeom prst="rect">
            <a:avLst/>
          </a:prstGeom>
        </p:spPr>
        <p:txBody>
          <a:bodyPr>
            <a:normAutofit fontScale="97500"/>
          </a:bodyPr>
          <a:lstStyle>
            <a:lvl1pPr algn="ctr" defTabSz="457200" rtl="0" eaLnBrk="1" latinLnBrk="0" hangingPunct="1">
              <a:spcBef>
                <a:spcPct val="0"/>
              </a:spcBef>
              <a:buNone/>
              <a:defRPr sz="4000" kern="1200">
                <a:solidFill>
                  <a:schemeClr val="tx1"/>
                </a:solidFill>
                <a:latin typeface="+mj-lt"/>
                <a:ea typeface="+mj-ea"/>
                <a:cs typeface="+mj-cs"/>
              </a:defRPr>
            </a:lvl1pPr>
          </a:lstStyle>
          <a:p>
            <a:r>
              <a:rPr lang="en-US" dirty="0" smtClean="0"/>
              <a:t>Question 4</a:t>
            </a:r>
            <a:endParaRPr lang="en-US" dirty="0"/>
          </a:p>
        </p:txBody>
      </p:sp>
      <p:sp>
        <p:nvSpPr>
          <p:cNvPr id="3" name="Content Placeholder 2"/>
          <p:cNvSpPr txBox="1">
            <a:spLocks/>
          </p:cNvSpPr>
          <p:nvPr/>
        </p:nvSpPr>
        <p:spPr>
          <a:xfrm>
            <a:off x="457200" y="1343646"/>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Connection between resonance strength and cross section</a:t>
            </a:r>
          </a:p>
          <a:p>
            <a:pPr lvl="1"/>
            <a:r>
              <a:rPr lang="en-US" dirty="0" smtClean="0"/>
              <a:t>Resonance strength is related to the rate ( &lt;</a:t>
            </a:r>
            <a:r>
              <a:rPr lang="en-US" dirty="0" err="1" smtClean="0">
                <a:latin typeface="Symbol" charset="2"/>
                <a:cs typeface="Symbol" charset="2"/>
              </a:rPr>
              <a:t>s</a:t>
            </a:r>
            <a:r>
              <a:rPr lang="en-US" dirty="0" err="1" smtClean="0"/>
              <a:t>v</a:t>
            </a:r>
            <a:r>
              <a:rPr lang="en-US" dirty="0" smtClean="0"/>
              <a:t>&gt;) </a:t>
            </a:r>
          </a:p>
        </p:txBody>
      </p:sp>
    </p:spTree>
    <p:extLst>
      <p:ext uri="{BB962C8B-B14F-4D97-AF65-F5344CB8AC3E}">
        <p14:creationId xmlns:p14="http://schemas.microsoft.com/office/powerpoint/2010/main" val="4260655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rb.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1202" name="Text Box 2051"/>
          <p:cNvSpPr txBox="1">
            <a:spLocks noChangeArrowheads="1"/>
          </p:cNvSpPr>
          <p:nvPr/>
        </p:nvSpPr>
        <p:spPr bwMode="auto">
          <a:xfrm>
            <a:off x="2057400" y="234950"/>
            <a:ext cx="488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a:solidFill>
                  <a:schemeClr val="bg1"/>
                </a:solidFill>
              </a:rPr>
              <a:t>Accreting neutron stars</a:t>
            </a: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7"/>
          <p:cNvGraphicFramePr>
            <a:graphicFrameLocks noChangeAspect="1"/>
          </p:cNvGraphicFramePr>
          <p:nvPr>
            <p:extLst>
              <p:ext uri="{D42A27DB-BD31-4B8C-83A1-F6EECF244321}">
                <p14:modId xmlns:p14="http://schemas.microsoft.com/office/powerpoint/2010/main" val="215594133"/>
              </p:ext>
            </p:extLst>
          </p:nvPr>
        </p:nvGraphicFramePr>
        <p:xfrm>
          <a:off x="334385" y="208115"/>
          <a:ext cx="4953000" cy="1155700"/>
        </p:xfrm>
        <a:graphic>
          <a:graphicData uri="http://schemas.openxmlformats.org/presentationml/2006/ole">
            <mc:AlternateContent xmlns:mc="http://schemas.openxmlformats.org/markup-compatibility/2006">
              <mc:Choice xmlns:v="urn:schemas-microsoft-com:vml" Requires="v">
                <p:oleObj spid="_x0000_s9246" name="Equation" r:id="rId3" imgW="1905000" imgH="444500" progId="Equation.3">
                  <p:embed/>
                </p:oleObj>
              </mc:Choice>
              <mc:Fallback>
                <p:oleObj name="Equation" r:id="rId3" imgW="19050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385" y="208115"/>
                        <a:ext cx="4953000"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 name="Rectangle 2"/>
          <p:cNvSpPr/>
          <p:nvPr/>
        </p:nvSpPr>
        <p:spPr>
          <a:xfrm>
            <a:off x="2872731" y="271015"/>
            <a:ext cx="2574566" cy="961021"/>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048027" y="459787"/>
            <a:ext cx="1116612" cy="584776"/>
          </a:xfrm>
          <a:prstGeom prst="rect">
            <a:avLst/>
          </a:prstGeom>
          <a:noFill/>
        </p:spPr>
        <p:txBody>
          <a:bodyPr wrap="none" rtlCol="0">
            <a:spAutoFit/>
          </a:bodyPr>
          <a:lstStyle/>
          <a:p>
            <a:r>
              <a:rPr lang="en-US" sz="3200" dirty="0" smtClean="0"/>
              <a:t>&lt;</a:t>
            </a:r>
            <a:r>
              <a:rPr lang="en-US" sz="3200" dirty="0" err="1" smtClean="0">
                <a:latin typeface="Symbol" charset="2"/>
                <a:cs typeface="Symbol" charset="2"/>
              </a:rPr>
              <a:t>s</a:t>
            </a:r>
            <a:r>
              <a:rPr lang="en-US" sz="3200" dirty="0" err="1" smtClean="0"/>
              <a:t>v</a:t>
            </a:r>
            <a:r>
              <a:rPr lang="en-US" sz="3200" dirty="0" smtClean="0"/>
              <a:t>&gt;</a:t>
            </a:r>
            <a:endParaRPr lang="en-US" sz="3200" dirty="0"/>
          </a:p>
        </p:txBody>
      </p:sp>
      <p:cxnSp>
        <p:nvCxnSpPr>
          <p:cNvPr id="5" name="Straight Connector 4"/>
          <p:cNvCxnSpPr>
            <a:stCxn id="3" idx="3"/>
            <a:endCxn id="4" idx="1"/>
          </p:cNvCxnSpPr>
          <p:nvPr/>
        </p:nvCxnSpPr>
        <p:spPr>
          <a:xfrm>
            <a:off x="5447297" y="751526"/>
            <a:ext cx="600730" cy="64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aphicFrame>
        <p:nvGraphicFramePr>
          <p:cNvPr id="7" name="Object 3"/>
          <p:cNvGraphicFramePr>
            <a:graphicFrameLocks noChangeAspect="1"/>
          </p:cNvGraphicFramePr>
          <p:nvPr>
            <p:extLst>
              <p:ext uri="{D42A27DB-BD31-4B8C-83A1-F6EECF244321}">
                <p14:modId xmlns:p14="http://schemas.microsoft.com/office/powerpoint/2010/main" val="103470438"/>
              </p:ext>
            </p:extLst>
          </p:nvPr>
        </p:nvGraphicFramePr>
        <p:xfrm>
          <a:off x="4320853" y="1563270"/>
          <a:ext cx="4343400" cy="1196975"/>
        </p:xfrm>
        <a:graphic>
          <a:graphicData uri="http://schemas.openxmlformats.org/presentationml/2006/ole">
            <mc:AlternateContent xmlns:mc="http://schemas.openxmlformats.org/markup-compatibility/2006">
              <mc:Choice xmlns:v="urn:schemas-microsoft-com:vml" Requires="v">
                <p:oleObj spid="_x0000_s9247" name="Equation" r:id="rId5" imgW="1841500" imgH="508000" progId="Equation.3">
                  <p:embed/>
                </p:oleObj>
              </mc:Choice>
              <mc:Fallback>
                <p:oleObj name="Equation" r:id="rId5" imgW="1841500" imgH="508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853" y="1563270"/>
                        <a:ext cx="4343400" cy="119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8" name="Object 3"/>
          <p:cNvGraphicFramePr>
            <a:graphicFrameLocks noChangeAspect="1"/>
          </p:cNvGraphicFramePr>
          <p:nvPr>
            <p:extLst>
              <p:ext uri="{D42A27DB-BD31-4B8C-83A1-F6EECF244321}">
                <p14:modId xmlns:p14="http://schemas.microsoft.com/office/powerpoint/2010/main" val="2979249002"/>
              </p:ext>
            </p:extLst>
          </p:nvPr>
        </p:nvGraphicFramePr>
        <p:xfrm>
          <a:off x="3625081" y="2791551"/>
          <a:ext cx="5381625" cy="1120775"/>
        </p:xfrm>
        <a:graphic>
          <a:graphicData uri="http://schemas.openxmlformats.org/presentationml/2006/ole">
            <mc:AlternateContent xmlns:mc="http://schemas.openxmlformats.org/markup-compatibility/2006">
              <mc:Choice xmlns:v="urn:schemas-microsoft-com:vml" Requires="v">
                <p:oleObj spid="_x0000_s9248" name="Equation" r:id="rId7" imgW="2133600" imgH="444500" progId="Equation.3">
                  <p:embed/>
                </p:oleObj>
              </mc:Choice>
              <mc:Fallback>
                <p:oleObj name="Equation" r:id="rId7" imgW="2133600" imgH="444500" progId="Equation.3">
                  <p:embed/>
                  <p:pic>
                    <p:nvPicPr>
                      <p:cNvPr id="0" name=""/>
                      <p:cNvPicPr>
                        <a:picLocks noChangeAspect="1" noChangeArrowheads="1"/>
                      </p:cNvPicPr>
                      <p:nvPr/>
                    </p:nvPicPr>
                    <p:blipFill>
                      <a:blip r:embed="rId8"/>
                      <a:srcRect/>
                      <a:stretch>
                        <a:fillRect/>
                      </a:stretch>
                    </p:blipFill>
                    <p:spPr bwMode="auto">
                      <a:xfrm>
                        <a:off x="3625081" y="2791551"/>
                        <a:ext cx="5381625" cy="112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 name="Object 1029"/>
          <p:cNvGraphicFramePr>
            <a:graphicFrameLocks noChangeAspect="1"/>
          </p:cNvGraphicFramePr>
          <p:nvPr>
            <p:extLst>
              <p:ext uri="{D42A27DB-BD31-4B8C-83A1-F6EECF244321}">
                <p14:modId xmlns:p14="http://schemas.microsoft.com/office/powerpoint/2010/main" val="1012247861"/>
              </p:ext>
            </p:extLst>
          </p:nvPr>
        </p:nvGraphicFramePr>
        <p:xfrm>
          <a:off x="270980" y="4891383"/>
          <a:ext cx="8486775" cy="1065213"/>
        </p:xfrm>
        <a:graphic>
          <a:graphicData uri="http://schemas.openxmlformats.org/presentationml/2006/ole">
            <mc:AlternateContent xmlns:mc="http://schemas.openxmlformats.org/markup-compatibility/2006">
              <mc:Choice xmlns:v="urn:schemas-microsoft-com:vml" Requires="v">
                <p:oleObj spid="_x0000_s9249" name="Equation" r:id="rId9" imgW="3746500" imgH="469900" progId="Equation.3">
                  <p:embed/>
                </p:oleObj>
              </mc:Choice>
              <mc:Fallback>
                <p:oleObj name="Equation" r:id="rId9" imgW="3746500" imgH="4699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980" y="4891383"/>
                        <a:ext cx="8486775" cy="1065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 name="Freeform 9"/>
          <p:cNvSpPr/>
          <p:nvPr/>
        </p:nvSpPr>
        <p:spPr>
          <a:xfrm>
            <a:off x="4058631" y="1035430"/>
            <a:ext cx="207073" cy="1173488"/>
          </a:xfrm>
          <a:custGeom>
            <a:avLst/>
            <a:gdLst>
              <a:gd name="connsiteX0" fmla="*/ 0 w 207073"/>
              <a:gd name="connsiteY0" fmla="*/ 0 h 1173488"/>
              <a:gd name="connsiteX1" fmla="*/ 0 w 207073"/>
              <a:gd name="connsiteY1" fmla="*/ 1173488 h 1173488"/>
              <a:gd name="connsiteX2" fmla="*/ 207073 w 207073"/>
              <a:gd name="connsiteY2" fmla="*/ 1173488 h 1173488"/>
            </a:gdLst>
            <a:ahLst/>
            <a:cxnLst>
              <a:cxn ang="0">
                <a:pos x="connsiteX0" y="connsiteY0"/>
              </a:cxn>
              <a:cxn ang="0">
                <a:pos x="connsiteX1" y="connsiteY1"/>
              </a:cxn>
              <a:cxn ang="0">
                <a:pos x="connsiteX2" y="connsiteY2"/>
              </a:cxn>
            </a:cxnLst>
            <a:rect l="l" t="t" r="r" b="b"/>
            <a:pathLst>
              <a:path w="207073" h="1173488">
                <a:moveTo>
                  <a:pt x="0" y="0"/>
                </a:moveTo>
                <a:lnTo>
                  <a:pt x="0" y="1173488"/>
                </a:lnTo>
                <a:lnTo>
                  <a:pt x="207073" y="1173488"/>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3216534" y="1049236"/>
            <a:ext cx="276098" cy="2333170"/>
          </a:xfrm>
          <a:custGeom>
            <a:avLst/>
            <a:gdLst>
              <a:gd name="connsiteX0" fmla="*/ 0 w 276098"/>
              <a:gd name="connsiteY0" fmla="*/ 0 h 2333170"/>
              <a:gd name="connsiteX1" fmla="*/ 0 w 276098"/>
              <a:gd name="connsiteY1" fmla="*/ 2333170 h 2333170"/>
              <a:gd name="connsiteX2" fmla="*/ 276098 w 276098"/>
              <a:gd name="connsiteY2" fmla="*/ 2319364 h 2333170"/>
            </a:gdLst>
            <a:ahLst/>
            <a:cxnLst>
              <a:cxn ang="0">
                <a:pos x="connsiteX0" y="connsiteY0"/>
              </a:cxn>
              <a:cxn ang="0">
                <a:pos x="connsiteX1" y="connsiteY1"/>
              </a:cxn>
              <a:cxn ang="0">
                <a:pos x="connsiteX2" y="connsiteY2"/>
              </a:cxn>
            </a:cxnLst>
            <a:rect l="l" t="t" r="r" b="b"/>
            <a:pathLst>
              <a:path w="276098" h="2333170">
                <a:moveTo>
                  <a:pt x="0" y="0"/>
                </a:moveTo>
                <a:lnTo>
                  <a:pt x="0" y="2333170"/>
                </a:lnTo>
                <a:lnTo>
                  <a:pt x="276098" y="231936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2" name="Object 1030"/>
          <p:cNvGraphicFramePr>
            <a:graphicFrameLocks noChangeAspect="1"/>
          </p:cNvGraphicFramePr>
          <p:nvPr>
            <p:extLst>
              <p:ext uri="{D42A27DB-BD31-4B8C-83A1-F6EECF244321}">
                <p14:modId xmlns:p14="http://schemas.microsoft.com/office/powerpoint/2010/main" val="2404465665"/>
              </p:ext>
            </p:extLst>
          </p:nvPr>
        </p:nvGraphicFramePr>
        <p:xfrm>
          <a:off x="291203" y="5774388"/>
          <a:ext cx="3651250" cy="966787"/>
        </p:xfrm>
        <a:graphic>
          <a:graphicData uri="http://schemas.openxmlformats.org/presentationml/2006/ole">
            <mc:AlternateContent xmlns:mc="http://schemas.openxmlformats.org/markup-compatibility/2006">
              <mc:Choice xmlns:v="urn:schemas-microsoft-com:vml" Requires="v">
                <p:oleObj spid="_x0000_s9250" name="Equation" r:id="rId11" imgW="1727200" imgH="457200" progId="Equation.3">
                  <p:embed/>
                </p:oleObj>
              </mc:Choice>
              <mc:Fallback>
                <p:oleObj name="Equation" r:id="rId11" imgW="1727200" imgH="457200" progId="Equation.3">
                  <p:embed/>
                  <p:pic>
                    <p:nvPicPr>
                      <p:cNvPr id="0" name=""/>
                      <p:cNvPicPr>
                        <a:picLocks noChangeAspect="1" noChangeArrowheads="1"/>
                      </p:cNvPicPr>
                      <p:nvPr/>
                    </p:nvPicPr>
                    <p:blipFill>
                      <a:blip r:embed="rId12"/>
                      <a:srcRect/>
                      <a:stretch>
                        <a:fillRect/>
                      </a:stretch>
                    </p:blipFill>
                    <p:spPr bwMode="auto">
                      <a:xfrm>
                        <a:off x="291203" y="5774388"/>
                        <a:ext cx="3651250" cy="96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 name="TextBox 13"/>
          <p:cNvSpPr txBox="1"/>
          <p:nvPr/>
        </p:nvSpPr>
        <p:spPr>
          <a:xfrm>
            <a:off x="149709" y="4037141"/>
            <a:ext cx="8359291" cy="830997"/>
          </a:xfrm>
          <a:prstGeom prst="rect">
            <a:avLst/>
          </a:prstGeom>
          <a:noFill/>
        </p:spPr>
        <p:txBody>
          <a:bodyPr wrap="square" rtlCol="0">
            <a:spAutoFit/>
          </a:bodyPr>
          <a:lstStyle/>
          <a:p>
            <a:r>
              <a:rPr lang="en-US" dirty="0" smtClean="0"/>
              <a:t>For narrow resonance (constant over resonance: </a:t>
            </a:r>
            <a:r>
              <a:rPr lang="en-US" dirty="0" smtClean="0">
                <a:latin typeface="Symbol" charset="2"/>
                <a:cs typeface="Symbol" charset="2"/>
              </a:rPr>
              <a:t>l</a:t>
            </a:r>
            <a:r>
              <a:rPr lang="en-US" baseline="30000" dirty="0" smtClean="0"/>
              <a:t>2</a:t>
            </a:r>
            <a:r>
              <a:rPr lang="en-US" dirty="0" smtClean="0"/>
              <a:t>,</a:t>
            </a:r>
            <a:r>
              <a:rPr lang="en-US" baseline="30000" dirty="0" smtClean="0"/>
              <a:t> </a:t>
            </a:r>
            <a:r>
              <a:rPr lang="en-US" dirty="0" smtClean="0">
                <a:latin typeface="Symbol" charset="2"/>
                <a:cs typeface="Symbol" charset="2"/>
              </a:rPr>
              <a:t>G</a:t>
            </a:r>
            <a:r>
              <a:rPr lang="en-US" dirty="0" smtClean="0"/>
              <a:t>, </a:t>
            </a:r>
            <a:r>
              <a:rPr lang="en-US" dirty="0" smtClean="0">
                <a:latin typeface="Symbol" charset="2"/>
                <a:cs typeface="Symbol" charset="2"/>
              </a:rPr>
              <a:t>F) </a:t>
            </a:r>
            <a:r>
              <a:rPr lang="en-US" dirty="0" smtClean="0">
                <a:latin typeface="Arial"/>
                <a:cs typeface="Arial"/>
              </a:rPr>
              <a:t>one can carry out the integration:  </a:t>
            </a:r>
            <a:r>
              <a:rPr lang="en-US" baseline="30000" dirty="0" smtClean="0">
                <a:latin typeface="Arial"/>
                <a:cs typeface="Arial"/>
              </a:rPr>
              <a:t> </a:t>
            </a:r>
            <a:endParaRPr lang="en-US" baseline="30000" dirty="0">
              <a:latin typeface="Arial"/>
              <a:cs typeface="Arial"/>
            </a:endParaRPr>
          </a:p>
        </p:txBody>
      </p:sp>
    </p:spTree>
    <p:extLst>
      <p:ext uri="{BB962C8B-B14F-4D97-AF65-F5344CB8AC3E}">
        <p14:creationId xmlns:p14="http://schemas.microsoft.com/office/powerpoint/2010/main" val="2671830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49965" y="133530"/>
            <a:ext cx="7881779" cy="698749"/>
          </a:xfrm>
          <a:prstGeom prst="rect">
            <a:avLst/>
          </a:prstGeom>
        </p:spPr>
        <p:txBody>
          <a:bodyPr>
            <a:normAutofit fontScale="97500"/>
          </a:bodyPr>
          <a:lstStyle>
            <a:lvl1pPr algn="ctr" defTabSz="457200" rtl="0" eaLnBrk="1" latinLnBrk="0" hangingPunct="1">
              <a:spcBef>
                <a:spcPct val="0"/>
              </a:spcBef>
              <a:buNone/>
              <a:defRPr sz="4000" kern="1200">
                <a:solidFill>
                  <a:schemeClr val="tx1"/>
                </a:solidFill>
                <a:latin typeface="+mj-lt"/>
                <a:ea typeface="+mj-ea"/>
                <a:cs typeface="+mj-cs"/>
              </a:defRPr>
            </a:lvl1pPr>
          </a:lstStyle>
          <a:p>
            <a:r>
              <a:rPr lang="en-US" dirty="0" smtClean="0">
                <a:solidFill>
                  <a:prstClr val="black"/>
                </a:solidFill>
                <a:latin typeface="Calibri"/>
              </a:rPr>
              <a:t>Question </a:t>
            </a:r>
            <a:r>
              <a:rPr lang="en-US" dirty="0" smtClean="0">
                <a:solidFill>
                  <a:prstClr val="black"/>
                </a:solidFill>
                <a:latin typeface="Calibri"/>
              </a:rPr>
              <a:t>5</a:t>
            </a:r>
            <a:endParaRPr lang="en-US" dirty="0">
              <a:solidFill>
                <a:prstClr val="black"/>
              </a:solidFill>
              <a:latin typeface="Calibri"/>
            </a:endParaRPr>
          </a:p>
        </p:txBody>
      </p:sp>
      <p:sp>
        <p:nvSpPr>
          <p:cNvPr id="3" name="Content Placeholder 2"/>
          <p:cNvSpPr txBox="1">
            <a:spLocks/>
          </p:cNvSpPr>
          <p:nvPr/>
        </p:nvSpPr>
        <p:spPr>
          <a:xfrm>
            <a:off x="457200" y="998496"/>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prstClr val="black"/>
                </a:solidFill>
                <a:latin typeface="Calibri"/>
              </a:rPr>
              <a:t>Charge state distribution of low energy radioactive beams after passing through material</a:t>
            </a:r>
            <a:endParaRPr lang="en-US" dirty="0" smtClean="0">
              <a:solidFill>
                <a:prstClr val="black"/>
              </a:solidFill>
              <a:latin typeface="Calibri"/>
            </a:endParaRPr>
          </a:p>
        </p:txBody>
      </p:sp>
      <p:cxnSp>
        <p:nvCxnSpPr>
          <p:cNvPr id="5" name="Straight Arrow Connector 4"/>
          <p:cNvCxnSpPr/>
          <p:nvPr/>
        </p:nvCxnSpPr>
        <p:spPr>
          <a:xfrm flipV="1">
            <a:off x="1228633" y="5674158"/>
            <a:ext cx="6184582" cy="138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744532" y="5480878"/>
            <a:ext cx="424064" cy="461665"/>
          </a:xfrm>
          <a:prstGeom prst="rect">
            <a:avLst/>
          </a:prstGeom>
          <a:noFill/>
        </p:spPr>
        <p:txBody>
          <a:bodyPr wrap="none" rtlCol="0">
            <a:spAutoFit/>
          </a:bodyPr>
          <a:lstStyle/>
          <a:p>
            <a:r>
              <a:rPr lang="en-US" dirty="0" smtClean="0"/>
              <a:t>Q</a:t>
            </a:r>
            <a:endParaRPr lang="en-US" dirty="0"/>
          </a:p>
        </p:txBody>
      </p:sp>
      <p:cxnSp>
        <p:nvCxnSpPr>
          <p:cNvPr id="8" name="Straight Arrow Connector 7"/>
          <p:cNvCxnSpPr/>
          <p:nvPr/>
        </p:nvCxnSpPr>
        <p:spPr>
          <a:xfrm flipV="1">
            <a:off x="1201024" y="3189125"/>
            <a:ext cx="0" cy="2857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0" y="3437629"/>
            <a:ext cx="1296449" cy="461665"/>
          </a:xfrm>
          <a:prstGeom prst="rect">
            <a:avLst/>
          </a:prstGeom>
          <a:noFill/>
        </p:spPr>
        <p:txBody>
          <a:bodyPr wrap="none" rtlCol="0">
            <a:spAutoFit/>
          </a:bodyPr>
          <a:lstStyle/>
          <a:p>
            <a:r>
              <a:rPr lang="en-US" dirty="0" smtClean="0"/>
              <a:t>Fraction</a:t>
            </a:r>
            <a:endParaRPr lang="en-US" dirty="0"/>
          </a:p>
        </p:txBody>
      </p:sp>
      <p:sp>
        <p:nvSpPr>
          <p:cNvPr id="10" name="Oval 9"/>
          <p:cNvSpPr/>
          <p:nvPr/>
        </p:nvSpPr>
        <p:spPr>
          <a:xfrm>
            <a:off x="2153560" y="4956261"/>
            <a:ext cx="207073" cy="2070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499228" y="4459791"/>
            <a:ext cx="207073" cy="2070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051970" y="4018545"/>
            <a:ext cx="207073" cy="2070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632320" y="4157138"/>
            <a:ext cx="207073" cy="2070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991793" y="4585653"/>
            <a:ext cx="207073" cy="2070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309852" y="5069389"/>
            <a:ext cx="207073" cy="2070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380487" y="4859620"/>
            <a:ext cx="806331" cy="461665"/>
          </a:xfrm>
          <a:prstGeom prst="rect">
            <a:avLst/>
          </a:prstGeom>
          <a:noFill/>
        </p:spPr>
        <p:txBody>
          <a:bodyPr wrap="none" rtlCol="0">
            <a:spAutoFit/>
          </a:bodyPr>
          <a:lstStyle/>
          <a:p>
            <a:r>
              <a:rPr lang="en-US" baseline="30000" dirty="0" smtClean="0">
                <a:solidFill>
                  <a:schemeClr val="accent1"/>
                </a:solidFill>
              </a:rPr>
              <a:t>57</a:t>
            </a:r>
            <a:r>
              <a:rPr lang="en-US" dirty="0" smtClean="0">
                <a:solidFill>
                  <a:schemeClr val="accent1"/>
                </a:solidFill>
              </a:rPr>
              <a:t>Cu</a:t>
            </a:r>
            <a:endParaRPr lang="en-US" dirty="0">
              <a:solidFill>
                <a:schemeClr val="accent1"/>
              </a:solidFill>
            </a:endParaRPr>
          </a:p>
        </p:txBody>
      </p:sp>
      <p:sp>
        <p:nvSpPr>
          <p:cNvPr id="19" name="Oval 18"/>
          <p:cNvSpPr/>
          <p:nvPr/>
        </p:nvSpPr>
        <p:spPr>
          <a:xfrm>
            <a:off x="2543375" y="4918064"/>
            <a:ext cx="207073" cy="20708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068506" y="4338760"/>
            <a:ext cx="207073" cy="20708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635052" y="3980348"/>
            <a:ext cx="207073" cy="20708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994525" y="4229389"/>
            <a:ext cx="207073" cy="20708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312583" y="4575069"/>
            <a:ext cx="207073" cy="20708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672056" y="5100224"/>
            <a:ext cx="207073" cy="20708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a:off x="2208779" y="4155527"/>
            <a:ext cx="2250194" cy="1076847"/>
          </a:xfrm>
          <a:custGeom>
            <a:avLst/>
            <a:gdLst>
              <a:gd name="connsiteX0" fmla="*/ 0 w 2250194"/>
              <a:gd name="connsiteY0" fmla="*/ 897373 h 1076847"/>
              <a:gd name="connsiteX1" fmla="*/ 331317 w 2250194"/>
              <a:gd name="connsiteY1" fmla="*/ 441784 h 1076847"/>
              <a:gd name="connsiteX2" fmla="*/ 952536 w 2250194"/>
              <a:gd name="connsiteY2" fmla="*/ 0 h 1076847"/>
              <a:gd name="connsiteX3" fmla="*/ 1573755 w 2250194"/>
              <a:gd name="connsiteY3" fmla="*/ 110446 h 1076847"/>
              <a:gd name="connsiteX4" fmla="*/ 1960291 w 2250194"/>
              <a:gd name="connsiteY4" fmla="*/ 497006 h 1076847"/>
              <a:gd name="connsiteX5" fmla="*/ 2250194 w 2250194"/>
              <a:gd name="connsiteY5" fmla="*/ 1076847 h 107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94" h="1076847">
                <a:moveTo>
                  <a:pt x="0" y="897373"/>
                </a:moveTo>
                <a:lnTo>
                  <a:pt x="331317" y="441784"/>
                </a:lnTo>
                <a:lnTo>
                  <a:pt x="952536" y="0"/>
                </a:lnTo>
                <a:lnTo>
                  <a:pt x="1573755" y="110446"/>
                </a:lnTo>
                <a:lnTo>
                  <a:pt x="1960291" y="497006"/>
                </a:lnTo>
                <a:lnTo>
                  <a:pt x="2250194" y="1076847"/>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2678145" y="4155527"/>
            <a:ext cx="2125949" cy="952596"/>
          </a:xfrm>
          <a:custGeom>
            <a:avLst/>
            <a:gdLst>
              <a:gd name="connsiteX0" fmla="*/ 0 w 2125949"/>
              <a:gd name="connsiteY0" fmla="*/ 842150 h 952596"/>
              <a:gd name="connsiteX1" fmla="*/ 538389 w 2125949"/>
              <a:gd name="connsiteY1" fmla="*/ 303726 h 952596"/>
              <a:gd name="connsiteX2" fmla="*/ 993950 w 2125949"/>
              <a:gd name="connsiteY2" fmla="*/ 0 h 952596"/>
              <a:gd name="connsiteX3" fmla="*/ 1380486 w 2125949"/>
              <a:gd name="connsiteY3" fmla="*/ 110446 h 952596"/>
              <a:gd name="connsiteX4" fmla="*/ 1780828 w 2125949"/>
              <a:gd name="connsiteY4" fmla="*/ 455589 h 952596"/>
              <a:gd name="connsiteX5" fmla="*/ 2125949 w 2125949"/>
              <a:gd name="connsiteY5" fmla="*/ 952596 h 952596"/>
              <a:gd name="connsiteX6" fmla="*/ 2125949 w 2125949"/>
              <a:gd name="connsiteY6" fmla="*/ 952596 h 95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49" h="952596">
                <a:moveTo>
                  <a:pt x="0" y="842150"/>
                </a:moveTo>
                <a:lnTo>
                  <a:pt x="538389" y="303726"/>
                </a:lnTo>
                <a:lnTo>
                  <a:pt x="993950" y="0"/>
                </a:lnTo>
                <a:lnTo>
                  <a:pt x="1380486" y="110446"/>
                </a:lnTo>
                <a:lnTo>
                  <a:pt x="1780828" y="455589"/>
                </a:lnTo>
                <a:lnTo>
                  <a:pt x="2125949" y="952596"/>
                </a:lnTo>
                <a:lnTo>
                  <a:pt x="2125949" y="952596"/>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4942690" y="4901575"/>
            <a:ext cx="772066" cy="461665"/>
          </a:xfrm>
          <a:prstGeom prst="rect">
            <a:avLst/>
          </a:prstGeom>
          <a:noFill/>
        </p:spPr>
        <p:txBody>
          <a:bodyPr wrap="none" rtlCol="0">
            <a:spAutoFit/>
          </a:bodyPr>
          <a:lstStyle/>
          <a:p>
            <a:r>
              <a:rPr lang="en-US" baseline="30000" dirty="0" smtClean="0">
                <a:solidFill>
                  <a:srgbClr val="FF0000"/>
                </a:solidFill>
              </a:rPr>
              <a:t>58</a:t>
            </a:r>
            <a:r>
              <a:rPr lang="en-US" dirty="0" smtClean="0">
                <a:solidFill>
                  <a:srgbClr val="FF0000"/>
                </a:solidFill>
              </a:rPr>
              <a:t>Zn</a:t>
            </a:r>
            <a:endParaRPr lang="en-US" dirty="0">
              <a:solidFill>
                <a:srgbClr val="FF0000"/>
              </a:solidFill>
            </a:endParaRPr>
          </a:p>
        </p:txBody>
      </p:sp>
      <p:sp>
        <p:nvSpPr>
          <p:cNvPr id="30" name="Rectangle 29"/>
          <p:cNvSpPr/>
          <p:nvPr/>
        </p:nvSpPr>
        <p:spPr>
          <a:xfrm>
            <a:off x="5521948" y="2705925"/>
            <a:ext cx="1780828" cy="1173487"/>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5011167" y="3340988"/>
            <a:ext cx="13528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879712" y="2872133"/>
            <a:ext cx="1139154" cy="461665"/>
          </a:xfrm>
          <a:prstGeom prst="rect">
            <a:avLst/>
          </a:prstGeom>
          <a:noFill/>
        </p:spPr>
        <p:txBody>
          <a:bodyPr wrap="none" rtlCol="0">
            <a:spAutoFit/>
          </a:bodyPr>
          <a:lstStyle/>
          <a:p>
            <a:r>
              <a:rPr lang="en-US" baseline="30000" dirty="0" smtClean="0">
                <a:solidFill>
                  <a:schemeClr val="accent1"/>
                </a:solidFill>
              </a:rPr>
              <a:t>57</a:t>
            </a:r>
            <a:r>
              <a:rPr lang="en-US" dirty="0" smtClean="0">
                <a:solidFill>
                  <a:schemeClr val="accent1"/>
                </a:solidFill>
              </a:rPr>
              <a:t>Cu</a:t>
            </a:r>
            <a:r>
              <a:rPr lang="en-US" baseline="30000" dirty="0" smtClean="0">
                <a:solidFill>
                  <a:schemeClr val="accent1"/>
                </a:solidFill>
              </a:rPr>
              <a:t>11+</a:t>
            </a:r>
          </a:p>
        </p:txBody>
      </p:sp>
      <p:cxnSp>
        <p:nvCxnSpPr>
          <p:cNvPr id="35" name="Straight Arrow Connector 34"/>
          <p:cNvCxnSpPr>
            <a:endCxn id="36" idx="1"/>
          </p:cNvCxnSpPr>
          <p:nvPr/>
        </p:nvCxnSpPr>
        <p:spPr>
          <a:xfrm>
            <a:off x="5039324" y="2941159"/>
            <a:ext cx="2582057" cy="24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621381" y="2734611"/>
            <a:ext cx="1331114" cy="461665"/>
          </a:xfrm>
          <a:prstGeom prst="rect">
            <a:avLst/>
          </a:prstGeom>
          <a:noFill/>
        </p:spPr>
        <p:txBody>
          <a:bodyPr wrap="none" rtlCol="0">
            <a:spAutoFit/>
          </a:bodyPr>
          <a:lstStyle/>
          <a:p>
            <a:r>
              <a:rPr lang="en-US" baseline="30000" dirty="0" smtClean="0">
                <a:solidFill>
                  <a:schemeClr val="accent1"/>
                </a:solidFill>
              </a:rPr>
              <a:t>57</a:t>
            </a:r>
            <a:r>
              <a:rPr lang="en-US" dirty="0" smtClean="0">
                <a:solidFill>
                  <a:schemeClr val="accent1"/>
                </a:solidFill>
              </a:rPr>
              <a:t>Cu</a:t>
            </a:r>
            <a:r>
              <a:rPr lang="en-US" baseline="30000" dirty="0" smtClean="0">
                <a:solidFill>
                  <a:schemeClr val="accent1"/>
                </a:solidFill>
              </a:rPr>
              <a:t>range</a:t>
            </a:r>
            <a:endParaRPr lang="en-US" baseline="30000" dirty="0">
              <a:solidFill>
                <a:schemeClr val="accent1"/>
              </a:solidFill>
            </a:endParaRPr>
          </a:p>
        </p:txBody>
      </p:sp>
      <p:cxnSp>
        <p:nvCxnSpPr>
          <p:cNvPr id="38" name="Straight Arrow Connector 37"/>
          <p:cNvCxnSpPr/>
          <p:nvPr/>
        </p:nvCxnSpPr>
        <p:spPr>
          <a:xfrm>
            <a:off x="6267957" y="3355330"/>
            <a:ext cx="1352878"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662795" y="3176395"/>
            <a:ext cx="1296849" cy="461665"/>
          </a:xfrm>
          <a:prstGeom prst="rect">
            <a:avLst/>
          </a:prstGeom>
          <a:noFill/>
        </p:spPr>
        <p:txBody>
          <a:bodyPr wrap="none" rtlCol="0">
            <a:spAutoFit/>
          </a:bodyPr>
          <a:lstStyle/>
          <a:p>
            <a:r>
              <a:rPr lang="en-US" baseline="30000" dirty="0" smtClean="0">
                <a:solidFill>
                  <a:srgbClr val="FF0000"/>
                </a:solidFill>
              </a:rPr>
              <a:t>58</a:t>
            </a:r>
            <a:r>
              <a:rPr lang="en-US" dirty="0" smtClean="0">
                <a:solidFill>
                  <a:srgbClr val="FF0000"/>
                </a:solidFill>
              </a:rPr>
              <a:t>Zn</a:t>
            </a:r>
            <a:r>
              <a:rPr lang="en-US" baseline="30000" dirty="0" smtClean="0">
                <a:solidFill>
                  <a:srgbClr val="FF0000"/>
                </a:solidFill>
              </a:rPr>
              <a:t>range</a:t>
            </a:r>
            <a:endParaRPr lang="en-US" baseline="30000" dirty="0">
              <a:solidFill>
                <a:srgbClr val="FF0000"/>
              </a:solidFill>
            </a:endParaRPr>
          </a:p>
        </p:txBody>
      </p:sp>
      <p:sp>
        <p:nvSpPr>
          <p:cNvPr id="40" name="TextBox 39"/>
          <p:cNvSpPr txBox="1"/>
          <p:nvPr/>
        </p:nvSpPr>
        <p:spPr>
          <a:xfrm>
            <a:off x="5963703" y="3451434"/>
            <a:ext cx="1056900" cy="461665"/>
          </a:xfrm>
          <a:prstGeom prst="rect">
            <a:avLst/>
          </a:prstGeom>
          <a:noFill/>
        </p:spPr>
        <p:txBody>
          <a:bodyPr wrap="none" rtlCol="0">
            <a:spAutoFit/>
          </a:bodyPr>
          <a:lstStyle/>
          <a:p>
            <a:r>
              <a:rPr lang="en-US" dirty="0" smtClean="0"/>
              <a:t>H Gas</a:t>
            </a:r>
            <a:endParaRPr lang="en-US" dirty="0"/>
          </a:p>
        </p:txBody>
      </p:sp>
    </p:spTree>
    <p:extLst>
      <p:ext uri="{BB962C8B-B14F-4D97-AF65-F5344CB8AC3E}">
        <p14:creationId xmlns:p14="http://schemas.microsoft.com/office/powerpoint/2010/main" val="3746508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 :Users:hendrikschatz:Work:Heger:Movie:Frames:heger_burst2.mov">
            <a:hlinkClick r:id="" action="ppaction://media"/>
          </p:cNvPr>
          <p:cNvPicPr/>
          <p:nvPr>
            <a:videoFile r:link="rId2"/>
            <p:extLst>
              <p:ext uri="{DAA4B4D4-6D71-4841-9C94-3DE7FCFB9230}">
                <p14:media xmlns:p14="http://schemas.microsoft.com/office/powerpoint/2010/main" r:link="rId1"/>
              </p:ext>
            </p:extLst>
          </p:nvPr>
        </p:nvPicPr>
        <p:blipFill>
          <a:blip r:embed="rId4"/>
          <a:srcRect/>
          <a:stretch>
            <a:fillRect/>
          </a:stretch>
        </p:blipFill>
        <p:spPr bwMode="auto">
          <a:xfrm>
            <a:off x="1233143" y="62043"/>
            <a:ext cx="7418388" cy="5792787"/>
          </a:xfrm>
          <a:prstGeom prst="rect">
            <a:avLst/>
          </a:prstGeom>
          <a:noFill/>
          <a:ln w="9525">
            <a:noFill/>
            <a:miter lim="800000"/>
            <a:headEnd/>
            <a:tailEnd/>
          </a:ln>
        </p:spPr>
      </p:pic>
      <p:sp>
        <p:nvSpPr>
          <p:cNvPr id="6" name="Text Box 6"/>
          <p:cNvSpPr txBox="1">
            <a:spLocks noChangeArrowheads="1"/>
          </p:cNvSpPr>
          <p:nvPr/>
        </p:nvSpPr>
        <p:spPr bwMode="auto">
          <a:xfrm>
            <a:off x="193675" y="5784469"/>
            <a:ext cx="5050995" cy="523220"/>
          </a:xfrm>
          <a:prstGeom prst="rect">
            <a:avLst/>
          </a:prstGeom>
          <a:noFill/>
          <a:ln w="9525">
            <a:noFill/>
            <a:miter lim="800000"/>
            <a:headEnd/>
            <a:tailEnd/>
          </a:ln>
        </p:spPr>
        <p:txBody>
          <a:bodyPr wrap="none">
            <a:prstTxWarp prst="textNoShape">
              <a:avLst/>
            </a:prstTxWarp>
            <a:spAutoFit/>
          </a:bodyPr>
          <a:lstStyle/>
          <a:p>
            <a:pPr defTabSz="457036" fontAlgn="auto">
              <a:spcBef>
                <a:spcPts val="0"/>
              </a:spcBef>
              <a:spcAft>
                <a:spcPts val="0"/>
              </a:spcAft>
            </a:pPr>
            <a:r>
              <a:rPr lang="en-US" sz="1400" dirty="0">
                <a:solidFill>
                  <a:prstClr val="black"/>
                </a:solidFill>
                <a:latin typeface="Arial" pitchFamily="34" charset="0"/>
                <a:ea typeface="ヒラギノ角ゴ Pro W3"/>
                <a:cs typeface="ヒラギノ角ゴ Pro W3"/>
              </a:rPr>
              <a:t>Deepest zone of first burst (model </a:t>
            </a:r>
            <a:r>
              <a:rPr lang="en-US" sz="1400" dirty="0" err="1">
                <a:solidFill>
                  <a:prstClr val="black"/>
                </a:solidFill>
                <a:latin typeface="Arial" pitchFamily="34" charset="0"/>
                <a:ea typeface="ヒラギノ角ゴ Pro W3"/>
                <a:cs typeface="ヒラギノ角ゴ Pro W3"/>
              </a:rPr>
              <a:t>zM</a:t>
            </a:r>
            <a:r>
              <a:rPr lang="en-US" sz="1400" dirty="0">
                <a:solidFill>
                  <a:prstClr val="black"/>
                </a:solidFill>
                <a:latin typeface="Arial" pitchFamily="34" charset="0"/>
                <a:ea typeface="ヒラギノ角ゴ Pro W3"/>
                <a:cs typeface="ヒラギノ角ゴ Pro W3"/>
              </a:rPr>
              <a:t> of </a:t>
            </a:r>
            <a:r>
              <a:rPr lang="en-US" sz="1400" dirty="0" err="1">
                <a:solidFill>
                  <a:prstClr val="black"/>
                </a:solidFill>
                <a:latin typeface="Arial" pitchFamily="34" charset="0"/>
                <a:ea typeface="ヒラギノ角ゴ Pro W3"/>
                <a:cs typeface="ヒラギノ角ゴ Pro W3"/>
              </a:rPr>
              <a:t>Woosley</a:t>
            </a:r>
            <a:r>
              <a:rPr lang="en-US" sz="1400" dirty="0">
                <a:solidFill>
                  <a:prstClr val="black"/>
                </a:solidFill>
                <a:latin typeface="Arial" pitchFamily="34" charset="0"/>
                <a:ea typeface="ヒラギノ角ゴ Pro W3"/>
                <a:cs typeface="ヒラギノ角ゴ Pro W3"/>
              </a:rPr>
              <a:t> et al. 2007)</a:t>
            </a:r>
            <a:br>
              <a:rPr lang="en-US" sz="1400" dirty="0">
                <a:solidFill>
                  <a:prstClr val="black"/>
                </a:solidFill>
                <a:latin typeface="Arial" pitchFamily="34" charset="0"/>
                <a:ea typeface="ヒラギノ角ゴ Pro W3"/>
                <a:cs typeface="ヒラギノ角ゴ Pro W3"/>
              </a:rPr>
            </a:br>
            <a:r>
              <a:rPr lang="en-US" sz="1400" dirty="0">
                <a:solidFill>
                  <a:prstClr val="black"/>
                </a:solidFill>
                <a:latin typeface="Arial" pitchFamily="34" charset="0"/>
                <a:ea typeface="ヒラギノ角ゴ Pro W3"/>
                <a:cs typeface="ヒラギノ角ゴ Pro W3"/>
              </a:rPr>
              <a:t>Model by </a:t>
            </a:r>
            <a:r>
              <a:rPr lang="en-US" sz="1400" dirty="0" err="1">
                <a:solidFill>
                  <a:prstClr val="black"/>
                </a:solidFill>
                <a:latin typeface="Arial" pitchFamily="34" charset="0"/>
                <a:ea typeface="ヒラギノ角ゴ Pro W3"/>
                <a:cs typeface="ヒラギノ角ゴ Pro W3"/>
              </a:rPr>
              <a:t>Heger</a:t>
            </a:r>
            <a:r>
              <a:rPr lang="en-US" sz="1400" dirty="0">
                <a:solidFill>
                  <a:prstClr val="black"/>
                </a:solidFill>
                <a:latin typeface="Arial" pitchFamily="34" charset="0"/>
                <a:ea typeface="ヒラギノ角ゴ Pro W3"/>
                <a:cs typeface="ヒラギノ角ゴ Pro W3"/>
              </a:rPr>
              <a:t>, </a:t>
            </a:r>
            <a:r>
              <a:rPr lang="en-US" sz="1400" dirty="0" err="1">
                <a:solidFill>
                  <a:prstClr val="black"/>
                </a:solidFill>
                <a:latin typeface="Arial" pitchFamily="34" charset="0"/>
                <a:ea typeface="ヒラギノ角ゴ Pro W3"/>
                <a:cs typeface="ヒラギノ角ゴ Pro W3"/>
              </a:rPr>
              <a:t>Woosley</a:t>
            </a:r>
            <a:r>
              <a:rPr lang="en-US" sz="1400" dirty="0">
                <a:solidFill>
                  <a:prstClr val="black"/>
                </a:solidFill>
                <a:latin typeface="Arial" pitchFamily="34" charset="0"/>
                <a:ea typeface="ヒラギノ角ゴ Pro W3"/>
                <a:cs typeface="ヒラギノ角ゴ Pro W3"/>
              </a:rPr>
              <a:t>  et al.</a:t>
            </a:r>
            <a:r>
              <a:rPr lang="en-US" sz="1400">
                <a:solidFill>
                  <a:prstClr val="black"/>
                </a:solidFill>
                <a:latin typeface="Arial" pitchFamily="34" charset="0"/>
                <a:ea typeface="ヒラギノ角ゴ Pro W3"/>
                <a:cs typeface="ヒラギノ角ゴ Pro W3"/>
              </a:rPr>
              <a:t>; </a:t>
            </a:r>
            <a:endParaRPr lang="en-US" sz="1400" dirty="0">
              <a:solidFill>
                <a:prstClr val="black"/>
              </a:solidFill>
              <a:latin typeface="Arial" pitchFamily="34" charset="0"/>
              <a:ea typeface="ヒラギノ角ゴ Pro W3"/>
              <a:cs typeface="ヒラギノ角ゴ Pro W3"/>
            </a:endParaRPr>
          </a:p>
        </p:txBody>
      </p:sp>
    </p:spTree>
    <p:extLst>
      <p:ext uri="{BB962C8B-B14F-4D97-AF65-F5344CB8AC3E}">
        <p14:creationId xmlns:p14="http://schemas.microsoft.com/office/powerpoint/2010/main" val="4788402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3" descr="C:\My Documents\Meet\SNIT02\empty.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65700"/>
            <a:ext cx="27225625" cy="2452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4"/>
          <p:cNvSpPr>
            <a:spLocks noChangeArrowheads="1"/>
          </p:cNvSpPr>
          <p:nvPr/>
        </p:nvSpPr>
        <p:spPr bwMode="auto">
          <a:xfrm>
            <a:off x="2239963" y="-63500"/>
            <a:ext cx="6904037" cy="43815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72707" name="Text Box 2"/>
          <p:cNvSpPr txBox="1">
            <a:spLocks noChangeArrowheads="1"/>
          </p:cNvSpPr>
          <p:nvPr/>
        </p:nvSpPr>
        <p:spPr bwMode="auto">
          <a:xfrm>
            <a:off x="209550" y="0"/>
            <a:ext cx="196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Burst Ignition:</a:t>
            </a:r>
          </a:p>
        </p:txBody>
      </p:sp>
      <p:grpSp>
        <p:nvGrpSpPr>
          <p:cNvPr id="2" name="Group 18"/>
          <p:cNvGrpSpPr>
            <a:grpSpLocks/>
          </p:cNvGrpSpPr>
          <p:nvPr/>
        </p:nvGrpSpPr>
        <p:grpSpPr bwMode="auto">
          <a:xfrm>
            <a:off x="4186238" y="2486025"/>
            <a:ext cx="4511675" cy="1844675"/>
            <a:chOff x="2637" y="1566"/>
            <a:chExt cx="2842" cy="1162"/>
          </a:xfrm>
        </p:grpSpPr>
        <p:sp>
          <p:nvSpPr>
            <p:cNvPr id="72723" name="Freeform 6"/>
            <p:cNvSpPr>
              <a:spLocks/>
            </p:cNvSpPr>
            <p:nvPr/>
          </p:nvSpPr>
          <p:spPr bwMode="auto">
            <a:xfrm>
              <a:off x="2637" y="1566"/>
              <a:ext cx="616" cy="608"/>
            </a:xfrm>
            <a:custGeom>
              <a:avLst/>
              <a:gdLst>
                <a:gd name="T0" fmla="*/ 0 w 616"/>
                <a:gd name="T1" fmla="*/ 608 h 608"/>
                <a:gd name="T2" fmla="*/ 0 w 616"/>
                <a:gd name="T3" fmla="*/ 0 h 608"/>
                <a:gd name="T4" fmla="*/ 308 w 616"/>
                <a:gd name="T5" fmla="*/ 300 h 608"/>
                <a:gd name="T6" fmla="*/ 308 w 616"/>
                <a:gd name="T7" fmla="*/ 8 h 608"/>
                <a:gd name="T8" fmla="*/ 616 w 616"/>
                <a:gd name="T9" fmla="*/ 284 h 608"/>
                <a:gd name="T10" fmla="*/ 40 w 616"/>
                <a:gd name="T11" fmla="*/ 576 h 608"/>
                <a:gd name="T12" fmla="*/ 0 60000 65536"/>
                <a:gd name="T13" fmla="*/ 0 60000 65536"/>
                <a:gd name="T14" fmla="*/ 0 60000 65536"/>
                <a:gd name="T15" fmla="*/ 0 60000 65536"/>
                <a:gd name="T16" fmla="*/ 0 60000 65536"/>
                <a:gd name="T17" fmla="*/ 0 60000 65536"/>
                <a:gd name="T18" fmla="*/ 0 w 616"/>
                <a:gd name="T19" fmla="*/ 0 h 608"/>
                <a:gd name="T20" fmla="*/ 616 w 616"/>
                <a:gd name="T21" fmla="*/ 608 h 608"/>
              </a:gdLst>
              <a:ahLst/>
              <a:cxnLst>
                <a:cxn ang="T12">
                  <a:pos x="T0" y="T1"/>
                </a:cxn>
                <a:cxn ang="T13">
                  <a:pos x="T2" y="T3"/>
                </a:cxn>
                <a:cxn ang="T14">
                  <a:pos x="T4" y="T5"/>
                </a:cxn>
                <a:cxn ang="T15">
                  <a:pos x="T6" y="T7"/>
                </a:cxn>
                <a:cxn ang="T16">
                  <a:pos x="T8" y="T9"/>
                </a:cxn>
                <a:cxn ang="T17">
                  <a:pos x="T10" y="T11"/>
                </a:cxn>
              </a:cxnLst>
              <a:rect l="T18" t="T19" r="T20" b="T21"/>
              <a:pathLst>
                <a:path w="616" h="608">
                  <a:moveTo>
                    <a:pt x="0" y="608"/>
                  </a:moveTo>
                  <a:lnTo>
                    <a:pt x="0" y="0"/>
                  </a:lnTo>
                  <a:lnTo>
                    <a:pt x="308" y="300"/>
                  </a:lnTo>
                  <a:lnTo>
                    <a:pt x="308" y="8"/>
                  </a:lnTo>
                  <a:lnTo>
                    <a:pt x="616" y="284"/>
                  </a:lnTo>
                  <a:lnTo>
                    <a:pt x="40" y="576"/>
                  </a:lnTo>
                </a:path>
              </a:pathLst>
            </a:custGeom>
            <a:noFill/>
            <a:ln w="57150">
              <a:solidFill>
                <a:srgbClr val="00FF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24" name="Text Box 7"/>
            <p:cNvSpPr txBox="1">
              <a:spLocks noChangeArrowheads="1"/>
            </p:cNvSpPr>
            <p:nvPr/>
          </p:nvSpPr>
          <p:spPr bwMode="auto">
            <a:xfrm>
              <a:off x="2935" y="2478"/>
              <a:ext cx="25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FF00"/>
                  </a:solidFill>
                  <a:latin typeface="Times New Roman" charset="0"/>
                </a:rPr>
                <a:t>Prior to ignition      : hot CNO cycle</a:t>
              </a:r>
              <a:endParaRPr lang="en-US" sz="2000" b="1">
                <a:solidFill>
                  <a:srgbClr val="0033CC"/>
                </a:solidFill>
                <a:latin typeface="Times New Roman" charset="0"/>
              </a:endParaRPr>
            </a:p>
          </p:txBody>
        </p:sp>
      </p:grpSp>
      <p:grpSp>
        <p:nvGrpSpPr>
          <p:cNvPr id="3" name="Group 19"/>
          <p:cNvGrpSpPr>
            <a:grpSpLocks/>
          </p:cNvGrpSpPr>
          <p:nvPr/>
        </p:nvGrpSpPr>
        <p:grpSpPr bwMode="auto">
          <a:xfrm>
            <a:off x="2357438" y="3490913"/>
            <a:ext cx="5053012" cy="1854200"/>
            <a:chOff x="1485" y="2199"/>
            <a:chExt cx="3183" cy="1168"/>
          </a:xfrm>
        </p:grpSpPr>
        <p:sp>
          <p:nvSpPr>
            <p:cNvPr id="72721" name="Line 9"/>
            <p:cNvSpPr>
              <a:spLocks noChangeShapeType="1"/>
            </p:cNvSpPr>
            <p:nvPr/>
          </p:nvSpPr>
          <p:spPr bwMode="auto">
            <a:xfrm flipV="1">
              <a:off x="1485" y="2199"/>
              <a:ext cx="1119" cy="1168"/>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22" name="Text Box 10"/>
            <p:cNvSpPr txBox="1">
              <a:spLocks noChangeArrowheads="1"/>
            </p:cNvSpPr>
            <p:nvPr/>
          </p:nvSpPr>
          <p:spPr bwMode="auto">
            <a:xfrm>
              <a:off x="2846" y="2677"/>
              <a:ext cx="182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33CC"/>
                  </a:solidFill>
                  <a:latin typeface="Times New Roman" charset="0"/>
                </a:rPr>
                <a:t>~0.20 GK Ignition     : 3</a:t>
              </a:r>
              <a:r>
                <a:rPr lang="en-US" sz="2000" b="1">
                  <a:solidFill>
                    <a:srgbClr val="0033CC"/>
                  </a:solidFill>
                  <a:latin typeface="Symbol" charset="0"/>
                </a:rPr>
                <a:t>a</a:t>
              </a:r>
            </a:p>
          </p:txBody>
        </p:sp>
      </p:grpSp>
      <p:grpSp>
        <p:nvGrpSpPr>
          <p:cNvPr id="4" name="Group 20"/>
          <p:cNvGrpSpPr>
            <a:grpSpLocks/>
          </p:cNvGrpSpPr>
          <p:nvPr/>
        </p:nvGrpSpPr>
        <p:grpSpPr bwMode="auto">
          <a:xfrm>
            <a:off x="4173538" y="1506538"/>
            <a:ext cx="4835525" cy="3511550"/>
            <a:chOff x="2629" y="949"/>
            <a:chExt cx="3046" cy="2212"/>
          </a:xfrm>
        </p:grpSpPr>
        <p:sp>
          <p:nvSpPr>
            <p:cNvPr id="72719" name="Freeform 11"/>
            <p:cNvSpPr>
              <a:spLocks/>
            </p:cNvSpPr>
            <p:nvPr/>
          </p:nvSpPr>
          <p:spPr bwMode="auto">
            <a:xfrm>
              <a:off x="2629" y="949"/>
              <a:ext cx="932" cy="601"/>
            </a:xfrm>
            <a:custGeom>
              <a:avLst/>
              <a:gdLst>
                <a:gd name="T0" fmla="*/ 0 w 932"/>
                <a:gd name="T1" fmla="*/ 601 h 601"/>
                <a:gd name="T2" fmla="*/ 624 w 932"/>
                <a:gd name="T3" fmla="*/ 308 h 601"/>
                <a:gd name="T4" fmla="*/ 624 w 932"/>
                <a:gd name="T5" fmla="*/ 0 h 601"/>
                <a:gd name="T6" fmla="*/ 932 w 932"/>
                <a:gd name="T7" fmla="*/ 341 h 601"/>
                <a:gd name="T8" fmla="*/ 308 w 932"/>
                <a:gd name="T9" fmla="*/ 601 h 601"/>
                <a:gd name="T10" fmla="*/ 0 60000 65536"/>
                <a:gd name="T11" fmla="*/ 0 60000 65536"/>
                <a:gd name="T12" fmla="*/ 0 60000 65536"/>
                <a:gd name="T13" fmla="*/ 0 60000 65536"/>
                <a:gd name="T14" fmla="*/ 0 60000 65536"/>
                <a:gd name="T15" fmla="*/ 0 w 932"/>
                <a:gd name="T16" fmla="*/ 0 h 601"/>
                <a:gd name="T17" fmla="*/ 932 w 932"/>
                <a:gd name="T18" fmla="*/ 601 h 601"/>
              </a:gdLst>
              <a:ahLst/>
              <a:cxnLst>
                <a:cxn ang="T10">
                  <a:pos x="T0" y="T1"/>
                </a:cxn>
                <a:cxn ang="T11">
                  <a:pos x="T2" y="T3"/>
                </a:cxn>
                <a:cxn ang="T12">
                  <a:pos x="T4" y="T5"/>
                </a:cxn>
                <a:cxn ang="T13">
                  <a:pos x="T6" y="T7"/>
                </a:cxn>
                <a:cxn ang="T14">
                  <a:pos x="T8" y="T9"/>
                </a:cxn>
              </a:cxnLst>
              <a:rect l="T15" t="T16" r="T17" b="T18"/>
              <a:pathLst>
                <a:path w="932" h="601">
                  <a:moveTo>
                    <a:pt x="0" y="601"/>
                  </a:moveTo>
                  <a:lnTo>
                    <a:pt x="624" y="308"/>
                  </a:lnTo>
                  <a:lnTo>
                    <a:pt x="624" y="0"/>
                  </a:lnTo>
                  <a:lnTo>
                    <a:pt x="932" y="341"/>
                  </a:lnTo>
                  <a:lnTo>
                    <a:pt x="308" y="601"/>
                  </a:lnTo>
                </a:path>
              </a:pathLst>
            </a:custGeom>
            <a:noFill/>
            <a:ln w="57150">
              <a:solidFill>
                <a:srgbClr val="00FF99"/>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20" name="Text Box 12"/>
            <p:cNvSpPr txBox="1">
              <a:spLocks noChangeArrowheads="1"/>
            </p:cNvSpPr>
            <p:nvPr/>
          </p:nvSpPr>
          <p:spPr bwMode="auto">
            <a:xfrm>
              <a:off x="3192" y="2911"/>
              <a:ext cx="248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FF99"/>
                  </a:solidFill>
                  <a:latin typeface="Times New Roman" charset="0"/>
                </a:rPr>
                <a:t>                           : Hot CNO cycle II</a:t>
              </a:r>
              <a:endParaRPr lang="en-US" sz="2000" b="1">
                <a:solidFill>
                  <a:srgbClr val="00FF99"/>
                </a:solidFill>
                <a:latin typeface="Symbol" charset="0"/>
              </a:endParaRPr>
            </a:p>
          </p:txBody>
        </p:sp>
      </p:grpSp>
      <p:grpSp>
        <p:nvGrpSpPr>
          <p:cNvPr id="5" name="Group 21"/>
          <p:cNvGrpSpPr>
            <a:grpSpLocks/>
          </p:cNvGrpSpPr>
          <p:nvPr/>
        </p:nvGrpSpPr>
        <p:grpSpPr bwMode="auto">
          <a:xfrm>
            <a:off x="4452938" y="501650"/>
            <a:ext cx="3529012" cy="4943475"/>
            <a:chOff x="2805" y="316"/>
            <a:chExt cx="2223" cy="3114"/>
          </a:xfrm>
        </p:grpSpPr>
        <p:sp>
          <p:nvSpPr>
            <p:cNvPr id="72717" name="Freeform 13"/>
            <p:cNvSpPr>
              <a:spLocks/>
            </p:cNvSpPr>
            <p:nvPr/>
          </p:nvSpPr>
          <p:spPr bwMode="auto">
            <a:xfrm>
              <a:off x="2953" y="316"/>
              <a:ext cx="592" cy="1234"/>
            </a:xfrm>
            <a:custGeom>
              <a:avLst/>
              <a:gdLst>
                <a:gd name="T0" fmla="*/ 0 w 592"/>
                <a:gd name="T1" fmla="*/ 1234 h 1234"/>
                <a:gd name="T2" fmla="*/ 592 w 592"/>
                <a:gd name="T3" fmla="*/ 682 h 1234"/>
                <a:gd name="T4" fmla="*/ 592 w 592"/>
                <a:gd name="T5" fmla="*/ 0 h 1234"/>
                <a:gd name="T6" fmla="*/ 0 60000 65536"/>
                <a:gd name="T7" fmla="*/ 0 60000 65536"/>
                <a:gd name="T8" fmla="*/ 0 60000 65536"/>
                <a:gd name="T9" fmla="*/ 0 w 592"/>
                <a:gd name="T10" fmla="*/ 0 h 1234"/>
                <a:gd name="T11" fmla="*/ 592 w 592"/>
                <a:gd name="T12" fmla="*/ 1234 h 1234"/>
              </a:gdLst>
              <a:ahLst/>
              <a:cxnLst>
                <a:cxn ang="T6">
                  <a:pos x="T0" y="T1"/>
                </a:cxn>
                <a:cxn ang="T7">
                  <a:pos x="T2" y="T3"/>
                </a:cxn>
                <a:cxn ang="T8">
                  <a:pos x="T4" y="T5"/>
                </a:cxn>
              </a:cxnLst>
              <a:rect l="T9" t="T10" r="T11" b="T12"/>
              <a:pathLst>
                <a:path w="592" h="1234">
                  <a:moveTo>
                    <a:pt x="0" y="1234"/>
                  </a:moveTo>
                  <a:lnTo>
                    <a:pt x="592" y="682"/>
                  </a:lnTo>
                  <a:lnTo>
                    <a:pt x="592" y="0"/>
                  </a:lnTo>
                </a:path>
              </a:pathLst>
            </a:custGeom>
            <a:noFill/>
            <a:ln w="57150">
              <a:solidFill>
                <a:srgbClr val="FF99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18" name="Text Box 14"/>
            <p:cNvSpPr txBox="1">
              <a:spLocks noChangeArrowheads="1"/>
            </p:cNvSpPr>
            <p:nvPr/>
          </p:nvSpPr>
          <p:spPr bwMode="auto">
            <a:xfrm>
              <a:off x="2805" y="3180"/>
              <a:ext cx="222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9900"/>
                  </a:solidFill>
                  <a:latin typeface="Times New Roman" charset="0"/>
                </a:rPr>
                <a:t>~ 0.68 GK breakout 1: </a:t>
              </a:r>
              <a:r>
                <a:rPr lang="en-US" sz="2000" b="1" baseline="30000">
                  <a:solidFill>
                    <a:srgbClr val="FF9900"/>
                  </a:solidFill>
                  <a:latin typeface="Times New Roman" charset="0"/>
                </a:rPr>
                <a:t>15</a:t>
              </a:r>
              <a:r>
                <a:rPr lang="en-US" sz="2000" b="1">
                  <a:solidFill>
                    <a:srgbClr val="FF9900"/>
                  </a:solidFill>
                  <a:latin typeface="Times New Roman" charset="0"/>
                </a:rPr>
                <a:t>O(</a:t>
              </a:r>
              <a:r>
                <a:rPr lang="en-US" sz="2000" b="1">
                  <a:solidFill>
                    <a:srgbClr val="FF9900"/>
                  </a:solidFill>
                  <a:latin typeface="Symbol" charset="0"/>
                </a:rPr>
                <a:t>a,g</a:t>
              </a:r>
              <a:r>
                <a:rPr lang="en-US" sz="2000" b="1">
                  <a:solidFill>
                    <a:srgbClr val="FF9900"/>
                  </a:solidFill>
                  <a:latin typeface="Times New Roman" charset="0"/>
                </a:rPr>
                <a:t>)</a:t>
              </a:r>
            </a:p>
          </p:txBody>
        </p:sp>
      </p:grpSp>
      <p:grpSp>
        <p:nvGrpSpPr>
          <p:cNvPr id="6" name="Group 23"/>
          <p:cNvGrpSpPr>
            <a:grpSpLocks/>
          </p:cNvGrpSpPr>
          <p:nvPr/>
        </p:nvGrpSpPr>
        <p:grpSpPr bwMode="auto">
          <a:xfrm>
            <a:off x="4530725" y="579438"/>
            <a:ext cx="3602038" cy="6267450"/>
            <a:chOff x="2854" y="365"/>
            <a:chExt cx="2269" cy="3948"/>
          </a:xfrm>
        </p:grpSpPr>
        <p:grpSp>
          <p:nvGrpSpPr>
            <p:cNvPr id="72713" name="Group 22"/>
            <p:cNvGrpSpPr>
              <a:grpSpLocks/>
            </p:cNvGrpSpPr>
            <p:nvPr/>
          </p:nvGrpSpPr>
          <p:grpSpPr bwMode="auto">
            <a:xfrm>
              <a:off x="2854" y="365"/>
              <a:ext cx="2269" cy="3302"/>
              <a:chOff x="2854" y="365"/>
              <a:chExt cx="2269" cy="3302"/>
            </a:xfrm>
          </p:grpSpPr>
          <p:sp>
            <p:nvSpPr>
              <p:cNvPr id="72715" name="Freeform 15"/>
              <p:cNvSpPr>
                <a:spLocks/>
              </p:cNvSpPr>
              <p:nvPr/>
            </p:nvSpPr>
            <p:spPr bwMode="auto">
              <a:xfrm>
                <a:off x="3245" y="365"/>
                <a:ext cx="641" cy="584"/>
              </a:xfrm>
              <a:custGeom>
                <a:avLst/>
                <a:gdLst>
                  <a:gd name="T0" fmla="*/ 0 w 641"/>
                  <a:gd name="T1" fmla="*/ 584 h 584"/>
                  <a:gd name="T2" fmla="*/ 641 w 641"/>
                  <a:gd name="T3" fmla="*/ 300 h 584"/>
                  <a:gd name="T4" fmla="*/ 641 w 641"/>
                  <a:gd name="T5" fmla="*/ 0 h 584"/>
                  <a:gd name="T6" fmla="*/ 0 60000 65536"/>
                  <a:gd name="T7" fmla="*/ 0 60000 65536"/>
                  <a:gd name="T8" fmla="*/ 0 60000 65536"/>
                  <a:gd name="T9" fmla="*/ 0 w 641"/>
                  <a:gd name="T10" fmla="*/ 0 h 584"/>
                  <a:gd name="T11" fmla="*/ 641 w 641"/>
                  <a:gd name="T12" fmla="*/ 584 h 584"/>
                </a:gdLst>
                <a:ahLst/>
                <a:cxnLst>
                  <a:cxn ang="T6">
                    <a:pos x="T0" y="T1"/>
                  </a:cxn>
                  <a:cxn ang="T7">
                    <a:pos x="T2" y="T3"/>
                  </a:cxn>
                  <a:cxn ang="T8">
                    <a:pos x="T4" y="T5"/>
                  </a:cxn>
                </a:cxnLst>
                <a:rect l="T9" t="T10" r="T11" b="T12"/>
                <a:pathLst>
                  <a:path w="641" h="584">
                    <a:moveTo>
                      <a:pt x="0" y="584"/>
                    </a:moveTo>
                    <a:lnTo>
                      <a:pt x="641" y="300"/>
                    </a:lnTo>
                    <a:lnTo>
                      <a:pt x="641" y="0"/>
                    </a:ln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16" name="Text Box 16"/>
              <p:cNvSpPr txBox="1">
                <a:spLocks noChangeArrowheads="1"/>
              </p:cNvSpPr>
              <p:nvPr/>
            </p:nvSpPr>
            <p:spPr bwMode="auto">
              <a:xfrm>
                <a:off x="2854" y="3417"/>
                <a:ext cx="22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0000"/>
                    </a:solidFill>
                    <a:latin typeface="Times New Roman" charset="0"/>
                  </a:rPr>
                  <a:t>~0.77 GK breakout 2: </a:t>
                </a:r>
                <a:r>
                  <a:rPr lang="en-US" sz="2000" b="1" baseline="30000">
                    <a:solidFill>
                      <a:srgbClr val="FF0000"/>
                    </a:solidFill>
                    <a:latin typeface="Times New Roman" charset="0"/>
                  </a:rPr>
                  <a:t>18</a:t>
                </a:r>
                <a:r>
                  <a:rPr lang="en-US" sz="2000" b="1">
                    <a:solidFill>
                      <a:srgbClr val="FF0000"/>
                    </a:solidFill>
                    <a:latin typeface="Times New Roman" charset="0"/>
                  </a:rPr>
                  <a:t>Ne(</a:t>
                </a:r>
                <a:r>
                  <a:rPr lang="en-US" sz="2000" b="1">
                    <a:solidFill>
                      <a:srgbClr val="FF0000"/>
                    </a:solidFill>
                    <a:latin typeface="Symbol" charset="0"/>
                  </a:rPr>
                  <a:t>a</a:t>
                </a:r>
                <a:r>
                  <a:rPr lang="en-US" sz="2000" b="1">
                    <a:solidFill>
                      <a:srgbClr val="FF0000"/>
                    </a:solidFill>
                    <a:latin typeface="Times New Roman" charset="0"/>
                  </a:rPr>
                  <a:t>,p)</a:t>
                </a:r>
              </a:p>
            </p:txBody>
          </p:sp>
        </p:grpSp>
        <p:sp>
          <p:nvSpPr>
            <p:cNvPr id="72714" name="Text Box 17"/>
            <p:cNvSpPr txBox="1">
              <a:spLocks noChangeArrowheads="1"/>
            </p:cNvSpPr>
            <p:nvPr/>
          </p:nvSpPr>
          <p:spPr bwMode="auto">
            <a:xfrm>
              <a:off x="3188" y="3679"/>
              <a:ext cx="174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0000"/>
                  </a:solidFill>
                  <a:latin typeface="Times New Roman" charset="0"/>
                </a:rPr>
                <a:t>(~50 ms after breakout 1)</a:t>
              </a:r>
              <a:br>
                <a:rPr lang="en-US" sz="2000">
                  <a:solidFill>
                    <a:srgbClr val="FF0000"/>
                  </a:solidFill>
                  <a:latin typeface="Times New Roman" charset="0"/>
                </a:rPr>
              </a:br>
              <a:r>
                <a:rPr lang="en-US" sz="2000">
                  <a:solidFill>
                    <a:srgbClr val="FF0000"/>
                  </a:solidFill>
                  <a:latin typeface="Times New Roman" charset="0"/>
                </a:rPr>
                <a:t>Leads to rp process and</a:t>
              </a:r>
              <a:br>
                <a:rPr lang="en-US" sz="2000">
                  <a:solidFill>
                    <a:srgbClr val="FF0000"/>
                  </a:solidFill>
                  <a:latin typeface="Times New Roman" charset="0"/>
                </a:rPr>
              </a:br>
              <a:r>
                <a:rPr lang="en-US" sz="2000">
                  <a:solidFill>
                    <a:srgbClr val="FF0000"/>
                  </a:solidFill>
                  <a:latin typeface="Times New Roman" charset="0"/>
                </a:rPr>
                <a:t> main energy production</a:t>
              </a:r>
            </a:p>
          </p:txBody>
        </p:sp>
      </p:grpSp>
      <p:sp>
        <p:nvSpPr>
          <p:cNvPr id="8" name="TextBox 7"/>
          <p:cNvSpPr txBox="1"/>
          <p:nvPr/>
        </p:nvSpPr>
        <p:spPr>
          <a:xfrm>
            <a:off x="5808206" y="3239045"/>
            <a:ext cx="3075782" cy="461665"/>
          </a:xfrm>
          <a:prstGeom prst="rect">
            <a:avLst/>
          </a:prstGeom>
          <a:solidFill>
            <a:schemeClr val="accent2">
              <a:lumMod val="20000"/>
              <a:lumOff val="80000"/>
            </a:schemeClr>
          </a:solidFill>
        </p:spPr>
        <p:txBody>
          <a:bodyPr wrap="none" rtlCol="0">
            <a:spAutoFit/>
          </a:bodyPr>
          <a:lstStyle/>
          <a:p>
            <a:r>
              <a:rPr lang="en-US" dirty="0" smtClean="0"/>
              <a:t>What reaction types? </a:t>
            </a:r>
            <a:endParaRPr lang="en-US" dirty="0"/>
          </a:p>
        </p:txBody>
      </p:sp>
      <p:sp>
        <p:nvSpPr>
          <p:cNvPr id="7" name="TextBox 6"/>
          <p:cNvSpPr txBox="1"/>
          <p:nvPr/>
        </p:nvSpPr>
        <p:spPr>
          <a:xfrm>
            <a:off x="3934826" y="2182387"/>
            <a:ext cx="556838" cy="369332"/>
          </a:xfrm>
          <a:prstGeom prst="rect">
            <a:avLst/>
          </a:prstGeom>
          <a:noFill/>
        </p:spPr>
        <p:txBody>
          <a:bodyPr wrap="none" rtlCol="0">
            <a:spAutoFit/>
          </a:bodyPr>
          <a:lstStyle/>
          <a:p>
            <a:r>
              <a:rPr lang="en-US" sz="1800" dirty="0" smtClean="0"/>
              <a:t>71s</a:t>
            </a:r>
            <a:endParaRPr lang="en-US" sz="1800" dirty="0"/>
          </a:p>
        </p:txBody>
      </p:sp>
      <p:sp>
        <p:nvSpPr>
          <p:cNvPr id="24" name="TextBox 23"/>
          <p:cNvSpPr txBox="1"/>
          <p:nvPr/>
        </p:nvSpPr>
        <p:spPr>
          <a:xfrm>
            <a:off x="4355509" y="2191681"/>
            <a:ext cx="685216" cy="369332"/>
          </a:xfrm>
          <a:prstGeom prst="rect">
            <a:avLst/>
          </a:prstGeom>
          <a:noFill/>
        </p:spPr>
        <p:txBody>
          <a:bodyPr wrap="none" rtlCol="0">
            <a:spAutoFit/>
          </a:bodyPr>
          <a:lstStyle/>
          <a:p>
            <a:r>
              <a:rPr lang="en-US" sz="1800" dirty="0" smtClean="0"/>
              <a:t>122s</a:t>
            </a:r>
            <a:endParaRPr lang="en-US" sz="1800" dirty="0"/>
          </a:p>
        </p:txBody>
      </p:sp>
    </p:spTree>
    <p:extLst>
      <p:ext uri="{BB962C8B-B14F-4D97-AF65-F5344CB8AC3E}">
        <p14:creationId xmlns:p14="http://schemas.microsoft.com/office/powerpoint/2010/main" val="4016340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3" descr="C:\My Documents\Meet\SNIT02\empty.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14074775"/>
            <a:ext cx="27225626" cy="24523700"/>
          </a:xfrm>
          <a:prstGeom prst="rect">
            <a:avLst/>
          </a:prstGeom>
          <a:noFill/>
          <a:ln w="38100">
            <a:solidFill>
              <a:srgbClr val="920CFF"/>
            </a:solidFill>
            <a:miter lim="800000"/>
            <a:headEnd/>
            <a:tailEnd/>
          </a:ln>
          <a:extLst>
            <a:ext uri="{909E8E84-426E-40dd-AFC4-6F175D3DCCD1}">
              <a14:hiddenFill xmlns:a14="http://schemas.microsoft.com/office/drawing/2010/main">
                <a:solidFill>
                  <a:srgbClr val="FFFFFF"/>
                </a:solidFill>
              </a14:hiddenFill>
            </a:ext>
          </a:extLst>
        </p:spPr>
      </p:pic>
      <p:sp>
        <p:nvSpPr>
          <p:cNvPr id="74754" name="Text Box 2"/>
          <p:cNvSpPr txBox="1">
            <a:spLocks noChangeArrowheads="1"/>
          </p:cNvSpPr>
          <p:nvPr/>
        </p:nvSpPr>
        <p:spPr bwMode="auto">
          <a:xfrm>
            <a:off x="209550" y="0"/>
            <a:ext cx="196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Burst Ignition:</a:t>
            </a:r>
          </a:p>
        </p:txBody>
      </p:sp>
      <p:grpSp>
        <p:nvGrpSpPr>
          <p:cNvPr id="74755" name="Group 18"/>
          <p:cNvGrpSpPr>
            <a:grpSpLocks/>
          </p:cNvGrpSpPr>
          <p:nvPr/>
        </p:nvGrpSpPr>
        <p:grpSpPr bwMode="auto">
          <a:xfrm>
            <a:off x="2259013" y="6135688"/>
            <a:ext cx="4511675" cy="1844675"/>
            <a:chOff x="2637" y="1566"/>
            <a:chExt cx="2842" cy="1162"/>
          </a:xfrm>
        </p:grpSpPr>
        <p:sp>
          <p:nvSpPr>
            <p:cNvPr id="74793" name="Freeform 6"/>
            <p:cNvSpPr>
              <a:spLocks/>
            </p:cNvSpPr>
            <p:nvPr/>
          </p:nvSpPr>
          <p:spPr bwMode="auto">
            <a:xfrm>
              <a:off x="2637" y="1566"/>
              <a:ext cx="616" cy="608"/>
            </a:xfrm>
            <a:custGeom>
              <a:avLst/>
              <a:gdLst>
                <a:gd name="T0" fmla="*/ 0 w 616"/>
                <a:gd name="T1" fmla="*/ 608 h 608"/>
                <a:gd name="T2" fmla="*/ 0 w 616"/>
                <a:gd name="T3" fmla="*/ 0 h 608"/>
                <a:gd name="T4" fmla="*/ 308 w 616"/>
                <a:gd name="T5" fmla="*/ 300 h 608"/>
                <a:gd name="T6" fmla="*/ 308 w 616"/>
                <a:gd name="T7" fmla="*/ 8 h 608"/>
                <a:gd name="T8" fmla="*/ 616 w 616"/>
                <a:gd name="T9" fmla="*/ 284 h 608"/>
                <a:gd name="T10" fmla="*/ 40 w 616"/>
                <a:gd name="T11" fmla="*/ 576 h 608"/>
                <a:gd name="T12" fmla="*/ 0 60000 65536"/>
                <a:gd name="T13" fmla="*/ 0 60000 65536"/>
                <a:gd name="T14" fmla="*/ 0 60000 65536"/>
                <a:gd name="T15" fmla="*/ 0 60000 65536"/>
                <a:gd name="T16" fmla="*/ 0 60000 65536"/>
                <a:gd name="T17" fmla="*/ 0 60000 65536"/>
                <a:gd name="T18" fmla="*/ 0 w 616"/>
                <a:gd name="T19" fmla="*/ 0 h 608"/>
                <a:gd name="T20" fmla="*/ 616 w 616"/>
                <a:gd name="T21" fmla="*/ 608 h 608"/>
              </a:gdLst>
              <a:ahLst/>
              <a:cxnLst>
                <a:cxn ang="T12">
                  <a:pos x="T0" y="T1"/>
                </a:cxn>
                <a:cxn ang="T13">
                  <a:pos x="T2" y="T3"/>
                </a:cxn>
                <a:cxn ang="T14">
                  <a:pos x="T4" y="T5"/>
                </a:cxn>
                <a:cxn ang="T15">
                  <a:pos x="T6" y="T7"/>
                </a:cxn>
                <a:cxn ang="T16">
                  <a:pos x="T8" y="T9"/>
                </a:cxn>
                <a:cxn ang="T17">
                  <a:pos x="T10" y="T11"/>
                </a:cxn>
              </a:cxnLst>
              <a:rect l="T18" t="T19" r="T20" b="T21"/>
              <a:pathLst>
                <a:path w="616" h="608">
                  <a:moveTo>
                    <a:pt x="0" y="608"/>
                  </a:moveTo>
                  <a:lnTo>
                    <a:pt x="0" y="0"/>
                  </a:lnTo>
                  <a:lnTo>
                    <a:pt x="308" y="300"/>
                  </a:lnTo>
                  <a:lnTo>
                    <a:pt x="308" y="8"/>
                  </a:lnTo>
                  <a:lnTo>
                    <a:pt x="616" y="284"/>
                  </a:lnTo>
                  <a:lnTo>
                    <a:pt x="40" y="576"/>
                  </a:lnTo>
                </a:path>
              </a:pathLst>
            </a:custGeom>
            <a:noFill/>
            <a:ln w="57150">
              <a:solidFill>
                <a:srgbClr val="00FF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94" name="Text Box 7"/>
            <p:cNvSpPr txBox="1">
              <a:spLocks noChangeArrowheads="1"/>
            </p:cNvSpPr>
            <p:nvPr/>
          </p:nvSpPr>
          <p:spPr bwMode="auto">
            <a:xfrm>
              <a:off x="2935" y="2478"/>
              <a:ext cx="25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FF00"/>
                  </a:solidFill>
                  <a:latin typeface="Times New Roman" charset="0"/>
                </a:rPr>
                <a:t>Prior to ignition      : hot CNO cycle</a:t>
              </a:r>
              <a:endParaRPr lang="en-US" sz="2000" b="1">
                <a:solidFill>
                  <a:srgbClr val="0033CC"/>
                </a:solidFill>
                <a:latin typeface="Times New Roman" charset="0"/>
              </a:endParaRPr>
            </a:p>
          </p:txBody>
        </p:sp>
      </p:grpSp>
      <p:grpSp>
        <p:nvGrpSpPr>
          <p:cNvPr id="74756" name="Group 20"/>
          <p:cNvGrpSpPr>
            <a:grpSpLocks/>
          </p:cNvGrpSpPr>
          <p:nvPr/>
        </p:nvGrpSpPr>
        <p:grpSpPr bwMode="auto">
          <a:xfrm>
            <a:off x="2217738" y="5102225"/>
            <a:ext cx="4835525" cy="3511550"/>
            <a:chOff x="2629" y="949"/>
            <a:chExt cx="3046" cy="2212"/>
          </a:xfrm>
        </p:grpSpPr>
        <p:sp>
          <p:nvSpPr>
            <p:cNvPr id="74791" name="Freeform 11"/>
            <p:cNvSpPr>
              <a:spLocks/>
            </p:cNvSpPr>
            <p:nvPr/>
          </p:nvSpPr>
          <p:spPr bwMode="auto">
            <a:xfrm>
              <a:off x="2629" y="949"/>
              <a:ext cx="932" cy="601"/>
            </a:xfrm>
            <a:custGeom>
              <a:avLst/>
              <a:gdLst>
                <a:gd name="T0" fmla="*/ 0 w 932"/>
                <a:gd name="T1" fmla="*/ 601 h 601"/>
                <a:gd name="T2" fmla="*/ 624 w 932"/>
                <a:gd name="T3" fmla="*/ 308 h 601"/>
                <a:gd name="T4" fmla="*/ 624 w 932"/>
                <a:gd name="T5" fmla="*/ 0 h 601"/>
                <a:gd name="T6" fmla="*/ 932 w 932"/>
                <a:gd name="T7" fmla="*/ 341 h 601"/>
                <a:gd name="T8" fmla="*/ 308 w 932"/>
                <a:gd name="T9" fmla="*/ 601 h 601"/>
                <a:gd name="T10" fmla="*/ 0 60000 65536"/>
                <a:gd name="T11" fmla="*/ 0 60000 65536"/>
                <a:gd name="T12" fmla="*/ 0 60000 65536"/>
                <a:gd name="T13" fmla="*/ 0 60000 65536"/>
                <a:gd name="T14" fmla="*/ 0 60000 65536"/>
                <a:gd name="T15" fmla="*/ 0 w 932"/>
                <a:gd name="T16" fmla="*/ 0 h 601"/>
                <a:gd name="T17" fmla="*/ 932 w 932"/>
                <a:gd name="T18" fmla="*/ 601 h 601"/>
              </a:gdLst>
              <a:ahLst/>
              <a:cxnLst>
                <a:cxn ang="T10">
                  <a:pos x="T0" y="T1"/>
                </a:cxn>
                <a:cxn ang="T11">
                  <a:pos x="T2" y="T3"/>
                </a:cxn>
                <a:cxn ang="T12">
                  <a:pos x="T4" y="T5"/>
                </a:cxn>
                <a:cxn ang="T13">
                  <a:pos x="T6" y="T7"/>
                </a:cxn>
                <a:cxn ang="T14">
                  <a:pos x="T8" y="T9"/>
                </a:cxn>
              </a:cxnLst>
              <a:rect l="T15" t="T16" r="T17" b="T18"/>
              <a:pathLst>
                <a:path w="932" h="601">
                  <a:moveTo>
                    <a:pt x="0" y="601"/>
                  </a:moveTo>
                  <a:lnTo>
                    <a:pt x="624" y="308"/>
                  </a:lnTo>
                  <a:lnTo>
                    <a:pt x="624" y="0"/>
                  </a:lnTo>
                  <a:lnTo>
                    <a:pt x="932" y="341"/>
                  </a:lnTo>
                  <a:lnTo>
                    <a:pt x="308" y="601"/>
                  </a:lnTo>
                </a:path>
              </a:pathLst>
            </a:custGeom>
            <a:noFill/>
            <a:ln w="57150">
              <a:solidFill>
                <a:srgbClr val="00FF99"/>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92" name="Text Box 12"/>
            <p:cNvSpPr txBox="1">
              <a:spLocks noChangeArrowheads="1"/>
            </p:cNvSpPr>
            <p:nvPr/>
          </p:nvSpPr>
          <p:spPr bwMode="auto">
            <a:xfrm>
              <a:off x="3192" y="2911"/>
              <a:ext cx="248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FF99"/>
                  </a:solidFill>
                  <a:latin typeface="Times New Roman" charset="0"/>
                </a:rPr>
                <a:t>                           : Hot CNO cycle II</a:t>
              </a:r>
              <a:endParaRPr lang="en-US" sz="2000" b="1">
                <a:solidFill>
                  <a:srgbClr val="00FF99"/>
                </a:solidFill>
                <a:latin typeface="Symbol" charset="0"/>
              </a:endParaRPr>
            </a:p>
          </p:txBody>
        </p:sp>
      </p:grpSp>
      <p:grpSp>
        <p:nvGrpSpPr>
          <p:cNvPr id="74757" name="Group 23"/>
          <p:cNvGrpSpPr>
            <a:grpSpLocks/>
          </p:cNvGrpSpPr>
          <p:nvPr/>
        </p:nvGrpSpPr>
        <p:grpSpPr bwMode="auto">
          <a:xfrm>
            <a:off x="2530475" y="4141788"/>
            <a:ext cx="3602038" cy="6267450"/>
            <a:chOff x="2854" y="365"/>
            <a:chExt cx="2269" cy="3948"/>
          </a:xfrm>
        </p:grpSpPr>
        <p:grpSp>
          <p:nvGrpSpPr>
            <p:cNvPr id="74787" name="Group 22"/>
            <p:cNvGrpSpPr>
              <a:grpSpLocks/>
            </p:cNvGrpSpPr>
            <p:nvPr/>
          </p:nvGrpSpPr>
          <p:grpSpPr bwMode="auto">
            <a:xfrm>
              <a:off x="2854" y="365"/>
              <a:ext cx="2269" cy="3302"/>
              <a:chOff x="2854" y="365"/>
              <a:chExt cx="2269" cy="3302"/>
            </a:xfrm>
          </p:grpSpPr>
          <p:sp>
            <p:nvSpPr>
              <p:cNvPr id="74789" name="Freeform 15"/>
              <p:cNvSpPr>
                <a:spLocks/>
              </p:cNvSpPr>
              <p:nvPr/>
            </p:nvSpPr>
            <p:spPr bwMode="auto">
              <a:xfrm>
                <a:off x="3245" y="365"/>
                <a:ext cx="641" cy="584"/>
              </a:xfrm>
              <a:custGeom>
                <a:avLst/>
                <a:gdLst>
                  <a:gd name="T0" fmla="*/ 0 w 641"/>
                  <a:gd name="T1" fmla="*/ 584 h 584"/>
                  <a:gd name="T2" fmla="*/ 641 w 641"/>
                  <a:gd name="T3" fmla="*/ 300 h 584"/>
                  <a:gd name="T4" fmla="*/ 641 w 641"/>
                  <a:gd name="T5" fmla="*/ 0 h 584"/>
                  <a:gd name="T6" fmla="*/ 0 60000 65536"/>
                  <a:gd name="T7" fmla="*/ 0 60000 65536"/>
                  <a:gd name="T8" fmla="*/ 0 60000 65536"/>
                  <a:gd name="T9" fmla="*/ 0 w 641"/>
                  <a:gd name="T10" fmla="*/ 0 h 584"/>
                  <a:gd name="T11" fmla="*/ 641 w 641"/>
                  <a:gd name="T12" fmla="*/ 584 h 584"/>
                </a:gdLst>
                <a:ahLst/>
                <a:cxnLst>
                  <a:cxn ang="T6">
                    <a:pos x="T0" y="T1"/>
                  </a:cxn>
                  <a:cxn ang="T7">
                    <a:pos x="T2" y="T3"/>
                  </a:cxn>
                  <a:cxn ang="T8">
                    <a:pos x="T4" y="T5"/>
                  </a:cxn>
                </a:cxnLst>
                <a:rect l="T9" t="T10" r="T11" b="T12"/>
                <a:pathLst>
                  <a:path w="641" h="584">
                    <a:moveTo>
                      <a:pt x="0" y="584"/>
                    </a:moveTo>
                    <a:lnTo>
                      <a:pt x="641" y="300"/>
                    </a:lnTo>
                    <a:lnTo>
                      <a:pt x="641" y="0"/>
                    </a:ln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90" name="Text Box 16"/>
              <p:cNvSpPr txBox="1">
                <a:spLocks noChangeArrowheads="1"/>
              </p:cNvSpPr>
              <p:nvPr/>
            </p:nvSpPr>
            <p:spPr bwMode="auto">
              <a:xfrm>
                <a:off x="2854" y="3417"/>
                <a:ext cx="22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0000"/>
                    </a:solidFill>
                    <a:latin typeface="Times New Roman" charset="0"/>
                  </a:rPr>
                  <a:t>~0.77 GK breakout 2: </a:t>
                </a:r>
                <a:r>
                  <a:rPr lang="en-US" sz="2000" b="1" baseline="30000">
                    <a:solidFill>
                      <a:srgbClr val="FF0000"/>
                    </a:solidFill>
                    <a:latin typeface="Times New Roman" charset="0"/>
                  </a:rPr>
                  <a:t>18</a:t>
                </a:r>
                <a:r>
                  <a:rPr lang="en-US" sz="2000" b="1">
                    <a:solidFill>
                      <a:srgbClr val="FF0000"/>
                    </a:solidFill>
                    <a:latin typeface="Times New Roman" charset="0"/>
                  </a:rPr>
                  <a:t>Ne(</a:t>
                </a:r>
                <a:r>
                  <a:rPr lang="en-US" sz="2000" b="1">
                    <a:solidFill>
                      <a:srgbClr val="FF0000"/>
                    </a:solidFill>
                    <a:latin typeface="Symbol" charset="0"/>
                  </a:rPr>
                  <a:t>a</a:t>
                </a:r>
                <a:r>
                  <a:rPr lang="en-US" sz="2000" b="1">
                    <a:solidFill>
                      <a:srgbClr val="FF0000"/>
                    </a:solidFill>
                    <a:latin typeface="Times New Roman" charset="0"/>
                  </a:rPr>
                  <a:t>,p)</a:t>
                </a:r>
              </a:p>
            </p:txBody>
          </p:sp>
        </p:grpSp>
        <p:sp>
          <p:nvSpPr>
            <p:cNvPr id="74788" name="Text Box 17"/>
            <p:cNvSpPr txBox="1">
              <a:spLocks noChangeArrowheads="1"/>
            </p:cNvSpPr>
            <p:nvPr/>
          </p:nvSpPr>
          <p:spPr bwMode="auto">
            <a:xfrm>
              <a:off x="3188" y="3679"/>
              <a:ext cx="174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0000"/>
                  </a:solidFill>
                  <a:latin typeface="Times New Roman" charset="0"/>
                </a:rPr>
                <a:t>(~50 ms after breakout 1)</a:t>
              </a:r>
              <a:br>
                <a:rPr lang="en-US" sz="2000">
                  <a:solidFill>
                    <a:srgbClr val="FF0000"/>
                  </a:solidFill>
                  <a:latin typeface="Times New Roman" charset="0"/>
                </a:rPr>
              </a:br>
              <a:r>
                <a:rPr lang="en-US" sz="2000">
                  <a:solidFill>
                    <a:srgbClr val="FF0000"/>
                  </a:solidFill>
                  <a:latin typeface="Times New Roman" charset="0"/>
                </a:rPr>
                <a:t>Leads to rp process and</a:t>
              </a:r>
              <a:br>
                <a:rPr lang="en-US" sz="2000">
                  <a:solidFill>
                    <a:srgbClr val="FF0000"/>
                  </a:solidFill>
                  <a:latin typeface="Times New Roman" charset="0"/>
                </a:rPr>
              </a:br>
              <a:r>
                <a:rPr lang="en-US" sz="2000">
                  <a:solidFill>
                    <a:srgbClr val="FF0000"/>
                  </a:solidFill>
                  <a:latin typeface="Times New Roman" charset="0"/>
                </a:rPr>
                <a:t> main energy production</a:t>
              </a:r>
            </a:p>
          </p:txBody>
        </p:sp>
      </p:grpSp>
      <p:grpSp>
        <p:nvGrpSpPr>
          <p:cNvPr id="6" name="Group 23"/>
          <p:cNvGrpSpPr>
            <a:grpSpLocks/>
          </p:cNvGrpSpPr>
          <p:nvPr/>
        </p:nvGrpSpPr>
        <p:grpSpPr bwMode="auto">
          <a:xfrm>
            <a:off x="3471863" y="3198813"/>
            <a:ext cx="3602037" cy="6267450"/>
            <a:chOff x="2854" y="365"/>
            <a:chExt cx="2269" cy="3948"/>
          </a:xfrm>
        </p:grpSpPr>
        <p:grpSp>
          <p:nvGrpSpPr>
            <p:cNvPr id="74783" name="Group 22"/>
            <p:cNvGrpSpPr>
              <a:grpSpLocks/>
            </p:cNvGrpSpPr>
            <p:nvPr/>
          </p:nvGrpSpPr>
          <p:grpSpPr bwMode="auto">
            <a:xfrm>
              <a:off x="2854" y="365"/>
              <a:ext cx="2269" cy="3302"/>
              <a:chOff x="2854" y="365"/>
              <a:chExt cx="2269" cy="3302"/>
            </a:xfrm>
          </p:grpSpPr>
          <p:sp>
            <p:nvSpPr>
              <p:cNvPr id="74785" name="Freeform 15"/>
              <p:cNvSpPr>
                <a:spLocks/>
              </p:cNvSpPr>
              <p:nvPr/>
            </p:nvSpPr>
            <p:spPr bwMode="auto">
              <a:xfrm>
                <a:off x="3245" y="365"/>
                <a:ext cx="641" cy="584"/>
              </a:xfrm>
              <a:custGeom>
                <a:avLst/>
                <a:gdLst>
                  <a:gd name="T0" fmla="*/ 0 w 641"/>
                  <a:gd name="T1" fmla="*/ 584 h 584"/>
                  <a:gd name="T2" fmla="*/ 641 w 641"/>
                  <a:gd name="T3" fmla="*/ 300 h 584"/>
                  <a:gd name="T4" fmla="*/ 641 w 641"/>
                  <a:gd name="T5" fmla="*/ 0 h 584"/>
                  <a:gd name="T6" fmla="*/ 0 60000 65536"/>
                  <a:gd name="T7" fmla="*/ 0 60000 65536"/>
                  <a:gd name="T8" fmla="*/ 0 60000 65536"/>
                  <a:gd name="T9" fmla="*/ 0 w 641"/>
                  <a:gd name="T10" fmla="*/ 0 h 584"/>
                  <a:gd name="T11" fmla="*/ 641 w 641"/>
                  <a:gd name="T12" fmla="*/ 584 h 584"/>
                </a:gdLst>
                <a:ahLst/>
                <a:cxnLst>
                  <a:cxn ang="T6">
                    <a:pos x="T0" y="T1"/>
                  </a:cxn>
                  <a:cxn ang="T7">
                    <a:pos x="T2" y="T3"/>
                  </a:cxn>
                  <a:cxn ang="T8">
                    <a:pos x="T4" y="T5"/>
                  </a:cxn>
                </a:cxnLst>
                <a:rect l="T9" t="T10" r="T11" b="T12"/>
                <a:pathLst>
                  <a:path w="641" h="584">
                    <a:moveTo>
                      <a:pt x="0" y="584"/>
                    </a:moveTo>
                    <a:lnTo>
                      <a:pt x="641" y="300"/>
                    </a:lnTo>
                    <a:lnTo>
                      <a:pt x="641" y="0"/>
                    </a:ln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86" name="Text Box 16"/>
              <p:cNvSpPr txBox="1">
                <a:spLocks noChangeArrowheads="1"/>
              </p:cNvSpPr>
              <p:nvPr/>
            </p:nvSpPr>
            <p:spPr bwMode="auto">
              <a:xfrm>
                <a:off x="2854" y="3417"/>
                <a:ext cx="22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0000"/>
                    </a:solidFill>
                    <a:latin typeface="Times New Roman" charset="0"/>
                  </a:rPr>
                  <a:t>~0.77 GK breakout 2: </a:t>
                </a:r>
                <a:r>
                  <a:rPr lang="en-US" sz="2000" b="1" baseline="30000">
                    <a:solidFill>
                      <a:srgbClr val="FF0000"/>
                    </a:solidFill>
                    <a:latin typeface="Times New Roman" charset="0"/>
                  </a:rPr>
                  <a:t>18</a:t>
                </a:r>
                <a:r>
                  <a:rPr lang="en-US" sz="2000" b="1">
                    <a:solidFill>
                      <a:srgbClr val="FF0000"/>
                    </a:solidFill>
                    <a:latin typeface="Times New Roman" charset="0"/>
                  </a:rPr>
                  <a:t>Ne(</a:t>
                </a:r>
                <a:r>
                  <a:rPr lang="en-US" sz="2000" b="1">
                    <a:solidFill>
                      <a:srgbClr val="FF0000"/>
                    </a:solidFill>
                    <a:latin typeface="Symbol" charset="0"/>
                  </a:rPr>
                  <a:t>a</a:t>
                </a:r>
                <a:r>
                  <a:rPr lang="en-US" sz="2000" b="1">
                    <a:solidFill>
                      <a:srgbClr val="FF0000"/>
                    </a:solidFill>
                    <a:latin typeface="Times New Roman" charset="0"/>
                  </a:rPr>
                  <a:t>,p)</a:t>
                </a:r>
              </a:p>
            </p:txBody>
          </p:sp>
        </p:grpSp>
        <p:sp>
          <p:nvSpPr>
            <p:cNvPr id="74784" name="Text Box 17"/>
            <p:cNvSpPr txBox="1">
              <a:spLocks noChangeArrowheads="1"/>
            </p:cNvSpPr>
            <p:nvPr/>
          </p:nvSpPr>
          <p:spPr bwMode="auto">
            <a:xfrm>
              <a:off x="3188" y="3679"/>
              <a:ext cx="174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0000"/>
                  </a:solidFill>
                  <a:latin typeface="Times New Roman" charset="0"/>
                </a:rPr>
                <a:t>(~50 ms after breakout 1)</a:t>
              </a:r>
              <a:br>
                <a:rPr lang="en-US" sz="2000">
                  <a:solidFill>
                    <a:srgbClr val="FF0000"/>
                  </a:solidFill>
                  <a:latin typeface="Times New Roman" charset="0"/>
                </a:rPr>
              </a:br>
              <a:r>
                <a:rPr lang="en-US" sz="2000">
                  <a:solidFill>
                    <a:srgbClr val="FF0000"/>
                  </a:solidFill>
                  <a:latin typeface="Times New Roman" charset="0"/>
                </a:rPr>
                <a:t>Leads to rp process and</a:t>
              </a:r>
              <a:br>
                <a:rPr lang="en-US" sz="2000">
                  <a:solidFill>
                    <a:srgbClr val="FF0000"/>
                  </a:solidFill>
                  <a:latin typeface="Times New Roman" charset="0"/>
                </a:rPr>
              </a:br>
              <a:r>
                <a:rPr lang="en-US" sz="2000">
                  <a:solidFill>
                    <a:srgbClr val="FF0000"/>
                  </a:solidFill>
                  <a:latin typeface="Times New Roman" charset="0"/>
                </a:rPr>
                <a:t> main energy production</a:t>
              </a:r>
            </a:p>
          </p:txBody>
        </p:sp>
      </p:grpSp>
      <p:sp>
        <p:nvSpPr>
          <p:cNvPr id="5" name="TextBox 4"/>
          <p:cNvSpPr txBox="1">
            <a:spLocks noChangeArrowheads="1"/>
          </p:cNvSpPr>
          <p:nvPr/>
        </p:nvSpPr>
        <p:spPr bwMode="auto">
          <a:xfrm>
            <a:off x="4613275" y="4029075"/>
            <a:ext cx="1730375" cy="461963"/>
          </a:xfrm>
          <a:prstGeom prst="rect">
            <a:avLst/>
          </a:prstGeom>
          <a:solidFill>
            <a:schemeClr val="bg1"/>
          </a:solidFill>
          <a:ln w="38100">
            <a:solidFill>
              <a:srgbClr val="FF0000"/>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Symbol" charset="0"/>
                <a:cs typeface="Symbol" charset="0"/>
              </a:rPr>
              <a:t>a</a:t>
            </a:r>
            <a:r>
              <a:rPr lang="en-US"/>
              <a:t>p-process</a:t>
            </a:r>
          </a:p>
        </p:txBody>
      </p:sp>
      <p:cxnSp>
        <p:nvCxnSpPr>
          <p:cNvPr id="8" name="Straight Arrow Connector 7"/>
          <p:cNvCxnSpPr/>
          <p:nvPr/>
        </p:nvCxnSpPr>
        <p:spPr>
          <a:xfrm flipV="1">
            <a:off x="5080000" y="2716213"/>
            <a:ext cx="0" cy="422275"/>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5086350" y="2211388"/>
            <a:ext cx="0" cy="422275"/>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165725" y="2260600"/>
            <a:ext cx="411163" cy="542925"/>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grpSp>
        <p:nvGrpSpPr>
          <p:cNvPr id="11" name="Group 10"/>
          <p:cNvGrpSpPr>
            <a:grpSpLocks/>
          </p:cNvGrpSpPr>
          <p:nvPr/>
        </p:nvGrpSpPr>
        <p:grpSpPr bwMode="auto">
          <a:xfrm>
            <a:off x="5553075" y="-55563"/>
            <a:ext cx="2836863" cy="2806701"/>
            <a:chOff x="5553766" y="-55559"/>
            <a:chExt cx="2836720" cy="2806626"/>
          </a:xfrm>
        </p:grpSpPr>
        <p:cxnSp>
          <p:nvCxnSpPr>
            <p:cNvPr id="27" name="Straight Arrow Connector 26"/>
            <p:cNvCxnSpPr/>
            <p:nvPr/>
          </p:nvCxnSpPr>
          <p:spPr>
            <a:xfrm flipV="1">
              <a:off x="5553766" y="2225618"/>
              <a:ext cx="0" cy="423852"/>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5580753" y="2209743"/>
              <a:ext cx="411141" cy="541324"/>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998244" y="2187519"/>
              <a:ext cx="0" cy="423852"/>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5990307" y="1741444"/>
              <a:ext cx="0" cy="423851"/>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5996657" y="1281081"/>
              <a:ext cx="0" cy="423851"/>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6063328" y="1260444"/>
              <a:ext cx="409554" cy="541324"/>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6515743" y="1289018"/>
              <a:ext cx="0" cy="423852"/>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6507806" y="842943"/>
              <a:ext cx="0" cy="423851"/>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514156" y="382580"/>
              <a:ext cx="0" cy="423851"/>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6595114" y="376230"/>
              <a:ext cx="409554" cy="541323"/>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7018955" y="404805"/>
              <a:ext cx="409554" cy="542910"/>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7485657" y="390517"/>
              <a:ext cx="409554" cy="541324"/>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7952358" y="361943"/>
              <a:ext cx="411141" cy="541324"/>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7003081" y="419091"/>
              <a:ext cx="0" cy="423852"/>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7453908" y="403217"/>
              <a:ext cx="0" cy="423852"/>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7944420" y="441316"/>
              <a:ext cx="0" cy="422264"/>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8390486" y="390517"/>
              <a:ext cx="0" cy="423852"/>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8382548" y="-55559"/>
              <a:ext cx="0" cy="423852"/>
            </a:xfrm>
            <a:prstGeom prst="straightConnector1">
              <a:avLst/>
            </a:prstGeom>
            <a:ln w="38100" cmpd="sng">
              <a:solidFill>
                <a:srgbClr val="920CFF"/>
              </a:solidFill>
              <a:tailEnd type="arrow"/>
            </a:ln>
          </p:spPr>
          <p:style>
            <a:lnRef idx="2">
              <a:schemeClr val="accent1"/>
            </a:lnRef>
            <a:fillRef idx="0">
              <a:schemeClr val="accent1"/>
            </a:fillRef>
            <a:effectRef idx="1">
              <a:schemeClr val="accent1"/>
            </a:effectRef>
            <a:fontRef idx="minor">
              <a:schemeClr val="tx1"/>
            </a:fontRef>
          </p:style>
        </p:cxnSp>
      </p:grpSp>
      <p:sp>
        <p:nvSpPr>
          <p:cNvPr id="12" name="TextBox 11"/>
          <p:cNvSpPr txBox="1">
            <a:spLocks noChangeArrowheads="1"/>
          </p:cNvSpPr>
          <p:nvPr/>
        </p:nvSpPr>
        <p:spPr bwMode="auto">
          <a:xfrm>
            <a:off x="6408738" y="2000250"/>
            <a:ext cx="1638300" cy="461963"/>
          </a:xfrm>
          <a:prstGeom prst="rect">
            <a:avLst/>
          </a:prstGeom>
          <a:solidFill>
            <a:srgbClr val="FFFFFF"/>
          </a:solidFill>
          <a:ln w="38100">
            <a:solidFill>
              <a:srgbClr val="920CFF"/>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rp-process</a:t>
            </a:r>
          </a:p>
        </p:txBody>
      </p:sp>
    </p:spTree>
    <p:extLst>
      <p:ext uri="{BB962C8B-B14F-4D97-AF65-F5344CB8AC3E}">
        <p14:creationId xmlns:p14="http://schemas.microsoft.com/office/powerpoint/2010/main" val="3775212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Box 1"/>
          <p:cNvSpPr txBox="1">
            <a:spLocks noChangeArrowheads="1"/>
          </p:cNvSpPr>
          <p:nvPr/>
        </p:nvSpPr>
        <p:spPr bwMode="auto">
          <a:xfrm>
            <a:off x="2730500" y="1095375"/>
            <a:ext cx="2949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a:t>Intermission</a:t>
            </a:r>
          </a:p>
        </p:txBody>
      </p:sp>
      <p:sp>
        <p:nvSpPr>
          <p:cNvPr id="78850" name="TextBox 2"/>
          <p:cNvSpPr txBox="1">
            <a:spLocks noChangeArrowheads="1"/>
          </p:cNvSpPr>
          <p:nvPr/>
        </p:nvSpPr>
        <p:spPr bwMode="auto">
          <a:xfrm>
            <a:off x="1196975" y="2671763"/>
            <a:ext cx="6229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What makes the rp-process end? </a:t>
            </a:r>
          </a:p>
        </p:txBody>
      </p:sp>
    </p:spTree>
    <p:extLst>
      <p:ext uri="{BB962C8B-B14F-4D97-AF65-F5344CB8AC3E}">
        <p14:creationId xmlns:p14="http://schemas.microsoft.com/office/powerpoint/2010/main" val="26560070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FRIB2">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SECAR PowerPoint Templat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SECAR PowerPoint Template.potx [Read-Only]" id="{AA23CFC7-1FDC-4B86-B567-CA9C3ACF6171}" vid="{98F64379-1F26-4927-8E1F-9A33378A6F5D}"/>
    </a:ext>
  </a:extLst>
</a:theme>
</file>

<file path=docProps/app.xml><?xml version="1.0" encoding="utf-8"?>
<Properties xmlns="http://schemas.openxmlformats.org/officeDocument/2006/extended-properties" xmlns:vt="http://schemas.openxmlformats.org/officeDocument/2006/docPropsVTypes">
  <TotalTime>4822</TotalTime>
  <Words>1987</Words>
  <Application>Microsoft Macintosh PowerPoint</Application>
  <PresentationFormat>On-screen Show (4:3)</PresentationFormat>
  <Paragraphs>391</Paragraphs>
  <Slides>51</Slides>
  <Notes>10</Notes>
  <HiddenSlides>0</HiddenSlides>
  <MMClips>4</MMClips>
  <ScaleCrop>false</ScaleCrop>
  <HeadingPairs>
    <vt:vector size="6" baseType="variant">
      <vt:variant>
        <vt:lpstr>Theme</vt:lpstr>
      </vt:variant>
      <vt:variant>
        <vt:i4>10</vt:i4>
      </vt:variant>
      <vt:variant>
        <vt:lpstr>Embedded OLE Servers</vt:lpstr>
      </vt:variant>
      <vt:variant>
        <vt:i4>2</vt:i4>
      </vt:variant>
      <vt:variant>
        <vt:lpstr>Slide Titles</vt:lpstr>
      </vt:variant>
      <vt:variant>
        <vt:i4>51</vt:i4>
      </vt:variant>
    </vt:vector>
  </HeadingPairs>
  <TitlesOfParts>
    <vt:vector size="63" baseType="lpstr">
      <vt:lpstr>Default Design</vt:lpstr>
      <vt:lpstr>1_Office Theme</vt:lpstr>
      <vt:lpstr>Office Theme</vt:lpstr>
      <vt:lpstr>3_Office Theme</vt:lpstr>
      <vt:lpstr>4_Office Theme</vt:lpstr>
      <vt:lpstr>2_Office Theme</vt:lpstr>
      <vt:lpstr>1_FRIB2</vt:lpstr>
      <vt:lpstr>5_Office Theme</vt:lpstr>
      <vt:lpstr>1_SECAR PowerPoint Template</vt:lpstr>
      <vt:lpstr>6_Office Theme</vt:lpstr>
      <vt:lpstr>Equation</vt:lpstr>
      <vt:lpstr>Microsoft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Interpretation of X-ray Burst Observations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Level scheme comparison with theory</vt:lpstr>
      <vt:lpstr>PowerPoint Presentation</vt:lpstr>
      <vt:lpstr>PowerPoint Presentation</vt:lpstr>
      <vt:lpstr>PowerPoint Presentation</vt:lpstr>
      <vt:lpstr>FRIB at Michigan State University</vt:lpstr>
      <vt:lpstr>PowerPoint Presentation</vt:lpstr>
      <vt:lpstr>Low Energy Astrophysics Beams at NSCL/FRIB </vt:lpstr>
      <vt:lpstr>SECAR Enables Direct Measurements of Astrophysical Reactions with ReA3 Beams</vt:lpstr>
      <vt:lpstr>SECAR Project</vt:lpstr>
      <vt:lpstr>Wien Filter</vt:lpstr>
      <vt:lpstr>Why can’t we use magnets? </vt:lpstr>
      <vt:lpstr>Summary</vt:lpstr>
      <vt:lpstr>Sensitivity to Reaction Rates</vt:lpstr>
      <vt:lpstr>Model B: Calibrated to 1D</vt:lpstr>
      <vt:lpstr>Light curve impacts</vt:lpstr>
      <vt:lpstr>Examples – Model B</vt:lpstr>
      <vt:lpstr>Examples Model A</vt:lpstr>
      <vt:lpstr>Composition &gt; 20%</vt:lpstr>
      <vt:lpstr>Question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NSCL</dc:creator>
  <cp:lastModifiedBy>Hendrik Schatz</cp:lastModifiedBy>
  <cp:revision>192</cp:revision>
  <dcterms:created xsi:type="dcterms:W3CDTF">2002-05-18T22:20:42Z</dcterms:created>
  <dcterms:modified xsi:type="dcterms:W3CDTF">2016-12-13T08:12:11Z</dcterms:modified>
</cp:coreProperties>
</file>