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82" r:id="rId2"/>
  </p:sldMasterIdLst>
  <p:notesMasterIdLst>
    <p:notesMasterId r:id="rId66"/>
  </p:notesMasterIdLst>
  <p:handoutMasterIdLst>
    <p:handoutMasterId r:id="rId67"/>
  </p:handoutMasterIdLst>
  <p:sldIdLst>
    <p:sldId id="265" r:id="rId3"/>
    <p:sldId id="268" r:id="rId4"/>
    <p:sldId id="267" r:id="rId5"/>
    <p:sldId id="300" r:id="rId6"/>
    <p:sldId id="273" r:id="rId7"/>
    <p:sldId id="403" r:id="rId8"/>
    <p:sldId id="391" r:id="rId9"/>
    <p:sldId id="301" r:id="rId10"/>
    <p:sldId id="275" r:id="rId11"/>
    <p:sldId id="274" r:id="rId12"/>
    <p:sldId id="276" r:id="rId13"/>
    <p:sldId id="308" r:id="rId14"/>
    <p:sldId id="313" r:id="rId15"/>
    <p:sldId id="367" r:id="rId16"/>
    <p:sldId id="279" r:id="rId17"/>
    <p:sldId id="277" r:id="rId18"/>
    <p:sldId id="372" r:id="rId19"/>
    <p:sldId id="392" r:id="rId20"/>
    <p:sldId id="374" r:id="rId21"/>
    <p:sldId id="348" r:id="rId22"/>
    <p:sldId id="393" r:id="rId23"/>
    <p:sldId id="398" r:id="rId24"/>
    <p:sldId id="402" r:id="rId25"/>
    <p:sldId id="396" r:id="rId26"/>
    <p:sldId id="397" r:id="rId27"/>
    <p:sldId id="399" r:id="rId28"/>
    <p:sldId id="369" r:id="rId29"/>
    <p:sldId id="370" r:id="rId30"/>
    <p:sldId id="282" r:id="rId31"/>
    <p:sldId id="283" r:id="rId32"/>
    <p:sldId id="284" r:id="rId33"/>
    <p:sldId id="376" r:id="rId34"/>
    <p:sldId id="377" r:id="rId35"/>
    <p:sldId id="400" r:id="rId36"/>
    <p:sldId id="292" r:id="rId37"/>
    <p:sldId id="378" r:id="rId38"/>
    <p:sldId id="401" r:id="rId39"/>
    <p:sldId id="379" r:id="rId40"/>
    <p:sldId id="381" r:id="rId41"/>
    <p:sldId id="382" r:id="rId42"/>
    <p:sldId id="384" r:id="rId43"/>
    <p:sldId id="385" r:id="rId44"/>
    <p:sldId id="383" r:id="rId45"/>
    <p:sldId id="380" r:id="rId46"/>
    <p:sldId id="386" r:id="rId47"/>
    <p:sldId id="389" r:id="rId48"/>
    <p:sldId id="390" r:id="rId49"/>
    <p:sldId id="388" r:id="rId50"/>
    <p:sldId id="312" r:id="rId51"/>
    <p:sldId id="314" r:id="rId52"/>
    <p:sldId id="350" r:id="rId53"/>
    <p:sldId id="351" r:id="rId54"/>
    <p:sldId id="352" r:id="rId55"/>
    <p:sldId id="353" r:id="rId56"/>
    <p:sldId id="355" r:id="rId57"/>
    <p:sldId id="363" r:id="rId58"/>
    <p:sldId id="341" r:id="rId59"/>
    <p:sldId id="302" r:id="rId60"/>
    <p:sldId id="304" r:id="rId61"/>
    <p:sldId id="305" r:id="rId62"/>
    <p:sldId id="306" r:id="rId63"/>
    <p:sldId id="307" r:id="rId64"/>
    <p:sldId id="394" r:id="rId65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404040"/>
    <a:srgbClr val="505050"/>
    <a:srgbClr val="004C97"/>
    <a:srgbClr val="63666A"/>
    <a:srgbClr val="A7A8AA"/>
    <a:srgbClr val="003087"/>
    <a:srgbClr val="0F2D62"/>
    <a:srgbClr val="8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100" d="100"/>
          <a:sy n="100" d="100"/>
        </p:scale>
        <p:origin x="-280" y="-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63" Type="http://schemas.openxmlformats.org/officeDocument/2006/relationships/slide" Target="slides/slide61.xml"/><Relationship Id="rId64" Type="http://schemas.openxmlformats.org/officeDocument/2006/relationships/slide" Target="slides/slide62.xml"/><Relationship Id="rId65" Type="http://schemas.openxmlformats.org/officeDocument/2006/relationships/slide" Target="slides/slide63.xml"/><Relationship Id="rId66" Type="http://schemas.openxmlformats.org/officeDocument/2006/relationships/notesMaster" Target="notesMasters/notesMaster1.xml"/><Relationship Id="rId67" Type="http://schemas.openxmlformats.org/officeDocument/2006/relationships/handoutMaster" Target="handoutMasters/handoutMaster1.xml"/><Relationship Id="rId68" Type="http://schemas.openxmlformats.org/officeDocument/2006/relationships/printerSettings" Target="printerSettings/printerSettings1.bin"/><Relationship Id="rId69" Type="http://schemas.openxmlformats.org/officeDocument/2006/relationships/presProps" Target="presProps.xml"/><Relationship Id="rId50" Type="http://schemas.openxmlformats.org/officeDocument/2006/relationships/slide" Target="slides/slide48.xml"/><Relationship Id="rId51" Type="http://schemas.openxmlformats.org/officeDocument/2006/relationships/slide" Target="slides/slide49.xml"/><Relationship Id="rId52" Type="http://schemas.openxmlformats.org/officeDocument/2006/relationships/slide" Target="slides/slide50.xml"/><Relationship Id="rId53" Type="http://schemas.openxmlformats.org/officeDocument/2006/relationships/slide" Target="slides/slide51.xml"/><Relationship Id="rId54" Type="http://schemas.openxmlformats.org/officeDocument/2006/relationships/slide" Target="slides/slide52.xml"/><Relationship Id="rId55" Type="http://schemas.openxmlformats.org/officeDocument/2006/relationships/slide" Target="slides/slide53.xml"/><Relationship Id="rId56" Type="http://schemas.openxmlformats.org/officeDocument/2006/relationships/slide" Target="slides/slide54.xml"/><Relationship Id="rId57" Type="http://schemas.openxmlformats.org/officeDocument/2006/relationships/slide" Target="slides/slide55.xml"/><Relationship Id="rId58" Type="http://schemas.openxmlformats.org/officeDocument/2006/relationships/slide" Target="slides/slide56.xml"/><Relationship Id="rId59" Type="http://schemas.openxmlformats.org/officeDocument/2006/relationships/slide" Target="slides/slide5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70" Type="http://schemas.openxmlformats.org/officeDocument/2006/relationships/viewProps" Target="viewProps.xml"/><Relationship Id="rId71" Type="http://schemas.openxmlformats.org/officeDocument/2006/relationships/theme" Target="theme/theme1.xml"/><Relationship Id="rId72" Type="http://schemas.openxmlformats.org/officeDocument/2006/relationships/tableStyles" Target="tableStyles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60" Type="http://schemas.openxmlformats.org/officeDocument/2006/relationships/slide" Target="slides/slide58.xml"/><Relationship Id="rId61" Type="http://schemas.openxmlformats.org/officeDocument/2006/relationships/slide" Target="slides/slide59.xml"/><Relationship Id="rId62" Type="http://schemas.openxmlformats.org/officeDocument/2006/relationships/slide" Target="slides/slide60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fld id="{35F91F79-9A2D-4A48-8C9C-27FCE88F6068}" type="datetimeFigureOut">
              <a:rPr lang="en-US"/>
              <a:pPr>
                <a:defRPr/>
              </a:pPr>
              <a:t>6/24/15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fld id="{6EB01224-7AD1-E94D-A282-3B854FD6F34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624171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fld id="{8E648BD2-6D08-4649-9F3F-EC77151218E1}" type="datetimeFigureOut">
              <a:rPr lang="en-US"/>
              <a:pPr>
                <a:defRPr/>
              </a:pPr>
              <a:t>6/24/15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fld id="{47BBBA5E-7A85-B749-9777-1FA9398112E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878200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Current TOP: designed</a:t>
            </a:r>
            <a:r>
              <a:rPr lang="en-US" baseline="0" dirty="0" smtClean="0"/>
              <a:t> to handle 500fb-1 &amp; 50 pileup events</a:t>
            </a:r>
          </a:p>
          <a:p>
            <a:r>
              <a:rPr lang="en-US" baseline="0" dirty="0" smtClean="0"/>
              <a:t>(Pixel detector replaced in PI @ ~150fb-1).</a:t>
            </a:r>
          </a:p>
          <a:p>
            <a:r>
              <a:rPr lang="en-US" baseline="0" dirty="0" smtClean="0"/>
              <a:t>Both detectors will have to be replaced during LS3 (no other convenient time during HL-LHC).</a:t>
            </a:r>
          </a:p>
          <a:p>
            <a:r>
              <a:rPr lang="en-US" baseline="0" dirty="0" smtClean="0"/>
              <a:t>Also restrict DAQ to 100KHz – 4 </a:t>
            </a:r>
            <a:r>
              <a:rPr lang="en-US" baseline="0" dirty="0" err="1" smtClean="0"/>
              <a:t>microsec</a:t>
            </a:r>
            <a:r>
              <a:rPr lang="en-US" baseline="0" dirty="0" smtClean="0"/>
              <a:t> latency.</a:t>
            </a:r>
          </a:p>
          <a:p>
            <a:r>
              <a:rPr lang="en-US" baseline="0" dirty="0" smtClean="0"/>
              <a:t>Current detector: red is single sided, blue mounted back-to-back</a:t>
            </a:r>
          </a:p>
          <a:p>
            <a:endParaRPr lang="en-US" baseline="0" dirty="0" smtClean="0"/>
          </a:p>
          <a:p>
            <a:r>
              <a:rPr lang="en-US" baseline="0" dirty="0" smtClean="0"/>
              <a:t>For upgraded tracker: 2S modules: pairs of strip censors, PS = 2 sensors, 1 segmented in 2.5cm strips, 100 micron pitch, the other is “macro-pixel” 100 microns x 1.5mm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BE49584-5D20-684F-B792-BC5FEE14F58E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3368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Current TOP: designed</a:t>
            </a:r>
            <a:r>
              <a:rPr lang="en-US" baseline="0" dirty="0" smtClean="0"/>
              <a:t> to handle 500fb-1 &amp; 50 pileup events</a:t>
            </a:r>
          </a:p>
          <a:p>
            <a:r>
              <a:rPr lang="en-US" baseline="0" dirty="0" smtClean="0"/>
              <a:t>(Pixel detector replaced in PI @ ~150fb-1).</a:t>
            </a:r>
          </a:p>
          <a:p>
            <a:r>
              <a:rPr lang="en-US" baseline="0" dirty="0" smtClean="0"/>
              <a:t>Both detectors will have to be replaced during LS3 (no other convenient time during HL-LHC).</a:t>
            </a:r>
          </a:p>
          <a:p>
            <a:r>
              <a:rPr lang="en-US" baseline="0" dirty="0" smtClean="0"/>
              <a:t>Also restrict DAQ to 100KHz – 4 </a:t>
            </a:r>
            <a:r>
              <a:rPr lang="en-US" baseline="0" dirty="0" err="1" smtClean="0"/>
              <a:t>microsec</a:t>
            </a:r>
            <a:r>
              <a:rPr lang="en-US" baseline="0" dirty="0" smtClean="0"/>
              <a:t> latency.</a:t>
            </a:r>
          </a:p>
          <a:p>
            <a:r>
              <a:rPr lang="en-US" baseline="0" dirty="0" smtClean="0"/>
              <a:t>Current detector: red is single sided, blue mounted back-to-back</a:t>
            </a:r>
          </a:p>
          <a:p>
            <a:endParaRPr lang="en-US" baseline="0" dirty="0" smtClean="0"/>
          </a:p>
          <a:p>
            <a:r>
              <a:rPr lang="en-US" baseline="0" dirty="0" smtClean="0"/>
              <a:t>For upgraded tracker: 2S modules: pairs of strip censors, PS = 2 sensors, 1 segmented in 2.5cm strips, 100 micron pitch, the other is “macro-pixel” 100 microns x 1.5mm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BE49584-5D20-684F-B792-BC5FEE14F58E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3368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Current TOP: designed</a:t>
            </a:r>
            <a:r>
              <a:rPr lang="en-US" baseline="0" dirty="0" smtClean="0"/>
              <a:t> to handle 500fb-1 &amp; 50 pileup events</a:t>
            </a:r>
          </a:p>
          <a:p>
            <a:r>
              <a:rPr lang="en-US" baseline="0" dirty="0" smtClean="0"/>
              <a:t>(Pixel detector replaced in PI @ ~150fb-1).</a:t>
            </a:r>
          </a:p>
          <a:p>
            <a:r>
              <a:rPr lang="en-US" baseline="0" dirty="0" smtClean="0"/>
              <a:t>Both detectors will have to be replaced during LS3 (no other convenient time during HL-LHC).</a:t>
            </a:r>
          </a:p>
          <a:p>
            <a:r>
              <a:rPr lang="en-US" baseline="0" dirty="0" smtClean="0"/>
              <a:t>Also restrict DAQ to 100KHz – 4 </a:t>
            </a:r>
            <a:r>
              <a:rPr lang="en-US" baseline="0" dirty="0" err="1" smtClean="0"/>
              <a:t>microsec</a:t>
            </a:r>
            <a:r>
              <a:rPr lang="en-US" baseline="0" dirty="0" smtClean="0"/>
              <a:t> latency.</a:t>
            </a:r>
          </a:p>
          <a:p>
            <a:r>
              <a:rPr lang="en-US" baseline="0" dirty="0" smtClean="0"/>
              <a:t>Current detector: red is single sided, blue mounted back-to-back</a:t>
            </a:r>
          </a:p>
          <a:p>
            <a:endParaRPr lang="en-US" baseline="0" dirty="0" smtClean="0"/>
          </a:p>
          <a:p>
            <a:r>
              <a:rPr lang="en-US" baseline="0" dirty="0" smtClean="0"/>
              <a:t>For upgraded tracker: 2S modules: pairs of strip censors, PS = 2 sensors, 1 segmented in 2.5cm strips, 100 micron pitch, the other is “macro-pixel” 100 microns x 1.5mm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BE49584-5D20-684F-B792-BC5FEE14F58E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3368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Current TOP: designed</a:t>
            </a:r>
            <a:r>
              <a:rPr lang="en-US" baseline="0" dirty="0" smtClean="0"/>
              <a:t> to handle 500fb-1 &amp; 50 pileup events</a:t>
            </a:r>
          </a:p>
          <a:p>
            <a:r>
              <a:rPr lang="en-US" baseline="0" dirty="0" smtClean="0"/>
              <a:t>(Pixel detector replaced in PI @ ~150fb-1).</a:t>
            </a:r>
          </a:p>
          <a:p>
            <a:r>
              <a:rPr lang="en-US" baseline="0" dirty="0" smtClean="0"/>
              <a:t>Both detectors will have to be replaced during LS3 (no other convenient time during HL-LHC).</a:t>
            </a:r>
          </a:p>
          <a:p>
            <a:r>
              <a:rPr lang="en-US" baseline="0" dirty="0" smtClean="0"/>
              <a:t>Also restrict DAQ to 100KHz – 4 </a:t>
            </a:r>
            <a:r>
              <a:rPr lang="en-US" baseline="0" dirty="0" err="1" smtClean="0"/>
              <a:t>microsec</a:t>
            </a:r>
            <a:r>
              <a:rPr lang="en-US" baseline="0" dirty="0" smtClean="0"/>
              <a:t> latency.</a:t>
            </a:r>
          </a:p>
          <a:p>
            <a:r>
              <a:rPr lang="en-US" baseline="0" dirty="0" smtClean="0"/>
              <a:t>Current detector: red is single sided, blue mounted back-to-back</a:t>
            </a:r>
          </a:p>
          <a:p>
            <a:endParaRPr lang="en-US" baseline="0" dirty="0" smtClean="0"/>
          </a:p>
          <a:p>
            <a:r>
              <a:rPr lang="en-US" baseline="0" dirty="0" smtClean="0"/>
              <a:t>For upgraded tracker: 2S modules: pairs of strip censors, PS = 2 sensors, 1 segmented in 2.5cm strips, 100 micron pitch, the other is “macro-pixel” 100 microns x 1.5mm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BE49584-5D20-684F-B792-BC5FEE14F58E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3368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Current TOP: designed</a:t>
            </a:r>
            <a:r>
              <a:rPr lang="en-US" baseline="0" dirty="0" smtClean="0"/>
              <a:t> to handle 500fb-1 &amp; 50 pileup events</a:t>
            </a:r>
          </a:p>
          <a:p>
            <a:r>
              <a:rPr lang="en-US" baseline="0" dirty="0" smtClean="0"/>
              <a:t>(Pixel detector replaced in PI @ ~150fb-1).</a:t>
            </a:r>
          </a:p>
          <a:p>
            <a:r>
              <a:rPr lang="en-US" baseline="0" dirty="0" smtClean="0"/>
              <a:t>Both detectors will have to be replaced during LS3 (no other convenient time during HL-LHC).</a:t>
            </a:r>
          </a:p>
          <a:p>
            <a:r>
              <a:rPr lang="en-US" baseline="0" dirty="0" smtClean="0"/>
              <a:t>Also restrict DAQ to 100KHz – 4 </a:t>
            </a:r>
            <a:r>
              <a:rPr lang="en-US" baseline="0" dirty="0" err="1" smtClean="0"/>
              <a:t>microsec</a:t>
            </a:r>
            <a:r>
              <a:rPr lang="en-US" baseline="0" dirty="0" smtClean="0"/>
              <a:t> latency.</a:t>
            </a:r>
          </a:p>
          <a:p>
            <a:r>
              <a:rPr lang="en-US" baseline="0" dirty="0" smtClean="0"/>
              <a:t>Current detector: red is single sided, blue mounted back-to-back</a:t>
            </a:r>
          </a:p>
          <a:p>
            <a:endParaRPr lang="en-US" baseline="0" dirty="0" smtClean="0"/>
          </a:p>
          <a:p>
            <a:r>
              <a:rPr lang="en-US" baseline="0" dirty="0" smtClean="0"/>
              <a:t>For upgraded tracker: 2S modules: pairs of strip censors, PS = 2 sensors, 1 segmented in 2.5cm strips, 100 micron pitch, the other is “macro-pixel” 100 microns x 1.5mm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BE49584-5D20-684F-B792-BC5FEE14F58E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3368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Current TOP: designed</a:t>
            </a:r>
            <a:r>
              <a:rPr lang="en-US" baseline="0" dirty="0" smtClean="0"/>
              <a:t> to handle 500fb-1 &amp; 50 pileup events</a:t>
            </a:r>
          </a:p>
          <a:p>
            <a:r>
              <a:rPr lang="en-US" baseline="0" dirty="0" smtClean="0"/>
              <a:t>(Pixel detector replaced in PI @ ~150fb-1).</a:t>
            </a:r>
          </a:p>
          <a:p>
            <a:r>
              <a:rPr lang="en-US" baseline="0" dirty="0" smtClean="0"/>
              <a:t>Both detectors will have to be replaced during LS3 (no other convenient time during HL-LHC).</a:t>
            </a:r>
          </a:p>
          <a:p>
            <a:r>
              <a:rPr lang="en-US" baseline="0" dirty="0" smtClean="0"/>
              <a:t>Also restrict DAQ to 100KHz – 4 </a:t>
            </a:r>
            <a:r>
              <a:rPr lang="en-US" baseline="0" dirty="0" err="1" smtClean="0"/>
              <a:t>microsec</a:t>
            </a:r>
            <a:r>
              <a:rPr lang="en-US" baseline="0" dirty="0" smtClean="0"/>
              <a:t> latency.</a:t>
            </a:r>
          </a:p>
          <a:p>
            <a:r>
              <a:rPr lang="en-US" baseline="0" dirty="0" smtClean="0"/>
              <a:t>Current detector: red is single sided, blue mounted back-to-back</a:t>
            </a:r>
          </a:p>
          <a:p>
            <a:endParaRPr lang="en-US" baseline="0" dirty="0" smtClean="0"/>
          </a:p>
          <a:p>
            <a:r>
              <a:rPr lang="en-US" baseline="0" dirty="0" smtClean="0"/>
              <a:t>For upgraded tracker: 2S modules: pairs of strip censors, PS = 2 sensors, 1 segmented in 2.5cm strips, 100 micron pitch, the other is “macro-pixel” 100 microns x 1.5mm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BE49584-5D20-684F-B792-BC5FEE14F58E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3368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Remember HF is iron-quartz fiber so is rad hard.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BE49584-5D20-684F-B792-BC5FEE14F58E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3155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Current TOP: designed</a:t>
            </a:r>
            <a:r>
              <a:rPr lang="en-US" baseline="0" dirty="0" smtClean="0"/>
              <a:t> to handle 500fb-1 &amp; 50 pileup events</a:t>
            </a:r>
          </a:p>
          <a:p>
            <a:r>
              <a:rPr lang="en-US" baseline="0" dirty="0" smtClean="0"/>
              <a:t>(Pixel detector replaced in PI @ ~150fb-1).</a:t>
            </a:r>
          </a:p>
          <a:p>
            <a:r>
              <a:rPr lang="en-US" baseline="0" dirty="0" smtClean="0"/>
              <a:t>Both detectors will have to be replaced during LS3 (no other convenient time during HL-LHC).</a:t>
            </a:r>
          </a:p>
          <a:p>
            <a:r>
              <a:rPr lang="en-US" baseline="0" dirty="0" smtClean="0"/>
              <a:t>Also restrict DAQ to 100KHz – 4 </a:t>
            </a:r>
            <a:r>
              <a:rPr lang="en-US" baseline="0" dirty="0" err="1" smtClean="0"/>
              <a:t>microsec</a:t>
            </a:r>
            <a:r>
              <a:rPr lang="en-US" baseline="0" dirty="0" smtClean="0"/>
              <a:t> latency.</a:t>
            </a:r>
          </a:p>
          <a:p>
            <a:r>
              <a:rPr lang="en-US" baseline="0" dirty="0" smtClean="0"/>
              <a:t>Current detector: red is single sided, blue mounted back-to-back</a:t>
            </a:r>
          </a:p>
          <a:p>
            <a:endParaRPr lang="en-US" baseline="0" dirty="0" smtClean="0"/>
          </a:p>
          <a:p>
            <a:r>
              <a:rPr lang="en-US" baseline="0" dirty="0" smtClean="0"/>
              <a:t>For upgraded tracker: 2S modules: pairs of strip censors, PS = 2 sensors, 1 segmented in 2.5cm strips, 100 micron pitch, the other is “macro-pixel” 100 microns x 1.5mm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BE49584-5D20-684F-B792-BC5FEE14F58E}" type="slidenum">
              <a:rPr lang="en-US" smtClean="0"/>
              <a:pPr>
                <a:defRPr/>
              </a:pPr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3368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TitleSlide_06051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FermiLogo_RGB_NALBlu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0" y="1149350"/>
            <a:ext cx="326707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806450" y="3559283"/>
            <a:ext cx="7526338" cy="1139271"/>
          </a:xfrm>
          <a:prstGeom prst="rect">
            <a:avLst/>
          </a:prstGeom>
        </p:spPr>
        <p:txBody>
          <a:bodyPr wrap="square" lIns="0" tIns="0" rIns="0" bIns="0" anchor="t"/>
          <a:lstStyle>
            <a:lvl1pPr algn="l">
              <a:defRPr sz="3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806450" y="4841093"/>
            <a:ext cx="7526338" cy="14899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045367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>
            <a:lvl1pPr>
              <a:defRPr sz="900">
                <a:solidFill>
                  <a:srgbClr val="004C97"/>
                </a:solidFill>
              </a:defRPr>
            </a:lvl1pPr>
          </a:lstStyle>
          <a:p>
            <a:pPr>
              <a:defRPr/>
            </a:pPr>
            <a:fld id="{2162CBC8-DE63-9347-96A4-0CD923FD91B8}" type="datetime1">
              <a:rPr lang="en-US"/>
              <a:pPr>
                <a:defRPr/>
              </a:pPr>
              <a:t>6/24/15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>
                <a:solidFill>
                  <a:srgbClr val="004C97"/>
                </a:solidFill>
              </a:defRPr>
            </a:lvl1pPr>
          </a:lstStyle>
          <a:p>
            <a:pPr>
              <a:defRPr/>
            </a:pPr>
            <a:r>
              <a:rPr lang="en-US" dirty="0" smtClean="0"/>
              <a:t>Vivian O’Dell 	CMS Phase 2 Upgrades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>
                <a:solidFill>
                  <a:srgbClr val="004C97"/>
                </a:solidFill>
              </a:defRPr>
            </a:lvl1pPr>
          </a:lstStyle>
          <a:p>
            <a:pPr>
              <a:defRPr/>
            </a:pPr>
            <a:fld id="{ED19601A-5EEC-C747-9F7E-68D0CFF5E52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55567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/>
          <p:cNvSpPr>
            <a:spLocks noGrp="1"/>
          </p:cNvSpPr>
          <p:nvPr>
            <p:ph type="body" sz="half" idx="12"/>
          </p:nvPr>
        </p:nvSpPr>
        <p:spPr>
          <a:xfrm>
            <a:off x="229365" y="4765101"/>
            <a:ext cx="425196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4654550" y="4765101"/>
            <a:ext cx="426085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7"/>
          </p:nvPr>
        </p:nvSpPr>
        <p:spPr>
          <a:xfrm>
            <a:off x="228601" y="1043694"/>
            <a:ext cx="4251324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8"/>
          </p:nvPr>
        </p:nvSpPr>
        <p:spPr>
          <a:xfrm>
            <a:off x="4654550" y="1043694"/>
            <a:ext cx="4260851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379131-4DEE-A140-989D-B70F466C6339}" type="datetime1">
              <a:rPr lang="en-US"/>
              <a:pPr>
                <a:defRPr/>
              </a:pPr>
              <a:t>6/24/15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Vivian O’Dell 	CMS Phase 2 Upgrades</a:t>
            </a:r>
            <a:endParaRPr lang="en-US" b="1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B7095D-BDFB-C642-9B64-AF46E7B4631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66092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043693"/>
            <a:ext cx="3027894" cy="49942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469958" y="1043694"/>
            <a:ext cx="5420360" cy="49942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D1D8CA-D7F9-534C-8CC7-B67C6B05AA49}" type="datetime1">
              <a:rPr lang="en-US"/>
              <a:pPr>
                <a:defRPr/>
              </a:pPr>
              <a:t>6/24/15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Vivian O’Dell 	CMS Phase 2 Upgrades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288BC8-4EFF-824D-AA89-92AAD4555BD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07605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73" y="1043694"/>
            <a:ext cx="8700851" cy="3695054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B3C968-A3CD-004F-8806-1AD5784B556F}" type="datetime1">
              <a:rPr lang="en-US"/>
              <a:pPr>
                <a:defRPr/>
              </a:pPr>
              <a:t>6/24/15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Vivian O’Dell 	CMS Phase 2 Upgrades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AB22C7-7338-9147-9856-E69C0388D97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55063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61950"/>
            <a:ext cx="8675688" cy="56689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26C1A5-1283-D747-A216-4DC4966E8F2E}" type="datetime1">
              <a:rPr lang="en-US"/>
              <a:pPr>
                <a:defRPr/>
              </a:pPr>
              <a:t>6/24/15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Vivian O’Dell 	CMS Phase 2 Upgrades</a:t>
            </a:r>
            <a:endParaRPr lang="en-US" b="1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6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D407DA-7964-A44D-BDCF-E3408AC4F60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68053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361950"/>
            <a:ext cx="8700851" cy="4369742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Drag picture to placeholder or click icon to add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430CA2-D937-184E-859B-1FDA8DF448A0}" type="datetime1">
              <a:rPr lang="en-US"/>
              <a:pPr>
                <a:defRPr/>
              </a:pPr>
              <a:t>6/24/15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Vivian O’Dell 	CMS Phase 2 Upgrades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ECA24F-303D-1441-BC46-5FBC1562810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33667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A7FD25-935F-F34E-BB39-D8620B91A018}" type="datetime1">
              <a:rPr lang="en-US"/>
              <a:pPr>
                <a:defRPr/>
              </a:pPr>
              <a:t>6/24/15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Vivian O’Dell 	CMS Phase 2 Upgrades</a:t>
            </a:r>
            <a:endParaRPr lang="en-US" b="1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8E17B1-998E-474D-83BC-78CF2CEFC0A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38364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Comparis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55192"/>
            <a:ext cx="4206240" cy="425014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709161" y="355192"/>
            <a:ext cx="4206240" cy="425014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70916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830EB3-5527-FB47-98BF-2A843D83A1E6}" type="datetime1">
              <a:rPr lang="en-US"/>
              <a:pPr>
                <a:defRPr/>
              </a:pPr>
              <a:t>6/24/15</a:t>
            </a:fld>
            <a:endParaRPr 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2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Vivian O’Dell 	CMS Phase 2 Upgrades</a:t>
            </a:r>
            <a:endParaRPr lang="en-US" b="1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2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1D33C0-2B15-644F-B1E8-C696C461FF4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5396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7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4" Type="http://schemas.openxmlformats.org/officeDocument/2006/relationships/slideLayout" Target="../slideLayouts/slideLayout9.xml"/><Relationship Id="rId5" Type="http://schemas.openxmlformats.org/officeDocument/2006/relationships/theme" Target="../theme/theme2.xml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2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6459538" y="6515100"/>
            <a:ext cx="1076325" cy="2413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r">
              <a:defRPr sz="90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fld id="{5F40E6EB-52DA-0542-975B-F570ECFA6937}" type="datetime1">
              <a:rPr lang="en-US"/>
              <a:pPr>
                <a:defRPr/>
              </a:pPr>
              <a:t>6/24/15</a:t>
            </a:fld>
            <a:endParaRPr 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6450" y="6515100"/>
            <a:ext cx="5373688" cy="2413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8600" y="6515100"/>
            <a:ext cx="447675" cy="2413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fld id="{9D684A8D-AC6F-894E-A65F-DD65D02C1AD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029" name="Picture 2" descr="HeaderFooter_0060314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86" r:id="rId1"/>
    <p:sldLayoutId id="2147484087" r:id="rId2"/>
    <p:sldLayoutId id="2147484079" r:id="rId3"/>
    <p:sldLayoutId id="2147484080" r:id="rId4"/>
    <p:sldLayoutId id="2147484081" r:id="rId5"/>
  </p:sldLayoutIdLst>
  <p:timing>
    <p:tnLst>
      <p:par>
        <p:cTn xmlns:p14="http://schemas.microsoft.com/office/powerpoint/2010/main" id="1" dur="indefinite" restart="never" nodeType="tmRoot"/>
      </p:par>
    </p:tnLst>
  </p:timing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074184"/>
          </a:solidFill>
          <a:latin typeface="Helvetica"/>
          <a:ea typeface="ＭＳ Ｐゴシック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ＭＳ Ｐゴシック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ＭＳ Ｐゴシック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ＭＳ Ｐゴシック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ＭＳ Ｐゴシック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595959"/>
          </a:solidFill>
          <a:latin typeface="Helvetica"/>
          <a:ea typeface="ＭＳ Ｐゴシック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595959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595959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595959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595959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6450013" y="6515100"/>
            <a:ext cx="107632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defTabSz="914400">
              <a:defRPr sz="900">
                <a:solidFill>
                  <a:srgbClr val="004C97"/>
                </a:solidFill>
                <a:latin typeface="Helvetica" charset="0"/>
                <a:cs typeface="Helvetica" charset="0"/>
              </a:defRPr>
            </a:lvl1pPr>
          </a:lstStyle>
          <a:p>
            <a:pPr>
              <a:defRPr/>
            </a:pPr>
            <a:fld id="{7067A228-852C-924F-B53D-8CE487B4A659}" type="datetime1">
              <a:rPr lang="en-US"/>
              <a:pPr>
                <a:defRPr/>
              </a:pPr>
              <a:t>6/24/15</a:t>
            </a:fld>
            <a:endParaRPr lang="en-US"/>
          </a:p>
        </p:txBody>
      </p:sp>
      <p:sp>
        <p:nvSpPr>
          <p:cNvPr id="9219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806450" y="6515100"/>
            <a:ext cx="5373688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>
              <a:defRPr sz="900">
                <a:solidFill>
                  <a:srgbClr val="004C97"/>
                </a:solidFill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9220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>
              <a:defRPr sz="900">
                <a:solidFill>
                  <a:srgbClr val="004C97"/>
                </a:solidFill>
                <a:latin typeface="Helvetica" charset="0"/>
              </a:defRPr>
            </a:lvl1pPr>
          </a:lstStyle>
          <a:p>
            <a:pPr>
              <a:defRPr/>
            </a:pPr>
            <a:fld id="{19EB38A7-36F5-EE42-878B-CE498BEA0DE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7173" name="Picture 1" descr="Footer_060314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82" r:id="rId1"/>
    <p:sldLayoutId id="2147484083" r:id="rId2"/>
    <p:sldLayoutId id="2147484084" r:id="rId3"/>
    <p:sldLayoutId id="2147484085" r:id="rId4"/>
  </p:sldLayoutIdLst>
  <p:timing>
    <p:tnLst>
      <p:par>
        <p:cTn xmlns:p14="http://schemas.microsoft.com/office/powerpoint/2010/main" id="1" dur="indefinite" restart="never" nodeType="tmRoot"/>
      </p:par>
    </p:tnLst>
  </p:timing>
  <p:hf hdr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ＭＳ Ｐゴシック" charset="0"/>
          <a:cs typeface="ＭＳ Ｐゴシック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cds.cern.ch/record/2020886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cds.cern.ch/record/2020886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image" Target="../media/image25.emf"/><Relationship Id="rId5" Type="http://schemas.openxmlformats.org/officeDocument/2006/relationships/image" Target="../media/image26.png"/><Relationship Id="rId6" Type="http://schemas.openxmlformats.org/officeDocument/2006/relationships/image" Target="../media/image27.jpeg"/><Relationship Id="rId7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6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Relationship Id="rId3" Type="http://schemas.openxmlformats.org/officeDocument/2006/relationships/image" Target="../media/image43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cds.cern.ch/record/2020886" TargetMode="External"/><Relationship Id="rId3" Type="http://schemas.openxmlformats.org/officeDocument/2006/relationships/image" Target="../media/image46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emf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4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emf"/><Relationship Id="rId3" Type="http://schemas.openxmlformats.org/officeDocument/2006/relationships/image" Target="../media/image54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8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60.png"/><Relationship Id="rId5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Relationship Id="rId3" Type="http://schemas.openxmlformats.org/officeDocument/2006/relationships/image" Target="../media/image64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Relationship Id="rId3" Type="http://schemas.openxmlformats.org/officeDocument/2006/relationships/image" Target="../media/image66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4" Type="http://schemas.openxmlformats.org/officeDocument/2006/relationships/image" Target="../media/image69.png"/><Relationship Id="rId5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jpeg"/><Relationship Id="rId5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title"/>
          </p:nvPr>
        </p:nvSpPr>
        <p:spPr bwMode="auto">
          <a:xfrm>
            <a:off x="806450" y="3559175"/>
            <a:ext cx="7526338" cy="11398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numCol="1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Helvetica" charset="0"/>
              </a:rPr>
              <a:t>CMS Phase 2 Upgrades	</a:t>
            </a:r>
            <a:endParaRPr lang="en-US" dirty="0">
              <a:latin typeface="Helvetica" charset="0"/>
            </a:endParaRPr>
          </a:p>
        </p:txBody>
      </p:sp>
      <p:sp>
        <p:nvSpPr>
          <p:cNvPr id="14338" name="Text Placeholder 2"/>
          <p:cNvSpPr>
            <a:spLocks noGrp="1"/>
          </p:cNvSpPr>
          <p:nvPr>
            <p:ph type="body" sz="quarter" idx="10"/>
          </p:nvPr>
        </p:nvSpPr>
        <p:spPr bwMode="auto">
          <a:xfrm>
            <a:off x="806450" y="4841875"/>
            <a:ext cx="7526338" cy="14890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Helvetica" charset="0"/>
              </a:rPr>
              <a:t>Vivian O’Dell</a:t>
            </a:r>
            <a:endParaRPr lang="en-US" dirty="0">
              <a:latin typeface="Helvetica" charset="0"/>
            </a:endParaRPr>
          </a:p>
          <a:p>
            <a:r>
              <a:rPr lang="en-US" dirty="0" err="1" smtClean="0">
                <a:latin typeface="Helvetica" charset="0"/>
              </a:rPr>
              <a:t>Fermilab</a:t>
            </a:r>
            <a:r>
              <a:rPr lang="en-US" dirty="0" smtClean="0">
                <a:latin typeface="Helvetica" charset="0"/>
              </a:rPr>
              <a:t> </a:t>
            </a:r>
            <a:r>
              <a:rPr lang="en-US" dirty="0" smtClean="0">
                <a:latin typeface="Helvetica" charset="0"/>
              </a:rPr>
              <a:t>PAC</a:t>
            </a:r>
            <a:endParaRPr lang="en-US" dirty="0">
              <a:latin typeface="Helvetica" charset="0"/>
            </a:endParaRPr>
          </a:p>
          <a:p>
            <a:r>
              <a:rPr lang="en-US" dirty="0" smtClean="0">
                <a:latin typeface="Helvetica" charset="0"/>
              </a:rPr>
              <a:t>24</a:t>
            </a:r>
            <a:r>
              <a:rPr lang="en-US" dirty="0" smtClean="0">
                <a:latin typeface="Helvetica" charset="0"/>
              </a:rPr>
              <a:t> June 2015</a:t>
            </a:r>
            <a:endParaRPr lang="en-US" dirty="0">
              <a:latin typeface="Helvetica" charset="0"/>
            </a:endParaRPr>
          </a:p>
          <a:p>
            <a:endParaRPr lang="en-US" dirty="0">
              <a:latin typeface="Helvetica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Helvetica" charset="0"/>
              </a:rPr>
              <a:t>The CMS detector</a:t>
            </a:r>
            <a:endParaRPr lang="en-US" dirty="0">
              <a:latin typeface="Helvetica" charset="0"/>
            </a:endParaRPr>
          </a:p>
        </p:txBody>
      </p:sp>
      <p:sp>
        <p:nvSpPr>
          <p:cNvPr id="17411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1EE099CF-442F-754E-8DAB-AE67A24B3DC9}" type="datetime1">
              <a:rPr lang="en-US" sz="900">
                <a:solidFill>
                  <a:srgbClr val="004C97"/>
                </a:solidFill>
                <a:latin typeface="Helvetica" charset="0"/>
              </a:rPr>
              <a:pPr eaLnBrk="1" hangingPunct="1"/>
              <a:t>6/24/15</a:t>
            </a:fld>
            <a:endParaRPr lang="en-US" sz="900">
              <a:solidFill>
                <a:srgbClr val="004C97"/>
              </a:solidFill>
              <a:latin typeface="Helvetica" charset="0"/>
            </a:endParaRPr>
          </a:p>
        </p:txBody>
      </p:sp>
      <p:sp>
        <p:nvSpPr>
          <p:cNvPr id="17412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900" dirty="0"/>
              <a:t>Vivian O’Dell 	CMS Phase 2 Upgrades</a:t>
            </a:r>
            <a:endParaRPr lang="en-US" sz="900" b="1" dirty="0"/>
          </a:p>
        </p:txBody>
      </p:sp>
      <p:sp>
        <p:nvSpPr>
          <p:cNvPr id="17413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BA44813D-CA13-804F-83FF-EA56B310D99F}" type="slidenum">
              <a:rPr lang="en-US" sz="900">
                <a:solidFill>
                  <a:srgbClr val="004C97"/>
                </a:solidFill>
                <a:latin typeface="Helvetica" charset="0"/>
              </a:rPr>
              <a:pPr eaLnBrk="1" hangingPunct="1"/>
              <a:t>10</a:t>
            </a:fld>
            <a:endParaRPr lang="en-US" sz="900">
              <a:solidFill>
                <a:srgbClr val="004C97"/>
              </a:solidFill>
              <a:latin typeface="Helvetica" charset="0"/>
            </a:endParaRPr>
          </a:p>
        </p:txBody>
      </p:sp>
      <p:pic>
        <p:nvPicPr>
          <p:cNvPr id="24" name="Picture 23" descr="Screen Shot 2012-08-22 at 10.43.47 AM.p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22" b="99719" l="0" r="100000">
                        <a14:foregroundMark x1="56551" y1="55696" x2="56551" y2="55696"/>
                        <a14:backgroundMark x1="13102" y1="28551" x2="13102" y2="285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142" y="895251"/>
            <a:ext cx="7167496" cy="5375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6190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Helvetica" charset="0"/>
              </a:rPr>
              <a:t>International CMS Upgrades: From now through 2026+</a:t>
            </a:r>
            <a:endParaRPr lang="en-US" dirty="0">
              <a:latin typeface="Helvetica" charset="0"/>
            </a:endParaRPr>
          </a:p>
        </p:txBody>
      </p:sp>
      <p:sp>
        <p:nvSpPr>
          <p:cNvPr id="17411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1EE099CF-442F-754E-8DAB-AE67A24B3DC9}" type="datetime1">
              <a:rPr lang="en-US" sz="900">
                <a:solidFill>
                  <a:srgbClr val="004C97"/>
                </a:solidFill>
                <a:latin typeface="Helvetica" charset="0"/>
              </a:rPr>
              <a:pPr eaLnBrk="1" hangingPunct="1"/>
              <a:t>6/24/15</a:t>
            </a:fld>
            <a:endParaRPr lang="en-US" sz="900">
              <a:solidFill>
                <a:srgbClr val="004C97"/>
              </a:solidFill>
              <a:latin typeface="Helvetica" charset="0"/>
            </a:endParaRPr>
          </a:p>
        </p:txBody>
      </p:sp>
      <p:sp>
        <p:nvSpPr>
          <p:cNvPr id="17412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900" dirty="0"/>
              <a:t>Vivian O’Dell 	CMS Phase 2 Upgrades</a:t>
            </a:r>
            <a:endParaRPr lang="en-US" sz="900" b="1" dirty="0"/>
          </a:p>
        </p:txBody>
      </p:sp>
      <p:sp>
        <p:nvSpPr>
          <p:cNvPr id="17413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BA44813D-CA13-804F-83FF-EA56B310D99F}" type="slidenum">
              <a:rPr lang="en-US" sz="900">
                <a:solidFill>
                  <a:srgbClr val="004C97"/>
                </a:solidFill>
                <a:latin typeface="Helvetica" charset="0"/>
              </a:rPr>
              <a:pPr eaLnBrk="1" hangingPunct="1"/>
              <a:t>11</a:t>
            </a:fld>
            <a:endParaRPr lang="en-US" sz="900">
              <a:solidFill>
                <a:srgbClr val="004C97"/>
              </a:solidFill>
              <a:latin typeface="Helvetica" charset="0"/>
            </a:endParaRPr>
          </a:p>
        </p:txBody>
      </p:sp>
      <p:grpSp>
        <p:nvGrpSpPr>
          <p:cNvPr id="13" name="Group 24"/>
          <p:cNvGrpSpPr>
            <a:grpSpLocks/>
          </p:cNvGrpSpPr>
          <p:nvPr/>
        </p:nvGrpSpPr>
        <p:grpSpPr bwMode="auto">
          <a:xfrm>
            <a:off x="323528" y="3810248"/>
            <a:ext cx="8229600" cy="50800"/>
            <a:chOff x="457200" y="863600"/>
            <a:chExt cx="6172197" cy="50800"/>
          </a:xfrm>
        </p:grpSpPr>
        <p:grpSp>
          <p:nvGrpSpPr>
            <p:cNvPr id="14" name="Group 67"/>
            <p:cNvGrpSpPr>
              <a:grpSpLocks/>
            </p:cNvGrpSpPr>
            <p:nvPr/>
          </p:nvGrpSpPr>
          <p:grpSpPr bwMode="auto">
            <a:xfrm flipV="1">
              <a:off x="457200" y="863600"/>
              <a:ext cx="2057397" cy="50800"/>
              <a:chOff x="192212" y="949233"/>
              <a:chExt cx="1230226" cy="130267"/>
            </a:xfrm>
          </p:grpSpPr>
          <p:sp>
            <p:nvSpPr>
              <p:cNvPr id="26" name="Rectangle 25"/>
              <p:cNvSpPr/>
              <p:nvPr/>
            </p:nvSpPr>
            <p:spPr>
              <a:xfrm>
                <a:off x="192212" y="949233"/>
                <a:ext cx="453504" cy="130267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651412" y="949233"/>
                <a:ext cx="771028" cy="130267"/>
              </a:xfrm>
              <a:prstGeom prst="rect">
                <a:avLst/>
              </a:prstGeom>
              <a:solidFill>
                <a:srgbClr val="D99694"/>
              </a:solidFill>
              <a:ln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  <p:grpSp>
          <p:nvGrpSpPr>
            <p:cNvPr id="15" name="Group 68"/>
            <p:cNvGrpSpPr>
              <a:grpSpLocks/>
            </p:cNvGrpSpPr>
            <p:nvPr/>
          </p:nvGrpSpPr>
          <p:grpSpPr bwMode="auto">
            <a:xfrm flipV="1">
              <a:off x="2514600" y="863600"/>
              <a:ext cx="2057397" cy="50800"/>
              <a:chOff x="192212" y="949233"/>
              <a:chExt cx="1230226" cy="130267"/>
            </a:xfrm>
          </p:grpSpPr>
          <p:sp>
            <p:nvSpPr>
              <p:cNvPr id="24" name="Rectangle 23"/>
              <p:cNvSpPr/>
              <p:nvPr/>
            </p:nvSpPr>
            <p:spPr>
              <a:xfrm>
                <a:off x="192212" y="949233"/>
                <a:ext cx="453504" cy="130267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651411" y="949233"/>
                <a:ext cx="771028" cy="130267"/>
              </a:xfrm>
              <a:prstGeom prst="rect">
                <a:avLst/>
              </a:prstGeom>
              <a:solidFill>
                <a:srgbClr val="D99694"/>
              </a:solidFill>
              <a:ln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  <p:grpSp>
          <p:nvGrpSpPr>
            <p:cNvPr id="16" name="Group 61"/>
            <p:cNvGrpSpPr>
              <a:grpSpLocks/>
            </p:cNvGrpSpPr>
            <p:nvPr/>
          </p:nvGrpSpPr>
          <p:grpSpPr bwMode="auto">
            <a:xfrm flipV="1">
              <a:off x="4572000" y="863600"/>
              <a:ext cx="2057397" cy="50800"/>
              <a:chOff x="192212" y="949233"/>
              <a:chExt cx="1230226" cy="130267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192211" y="949233"/>
                <a:ext cx="453504" cy="130267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651410" y="949233"/>
                <a:ext cx="771028" cy="130267"/>
              </a:xfrm>
              <a:prstGeom prst="rect">
                <a:avLst/>
              </a:prstGeom>
              <a:solidFill>
                <a:srgbClr val="D99694"/>
              </a:solidFill>
              <a:ln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</p:grpSp>
      <p:sp>
        <p:nvSpPr>
          <p:cNvPr id="28" name="TextBox 16"/>
          <p:cNvSpPr txBox="1">
            <a:spLocks noChangeArrowheads="1"/>
          </p:cNvSpPr>
          <p:nvPr/>
        </p:nvSpPr>
        <p:spPr bwMode="auto">
          <a:xfrm>
            <a:off x="123825" y="3429000"/>
            <a:ext cx="833660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>
                <a:solidFill>
                  <a:srgbClr val="000000"/>
                </a:solidFill>
              </a:rPr>
              <a:t>LS1	</a:t>
            </a:r>
            <a:r>
              <a:rPr lang="fr-FR" sz="2000" dirty="0">
                <a:solidFill>
                  <a:srgbClr val="000000"/>
                </a:solidFill>
              </a:rPr>
              <a:t> </a:t>
            </a:r>
            <a:r>
              <a:rPr lang="fr-FR" sz="2000" dirty="0" smtClean="0">
                <a:solidFill>
                  <a:srgbClr val="000000"/>
                </a:solidFill>
              </a:rPr>
              <a:t>              </a:t>
            </a:r>
            <a:r>
              <a:rPr lang="fr-FR" sz="1800" b="1" i="1" dirty="0" err="1" smtClean="0">
                <a:solidFill>
                  <a:srgbClr val="000000"/>
                </a:solidFill>
              </a:rPr>
              <a:t>Run</a:t>
            </a:r>
            <a:r>
              <a:rPr lang="fr-FR" sz="1800" b="1" i="1" dirty="0" smtClean="0">
                <a:solidFill>
                  <a:srgbClr val="000000"/>
                </a:solidFill>
              </a:rPr>
              <a:t> II</a:t>
            </a:r>
            <a:r>
              <a:rPr lang="fr-FR" sz="2000" dirty="0" smtClean="0">
                <a:solidFill>
                  <a:srgbClr val="000000"/>
                </a:solidFill>
              </a:rPr>
              <a:t>     </a:t>
            </a:r>
            <a:r>
              <a:rPr lang="en-US" sz="2000" dirty="0" smtClean="0">
                <a:solidFill>
                  <a:srgbClr val="000000"/>
                </a:solidFill>
              </a:rPr>
              <a:t>         LS2            </a:t>
            </a:r>
            <a:r>
              <a:rPr lang="fr-FR" sz="2000" b="1" i="1" dirty="0" err="1">
                <a:solidFill>
                  <a:srgbClr val="000000"/>
                </a:solidFill>
              </a:rPr>
              <a:t>Run</a:t>
            </a:r>
            <a:r>
              <a:rPr lang="fr-FR" sz="2000" b="1" i="1" dirty="0">
                <a:solidFill>
                  <a:srgbClr val="000000"/>
                </a:solidFill>
              </a:rPr>
              <a:t> </a:t>
            </a:r>
            <a:r>
              <a:rPr lang="fr-FR" sz="2000" b="1" i="1" dirty="0" smtClean="0">
                <a:solidFill>
                  <a:srgbClr val="000000"/>
                </a:solidFill>
              </a:rPr>
              <a:t>III</a:t>
            </a:r>
            <a:r>
              <a:rPr lang="en-US" sz="2000" dirty="0" smtClean="0">
                <a:solidFill>
                  <a:srgbClr val="000000"/>
                </a:solidFill>
              </a:rPr>
              <a:t>           LS3           </a:t>
            </a:r>
            <a:r>
              <a:rPr lang="fr-FR" sz="2000" b="1" i="1" dirty="0" err="1">
                <a:solidFill>
                  <a:srgbClr val="000000"/>
                </a:solidFill>
              </a:rPr>
              <a:t>Run</a:t>
            </a:r>
            <a:r>
              <a:rPr lang="fr-FR" sz="2000" b="1" i="1" dirty="0">
                <a:solidFill>
                  <a:srgbClr val="000000"/>
                </a:solidFill>
              </a:rPr>
              <a:t> </a:t>
            </a:r>
            <a:r>
              <a:rPr lang="fr-FR" sz="2000" b="1" i="1" dirty="0" smtClean="0">
                <a:solidFill>
                  <a:srgbClr val="000000"/>
                </a:solidFill>
              </a:rPr>
              <a:t>IV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>
                <a:solidFill>
                  <a:srgbClr val="000000"/>
                </a:solidFill>
              </a:rPr>
              <a:t>	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79388" y="1231252"/>
            <a:ext cx="3911278" cy="1908215"/>
          </a:xfrm>
          <a:prstGeom prst="rect">
            <a:avLst/>
          </a:prstGeom>
          <a:ln w="57150" cmpd="sng"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rgbClr val="000000"/>
                </a:solidFill>
              </a:rPr>
              <a:t>LS1 </a:t>
            </a:r>
            <a:r>
              <a:rPr lang="en-US" sz="2000" b="1" dirty="0" smtClean="0">
                <a:solidFill>
                  <a:srgbClr val="000000"/>
                </a:solidFill>
              </a:rPr>
              <a:t>Projects</a:t>
            </a:r>
          </a:p>
          <a:p>
            <a:pPr marL="182880" indent="-182880">
              <a:buFont typeface="Arial"/>
              <a:buChar char="•"/>
              <a:defRPr/>
            </a:pPr>
            <a:r>
              <a:rPr lang="en-US" sz="1400" dirty="0" smtClean="0">
                <a:solidFill>
                  <a:srgbClr val="800000"/>
                </a:solidFill>
              </a:rPr>
              <a:t>Complete </a:t>
            </a:r>
            <a:r>
              <a:rPr lang="en-US" sz="1400" dirty="0" err="1" smtClean="0">
                <a:solidFill>
                  <a:srgbClr val="800000"/>
                </a:solidFill>
              </a:rPr>
              <a:t>muon</a:t>
            </a:r>
            <a:r>
              <a:rPr lang="en-US" sz="1400" dirty="0" smtClean="0">
                <a:solidFill>
                  <a:srgbClr val="800000"/>
                </a:solidFill>
              </a:rPr>
              <a:t> coverage (ME4)</a:t>
            </a:r>
          </a:p>
          <a:p>
            <a:pPr marL="182880" indent="-182880">
              <a:buFont typeface="Arial"/>
              <a:buChar char="•"/>
              <a:defRPr/>
            </a:pPr>
            <a:r>
              <a:rPr lang="en-US" sz="1400" dirty="0" smtClean="0">
                <a:solidFill>
                  <a:srgbClr val="800000"/>
                </a:solidFill>
              </a:rPr>
              <a:t>Improve </a:t>
            </a:r>
            <a:r>
              <a:rPr lang="en-US" sz="1400" dirty="0">
                <a:solidFill>
                  <a:srgbClr val="800000"/>
                </a:solidFill>
              </a:rPr>
              <a:t>muon operation (ME1), DT electronics</a:t>
            </a:r>
          </a:p>
          <a:p>
            <a:pPr marL="182880" indent="-182880">
              <a:buFont typeface="Arial"/>
              <a:buChar char="•"/>
              <a:defRPr/>
            </a:pPr>
            <a:r>
              <a:rPr lang="en-US" sz="1400" dirty="0">
                <a:solidFill>
                  <a:srgbClr val="800000"/>
                </a:solidFill>
              </a:rPr>
              <a:t>Replace HCAL photo-detectors in Forward (new PMTs) and Outer (</a:t>
            </a:r>
            <a:r>
              <a:rPr lang="en-US" sz="1400" dirty="0" err="1">
                <a:solidFill>
                  <a:srgbClr val="800000"/>
                </a:solidFill>
              </a:rPr>
              <a:t>HPD</a:t>
            </a:r>
            <a:r>
              <a:rPr lang="en-US" sz="1400" dirty="0" err="1">
                <a:solidFill>
                  <a:srgbClr val="800000"/>
                </a:solidFill>
                <a:sym typeface="Wingdings"/>
              </a:rPr>
              <a:t>SiPM</a:t>
            </a:r>
            <a:r>
              <a:rPr lang="en-US" sz="1400" dirty="0" smtClean="0">
                <a:solidFill>
                  <a:srgbClr val="800000"/>
                </a:solidFill>
                <a:sym typeface="Wingdings"/>
              </a:rPr>
              <a:t>)</a:t>
            </a:r>
          </a:p>
          <a:p>
            <a:pPr marL="182880" indent="-182880">
              <a:buFont typeface="Arial"/>
              <a:buChar char="•"/>
              <a:defRPr/>
            </a:pPr>
            <a:r>
              <a:rPr lang="en-US" sz="1400" dirty="0" smtClean="0">
                <a:solidFill>
                  <a:srgbClr val="800000"/>
                </a:solidFill>
                <a:sym typeface="Wingdings"/>
              </a:rPr>
              <a:t>Tracker operation at -15</a:t>
            </a:r>
            <a:r>
              <a:rPr lang="en-US" sz="1400" baseline="30000" dirty="0" smtClean="0">
                <a:solidFill>
                  <a:srgbClr val="800000"/>
                </a:solidFill>
                <a:sym typeface="Wingdings"/>
              </a:rPr>
              <a:t>o </a:t>
            </a:r>
            <a:r>
              <a:rPr lang="en-US" sz="1400" dirty="0" smtClean="0">
                <a:solidFill>
                  <a:srgbClr val="800000"/>
                </a:solidFill>
                <a:sym typeface="Wingdings"/>
              </a:rPr>
              <a:t>C</a:t>
            </a:r>
            <a:endParaRPr lang="en-US" sz="1400" dirty="0">
              <a:solidFill>
                <a:srgbClr val="800000"/>
              </a:solidFill>
              <a:sym typeface="Wingdings"/>
            </a:endParaRPr>
          </a:p>
          <a:p>
            <a:pPr marL="182880" indent="-182880">
              <a:buFont typeface="Arial"/>
              <a:buChar char="•"/>
              <a:defRPr/>
            </a:pPr>
            <a:r>
              <a:rPr lang="en-US" sz="1400" dirty="0">
                <a:solidFill>
                  <a:srgbClr val="800000"/>
                </a:solidFill>
                <a:sym typeface="Wingdings"/>
              </a:rPr>
              <a:t>DAQ1  </a:t>
            </a:r>
            <a:r>
              <a:rPr lang="en-US" sz="1400" dirty="0" smtClean="0">
                <a:solidFill>
                  <a:srgbClr val="800000"/>
                </a:solidFill>
                <a:sym typeface="Wingdings"/>
              </a:rPr>
              <a:t>DAQ2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23825" y="4047387"/>
            <a:ext cx="4497388" cy="2339102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rgbClr val="000000"/>
                </a:solidFill>
                <a:cs typeface="Corbel"/>
              </a:rPr>
              <a:t>Phase 1 Upgrades </a:t>
            </a:r>
          </a:p>
          <a:p>
            <a:pPr marL="182880" indent="-182880">
              <a:buFont typeface="Arial"/>
              <a:buChar char="•"/>
              <a:defRPr/>
            </a:pPr>
            <a:r>
              <a:rPr lang="en-US" sz="1400" dirty="0" smtClean="0">
                <a:solidFill>
                  <a:srgbClr val="800000"/>
                </a:solidFill>
                <a:cs typeface="Corbel"/>
              </a:rPr>
              <a:t>New L1-trigger systems (Calorimeter – </a:t>
            </a:r>
            <a:r>
              <a:rPr lang="en-US" sz="1400" dirty="0" err="1" smtClean="0">
                <a:solidFill>
                  <a:srgbClr val="800000"/>
                </a:solidFill>
                <a:cs typeface="Corbel"/>
              </a:rPr>
              <a:t>Muons</a:t>
            </a:r>
            <a:r>
              <a:rPr lang="en-US" sz="1400" dirty="0" smtClean="0">
                <a:solidFill>
                  <a:srgbClr val="800000"/>
                </a:solidFill>
                <a:cs typeface="Corbel"/>
              </a:rPr>
              <a:t> – </a:t>
            </a:r>
            <a:r>
              <a:rPr lang="en-US" sz="1400" dirty="0" err="1" smtClean="0">
                <a:solidFill>
                  <a:srgbClr val="800000"/>
                </a:solidFill>
                <a:cs typeface="Corbel"/>
              </a:rPr>
              <a:t>Gobal</a:t>
            </a:r>
            <a:r>
              <a:rPr lang="en-US" sz="1400" dirty="0" smtClean="0">
                <a:solidFill>
                  <a:srgbClr val="800000"/>
                </a:solidFill>
                <a:cs typeface="Corbel"/>
              </a:rPr>
              <a:t>) (ready for 2016)</a:t>
            </a:r>
          </a:p>
          <a:p>
            <a:pPr marL="182880" indent="-182880">
              <a:buFont typeface="Arial"/>
              <a:buChar char="•"/>
              <a:defRPr/>
            </a:pPr>
            <a:r>
              <a:rPr lang="en-US" sz="1400" dirty="0" smtClean="0">
                <a:solidFill>
                  <a:srgbClr val="800000"/>
                </a:solidFill>
                <a:cs typeface="Corbel"/>
              </a:rPr>
              <a:t>New pixel detector (ready for installation in 2016/2017 Year End Technical Stop) </a:t>
            </a:r>
          </a:p>
          <a:p>
            <a:pPr marL="182880" indent="-182880">
              <a:buFont typeface="Arial"/>
              <a:buChar char="•"/>
              <a:defRPr/>
            </a:pPr>
            <a:r>
              <a:rPr lang="en-US" sz="1400" dirty="0" smtClean="0">
                <a:solidFill>
                  <a:srgbClr val="800000"/>
                </a:solidFill>
                <a:cs typeface="Corbel"/>
              </a:rPr>
              <a:t>HCAL upgrade: </a:t>
            </a:r>
            <a:r>
              <a:rPr lang="en-US" sz="1400" dirty="0" err="1" smtClean="0">
                <a:solidFill>
                  <a:srgbClr val="800000"/>
                </a:solidFill>
                <a:cs typeface="Corbel"/>
              </a:rPr>
              <a:t>photodetectors</a:t>
            </a:r>
            <a:r>
              <a:rPr lang="en-US" sz="1400" dirty="0" smtClean="0">
                <a:solidFill>
                  <a:srgbClr val="800000"/>
                </a:solidFill>
                <a:cs typeface="Corbel"/>
              </a:rPr>
              <a:t> and electronics (HF 2015</a:t>
            </a:r>
            <a:r>
              <a:rPr lang="en-US" sz="1400" dirty="0">
                <a:solidFill>
                  <a:srgbClr val="800000"/>
                </a:solidFill>
                <a:cs typeface="Corbel"/>
              </a:rPr>
              <a:t> </a:t>
            </a:r>
            <a:r>
              <a:rPr lang="en-US" sz="1400" dirty="0" smtClean="0">
                <a:solidFill>
                  <a:srgbClr val="800000"/>
                </a:solidFill>
                <a:cs typeface="Corbel"/>
              </a:rPr>
              <a:t>YETS, HE 2016 YETS, </a:t>
            </a:r>
            <a:r>
              <a:rPr lang="en-US" sz="1400" dirty="0" smtClean="0">
                <a:solidFill>
                  <a:srgbClr val="800000"/>
                </a:solidFill>
                <a:cs typeface="Corbel"/>
              </a:rPr>
              <a:t>HB </a:t>
            </a:r>
            <a:r>
              <a:rPr lang="en-US" sz="1400" dirty="0" smtClean="0">
                <a:solidFill>
                  <a:srgbClr val="800000"/>
                </a:solidFill>
                <a:cs typeface="Corbel"/>
              </a:rPr>
              <a:t>during LS2)</a:t>
            </a:r>
            <a:endParaRPr lang="en-US" sz="1400" dirty="0">
              <a:solidFill>
                <a:srgbClr val="800000"/>
              </a:solidFill>
              <a:cs typeface="Corbel"/>
            </a:endParaRPr>
          </a:p>
          <a:p>
            <a:pPr marL="182880" indent="-182880">
              <a:buFont typeface="Arial"/>
              <a:buChar char="•"/>
              <a:defRPr/>
            </a:pPr>
            <a:r>
              <a:rPr lang="en-US" sz="1400" dirty="0" smtClean="0">
                <a:solidFill>
                  <a:srgbClr val="800000"/>
                </a:solidFill>
                <a:cs typeface="Corbel"/>
              </a:rPr>
              <a:t>Preparatory </a:t>
            </a:r>
            <a:r>
              <a:rPr lang="en-US" sz="1400" dirty="0">
                <a:solidFill>
                  <a:srgbClr val="800000"/>
                </a:solidFill>
                <a:cs typeface="Corbel"/>
              </a:rPr>
              <a:t>work during LS1</a:t>
            </a:r>
          </a:p>
          <a:p>
            <a:pPr marL="540000" lvl="1" indent="-285750">
              <a:buFont typeface="Lucida Grande"/>
              <a:buChar char="-"/>
              <a:defRPr/>
            </a:pPr>
            <a:r>
              <a:rPr lang="en-US" sz="1400" dirty="0">
                <a:solidFill>
                  <a:srgbClr val="000000"/>
                </a:solidFill>
                <a:ea typeface="ＭＳ Ｐゴシック" charset="0"/>
                <a:cs typeface="Corbel"/>
              </a:rPr>
              <a:t>New beam pipe</a:t>
            </a:r>
          </a:p>
          <a:p>
            <a:pPr marL="540000" lvl="1" indent="-285750">
              <a:buFont typeface="Lucida Grande"/>
              <a:buChar char="-"/>
              <a:defRPr/>
            </a:pPr>
            <a:r>
              <a:rPr lang="en-US" sz="1400" dirty="0">
                <a:solidFill>
                  <a:srgbClr val="000000"/>
                </a:solidFill>
                <a:ea typeface="ＭＳ Ｐゴシック" charset="0"/>
                <a:cs typeface="Corbel"/>
              </a:rPr>
              <a:t>Install test slices </a:t>
            </a:r>
            <a:r>
              <a:rPr lang="en-US" sz="1400" dirty="0" smtClean="0">
                <a:solidFill>
                  <a:srgbClr val="000000"/>
                </a:solidFill>
                <a:ea typeface="ＭＳ Ｐゴシック" charset="0"/>
                <a:cs typeface="Corbel"/>
              </a:rPr>
              <a:t>(</a:t>
            </a:r>
            <a:r>
              <a:rPr lang="en-US" sz="1400" i="1" dirty="0" smtClean="0">
                <a:solidFill>
                  <a:srgbClr val="000000"/>
                </a:solidFill>
                <a:ea typeface="ＭＳ Ｐゴシック" charset="0"/>
                <a:cs typeface="Corbel"/>
              </a:rPr>
              <a:t>Pixel , </a:t>
            </a:r>
            <a:r>
              <a:rPr lang="en-US" sz="1400" i="1" dirty="0">
                <a:solidFill>
                  <a:srgbClr val="000000"/>
                </a:solidFill>
                <a:ea typeface="ＭＳ Ｐゴシック" charset="0"/>
                <a:cs typeface="Corbel"/>
              </a:rPr>
              <a:t>HCAL, L1-</a:t>
            </a:r>
            <a:r>
              <a:rPr lang="en-US" sz="1400" i="1" dirty="0" smtClean="0">
                <a:solidFill>
                  <a:srgbClr val="000000"/>
                </a:solidFill>
                <a:ea typeface="ＭＳ Ｐゴシック" charset="0"/>
                <a:cs typeface="Corbel"/>
              </a:rPr>
              <a:t>trigger)</a:t>
            </a:r>
            <a:endParaRPr lang="en-US" sz="1400" i="1" dirty="0">
              <a:solidFill>
                <a:srgbClr val="000000"/>
              </a:solidFill>
              <a:ea typeface="ＭＳ Ｐゴシック" charset="0"/>
              <a:cs typeface="Corbel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305301" y="934120"/>
            <a:ext cx="4155131" cy="240065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1"/>
            <a:r>
              <a:rPr lang="en-US" sz="2000" b="1" dirty="0">
                <a:solidFill>
                  <a:srgbClr val="000090"/>
                </a:solidFill>
                <a:cs typeface="Corbel"/>
              </a:rPr>
              <a:t>Phase </a:t>
            </a:r>
            <a:r>
              <a:rPr lang="en-US" sz="2000" b="1" dirty="0" smtClean="0">
                <a:solidFill>
                  <a:srgbClr val="000090"/>
                </a:solidFill>
                <a:cs typeface="Corbel"/>
              </a:rPr>
              <a:t>2 Upgrades: </a:t>
            </a:r>
            <a:r>
              <a:rPr lang="en-US" sz="2000" b="1" dirty="0" err="1" smtClean="0">
                <a:solidFill>
                  <a:srgbClr val="000090"/>
                </a:solidFill>
                <a:cs typeface="Corbel"/>
              </a:rPr>
              <a:t>TP</a:t>
            </a:r>
            <a:r>
              <a:rPr lang="en-US" sz="1800" u="sng" dirty="0" err="1" smtClean="0">
                <a:hlinkClick r:id="rId2"/>
              </a:rPr>
              <a:t>https</a:t>
            </a:r>
            <a:r>
              <a:rPr lang="en-US" sz="1800" u="sng" dirty="0">
                <a:hlinkClick r:id="rId2"/>
              </a:rPr>
              <a:t>://cds.cern.ch/record/2020886</a:t>
            </a:r>
            <a:r>
              <a:rPr lang="en-US" sz="1800" dirty="0"/>
              <a:t> </a:t>
            </a:r>
          </a:p>
          <a:p>
            <a:pPr marL="182880" indent="-182880">
              <a:buFont typeface="Arial"/>
              <a:buChar char="•"/>
              <a:defRPr/>
            </a:pPr>
            <a:r>
              <a:rPr lang="en-US" sz="1600" dirty="0" smtClean="0">
                <a:solidFill>
                  <a:srgbClr val="800000"/>
                </a:solidFill>
                <a:cs typeface="Corbel"/>
              </a:rPr>
              <a:t>Tracker </a:t>
            </a:r>
            <a:r>
              <a:rPr lang="en-US" sz="1600" dirty="0">
                <a:solidFill>
                  <a:srgbClr val="800000"/>
                </a:solidFill>
                <a:cs typeface="Corbel"/>
              </a:rPr>
              <a:t>Replacement, Track Trigger</a:t>
            </a:r>
          </a:p>
          <a:p>
            <a:pPr marL="182880" indent="-182880">
              <a:buFont typeface="Arial"/>
              <a:buChar char="•"/>
              <a:defRPr/>
            </a:pPr>
            <a:r>
              <a:rPr lang="en-US" sz="1600" dirty="0" err="1" smtClean="0">
                <a:solidFill>
                  <a:srgbClr val="800000"/>
                </a:solidFill>
                <a:cs typeface="Corbel"/>
              </a:rPr>
              <a:t>Endcap</a:t>
            </a:r>
            <a:r>
              <a:rPr lang="en-US" sz="1600" dirty="0" smtClean="0">
                <a:solidFill>
                  <a:srgbClr val="800000"/>
                </a:solidFill>
                <a:cs typeface="Corbel"/>
              </a:rPr>
              <a:t> Calorimeter replacement</a:t>
            </a:r>
          </a:p>
          <a:p>
            <a:pPr marL="182880" indent="-182880">
              <a:buFont typeface="Arial"/>
              <a:buChar char="•"/>
              <a:defRPr/>
            </a:pPr>
            <a:r>
              <a:rPr lang="en-US" sz="1600" dirty="0" smtClean="0">
                <a:solidFill>
                  <a:srgbClr val="800000"/>
                </a:solidFill>
                <a:cs typeface="Corbel"/>
              </a:rPr>
              <a:t>Barrel ECAL Electronics upgrade / Barrel HCAL active material replacement (inner)</a:t>
            </a:r>
            <a:endParaRPr lang="en-US" sz="1600" dirty="0">
              <a:solidFill>
                <a:srgbClr val="800000"/>
              </a:solidFill>
              <a:cs typeface="Corbel"/>
            </a:endParaRPr>
          </a:p>
          <a:p>
            <a:pPr marL="182880" indent="-182880">
              <a:buFont typeface="Arial"/>
              <a:buChar char="•"/>
              <a:defRPr/>
            </a:pPr>
            <a:r>
              <a:rPr lang="en-US" sz="1600" dirty="0" smtClean="0">
                <a:solidFill>
                  <a:srgbClr val="800000"/>
                </a:solidFill>
                <a:cs typeface="Corbel"/>
              </a:rPr>
              <a:t>Trigger/DAQ upgrade</a:t>
            </a:r>
          </a:p>
          <a:p>
            <a:pPr marL="182880" indent="-182880">
              <a:buFont typeface="Arial"/>
              <a:buChar char="•"/>
              <a:defRPr/>
            </a:pPr>
            <a:r>
              <a:rPr lang="en-US" sz="1600" dirty="0" smtClean="0">
                <a:solidFill>
                  <a:srgbClr val="800000"/>
                </a:solidFill>
                <a:cs typeface="Corbel"/>
              </a:rPr>
              <a:t>Tracker &amp; </a:t>
            </a:r>
            <a:r>
              <a:rPr lang="en-US" sz="1600" dirty="0" err="1" smtClean="0">
                <a:solidFill>
                  <a:srgbClr val="800000"/>
                </a:solidFill>
                <a:cs typeface="Corbel"/>
              </a:rPr>
              <a:t>Muon</a:t>
            </a:r>
            <a:r>
              <a:rPr lang="en-US" sz="1600" dirty="0" smtClean="0">
                <a:solidFill>
                  <a:srgbClr val="800000"/>
                </a:solidFill>
                <a:cs typeface="Corbel"/>
              </a:rPr>
              <a:t> extension</a:t>
            </a:r>
          </a:p>
          <a:p>
            <a:pPr marL="640080" lvl="1" indent="-182880">
              <a:buFont typeface="Arial"/>
              <a:buChar char="•"/>
              <a:defRPr/>
            </a:pPr>
            <a:r>
              <a:rPr lang="en-US" sz="1600" dirty="0" smtClean="0">
                <a:solidFill>
                  <a:schemeClr val="tx1"/>
                </a:solidFill>
                <a:cs typeface="Corbel"/>
              </a:rPr>
              <a:t>From |</a:t>
            </a:r>
            <a:r>
              <a:rPr lang="en-US" sz="1600" dirty="0" smtClean="0">
                <a:solidFill>
                  <a:schemeClr val="tx1"/>
                </a:solidFill>
                <a:latin typeface="Symbol"/>
                <a:cs typeface="Corbel"/>
              </a:rPr>
              <a:t>h</a:t>
            </a:r>
            <a:r>
              <a:rPr lang="en-US" sz="1600" dirty="0" smtClean="0">
                <a:solidFill>
                  <a:schemeClr val="tx1"/>
                </a:solidFill>
                <a:cs typeface="Corbel"/>
              </a:rPr>
              <a:t>|=3 to |</a:t>
            </a:r>
            <a:r>
              <a:rPr lang="en-US" sz="1600" dirty="0">
                <a:solidFill>
                  <a:schemeClr val="tx1"/>
                </a:solidFill>
                <a:latin typeface="Symbol"/>
                <a:cs typeface="Corbel"/>
              </a:rPr>
              <a:t>h</a:t>
            </a:r>
            <a:r>
              <a:rPr lang="en-US" sz="1600" dirty="0" smtClean="0">
                <a:solidFill>
                  <a:schemeClr val="tx1"/>
                </a:solidFill>
                <a:cs typeface="Corbel"/>
              </a:rPr>
              <a:t>|~</a:t>
            </a:r>
            <a:r>
              <a:rPr lang="en-US" sz="1600" dirty="0" smtClean="0">
                <a:solidFill>
                  <a:schemeClr val="tx1"/>
                </a:solidFill>
                <a:cs typeface="Corbel"/>
              </a:rPr>
              <a:t>4</a:t>
            </a:r>
          </a:p>
        </p:txBody>
      </p:sp>
      <p:cxnSp>
        <p:nvCxnSpPr>
          <p:cNvPr id="32" name="Straight Arrow Connector 31"/>
          <p:cNvCxnSpPr/>
          <p:nvPr/>
        </p:nvCxnSpPr>
        <p:spPr>
          <a:xfrm flipH="1">
            <a:off x="749300" y="3174876"/>
            <a:ext cx="7864" cy="355724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V="1">
            <a:off x="2035944" y="3933056"/>
            <a:ext cx="2032000" cy="12700"/>
          </a:xfrm>
          <a:prstGeom prst="straightConnector1">
            <a:avLst/>
          </a:prstGeom>
          <a:ln>
            <a:solidFill>
              <a:srgbClr val="263B86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V="1">
            <a:off x="2917406" y="3933057"/>
            <a:ext cx="0" cy="163174"/>
          </a:xfrm>
          <a:prstGeom prst="straightConnector1">
            <a:avLst/>
          </a:prstGeom>
          <a:ln>
            <a:solidFill>
              <a:srgbClr val="263B8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6086696" y="3340155"/>
            <a:ext cx="0" cy="470093"/>
          </a:xfrm>
          <a:prstGeom prst="straightConnector1">
            <a:avLst/>
          </a:prstGeom>
          <a:ln w="76200" cmpd="sng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4657849" y="4120884"/>
            <a:ext cx="4198937" cy="178510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800" u="heavy" dirty="0" smtClean="0">
                <a:solidFill>
                  <a:srgbClr val="000000"/>
                </a:solidFill>
                <a:cs typeface="Corbel"/>
              </a:rPr>
              <a:t>Latest LHC schedule</a:t>
            </a:r>
          </a:p>
          <a:p>
            <a:pPr algn="ctr">
              <a:defRPr/>
            </a:pPr>
            <a:endParaRPr lang="en-US" sz="2000" u="heavy" dirty="0" smtClean="0">
              <a:solidFill>
                <a:srgbClr val="000000"/>
              </a:solidFill>
              <a:cs typeface="Corbel"/>
            </a:endParaRPr>
          </a:p>
          <a:p>
            <a:pPr>
              <a:defRPr/>
            </a:pPr>
            <a:r>
              <a:rPr lang="en-US" sz="1400" dirty="0" smtClean="0">
                <a:solidFill>
                  <a:srgbClr val="000000"/>
                </a:solidFill>
                <a:cs typeface="Corbel"/>
              </a:rPr>
              <a:t>LS1: January 2013</a:t>
            </a:r>
            <a:r>
              <a:rPr lang="en-US" sz="1400" dirty="0">
                <a:solidFill>
                  <a:srgbClr val="000000"/>
                </a:solidFill>
                <a:cs typeface="Corbel"/>
              </a:rPr>
              <a:t> </a:t>
            </a:r>
            <a:r>
              <a:rPr lang="en-US" sz="1400" dirty="0" smtClean="0">
                <a:solidFill>
                  <a:srgbClr val="000000"/>
                </a:solidFill>
                <a:cs typeface="Corbel"/>
              </a:rPr>
              <a:t>– December 2014 (24 </a:t>
            </a:r>
            <a:r>
              <a:rPr lang="en-US" sz="1400" dirty="0" err="1" smtClean="0">
                <a:solidFill>
                  <a:srgbClr val="000000"/>
                </a:solidFill>
                <a:cs typeface="Corbel"/>
              </a:rPr>
              <a:t>mos</a:t>
            </a:r>
            <a:r>
              <a:rPr lang="en-US" sz="1400" dirty="0" smtClean="0">
                <a:solidFill>
                  <a:srgbClr val="000000"/>
                </a:solidFill>
                <a:cs typeface="Corbel"/>
              </a:rPr>
              <a:t>)</a:t>
            </a:r>
          </a:p>
          <a:p>
            <a:pPr>
              <a:defRPr/>
            </a:pPr>
            <a:r>
              <a:rPr lang="en-US" sz="1400" dirty="0" smtClean="0">
                <a:solidFill>
                  <a:srgbClr val="000000"/>
                </a:solidFill>
                <a:cs typeface="Corbel"/>
              </a:rPr>
              <a:t>Extended Year End Technical Stop (EYETS):</a:t>
            </a:r>
          </a:p>
          <a:p>
            <a:pPr>
              <a:defRPr/>
            </a:pPr>
            <a:r>
              <a:rPr lang="en-US" sz="1400" dirty="0">
                <a:solidFill>
                  <a:srgbClr val="000000"/>
                </a:solidFill>
                <a:cs typeface="Corbel"/>
              </a:rPr>
              <a:t>	</a:t>
            </a:r>
            <a:r>
              <a:rPr lang="en-US" sz="1400" dirty="0" smtClean="0">
                <a:solidFill>
                  <a:srgbClr val="000000"/>
                </a:solidFill>
                <a:cs typeface="Corbel"/>
              </a:rPr>
              <a:t>December 2016-April 2017 (19 weeks)</a:t>
            </a:r>
          </a:p>
          <a:p>
            <a:pPr>
              <a:defRPr/>
            </a:pPr>
            <a:r>
              <a:rPr lang="en-US" sz="1400" dirty="0" smtClean="0">
                <a:solidFill>
                  <a:srgbClr val="000000"/>
                </a:solidFill>
                <a:cs typeface="Corbel"/>
              </a:rPr>
              <a:t>LS2: January 2019 – December 2020 (24 </a:t>
            </a:r>
            <a:r>
              <a:rPr lang="en-US" sz="1400" dirty="0" err="1" smtClean="0">
                <a:solidFill>
                  <a:srgbClr val="000000"/>
                </a:solidFill>
                <a:cs typeface="Corbel"/>
              </a:rPr>
              <a:t>mos</a:t>
            </a:r>
            <a:r>
              <a:rPr lang="en-US" sz="1400" dirty="0" smtClean="0">
                <a:solidFill>
                  <a:srgbClr val="000000"/>
                </a:solidFill>
                <a:cs typeface="Corbel"/>
              </a:rPr>
              <a:t>)</a:t>
            </a:r>
          </a:p>
          <a:p>
            <a:pPr>
              <a:defRPr/>
            </a:pPr>
            <a:r>
              <a:rPr lang="en-US" sz="1400" dirty="0" smtClean="0">
                <a:solidFill>
                  <a:srgbClr val="000000"/>
                </a:solidFill>
                <a:cs typeface="Corbel"/>
              </a:rPr>
              <a:t>LS3: January 2024 – June 2026 (30 </a:t>
            </a:r>
            <a:r>
              <a:rPr lang="en-US" sz="1400" dirty="0" err="1" smtClean="0">
                <a:solidFill>
                  <a:srgbClr val="000000"/>
                </a:solidFill>
                <a:cs typeface="Corbel"/>
              </a:rPr>
              <a:t>mos</a:t>
            </a:r>
            <a:r>
              <a:rPr lang="en-US" sz="1400" dirty="0" smtClean="0">
                <a:solidFill>
                  <a:srgbClr val="000000"/>
                </a:solidFill>
                <a:cs typeface="Corbel"/>
              </a:rPr>
              <a:t>)</a:t>
            </a:r>
            <a:endParaRPr lang="en-US" sz="1400" dirty="0">
              <a:solidFill>
                <a:srgbClr val="000000"/>
              </a:solidFill>
              <a:cs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8331972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Helvetica" charset="0"/>
              </a:rPr>
              <a:t>Outline	</a:t>
            </a:r>
            <a:endParaRPr lang="en-US" dirty="0">
              <a:latin typeface="Helvetica" charset="0"/>
            </a:endParaRPr>
          </a:p>
        </p:txBody>
      </p:sp>
      <p:sp>
        <p:nvSpPr>
          <p:cNvPr id="17410" name="Content Placeholder 2"/>
          <p:cNvSpPr>
            <a:spLocks noGrp="1"/>
          </p:cNvSpPr>
          <p:nvPr>
            <p:ph idx="1"/>
          </p:nvPr>
        </p:nvSpPr>
        <p:spPr bwMode="auto">
          <a:xfrm>
            <a:off x="213112" y="1042988"/>
            <a:ext cx="8672513" cy="49879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>
              <a:latin typeface="Helvetica" charset="0"/>
            </a:endParaRPr>
          </a:p>
          <a:p>
            <a:endParaRPr lang="en-US" dirty="0">
              <a:latin typeface="Helvetica" charset="0"/>
            </a:endParaRPr>
          </a:p>
          <a:p>
            <a:endParaRPr lang="en-US" dirty="0" smtClean="0">
              <a:latin typeface="Helvetica" charset="0"/>
            </a:endParaRPr>
          </a:p>
          <a:p>
            <a:endParaRPr lang="en-US" dirty="0">
              <a:latin typeface="Helvetica" charset="0"/>
            </a:endParaRPr>
          </a:p>
          <a:p>
            <a:endParaRPr lang="en-US" dirty="0" smtClean="0">
              <a:latin typeface="Helvetica" charset="0"/>
            </a:endParaRPr>
          </a:p>
          <a:p>
            <a:endParaRPr lang="en-US" dirty="0">
              <a:latin typeface="Helvetica" charset="0"/>
            </a:endParaRPr>
          </a:p>
          <a:p>
            <a:pPr marL="0" indent="0" algn="ctr">
              <a:buNone/>
            </a:pPr>
            <a:r>
              <a:rPr lang="en-US" dirty="0" smtClean="0">
                <a:latin typeface="Helvetica" charset="0"/>
              </a:rPr>
              <a:t>Phase 2 upgrades</a:t>
            </a:r>
          </a:p>
        </p:txBody>
      </p:sp>
      <p:sp>
        <p:nvSpPr>
          <p:cNvPr id="17411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1EE099CF-442F-754E-8DAB-AE67A24B3DC9}" type="datetime1">
              <a:rPr lang="en-US" sz="900">
                <a:solidFill>
                  <a:srgbClr val="004C97"/>
                </a:solidFill>
                <a:latin typeface="Helvetica" charset="0"/>
              </a:rPr>
              <a:pPr eaLnBrk="1" hangingPunct="1"/>
              <a:t>6/24/15</a:t>
            </a:fld>
            <a:endParaRPr lang="en-US" sz="900">
              <a:solidFill>
                <a:srgbClr val="004C97"/>
              </a:solidFill>
              <a:latin typeface="Helvetica" charset="0"/>
            </a:endParaRPr>
          </a:p>
        </p:txBody>
      </p:sp>
      <p:sp>
        <p:nvSpPr>
          <p:cNvPr id="17412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900" dirty="0"/>
              <a:t>Vivian O’Dell 	CMS Phase 2 Upgrades</a:t>
            </a:r>
            <a:endParaRPr lang="en-US" sz="900" b="1" dirty="0"/>
          </a:p>
        </p:txBody>
      </p:sp>
      <p:sp>
        <p:nvSpPr>
          <p:cNvPr id="17413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BA44813D-CA13-804F-83FF-EA56B310D99F}" type="slidenum">
              <a:rPr lang="en-US" sz="900">
                <a:solidFill>
                  <a:srgbClr val="004C97"/>
                </a:solidFill>
                <a:latin typeface="Helvetica" charset="0"/>
              </a:rPr>
              <a:pPr eaLnBrk="1" hangingPunct="1"/>
              <a:t>12</a:t>
            </a:fld>
            <a:endParaRPr lang="en-US" sz="900">
              <a:solidFill>
                <a:srgbClr val="004C97"/>
              </a:solidFill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32440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Physics Reach at HL-LHC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8CADD7-3764-CA41-9032-8327F59079B3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sp>
        <p:nvSpPr>
          <p:cNvPr id="13" name="Content Placeholder 6"/>
          <p:cNvSpPr txBox="1">
            <a:spLocks/>
          </p:cNvSpPr>
          <p:nvPr/>
        </p:nvSpPr>
        <p:spPr>
          <a:xfrm>
            <a:off x="228600" y="3314700"/>
            <a:ext cx="4381500" cy="2994316"/>
          </a:xfrm>
          <a:prstGeom prst="rect">
            <a:avLst/>
          </a:prstGeom>
        </p:spPr>
        <p:txBody>
          <a:bodyPr lIns="0" tIns="0" rIns="0" bIns="0">
            <a:normAutofit fontScale="92500" lnSpcReduction="20000"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 smtClean="0"/>
              <a:t>2-10% on Higgs couplings</a:t>
            </a:r>
          </a:p>
          <a:p>
            <a:pPr lvl="1">
              <a:defRPr/>
            </a:pPr>
            <a:r>
              <a:rPr lang="en-US" dirty="0" smtClean="0"/>
              <a:t>(currently up to 30%!)</a:t>
            </a:r>
          </a:p>
          <a:p>
            <a:pPr>
              <a:defRPr/>
            </a:pPr>
            <a:r>
              <a:rPr lang="en-US" dirty="0" smtClean="0"/>
              <a:t>Evidence of di-Higgs production</a:t>
            </a:r>
          </a:p>
          <a:p>
            <a:pPr>
              <a:defRPr/>
            </a:pPr>
            <a:r>
              <a:rPr lang="en-US" dirty="0" smtClean="0"/>
              <a:t>Access to small cross section SUSY processes</a:t>
            </a:r>
          </a:p>
          <a:p>
            <a:pPr>
              <a:defRPr/>
            </a:pPr>
            <a:r>
              <a:rPr lang="en-US" dirty="0" smtClean="0"/>
              <a:t>Several other SM rare processes and BSM physics predictions</a:t>
            </a:r>
          </a:p>
          <a:p>
            <a:pPr>
              <a:defRPr/>
            </a:pPr>
            <a:r>
              <a:rPr lang="en-US" dirty="0" smtClean="0"/>
              <a:t>… and increased mass range</a:t>
            </a:r>
          </a:p>
          <a:p>
            <a:pPr>
              <a:defRPr/>
            </a:pPr>
            <a:endParaRPr lang="en-US" dirty="0" smtClean="0"/>
          </a:p>
          <a:p>
            <a:pPr lvl="1">
              <a:defRPr/>
            </a:pPr>
            <a:endParaRPr lang="en-US" dirty="0" smtClean="0"/>
          </a:p>
          <a:p>
            <a:pPr>
              <a:defRPr/>
            </a:pP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4445000" y="3987800"/>
            <a:ext cx="368300" cy="2813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 bwMode="auto">
          <a:xfrm>
            <a:off x="806450" y="6515100"/>
            <a:ext cx="5373688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900" dirty="0"/>
              <a:t>Vivian O’Dell 	CMS Phase 2 Upgrades</a:t>
            </a:r>
            <a:endParaRPr lang="en-US" sz="900" b="1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3900" y="3534860"/>
            <a:ext cx="4191000" cy="26979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200" y="796203"/>
            <a:ext cx="5170066" cy="2327997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5397500" y="1013157"/>
            <a:ext cx="3454400" cy="2161843"/>
            <a:chOff x="5397500" y="1013157"/>
            <a:chExt cx="3454400" cy="216184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97500" y="1013157"/>
              <a:ext cx="3454400" cy="2161843"/>
            </a:xfrm>
            <a:prstGeom prst="rect">
              <a:avLst/>
            </a:prstGeom>
          </p:spPr>
        </p:pic>
        <p:sp>
          <p:nvSpPr>
            <p:cNvPr id="15" name="Rectangle 14"/>
            <p:cNvSpPr/>
            <p:nvPr/>
          </p:nvSpPr>
          <p:spPr>
            <a:xfrm>
              <a:off x="5405519" y="1180536"/>
              <a:ext cx="550781" cy="4323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646260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Requirements for the upgrades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8CADD7-3764-CA41-9032-8327F59079B3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sp>
        <p:nvSpPr>
          <p:cNvPr id="6" name="Content Placeholder 6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328592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dirty="0" smtClean="0"/>
              <a:t>HL-LHC enables a broad physics program: all physics objects – detectors – remain equally important</a:t>
            </a:r>
          </a:p>
          <a:p>
            <a:pPr eaLnBrk="1" hangingPunct="1">
              <a:defRPr/>
            </a:pPr>
            <a:r>
              <a:rPr lang="en-US" dirty="0" smtClean="0"/>
              <a:t>Enhanced role of forward region, particularly to study VBF/VBS processes</a:t>
            </a:r>
          </a:p>
          <a:p>
            <a:pPr eaLnBrk="1" hangingPunct="1">
              <a:defRPr/>
            </a:pPr>
            <a:r>
              <a:rPr lang="en-US" dirty="0" smtClean="0"/>
              <a:t>Maintain low momentum / energy thresholds in event selection</a:t>
            </a:r>
          </a:p>
          <a:p>
            <a:r>
              <a:rPr lang="en-US" dirty="0" smtClean="0"/>
              <a:t>For more information / details see CMS Technical Proposal</a:t>
            </a:r>
          </a:p>
          <a:p>
            <a:pPr lvl="1"/>
            <a:r>
              <a:rPr lang="en-US" sz="1800" dirty="0" smtClean="0"/>
              <a:t>CERN</a:t>
            </a:r>
            <a:r>
              <a:rPr lang="en-US" sz="1800" dirty="0"/>
              <a:t>-LHCC-2015-010 </a:t>
            </a:r>
            <a:r>
              <a:rPr lang="en-US" sz="1800" u="sng" dirty="0">
                <a:hlinkClick r:id="rId2"/>
              </a:rPr>
              <a:t>https://cds.cern.ch/record/2020886</a:t>
            </a:r>
            <a:r>
              <a:rPr lang="en-US" sz="1800" dirty="0"/>
              <a:t> </a:t>
            </a:r>
          </a:p>
          <a:p>
            <a:pPr eaLnBrk="1" hangingPunct="1">
              <a:defRPr/>
            </a:pPr>
            <a:endParaRPr lang="en-US" dirty="0" smtClean="0"/>
          </a:p>
          <a:p>
            <a:pPr lvl="1" eaLnBrk="1" hangingPunct="1">
              <a:defRPr/>
            </a:pPr>
            <a:endParaRPr lang="en-US" dirty="0" smtClean="0"/>
          </a:p>
          <a:p>
            <a:pPr eaLnBrk="1" hangingPunct="1"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>
            <a:off x="806450" y="6515100"/>
            <a:ext cx="5373688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900" dirty="0"/>
              <a:t>Vivian O’Dell 	CMS Phase 2 Upgrades</a:t>
            </a:r>
            <a:endParaRPr lang="en-US" sz="900" b="1" dirty="0"/>
          </a:p>
        </p:txBody>
      </p:sp>
    </p:spTree>
    <p:extLst>
      <p:ext uri="{BB962C8B-B14F-4D97-AF65-F5344CB8AC3E}">
        <p14:creationId xmlns:p14="http://schemas.microsoft.com/office/powerpoint/2010/main" val="18762126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Helvetica" charset="0"/>
              </a:rPr>
              <a:t>HL-LHC: a hostile environment</a:t>
            </a:r>
            <a:endParaRPr lang="en-US" dirty="0">
              <a:latin typeface="Helvetica" charset="0"/>
            </a:endParaRPr>
          </a:p>
        </p:txBody>
      </p:sp>
      <p:sp>
        <p:nvSpPr>
          <p:cNvPr id="17411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1EE099CF-442F-754E-8DAB-AE67A24B3DC9}" type="datetime1">
              <a:rPr lang="en-US" sz="900">
                <a:solidFill>
                  <a:srgbClr val="004C97"/>
                </a:solidFill>
                <a:latin typeface="Helvetica" charset="0"/>
              </a:rPr>
              <a:pPr eaLnBrk="1" hangingPunct="1"/>
              <a:t>6/24/15</a:t>
            </a:fld>
            <a:endParaRPr lang="en-US" sz="900">
              <a:solidFill>
                <a:srgbClr val="004C97"/>
              </a:solidFill>
              <a:latin typeface="Helvetica" charset="0"/>
            </a:endParaRPr>
          </a:p>
        </p:txBody>
      </p:sp>
      <p:sp>
        <p:nvSpPr>
          <p:cNvPr id="17412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900" dirty="0"/>
              <a:t>Vivian O’Dell 	CMS Phase 2 Upgrades</a:t>
            </a:r>
            <a:endParaRPr lang="en-US" sz="900" b="1" dirty="0"/>
          </a:p>
        </p:txBody>
      </p:sp>
      <p:sp>
        <p:nvSpPr>
          <p:cNvPr id="17413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BA44813D-CA13-804F-83FF-EA56B310D99F}" type="slidenum">
              <a:rPr lang="en-US" sz="900">
                <a:solidFill>
                  <a:srgbClr val="004C97"/>
                </a:solidFill>
                <a:latin typeface="Helvetica" charset="0"/>
              </a:rPr>
              <a:pPr eaLnBrk="1" hangingPunct="1"/>
              <a:t>15</a:t>
            </a:fld>
            <a:endParaRPr lang="en-US" sz="900">
              <a:solidFill>
                <a:srgbClr val="004C97"/>
              </a:solidFill>
              <a:latin typeface="Helvetica" charset="0"/>
            </a:endParaRPr>
          </a:p>
        </p:txBody>
      </p:sp>
      <p:sp>
        <p:nvSpPr>
          <p:cNvPr id="25" name="Slide Number Placeholder 22"/>
          <p:cNvSpPr txBox="1">
            <a:spLocks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fld id="{F9790696-DF52-6E42-B649-78844CCF6804}" type="slidenum">
              <a:rPr lang="en-US" sz="1200" smtClean="0">
                <a:solidFill>
                  <a:srgbClr val="898989"/>
                </a:solidFill>
                <a:latin typeface="Calibri" charset="0"/>
              </a:rPr>
              <a:pPr eaLnBrk="1" hangingPunct="1"/>
              <a:t>15</a:t>
            </a:fld>
            <a:endParaRPr 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00" y="1943100"/>
            <a:ext cx="7763970" cy="4337050"/>
          </a:xfrm>
          <a:prstGeom prst="rect">
            <a:avLst/>
          </a:prstGeom>
        </p:spPr>
      </p:pic>
      <p:sp>
        <p:nvSpPr>
          <p:cNvPr id="28" name="Content Placeholder 6"/>
          <p:cNvSpPr>
            <a:spLocks noGrp="1"/>
          </p:cNvSpPr>
          <p:nvPr>
            <p:ph idx="1"/>
          </p:nvPr>
        </p:nvSpPr>
        <p:spPr>
          <a:xfrm>
            <a:off x="342900" y="927100"/>
            <a:ext cx="8343900" cy="959792"/>
          </a:xfrm>
        </p:spPr>
        <p:txBody>
          <a:bodyPr>
            <a:normAutofit fontScale="85000" lnSpcReduction="20000"/>
          </a:bodyPr>
          <a:lstStyle/>
          <a:p>
            <a:pPr eaLnBrk="1" hangingPunct="1">
              <a:buFont typeface="Arial"/>
              <a:buChar char="•"/>
              <a:defRPr/>
            </a:pPr>
            <a:r>
              <a:rPr lang="en-US" sz="2000" dirty="0" smtClean="0"/>
              <a:t>3000 fb-1 Dose map in [</a:t>
            </a:r>
            <a:r>
              <a:rPr lang="en-US" sz="2000" dirty="0" err="1" smtClean="0"/>
              <a:t>Gy</a:t>
            </a:r>
            <a:r>
              <a:rPr lang="en-US" sz="2000" dirty="0" smtClean="0"/>
              <a:t>] simulated with MARS and FLUKA</a:t>
            </a:r>
          </a:p>
          <a:p>
            <a:pPr eaLnBrk="1" hangingPunct="1">
              <a:buFont typeface="Arial"/>
              <a:buChar char="•"/>
              <a:defRPr/>
            </a:pPr>
            <a:r>
              <a:rPr lang="en-US" sz="2000" dirty="0" smtClean="0"/>
              <a:t>Numbers in boxes indicate maximum doses – neutron equivalent </a:t>
            </a:r>
            <a:r>
              <a:rPr lang="en-US" sz="2000" dirty="0" err="1" smtClean="0"/>
              <a:t>fluence</a:t>
            </a:r>
            <a:r>
              <a:rPr lang="en-US" sz="2000" dirty="0" smtClean="0"/>
              <a:t> – particle rates (for 5x10</a:t>
            </a:r>
            <a:r>
              <a:rPr lang="en-US" sz="2000" baseline="30000" dirty="0" smtClean="0"/>
              <a:t>34</a:t>
            </a:r>
            <a:r>
              <a:rPr lang="en-US" sz="2000" dirty="0" smtClean="0"/>
              <a:t> Hz/cm</a:t>
            </a:r>
            <a:r>
              <a:rPr lang="en-US" sz="2000" baseline="30000" dirty="0" smtClean="0"/>
              <a:t>2</a:t>
            </a:r>
            <a:r>
              <a:rPr lang="en-US" sz="2000" dirty="0" smtClean="0"/>
              <a:t>) seen by various detectors</a:t>
            </a:r>
          </a:p>
          <a:p>
            <a:pPr marL="0" indent="0" algn="ctr" eaLnBrk="1" hangingPunct="1">
              <a:buNone/>
              <a:defRPr/>
            </a:pPr>
            <a:r>
              <a:rPr lang="en-US" sz="2000" b="1" dirty="0" smtClean="0">
                <a:solidFill>
                  <a:srgbClr val="800000"/>
                </a:solidFill>
              </a:rPr>
              <a:t>Aging studies show that Tracker / </a:t>
            </a:r>
            <a:r>
              <a:rPr lang="en-US" sz="2000" b="1" dirty="0" err="1" smtClean="0">
                <a:solidFill>
                  <a:srgbClr val="800000"/>
                </a:solidFill>
              </a:rPr>
              <a:t>Endcap</a:t>
            </a:r>
            <a:r>
              <a:rPr lang="en-US" sz="2000" b="1" dirty="0" smtClean="0">
                <a:solidFill>
                  <a:srgbClr val="800000"/>
                </a:solidFill>
              </a:rPr>
              <a:t> must be replaced</a:t>
            </a:r>
          </a:p>
          <a:p>
            <a:pPr eaLnBrk="1" hangingPunct="1">
              <a:defRPr/>
            </a:pPr>
            <a:endParaRPr lang="en-US" dirty="0" smtClean="0"/>
          </a:p>
          <a:p>
            <a:pPr lvl="1" eaLnBrk="1" hangingPunct="1">
              <a:defRPr/>
            </a:pPr>
            <a:endParaRPr lang="en-US" dirty="0" smtClean="0"/>
          </a:p>
          <a:p>
            <a:pPr eaLnBrk="1" hangingPunct="1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94378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Helvetica" charset="0"/>
              </a:rPr>
              <a:t>CMS Upgrades for HL-LHC: Summary</a:t>
            </a:r>
            <a:endParaRPr lang="en-US" dirty="0">
              <a:latin typeface="Helvetica" charset="0"/>
            </a:endParaRPr>
          </a:p>
        </p:txBody>
      </p:sp>
      <p:sp>
        <p:nvSpPr>
          <p:cNvPr id="17411" name="Date Placeholder 3"/>
          <p:cNvSpPr>
            <a:spLocks noGrp="1"/>
          </p:cNvSpPr>
          <p:nvPr>
            <p:ph type="dt" sz="quarter" idx="10"/>
          </p:nvPr>
        </p:nvSpPr>
        <p:spPr bwMode="auto">
          <a:xfrm>
            <a:off x="6450013" y="6539522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1EE099CF-442F-754E-8DAB-AE67A24B3DC9}" type="datetime1">
              <a:rPr lang="en-US" sz="900">
                <a:solidFill>
                  <a:srgbClr val="004C97"/>
                </a:solidFill>
                <a:latin typeface="Helvetica" charset="0"/>
              </a:rPr>
              <a:pPr eaLnBrk="1" hangingPunct="1"/>
              <a:t>6/24/15</a:t>
            </a:fld>
            <a:endParaRPr lang="en-US" sz="900">
              <a:solidFill>
                <a:srgbClr val="004C97"/>
              </a:solidFill>
              <a:latin typeface="Helvetica" charset="0"/>
            </a:endParaRPr>
          </a:p>
        </p:txBody>
      </p:sp>
      <p:sp>
        <p:nvSpPr>
          <p:cNvPr id="17412" name="Footer Placeholder 4"/>
          <p:cNvSpPr>
            <a:spLocks noGrp="1"/>
          </p:cNvSpPr>
          <p:nvPr>
            <p:ph type="ftr" sz="quarter" idx="11"/>
          </p:nvPr>
        </p:nvSpPr>
        <p:spPr bwMode="auto">
          <a:xfrm>
            <a:off x="806450" y="6539522"/>
            <a:ext cx="5373688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900" dirty="0"/>
              <a:t>Vivian O’Dell 	CMS Phase 2 Upgrades</a:t>
            </a:r>
            <a:endParaRPr lang="en-US" sz="900" b="1" dirty="0"/>
          </a:p>
        </p:txBody>
      </p:sp>
      <p:sp>
        <p:nvSpPr>
          <p:cNvPr id="17413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228600" y="6539522"/>
            <a:ext cx="44767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BA44813D-CA13-804F-83FF-EA56B310D99F}" type="slidenum">
              <a:rPr lang="en-US" sz="900">
                <a:solidFill>
                  <a:srgbClr val="004C97"/>
                </a:solidFill>
                <a:latin typeface="Helvetica" charset="0"/>
              </a:rPr>
              <a:pPr eaLnBrk="1" hangingPunct="1"/>
              <a:t>16</a:t>
            </a:fld>
            <a:endParaRPr lang="en-US" sz="900">
              <a:solidFill>
                <a:srgbClr val="004C97"/>
              </a:solidFill>
              <a:latin typeface="Helvetica" charset="0"/>
            </a:endParaRPr>
          </a:p>
        </p:txBody>
      </p:sp>
      <p:sp>
        <p:nvSpPr>
          <p:cNvPr id="37" name="Slide Number Placeholder 3"/>
          <p:cNvSpPr txBox="1">
            <a:spLocks/>
          </p:cNvSpPr>
          <p:nvPr/>
        </p:nvSpPr>
        <p:spPr>
          <a:xfrm>
            <a:off x="6553200" y="6283084"/>
            <a:ext cx="2133600" cy="365125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457200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638CADD7-3764-CA41-9032-8327F59079B3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0" y="889000"/>
            <a:ext cx="8134350" cy="542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5109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Helvetica" charset="0"/>
              </a:rPr>
              <a:t>CMS HL-LHC upgrades</a:t>
            </a:r>
            <a:endParaRPr lang="en-US" dirty="0">
              <a:latin typeface="Helvetica" charset="0"/>
            </a:endParaRPr>
          </a:p>
        </p:txBody>
      </p:sp>
      <p:sp>
        <p:nvSpPr>
          <p:cNvPr id="17410" name="Content Placeholder 2"/>
          <p:cNvSpPr>
            <a:spLocks noGrp="1"/>
          </p:cNvSpPr>
          <p:nvPr>
            <p:ph idx="1"/>
          </p:nvPr>
        </p:nvSpPr>
        <p:spPr bwMode="auto">
          <a:xfrm>
            <a:off x="213112" y="1042988"/>
            <a:ext cx="8672513" cy="49879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marL="0" indent="0" algn="ctr">
              <a:buNone/>
            </a:pPr>
            <a:endParaRPr lang="en-US" dirty="0" smtClean="0">
              <a:latin typeface="Helvetica" charset="0"/>
            </a:endParaRPr>
          </a:p>
          <a:p>
            <a:pPr marL="0" indent="0" algn="ctr">
              <a:buNone/>
            </a:pPr>
            <a:endParaRPr lang="en-US" dirty="0">
              <a:latin typeface="Helvetica" charset="0"/>
            </a:endParaRPr>
          </a:p>
          <a:p>
            <a:pPr marL="0" indent="0" algn="ctr">
              <a:buNone/>
            </a:pPr>
            <a:endParaRPr lang="en-US" dirty="0" smtClean="0">
              <a:latin typeface="Helvetica" charset="0"/>
            </a:endParaRPr>
          </a:p>
          <a:p>
            <a:pPr marL="0" indent="0" algn="ctr">
              <a:buNone/>
            </a:pPr>
            <a:r>
              <a:rPr lang="en-US" dirty="0" smtClean="0">
                <a:latin typeface="Helvetica" charset="0"/>
              </a:rPr>
              <a:t>Brief outline of upgrades</a:t>
            </a:r>
          </a:p>
        </p:txBody>
      </p:sp>
      <p:sp>
        <p:nvSpPr>
          <p:cNvPr id="17411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1EE099CF-442F-754E-8DAB-AE67A24B3DC9}" type="datetime1">
              <a:rPr lang="en-US" sz="900">
                <a:solidFill>
                  <a:srgbClr val="004C97"/>
                </a:solidFill>
                <a:latin typeface="Helvetica" charset="0"/>
              </a:rPr>
              <a:pPr eaLnBrk="1" hangingPunct="1"/>
              <a:t>6/24/15</a:t>
            </a:fld>
            <a:endParaRPr lang="en-US" sz="900">
              <a:solidFill>
                <a:srgbClr val="004C97"/>
              </a:solidFill>
              <a:latin typeface="Helvetica" charset="0"/>
            </a:endParaRPr>
          </a:p>
        </p:txBody>
      </p:sp>
      <p:sp>
        <p:nvSpPr>
          <p:cNvPr id="17412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900" dirty="0"/>
              <a:t>Vivian O’Dell 	CMS Phase 2 Upgrades</a:t>
            </a:r>
            <a:endParaRPr lang="en-US" sz="900" b="1" dirty="0"/>
          </a:p>
        </p:txBody>
      </p:sp>
      <p:sp>
        <p:nvSpPr>
          <p:cNvPr id="17413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BA44813D-CA13-804F-83FF-EA56B310D99F}" type="slidenum">
              <a:rPr lang="en-US" sz="900">
                <a:solidFill>
                  <a:srgbClr val="004C97"/>
                </a:solidFill>
                <a:latin typeface="Helvetica" charset="0"/>
              </a:rPr>
              <a:pPr eaLnBrk="1" hangingPunct="1"/>
              <a:t>17</a:t>
            </a:fld>
            <a:endParaRPr lang="en-US" sz="900">
              <a:solidFill>
                <a:srgbClr val="004C97"/>
              </a:solidFill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97258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Helvetica" charset="0"/>
              </a:rPr>
              <a:t>CMS HL-LHC upgrades</a:t>
            </a:r>
            <a:endParaRPr lang="en-US" dirty="0">
              <a:latin typeface="Helvetica" charset="0"/>
            </a:endParaRPr>
          </a:p>
        </p:txBody>
      </p:sp>
      <p:sp>
        <p:nvSpPr>
          <p:cNvPr id="17410" name="Content Placeholder 2"/>
          <p:cNvSpPr>
            <a:spLocks noGrp="1"/>
          </p:cNvSpPr>
          <p:nvPr>
            <p:ph idx="1"/>
          </p:nvPr>
        </p:nvSpPr>
        <p:spPr bwMode="auto">
          <a:xfrm>
            <a:off x="213112" y="1042988"/>
            <a:ext cx="8672513" cy="49879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marL="0" indent="0" algn="ctr">
              <a:buNone/>
            </a:pPr>
            <a:endParaRPr lang="en-US" dirty="0" smtClean="0">
              <a:latin typeface="Helvetica" charset="0"/>
            </a:endParaRPr>
          </a:p>
          <a:p>
            <a:pPr marL="0" indent="0" algn="ctr">
              <a:buNone/>
            </a:pPr>
            <a:endParaRPr lang="en-US" dirty="0">
              <a:latin typeface="Helvetica" charset="0"/>
            </a:endParaRPr>
          </a:p>
          <a:p>
            <a:pPr marL="0" indent="0" algn="ctr">
              <a:buNone/>
            </a:pPr>
            <a:endParaRPr lang="en-US" dirty="0" smtClean="0">
              <a:latin typeface="Helvetica" charset="0"/>
            </a:endParaRPr>
          </a:p>
          <a:p>
            <a:pPr marL="0" indent="0" algn="ctr">
              <a:buNone/>
            </a:pPr>
            <a:r>
              <a:rPr lang="en-US" dirty="0" smtClean="0">
                <a:latin typeface="Helvetica" charset="0"/>
              </a:rPr>
              <a:t>Tracker</a:t>
            </a:r>
          </a:p>
        </p:txBody>
      </p:sp>
      <p:sp>
        <p:nvSpPr>
          <p:cNvPr id="17411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1EE099CF-442F-754E-8DAB-AE67A24B3DC9}" type="datetime1">
              <a:rPr lang="en-US" sz="900">
                <a:solidFill>
                  <a:srgbClr val="004C97"/>
                </a:solidFill>
                <a:latin typeface="Helvetica" charset="0"/>
              </a:rPr>
              <a:pPr eaLnBrk="1" hangingPunct="1"/>
              <a:t>6/24/15</a:t>
            </a:fld>
            <a:endParaRPr lang="en-US" sz="900">
              <a:solidFill>
                <a:srgbClr val="004C97"/>
              </a:solidFill>
              <a:latin typeface="Helvetica" charset="0"/>
            </a:endParaRPr>
          </a:p>
        </p:txBody>
      </p:sp>
      <p:sp>
        <p:nvSpPr>
          <p:cNvPr id="17412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900" dirty="0"/>
              <a:t>Vivian O’Dell 	CMS Phase 2 Upgrades</a:t>
            </a:r>
            <a:endParaRPr lang="en-US" sz="900" b="1" dirty="0"/>
          </a:p>
        </p:txBody>
      </p:sp>
      <p:sp>
        <p:nvSpPr>
          <p:cNvPr id="17413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BA44813D-CA13-804F-83FF-EA56B310D99F}" type="slidenum">
              <a:rPr lang="en-US" sz="900">
                <a:solidFill>
                  <a:srgbClr val="004C97"/>
                </a:solidFill>
                <a:latin typeface="Helvetica" charset="0"/>
              </a:rPr>
              <a:pPr eaLnBrk="1" hangingPunct="1"/>
              <a:t>18</a:t>
            </a:fld>
            <a:endParaRPr lang="en-US" sz="900">
              <a:solidFill>
                <a:srgbClr val="004C97"/>
              </a:solidFill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63410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0500" y="2975054"/>
            <a:ext cx="3251199" cy="3313245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Phase 2 Pixels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1250" r="1250"/>
          <a:stretch/>
        </p:blipFill>
        <p:spPr>
          <a:xfrm>
            <a:off x="228600" y="1055274"/>
            <a:ext cx="8915400" cy="2358081"/>
          </a:xfrm>
          <a:prstGeom prst="rect">
            <a:avLst/>
          </a:prstGeom>
        </p:spPr>
      </p:pic>
      <p:sp>
        <p:nvSpPr>
          <p:cNvPr id="18" name="Content Placeholder 6"/>
          <p:cNvSpPr>
            <a:spLocks noGrp="1"/>
          </p:cNvSpPr>
          <p:nvPr>
            <p:ph idx="1"/>
          </p:nvPr>
        </p:nvSpPr>
        <p:spPr>
          <a:xfrm>
            <a:off x="228600" y="3576397"/>
            <a:ext cx="3398447" cy="2711902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dirty="0" smtClean="0"/>
              <a:t>Barrel pixel with 4 layers</a:t>
            </a:r>
          </a:p>
          <a:p>
            <a:pPr eaLnBrk="1" hangingPunct="1">
              <a:defRPr/>
            </a:pPr>
            <a:r>
              <a:rPr lang="en-US" dirty="0" smtClean="0"/>
              <a:t>Forward pixel with 10 disks extending coverage to </a:t>
            </a:r>
            <a:r>
              <a:rPr lang="en-US" dirty="0" smtClean="0">
                <a:latin typeface="Symbol"/>
              </a:rPr>
              <a:t>|h|</a:t>
            </a:r>
            <a:r>
              <a:rPr lang="en-US" dirty="0" smtClean="0"/>
              <a:t>=3.8</a:t>
            </a:r>
          </a:p>
          <a:p>
            <a:pPr lvl="1">
              <a:defRPr/>
            </a:pPr>
            <a:r>
              <a:rPr lang="en-US" dirty="0" smtClean="0"/>
              <a:t>FPIX is the NSF flagship project!</a:t>
            </a:r>
          </a:p>
          <a:p>
            <a:pPr lvl="1" eaLnBrk="1" hangingPunct="1">
              <a:defRPr/>
            </a:pPr>
            <a:endParaRPr lang="en-US" dirty="0" smtClean="0"/>
          </a:p>
          <a:p>
            <a:pPr eaLnBrk="1" hangingPunct="1">
              <a:defRPr/>
            </a:pP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 bwMode="auto">
          <a:xfrm>
            <a:off x="806450" y="6515100"/>
            <a:ext cx="5373688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900" dirty="0"/>
              <a:t>Vivian O’Dell 	CMS Phase 2 Upgrades</a:t>
            </a:r>
            <a:endParaRPr lang="en-US" sz="900" b="1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228600" y="6515100"/>
            <a:ext cx="44767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BA44813D-CA13-804F-83FF-EA56B310D99F}" type="slidenum">
              <a:rPr lang="en-US" sz="900">
                <a:solidFill>
                  <a:srgbClr val="004C97"/>
                </a:solidFill>
                <a:latin typeface="Helvetica" charset="0"/>
              </a:rPr>
              <a:pPr eaLnBrk="1" hangingPunct="1"/>
              <a:t>19</a:t>
            </a:fld>
            <a:endParaRPr lang="en-US" sz="900">
              <a:solidFill>
                <a:srgbClr val="004C97"/>
              </a:solidFill>
              <a:latin typeface="Helvetica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731718" y="3607559"/>
            <a:ext cx="2183682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latin typeface="+mn-lt"/>
              </a:rPr>
              <a:t>J</a:t>
            </a:r>
            <a:r>
              <a:rPr lang="en-US" sz="1800" dirty="0" smtClean="0">
                <a:latin typeface="+mn-lt"/>
              </a:rPr>
              <a:t>et </a:t>
            </a:r>
            <a:r>
              <a:rPr lang="en-US" sz="1800" dirty="0" smtClean="0">
                <a:latin typeface="+mn-lt"/>
              </a:rPr>
              <a:t>efficiency without </a:t>
            </a:r>
            <a:r>
              <a:rPr lang="en-US" sz="1800" dirty="0" smtClean="0">
                <a:latin typeface="+mn-lt"/>
              </a:rPr>
              <a:t>&amp; with pixel </a:t>
            </a:r>
          </a:p>
          <a:p>
            <a:pPr algn="ctr"/>
            <a:r>
              <a:rPr lang="en-US" sz="1800" dirty="0" smtClean="0">
                <a:latin typeface="+mn-lt"/>
              </a:rPr>
              <a:t>coverage extension  (140 PU)</a:t>
            </a:r>
            <a:endParaRPr lang="en-US" sz="1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538276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Helvetica" charset="0"/>
              </a:rPr>
              <a:t>LHC Upgrades: High Priority!</a:t>
            </a:r>
            <a:endParaRPr lang="en-US" dirty="0">
              <a:latin typeface="Helvetica" charset="0"/>
            </a:endParaRPr>
          </a:p>
        </p:txBody>
      </p:sp>
      <p:sp>
        <p:nvSpPr>
          <p:cNvPr id="17410" name="Content Placeholder 2"/>
          <p:cNvSpPr>
            <a:spLocks noGrp="1"/>
          </p:cNvSpPr>
          <p:nvPr>
            <p:ph idx="1"/>
          </p:nvPr>
        </p:nvSpPr>
        <p:spPr bwMode="auto">
          <a:xfrm>
            <a:off x="213112" y="1042988"/>
            <a:ext cx="8672513" cy="49879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>
              <a:latin typeface="Helvetica" charset="0"/>
            </a:endParaRPr>
          </a:p>
        </p:txBody>
      </p:sp>
      <p:sp>
        <p:nvSpPr>
          <p:cNvPr id="17411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1EE099CF-442F-754E-8DAB-AE67A24B3DC9}" type="datetime1">
              <a:rPr lang="en-US" sz="900">
                <a:solidFill>
                  <a:srgbClr val="004C97"/>
                </a:solidFill>
                <a:latin typeface="Helvetica" charset="0"/>
              </a:rPr>
              <a:pPr eaLnBrk="1" hangingPunct="1"/>
              <a:t>6/24/15</a:t>
            </a:fld>
            <a:endParaRPr lang="en-US" sz="900">
              <a:solidFill>
                <a:srgbClr val="004C97"/>
              </a:solidFill>
              <a:latin typeface="Helvetica" charset="0"/>
            </a:endParaRPr>
          </a:p>
        </p:txBody>
      </p:sp>
      <p:sp>
        <p:nvSpPr>
          <p:cNvPr id="17412" name="Footer Placeholder 4"/>
          <p:cNvSpPr>
            <a:spLocks noGrp="1"/>
          </p:cNvSpPr>
          <p:nvPr>
            <p:ph type="ftr" sz="quarter" idx="11"/>
          </p:nvPr>
        </p:nvSpPr>
        <p:spPr bwMode="auto">
          <a:xfrm>
            <a:off x="806450" y="6527800"/>
            <a:ext cx="5373688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900" dirty="0"/>
              <a:t>Vivian O’Dell 	CMS Phase 2 Upgrades</a:t>
            </a:r>
            <a:endParaRPr lang="en-US" sz="900" b="1" dirty="0"/>
          </a:p>
        </p:txBody>
      </p:sp>
      <p:sp>
        <p:nvSpPr>
          <p:cNvPr id="17413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BA44813D-CA13-804F-83FF-EA56B310D99F}" type="slidenum">
              <a:rPr lang="en-US" sz="900">
                <a:solidFill>
                  <a:srgbClr val="004C97"/>
                </a:solidFill>
                <a:latin typeface="Helvetica" charset="0"/>
              </a:rPr>
              <a:pPr eaLnBrk="1" hangingPunct="1"/>
              <a:t>2</a:t>
            </a:fld>
            <a:endParaRPr lang="en-US" sz="900">
              <a:solidFill>
                <a:srgbClr val="004C97"/>
              </a:solidFill>
              <a:latin typeface="Helvetica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080" y="2915560"/>
            <a:ext cx="8661400" cy="32893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992478"/>
            <a:ext cx="6934200" cy="2057400"/>
          </a:xfrm>
          <a:prstGeom prst="rect">
            <a:avLst/>
          </a:prstGeom>
          <a:ln w="28575" cmpd="sng">
            <a:solidFill>
              <a:schemeClr val="tx1"/>
            </a:solidFill>
          </a:ln>
        </p:spPr>
      </p:pic>
      <p:sp>
        <p:nvSpPr>
          <p:cNvPr id="9" name="TextBox 8"/>
          <p:cNvSpPr txBox="1"/>
          <p:nvPr/>
        </p:nvSpPr>
        <p:spPr>
          <a:xfrm rot="20034221">
            <a:off x="7176038" y="966841"/>
            <a:ext cx="1451581" cy="1323439"/>
          </a:xfrm>
          <a:prstGeom prst="rect">
            <a:avLst/>
          </a:prstGeom>
          <a:solidFill>
            <a:schemeClr val="bg2"/>
          </a:solidFill>
          <a:ln w="28575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accent2"/>
                </a:solidFill>
              </a:rPr>
              <a:t>US HEP community (P5) report June 2014</a:t>
            </a:r>
            <a:endParaRPr lang="en-US" sz="20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43521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5815C34-D054-2F47-AE6B-E45C6A69443E}" type="slidenum">
              <a:rPr 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20</a:t>
            </a:fld>
            <a:endParaRPr 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Phase 2 Outer Tracker configuration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" y="3092965"/>
            <a:ext cx="9144000" cy="2533135"/>
          </a:xfrm>
          <a:prstGeom prst="rect">
            <a:avLst/>
          </a:prstGeom>
        </p:spPr>
      </p:pic>
      <p:sp>
        <p:nvSpPr>
          <p:cNvPr id="16" name="Content Placeholder 6"/>
          <p:cNvSpPr>
            <a:spLocks noGrp="1"/>
          </p:cNvSpPr>
          <p:nvPr>
            <p:ph idx="1"/>
          </p:nvPr>
        </p:nvSpPr>
        <p:spPr>
          <a:xfrm>
            <a:off x="228600" y="859702"/>
            <a:ext cx="8229600" cy="2233263"/>
          </a:xfrm>
        </p:spPr>
        <p:txBody>
          <a:bodyPr>
            <a:normAutofit fontScale="85000" lnSpcReduction="20000"/>
          </a:bodyPr>
          <a:lstStyle/>
          <a:p>
            <a:pPr eaLnBrk="1" hangingPunct="1">
              <a:defRPr/>
            </a:pPr>
            <a:r>
              <a:rPr lang="en-US" dirty="0" smtClean="0"/>
              <a:t>Several configurations investigated to define baseline</a:t>
            </a:r>
          </a:p>
          <a:p>
            <a:pPr lvl="1">
              <a:defRPr/>
            </a:pPr>
            <a:r>
              <a:rPr lang="en-US" dirty="0" smtClean="0"/>
              <a:t>6/5 barrel/</a:t>
            </a:r>
            <a:r>
              <a:rPr lang="en-US" dirty="0" err="1" smtClean="0"/>
              <a:t>endcap</a:t>
            </a:r>
            <a:r>
              <a:rPr lang="en-US" dirty="0" smtClean="0"/>
              <a:t> layers/disks – instead of 10/11 in current OT</a:t>
            </a:r>
          </a:p>
          <a:p>
            <a:pPr lvl="1">
              <a:defRPr/>
            </a:pPr>
            <a:r>
              <a:rPr lang="en-US" dirty="0" smtClean="0"/>
              <a:t>Increased granularity through short strips - ~ x4 current OT</a:t>
            </a:r>
          </a:p>
          <a:p>
            <a:pPr lvl="1">
              <a:defRPr/>
            </a:pPr>
            <a:r>
              <a:rPr lang="en-US" dirty="0" smtClean="0"/>
              <a:t>2 sensor modules in all layers for L1 Trigger purpose</a:t>
            </a:r>
          </a:p>
          <a:p>
            <a:pPr lvl="1">
              <a:defRPr/>
            </a:pPr>
            <a:r>
              <a:rPr lang="en-US" dirty="0" smtClean="0"/>
              <a:t>Long pixel in 3 inner layer modules (PS) for z-coordinate measurement</a:t>
            </a:r>
          </a:p>
          <a:p>
            <a:pPr lvl="1">
              <a:defRPr/>
            </a:pPr>
            <a:r>
              <a:rPr lang="en-US" dirty="0" smtClean="0"/>
              <a:t>Light module design and mechanics – CO2 cooling (-30) – DC/DC powering</a:t>
            </a:r>
          </a:p>
          <a:p>
            <a:pPr eaLnBrk="1" hangingPunct="1">
              <a:defRPr/>
            </a:pPr>
            <a:endParaRPr lang="en-US" dirty="0" smtClean="0"/>
          </a:p>
          <a:p>
            <a:pPr lvl="1" eaLnBrk="1" hangingPunct="1">
              <a:defRPr/>
            </a:pPr>
            <a:endParaRPr lang="en-US" dirty="0" smtClean="0"/>
          </a:p>
          <a:p>
            <a:pPr eaLnBrk="1" hangingPunct="1">
              <a:defRPr/>
            </a:pPr>
            <a:endParaRPr lang="en-US" dirty="0"/>
          </a:p>
        </p:txBody>
      </p:sp>
      <p:sp>
        <p:nvSpPr>
          <p:cNvPr id="17" name="Content Placeholder 6"/>
          <p:cNvSpPr txBox="1">
            <a:spLocks/>
          </p:cNvSpPr>
          <p:nvPr/>
        </p:nvSpPr>
        <p:spPr>
          <a:xfrm>
            <a:off x="457200" y="5816600"/>
            <a:ext cx="8229600" cy="50973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 smtClean="0"/>
              <a:t>Ongoing study of tilted design to reduce material / costs</a:t>
            </a:r>
          </a:p>
          <a:p>
            <a:pPr>
              <a:defRPr/>
            </a:pPr>
            <a:endParaRPr lang="en-US" dirty="0" smtClean="0"/>
          </a:p>
          <a:p>
            <a:pPr lvl="1">
              <a:defRPr/>
            </a:pPr>
            <a:endParaRPr lang="en-US" dirty="0" smtClean="0"/>
          </a:p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71169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Outer Tracker – tilted barrel example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162CBC8-DE63-9347-96A4-0CD923FD91B8}" type="datetime1">
              <a:rPr lang="en-US" smtClean="0"/>
              <a:pPr>
                <a:defRPr/>
              </a:pPr>
              <a:t>6/24/15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Presenter | Presentation Title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19601A-5EEC-C747-9F7E-68D0CFF5E524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grpSp>
        <p:nvGrpSpPr>
          <p:cNvPr id="26" name="Group 25"/>
          <p:cNvGrpSpPr/>
          <p:nvPr/>
        </p:nvGrpSpPr>
        <p:grpSpPr>
          <a:xfrm>
            <a:off x="645602" y="878268"/>
            <a:ext cx="4798694" cy="3525560"/>
            <a:chOff x="552750" y="986272"/>
            <a:chExt cx="7029166" cy="5204659"/>
          </a:xfrm>
        </p:grpSpPr>
        <p:grpSp>
          <p:nvGrpSpPr>
            <p:cNvPr id="9" name="Group 8"/>
            <p:cNvGrpSpPr/>
            <p:nvPr/>
          </p:nvGrpSpPr>
          <p:grpSpPr>
            <a:xfrm>
              <a:off x="552750" y="3564455"/>
              <a:ext cx="7029166" cy="2626476"/>
              <a:chOff x="-89347" y="864028"/>
              <a:chExt cx="9042780" cy="3741839"/>
            </a:xfrm>
          </p:grpSpPr>
          <p:pic>
            <p:nvPicPr>
              <p:cNvPr id="10" name="Picture 9"/>
              <p:cNvPicPr>
                <a:picLocks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-89347" y="864028"/>
                <a:ext cx="9042780" cy="3741839"/>
              </a:xfrm>
              <a:prstGeom prst="rect">
                <a:avLst/>
              </a:prstGeom>
            </p:spPr>
          </p:pic>
          <p:sp>
            <p:nvSpPr>
              <p:cNvPr id="11" name="TextBox 10"/>
              <p:cNvSpPr txBox="1"/>
              <p:nvPr/>
            </p:nvSpPr>
            <p:spPr>
              <a:xfrm>
                <a:off x="1761067" y="1637268"/>
                <a:ext cx="77470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>
                    <a:solidFill>
                      <a:schemeClr val="accent2"/>
                    </a:solidFill>
                  </a:rPr>
                  <a:t>TB2S</a:t>
                </a:r>
                <a:endParaRPr lang="en-US" b="1" dirty="0">
                  <a:solidFill>
                    <a:schemeClr val="accent2"/>
                  </a:solidFill>
                </a:endParaRP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1761067" y="2941135"/>
                <a:ext cx="80029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>
                    <a:solidFill>
                      <a:schemeClr val="accent1">
                        <a:lumMod val="75000"/>
                      </a:schemeClr>
                    </a:solidFill>
                  </a:rPr>
                  <a:t>TBPS</a:t>
                </a:r>
                <a:endParaRPr lang="en-US" b="1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4715934" y="2289202"/>
                <a:ext cx="81303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>
                    <a:solidFill>
                      <a:schemeClr val="accent3">
                        <a:lumMod val="75000"/>
                      </a:schemeClr>
                    </a:solidFill>
                  </a:rPr>
                  <a:t>TEDD</a:t>
                </a:r>
                <a:endParaRPr lang="en-US" b="1" dirty="0">
                  <a:solidFill>
                    <a:schemeClr val="accent3">
                      <a:lumMod val="75000"/>
                    </a:schemeClr>
                  </a:solidFill>
                </a:endParaRPr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575733" y="1346201"/>
                <a:ext cx="3327400" cy="1312334"/>
              </a:xfrm>
              <a:prstGeom prst="rect">
                <a:avLst/>
              </a:prstGeom>
              <a:noFill/>
              <a:ln w="38100" cmpd="sng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575733" y="2743206"/>
                <a:ext cx="3327400" cy="1092197"/>
              </a:xfrm>
              <a:prstGeom prst="rect">
                <a:avLst/>
              </a:prstGeom>
              <a:noFill/>
              <a:ln w="38100" cmpd="sng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3979332" y="1346204"/>
                <a:ext cx="3666067" cy="2489199"/>
              </a:xfrm>
              <a:prstGeom prst="rect">
                <a:avLst/>
              </a:prstGeom>
              <a:noFill/>
              <a:ln w="38100" cmpd="sng"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8" name="Group 17"/>
            <p:cNvGrpSpPr/>
            <p:nvPr/>
          </p:nvGrpSpPr>
          <p:grpSpPr>
            <a:xfrm>
              <a:off x="569523" y="986272"/>
              <a:ext cx="6993328" cy="2556931"/>
              <a:chOff x="-84670" y="867910"/>
              <a:chExt cx="9029634" cy="3695621"/>
            </a:xfrm>
          </p:grpSpPr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-84670" y="867910"/>
                <a:ext cx="9029634" cy="3695621"/>
              </a:xfrm>
              <a:prstGeom prst="rect">
                <a:avLst/>
              </a:prstGeom>
            </p:spPr>
          </p:pic>
          <p:sp>
            <p:nvSpPr>
              <p:cNvPr id="20" name="TextBox 19"/>
              <p:cNvSpPr txBox="1"/>
              <p:nvPr/>
            </p:nvSpPr>
            <p:spPr>
              <a:xfrm>
                <a:off x="1761067" y="1637268"/>
                <a:ext cx="77470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>
                    <a:solidFill>
                      <a:schemeClr val="accent2"/>
                    </a:solidFill>
                  </a:rPr>
                  <a:t>TB2S</a:t>
                </a:r>
                <a:endParaRPr lang="en-US" b="1" dirty="0">
                  <a:solidFill>
                    <a:schemeClr val="accent2"/>
                  </a:solidFill>
                </a:endParaRP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1761067" y="2941135"/>
                <a:ext cx="80029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>
                    <a:solidFill>
                      <a:schemeClr val="accent1">
                        <a:lumMod val="75000"/>
                      </a:schemeClr>
                    </a:solidFill>
                  </a:rPr>
                  <a:t>TBPS</a:t>
                </a:r>
                <a:endParaRPr lang="en-US" b="1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4715934" y="2289202"/>
                <a:ext cx="81303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>
                    <a:solidFill>
                      <a:schemeClr val="accent3">
                        <a:lumMod val="75000"/>
                      </a:schemeClr>
                    </a:solidFill>
                  </a:rPr>
                  <a:t>TEDD</a:t>
                </a:r>
                <a:endParaRPr lang="en-US" b="1" dirty="0">
                  <a:solidFill>
                    <a:schemeClr val="accent3">
                      <a:lumMod val="75000"/>
                    </a:schemeClr>
                  </a:solidFill>
                </a:endParaRPr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575733" y="1346201"/>
                <a:ext cx="3327400" cy="1312334"/>
              </a:xfrm>
              <a:prstGeom prst="rect">
                <a:avLst/>
              </a:prstGeom>
              <a:noFill/>
              <a:ln w="38100" cmpd="sng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575733" y="2743206"/>
                <a:ext cx="3327400" cy="1092197"/>
              </a:xfrm>
              <a:prstGeom prst="rect">
                <a:avLst/>
              </a:prstGeom>
              <a:noFill/>
              <a:ln w="38100" cmpd="sng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3979332" y="1346204"/>
                <a:ext cx="3666067" cy="2489199"/>
              </a:xfrm>
              <a:prstGeom prst="rect">
                <a:avLst/>
              </a:prstGeom>
              <a:noFill/>
              <a:ln w="38100" cmpd="sng"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1038" y="1229907"/>
            <a:ext cx="3111500" cy="285632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5"/>
          <a:srcRect l="2120"/>
          <a:stretch/>
        </p:blipFill>
        <p:spPr>
          <a:xfrm>
            <a:off x="4064000" y="4172059"/>
            <a:ext cx="4325938" cy="2027339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5431281" y="5006041"/>
            <a:ext cx="1484676" cy="27699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200" dirty="0" smtClean="0"/>
              <a:t>L1 tracks (no pixel)</a:t>
            </a:r>
            <a:endParaRPr lang="en-US" sz="1200" dirty="0"/>
          </a:p>
        </p:txBody>
      </p:sp>
      <p:sp>
        <p:nvSpPr>
          <p:cNvPr id="30" name="TextBox 29"/>
          <p:cNvSpPr txBox="1"/>
          <p:nvPr/>
        </p:nvSpPr>
        <p:spPr>
          <a:xfrm>
            <a:off x="4343398" y="4293344"/>
            <a:ext cx="1209226" cy="27699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b="1" dirty="0" smtClean="0"/>
              <a:t>Flat TBPS</a:t>
            </a:r>
            <a:endParaRPr lang="en-US" sz="1200" b="1" dirty="0"/>
          </a:p>
        </p:txBody>
      </p:sp>
      <p:sp>
        <p:nvSpPr>
          <p:cNvPr id="31" name="TextBox 30"/>
          <p:cNvSpPr txBox="1"/>
          <p:nvPr/>
        </p:nvSpPr>
        <p:spPr>
          <a:xfrm>
            <a:off x="6519157" y="4265328"/>
            <a:ext cx="1308099" cy="27699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b="1" dirty="0" smtClean="0"/>
              <a:t>Tilted TBPS</a:t>
            </a:r>
            <a:endParaRPr lang="en-US" sz="1200" b="1" dirty="0"/>
          </a:p>
        </p:txBody>
      </p:sp>
      <p:sp>
        <p:nvSpPr>
          <p:cNvPr id="32" name="TextBox 31"/>
          <p:cNvSpPr txBox="1"/>
          <p:nvPr/>
        </p:nvSpPr>
        <p:spPr>
          <a:xfrm rot="16200000">
            <a:off x="3320888" y="5144542"/>
            <a:ext cx="1209226" cy="27699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b="1" dirty="0" smtClean="0"/>
              <a:t>Z-resolution</a:t>
            </a:r>
            <a:endParaRPr lang="en-US" sz="1200" b="1" dirty="0"/>
          </a:p>
        </p:txBody>
      </p:sp>
      <p:sp>
        <p:nvSpPr>
          <p:cNvPr id="33" name="Content Placeholder 6"/>
          <p:cNvSpPr>
            <a:spLocks noGrp="1"/>
          </p:cNvSpPr>
          <p:nvPr>
            <p:ph idx="1"/>
          </p:nvPr>
        </p:nvSpPr>
        <p:spPr>
          <a:xfrm>
            <a:off x="496296" y="4260959"/>
            <a:ext cx="3130751" cy="2027339"/>
          </a:xfrm>
        </p:spPr>
        <p:txBody>
          <a:bodyPr>
            <a:normAutofit fontScale="77500" lnSpcReduction="20000"/>
          </a:bodyPr>
          <a:lstStyle/>
          <a:p>
            <a:pPr eaLnBrk="1" hangingPunct="1">
              <a:defRPr/>
            </a:pPr>
            <a:r>
              <a:rPr lang="en-US" dirty="0" smtClean="0"/>
              <a:t>Less material, equal or better tracking performance</a:t>
            </a:r>
          </a:p>
          <a:p>
            <a:pPr eaLnBrk="1" hangingPunct="1">
              <a:defRPr/>
            </a:pPr>
            <a:r>
              <a:rPr lang="en-US" dirty="0" smtClean="0"/>
              <a:t>Less modules / cost saving</a:t>
            </a:r>
          </a:p>
          <a:p>
            <a:pPr eaLnBrk="1" hangingPunct="1">
              <a:defRPr/>
            </a:pPr>
            <a:r>
              <a:rPr lang="en-US" dirty="0" smtClean="0"/>
              <a:t>Slightly degraded z0 resolution for L1 tracks</a:t>
            </a:r>
          </a:p>
          <a:p>
            <a:pPr marL="0" indent="0" algn="ctr" eaLnBrk="1" hangingPunct="1">
              <a:buNone/>
              <a:defRPr/>
            </a:pPr>
            <a:r>
              <a:rPr lang="en-US" dirty="0" smtClean="0">
                <a:solidFill>
                  <a:srgbClr val="800000"/>
                </a:solidFill>
              </a:rPr>
              <a:t>Choice of geometry: this fall</a:t>
            </a:r>
          </a:p>
          <a:p>
            <a:pPr eaLnBrk="1" hangingPunct="1">
              <a:defRPr/>
            </a:pPr>
            <a:endParaRPr lang="en-US" dirty="0" smtClean="0"/>
          </a:p>
          <a:p>
            <a:pPr lvl="1" eaLnBrk="1" hangingPunct="1">
              <a:defRPr/>
            </a:pPr>
            <a:endParaRPr lang="en-US" dirty="0" smtClean="0"/>
          </a:p>
          <a:p>
            <a:pPr eaLnBrk="1" hangingPunct="1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09677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Using the Phase 2 tracker in the L1 Trigger</a:t>
            </a:r>
            <a:endParaRPr lang="en-US" dirty="0"/>
          </a:p>
        </p:txBody>
      </p:sp>
      <p:sp>
        <p:nvSpPr>
          <p:cNvPr id="6" name="Content Placeholder 6"/>
          <p:cNvSpPr>
            <a:spLocks noGrp="1"/>
          </p:cNvSpPr>
          <p:nvPr>
            <p:ph idx="1"/>
          </p:nvPr>
        </p:nvSpPr>
        <p:spPr>
          <a:xfrm>
            <a:off x="237958" y="922090"/>
            <a:ext cx="8229600" cy="3394798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dirty="0" smtClean="0"/>
              <a:t>3 approaches</a:t>
            </a:r>
          </a:p>
          <a:p>
            <a:pPr lvl="1">
              <a:defRPr/>
            </a:pPr>
            <a:r>
              <a:rPr lang="en-US" dirty="0" smtClean="0"/>
              <a:t>Associative Memories + track fitting </a:t>
            </a:r>
          </a:p>
          <a:p>
            <a:pPr lvl="1">
              <a:defRPr/>
            </a:pPr>
            <a:r>
              <a:rPr lang="en-US" dirty="0" smtClean="0"/>
              <a:t>Time Multiplexed architecture + Hough Transform + track fitting</a:t>
            </a:r>
          </a:p>
          <a:p>
            <a:pPr lvl="1">
              <a:defRPr/>
            </a:pPr>
            <a:r>
              <a:rPr lang="en-US" dirty="0" err="1" smtClean="0"/>
              <a:t>Tracklet</a:t>
            </a:r>
            <a:r>
              <a:rPr lang="en-US" dirty="0" smtClean="0"/>
              <a:t> seeded road search</a:t>
            </a:r>
          </a:p>
          <a:p>
            <a:pPr lvl="1">
              <a:defRPr/>
            </a:pPr>
            <a:endParaRPr lang="en-US" dirty="0">
              <a:solidFill>
                <a:srgbClr val="800000"/>
              </a:solidFill>
            </a:endParaRPr>
          </a:p>
          <a:p>
            <a:pPr marL="457200" lvl="1" indent="0" algn="ctr">
              <a:buNone/>
              <a:defRPr/>
            </a:pPr>
            <a:r>
              <a:rPr lang="en-US" dirty="0" smtClean="0">
                <a:solidFill>
                  <a:srgbClr val="800000"/>
                </a:solidFill>
              </a:rPr>
              <a:t>Aiming for system demonstrator for L1 track finding Q4 2016</a:t>
            </a:r>
          </a:p>
          <a:p>
            <a:pPr eaLnBrk="1" hangingPunct="1">
              <a:defRPr/>
            </a:pPr>
            <a:endParaRPr lang="en-US" dirty="0" smtClean="0"/>
          </a:p>
          <a:p>
            <a:pPr lvl="1" eaLnBrk="1" hangingPunct="1">
              <a:defRPr/>
            </a:pPr>
            <a:endParaRPr lang="en-US" dirty="0" smtClean="0"/>
          </a:p>
          <a:p>
            <a:pPr eaLnBrk="1" hangingPunct="1">
              <a:defRPr/>
            </a:pPr>
            <a:endParaRPr lang="en-US" dirty="0"/>
          </a:p>
        </p:txBody>
      </p:sp>
      <p:sp>
        <p:nvSpPr>
          <p:cNvPr id="88" name="Arc 87"/>
          <p:cNvSpPr/>
          <p:nvPr/>
        </p:nvSpPr>
        <p:spPr>
          <a:xfrm flipH="1">
            <a:off x="3427558" y="3370913"/>
            <a:ext cx="5040000" cy="5314875"/>
          </a:xfrm>
          <a:prstGeom prst="arc">
            <a:avLst>
              <a:gd name="adj1" fmla="val 18072168"/>
              <a:gd name="adj2" fmla="val 20045563"/>
            </a:avLst>
          </a:prstGeom>
          <a:noFill/>
          <a:ln w="254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532109" y="4211203"/>
            <a:ext cx="4720884" cy="1543325"/>
            <a:chOff x="183658" y="3456472"/>
            <a:chExt cx="4720884" cy="1543325"/>
          </a:xfrm>
        </p:grpSpPr>
        <p:sp>
          <p:nvSpPr>
            <p:cNvPr id="9" name="Rectangle 8"/>
            <p:cNvSpPr/>
            <p:nvPr/>
          </p:nvSpPr>
          <p:spPr>
            <a:xfrm>
              <a:off x="1905288" y="3935514"/>
              <a:ext cx="89684" cy="132152"/>
            </a:xfrm>
            <a:prstGeom prst="rect">
              <a:avLst/>
            </a:prstGeom>
            <a:gradFill flip="none" rotWithShape="1">
              <a:gsLst>
                <a:gs pos="0">
                  <a:sysClr val="window" lastClr="FFFFFF">
                    <a:lumMod val="50000"/>
                  </a:sysClr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994972" y="3935514"/>
              <a:ext cx="89684" cy="132152"/>
            </a:xfrm>
            <a:prstGeom prst="rect">
              <a:avLst/>
            </a:prstGeom>
            <a:gradFill flip="none" rotWithShape="1">
              <a:gsLst>
                <a:gs pos="0">
                  <a:sysClr val="window" lastClr="FFFFFF">
                    <a:lumMod val="50000"/>
                  </a:sysClr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636238" y="3935514"/>
              <a:ext cx="89684" cy="132152"/>
            </a:xfrm>
            <a:prstGeom prst="rect">
              <a:avLst/>
            </a:prstGeom>
            <a:gradFill flip="none" rotWithShape="1">
              <a:gsLst>
                <a:gs pos="0">
                  <a:sysClr val="window" lastClr="FFFFFF">
                    <a:lumMod val="50000"/>
                  </a:sysClr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725921" y="3935514"/>
              <a:ext cx="89684" cy="132152"/>
            </a:xfrm>
            <a:prstGeom prst="rect">
              <a:avLst/>
            </a:prstGeom>
            <a:gradFill flip="none" rotWithShape="1">
              <a:gsLst>
                <a:gs pos="0">
                  <a:sysClr val="window" lastClr="FFFFFF">
                    <a:lumMod val="50000"/>
                  </a:sysClr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815605" y="3935514"/>
              <a:ext cx="89684" cy="132152"/>
            </a:xfrm>
            <a:prstGeom prst="rect">
              <a:avLst/>
            </a:prstGeom>
            <a:gradFill flip="none" rotWithShape="1">
              <a:gsLst>
                <a:gs pos="0">
                  <a:sysClr val="window" lastClr="FFFFFF">
                    <a:lumMod val="50000"/>
                  </a:sysClr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2712440" y="3935514"/>
              <a:ext cx="89684" cy="132152"/>
            </a:xfrm>
            <a:prstGeom prst="rect">
              <a:avLst/>
            </a:prstGeom>
            <a:gradFill flip="none" rotWithShape="1">
              <a:gsLst>
                <a:gs pos="0">
                  <a:sysClr val="window" lastClr="FFFFFF">
                    <a:lumMod val="50000"/>
                  </a:sysClr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2802123" y="3935514"/>
              <a:ext cx="89684" cy="132152"/>
            </a:xfrm>
            <a:prstGeom prst="rect">
              <a:avLst/>
            </a:prstGeom>
            <a:gradFill flip="none" rotWithShape="1">
              <a:gsLst>
                <a:gs pos="0">
                  <a:sysClr val="window" lastClr="FFFFFF">
                    <a:lumMod val="50000"/>
                  </a:sysClr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2891807" y="3935514"/>
              <a:ext cx="89684" cy="132152"/>
            </a:xfrm>
            <a:prstGeom prst="rect">
              <a:avLst/>
            </a:prstGeom>
            <a:gradFill flip="none" rotWithShape="1">
              <a:gsLst>
                <a:gs pos="0">
                  <a:sysClr val="window" lastClr="FFFFFF">
                    <a:lumMod val="50000"/>
                  </a:sysClr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2981490" y="3935514"/>
              <a:ext cx="89684" cy="132152"/>
            </a:xfrm>
            <a:prstGeom prst="rect">
              <a:avLst/>
            </a:prstGeom>
            <a:gradFill flip="none" rotWithShape="1">
              <a:gsLst>
                <a:gs pos="0">
                  <a:sysClr val="window" lastClr="FFFFFF">
                    <a:lumMod val="50000"/>
                  </a:sysClr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3071174" y="3935514"/>
              <a:ext cx="89684" cy="132152"/>
            </a:xfrm>
            <a:prstGeom prst="rect">
              <a:avLst/>
            </a:prstGeom>
            <a:gradFill flip="none" rotWithShape="1">
              <a:gsLst>
                <a:gs pos="0">
                  <a:sysClr val="window" lastClr="FFFFFF">
                    <a:lumMod val="50000"/>
                  </a:sysClr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3160857" y="3935514"/>
              <a:ext cx="89684" cy="132152"/>
            </a:xfrm>
            <a:prstGeom prst="rect">
              <a:avLst/>
            </a:prstGeom>
            <a:gradFill flip="none" rotWithShape="1">
              <a:gsLst>
                <a:gs pos="0">
                  <a:sysClr val="window" lastClr="FFFFFF">
                    <a:lumMod val="50000"/>
                  </a:sysClr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2533073" y="3935514"/>
              <a:ext cx="89684" cy="132152"/>
            </a:xfrm>
            <a:prstGeom prst="rect">
              <a:avLst/>
            </a:prstGeom>
            <a:gradFill flip="none" rotWithShape="1">
              <a:gsLst>
                <a:gs pos="0">
                  <a:sysClr val="window" lastClr="FFFFFF">
                    <a:lumMod val="50000"/>
                  </a:sysClr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2622756" y="3935514"/>
              <a:ext cx="89684" cy="132152"/>
            </a:xfrm>
            <a:prstGeom prst="rect">
              <a:avLst/>
            </a:prstGeom>
            <a:gradFill flip="none" rotWithShape="1">
              <a:gsLst>
                <a:gs pos="0">
                  <a:sysClr val="window" lastClr="FFFFFF">
                    <a:lumMod val="50000"/>
                  </a:sysClr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1367187" y="3935514"/>
              <a:ext cx="89684" cy="132152"/>
            </a:xfrm>
            <a:prstGeom prst="rect">
              <a:avLst/>
            </a:prstGeom>
            <a:gradFill flip="none" rotWithShape="1">
              <a:gsLst>
                <a:gs pos="0">
                  <a:sysClr val="window" lastClr="FFFFFF">
                    <a:lumMod val="50000"/>
                  </a:sysClr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1456871" y="3935514"/>
              <a:ext cx="89684" cy="132152"/>
            </a:xfrm>
            <a:prstGeom prst="rect">
              <a:avLst/>
            </a:prstGeom>
            <a:gradFill flip="none" rotWithShape="1">
              <a:gsLst>
                <a:gs pos="0">
                  <a:sysClr val="window" lastClr="FFFFFF">
                    <a:lumMod val="50000"/>
                  </a:sysClr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1546554" y="3935514"/>
              <a:ext cx="89684" cy="132152"/>
            </a:xfrm>
            <a:prstGeom prst="rect">
              <a:avLst/>
            </a:prstGeom>
            <a:gradFill flip="none" rotWithShape="1">
              <a:gsLst>
                <a:gs pos="0">
                  <a:sysClr val="window" lastClr="FFFFFF">
                    <a:lumMod val="50000"/>
                  </a:sysClr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1905288" y="4496033"/>
              <a:ext cx="89684" cy="132152"/>
            </a:xfrm>
            <a:prstGeom prst="rect">
              <a:avLst/>
            </a:prstGeom>
            <a:gradFill flip="none" rotWithShape="1">
              <a:gsLst>
                <a:gs pos="0">
                  <a:sysClr val="window" lastClr="FFFFFF">
                    <a:lumMod val="50000"/>
                  </a:sysClr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1994972" y="4496033"/>
              <a:ext cx="89684" cy="132152"/>
            </a:xfrm>
            <a:prstGeom prst="rect">
              <a:avLst/>
            </a:prstGeom>
            <a:gradFill flip="none" rotWithShape="1">
              <a:gsLst>
                <a:gs pos="0">
                  <a:sysClr val="window" lastClr="FFFFFF">
                    <a:lumMod val="50000"/>
                  </a:sysClr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2084655" y="4496033"/>
              <a:ext cx="89684" cy="132152"/>
            </a:xfrm>
            <a:prstGeom prst="rect">
              <a:avLst/>
            </a:prstGeom>
            <a:gradFill flip="none" rotWithShape="1">
              <a:gsLst>
                <a:gs pos="0">
                  <a:sysClr val="window" lastClr="FFFFFF">
                    <a:lumMod val="50000"/>
                  </a:sysClr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2174339" y="4496033"/>
              <a:ext cx="89684" cy="132152"/>
            </a:xfrm>
            <a:prstGeom prst="rect">
              <a:avLst/>
            </a:prstGeom>
            <a:gradFill flip="none" rotWithShape="1">
              <a:gsLst>
                <a:gs pos="0">
                  <a:sysClr val="window" lastClr="FFFFFF">
                    <a:lumMod val="50000"/>
                  </a:sysClr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2264022" y="4496033"/>
              <a:ext cx="89684" cy="132152"/>
            </a:xfrm>
            <a:prstGeom prst="rect">
              <a:avLst/>
            </a:prstGeom>
            <a:solidFill>
              <a:sysClr val="windowText" lastClr="000000"/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2353706" y="4496033"/>
              <a:ext cx="89684" cy="132152"/>
            </a:xfrm>
            <a:prstGeom prst="rect">
              <a:avLst/>
            </a:prstGeom>
            <a:gradFill flip="none" rotWithShape="1">
              <a:gsLst>
                <a:gs pos="0">
                  <a:sysClr val="window" lastClr="FFFFFF">
                    <a:lumMod val="50000"/>
                  </a:sysClr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1636238" y="4496033"/>
              <a:ext cx="89684" cy="132152"/>
            </a:xfrm>
            <a:prstGeom prst="rect">
              <a:avLst/>
            </a:prstGeom>
            <a:gradFill flip="none" rotWithShape="1">
              <a:gsLst>
                <a:gs pos="0">
                  <a:sysClr val="window" lastClr="FFFFFF">
                    <a:lumMod val="50000"/>
                  </a:sysClr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1725921" y="4496033"/>
              <a:ext cx="89684" cy="132152"/>
            </a:xfrm>
            <a:prstGeom prst="rect">
              <a:avLst/>
            </a:prstGeom>
            <a:gradFill flip="none" rotWithShape="1">
              <a:gsLst>
                <a:gs pos="0">
                  <a:sysClr val="window" lastClr="FFFFFF">
                    <a:lumMod val="50000"/>
                  </a:sysClr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1815605" y="4496033"/>
              <a:ext cx="89684" cy="132152"/>
            </a:xfrm>
            <a:prstGeom prst="rect">
              <a:avLst/>
            </a:prstGeom>
            <a:gradFill flip="none" rotWithShape="1">
              <a:gsLst>
                <a:gs pos="0">
                  <a:sysClr val="window" lastClr="FFFFFF">
                    <a:lumMod val="50000"/>
                  </a:sysClr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2712440" y="4496033"/>
              <a:ext cx="89684" cy="132152"/>
            </a:xfrm>
            <a:prstGeom prst="rect">
              <a:avLst/>
            </a:prstGeom>
            <a:gradFill flip="none" rotWithShape="1">
              <a:gsLst>
                <a:gs pos="0">
                  <a:sysClr val="window" lastClr="FFFFFF">
                    <a:lumMod val="50000"/>
                  </a:sysClr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2802123" y="4496033"/>
              <a:ext cx="89684" cy="132152"/>
            </a:xfrm>
            <a:prstGeom prst="rect">
              <a:avLst/>
            </a:prstGeom>
            <a:gradFill flip="none" rotWithShape="1">
              <a:gsLst>
                <a:gs pos="0">
                  <a:sysClr val="window" lastClr="FFFFFF">
                    <a:lumMod val="50000"/>
                  </a:sysClr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2891807" y="4496033"/>
              <a:ext cx="89684" cy="132152"/>
            </a:xfrm>
            <a:prstGeom prst="rect">
              <a:avLst/>
            </a:prstGeom>
            <a:gradFill flip="none" rotWithShape="1">
              <a:gsLst>
                <a:gs pos="0">
                  <a:sysClr val="window" lastClr="FFFFFF">
                    <a:lumMod val="50000"/>
                  </a:sysClr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2981490" y="4496033"/>
              <a:ext cx="89684" cy="132152"/>
            </a:xfrm>
            <a:prstGeom prst="rect">
              <a:avLst/>
            </a:prstGeom>
            <a:gradFill flip="none" rotWithShape="1">
              <a:gsLst>
                <a:gs pos="0">
                  <a:sysClr val="window" lastClr="FFFFFF">
                    <a:lumMod val="50000"/>
                  </a:sysClr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3071174" y="4496033"/>
              <a:ext cx="89684" cy="132152"/>
            </a:xfrm>
            <a:prstGeom prst="rect">
              <a:avLst/>
            </a:prstGeom>
            <a:gradFill flip="none" rotWithShape="1">
              <a:gsLst>
                <a:gs pos="0">
                  <a:sysClr val="window" lastClr="FFFFFF">
                    <a:lumMod val="50000"/>
                  </a:sysClr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3160857" y="4496033"/>
              <a:ext cx="89684" cy="132152"/>
            </a:xfrm>
            <a:prstGeom prst="rect">
              <a:avLst/>
            </a:prstGeom>
            <a:gradFill flip="none" rotWithShape="1">
              <a:gsLst>
                <a:gs pos="0">
                  <a:sysClr val="window" lastClr="FFFFFF">
                    <a:lumMod val="50000"/>
                  </a:sysClr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2443389" y="4496033"/>
              <a:ext cx="89684" cy="132152"/>
            </a:xfrm>
            <a:prstGeom prst="rect">
              <a:avLst/>
            </a:prstGeom>
            <a:gradFill flip="none" rotWithShape="1">
              <a:gsLst>
                <a:gs pos="0">
                  <a:sysClr val="window" lastClr="FFFFFF">
                    <a:lumMod val="50000"/>
                  </a:sysClr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Rectangle 42"/>
            <p:cNvSpPr/>
            <p:nvPr/>
          </p:nvSpPr>
          <p:spPr>
            <a:xfrm>
              <a:off x="2533073" y="4496033"/>
              <a:ext cx="89684" cy="132152"/>
            </a:xfrm>
            <a:prstGeom prst="rect">
              <a:avLst/>
            </a:prstGeom>
            <a:gradFill flip="none" rotWithShape="1">
              <a:gsLst>
                <a:gs pos="0">
                  <a:sysClr val="window" lastClr="FFFFFF">
                    <a:lumMod val="50000"/>
                  </a:sysClr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2622756" y="4496033"/>
              <a:ext cx="89684" cy="132152"/>
            </a:xfrm>
            <a:prstGeom prst="rect">
              <a:avLst/>
            </a:prstGeom>
            <a:gradFill flip="none" rotWithShape="1">
              <a:gsLst>
                <a:gs pos="0">
                  <a:sysClr val="window" lastClr="FFFFFF">
                    <a:lumMod val="50000"/>
                  </a:sysClr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1367187" y="4496033"/>
              <a:ext cx="89684" cy="132152"/>
            </a:xfrm>
            <a:prstGeom prst="rect">
              <a:avLst/>
            </a:prstGeom>
            <a:gradFill flip="none" rotWithShape="1">
              <a:gsLst>
                <a:gs pos="0">
                  <a:sysClr val="window" lastClr="FFFFFF">
                    <a:lumMod val="50000"/>
                  </a:sysClr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1456871" y="4496033"/>
              <a:ext cx="89684" cy="132152"/>
            </a:xfrm>
            <a:prstGeom prst="rect">
              <a:avLst/>
            </a:prstGeom>
            <a:gradFill flip="none" rotWithShape="1">
              <a:gsLst>
                <a:gs pos="0">
                  <a:sysClr val="window" lastClr="FFFFFF">
                    <a:lumMod val="50000"/>
                  </a:sysClr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1546554" y="4496033"/>
              <a:ext cx="89684" cy="132152"/>
            </a:xfrm>
            <a:prstGeom prst="rect">
              <a:avLst/>
            </a:prstGeom>
            <a:gradFill flip="none" rotWithShape="1">
              <a:gsLst>
                <a:gs pos="0">
                  <a:sysClr val="window" lastClr="FFFFFF">
                    <a:lumMod val="50000"/>
                  </a:sysClr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" name="Rectangle 47"/>
            <p:cNvSpPr/>
            <p:nvPr/>
          </p:nvSpPr>
          <p:spPr>
            <a:xfrm>
              <a:off x="2084655" y="3935514"/>
              <a:ext cx="89684" cy="132152"/>
            </a:xfrm>
            <a:prstGeom prst="rect">
              <a:avLst/>
            </a:prstGeom>
            <a:gradFill flip="none" rotWithShape="1">
              <a:gsLst>
                <a:gs pos="0">
                  <a:srgbClr val="008000"/>
                </a:gs>
                <a:gs pos="100000">
                  <a:srgbClr val="64FF51"/>
                </a:gs>
              </a:gsLst>
              <a:path path="rect">
                <a:fillToRect l="100000" t="100000"/>
              </a:path>
              <a:tileRect r="-100000" b="-100000"/>
            </a:gra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2264022" y="3935514"/>
              <a:ext cx="89684" cy="132152"/>
            </a:xfrm>
            <a:prstGeom prst="rect">
              <a:avLst/>
            </a:prstGeom>
            <a:gradFill flip="none" rotWithShape="1">
              <a:gsLst>
                <a:gs pos="0">
                  <a:srgbClr val="008000"/>
                </a:gs>
                <a:gs pos="100000">
                  <a:srgbClr val="64FF51"/>
                </a:gs>
              </a:gsLst>
              <a:path path="rect">
                <a:fillToRect l="100000" t="100000"/>
              </a:path>
              <a:tileRect r="-100000" b="-100000"/>
            </a:gra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2351676" y="3935514"/>
              <a:ext cx="89684" cy="132152"/>
            </a:xfrm>
            <a:prstGeom prst="rect">
              <a:avLst/>
            </a:prstGeom>
            <a:solidFill>
              <a:srgbClr val="000000"/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2441360" y="3935514"/>
              <a:ext cx="89684" cy="132152"/>
            </a:xfrm>
            <a:prstGeom prst="rect">
              <a:avLst/>
            </a:prstGeom>
            <a:gradFill flip="none" rotWithShape="1">
              <a:gsLst>
                <a:gs pos="0">
                  <a:srgbClr val="008000"/>
                </a:gs>
                <a:gs pos="100000">
                  <a:srgbClr val="64FF51"/>
                </a:gs>
              </a:gsLst>
              <a:path path="rect">
                <a:fillToRect l="100000" t="100000"/>
              </a:path>
              <a:tileRect r="-100000" b="-100000"/>
            </a:gra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Rectangle 51"/>
            <p:cNvSpPr/>
            <p:nvPr/>
          </p:nvSpPr>
          <p:spPr>
            <a:xfrm>
              <a:off x="2174339" y="3935514"/>
              <a:ext cx="89684" cy="132152"/>
            </a:xfrm>
            <a:prstGeom prst="rect">
              <a:avLst/>
            </a:prstGeom>
            <a:gradFill flip="none" rotWithShape="1">
              <a:gsLst>
                <a:gs pos="0">
                  <a:srgbClr val="008000"/>
                </a:gs>
                <a:gs pos="100000">
                  <a:srgbClr val="64FF51"/>
                </a:gs>
              </a:gsLst>
              <a:path path="rect">
                <a:fillToRect l="100000" t="100000"/>
              </a:path>
              <a:tileRect r="-100000" b="-100000"/>
            </a:gra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3429288" y="3935514"/>
              <a:ext cx="89684" cy="132152"/>
            </a:xfrm>
            <a:prstGeom prst="rect">
              <a:avLst/>
            </a:prstGeom>
            <a:gradFill flip="none" rotWithShape="1">
              <a:gsLst>
                <a:gs pos="0">
                  <a:sysClr val="window" lastClr="FFFFFF">
                    <a:lumMod val="50000"/>
                  </a:sysClr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" name="Rectangle 53"/>
            <p:cNvSpPr/>
            <p:nvPr/>
          </p:nvSpPr>
          <p:spPr>
            <a:xfrm>
              <a:off x="3518972" y="3935514"/>
              <a:ext cx="89684" cy="132152"/>
            </a:xfrm>
            <a:prstGeom prst="rect">
              <a:avLst/>
            </a:prstGeom>
            <a:gradFill flip="none" rotWithShape="1">
              <a:gsLst>
                <a:gs pos="0">
                  <a:sysClr val="window" lastClr="FFFFFF">
                    <a:lumMod val="50000"/>
                  </a:sysClr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" name="Rectangle 54"/>
            <p:cNvSpPr/>
            <p:nvPr/>
          </p:nvSpPr>
          <p:spPr>
            <a:xfrm>
              <a:off x="3249921" y="3935514"/>
              <a:ext cx="89684" cy="132152"/>
            </a:xfrm>
            <a:prstGeom prst="rect">
              <a:avLst/>
            </a:prstGeom>
            <a:gradFill flip="none" rotWithShape="1">
              <a:gsLst>
                <a:gs pos="0">
                  <a:sysClr val="window" lastClr="FFFFFF">
                    <a:lumMod val="50000"/>
                  </a:sysClr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6" name="Rectangle 55"/>
            <p:cNvSpPr/>
            <p:nvPr/>
          </p:nvSpPr>
          <p:spPr>
            <a:xfrm>
              <a:off x="3339605" y="3935514"/>
              <a:ext cx="89684" cy="132152"/>
            </a:xfrm>
            <a:prstGeom prst="rect">
              <a:avLst/>
            </a:prstGeom>
            <a:gradFill flip="none" rotWithShape="1">
              <a:gsLst>
                <a:gs pos="0">
                  <a:sysClr val="window" lastClr="FFFFFF">
                    <a:lumMod val="50000"/>
                  </a:sysClr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7" name="Rectangle 56"/>
            <p:cNvSpPr/>
            <p:nvPr/>
          </p:nvSpPr>
          <p:spPr>
            <a:xfrm>
              <a:off x="4236440" y="3935514"/>
              <a:ext cx="89684" cy="132152"/>
            </a:xfrm>
            <a:prstGeom prst="rect">
              <a:avLst/>
            </a:prstGeom>
            <a:solidFill>
              <a:srgbClr val="000000"/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" name="Rectangle 57"/>
            <p:cNvSpPr/>
            <p:nvPr/>
          </p:nvSpPr>
          <p:spPr>
            <a:xfrm>
              <a:off x="4326123" y="3935514"/>
              <a:ext cx="89684" cy="132152"/>
            </a:xfrm>
            <a:prstGeom prst="rect">
              <a:avLst/>
            </a:prstGeom>
            <a:solidFill>
              <a:srgbClr val="000000"/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9" name="Rectangle 58"/>
            <p:cNvSpPr/>
            <p:nvPr/>
          </p:nvSpPr>
          <p:spPr>
            <a:xfrm>
              <a:off x="4415807" y="3935514"/>
              <a:ext cx="89684" cy="132152"/>
            </a:xfrm>
            <a:prstGeom prst="rect">
              <a:avLst/>
            </a:prstGeom>
            <a:gradFill flip="none" rotWithShape="1">
              <a:gsLst>
                <a:gs pos="0">
                  <a:sysClr val="window" lastClr="FFFFFF">
                    <a:lumMod val="50000"/>
                  </a:sysClr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" name="Rectangle 59"/>
            <p:cNvSpPr/>
            <p:nvPr/>
          </p:nvSpPr>
          <p:spPr>
            <a:xfrm>
              <a:off x="4505490" y="3935514"/>
              <a:ext cx="89684" cy="132152"/>
            </a:xfrm>
            <a:prstGeom prst="rect">
              <a:avLst/>
            </a:prstGeom>
            <a:gradFill flip="none" rotWithShape="1">
              <a:gsLst>
                <a:gs pos="0">
                  <a:sysClr val="window" lastClr="FFFFFF">
                    <a:lumMod val="50000"/>
                  </a:sysClr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" name="Rectangle 60"/>
            <p:cNvSpPr/>
            <p:nvPr/>
          </p:nvSpPr>
          <p:spPr>
            <a:xfrm>
              <a:off x="4595174" y="3935514"/>
              <a:ext cx="89684" cy="132152"/>
            </a:xfrm>
            <a:prstGeom prst="rect">
              <a:avLst/>
            </a:prstGeom>
            <a:gradFill flip="none" rotWithShape="1">
              <a:gsLst>
                <a:gs pos="0">
                  <a:sysClr val="window" lastClr="FFFFFF">
                    <a:lumMod val="50000"/>
                  </a:sysClr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" name="Rectangle 61"/>
            <p:cNvSpPr/>
            <p:nvPr/>
          </p:nvSpPr>
          <p:spPr>
            <a:xfrm>
              <a:off x="4684857" y="3935514"/>
              <a:ext cx="89684" cy="132152"/>
            </a:xfrm>
            <a:prstGeom prst="rect">
              <a:avLst/>
            </a:prstGeom>
            <a:gradFill flip="none" rotWithShape="1">
              <a:gsLst>
                <a:gs pos="0">
                  <a:sysClr val="window" lastClr="FFFFFF">
                    <a:lumMod val="50000"/>
                  </a:sysClr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3" name="Rectangle 62"/>
            <p:cNvSpPr/>
            <p:nvPr/>
          </p:nvSpPr>
          <p:spPr>
            <a:xfrm>
              <a:off x="4057073" y="3935514"/>
              <a:ext cx="89684" cy="132152"/>
            </a:xfrm>
            <a:prstGeom prst="rect">
              <a:avLst/>
            </a:prstGeom>
            <a:gradFill flip="none" rotWithShape="1">
              <a:gsLst>
                <a:gs pos="0">
                  <a:sysClr val="window" lastClr="FFFFFF">
                    <a:lumMod val="50000"/>
                  </a:sysClr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4" name="Rectangle 63"/>
            <p:cNvSpPr/>
            <p:nvPr/>
          </p:nvSpPr>
          <p:spPr>
            <a:xfrm>
              <a:off x="4146756" y="3935514"/>
              <a:ext cx="89684" cy="132152"/>
            </a:xfrm>
            <a:prstGeom prst="rect">
              <a:avLst/>
            </a:prstGeom>
            <a:gradFill flip="none" rotWithShape="1">
              <a:gsLst>
                <a:gs pos="0">
                  <a:sysClr val="window" lastClr="FFFFFF">
                    <a:lumMod val="50000"/>
                  </a:sysClr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5" name="Rectangle 64"/>
            <p:cNvSpPr/>
            <p:nvPr/>
          </p:nvSpPr>
          <p:spPr>
            <a:xfrm>
              <a:off x="3429288" y="4496033"/>
              <a:ext cx="89684" cy="132152"/>
            </a:xfrm>
            <a:prstGeom prst="rect">
              <a:avLst/>
            </a:prstGeom>
            <a:gradFill flip="none" rotWithShape="1">
              <a:gsLst>
                <a:gs pos="0">
                  <a:sysClr val="window" lastClr="FFFFFF">
                    <a:lumMod val="50000"/>
                  </a:sysClr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6" name="Rectangle 65"/>
            <p:cNvSpPr/>
            <p:nvPr/>
          </p:nvSpPr>
          <p:spPr>
            <a:xfrm>
              <a:off x="3518972" y="4496033"/>
              <a:ext cx="89684" cy="132152"/>
            </a:xfrm>
            <a:prstGeom prst="rect">
              <a:avLst/>
            </a:prstGeom>
            <a:gradFill flip="none" rotWithShape="1">
              <a:gsLst>
                <a:gs pos="0">
                  <a:sysClr val="window" lastClr="FFFFFF">
                    <a:lumMod val="50000"/>
                  </a:sysClr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7" name="Rectangle 66"/>
            <p:cNvSpPr/>
            <p:nvPr/>
          </p:nvSpPr>
          <p:spPr>
            <a:xfrm>
              <a:off x="3608655" y="4496033"/>
              <a:ext cx="89684" cy="132152"/>
            </a:xfrm>
            <a:prstGeom prst="rect">
              <a:avLst/>
            </a:prstGeom>
            <a:gradFill flip="none" rotWithShape="1">
              <a:gsLst>
                <a:gs pos="0">
                  <a:sysClr val="window" lastClr="FFFFFF">
                    <a:lumMod val="50000"/>
                  </a:sysClr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8" name="Rectangle 67"/>
            <p:cNvSpPr/>
            <p:nvPr/>
          </p:nvSpPr>
          <p:spPr>
            <a:xfrm>
              <a:off x="3698339" y="4496033"/>
              <a:ext cx="89684" cy="132152"/>
            </a:xfrm>
            <a:prstGeom prst="rect">
              <a:avLst/>
            </a:prstGeom>
            <a:gradFill flip="none" rotWithShape="1">
              <a:gsLst>
                <a:gs pos="0">
                  <a:sysClr val="window" lastClr="FFFFFF">
                    <a:lumMod val="50000"/>
                  </a:sysClr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9" name="Rectangle 68"/>
            <p:cNvSpPr/>
            <p:nvPr/>
          </p:nvSpPr>
          <p:spPr>
            <a:xfrm>
              <a:off x="3788022" y="4496033"/>
              <a:ext cx="89684" cy="132152"/>
            </a:xfrm>
            <a:prstGeom prst="rect">
              <a:avLst/>
            </a:prstGeom>
            <a:solidFill>
              <a:srgbClr val="000000"/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0" name="Rectangle 69"/>
            <p:cNvSpPr/>
            <p:nvPr/>
          </p:nvSpPr>
          <p:spPr>
            <a:xfrm>
              <a:off x="3877706" y="4496033"/>
              <a:ext cx="89684" cy="132152"/>
            </a:xfrm>
            <a:prstGeom prst="rect">
              <a:avLst/>
            </a:prstGeom>
            <a:gradFill flip="none" rotWithShape="1">
              <a:gsLst>
                <a:gs pos="0">
                  <a:sysClr val="window" lastClr="FFFFFF">
                    <a:lumMod val="50000"/>
                  </a:sysClr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1" name="Rectangle 70"/>
            <p:cNvSpPr/>
            <p:nvPr/>
          </p:nvSpPr>
          <p:spPr>
            <a:xfrm>
              <a:off x="3249921" y="4496033"/>
              <a:ext cx="89684" cy="132152"/>
            </a:xfrm>
            <a:prstGeom prst="rect">
              <a:avLst/>
            </a:prstGeom>
            <a:gradFill flip="none" rotWithShape="1">
              <a:gsLst>
                <a:gs pos="0">
                  <a:sysClr val="window" lastClr="FFFFFF">
                    <a:lumMod val="50000"/>
                  </a:sysClr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2" name="Rectangle 71"/>
            <p:cNvSpPr/>
            <p:nvPr/>
          </p:nvSpPr>
          <p:spPr>
            <a:xfrm>
              <a:off x="3339605" y="4496033"/>
              <a:ext cx="89684" cy="132152"/>
            </a:xfrm>
            <a:prstGeom prst="rect">
              <a:avLst/>
            </a:prstGeom>
            <a:gradFill flip="none" rotWithShape="1">
              <a:gsLst>
                <a:gs pos="0">
                  <a:sysClr val="window" lastClr="FFFFFF">
                    <a:lumMod val="50000"/>
                  </a:sysClr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3" name="Rectangle 72"/>
            <p:cNvSpPr/>
            <p:nvPr/>
          </p:nvSpPr>
          <p:spPr>
            <a:xfrm>
              <a:off x="4236440" y="4496033"/>
              <a:ext cx="89684" cy="132152"/>
            </a:xfrm>
            <a:prstGeom prst="rect">
              <a:avLst/>
            </a:prstGeom>
            <a:gradFill flip="none" rotWithShape="1">
              <a:gsLst>
                <a:gs pos="0">
                  <a:sysClr val="window" lastClr="FFFFFF">
                    <a:lumMod val="50000"/>
                  </a:sysClr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4" name="Rectangle 73"/>
            <p:cNvSpPr/>
            <p:nvPr/>
          </p:nvSpPr>
          <p:spPr>
            <a:xfrm>
              <a:off x="4326123" y="4496033"/>
              <a:ext cx="89684" cy="132152"/>
            </a:xfrm>
            <a:prstGeom prst="rect">
              <a:avLst/>
            </a:prstGeom>
            <a:gradFill flip="none" rotWithShape="1">
              <a:gsLst>
                <a:gs pos="0">
                  <a:sysClr val="window" lastClr="FFFFFF">
                    <a:lumMod val="50000"/>
                  </a:sysClr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5" name="Rectangle 74"/>
            <p:cNvSpPr/>
            <p:nvPr/>
          </p:nvSpPr>
          <p:spPr>
            <a:xfrm>
              <a:off x="4415807" y="4496033"/>
              <a:ext cx="89684" cy="132152"/>
            </a:xfrm>
            <a:prstGeom prst="rect">
              <a:avLst/>
            </a:prstGeom>
            <a:gradFill flip="none" rotWithShape="1">
              <a:gsLst>
                <a:gs pos="0">
                  <a:sysClr val="window" lastClr="FFFFFF">
                    <a:lumMod val="50000"/>
                  </a:sysClr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6" name="Rectangle 75"/>
            <p:cNvSpPr/>
            <p:nvPr/>
          </p:nvSpPr>
          <p:spPr>
            <a:xfrm>
              <a:off x="4505490" y="4496033"/>
              <a:ext cx="89684" cy="132152"/>
            </a:xfrm>
            <a:prstGeom prst="rect">
              <a:avLst/>
            </a:prstGeom>
            <a:gradFill flip="none" rotWithShape="1">
              <a:gsLst>
                <a:gs pos="0">
                  <a:sysClr val="window" lastClr="FFFFFF">
                    <a:lumMod val="50000"/>
                  </a:sysClr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7" name="Rectangle 76"/>
            <p:cNvSpPr/>
            <p:nvPr/>
          </p:nvSpPr>
          <p:spPr>
            <a:xfrm>
              <a:off x="4595174" y="4496033"/>
              <a:ext cx="89684" cy="132152"/>
            </a:xfrm>
            <a:prstGeom prst="rect">
              <a:avLst/>
            </a:prstGeom>
            <a:gradFill flip="none" rotWithShape="1">
              <a:gsLst>
                <a:gs pos="0">
                  <a:sysClr val="window" lastClr="FFFFFF">
                    <a:lumMod val="50000"/>
                  </a:sysClr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8" name="Rectangle 77"/>
            <p:cNvSpPr/>
            <p:nvPr/>
          </p:nvSpPr>
          <p:spPr>
            <a:xfrm>
              <a:off x="4684857" y="4496033"/>
              <a:ext cx="89684" cy="132152"/>
            </a:xfrm>
            <a:prstGeom prst="rect">
              <a:avLst/>
            </a:prstGeom>
            <a:gradFill flip="none" rotWithShape="1">
              <a:gsLst>
                <a:gs pos="0">
                  <a:sysClr val="window" lastClr="FFFFFF">
                    <a:lumMod val="50000"/>
                  </a:sysClr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9" name="Rectangle 78"/>
            <p:cNvSpPr/>
            <p:nvPr/>
          </p:nvSpPr>
          <p:spPr>
            <a:xfrm>
              <a:off x="3967389" y="4496033"/>
              <a:ext cx="89684" cy="132152"/>
            </a:xfrm>
            <a:prstGeom prst="rect">
              <a:avLst/>
            </a:prstGeom>
            <a:gradFill flip="none" rotWithShape="1">
              <a:gsLst>
                <a:gs pos="0">
                  <a:sysClr val="window" lastClr="FFFFFF">
                    <a:lumMod val="50000"/>
                  </a:sysClr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0" name="Rectangle 79"/>
            <p:cNvSpPr/>
            <p:nvPr/>
          </p:nvSpPr>
          <p:spPr>
            <a:xfrm>
              <a:off x="4057073" y="4496033"/>
              <a:ext cx="89684" cy="132152"/>
            </a:xfrm>
            <a:prstGeom prst="rect">
              <a:avLst/>
            </a:prstGeom>
            <a:gradFill flip="none" rotWithShape="1">
              <a:gsLst>
                <a:gs pos="0">
                  <a:sysClr val="window" lastClr="FFFFFF">
                    <a:lumMod val="50000"/>
                  </a:sysClr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1" name="Rectangle 80"/>
            <p:cNvSpPr/>
            <p:nvPr/>
          </p:nvSpPr>
          <p:spPr>
            <a:xfrm>
              <a:off x="4146756" y="4496033"/>
              <a:ext cx="89684" cy="132152"/>
            </a:xfrm>
            <a:prstGeom prst="rect">
              <a:avLst/>
            </a:prstGeom>
            <a:gradFill flip="none" rotWithShape="1">
              <a:gsLst>
                <a:gs pos="0">
                  <a:sysClr val="window" lastClr="FFFFFF">
                    <a:lumMod val="50000"/>
                  </a:sysClr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2" name="Rectangle 81"/>
            <p:cNvSpPr/>
            <p:nvPr/>
          </p:nvSpPr>
          <p:spPr>
            <a:xfrm>
              <a:off x="3608655" y="3935514"/>
              <a:ext cx="89684" cy="132152"/>
            </a:xfrm>
            <a:prstGeom prst="rect">
              <a:avLst/>
            </a:prstGeom>
            <a:gradFill flip="none" rotWithShape="1">
              <a:gsLst>
                <a:gs pos="0">
                  <a:srgbClr val="008000"/>
                </a:gs>
                <a:gs pos="100000">
                  <a:srgbClr val="64FF51"/>
                </a:gs>
              </a:gsLst>
              <a:path path="rect">
                <a:fillToRect l="100000" t="100000"/>
              </a:path>
              <a:tileRect r="-100000" b="-100000"/>
            </a:gra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3" name="Rectangle 82"/>
            <p:cNvSpPr/>
            <p:nvPr/>
          </p:nvSpPr>
          <p:spPr>
            <a:xfrm>
              <a:off x="3788022" y="3935514"/>
              <a:ext cx="89684" cy="132152"/>
            </a:xfrm>
            <a:prstGeom prst="rect">
              <a:avLst/>
            </a:prstGeom>
            <a:gradFill flip="none" rotWithShape="1">
              <a:gsLst>
                <a:gs pos="0">
                  <a:srgbClr val="008000"/>
                </a:gs>
                <a:gs pos="100000">
                  <a:srgbClr val="64FF51"/>
                </a:gs>
              </a:gsLst>
              <a:path path="rect">
                <a:fillToRect l="100000" t="100000"/>
              </a:path>
              <a:tileRect r="-100000" b="-100000"/>
            </a:gra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4" name="Rectangle 83"/>
            <p:cNvSpPr/>
            <p:nvPr/>
          </p:nvSpPr>
          <p:spPr>
            <a:xfrm>
              <a:off x="3875676" y="3935514"/>
              <a:ext cx="89684" cy="132152"/>
            </a:xfrm>
            <a:prstGeom prst="rect">
              <a:avLst/>
            </a:prstGeom>
            <a:gradFill flip="none" rotWithShape="1">
              <a:gsLst>
                <a:gs pos="0">
                  <a:srgbClr val="008000"/>
                </a:gs>
                <a:gs pos="100000">
                  <a:srgbClr val="64FF51"/>
                </a:gs>
              </a:gsLst>
              <a:path path="rect">
                <a:fillToRect l="100000" t="100000"/>
              </a:path>
              <a:tileRect r="-100000" b="-100000"/>
            </a:gra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5" name="Rectangle 84"/>
            <p:cNvSpPr/>
            <p:nvPr/>
          </p:nvSpPr>
          <p:spPr>
            <a:xfrm>
              <a:off x="3965360" y="3935514"/>
              <a:ext cx="89684" cy="132152"/>
            </a:xfrm>
            <a:prstGeom prst="rect">
              <a:avLst/>
            </a:prstGeom>
            <a:gradFill flip="none" rotWithShape="1">
              <a:gsLst>
                <a:gs pos="0">
                  <a:srgbClr val="008000"/>
                </a:gs>
                <a:gs pos="100000">
                  <a:srgbClr val="64FF51"/>
                </a:gs>
              </a:gsLst>
              <a:path path="rect">
                <a:fillToRect l="100000" t="100000"/>
              </a:path>
              <a:tileRect r="-100000" b="-100000"/>
            </a:gra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6" name="Rectangle 85"/>
            <p:cNvSpPr/>
            <p:nvPr/>
          </p:nvSpPr>
          <p:spPr>
            <a:xfrm>
              <a:off x="3698339" y="3935514"/>
              <a:ext cx="89684" cy="132152"/>
            </a:xfrm>
            <a:prstGeom prst="rect">
              <a:avLst/>
            </a:prstGeom>
            <a:gradFill flip="none" rotWithShape="1">
              <a:gsLst>
                <a:gs pos="0">
                  <a:srgbClr val="008000"/>
                </a:gs>
                <a:gs pos="100000">
                  <a:srgbClr val="64FF51"/>
                </a:gs>
              </a:gsLst>
              <a:path path="rect">
                <a:fillToRect l="100000" t="100000"/>
              </a:path>
              <a:tileRect r="-100000" b="-100000"/>
            </a:gra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87" name="Straight Connector 86"/>
            <p:cNvCxnSpPr/>
            <p:nvPr/>
          </p:nvCxnSpPr>
          <p:spPr>
            <a:xfrm flipH="1">
              <a:off x="2264024" y="3756437"/>
              <a:ext cx="179366" cy="1114355"/>
            </a:xfrm>
            <a:prstGeom prst="line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89" name="TextBox 88"/>
            <p:cNvSpPr txBox="1"/>
            <p:nvPr/>
          </p:nvSpPr>
          <p:spPr>
            <a:xfrm>
              <a:off x="742672" y="3456472"/>
              <a:ext cx="804725" cy="3569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79646">
                      <a:lumMod val="75000"/>
                    </a:srgbClr>
                  </a:solidFill>
                  <a:effectLst/>
                  <a:uLnTx/>
                  <a:uFillTx/>
                  <a:latin typeface="Times New Roman"/>
                  <a:cs typeface="Times New Roman"/>
                </a:rPr>
                <a:t>“stub”</a:t>
              </a:r>
              <a:endPara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/>
                <a:cs typeface="Times New Roman"/>
              </a:endParaRPr>
            </a:p>
          </p:txBody>
        </p:sp>
        <p:cxnSp>
          <p:nvCxnSpPr>
            <p:cNvPr id="90" name="Straight Arrow Connector 89"/>
            <p:cNvCxnSpPr/>
            <p:nvPr/>
          </p:nvCxnSpPr>
          <p:spPr>
            <a:xfrm>
              <a:off x="1367189" y="3694471"/>
              <a:ext cx="727431" cy="151173"/>
            </a:xfrm>
            <a:prstGeom prst="straightConnector1">
              <a:avLst/>
            </a:prstGeom>
            <a:noFill/>
            <a:ln w="28575" cap="flat" cmpd="sng" algn="ctr">
              <a:solidFill>
                <a:srgbClr val="F79646">
                  <a:lumMod val="75000"/>
                </a:srgbClr>
              </a:solidFill>
              <a:prstDash val="solid"/>
              <a:tailEnd type="arrow"/>
            </a:ln>
            <a:effectLst/>
          </p:spPr>
        </p:cxnSp>
        <p:sp>
          <p:nvSpPr>
            <p:cNvPr id="91" name="TextBox 90"/>
            <p:cNvSpPr txBox="1"/>
            <p:nvPr/>
          </p:nvSpPr>
          <p:spPr>
            <a:xfrm>
              <a:off x="2622756" y="3518289"/>
              <a:ext cx="804725" cy="3245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008000"/>
                  </a:solidFill>
                  <a:latin typeface="Times New Roman"/>
                  <a:cs typeface="Times New Roman"/>
                </a:rPr>
                <a:t>pass</a:t>
              </a: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4231695" y="3487636"/>
              <a:ext cx="480606" cy="3245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rgbClr val="FF0000"/>
                  </a:solidFill>
                  <a:latin typeface="Times New Roman"/>
                  <a:cs typeface="Times New Roman"/>
                </a:rPr>
                <a:t>fail</a:t>
              </a:r>
              <a:endParaRPr lang="en-US" sz="1400" b="1" dirty="0">
                <a:solidFill>
                  <a:srgbClr val="FF0000"/>
                </a:solidFill>
                <a:latin typeface="Times New Roman"/>
                <a:cs typeface="Times New Roman"/>
              </a:endParaRPr>
            </a:p>
          </p:txBody>
        </p:sp>
        <p:cxnSp>
          <p:nvCxnSpPr>
            <p:cNvPr id="93" name="Straight Arrow Connector 92"/>
            <p:cNvCxnSpPr/>
            <p:nvPr/>
          </p:nvCxnSpPr>
          <p:spPr>
            <a:xfrm rot="5400000" flipH="1" flipV="1">
              <a:off x="230402" y="4495246"/>
              <a:ext cx="340631" cy="1425"/>
            </a:xfrm>
            <a:prstGeom prst="straightConnector1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tailEnd type="arrow" w="sm" len="med"/>
            </a:ln>
            <a:effectLst/>
          </p:spPr>
        </p:cxnSp>
        <p:cxnSp>
          <p:nvCxnSpPr>
            <p:cNvPr id="94" name="Straight Arrow Connector 93"/>
            <p:cNvCxnSpPr/>
            <p:nvPr/>
          </p:nvCxnSpPr>
          <p:spPr>
            <a:xfrm flipV="1">
              <a:off x="395970" y="4658263"/>
              <a:ext cx="323047" cy="1"/>
            </a:xfrm>
            <a:prstGeom prst="straightConnector1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tailEnd type="arrow" w="sm" len="med"/>
            </a:ln>
            <a:effectLst/>
          </p:spPr>
        </p:cxnSp>
        <p:cxnSp>
          <p:nvCxnSpPr>
            <p:cNvPr id="95" name="Straight Arrow Connector 94"/>
            <p:cNvCxnSpPr/>
            <p:nvPr/>
          </p:nvCxnSpPr>
          <p:spPr>
            <a:xfrm flipV="1">
              <a:off x="403568" y="4517317"/>
              <a:ext cx="219616" cy="140947"/>
            </a:xfrm>
            <a:prstGeom prst="straightConnector1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tailEnd type="arrow" w="sm" len="med"/>
            </a:ln>
            <a:effectLst/>
          </p:spPr>
        </p:cxnSp>
        <p:sp>
          <p:nvSpPr>
            <p:cNvPr id="96" name="TextBox 95"/>
            <p:cNvSpPr txBox="1"/>
            <p:nvPr/>
          </p:nvSpPr>
          <p:spPr>
            <a:xfrm>
              <a:off x="528494" y="4612211"/>
              <a:ext cx="256726" cy="2920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i="1" dirty="0" err="1" smtClean="0">
                  <a:latin typeface="Times New Roman"/>
                  <a:cs typeface="Times New Roman"/>
                </a:rPr>
                <a:t>x</a:t>
              </a:r>
              <a:endParaRPr lang="en-US" sz="1200" b="1" i="1" dirty="0">
                <a:latin typeface="Times New Roman"/>
                <a:cs typeface="Times New Roman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183658" y="4222429"/>
              <a:ext cx="250100" cy="2920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i="1" dirty="0" err="1" smtClean="0">
                  <a:latin typeface="Times New Roman"/>
                  <a:cs typeface="Times New Roman"/>
                </a:rPr>
                <a:t>y</a:t>
              </a:r>
              <a:endParaRPr lang="en-US" sz="1200" b="1" i="1" dirty="0">
                <a:latin typeface="Times New Roman"/>
                <a:cs typeface="Times New Roman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542202" y="4307787"/>
              <a:ext cx="250100" cy="2920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i="1" dirty="0" err="1" smtClean="0">
                  <a:latin typeface="Times New Roman"/>
                  <a:cs typeface="Times New Roman"/>
                </a:rPr>
                <a:t>z</a:t>
              </a:r>
              <a:endParaRPr lang="en-US" sz="1200" b="1" i="1" dirty="0">
                <a:latin typeface="Times New Roman"/>
                <a:cs typeface="Times New Roman"/>
              </a:endParaRPr>
            </a:p>
          </p:txBody>
        </p:sp>
        <p:cxnSp>
          <p:nvCxnSpPr>
            <p:cNvPr id="99" name="Straight Arrow Connector 98"/>
            <p:cNvCxnSpPr/>
            <p:nvPr/>
          </p:nvCxnSpPr>
          <p:spPr>
            <a:xfrm flipV="1">
              <a:off x="1282057" y="4067668"/>
              <a:ext cx="0" cy="415094"/>
            </a:xfrm>
            <a:prstGeom prst="straightConnector1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headEnd type="diamond" w="sm" len="sm"/>
              <a:tailEnd type="diamond" w="sm" len="sm"/>
            </a:ln>
            <a:effectLst/>
          </p:spPr>
        </p:cxnSp>
        <p:cxnSp>
          <p:nvCxnSpPr>
            <p:cNvPr id="100" name="Straight Arrow Connector 99"/>
            <p:cNvCxnSpPr/>
            <p:nvPr/>
          </p:nvCxnSpPr>
          <p:spPr>
            <a:xfrm flipH="1">
              <a:off x="1367189" y="4746290"/>
              <a:ext cx="89682" cy="0"/>
            </a:xfrm>
            <a:prstGeom prst="straightConnector1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round/>
              <a:headEnd type="diamond" w="sm" len="sm"/>
              <a:tailEnd type="diamond" w="sm" len="sm"/>
            </a:ln>
            <a:effectLst/>
          </p:spPr>
        </p:cxnSp>
        <p:sp>
          <p:nvSpPr>
            <p:cNvPr id="101" name="TextBox 100"/>
            <p:cNvSpPr txBox="1"/>
            <p:nvPr/>
          </p:nvSpPr>
          <p:spPr>
            <a:xfrm>
              <a:off x="580850" y="4131146"/>
              <a:ext cx="825218" cy="2920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i="1" dirty="0" smtClean="0">
                  <a:latin typeface="Times New Roman"/>
                  <a:cs typeface="Times New Roman"/>
                </a:rPr>
                <a:t>1 ÷ 4 mm</a:t>
              </a:r>
              <a:endParaRPr lang="en-US" sz="1200" b="1" i="1" dirty="0">
                <a:latin typeface="Times New Roman"/>
                <a:cs typeface="Times New Roman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1142291" y="4707719"/>
              <a:ext cx="863105" cy="2920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i="1" dirty="0" smtClean="0">
                  <a:latin typeface="Times New Roman"/>
                  <a:cs typeface="Times New Roman"/>
                </a:rPr>
                <a:t>≤ 100 </a:t>
              </a:r>
              <a:r>
                <a:rPr lang="en-US" sz="1200" b="1" i="1" dirty="0" err="1" smtClean="0">
                  <a:latin typeface="Times New Roman"/>
                  <a:cs typeface="Times New Roman"/>
                </a:rPr>
                <a:t>μm</a:t>
              </a:r>
              <a:endParaRPr lang="en-US" sz="1200" b="1" i="1" dirty="0">
                <a:latin typeface="Times New Roman"/>
                <a:cs typeface="Times New Roman"/>
              </a:endParaRPr>
            </a:p>
          </p:txBody>
        </p:sp>
        <p:sp>
          <p:nvSpPr>
            <p:cNvPr id="104" name="Oval 103"/>
            <p:cNvSpPr/>
            <p:nvPr/>
          </p:nvSpPr>
          <p:spPr>
            <a:xfrm>
              <a:off x="2043818" y="3591804"/>
              <a:ext cx="578939" cy="1407993"/>
            </a:xfrm>
            <a:prstGeom prst="ellipse">
              <a:avLst/>
            </a:prstGeom>
            <a:noFill/>
            <a:ln w="28575" cap="flat" cmpd="sng" algn="ctr">
              <a:solidFill>
                <a:srgbClr val="F79646">
                  <a:lumMod val="7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05" name="Group 104"/>
            <p:cNvGrpSpPr/>
            <p:nvPr/>
          </p:nvGrpSpPr>
          <p:grpSpPr>
            <a:xfrm>
              <a:off x="4348349" y="4006776"/>
              <a:ext cx="556193" cy="429970"/>
              <a:chOff x="4606822" y="893083"/>
              <a:chExt cx="556193" cy="407774"/>
            </a:xfrm>
          </p:grpSpPr>
          <p:sp>
            <p:nvSpPr>
              <p:cNvPr id="113" name="TextBox 112"/>
              <p:cNvSpPr txBox="1"/>
              <p:nvPr/>
            </p:nvSpPr>
            <p:spPr>
              <a:xfrm>
                <a:off x="4606822" y="993080"/>
                <a:ext cx="50526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2400" indent="-212400">
                  <a:buFont typeface="Wingdings" charset="2"/>
                  <a:buChar char=""/>
                </a:pPr>
                <a:r>
                  <a:rPr lang="en-US" sz="1400" b="1" dirty="0" smtClean="0">
                    <a:latin typeface="Times New Roman"/>
                    <a:cs typeface="Times New Roman"/>
                  </a:rPr>
                  <a:t>B</a:t>
                </a:r>
                <a:endParaRPr lang="en-US" sz="1400" b="1" dirty="0">
                  <a:latin typeface="Times New Roman"/>
                  <a:cs typeface="Times New Roman"/>
                </a:endParaRPr>
              </a:p>
            </p:txBody>
          </p:sp>
          <p:sp>
            <p:nvSpPr>
              <p:cNvPr id="114" name="TextBox 113"/>
              <p:cNvSpPr txBox="1"/>
              <p:nvPr/>
            </p:nvSpPr>
            <p:spPr>
              <a:xfrm>
                <a:off x="4801180" y="893083"/>
                <a:ext cx="36183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>
                    <a:latin typeface="Symbol" charset="2"/>
                    <a:cs typeface="Symbol" charset="2"/>
                  </a:rPr>
                  <a:t>®</a:t>
                </a:r>
                <a:endParaRPr lang="en-US" sz="1400" dirty="0">
                  <a:latin typeface="Symbol" charset="2"/>
                  <a:cs typeface="Symbol" charset="2"/>
                </a:endParaRPr>
              </a:p>
            </p:txBody>
          </p:sp>
          <p:sp>
            <p:nvSpPr>
              <p:cNvPr id="115" name="TextBox 114"/>
              <p:cNvSpPr txBox="1"/>
              <p:nvPr/>
            </p:nvSpPr>
            <p:spPr>
              <a:xfrm>
                <a:off x="4665097" y="938044"/>
                <a:ext cx="22955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>
                    <a:latin typeface="Times New Roman"/>
                    <a:cs typeface="Times New Roman"/>
                  </a:rPr>
                  <a:t>.</a:t>
                </a:r>
                <a:endParaRPr lang="en-US" sz="1400" dirty="0">
                  <a:latin typeface="Times New Roman"/>
                  <a:cs typeface="Times New Roman"/>
                </a:endParaRPr>
              </a:p>
            </p:txBody>
          </p:sp>
        </p:grpSp>
      </p:grpSp>
      <p:cxnSp>
        <p:nvCxnSpPr>
          <p:cNvPr id="106" name="Straight Connector 105"/>
          <p:cNvCxnSpPr/>
          <p:nvPr/>
        </p:nvCxnSpPr>
        <p:spPr>
          <a:xfrm>
            <a:off x="2136474" y="6441730"/>
            <a:ext cx="575966" cy="0"/>
          </a:xfrm>
          <a:prstGeom prst="line">
            <a:avLst/>
          </a:prstGeom>
          <a:noFill/>
          <a:ln w="19050" cap="flat" cmpd="sng" algn="ctr">
            <a:solidFill>
              <a:srgbClr val="C0504D">
                <a:lumMod val="60000"/>
                <a:lumOff val="40000"/>
              </a:srgbClr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103" name="Arc 102"/>
          <p:cNvSpPr/>
          <p:nvPr/>
        </p:nvSpPr>
        <p:spPr>
          <a:xfrm flipH="1">
            <a:off x="4877532" y="4096177"/>
            <a:ext cx="5040000" cy="5040505"/>
          </a:xfrm>
          <a:prstGeom prst="arc">
            <a:avLst>
              <a:gd name="adj1" fmla="val 18072168"/>
              <a:gd name="adj2" fmla="val 20045563"/>
            </a:avLst>
          </a:prstGeom>
          <a:noFill/>
          <a:ln w="254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7" name="Footer Placeholder 4"/>
          <p:cNvSpPr>
            <a:spLocks noGrp="1"/>
          </p:cNvSpPr>
          <p:nvPr>
            <p:ph type="ftr" sz="quarter" idx="11"/>
          </p:nvPr>
        </p:nvSpPr>
        <p:spPr bwMode="auto">
          <a:xfrm>
            <a:off x="806450" y="6515100"/>
            <a:ext cx="5373688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900" dirty="0"/>
              <a:t>Vivian O’Dell 	CMS Phase 2 Upgrades</a:t>
            </a:r>
            <a:endParaRPr lang="en-US" sz="900" b="1" dirty="0"/>
          </a:p>
        </p:txBody>
      </p:sp>
      <p:sp>
        <p:nvSpPr>
          <p:cNvPr id="108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228600" y="6515100"/>
            <a:ext cx="44767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BA44813D-CA13-804F-83FF-EA56B310D99F}" type="slidenum">
              <a:rPr lang="en-US" sz="900">
                <a:solidFill>
                  <a:srgbClr val="004C97"/>
                </a:solidFill>
                <a:latin typeface="Helvetica" charset="0"/>
              </a:rPr>
              <a:pPr eaLnBrk="1" hangingPunct="1"/>
              <a:t>22</a:t>
            </a:fld>
            <a:endParaRPr lang="en-US" sz="900">
              <a:solidFill>
                <a:srgbClr val="004C97"/>
              </a:solidFill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69577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Phase 2 Track Trigger: AM approach</a:t>
            </a:r>
            <a:endParaRPr lang="en-US" dirty="0"/>
          </a:p>
        </p:txBody>
      </p:sp>
      <p:pic>
        <p:nvPicPr>
          <p:cNvPr id="36" name="Picture 35" descr="mezzanine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5831" y="2939211"/>
            <a:ext cx="1459760" cy="1391675"/>
          </a:xfrm>
          <a:prstGeom prst="rect">
            <a:avLst/>
          </a:prstGeom>
        </p:spPr>
      </p:pic>
      <p:pic>
        <p:nvPicPr>
          <p:cNvPr id="37" name="Picture 7" descr="moduleConnectionEtaMap000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107"/>
          <a:stretch>
            <a:fillRect/>
          </a:stretch>
        </p:blipFill>
        <p:spPr bwMode="auto">
          <a:xfrm rot="5400000">
            <a:off x="5796668" y="3031599"/>
            <a:ext cx="1961029" cy="4626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1" t="3078" r="4574" b="5173"/>
          <a:stretch/>
        </p:blipFill>
        <p:spPr bwMode="auto">
          <a:xfrm rot="10800000">
            <a:off x="3561012" y="1657687"/>
            <a:ext cx="3088776" cy="2526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1" t="3078" r="4574" b="5173"/>
          <a:stretch/>
        </p:blipFill>
        <p:spPr bwMode="auto">
          <a:xfrm>
            <a:off x="416424" y="1638970"/>
            <a:ext cx="3088776" cy="2526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Right Arrow 39"/>
          <p:cNvSpPr/>
          <p:nvPr/>
        </p:nvSpPr>
        <p:spPr>
          <a:xfrm>
            <a:off x="3505200" y="2794000"/>
            <a:ext cx="609600" cy="609600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en-US"/>
          </a:p>
        </p:txBody>
      </p:sp>
      <p:sp>
        <p:nvSpPr>
          <p:cNvPr id="41" name="Bent-Up Arrow 40"/>
          <p:cNvSpPr/>
          <p:nvPr/>
        </p:nvSpPr>
        <p:spPr>
          <a:xfrm>
            <a:off x="4495800" y="3098800"/>
            <a:ext cx="457200" cy="381000"/>
          </a:xfrm>
          <a:prstGeom prst="bentUp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en-US"/>
          </a:p>
        </p:txBody>
      </p:sp>
      <p:cxnSp>
        <p:nvCxnSpPr>
          <p:cNvPr id="42" name="Straight Arrow Connector 41"/>
          <p:cNvCxnSpPr/>
          <p:nvPr/>
        </p:nvCxnSpPr>
        <p:spPr>
          <a:xfrm flipV="1">
            <a:off x="5105400" y="2565400"/>
            <a:ext cx="381000" cy="304800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685800" y="889000"/>
            <a:ext cx="2670400" cy="58476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29" tIns="45714" rIns="91429" bIns="45714" rtlCol="0">
            <a:spAutoFit/>
          </a:bodyPr>
          <a:lstStyle/>
          <a:p>
            <a:r>
              <a:rPr lang="en-US" sz="1600" dirty="0" smtClean="0">
                <a:solidFill>
                  <a:srgbClr val="FF6600"/>
                </a:solidFill>
                <a:latin typeface="+mj-lt"/>
              </a:rPr>
              <a:t>Data Source (FNAL/Brazil):</a:t>
            </a:r>
          </a:p>
          <a:p>
            <a:r>
              <a:rPr lang="en-US" sz="1600" dirty="0" smtClean="0">
                <a:solidFill>
                  <a:srgbClr val="FF6600"/>
                </a:solidFill>
                <a:latin typeface="+mj-lt"/>
              </a:rPr>
              <a:t>emulating ~40 modules </a:t>
            </a:r>
          </a:p>
        </p:txBody>
      </p:sp>
      <p:cxnSp>
        <p:nvCxnSpPr>
          <p:cNvPr id="44" name="Straight Arrow Connector 43"/>
          <p:cNvCxnSpPr/>
          <p:nvPr/>
        </p:nvCxnSpPr>
        <p:spPr>
          <a:xfrm>
            <a:off x="3810000" y="1498600"/>
            <a:ext cx="2955830" cy="0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>
            <a:off x="6765830" y="1498601"/>
            <a:ext cx="1435914" cy="26737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6" name="Picture 45" descr="Daniel-INFN-mezzanine-slide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83" t="38306" r="6451" b="14486"/>
          <a:stretch/>
        </p:blipFill>
        <p:spPr>
          <a:xfrm>
            <a:off x="6765830" y="1657687"/>
            <a:ext cx="1435914" cy="1260684"/>
          </a:xfrm>
          <a:prstGeom prst="rect">
            <a:avLst/>
          </a:prstGeom>
        </p:spPr>
      </p:pic>
      <p:sp>
        <p:nvSpPr>
          <p:cNvPr id="47" name="Up Arrow 46"/>
          <p:cNvSpPr/>
          <p:nvPr/>
        </p:nvSpPr>
        <p:spPr>
          <a:xfrm>
            <a:off x="1993038" y="2794001"/>
            <a:ext cx="243946" cy="1657850"/>
          </a:xfrm>
          <a:prstGeom prst="upArrow">
            <a:avLst/>
          </a:prstGeom>
          <a:solidFill>
            <a:srgbClr val="FF000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91429" tIns="45714" rIns="91429" bIns="45714"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4469064" y="1041400"/>
            <a:ext cx="3925151" cy="33854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29" tIns="45714" rIns="91429" bIns="45714">
            <a:spAutoFit/>
          </a:bodyPr>
          <a:lstStyle/>
          <a:p>
            <a:r>
              <a:rPr lang="el-GR" sz="1600" dirty="0" smtClean="0">
                <a:solidFill>
                  <a:srgbClr val="FF6600"/>
                </a:solidFill>
              </a:rPr>
              <a:t>Δ</a:t>
            </a:r>
            <a:r>
              <a:rPr lang="en-US" sz="1600" dirty="0" smtClean="0">
                <a:solidFill>
                  <a:srgbClr val="FF6600"/>
                </a:solidFill>
              </a:rPr>
              <a:t>t1 (</a:t>
            </a:r>
            <a:r>
              <a:rPr lang="en-US" sz="1600" dirty="0" smtClean="0">
                <a:solidFill>
                  <a:srgbClr val="FF6600"/>
                </a:solidFill>
                <a:latin typeface="+mj-lt"/>
              </a:rPr>
              <a:t>Data</a:t>
            </a:r>
            <a:r>
              <a:rPr lang="en-US" sz="1600" dirty="0" smtClean="0">
                <a:solidFill>
                  <a:srgbClr val="FF6600"/>
                </a:solidFill>
              </a:rPr>
              <a:t> Delivery) </a:t>
            </a:r>
            <a:r>
              <a:rPr lang="en-US" sz="1600" dirty="0">
                <a:solidFill>
                  <a:srgbClr val="FF6600"/>
                </a:solidFill>
              </a:rPr>
              <a:t>+ </a:t>
            </a:r>
            <a:r>
              <a:rPr lang="el-GR" sz="1600" dirty="0" smtClean="0">
                <a:solidFill>
                  <a:srgbClr val="FF6600"/>
                </a:solidFill>
              </a:rPr>
              <a:t>Δ</a:t>
            </a:r>
            <a:r>
              <a:rPr lang="en-US" sz="1600" dirty="0" smtClean="0">
                <a:solidFill>
                  <a:srgbClr val="FF6600"/>
                </a:solidFill>
              </a:rPr>
              <a:t>t2(AM) +  </a:t>
            </a:r>
            <a:r>
              <a:rPr lang="el-GR" sz="1600" dirty="0" smtClean="0">
                <a:solidFill>
                  <a:srgbClr val="FF6600"/>
                </a:solidFill>
              </a:rPr>
              <a:t>Δ</a:t>
            </a:r>
            <a:r>
              <a:rPr lang="en-US" sz="1600" dirty="0" smtClean="0">
                <a:solidFill>
                  <a:srgbClr val="FF6600"/>
                </a:solidFill>
              </a:rPr>
              <a:t>t3 (TF)</a:t>
            </a:r>
            <a:endParaRPr lang="en-US" sz="1600" dirty="0">
              <a:solidFill>
                <a:srgbClr val="FF6600"/>
              </a:solidFill>
            </a:endParaRPr>
          </a:p>
        </p:txBody>
      </p:sp>
      <p:cxnSp>
        <p:nvCxnSpPr>
          <p:cNvPr id="49" name="Straight Arrow Connector 48"/>
          <p:cNvCxnSpPr/>
          <p:nvPr/>
        </p:nvCxnSpPr>
        <p:spPr>
          <a:xfrm flipH="1" flipV="1">
            <a:off x="5486402" y="2794002"/>
            <a:ext cx="1279428" cy="76199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 flipH="1">
            <a:off x="5374106" y="1657687"/>
            <a:ext cx="1391724" cy="268704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1" name="Picture 3" descr="scattering_control_xy1_pt3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865" y="4141788"/>
            <a:ext cx="2210955" cy="2060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" name="Isosceles Triangle 51"/>
          <p:cNvSpPr/>
          <p:nvPr/>
        </p:nvSpPr>
        <p:spPr>
          <a:xfrm rot="12806463">
            <a:off x="1899616" y="4553605"/>
            <a:ext cx="355023" cy="1487581"/>
          </a:xfrm>
          <a:prstGeom prst="triangl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51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51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2058" tIns="41029" rIns="82058" bIns="41029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3" name="Isosceles Triangle 52"/>
          <p:cNvSpPr/>
          <p:nvPr/>
        </p:nvSpPr>
        <p:spPr>
          <a:xfrm rot="12068373">
            <a:off x="4739409" y="4185211"/>
            <a:ext cx="355023" cy="1979239"/>
          </a:xfrm>
          <a:prstGeom prst="triangl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51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51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2058" tIns="41029" rIns="82058" bIns="41029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4" name="TextBox 9"/>
          <p:cNvSpPr txBox="1">
            <a:spLocks noChangeArrowheads="1"/>
          </p:cNvSpPr>
          <p:nvPr/>
        </p:nvSpPr>
        <p:spPr bwMode="auto">
          <a:xfrm>
            <a:off x="2876262" y="5354124"/>
            <a:ext cx="1867477" cy="575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058" tIns="41029" rIns="82058" bIns="41029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zh-CN" sz="1600" dirty="0" smtClean="0">
                <a:solidFill>
                  <a:schemeClr val="tx2"/>
                </a:solidFill>
              </a:rPr>
              <a:t>select</a:t>
            </a:r>
          </a:p>
          <a:p>
            <a:pPr eaLnBrk="1" hangingPunct="1"/>
            <a:r>
              <a:rPr lang="en-US" altLang="zh-CN" sz="1600" dirty="0" smtClean="0">
                <a:solidFill>
                  <a:schemeClr val="tx2"/>
                </a:solidFill>
              </a:rPr>
              <a:t>~</a:t>
            </a:r>
            <a:r>
              <a:rPr lang="en-US" altLang="zh-CN" sz="1600" dirty="0">
                <a:solidFill>
                  <a:schemeClr val="tx2"/>
                </a:solidFill>
              </a:rPr>
              <a:t>40 modules</a:t>
            </a:r>
            <a:endParaRPr lang="en-US" sz="1600" dirty="0">
              <a:solidFill>
                <a:schemeClr val="tx2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3657600" y="965200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PRB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8059980" y="1696259"/>
            <a:ext cx="1279043" cy="821523"/>
          </a:xfrm>
          <a:prstGeom prst="rect">
            <a:avLst/>
          </a:prstGeom>
        </p:spPr>
        <p:txBody>
          <a:bodyPr wrap="square" lIns="82058" tIns="41029" rIns="82058" bIns="41029">
            <a:spAutoFit/>
          </a:bodyPr>
          <a:lstStyle/>
          <a:p>
            <a:r>
              <a:rPr lang="en-US" sz="1600" dirty="0"/>
              <a:t>INFN mezzanine card</a:t>
            </a:r>
          </a:p>
        </p:txBody>
      </p:sp>
      <p:sp>
        <p:nvSpPr>
          <p:cNvPr id="58" name="Rectangle 57"/>
          <p:cNvSpPr/>
          <p:nvPr/>
        </p:nvSpPr>
        <p:spPr>
          <a:xfrm>
            <a:off x="8059980" y="3159744"/>
            <a:ext cx="1279043" cy="821523"/>
          </a:xfrm>
          <a:prstGeom prst="rect">
            <a:avLst/>
          </a:prstGeom>
        </p:spPr>
        <p:txBody>
          <a:bodyPr wrap="square" lIns="82058" tIns="41029" rIns="82058" bIns="41029">
            <a:spAutoFit/>
          </a:bodyPr>
          <a:lstStyle/>
          <a:p>
            <a:r>
              <a:rPr lang="en-US" sz="1600" dirty="0" smtClean="0"/>
              <a:t>FNAL </a:t>
            </a:r>
            <a:r>
              <a:rPr lang="en-US" sz="1600" dirty="0"/>
              <a:t>mezzanine card</a:t>
            </a:r>
          </a:p>
        </p:txBody>
      </p:sp>
      <p:sp>
        <p:nvSpPr>
          <p:cNvPr id="25" name="Footer Placeholder 4"/>
          <p:cNvSpPr>
            <a:spLocks noGrp="1"/>
          </p:cNvSpPr>
          <p:nvPr>
            <p:ph type="ftr" sz="quarter" idx="11"/>
          </p:nvPr>
        </p:nvSpPr>
        <p:spPr bwMode="auto">
          <a:xfrm>
            <a:off x="806450" y="6515100"/>
            <a:ext cx="5373688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900" dirty="0"/>
              <a:t>Vivian O’Dell 	CMS Phase 2 Upgrades</a:t>
            </a:r>
            <a:endParaRPr lang="en-US" sz="900" b="1" dirty="0"/>
          </a:p>
        </p:txBody>
      </p:sp>
      <p:sp>
        <p:nvSpPr>
          <p:cNvPr id="2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228600" y="6515100"/>
            <a:ext cx="44767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BA44813D-CA13-804F-83FF-EA56B310D99F}" type="slidenum">
              <a:rPr lang="en-US" sz="900">
                <a:solidFill>
                  <a:srgbClr val="004C97"/>
                </a:solidFill>
                <a:latin typeface="Helvetica" charset="0"/>
              </a:rPr>
              <a:pPr eaLnBrk="1" hangingPunct="1"/>
              <a:t>23</a:t>
            </a:fld>
            <a:endParaRPr lang="en-US" sz="900">
              <a:solidFill>
                <a:srgbClr val="004C97"/>
              </a:solidFill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24905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Phase 2 Track Trigger: </a:t>
            </a:r>
            <a:r>
              <a:rPr lang="en-US" dirty="0" err="1" smtClean="0"/>
              <a:t>Tracklet</a:t>
            </a:r>
            <a:r>
              <a:rPr lang="en-US" dirty="0" smtClean="0"/>
              <a:t> (pure FPGA) approach</a:t>
            </a:r>
            <a:endParaRPr lang="en-US" dirty="0"/>
          </a:p>
        </p:txBody>
      </p:sp>
      <p:grpSp>
        <p:nvGrpSpPr>
          <p:cNvPr id="67" name="Group 66"/>
          <p:cNvGrpSpPr/>
          <p:nvPr/>
        </p:nvGrpSpPr>
        <p:grpSpPr>
          <a:xfrm>
            <a:off x="274253" y="949017"/>
            <a:ext cx="8869748" cy="5578783"/>
            <a:chOff x="274253" y="949017"/>
            <a:chExt cx="8869748" cy="5578783"/>
          </a:xfrm>
        </p:grpSpPr>
        <p:sp>
          <p:nvSpPr>
            <p:cNvPr id="68" name="Rectangle 2"/>
            <p:cNvSpPr>
              <a:spLocks noChangeArrowheads="1"/>
            </p:cNvSpPr>
            <p:nvPr/>
          </p:nvSpPr>
          <p:spPr bwMode="auto">
            <a:xfrm>
              <a:off x="3646080" y="949017"/>
              <a:ext cx="1866240" cy="622145"/>
            </a:xfrm>
            <a:prstGeom prst="rect">
              <a:avLst/>
            </a:prstGeom>
            <a:solidFill>
              <a:srgbClr val="99CCFF"/>
            </a:solidFill>
            <a:ln w="9525" cap="flat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81639" tIns="53162" rIns="81639" bIns="40820" anchor="ctr"/>
            <a:lstStyle/>
            <a:p>
              <a:pPr algn="ctr">
                <a:tabLst>
                  <a:tab pos="414726" algn="l"/>
                  <a:tab pos="829452" algn="l"/>
                  <a:tab pos="1244178" algn="l"/>
                  <a:tab pos="1658904" algn="l"/>
                </a:tabLst>
              </a:pPr>
              <a:r>
                <a:rPr lang="en-US">
                  <a:solidFill>
                    <a:srgbClr val="000000"/>
                  </a:solidFill>
                </a:rPr>
                <a:t>Sector n+1</a:t>
              </a:r>
            </a:p>
          </p:txBody>
        </p:sp>
        <p:sp>
          <p:nvSpPr>
            <p:cNvPr id="69" name="Rectangle 3"/>
            <p:cNvSpPr>
              <a:spLocks noChangeArrowheads="1"/>
            </p:cNvSpPr>
            <p:nvPr/>
          </p:nvSpPr>
          <p:spPr bwMode="auto">
            <a:xfrm>
              <a:off x="3646080" y="1994567"/>
              <a:ext cx="1866240" cy="622145"/>
            </a:xfrm>
            <a:prstGeom prst="rect">
              <a:avLst/>
            </a:prstGeom>
            <a:solidFill>
              <a:srgbClr val="99CCFF"/>
            </a:solidFill>
            <a:ln w="9525" cap="flat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81639" tIns="53162" rIns="81639" bIns="40820" anchor="ctr"/>
            <a:lstStyle/>
            <a:p>
              <a:pPr algn="ctr">
                <a:tabLst>
                  <a:tab pos="414726" algn="l"/>
                  <a:tab pos="829452" algn="l"/>
                  <a:tab pos="1244178" algn="l"/>
                  <a:tab pos="1658904" algn="l"/>
                </a:tabLst>
              </a:pPr>
              <a:r>
                <a:rPr lang="en-US">
                  <a:solidFill>
                    <a:srgbClr val="000000"/>
                  </a:solidFill>
                </a:rPr>
                <a:t>Sector n</a:t>
              </a:r>
            </a:p>
          </p:txBody>
        </p:sp>
        <p:sp>
          <p:nvSpPr>
            <p:cNvPr id="70" name="Rectangle 4"/>
            <p:cNvSpPr>
              <a:spLocks noChangeArrowheads="1"/>
            </p:cNvSpPr>
            <p:nvPr/>
          </p:nvSpPr>
          <p:spPr bwMode="auto">
            <a:xfrm>
              <a:off x="3647520" y="3006993"/>
              <a:ext cx="1866240" cy="622145"/>
            </a:xfrm>
            <a:prstGeom prst="rect">
              <a:avLst/>
            </a:prstGeom>
            <a:solidFill>
              <a:srgbClr val="99CCFF"/>
            </a:solidFill>
            <a:ln w="9525" cap="flat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81639" tIns="53162" rIns="81639" bIns="40820" anchor="ctr"/>
            <a:lstStyle/>
            <a:p>
              <a:pPr algn="ctr">
                <a:tabLst>
                  <a:tab pos="414726" algn="l"/>
                  <a:tab pos="829452" algn="l"/>
                  <a:tab pos="1244178" algn="l"/>
                  <a:tab pos="1658904" algn="l"/>
                </a:tabLst>
              </a:pPr>
              <a:r>
                <a:rPr lang="en-US">
                  <a:solidFill>
                    <a:srgbClr val="000000"/>
                  </a:solidFill>
                </a:rPr>
                <a:t>Sector n-1</a:t>
              </a:r>
            </a:p>
          </p:txBody>
        </p:sp>
        <p:sp>
          <p:nvSpPr>
            <p:cNvPr id="71" name="Rectangle 5"/>
            <p:cNvSpPr>
              <a:spLocks noChangeArrowheads="1"/>
            </p:cNvSpPr>
            <p:nvPr/>
          </p:nvSpPr>
          <p:spPr bwMode="auto">
            <a:xfrm>
              <a:off x="544320" y="1994567"/>
              <a:ext cx="1866240" cy="622145"/>
            </a:xfrm>
            <a:prstGeom prst="rect">
              <a:avLst/>
            </a:prstGeom>
            <a:solidFill>
              <a:srgbClr val="579D1C"/>
            </a:solidFill>
            <a:ln w="9525" cap="flat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81639" tIns="53162" rIns="81639" bIns="40820" anchor="ctr"/>
            <a:lstStyle/>
            <a:p>
              <a:pPr algn="ctr">
                <a:tabLst>
                  <a:tab pos="414726" algn="l"/>
                  <a:tab pos="829452" algn="l"/>
                  <a:tab pos="1244178" algn="l"/>
                  <a:tab pos="1658904" algn="l"/>
                </a:tabLst>
              </a:pPr>
              <a:r>
                <a:rPr lang="en-US">
                  <a:solidFill>
                    <a:srgbClr val="000000"/>
                  </a:solidFill>
                </a:rPr>
                <a:t>DTC Emulation</a:t>
              </a:r>
            </a:p>
          </p:txBody>
        </p:sp>
        <p:sp>
          <p:nvSpPr>
            <p:cNvPr id="72" name="Line 6"/>
            <p:cNvSpPr>
              <a:spLocks noChangeShapeType="1"/>
            </p:cNvSpPr>
            <p:nvPr/>
          </p:nvSpPr>
          <p:spPr bwMode="auto">
            <a:xfrm flipV="1">
              <a:off x="2401920" y="1252889"/>
              <a:ext cx="1244160" cy="1039789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82945" tIns="41473" rIns="82945" bIns="41473"/>
            <a:lstStyle/>
            <a:p>
              <a:endParaRPr lang="en-US"/>
            </a:p>
          </p:txBody>
        </p:sp>
        <p:sp>
          <p:nvSpPr>
            <p:cNvPr id="73" name="Line 7"/>
            <p:cNvSpPr>
              <a:spLocks noChangeShapeType="1"/>
            </p:cNvSpPr>
            <p:nvPr/>
          </p:nvSpPr>
          <p:spPr bwMode="auto">
            <a:xfrm>
              <a:off x="2401920" y="2291238"/>
              <a:ext cx="1244160" cy="1440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82945" tIns="41473" rIns="82945" bIns="41473"/>
            <a:lstStyle/>
            <a:p>
              <a:endParaRPr lang="en-US"/>
            </a:p>
          </p:txBody>
        </p:sp>
        <p:sp>
          <p:nvSpPr>
            <p:cNvPr id="74" name="Line 8"/>
            <p:cNvSpPr>
              <a:spLocks noChangeShapeType="1"/>
            </p:cNvSpPr>
            <p:nvPr/>
          </p:nvSpPr>
          <p:spPr bwMode="auto">
            <a:xfrm>
              <a:off x="2401920" y="2291238"/>
              <a:ext cx="1244160" cy="829527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82945" tIns="41473" rIns="82945" bIns="41473"/>
            <a:lstStyle/>
            <a:p>
              <a:endParaRPr lang="en-US"/>
            </a:p>
          </p:txBody>
        </p:sp>
        <p:sp>
          <p:nvSpPr>
            <p:cNvPr id="75" name="Rectangle 9"/>
            <p:cNvSpPr>
              <a:spLocks noChangeArrowheads="1"/>
            </p:cNvSpPr>
            <p:nvPr/>
          </p:nvSpPr>
          <p:spPr bwMode="auto">
            <a:xfrm>
              <a:off x="6749280" y="1994567"/>
              <a:ext cx="1866240" cy="622145"/>
            </a:xfrm>
            <a:prstGeom prst="rect">
              <a:avLst/>
            </a:prstGeom>
            <a:solidFill>
              <a:srgbClr val="C5000B"/>
            </a:solidFill>
            <a:ln w="9525" cap="flat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81639" tIns="53162" rIns="81639" bIns="40820" anchor="ctr"/>
            <a:lstStyle/>
            <a:p>
              <a:pPr algn="ctr">
                <a:tabLst>
                  <a:tab pos="414726" algn="l"/>
                  <a:tab pos="829452" algn="l"/>
                  <a:tab pos="1244178" algn="l"/>
                  <a:tab pos="1658904" algn="l"/>
                </a:tabLst>
              </a:pPr>
              <a:r>
                <a:rPr lang="en-US" sz="2000" dirty="0">
                  <a:solidFill>
                    <a:srgbClr val="000000"/>
                  </a:solidFill>
                </a:rPr>
                <a:t>L1Track Sink</a:t>
              </a:r>
            </a:p>
            <a:p>
              <a:pPr algn="ctr">
                <a:tabLst>
                  <a:tab pos="414726" algn="l"/>
                  <a:tab pos="829452" algn="l"/>
                  <a:tab pos="1244178" algn="l"/>
                  <a:tab pos="1658904" algn="l"/>
                </a:tabLst>
              </a:pPr>
              <a:r>
                <a:rPr lang="en-US" sz="2000" dirty="0">
                  <a:solidFill>
                    <a:srgbClr val="000000"/>
                  </a:solidFill>
                </a:rPr>
                <a:t>(Trigger)</a:t>
              </a:r>
            </a:p>
          </p:txBody>
        </p:sp>
        <p:sp>
          <p:nvSpPr>
            <p:cNvPr id="76" name="Line 10"/>
            <p:cNvSpPr>
              <a:spLocks noChangeShapeType="1"/>
            </p:cNvSpPr>
            <p:nvPr/>
          </p:nvSpPr>
          <p:spPr bwMode="auto">
            <a:xfrm>
              <a:off x="5512320" y="1254329"/>
              <a:ext cx="1244160" cy="1036909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82945" tIns="41473" rIns="82945" bIns="41473"/>
            <a:lstStyle/>
            <a:p>
              <a:endParaRPr lang="en-US"/>
            </a:p>
          </p:txBody>
        </p:sp>
        <p:sp>
          <p:nvSpPr>
            <p:cNvPr id="77" name="Line 11"/>
            <p:cNvSpPr>
              <a:spLocks noChangeShapeType="1"/>
            </p:cNvSpPr>
            <p:nvPr/>
          </p:nvSpPr>
          <p:spPr bwMode="auto">
            <a:xfrm>
              <a:off x="5512320" y="2291238"/>
              <a:ext cx="1244160" cy="1440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82945" tIns="41473" rIns="82945" bIns="41473"/>
            <a:lstStyle/>
            <a:p>
              <a:endParaRPr lang="en-US"/>
            </a:p>
          </p:txBody>
        </p:sp>
        <p:sp>
          <p:nvSpPr>
            <p:cNvPr id="78" name="Line 12"/>
            <p:cNvSpPr>
              <a:spLocks noChangeShapeType="1"/>
            </p:cNvSpPr>
            <p:nvPr/>
          </p:nvSpPr>
          <p:spPr bwMode="auto">
            <a:xfrm flipV="1">
              <a:off x="5512320" y="2289798"/>
              <a:ext cx="1244160" cy="1039789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82945" tIns="41473" rIns="82945" bIns="41473"/>
            <a:lstStyle/>
            <a:p>
              <a:endParaRPr lang="en-US"/>
            </a:p>
          </p:txBody>
        </p:sp>
        <p:sp>
          <p:nvSpPr>
            <p:cNvPr id="79" name="Line 13"/>
            <p:cNvSpPr>
              <a:spLocks noChangeShapeType="1"/>
            </p:cNvSpPr>
            <p:nvPr/>
          </p:nvSpPr>
          <p:spPr bwMode="auto">
            <a:xfrm flipV="1">
              <a:off x="4049280" y="1569722"/>
              <a:ext cx="1440" cy="417644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82945" tIns="41473" rIns="82945" bIns="41473"/>
            <a:lstStyle/>
            <a:p>
              <a:endParaRPr lang="en-US"/>
            </a:p>
          </p:txBody>
        </p:sp>
        <p:sp>
          <p:nvSpPr>
            <p:cNvPr id="80" name="Line 14"/>
            <p:cNvSpPr>
              <a:spLocks noChangeShapeType="1"/>
            </p:cNvSpPr>
            <p:nvPr/>
          </p:nvSpPr>
          <p:spPr bwMode="auto">
            <a:xfrm>
              <a:off x="4049280" y="2596549"/>
              <a:ext cx="1440" cy="414764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82945" tIns="41473" rIns="82945" bIns="41473"/>
            <a:lstStyle/>
            <a:p>
              <a:endParaRPr lang="en-US"/>
            </a:p>
          </p:txBody>
        </p:sp>
        <p:sp>
          <p:nvSpPr>
            <p:cNvPr id="81" name="Line 15"/>
            <p:cNvSpPr>
              <a:spLocks noChangeShapeType="1"/>
            </p:cNvSpPr>
            <p:nvPr/>
          </p:nvSpPr>
          <p:spPr bwMode="auto">
            <a:xfrm>
              <a:off x="4914721" y="1584123"/>
              <a:ext cx="1440" cy="414764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82945" tIns="41473" rIns="82945" bIns="41473"/>
            <a:lstStyle/>
            <a:p>
              <a:endParaRPr lang="en-US"/>
            </a:p>
          </p:txBody>
        </p:sp>
        <p:sp>
          <p:nvSpPr>
            <p:cNvPr id="82" name="Line 16"/>
            <p:cNvSpPr>
              <a:spLocks noChangeShapeType="1"/>
            </p:cNvSpPr>
            <p:nvPr/>
          </p:nvSpPr>
          <p:spPr bwMode="auto">
            <a:xfrm flipV="1">
              <a:off x="4914721" y="2582149"/>
              <a:ext cx="1440" cy="417644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82945" tIns="41473" rIns="82945" bIns="41473"/>
            <a:lstStyle/>
            <a:p>
              <a:endParaRPr lang="en-US"/>
            </a:p>
          </p:txBody>
        </p:sp>
        <p:sp>
          <p:nvSpPr>
            <p:cNvPr id="83" name="Text Box 17"/>
            <p:cNvSpPr txBox="1">
              <a:spLocks noChangeArrowheads="1"/>
            </p:cNvSpPr>
            <p:nvPr/>
          </p:nvSpPr>
          <p:spPr bwMode="auto">
            <a:xfrm>
              <a:off x="2597760" y="2050732"/>
              <a:ext cx="1003680" cy="2894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81639" tIns="51792" rIns="81639" bIns="40820"/>
            <a:lstStyle>
              <a:lvl1pPr>
                <a:tabLst>
                  <a:tab pos="457200" algn="l"/>
                  <a:tab pos="9144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1pPr>
              <a:lvl2pPr>
                <a:tabLst>
                  <a:tab pos="457200" algn="l"/>
                  <a:tab pos="9144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2pPr>
              <a:lvl3pPr>
                <a:tabLst>
                  <a:tab pos="457200" algn="l"/>
                  <a:tab pos="9144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3pPr>
              <a:lvl4pPr>
                <a:tabLst>
                  <a:tab pos="457200" algn="l"/>
                  <a:tab pos="9144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4pPr>
              <a:lvl5pPr>
                <a:tabLst>
                  <a:tab pos="457200" algn="l"/>
                  <a:tab pos="9144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5pPr>
              <a:lvl6pPr marL="2514600" indent="-228600" fontAlgn="base" hangingPunct="0">
                <a:lnSpc>
                  <a:spcPct val="9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57200" algn="l"/>
                  <a:tab pos="9144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6pPr>
              <a:lvl7pPr marL="2971800" indent="-228600" fontAlgn="base" hangingPunct="0">
                <a:lnSpc>
                  <a:spcPct val="9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57200" algn="l"/>
                  <a:tab pos="9144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7pPr>
              <a:lvl8pPr marL="3429000" indent="-228600" fontAlgn="base" hangingPunct="0">
                <a:lnSpc>
                  <a:spcPct val="9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57200" algn="l"/>
                  <a:tab pos="9144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8pPr>
              <a:lvl9pPr marL="3886200" indent="-228600" fontAlgn="base" hangingPunct="0">
                <a:lnSpc>
                  <a:spcPct val="9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57200" algn="l"/>
                  <a:tab pos="9144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9pPr>
            </a:lstStyle>
            <a:p>
              <a:r>
                <a:rPr lang="en-US" sz="1500"/>
                <a:t>200 Gbit/s</a:t>
              </a:r>
            </a:p>
          </p:txBody>
        </p:sp>
        <p:sp>
          <p:nvSpPr>
            <p:cNvPr id="84" name="Text Box 18"/>
            <p:cNvSpPr txBox="1">
              <a:spLocks noChangeArrowheads="1"/>
            </p:cNvSpPr>
            <p:nvPr/>
          </p:nvSpPr>
          <p:spPr bwMode="auto">
            <a:xfrm>
              <a:off x="3185280" y="1690694"/>
              <a:ext cx="900000" cy="2894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81639" tIns="51792" rIns="81639" bIns="40820"/>
            <a:lstStyle>
              <a:lvl1pPr>
                <a:tabLst>
                  <a:tab pos="457200" algn="l"/>
                  <a:tab pos="9144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1pPr>
              <a:lvl2pPr>
                <a:tabLst>
                  <a:tab pos="457200" algn="l"/>
                  <a:tab pos="9144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2pPr>
              <a:lvl3pPr>
                <a:tabLst>
                  <a:tab pos="457200" algn="l"/>
                  <a:tab pos="9144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3pPr>
              <a:lvl4pPr>
                <a:tabLst>
                  <a:tab pos="457200" algn="l"/>
                  <a:tab pos="9144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4pPr>
              <a:lvl5pPr>
                <a:tabLst>
                  <a:tab pos="457200" algn="l"/>
                  <a:tab pos="9144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5pPr>
              <a:lvl6pPr marL="2514600" indent="-228600" fontAlgn="base" hangingPunct="0">
                <a:lnSpc>
                  <a:spcPct val="9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57200" algn="l"/>
                  <a:tab pos="9144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6pPr>
              <a:lvl7pPr marL="2971800" indent="-228600" fontAlgn="base" hangingPunct="0">
                <a:lnSpc>
                  <a:spcPct val="9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57200" algn="l"/>
                  <a:tab pos="9144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7pPr>
              <a:lvl8pPr marL="3429000" indent="-228600" fontAlgn="base" hangingPunct="0">
                <a:lnSpc>
                  <a:spcPct val="9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57200" algn="l"/>
                  <a:tab pos="9144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8pPr>
              <a:lvl9pPr marL="3886200" indent="-228600" fontAlgn="base" hangingPunct="0">
                <a:lnSpc>
                  <a:spcPct val="9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57200" algn="l"/>
                  <a:tab pos="9144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9pPr>
            </a:lstStyle>
            <a:p>
              <a:r>
                <a:rPr lang="en-US" sz="1500"/>
                <a:t>80 Gbit/s</a:t>
              </a:r>
            </a:p>
          </p:txBody>
        </p:sp>
        <p:sp>
          <p:nvSpPr>
            <p:cNvPr id="85" name="Text Box 19"/>
            <p:cNvSpPr txBox="1">
              <a:spLocks noChangeArrowheads="1"/>
            </p:cNvSpPr>
            <p:nvPr/>
          </p:nvSpPr>
          <p:spPr bwMode="auto">
            <a:xfrm>
              <a:off x="4916160" y="1659011"/>
              <a:ext cx="900000" cy="2894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81639" tIns="51792" rIns="81639" bIns="40820"/>
            <a:lstStyle>
              <a:lvl1pPr>
                <a:tabLst>
                  <a:tab pos="457200" algn="l"/>
                  <a:tab pos="9144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1pPr>
              <a:lvl2pPr>
                <a:tabLst>
                  <a:tab pos="457200" algn="l"/>
                  <a:tab pos="9144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2pPr>
              <a:lvl3pPr>
                <a:tabLst>
                  <a:tab pos="457200" algn="l"/>
                  <a:tab pos="9144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3pPr>
              <a:lvl4pPr>
                <a:tabLst>
                  <a:tab pos="457200" algn="l"/>
                  <a:tab pos="9144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4pPr>
              <a:lvl5pPr>
                <a:tabLst>
                  <a:tab pos="457200" algn="l"/>
                  <a:tab pos="9144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5pPr>
              <a:lvl6pPr marL="2514600" indent="-228600" fontAlgn="base" hangingPunct="0">
                <a:lnSpc>
                  <a:spcPct val="9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57200" algn="l"/>
                  <a:tab pos="9144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6pPr>
              <a:lvl7pPr marL="2971800" indent="-228600" fontAlgn="base" hangingPunct="0">
                <a:lnSpc>
                  <a:spcPct val="9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57200" algn="l"/>
                  <a:tab pos="9144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7pPr>
              <a:lvl8pPr marL="3429000" indent="-228600" fontAlgn="base" hangingPunct="0">
                <a:lnSpc>
                  <a:spcPct val="9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57200" algn="l"/>
                  <a:tab pos="9144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8pPr>
              <a:lvl9pPr marL="3886200" indent="-228600" fontAlgn="base" hangingPunct="0">
                <a:lnSpc>
                  <a:spcPct val="9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57200" algn="l"/>
                  <a:tab pos="9144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9pPr>
            </a:lstStyle>
            <a:p>
              <a:r>
                <a:rPr lang="en-US" sz="1500"/>
                <a:t>80 Gbit/s</a:t>
              </a:r>
            </a:p>
          </p:txBody>
        </p:sp>
        <p:sp>
          <p:nvSpPr>
            <p:cNvPr id="86" name="Text Box 20"/>
            <p:cNvSpPr txBox="1">
              <a:spLocks noChangeArrowheads="1"/>
            </p:cNvSpPr>
            <p:nvPr/>
          </p:nvSpPr>
          <p:spPr bwMode="auto">
            <a:xfrm>
              <a:off x="4916160" y="2703121"/>
              <a:ext cx="900000" cy="2894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81639" tIns="51792" rIns="81639" bIns="40820"/>
            <a:lstStyle>
              <a:lvl1pPr>
                <a:tabLst>
                  <a:tab pos="457200" algn="l"/>
                  <a:tab pos="9144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1pPr>
              <a:lvl2pPr>
                <a:tabLst>
                  <a:tab pos="457200" algn="l"/>
                  <a:tab pos="9144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2pPr>
              <a:lvl3pPr>
                <a:tabLst>
                  <a:tab pos="457200" algn="l"/>
                  <a:tab pos="9144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3pPr>
              <a:lvl4pPr>
                <a:tabLst>
                  <a:tab pos="457200" algn="l"/>
                  <a:tab pos="9144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4pPr>
              <a:lvl5pPr>
                <a:tabLst>
                  <a:tab pos="457200" algn="l"/>
                  <a:tab pos="9144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5pPr>
              <a:lvl6pPr marL="2514600" indent="-228600" fontAlgn="base" hangingPunct="0">
                <a:lnSpc>
                  <a:spcPct val="9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57200" algn="l"/>
                  <a:tab pos="9144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6pPr>
              <a:lvl7pPr marL="2971800" indent="-228600" fontAlgn="base" hangingPunct="0">
                <a:lnSpc>
                  <a:spcPct val="9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57200" algn="l"/>
                  <a:tab pos="9144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7pPr>
              <a:lvl8pPr marL="3429000" indent="-228600" fontAlgn="base" hangingPunct="0">
                <a:lnSpc>
                  <a:spcPct val="9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57200" algn="l"/>
                  <a:tab pos="9144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8pPr>
              <a:lvl9pPr marL="3886200" indent="-228600" fontAlgn="base" hangingPunct="0">
                <a:lnSpc>
                  <a:spcPct val="9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57200" algn="l"/>
                  <a:tab pos="9144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9pPr>
            </a:lstStyle>
            <a:p>
              <a:r>
                <a:rPr lang="en-US" sz="1500"/>
                <a:t>80 Gbit/s</a:t>
              </a:r>
            </a:p>
          </p:txBody>
        </p:sp>
        <p:sp>
          <p:nvSpPr>
            <p:cNvPr id="87" name="Text Box 21"/>
            <p:cNvSpPr txBox="1">
              <a:spLocks noChangeArrowheads="1"/>
            </p:cNvSpPr>
            <p:nvPr/>
          </p:nvSpPr>
          <p:spPr bwMode="auto">
            <a:xfrm>
              <a:off x="3185280" y="2638314"/>
              <a:ext cx="900000" cy="2894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81639" tIns="51792" rIns="81639" bIns="40820"/>
            <a:lstStyle>
              <a:lvl1pPr>
                <a:tabLst>
                  <a:tab pos="457200" algn="l"/>
                  <a:tab pos="9144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1pPr>
              <a:lvl2pPr>
                <a:tabLst>
                  <a:tab pos="457200" algn="l"/>
                  <a:tab pos="9144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2pPr>
              <a:lvl3pPr>
                <a:tabLst>
                  <a:tab pos="457200" algn="l"/>
                  <a:tab pos="9144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3pPr>
              <a:lvl4pPr>
                <a:tabLst>
                  <a:tab pos="457200" algn="l"/>
                  <a:tab pos="9144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4pPr>
              <a:lvl5pPr>
                <a:tabLst>
                  <a:tab pos="457200" algn="l"/>
                  <a:tab pos="9144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5pPr>
              <a:lvl6pPr marL="2514600" indent="-228600" fontAlgn="base" hangingPunct="0">
                <a:lnSpc>
                  <a:spcPct val="9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57200" algn="l"/>
                  <a:tab pos="9144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6pPr>
              <a:lvl7pPr marL="2971800" indent="-228600" fontAlgn="base" hangingPunct="0">
                <a:lnSpc>
                  <a:spcPct val="9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57200" algn="l"/>
                  <a:tab pos="9144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7pPr>
              <a:lvl8pPr marL="3429000" indent="-228600" fontAlgn="base" hangingPunct="0">
                <a:lnSpc>
                  <a:spcPct val="9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57200" algn="l"/>
                  <a:tab pos="9144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8pPr>
              <a:lvl9pPr marL="3886200" indent="-228600" fontAlgn="base" hangingPunct="0">
                <a:lnSpc>
                  <a:spcPct val="9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57200" algn="l"/>
                  <a:tab pos="9144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9pPr>
            </a:lstStyle>
            <a:p>
              <a:r>
                <a:rPr lang="en-US" sz="1500"/>
                <a:t>80 Gbit/s</a:t>
              </a:r>
            </a:p>
          </p:txBody>
        </p:sp>
        <p:sp>
          <p:nvSpPr>
            <p:cNvPr id="88" name="Text Box 22"/>
            <p:cNvSpPr txBox="1">
              <a:spLocks noChangeArrowheads="1"/>
            </p:cNvSpPr>
            <p:nvPr/>
          </p:nvSpPr>
          <p:spPr bwMode="auto">
            <a:xfrm>
              <a:off x="5569920" y="2279717"/>
              <a:ext cx="900000" cy="2894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81639" tIns="51792" rIns="81639" bIns="40820"/>
            <a:lstStyle>
              <a:lvl1pPr>
                <a:tabLst>
                  <a:tab pos="457200" algn="l"/>
                  <a:tab pos="9144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1pPr>
              <a:lvl2pPr>
                <a:tabLst>
                  <a:tab pos="457200" algn="l"/>
                  <a:tab pos="9144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2pPr>
              <a:lvl3pPr>
                <a:tabLst>
                  <a:tab pos="457200" algn="l"/>
                  <a:tab pos="9144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3pPr>
              <a:lvl4pPr>
                <a:tabLst>
                  <a:tab pos="457200" algn="l"/>
                  <a:tab pos="9144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4pPr>
              <a:lvl5pPr>
                <a:tabLst>
                  <a:tab pos="457200" algn="l"/>
                  <a:tab pos="9144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5pPr>
              <a:lvl6pPr marL="2514600" indent="-228600" fontAlgn="base" hangingPunct="0">
                <a:lnSpc>
                  <a:spcPct val="9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57200" algn="l"/>
                  <a:tab pos="9144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6pPr>
              <a:lvl7pPr marL="2971800" indent="-228600" fontAlgn="base" hangingPunct="0">
                <a:lnSpc>
                  <a:spcPct val="9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57200" algn="l"/>
                  <a:tab pos="9144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7pPr>
              <a:lvl8pPr marL="3429000" indent="-228600" fontAlgn="base" hangingPunct="0">
                <a:lnSpc>
                  <a:spcPct val="9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57200" algn="l"/>
                  <a:tab pos="9144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8pPr>
              <a:lvl9pPr marL="3886200" indent="-228600" fontAlgn="base" hangingPunct="0">
                <a:lnSpc>
                  <a:spcPct val="9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57200" algn="l"/>
                  <a:tab pos="9144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9pPr>
            </a:lstStyle>
            <a:p>
              <a:r>
                <a:rPr lang="en-US" sz="1500"/>
                <a:t>20 Gbit/s</a:t>
              </a:r>
            </a:p>
          </p:txBody>
        </p:sp>
        <p:sp>
          <p:nvSpPr>
            <p:cNvPr id="89" name="Text Box 23"/>
            <p:cNvSpPr txBox="1">
              <a:spLocks noChangeArrowheads="1"/>
            </p:cNvSpPr>
            <p:nvPr/>
          </p:nvSpPr>
          <p:spPr bwMode="auto">
            <a:xfrm>
              <a:off x="3421441" y="3905647"/>
              <a:ext cx="2410560" cy="10153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81639" tIns="57278" rIns="81639" bIns="40820"/>
            <a:lstStyle>
              <a:lvl1pPr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1pPr>
              <a:lvl2pPr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2pPr>
              <a:lvl3pPr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3pPr>
              <a:lvl4pPr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4pPr>
              <a:lvl5pPr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5pPr>
              <a:lvl6pPr marL="2514600" indent="-228600" fontAlgn="base" hangingPunct="0">
                <a:lnSpc>
                  <a:spcPct val="9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6pPr>
              <a:lvl7pPr marL="2971800" indent="-228600" fontAlgn="base" hangingPunct="0">
                <a:lnSpc>
                  <a:spcPct val="9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7pPr>
              <a:lvl8pPr marL="3429000" indent="-228600" fontAlgn="base" hangingPunct="0">
                <a:lnSpc>
                  <a:spcPct val="9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8pPr>
              <a:lvl9pPr marL="3886200" indent="-228600" fontAlgn="base" hangingPunct="0">
                <a:lnSpc>
                  <a:spcPct val="9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9pPr>
            </a:lstStyle>
            <a:p>
              <a:r>
                <a:rPr lang="en-US" sz="2000" dirty="0">
                  <a:solidFill>
                    <a:srgbClr val="0066FF"/>
                  </a:solidFill>
                </a:rPr>
                <a:t>Sector board</a:t>
              </a:r>
            </a:p>
            <a:p>
              <a:r>
                <a:rPr lang="en-US" sz="2000" dirty="0"/>
                <a:t>Input: 360 </a:t>
              </a:r>
              <a:r>
                <a:rPr lang="en-US" sz="2000" dirty="0" err="1"/>
                <a:t>Gbit</a:t>
              </a:r>
              <a:r>
                <a:rPr lang="en-US" sz="2000" dirty="0"/>
                <a:t>/s</a:t>
              </a:r>
            </a:p>
            <a:p>
              <a:r>
                <a:rPr lang="en-US" sz="2000" dirty="0"/>
                <a:t>Output: 180 </a:t>
              </a:r>
              <a:r>
                <a:rPr lang="en-US" sz="2000" dirty="0" err="1"/>
                <a:t>Gbit</a:t>
              </a:r>
              <a:r>
                <a:rPr lang="en-US" sz="2000" dirty="0"/>
                <a:t>/s</a:t>
              </a:r>
            </a:p>
          </p:txBody>
        </p:sp>
        <p:sp>
          <p:nvSpPr>
            <p:cNvPr id="90" name="Text Box 24"/>
            <p:cNvSpPr txBox="1">
              <a:spLocks noChangeArrowheads="1"/>
            </p:cNvSpPr>
            <p:nvPr/>
          </p:nvSpPr>
          <p:spPr bwMode="auto">
            <a:xfrm>
              <a:off x="274253" y="5900949"/>
              <a:ext cx="8262720" cy="626851"/>
            </a:xfrm>
            <a:prstGeom prst="rect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lIns="81639" tIns="57278" rIns="81639" bIns="40820"/>
            <a:lstStyle>
              <a:lvl1pPr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1pPr>
              <a:lvl2pPr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2pPr>
              <a:lvl3pPr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3pPr>
              <a:lvl4pPr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4pPr>
              <a:lvl5pPr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5pPr>
              <a:lvl6pPr marL="2514600" indent="-228600" fontAlgn="base" hangingPunct="0">
                <a:lnSpc>
                  <a:spcPct val="9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6pPr>
              <a:lvl7pPr marL="2971800" indent="-228600" fontAlgn="base" hangingPunct="0">
                <a:lnSpc>
                  <a:spcPct val="9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7pPr>
              <a:lvl8pPr marL="3429000" indent="-228600" fontAlgn="base" hangingPunct="0">
                <a:lnSpc>
                  <a:spcPct val="9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8pPr>
              <a:lvl9pPr marL="3886200" indent="-228600" fontAlgn="base" hangingPunct="0">
                <a:lnSpc>
                  <a:spcPct val="9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9pPr>
            </a:lstStyle>
            <a:p>
              <a:r>
                <a:rPr lang="en-US" sz="1600" dirty="0" smtClean="0"/>
                <a:t>Demonstrate full tracking in a sector, including communication with </a:t>
              </a:r>
              <a:r>
                <a:rPr lang="en-US" sz="1600" dirty="0" err="1" smtClean="0"/>
                <a:t>neighbour</a:t>
              </a:r>
              <a:r>
                <a:rPr lang="en-US" sz="1600" dirty="0" smtClean="0"/>
                <a:t> sectors</a:t>
              </a:r>
            </a:p>
            <a:p>
              <a:r>
                <a:rPr lang="en-US" sz="1600" dirty="0" smtClean="0"/>
                <a:t>Measure latency from DTC output to L1 tracks available </a:t>
              </a:r>
              <a:endParaRPr lang="en-US" sz="1600" dirty="0"/>
            </a:p>
          </p:txBody>
        </p:sp>
        <p:sp>
          <p:nvSpPr>
            <p:cNvPr id="91" name="Text Box 25"/>
            <p:cNvSpPr txBox="1">
              <a:spLocks noChangeArrowheads="1"/>
            </p:cNvSpPr>
            <p:nvPr/>
          </p:nvSpPr>
          <p:spPr bwMode="auto">
            <a:xfrm>
              <a:off x="2239201" y="1332097"/>
              <a:ext cx="1182240" cy="2894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81639" tIns="51792" rIns="81639" bIns="40820"/>
            <a:lstStyle>
              <a:lvl1pPr>
                <a:tabLst>
                  <a:tab pos="457200" algn="l"/>
                  <a:tab pos="9144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1pPr>
              <a:lvl2pPr>
                <a:tabLst>
                  <a:tab pos="457200" algn="l"/>
                  <a:tab pos="9144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2pPr>
              <a:lvl3pPr>
                <a:tabLst>
                  <a:tab pos="457200" algn="l"/>
                  <a:tab pos="9144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3pPr>
              <a:lvl4pPr>
                <a:tabLst>
                  <a:tab pos="457200" algn="l"/>
                  <a:tab pos="9144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4pPr>
              <a:lvl5pPr>
                <a:tabLst>
                  <a:tab pos="457200" algn="l"/>
                  <a:tab pos="9144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5pPr>
              <a:lvl6pPr marL="2514600" indent="-228600" fontAlgn="base" hangingPunct="0">
                <a:lnSpc>
                  <a:spcPct val="9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57200" algn="l"/>
                  <a:tab pos="9144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6pPr>
              <a:lvl7pPr marL="2971800" indent="-228600" fontAlgn="base" hangingPunct="0">
                <a:lnSpc>
                  <a:spcPct val="9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57200" algn="l"/>
                  <a:tab pos="9144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7pPr>
              <a:lvl8pPr marL="3429000" indent="-228600" fontAlgn="base" hangingPunct="0">
                <a:lnSpc>
                  <a:spcPct val="9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57200" algn="l"/>
                  <a:tab pos="9144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8pPr>
              <a:lvl9pPr marL="3886200" indent="-228600" fontAlgn="base" hangingPunct="0">
                <a:lnSpc>
                  <a:spcPct val="9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57200" algn="l"/>
                  <a:tab pos="9144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9pPr>
            </a:lstStyle>
            <a:p>
              <a:r>
                <a:rPr lang="en-US" sz="1500"/>
                <a:t>~100 Gbit/s*</a:t>
              </a:r>
            </a:p>
          </p:txBody>
        </p:sp>
        <p:sp>
          <p:nvSpPr>
            <p:cNvPr id="92" name="Text Box 26"/>
            <p:cNvSpPr txBox="1">
              <a:spLocks noChangeArrowheads="1"/>
            </p:cNvSpPr>
            <p:nvPr/>
          </p:nvSpPr>
          <p:spPr bwMode="auto">
            <a:xfrm>
              <a:off x="2304000" y="2932104"/>
              <a:ext cx="1182240" cy="2894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81639" tIns="51792" rIns="81639" bIns="40820"/>
            <a:lstStyle>
              <a:lvl1pPr>
                <a:tabLst>
                  <a:tab pos="457200" algn="l"/>
                  <a:tab pos="9144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1pPr>
              <a:lvl2pPr>
                <a:tabLst>
                  <a:tab pos="457200" algn="l"/>
                  <a:tab pos="9144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2pPr>
              <a:lvl3pPr>
                <a:tabLst>
                  <a:tab pos="457200" algn="l"/>
                  <a:tab pos="9144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3pPr>
              <a:lvl4pPr>
                <a:tabLst>
                  <a:tab pos="457200" algn="l"/>
                  <a:tab pos="9144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4pPr>
              <a:lvl5pPr>
                <a:tabLst>
                  <a:tab pos="457200" algn="l"/>
                  <a:tab pos="9144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5pPr>
              <a:lvl6pPr marL="2514600" indent="-228600" fontAlgn="base" hangingPunct="0">
                <a:lnSpc>
                  <a:spcPct val="9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57200" algn="l"/>
                  <a:tab pos="9144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6pPr>
              <a:lvl7pPr marL="2971800" indent="-228600" fontAlgn="base" hangingPunct="0">
                <a:lnSpc>
                  <a:spcPct val="9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57200" algn="l"/>
                  <a:tab pos="9144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7pPr>
              <a:lvl8pPr marL="3429000" indent="-228600" fontAlgn="base" hangingPunct="0">
                <a:lnSpc>
                  <a:spcPct val="9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57200" algn="l"/>
                  <a:tab pos="9144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8pPr>
              <a:lvl9pPr marL="3886200" indent="-228600" fontAlgn="base" hangingPunct="0">
                <a:lnSpc>
                  <a:spcPct val="9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57200" algn="l"/>
                  <a:tab pos="9144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9pPr>
            </a:lstStyle>
            <a:p>
              <a:r>
                <a:rPr lang="en-US" sz="1500"/>
                <a:t>~100 Gbit/s*</a:t>
              </a:r>
            </a:p>
          </p:txBody>
        </p:sp>
        <p:sp>
          <p:nvSpPr>
            <p:cNvPr id="93" name="Text Box 27"/>
            <p:cNvSpPr txBox="1">
              <a:spLocks noChangeArrowheads="1"/>
            </p:cNvSpPr>
            <p:nvPr/>
          </p:nvSpPr>
          <p:spPr bwMode="auto">
            <a:xfrm>
              <a:off x="377280" y="3454881"/>
              <a:ext cx="3081600" cy="704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81639" tIns="51792" rIns="81639" bIns="40820"/>
            <a:lstStyle>
              <a:lvl1pPr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1pPr>
              <a:lvl2pPr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2pPr>
              <a:lvl3pPr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3pPr>
              <a:lvl4pPr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4pPr>
              <a:lvl5pPr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5pPr>
              <a:lvl6pPr marL="2514600" indent="-228600" fontAlgn="base" hangingPunct="0">
                <a:lnSpc>
                  <a:spcPct val="9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6pPr>
              <a:lvl7pPr marL="2971800" indent="-228600" fontAlgn="base" hangingPunct="0">
                <a:lnSpc>
                  <a:spcPct val="9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7pPr>
              <a:lvl8pPr marL="3429000" indent="-228600" fontAlgn="base" hangingPunct="0">
                <a:lnSpc>
                  <a:spcPct val="9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8pPr>
              <a:lvl9pPr marL="3886200" indent="-228600" fontAlgn="base" hangingPunct="0">
                <a:lnSpc>
                  <a:spcPct val="9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9pPr>
            </a:lstStyle>
            <a:p>
              <a:r>
                <a:rPr lang="en-US" sz="1500" dirty="0"/>
                <a:t>* Only need to receive </a:t>
              </a:r>
              <a:r>
                <a:rPr lang="en-US" sz="1500" dirty="0" smtClean="0"/>
                <a:t>stubs</a:t>
              </a:r>
              <a:endParaRPr lang="en-US" sz="1500" dirty="0"/>
            </a:p>
            <a:p>
              <a:r>
                <a:rPr lang="en-US" sz="1500" dirty="0"/>
                <a:t>needed to demonstrate functionality</a:t>
              </a:r>
            </a:p>
            <a:p>
              <a:r>
                <a:rPr lang="en-US" sz="1500" dirty="0"/>
                <a:t>of the central sector</a:t>
              </a:r>
            </a:p>
          </p:txBody>
        </p:sp>
        <p:sp>
          <p:nvSpPr>
            <p:cNvPr id="94" name="Text Box 28"/>
            <p:cNvSpPr txBox="1">
              <a:spLocks noChangeArrowheads="1"/>
            </p:cNvSpPr>
            <p:nvPr/>
          </p:nvSpPr>
          <p:spPr bwMode="auto">
            <a:xfrm>
              <a:off x="361440" y="4450025"/>
              <a:ext cx="3000960" cy="8612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81639" tIns="54535" rIns="81639" bIns="40820"/>
            <a:lstStyle>
              <a:lvl1pPr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1pPr>
              <a:lvl2pPr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2pPr>
              <a:lvl3pPr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3pPr>
              <a:lvl4pPr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4pPr>
              <a:lvl5pPr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5pPr>
              <a:lvl6pPr marL="2514600" indent="-228600" fontAlgn="base" hangingPunct="0">
                <a:lnSpc>
                  <a:spcPct val="9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6pPr>
              <a:lvl7pPr marL="2971800" indent="-228600" fontAlgn="base" hangingPunct="0">
                <a:lnSpc>
                  <a:spcPct val="9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7pPr>
              <a:lvl8pPr marL="3429000" indent="-228600" fontAlgn="base" hangingPunct="0">
                <a:lnSpc>
                  <a:spcPct val="9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8pPr>
              <a:lvl9pPr marL="3886200" indent="-228600" fontAlgn="base" hangingPunct="0">
                <a:lnSpc>
                  <a:spcPct val="9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9pPr>
            </a:lstStyle>
            <a:p>
              <a:r>
                <a:rPr lang="en-US" sz="2000" dirty="0">
                  <a:solidFill>
                    <a:srgbClr val="FF0000"/>
                  </a:solidFill>
                </a:rPr>
                <a:t>Board used for DTC emulation and the L1Track receiver can be the same</a:t>
              </a:r>
            </a:p>
          </p:txBody>
        </p:sp>
        <p:sp>
          <p:nvSpPr>
            <p:cNvPr id="95" name="Text Box 29"/>
            <p:cNvSpPr txBox="1">
              <a:spLocks noChangeArrowheads="1"/>
            </p:cNvSpPr>
            <p:nvPr/>
          </p:nvSpPr>
          <p:spPr bwMode="auto">
            <a:xfrm>
              <a:off x="5935680" y="3282062"/>
              <a:ext cx="3165120" cy="12630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81639" tIns="55906" rIns="81639" bIns="40820"/>
            <a:lstStyle>
              <a:lvl1pPr marL="136525" indent="-136525"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1pPr>
              <a:lvl2pPr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2pPr>
              <a:lvl3pPr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3pPr>
              <a:lvl4pPr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4pPr>
              <a:lvl5pPr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5pPr>
              <a:lvl6pPr marL="2514600" indent="-228600" fontAlgn="base" hangingPunct="0">
                <a:lnSpc>
                  <a:spcPct val="9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6pPr>
              <a:lvl7pPr marL="2971800" indent="-228600" fontAlgn="base" hangingPunct="0">
                <a:lnSpc>
                  <a:spcPct val="9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7pPr>
              <a:lvl8pPr marL="3429000" indent="-228600" fontAlgn="base" hangingPunct="0">
                <a:lnSpc>
                  <a:spcPct val="9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8pPr>
              <a:lvl9pPr marL="3886200" indent="-228600" fontAlgn="base" hangingPunct="0">
                <a:lnSpc>
                  <a:spcPct val="9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9pPr>
            </a:lstStyle>
            <a:p>
              <a:r>
                <a:rPr lang="en-US" sz="2000" dirty="0">
                  <a:solidFill>
                    <a:srgbClr val="FF0000"/>
                  </a:solidFill>
                </a:rPr>
                <a:t>Full Sector Demonstration</a:t>
              </a:r>
              <a:r>
                <a:rPr lang="en-US" sz="2000" dirty="0"/>
                <a:t>:</a:t>
              </a:r>
            </a:p>
            <a:p>
              <a:pPr marL="270000" indent="-234000">
                <a:buSzPct val="100000"/>
                <a:buFont typeface="Wingdings" charset="2"/>
                <a:buChar char="§"/>
              </a:pPr>
              <a:r>
                <a:rPr lang="en-US" sz="2000" dirty="0"/>
                <a:t>Covers </a:t>
              </a:r>
              <a:r>
                <a:rPr lang="en-US" sz="2000" dirty="0" smtClean="0"/>
                <a:t>|</a:t>
              </a:r>
              <a:r>
                <a:rPr lang="en-US" sz="2000" dirty="0" err="1" smtClean="0">
                  <a:latin typeface="Standard Symbols L" charset="0"/>
                </a:rPr>
                <a:t>η</a:t>
              </a:r>
              <a:r>
                <a:rPr lang="en-US" sz="2000" dirty="0" smtClean="0"/>
                <a:t>|</a:t>
              </a:r>
              <a:r>
                <a:rPr lang="en-US" sz="2000" dirty="0"/>
                <a:t>&lt;2.4</a:t>
              </a:r>
            </a:p>
            <a:p>
              <a:pPr marL="270000" indent="-234000">
                <a:buSzPct val="100000"/>
                <a:buFont typeface="Wingdings" charset="2"/>
                <a:buChar char="§"/>
              </a:pPr>
              <a:r>
                <a:rPr lang="en-US" sz="2000" dirty="0"/>
                <a:t>Uses factor 4 time MUX</a:t>
              </a:r>
            </a:p>
            <a:p>
              <a:pPr marL="270000" indent="-234000">
                <a:buSzPct val="100000"/>
                <a:buFont typeface="Wingdings" charset="2"/>
                <a:buChar char="§"/>
              </a:pPr>
              <a:r>
                <a:rPr lang="en-US" sz="2000" dirty="0" err="1"/>
                <a:t>p</a:t>
              </a:r>
              <a:r>
                <a:rPr lang="en-US" sz="2000" baseline="-25000" dirty="0" err="1"/>
                <a:t>T</a:t>
              </a:r>
              <a:r>
                <a:rPr lang="en-US" sz="2000" dirty="0"/>
                <a:t>&gt;2 </a:t>
              </a:r>
              <a:r>
                <a:rPr lang="en-US" sz="2000" dirty="0" err="1"/>
                <a:t>GeV</a:t>
              </a:r>
              <a:endParaRPr lang="en-US" sz="2000" dirty="0"/>
            </a:p>
          </p:txBody>
        </p:sp>
        <p:sp>
          <p:nvSpPr>
            <p:cNvPr id="96" name="Text Box 30"/>
            <p:cNvSpPr txBox="1">
              <a:spLocks noChangeArrowheads="1"/>
            </p:cNvSpPr>
            <p:nvPr/>
          </p:nvSpPr>
          <p:spPr bwMode="auto">
            <a:xfrm>
              <a:off x="6176161" y="4726533"/>
              <a:ext cx="2967840" cy="5458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81639" tIns="53162" rIns="81639" bIns="40820"/>
            <a:lstStyle>
              <a:lvl1pPr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1pPr>
              <a:lvl2pPr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2pPr>
              <a:lvl3pPr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3pPr>
              <a:lvl4pPr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4pPr>
              <a:lvl5pPr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5pPr>
              <a:lvl6pPr marL="2514600" indent="-228600" fontAlgn="base" hangingPunct="0">
                <a:lnSpc>
                  <a:spcPct val="9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6pPr>
              <a:lvl7pPr marL="2971800" indent="-228600" fontAlgn="base" hangingPunct="0">
                <a:lnSpc>
                  <a:spcPct val="9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7pPr>
              <a:lvl8pPr marL="3429000" indent="-228600" fontAlgn="base" hangingPunct="0">
                <a:lnSpc>
                  <a:spcPct val="9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8pPr>
              <a:lvl9pPr marL="3886200" indent="-228600" fontAlgn="base" hangingPunct="0">
                <a:lnSpc>
                  <a:spcPct val="9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9pPr>
            </a:lstStyle>
            <a:p>
              <a:r>
                <a:rPr lang="en-US" sz="1600" dirty="0">
                  <a:solidFill>
                    <a:srgbClr val="0066FF"/>
                  </a:solidFill>
                </a:rPr>
                <a:t>Demonstrator based on CTP7 board developed for phase-1 </a:t>
              </a:r>
            </a:p>
          </p:txBody>
        </p:sp>
      </p:grpSp>
      <p:sp>
        <p:nvSpPr>
          <p:cNvPr id="33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228600" y="6515100"/>
            <a:ext cx="44767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BA44813D-CA13-804F-83FF-EA56B310D99F}" type="slidenum">
              <a:rPr lang="en-US" sz="900">
                <a:solidFill>
                  <a:srgbClr val="004C97"/>
                </a:solidFill>
                <a:latin typeface="Helvetica" charset="0"/>
              </a:rPr>
              <a:pPr eaLnBrk="1" hangingPunct="1"/>
              <a:t>24</a:t>
            </a:fld>
            <a:endParaRPr lang="en-US" sz="900">
              <a:solidFill>
                <a:srgbClr val="004C97"/>
              </a:solidFill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47543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Phase 2 Track Trigger</a:t>
            </a:r>
            <a:endParaRPr lang="en-US" dirty="0"/>
          </a:p>
        </p:txBody>
      </p:sp>
      <p:pic>
        <p:nvPicPr>
          <p:cNvPr id="36" name="Content Placeholder 35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252" t="-960" b="-1923"/>
          <a:stretch/>
        </p:blipFill>
        <p:spPr>
          <a:xfrm>
            <a:off x="495299" y="1079499"/>
            <a:ext cx="7708901" cy="4955721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>
            <a:off x="806450" y="6515100"/>
            <a:ext cx="5373688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900" dirty="0"/>
              <a:t>Vivian O’Dell 	CMS Phase 2 Upgrades</a:t>
            </a:r>
            <a:endParaRPr lang="en-US" sz="900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228600" y="6515100"/>
            <a:ext cx="44767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BA44813D-CA13-804F-83FF-EA56B310D99F}" type="slidenum">
              <a:rPr lang="en-US" sz="900">
                <a:solidFill>
                  <a:srgbClr val="004C97"/>
                </a:solidFill>
                <a:latin typeface="Helvetica" charset="0"/>
              </a:rPr>
              <a:pPr eaLnBrk="1" hangingPunct="1"/>
              <a:t>25</a:t>
            </a:fld>
            <a:endParaRPr lang="en-US" sz="900">
              <a:solidFill>
                <a:srgbClr val="004C97"/>
              </a:solidFill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38639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Helvetica" charset="0"/>
              </a:rPr>
              <a:t>CMS HL-LHC upgrades</a:t>
            </a:r>
            <a:endParaRPr lang="en-US" dirty="0">
              <a:latin typeface="Helvetica" charset="0"/>
            </a:endParaRPr>
          </a:p>
        </p:txBody>
      </p:sp>
      <p:sp>
        <p:nvSpPr>
          <p:cNvPr id="17410" name="Content Placeholder 2"/>
          <p:cNvSpPr>
            <a:spLocks noGrp="1"/>
          </p:cNvSpPr>
          <p:nvPr>
            <p:ph idx="1"/>
          </p:nvPr>
        </p:nvSpPr>
        <p:spPr bwMode="auto">
          <a:xfrm>
            <a:off x="213112" y="1042988"/>
            <a:ext cx="8672513" cy="49879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marL="0" indent="0" algn="ctr">
              <a:buNone/>
            </a:pPr>
            <a:endParaRPr lang="en-US" dirty="0" smtClean="0">
              <a:latin typeface="Helvetica" charset="0"/>
            </a:endParaRPr>
          </a:p>
          <a:p>
            <a:pPr marL="0" indent="0" algn="ctr">
              <a:buNone/>
            </a:pPr>
            <a:endParaRPr lang="en-US" dirty="0">
              <a:latin typeface="Helvetica" charset="0"/>
            </a:endParaRPr>
          </a:p>
          <a:p>
            <a:pPr marL="0" indent="0" algn="ctr">
              <a:buNone/>
            </a:pPr>
            <a:endParaRPr lang="en-US" dirty="0" smtClean="0">
              <a:latin typeface="Helvetica" charset="0"/>
            </a:endParaRPr>
          </a:p>
          <a:p>
            <a:pPr marL="0" indent="0" algn="ctr">
              <a:buNone/>
            </a:pPr>
            <a:r>
              <a:rPr lang="en-US" dirty="0" smtClean="0">
                <a:latin typeface="Helvetica" charset="0"/>
              </a:rPr>
              <a:t>Calorimeters</a:t>
            </a:r>
          </a:p>
        </p:txBody>
      </p:sp>
      <p:sp>
        <p:nvSpPr>
          <p:cNvPr id="17411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1EE099CF-442F-754E-8DAB-AE67A24B3DC9}" type="datetime1">
              <a:rPr lang="en-US" sz="900">
                <a:solidFill>
                  <a:srgbClr val="004C97"/>
                </a:solidFill>
                <a:latin typeface="Helvetica" charset="0"/>
              </a:rPr>
              <a:pPr eaLnBrk="1" hangingPunct="1"/>
              <a:t>6/24/15</a:t>
            </a:fld>
            <a:endParaRPr lang="en-US" sz="900">
              <a:solidFill>
                <a:srgbClr val="004C97"/>
              </a:solidFill>
              <a:latin typeface="Helvetica" charset="0"/>
            </a:endParaRPr>
          </a:p>
        </p:txBody>
      </p:sp>
      <p:sp>
        <p:nvSpPr>
          <p:cNvPr id="17412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900" dirty="0"/>
              <a:t>Vivian O’Dell 	CMS Phase 2 Upgrades</a:t>
            </a:r>
            <a:endParaRPr lang="en-US" sz="900" b="1" dirty="0"/>
          </a:p>
        </p:txBody>
      </p:sp>
      <p:sp>
        <p:nvSpPr>
          <p:cNvPr id="17413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BA44813D-CA13-804F-83FF-EA56B310D99F}" type="slidenum">
              <a:rPr lang="en-US" sz="900">
                <a:solidFill>
                  <a:srgbClr val="004C97"/>
                </a:solidFill>
                <a:latin typeface="Helvetica" charset="0"/>
              </a:rPr>
              <a:pPr eaLnBrk="1" hangingPunct="1"/>
              <a:t>26</a:t>
            </a:fld>
            <a:endParaRPr lang="en-US" sz="900">
              <a:solidFill>
                <a:srgbClr val="004C97"/>
              </a:solidFill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51885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en-US" dirty="0" err="1" smtClean="0">
                <a:latin typeface="Helvetica" charset="0"/>
              </a:rPr>
              <a:t>Endcap</a:t>
            </a:r>
            <a:r>
              <a:rPr lang="en-US" dirty="0" smtClean="0">
                <a:latin typeface="Helvetica" charset="0"/>
              </a:rPr>
              <a:t> Calorimeter for HL-LHC: High Granularity Cal</a:t>
            </a:r>
            <a:endParaRPr lang="en-US" dirty="0">
              <a:latin typeface="Helvetica" charset="0"/>
            </a:endParaRPr>
          </a:p>
        </p:txBody>
      </p:sp>
      <p:sp>
        <p:nvSpPr>
          <p:cNvPr id="17412" name="Footer Placeholder 4"/>
          <p:cNvSpPr>
            <a:spLocks noGrp="1"/>
          </p:cNvSpPr>
          <p:nvPr>
            <p:ph type="ftr" sz="quarter" idx="11"/>
          </p:nvPr>
        </p:nvSpPr>
        <p:spPr bwMode="auto">
          <a:xfrm>
            <a:off x="704850" y="6388100"/>
            <a:ext cx="5373688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900">
                <a:solidFill>
                  <a:srgbClr val="004C97"/>
                </a:solidFill>
                <a:latin typeface="Helvetica" charset="0"/>
              </a:rPr>
              <a:t>Presenter | Presentation Title</a:t>
            </a:r>
            <a:endParaRPr lang="en-US" sz="900" b="1">
              <a:solidFill>
                <a:srgbClr val="004C97"/>
              </a:solidFill>
              <a:latin typeface="Helvetica" charset="0"/>
            </a:endParaRPr>
          </a:p>
        </p:txBody>
      </p:sp>
      <p:sp>
        <p:nvSpPr>
          <p:cNvPr id="17413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27000" y="6388100"/>
            <a:ext cx="44767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BA44813D-CA13-804F-83FF-EA56B310D99F}" type="slidenum">
              <a:rPr lang="en-US" sz="900">
                <a:solidFill>
                  <a:srgbClr val="004C97"/>
                </a:solidFill>
                <a:latin typeface="Helvetica" charset="0"/>
              </a:rPr>
              <a:pPr eaLnBrk="1" hangingPunct="1"/>
              <a:t>27</a:t>
            </a:fld>
            <a:endParaRPr lang="en-US" sz="900">
              <a:solidFill>
                <a:srgbClr val="004C97"/>
              </a:solidFill>
              <a:latin typeface="Helvetica" charset="0"/>
            </a:endParaRPr>
          </a:p>
        </p:txBody>
      </p:sp>
      <p:sp>
        <p:nvSpPr>
          <p:cNvPr id="8" name="Espace réservé du contenu 2"/>
          <p:cNvSpPr txBox="1">
            <a:spLocks/>
          </p:cNvSpPr>
          <p:nvPr/>
        </p:nvSpPr>
        <p:spPr>
          <a:xfrm>
            <a:off x="149920" y="1016000"/>
            <a:ext cx="8740080" cy="545435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595959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smtClean="0"/>
          </a:p>
          <a:p>
            <a:pPr marL="0" indent="0">
              <a:buFont typeface="Arial" charset="0"/>
              <a:buNone/>
            </a:pPr>
            <a:endParaRPr lang="fr-FR" dirty="0"/>
          </a:p>
        </p:txBody>
      </p:sp>
      <p:pic>
        <p:nvPicPr>
          <p:cNvPr id="9" name="Image 3" descr="HGCAL_Design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2592" y="1655688"/>
            <a:ext cx="3594376" cy="3583384"/>
          </a:xfrm>
          <a:prstGeom prst="rect">
            <a:avLst/>
          </a:prstGeom>
        </p:spPr>
      </p:pic>
      <p:pic>
        <p:nvPicPr>
          <p:cNvPr id="10" name="Image 5" descr="a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944" y="1054100"/>
            <a:ext cx="4051300" cy="55245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auto">
          <a:xfrm>
            <a:off x="2222500" y="2635250"/>
            <a:ext cx="1955800" cy="1200150"/>
          </a:xfrm>
          <a:prstGeom prst="rect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cxnSp>
        <p:nvCxnSpPr>
          <p:cNvPr id="12" name="Connecteur droit 8"/>
          <p:cNvCxnSpPr/>
          <p:nvPr/>
        </p:nvCxnSpPr>
        <p:spPr bwMode="auto">
          <a:xfrm flipV="1">
            <a:off x="4241800" y="1732880"/>
            <a:ext cx="977900" cy="88332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Connecteur droit 11"/>
          <p:cNvCxnSpPr/>
          <p:nvPr/>
        </p:nvCxnSpPr>
        <p:spPr bwMode="auto">
          <a:xfrm>
            <a:off x="4241800" y="3835400"/>
            <a:ext cx="889000" cy="61528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14" name="ZoneTexte 17"/>
          <p:cNvSpPr txBox="1"/>
          <p:nvPr/>
        </p:nvSpPr>
        <p:spPr>
          <a:xfrm>
            <a:off x="5842000" y="2844800"/>
            <a:ext cx="540958" cy="40011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dirty="0" smtClean="0"/>
              <a:t>BH</a:t>
            </a:r>
            <a:endParaRPr lang="fr-FR" dirty="0"/>
          </a:p>
        </p:txBody>
      </p:sp>
      <p:cxnSp>
        <p:nvCxnSpPr>
          <p:cNvPr id="15" name="Connecteur droit 22"/>
          <p:cNvCxnSpPr/>
          <p:nvPr/>
        </p:nvCxnSpPr>
        <p:spPr bwMode="auto">
          <a:xfrm flipH="1">
            <a:off x="7338516" y="2171700"/>
            <a:ext cx="1335584" cy="482187"/>
          </a:xfrm>
          <a:prstGeom prst="line">
            <a:avLst/>
          </a:prstGeom>
          <a:solidFill>
            <a:schemeClr val="accent1"/>
          </a:solidFill>
          <a:ln w="889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6" name="ZoneTexte 14"/>
          <p:cNvSpPr txBox="1"/>
          <p:nvPr/>
        </p:nvSpPr>
        <p:spPr>
          <a:xfrm>
            <a:off x="7887816" y="2562572"/>
            <a:ext cx="4724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EE</a:t>
            </a:r>
            <a:endParaRPr lang="fr-FR" dirty="0"/>
          </a:p>
        </p:txBody>
      </p:sp>
      <p:sp>
        <p:nvSpPr>
          <p:cNvPr id="17" name="ZoneTexte 16"/>
          <p:cNvSpPr txBox="1"/>
          <p:nvPr/>
        </p:nvSpPr>
        <p:spPr>
          <a:xfrm>
            <a:off x="7313736" y="2158876"/>
            <a:ext cx="4916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FH</a:t>
            </a:r>
            <a:endParaRPr lang="fr-FR" dirty="0"/>
          </a:p>
        </p:txBody>
      </p:sp>
      <p:sp>
        <p:nvSpPr>
          <p:cNvPr id="18" name="ZoneTexte 27"/>
          <p:cNvSpPr txBox="1"/>
          <p:nvPr/>
        </p:nvSpPr>
        <p:spPr>
          <a:xfrm rot="5400000">
            <a:off x="8375242" y="3539965"/>
            <a:ext cx="8876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neutron</a:t>
            </a:r>
          </a:p>
          <a:p>
            <a:r>
              <a:rPr lang="en-GB" sz="1200" dirty="0" smtClean="0"/>
              <a:t>moderator</a:t>
            </a:r>
            <a:endParaRPr lang="en-GB" sz="1200" dirty="0"/>
          </a:p>
        </p:txBody>
      </p:sp>
      <p:sp>
        <p:nvSpPr>
          <p:cNvPr id="19" name="Flèche vers la gauche 28"/>
          <p:cNvSpPr/>
          <p:nvPr/>
        </p:nvSpPr>
        <p:spPr bwMode="auto">
          <a:xfrm>
            <a:off x="8418388" y="3551767"/>
            <a:ext cx="217612" cy="53731"/>
          </a:xfrm>
          <a:prstGeom prst="left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pic>
        <p:nvPicPr>
          <p:cNvPr id="20" name="Image 29" descr="a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1575" y="3929690"/>
            <a:ext cx="101417" cy="172409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 bwMode="auto">
          <a:xfrm>
            <a:off x="7455294" y="4890328"/>
            <a:ext cx="1512168" cy="142404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23" name="ZoneTexte 30"/>
          <p:cNvSpPr txBox="1"/>
          <p:nvPr/>
        </p:nvSpPr>
        <p:spPr>
          <a:xfrm>
            <a:off x="7438319" y="4826868"/>
            <a:ext cx="148115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 smtClean="0">
                <a:solidFill>
                  <a:schemeClr val="bg1"/>
                </a:solidFill>
                <a:latin typeface="Arial Rounded MT Bold"/>
                <a:cs typeface="Arial Rounded MT Bold"/>
              </a:rPr>
              <a:t>Front thermal </a:t>
            </a:r>
            <a:r>
              <a:rPr lang="en-GB" sz="1000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screen</a:t>
            </a:r>
            <a:endParaRPr lang="en-GB" sz="1000" dirty="0">
              <a:solidFill>
                <a:srgbClr val="FFFFFF"/>
              </a:solidFill>
              <a:latin typeface="Arial Rounded MT Bold"/>
              <a:cs typeface="Arial Rounded MT Bold"/>
            </a:endParaRPr>
          </a:p>
        </p:txBody>
      </p:sp>
      <p:cxnSp>
        <p:nvCxnSpPr>
          <p:cNvPr id="24" name="Connecteur droit avec flèche 35"/>
          <p:cNvCxnSpPr/>
          <p:nvPr/>
        </p:nvCxnSpPr>
        <p:spPr bwMode="auto">
          <a:xfrm flipH="1" flipV="1">
            <a:off x="8557634" y="4518124"/>
            <a:ext cx="353533" cy="35444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sm"/>
          </a:ln>
          <a:effectLst/>
        </p:spPr>
      </p:cxnSp>
      <p:sp>
        <p:nvSpPr>
          <p:cNvPr id="25" name="Accolade ouvrante 38"/>
          <p:cNvSpPr/>
          <p:nvPr/>
        </p:nvSpPr>
        <p:spPr bwMode="auto">
          <a:xfrm rot="5400000">
            <a:off x="7767332" y="1364464"/>
            <a:ext cx="162312" cy="1368152"/>
          </a:xfrm>
          <a:prstGeom prst="leftBrac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26" name="ZoneTexte 42"/>
          <p:cNvSpPr txBox="1"/>
          <p:nvPr/>
        </p:nvSpPr>
        <p:spPr>
          <a:xfrm>
            <a:off x="7384628" y="1492796"/>
            <a:ext cx="9669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HGCAL</a:t>
            </a:r>
            <a:endParaRPr lang="fr-FR" dirty="0"/>
          </a:p>
        </p:txBody>
      </p:sp>
      <p:sp>
        <p:nvSpPr>
          <p:cNvPr id="28" name="ZoneTexte 18"/>
          <p:cNvSpPr txBox="1"/>
          <p:nvPr/>
        </p:nvSpPr>
        <p:spPr>
          <a:xfrm>
            <a:off x="5241032" y="5250656"/>
            <a:ext cx="14393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b="1" dirty="0" smtClean="0"/>
              <a:t>EE</a:t>
            </a:r>
            <a:r>
              <a:rPr lang="fr-FR" sz="1800" dirty="0" smtClean="0"/>
              <a:t>   Cu-W / Si </a:t>
            </a:r>
            <a:endParaRPr lang="fr-FR" sz="1800" dirty="0"/>
          </a:p>
        </p:txBody>
      </p:sp>
      <p:sp>
        <p:nvSpPr>
          <p:cNvPr id="29" name="ZoneTexte 19"/>
          <p:cNvSpPr txBox="1"/>
          <p:nvPr/>
        </p:nvSpPr>
        <p:spPr>
          <a:xfrm>
            <a:off x="5215632" y="5610696"/>
            <a:ext cx="1442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b="1" dirty="0" smtClean="0"/>
              <a:t>FH</a:t>
            </a:r>
            <a:r>
              <a:rPr lang="fr-FR" sz="1800" dirty="0" smtClean="0"/>
              <a:t>   </a:t>
            </a:r>
            <a:r>
              <a:rPr lang="fr-FR" sz="1800" dirty="0" err="1" smtClean="0"/>
              <a:t>Brass</a:t>
            </a:r>
            <a:r>
              <a:rPr lang="fr-FR" sz="1800" dirty="0" smtClean="0"/>
              <a:t> / Si </a:t>
            </a:r>
            <a:endParaRPr lang="fr-FR" sz="1800" dirty="0"/>
          </a:p>
        </p:txBody>
      </p:sp>
      <p:sp>
        <p:nvSpPr>
          <p:cNvPr id="30" name="ZoneTexte 20"/>
          <p:cNvSpPr txBox="1"/>
          <p:nvPr/>
        </p:nvSpPr>
        <p:spPr>
          <a:xfrm>
            <a:off x="5224140" y="5949890"/>
            <a:ext cx="2249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b="1" dirty="0" smtClean="0"/>
              <a:t>BH</a:t>
            </a:r>
            <a:r>
              <a:rPr lang="fr-FR" sz="1800" dirty="0" smtClean="0"/>
              <a:t>   </a:t>
            </a:r>
            <a:r>
              <a:rPr lang="fr-FR" sz="1800" dirty="0" err="1" smtClean="0"/>
              <a:t>Brass</a:t>
            </a:r>
            <a:r>
              <a:rPr lang="fr-FR" sz="1800" dirty="0" smtClean="0"/>
              <a:t> / </a:t>
            </a:r>
            <a:r>
              <a:rPr lang="fr-FR" sz="1800" dirty="0" err="1" smtClean="0"/>
              <a:t>scint</a:t>
            </a:r>
            <a:r>
              <a:rPr lang="fr-FR" sz="1800" dirty="0" smtClean="0"/>
              <a:t>. </a:t>
            </a:r>
            <a:r>
              <a:rPr lang="fr-FR" sz="1800" dirty="0" err="1" smtClean="0"/>
              <a:t>tiles</a:t>
            </a:r>
            <a:endParaRPr lang="fr-FR" sz="1800" dirty="0"/>
          </a:p>
        </p:txBody>
      </p:sp>
      <p:sp>
        <p:nvSpPr>
          <p:cNvPr id="31" name="ZoneTexte 43"/>
          <p:cNvSpPr txBox="1"/>
          <p:nvPr/>
        </p:nvSpPr>
        <p:spPr>
          <a:xfrm>
            <a:off x="6998940" y="5297264"/>
            <a:ext cx="1331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dirty="0" smtClean="0"/>
              <a:t>26 X</a:t>
            </a:r>
            <a:r>
              <a:rPr lang="fr-FR" sz="1800" baseline="-25000" dirty="0" smtClean="0"/>
              <a:t>0</a:t>
            </a:r>
            <a:r>
              <a:rPr lang="fr-FR" sz="1800" dirty="0" smtClean="0"/>
              <a:t> (1.5 </a:t>
            </a:r>
            <a:r>
              <a:rPr lang="fr-FR" sz="1800" dirty="0" smtClean="0">
                <a:latin typeface="Symbol" charset="2"/>
                <a:cs typeface="Symbol" charset="2"/>
              </a:rPr>
              <a:t>l</a:t>
            </a:r>
            <a:r>
              <a:rPr lang="fr-FR" sz="1800" dirty="0" smtClean="0"/>
              <a:t>)</a:t>
            </a:r>
            <a:endParaRPr lang="fr-FR" sz="1800" dirty="0"/>
          </a:p>
        </p:txBody>
      </p:sp>
      <p:sp>
        <p:nvSpPr>
          <p:cNvPr id="32" name="ZoneTexte 44"/>
          <p:cNvSpPr txBox="1"/>
          <p:nvPr/>
        </p:nvSpPr>
        <p:spPr>
          <a:xfrm>
            <a:off x="7135819" y="5623976"/>
            <a:ext cx="655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dirty="0" smtClean="0"/>
              <a:t>3.5 </a:t>
            </a:r>
            <a:r>
              <a:rPr lang="fr-FR" sz="1800" dirty="0" smtClean="0">
                <a:latin typeface="Symbol" charset="2"/>
                <a:cs typeface="Symbol" charset="2"/>
              </a:rPr>
              <a:t>l</a:t>
            </a:r>
            <a:endParaRPr lang="fr-FR" sz="1800" dirty="0"/>
          </a:p>
        </p:txBody>
      </p:sp>
      <p:sp>
        <p:nvSpPr>
          <p:cNvPr id="33" name="ZoneTexte 45"/>
          <p:cNvSpPr txBox="1"/>
          <p:nvPr/>
        </p:nvSpPr>
        <p:spPr>
          <a:xfrm>
            <a:off x="7238983" y="5967968"/>
            <a:ext cx="4805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dirty="0" smtClean="0"/>
              <a:t>5 </a:t>
            </a:r>
            <a:r>
              <a:rPr lang="fr-FR" sz="1800" dirty="0" smtClean="0">
                <a:latin typeface="Symbol" charset="2"/>
                <a:cs typeface="Symbol" charset="2"/>
              </a:rPr>
              <a:t>l</a:t>
            </a:r>
            <a:endParaRPr lang="fr-FR" sz="1800" dirty="0"/>
          </a:p>
        </p:txBody>
      </p:sp>
      <p:sp>
        <p:nvSpPr>
          <p:cNvPr id="35" name="Rectangle 34"/>
          <p:cNvSpPr/>
          <p:nvPr/>
        </p:nvSpPr>
        <p:spPr>
          <a:xfrm>
            <a:off x="127000" y="863600"/>
            <a:ext cx="8610600" cy="40011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3333CC"/>
                </a:solidFill>
              </a:rPr>
              <a:t>Integrated sampling Silicon ECAL+HCAL and Backing Calorimeters</a:t>
            </a:r>
          </a:p>
        </p:txBody>
      </p:sp>
      <p:sp>
        <p:nvSpPr>
          <p:cNvPr id="36" name="Slide Number Placeholder 37"/>
          <p:cNvSpPr txBox="1">
            <a:spLocks/>
          </p:cNvSpPr>
          <p:nvPr/>
        </p:nvSpPr>
        <p:spPr>
          <a:xfrm>
            <a:off x="8058150" y="6286500"/>
            <a:ext cx="492125" cy="152400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457200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fld id="{1AD93096-5B34-4342-9326-69289CEAE4C2}" type="slidenum">
              <a:rPr lang="en-US" smtClean="0">
                <a:solidFill>
                  <a:srgbClr val="FFFFFF"/>
                </a:solidFill>
              </a:rPr>
              <a:pPr/>
              <a:t>27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71932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en-US" dirty="0" err="1" smtClean="0">
                <a:latin typeface="Helvetica" charset="0"/>
              </a:rPr>
              <a:t>Endcap</a:t>
            </a:r>
            <a:r>
              <a:rPr lang="en-US" dirty="0" smtClean="0">
                <a:latin typeface="Helvetica" charset="0"/>
              </a:rPr>
              <a:t> Calorimeter for HL-LHC: </a:t>
            </a:r>
            <a:r>
              <a:rPr lang="en-US" dirty="0" err="1" smtClean="0">
                <a:latin typeface="Helvetica" charset="0"/>
              </a:rPr>
              <a:t>HGCal</a:t>
            </a:r>
            <a:endParaRPr lang="en-US" dirty="0">
              <a:latin typeface="Helvetica" charset="0"/>
            </a:endParaRPr>
          </a:p>
        </p:txBody>
      </p:sp>
      <p:sp>
        <p:nvSpPr>
          <p:cNvPr id="3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147050" y="6362700"/>
            <a:ext cx="492125" cy="152400"/>
          </a:xfrm>
        </p:spPr>
        <p:txBody>
          <a:bodyPr/>
          <a:lstStyle/>
          <a:p>
            <a:pPr>
              <a:defRPr/>
            </a:pPr>
            <a:fld id="{5CB5579B-D2DA-8A43-B475-05BCD64D55F1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900" y="1181100"/>
            <a:ext cx="3048000" cy="5292132"/>
          </a:xfrm>
          <a:prstGeom prst="rect">
            <a:avLst/>
          </a:prstGeom>
        </p:spPr>
      </p:pic>
      <p:sp>
        <p:nvSpPr>
          <p:cNvPr id="39" name="Rectangle 38"/>
          <p:cNvSpPr/>
          <p:nvPr/>
        </p:nvSpPr>
        <p:spPr bwMode="auto">
          <a:xfrm>
            <a:off x="1130300" y="1028700"/>
            <a:ext cx="2209800" cy="990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3340100" y="876300"/>
            <a:ext cx="5791200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Si/W-ECAL Section (</a:t>
            </a:r>
            <a:r>
              <a:rPr lang="en-US" sz="2000" dirty="0" err="1" smtClean="0">
                <a:latin typeface="Symbol" charset="2"/>
                <a:cs typeface="Symbol" charset="2"/>
              </a:rPr>
              <a:t>S</a:t>
            </a:r>
            <a:r>
              <a:rPr lang="en-US" sz="2000" baseline="-25000" dirty="0" err="1" smtClean="0">
                <a:latin typeface="+mn-lt"/>
                <a:cs typeface="Symbol" charset="2"/>
              </a:rPr>
              <a:t>depth</a:t>
            </a:r>
            <a:r>
              <a:rPr lang="en-US" sz="2000" dirty="0" smtClean="0"/>
              <a:t>&gt;25X</a:t>
            </a:r>
            <a:r>
              <a:rPr lang="en-US" sz="2000" baseline="-25000" dirty="0" smtClean="0"/>
              <a:t>0</a:t>
            </a:r>
            <a:r>
              <a:rPr lang="en-US" sz="2000" dirty="0" smtClean="0"/>
              <a:t>, 1.5</a:t>
            </a:r>
            <a:r>
              <a:rPr lang="en-US" sz="2000" dirty="0" smtClean="0">
                <a:latin typeface="Symbol" charset="2"/>
                <a:cs typeface="Symbol" charset="2"/>
              </a:rPr>
              <a:t>l</a:t>
            </a:r>
            <a:r>
              <a:rPr lang="en-US" sz="2000" dirty="0" smtClean="0"/>
              <a:t>)</a:t>
            </a:r>
          </a:p>
          <a:p>
            <a:r>
              <a:rPr lang="en-US" sz="1800" dirty="0" smtClean="0"/>
              <a:t>	10 × 0.65X</a:t>
            </a:r>
            <a:r>
              <a:rPr lang="en-US" sz="1800" baseline="-25000" dirty="0" smtClean="0"/>
              <a:t>0</a:t>
            </a:r>
          </a:p>
          <a:p>
            <a:r>
              <a:rPr lang="en-US" sz="1800" dirty="0" smtClean="0"/>
              <a:t>	10 × 0.88X</a:t>
            </a:r>
            <a:r>
              <a:rPr lang="en-US" sz="1800" baseline="-25000" dirty="0" smtClean="0"/>
              <a:t>0</a:t>
            </a:r>
          </a:p>
          <a:p>
            <a:r>
              <a:rPr lang="en-US" sz="1800" dirty="0" smtClean="0"/>
              <a:t>  	8 × 1.26X</a:t>
            </a:r>
            <a:r>
              <a:rPr lang="en-US" sz="1800" baseline="-25000" dirty="0" smtClean="0"/>
              <a:t>0</a:t>
            </a:r>
          </a:p>
          <a:p>
            <a:endParaRPr lang="en-GB" sz="2000" dirty="0" smtClean="0"/>
          </a:p>
          <a:p>
            <a:r>
              <a:rPr lang="en-GB" sz="2000" dirty="0" smtClean="0"/>
              <a:t>Si/Brass Front HCAL (FH) Section </a:t>
            </a:r>
            <a:r>
              <a:rPr lang="en-US" sz="2000" dirty="0" smtClean="0"/>
              <a:t>(</a:t>
            </a:r>
            <a:r>
              <a:rPr lang="en-US" sz="2000" dirty="0" err="1" smtClean="0">
                <a:latin typeface="Symbol" charset="2"/>
                <a:cs typeface="Symbol" charset="2"/>
              </a:rPr>
              <a:t>S</a:t>
            </a:r>
            <a:r>
              <a:rPr lang="en-US" sz="2000" baseline="-25000" dirty="0" err="1" smtClean="0">
                <a:cs typeface="Symbol" charset="2"/>
              </a:rPr>
              <a:t>depth</a:t>
            </a:r>
            <a:r>
              <a:rPr lang="en-US" sz="2000" dirty="0" smtClean="0"/>
              <a:t>&gt; 3.5</a:t>
            </a:r>
            <a:r>
              <a:rPr lang="en-US" sz="2000" dirty="0" smtClean="0">
                <a:latin typeface="Symbol" charset="2"/>
                <a:cs typeface="Symbol" charset="2"/>
              </a:rPr>
              <a:t>l</a:t>
            </a:r>
            <a:r>
              <a:rPr lang="en-US" sz="2000" dirty="0" smtClean="0"/>
              <a:t>)</a:t>
            </a:r>
          </a:p>
          <a:p>
            <a:r>
              <a:rPr lang="en-US" sz="1800" dirty="0" smtClean="0"/>
              <a:t>	12 × 0.3</a:t>
            </a:r>
            <a:r>
              <a:rPr lang="en-US" sz="1800" dirty="0" smtClean="0">
                <a:latin typeface="Symbol" charset="2"/>
                <a:cs typeface="Symbol" charset="2"/>
              </a:rPr>
              <a:t>l </a:t>
            </a:r>
            <a:endParaRPr lang="en-US" sz="1800" baseline="-25000" dirty="0" smtClean="0"/>
          </a:p>
          <a:p>
            <a:endParaRPr lang="en-GB" sz="1200" dirty="0" smtClean="0"/>
          </a:p>
          <a:p>
            <a:r>
              <a:rPr lang="en-GB" sz="2000" dirty="0" err="1" smtClean="0"/>
              <a:t>Scint</a:t>
            </a:r>
            <a:r>
              <a:rPr lang="en-GB" sz="2000" dirty="0" smtClean="0"/>
              <a:t>/Brass Backing </a:t>
            </a:r>
            <a:r>
              <a:rPr lang="en-GB" sz="2000" dirty="0" err="1" smtClean="0"/>
              <a:t>HCAL(BH)Section</a:t>
            </a:r>
            <a:r>
              <a:rPr lang="en-US" sz="2000" dirty="0" smtClean="0"/>
              <a:t>(</a:t>
            </a:r>
            <a:r>
              <a:rPr lang="en-US" sz="2000" dirty="0" err="1" smtClean="0">
                <a:latin typeface="Symbol" charset="2"/>
                <a:cs typeface="Symbol" charset="2"/>
              </a:rPr>
              <a:t>S</a:t>
            </a:r>
            <a:r>
              <a:rPr lang="en-US" sz="2000" baseline="-25000" dirty="0" err="1" smtClean="0">
                <a:cs typeface="Symbol" charset="2"/>
              </a:rPr>
              <a:t>depth</a:t>
            </a:r>
            <a:r>
              <a:rPr lang="en-US" sz="2000" dirty="0" smtClean="0"/>
              <a:t>&gt; 5</a:t>
            </a:r>
            <a:r>
              <a:rPr lang="en-US" sz="2000" dirty="0" smtClean="0">
                <a:latin typeface="Symbol" charset="2"/>
                <a:cs typeface="Symbol" charset="2"/>
              </a:rPr>
              <a:t>l</a:t>
            </a:r>
            <a:endParaRPr lang="en-US" sz="2000" dirty="0" smtClean="0"/>
          </a:p>
          <a:p>
            <a:r>
              <a:rPr lang="en-US" sz="1800" dirty="0" smtClean="0"/>
              <a:t>	12 × 0.45</a:t>
            </a:r>
            <a:r>
              <a:rPr lang="en-US" sz="1800" dirty="0" smtClean="0">
                <a:latin typeface="Symbol" charset="2"/>
                <a:cs typeface="Symbol" charset="2"/>
              </a:rPr>
              <a:t>l </a:t>
            </a:r>
            <a:endParaRPr lang="en-US" sz="1800" baseline="-25000" dirty="0" smtClean="0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4600" y="4229100"/>
            <a:ext cx="4989689" cy="1981200"/>
          </a:xfrm>
          <a:prstGeom prst="rect">
            <a:avLst/>
          </a:prstGeom>
        </p:spPr>
      </p:pic>
      <p:sp>
        <p:nvSpPr>
          <p:cNvPr id="42" name="Rectangle 41"/>
          <p:cNvSpPr/>
          <p:nvPr/>
        </p:nvSpPr>
        <p:spPr>
          <a:xfrm>
            <a:off x="749300" y="876300"/>
            <a:ext cx="2514600" cy="707886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solidFill>
                  <a:srgbClr val="FF0000"/>
                </a:solidFill>
              </a:rPr>
              <a:t>Operate at -30 °C</a:t>
            </a:r>
          </a:p>
          <a:p>
            <a:pPr algn="ctr"/>
            <a:r>
              <a:rPr lang="en-US" sz="2000" dirty="0" smtClean="0">
                <a:solidFill>
                  <a:srgbClr val="FF0000"/>
                </a:solidFill>
              </a:rPr>
              <a:t>CO</a:t>
            </a:r>
            <a:r>
              <a:rPr lang="en-US" sz="2000" baseline="-25000" dirty="0" smtClean="0">
                <a:solidFill>
                  <a:srgbClr val="FF0000"/>
                </a:solidFill>
              </a:rPr>
              <a:t>2</a:t>
            </a:r>
            <a:r>
              <a:rPr lang="en-US" sz="2000" dirty="0" smtClean="0">
                <a:solidFill>
                  <a:srgbClr val="FF0000"/>
                </a:solidFill>
              </a:rPr>
              <a:t> cooling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3492500" y="3771900"/>
            <a:ext cx="2514600" cy="40011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solidFill>
                  <a:srgbClr val="FF0000"/>
                </a:solidFill>
              </a:rPr>
              <a:t>Total Depth &gt;10</a:t>
            </a:r>
            <a:r>
              <a:rPr lang="en-US" sz="20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l</a:t>
            </a:r>
            <a:endParaRPr lang="en-US" sz="2000" dirty="0">
              <a:solidFill>
                <a:srgbClr val="FF0000"/>
              </a:solidFill>
              <a:latin typeface="Symbol" charset="2"/>
              <a:cs typeface="Symbol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4922721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en-US" dirty="0" err="1" smtClean="0">
                <a:latin typeface="Helvetica" charset="0"/>
              </a:rPr>
              <a:t>Endcap</a:t>
            </a:r>
            <a:r>
              <a:rPr lang="en-US" dirty="0" smtClean="0">
                <a:latin typeface="Helvetica" charset="0"/>
              </a:rPr>
              <a:t> Calorimeter for HL-LHC: </a:t>
            </a:r>
            <a:r>
              <a:rPr lang="en-US" dirty="0" err="1" smtClean="0">
                <a:latin typeface="Helvetica" charset="0"/>
              </a:rPr>
              <a:t>HGCal</a:t>
            </a:r>
            <a:endParaRPr lang="en-US" dirty="0">
              <a:latin typeface="Helvetica" charset="0"/>
            </a:endParaRPr>
          </a:p>
        </p:txBody>
      </p:sp>
      <p:sp>
        <p:nvSpPr>
          <p:cNvPr id="17411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1EE099CF-442F-754E-8DAB-AE67A24B3DC9}" type="datetime1">
              <a:rPr lang="en-US" sz="900">
                <a:solidFill>
                  <a:srgbClr val="004C97"/>
                </a:solidFill>
                <a:latin typeface="Helvetica" charset="0"/>
              </a:rPr>
              <a:pPr eaLnBrk="1" hangingPunct="1"/>
              <a:t>6/24/15</a:t>
            </a:fld>
            <a:endParaRPr lang="en-US" sz="900">
              <a:solidFill>
                <a:srgbClr val="004C97"/>
              </a:solidFill>
              <a:latin typeface="Helvetica" charset="0"/>
            </a:endParaRPr>
          </a:p>
        </p:txBody>
      </p:sp>
      <p:sp>
        <p:nvSpPr>
          <p:cNvPr id="17412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900" dirty="0"/>
              <a:t>Vivian O’Dell 	CMS Phase 2 Upgrades</a:t>
            </a:r>
            <a:endParaRPr lang="en-US" sz="900" b="1" dirty="0"/>
          </a:p>
        </p:txBody>
      </p:sp>
      <p:sp>
        <p:nvSpPr>
          <p:cNvPr id="17413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BA44813D-CA13-804F-83FF-EA56B310D99F}" type="slidenum">
              <a:rPr lang="en-US" sz="900">
                <a:solidFill>
                  <a:srgbClr val="004C97"/>
                </a:solidFill>
                <a:latin typeface="Helvetica" charset="0"/>
              </a:rPr>
              <a:pPr eaLnBrk="1" hangingPunct="1"/>
              <a:t>29</a:t>
            </a:fld>
            <a:endParaRPr lang="en-US" sz="900">
              <a:solidFill>
                <a:srgbClr val="004C97"/>
              </a:solidFill>
              <a:latin typeface="Helvetica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294" y="3673824"/>
            <a:ext cx="3635896" cy="2621742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2873389" y="3730826"/>
            <a:ext cx="1254111" cy="34806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i="1" dirty="0" smtClean="0">
                <a:solidFill>
                  <a:srgbClr val="000090"/>
                </a:solidFill>
              </a:rPr>
              <a:t>W absorber</a:t>
            </a:r>
          </a:p>
        </p:txBody>
      </p:sp>
      <p:cxnSp>
        <p:nvCxnSpPr>
          <p:cNvPr id="27" name="Straight Arrow Connector 26"/>
          <p:cNvCxnSpPr>
            <a:stCxn id="26" idx="2"/>
          </p:cNvCxnSpPr>
          <p:nvPr/>
        </p:nvCxnSpPr>
        <p:spPr>
          <a:xfrm rot="16200000" flipH="1">
            <a:off x="3261858" y="4317479"/>
            <a:ext cx="490470" cy="13296"/>
          </a:xfrm>
          <a:prstGeom prst="straightConnector1">
            <a:avLst/>
          </a:prstGeom>
          <a:ln w="38100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3524070" y="4078892"/>
            <a:ext cx="603430" cy="642870"/>
          </a:xfrm>
          <a:prstGeom prst="straightConnector1">
            <a:avLst/>
          </a:prstGeom>
          <a:ln w="38100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3943762" y="1923214"/>
            <a:ext cx="1152128" cy="128268"/>
          </a:xfrm>
          <a:prstGeom prst="straightConnector1">
            <a:avLst/>
          </a:prstGeom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2" name="Picture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4190" y="4077627"/>
            <a:ext cx="3494881" cy="2182880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7026290" y="3963901"/>
            <a:ext cx="2032000" cy="738664"/>
          </a:xfrm>
          <a:prstGeom prst="rect">
            <a:avLst/>
          </a:prstGeom>
          <a:ln w="1270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CALICE Prototype </a:t>
            </a:r>
          </a:p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C-</a:t>
            </a:r>
            <a:r>
              <a:rPr lang="en-US" sz="1400" dirty="0" err="1" smtClean="0">
                <a:solidFill>
                  <a:schemeClr val="tx1"/>
                </a:solidFill>
              </a:rPr>
              <a:t>fibre</a:t>
            </a:r>
            <a:r>
              <a:rPr lang="en-US" sz="1400" dirty="0" smtClean="0">
                <a:solidFill>
                  <a:schemeClr val="tx1"/>
                </a:solidFill>
              </a:rPr>
              <a:t> structure with embedded W plates</a:t>
            </a:r>
            <a:endParaRPr lang="en-US" sz="1400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900" y="908482"/>
            <a:ext cx="4275973" cy="2286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18112" y="952096"/>
            <a:ext cx="3193872" cy="241355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169" y="3963901"/>
            <a:ext cx="1968919" cy="2333766"/>
          </a:xfrm>
          <a:prstGeom prst="rect">
            <a:avLst/>
          </a:prstGeom>
        </p:spPr>
      </p:pic>
      <p:cxnSp>
        <p:nvCxnSpPr>
          <p:cNvPr id="20" name="Straight Arrow Connector 19"/>
          <p:cNvCxnSpPr/>
          <p:nvPr/>
        </p:nvCxnSpPr>
        <p:spPr>
          <a:xfrm rot="10800000" flipV="1">
            <a:off x="2242058" y="2894332"/>
            <a:ext cx="2853832" cy="836494"/>
          </a:xfrm>
          <a:prstGeom prst="straightConnector1">
            <a:avLst/>
          </a:prstGeom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66169" y="3656124"/>
            <a:ext cx="2032000" cy="307777"/>
          </a:xfrm>
          <a:prstGeom prst="rect">
            <a:avLst/>
          </a:prstGeom>
          <a:ln w="1270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Cassette thermal tests</a:t>
            </a:r>
            <a:endParaRPr lang="en-US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6568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Helvetica" charset="0"/>
              </a:rPr>
              <a:t>Outline	</a:t>
            </a:r>
            <a:endParaRPr lang="en-US" dirty="0">
              <a:latin typeface="Helvetica" charset="0"/>
            </a:endParaRPr>
          </a:p>
        </p:txBody>
      </p:sp>
      <p:sp>
        <p:nvSpPr>
          <p:cNvPr id="17410" name="Content Placeholder 2"/>
          <p:cNvSpPr>
            <a:spLocks noGrp="1"/>
          </p:cNvSpPr>
          <p:nvPr>
            <p:ph idx="1"/>
          </p:nvPr>
        </p:nvSpPr>
        <p:spPr bwMode="auto">
          <a:xfrm>
            <a:off x="213112" y="1042988"/>
            <a:ext cx="8672513" cy="49879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Helvetica" charset="0"/>
              </a:rPr>
              <a:t>LHC machine schedule</a:t>
            </a:r>
          </a:p>
          <a:p>
            <a:r>
              <a:rPr lang="en-US" dirty="0" smtClean="0">
                <a:latin typeface="Helvetica" charset="0"/>
              </a:rPr>
              <a:t>International CMS Phase 2 upgrades</a:t>
            </a:r>
          </a:p>
          <a:p>
            <a:r>
              <a:rPr lang="en-US" dirty="0" smtClean="0">
                <a:latin typeface="Helvetica" charset="0"/>
              </a:rPr>
              <a:t>US CMS role in CMS Phase 2 upgrades</a:t>
            </a:r>
          </a:p>
        </p:txBody>
      </p:sp>
      <p:sp>
        <p:nvSpPr>
          <p:cNvPr id="17411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1EE099CF-442F-754E-8DAB-AE67A24B3DC9}" type="datetime1">
              <a:rPr lang="en-US" sz="900">
                <a:solidFill>
                  <a:srgbClr val="004C97"/>
                </a:solidFill>
                <a:latin typeface="Helvetica" charset="0"/>
              </a:rPr>
              <a:pPr eaLnBrk="1" hangingPunct="1"/>
              <a:t>6/24/15</a:t>
            </a:fld>
            <a:endParaRPr lang="en-US" sz="900">
              <a:solidFill>
                <a:srgbClr val="004C97"/>
              </a:solidFill>
              <a:latin typeface="Helvetica" charset="0"/>
            </a:endParaRPr>
          </a:p>
        </p:txBody>
      </p:sp>
      <p:sp>
        <p:nvSpPr>
          <p:cNvPr id="17412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900" dirty="0"/>
              <a:t>Vivian O’Dell 	CMS Phase 2 Upgrades</a:t>
            </a:r>
            <a:endParaRPr lang="en-US" sz="900" b="1" dirty="0"/>
          </a:p>
        </p:txBody>
      </p:sp>
      <p:sp>
        <p:nvSpPr>
          <p:cNvPr id="17413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BA44813D-CA13-804F-83FF-EA56B310D99F}" type="slidenum">
              <a:rPr lang="en-US" sz="900">
                <a:solidFill>
                  <a:srgbClr val="004C97"/>
                </a:solidFill>
                <a:latin typeface="Helvetica" charset="0"/>
              </a:rPr>
              <a:pPr eaLnBrk="1" hangingPunct="1"/>
              <a:t>3</a:t>
            </a:fld>
            <a:endParaRPr lang="en-US" sz="900">
              <a:solidFill>
                <a:srgbClr val="004C97"/>
              </a:solidFill>
              <a:latin typeface="Helvetica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Helvetica" charset="0"/>
              </a:rPr>
              <a:t>Net effect: extends tracking into calorimeter!</a:t>
            </a:r>
            <a:endParaRPr lang="en-US" dirty="0">
              <a:latin typeface="Helvetica" charset="0"/>
            </a:endParaRPr>
          </a:p>
        </p:txBody>
      </p:sp>
      <p:sp>
        <p:nvSpPr>
          <p:cNvPr id="17411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1EE099CF-442F-754E-8DAB-AE67A24B3DC9}" type="datetime1">
              <a:rPr lang="en-US" sz="900">
                <a:solidFill>
                  <a:srgbClr val="004C97"/>
                </a:solidFill>
                <a:latin typeface="Helvetica" charset="0"/>
              </a:rPr>
              <a:pPr eaLnBrk="1" hangingPunct="1"/>
              <a:t>6/24/15</a:t>
            </a:fld>
            <a:endParaRPr lang="en-US" sz="900">
              <a:solidFill>
                <a:srgbClr val="004C97"/>
              </a:solidFill>
              <a:latin typeface="Helvetica" charset="0"/>
            </a:endParaRPr>
          </a:p>
        </p:txBody>
      </p:sp>
      <p:sp>
        <p:nvSpPr>
          <p:cNvPr id="17412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900" dirty="0"/>
              <a:t>Vivian O’Dell 	CMS Phase 2 Upgrades</a:t>
            </a:r>
            <a:endParaRPr lang="en-US" sz="900" b="1" dirty="0"/>
          </a:p>
        </p:txBody>
      </p:sp>
      <p:sp>
        <p:nvSpPr>
          <p:cNvPr id="17413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BA44813D-CA13-804F-83FF-EA56B310D99F}" type="slidenum">
              <a:rPr lang="en-US" sz="900">
                <a:solidFill>
                  <a:srgbClr val="004C97"/>
                </a:solidFill>
                <a:latin typeface="Helvetica" charset="0"/>
              </a:rPr>
              <a:pPr eaLnBrk="1" hangingPunct="1"/>
              <a:t>30</a:t>
            </a:fld>
            <a:endParaRPr lang="en-US" sz="900">
              <a:solidFill>
                <a:srgbClr val="004C97"/>
              </a:solidFill>
              <a:latin typeface="Helvetica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972260"/>
            <a:ext cx="7505700" cy="525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344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en-US" dirty="0" err="1" smtClean="0">
                <a:latin typeface="Helvetica" charset="0"/>
              </a:rPr>
              <a:t>Endcap</a:t>
            </a:r>
            <a:r>
              <a:rPr lang="en-US" dirty="0" smtClean="0">
                <a:latin typeface="Helvetica" charset="0"/>
              </a:rPr>
              <a:t> Calorimeter: Backing </a:t>
            </a:r>
            <a:r>
              <a:rPr lang="en-US" dirty="0" err="1" smtClean="0">
                <a:latin typeface="Helvetica" charset="0"/>
              </a:rPr>
              <a:t>Hadronic</a:t>
            </a:r>
            <a:endParaRPr lang="en-US" dirty="0">
              <a:latin typeface="Helvetica" charset="0"/>
            </a:endParaRPr>
          </a:p>
        </p:txBody>
      </p:sp>
      <p:sp>
        <p:nvSpPr>
          <p:cNvPr id="17411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1EE099CF-442F-754E-8DAB-AE67A24B3DC9}" type="datetime1">
              <a:rPr lang="en-US" sz="900">
                <a:solidFill>
                  <a:srgbClr val="004C97"/>
                </a:solidFill>
                <a:latin typeface="Helvetica" charset="0"/>
              </a:rPr>
              <a:pPr eaLnBrk="1" hangingPunct="1"/>
              <a:t>6/24/15</a:t>
            </a:fld>
            <a:endParaRPr lang="en-US" sz="900">
              <a:solidFill>
                <a:srgbClr val="004C97"/>
              </a:solidFill>
              <a:latin typeface="Helvetica" charset="0"/>
            </a:endParaRPr>
          </a:p>
        </p:txBody>
      </p:sp>
      <p:sp>
        <p:nvSpPr>
          <p:cNvPr id="17412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900" dirty="0"/>
              <a:t>Vivian O’Dell 	CMS Phase 2 Upgrades</a:t>
            </a:r>
            <a:endParaRPr lang="en-US" sz="900" b="1" dirty="0"/>
          </a:p>
        </p:txBody>
      </p:sp>
      <p:sp>
        <p:nvSpPr>
          <p:cNvPr id="17413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BA44813D-CA13-804F-83FF-EA56B310D99F}" type="slidenum">
              <a:rPr lang="en-US" sz="900">
                <a:solidFill>
                  <a:srgbClr val="004C97"/>
                </a:solidFill>
                <a:latin typeface="Helvetica" charset="0"/>
              </a:rPr>
              <a:pPr eaLnBrk="1" hangingPunct="1"/>
              <a:t>31</a:t>
            </a:fld>
            <a:endParaRPr lang="en-US" sz="900">
              <a:solidFill>
                <a:srgbClr val="004C97"/>
              </a:solidFill>
              <a:latin typeface="Helvetica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/>
          <a:srcRect t="10222"/>
          <a:stretch/>
        </p:blipFill>
        <p:spPr>
          <a:xfrm>
            <a:off x="177800" y="1042676"/>
            <a:ext cx="6524134" cy="5034273"/>
          </a:xfrm>
          <a:prstGeom prst="rect">
            <a:avLst/>
          </a:prstGeom>
        </p:spPr>
      </p:pic>
      <p:sp>
        <p:nvSpPr>
          <p:cNvPr id="14" name="ZoneTexte 18"/>
          <p:cNvSpPr txBox="1"/>
          <p:nvPr/>
        </p:nvSpPr>
        <p:spPr>
          <a:xfrm>
            <a:off x="6488113" y="3502937"/>
            <a:ext cx="2427287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dirty="0" err="1" smtClean="0"/>
              <a:t>Synergy</a:t>
            </a:r>
            <a:r>
              <a:rPr lang="fr-FR" sz="1800" dirty="0" smtClean="0"/>
              <a:t> </a:t>
            </a:r>
            <a:r>
              <a:rPr lang="fr-FR" sz="1800" dirty="0" err="1" smtClean="0"/>
              <a:t>with</a:t>
            </a:r>
            <a:r>
              <a:rPr lang="fr-FR" sz="1800" dirty="0" smtClean="0"/>
              <a:t> Barrel HCAL upgrade – </a:t>
            </a:r>
            <a:r>
              <a:rPr lang="fr-FR" sz="1800" dirty="0" err="1" smtClean="0"/>
              <a:t>same</a:t>
            </a:r>
            <a:r>
              <a:rPr lang="fr-FR" sz="1800" dirty="0" smtClean="0"/>
              <a:t> </a:t>
            </a:r>
            <a:r>
              <a:rPr lang="fr-FR" sz="1800" dirty="0" err="1" smtClean="0"/>
              <a:t>scintilltor</a:t>
            </a:r>
            <a:r>
              <a:rPr lang="fr-FR" sz="1800" dirty="0" smtClean="0"/>
              <a:t>, </a:t>
            </a:r>
            <a:r>
              <a:rPr lang="fr-FR" sz="1800" dirty="0" err="1" smtClean="0"/>
              <a:t>different</a:t>
            </a:r>
            <a:r>
              <a:rPr lang="fr-FR" sz="1800" dirty="0" smtClean="0"/>
              <a:t> </a:t>
            </a:r>
            <a:r>
              <a:rPr lang="fr-FR" sz="1800" dirty="0" err="1" smtClean="0"/>
              <a:t>geometry</a:t>
            </a:r>
            <a:r>
              <a:rPr lang="fr-FR" sz="1800" dirty="0" smtClean="0"/>
              <a:t> </a:t>
            </a:r>
            <a:r>
              <a:rPr lang="fr-FR" sz="1800" dirty="0" err="1" smtClean="0"/>
              <a:t>depending</a:t>
            </a:r>
            <a:r>
              <a:rPr lang="fr-FR" sz="1800" dirty="0" smtClean="0"/>
              <a:t> on location (i.e. </a:t>
            </a:r>
            <a:r>
              <a:rPr lang="fr-FR" sz="1800" dirty="0" err="1" smtClean="0"/>
              <a:t>expected</a:t>
            </a:r>
            <a:r>
              <a:rPr lang="fr-FR" sz="1800" dirty="0" smtClean="0"/>
              <a:t> radiation doses)</a:t>
            </a:r>
            <a:endParaRPr lang="fr-FR" sz="1800" dirty="0"/>
          </a:p>
        </p:txBody>
      </p:sp>
    </p:spTree>
    <p:extLst>
      <p:ext uri="{BB962C8B-B14F-4D97-AF65-F5344CB8AC3E}">
        <p14:creationId xmlns:p14="http://schemas.microsoft.com/office/powerpoint/2010/main" val="7289945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en-US" dirty="0" err="1">
                <a:latin typeface="Helvetica" charset="0"/>
              </a:rPr>
              <a:t>Endcap</a:t>
            </a:r>
            <a:r>
              <a:rPr lang="en-US" dirty="0">
                <a:latin typeface="Helvetica" charset="0"/>
              </a:rPr>
              <a:t> Calorimeter: </a:t>
            </a:r>
            <a:r>
              <a:rPr lang="en-US" dirty="0" smtClean="0">
                <a:latin typeface="Helvetica" charset="0"/>
              </a:rPr>
              <a:t>L1 Trigger</a:t>
            </a:r>
            <a:endParaRPr lang="en-US" dirty="0">
              <a:latin typeface="Helvetica" charset="0"/>
            </a:endParaRPr>
          </a:p>
        </p:txBody>
      </p:sp>
      <p:sp>
        <p:nvSpPr>
          <p:cNvPr id="17410" name="Content Placeholder 2"/>
          <p:cNvSpPr>
            <a:spLocks noGrp="1"/>
          </p:cNvSpPr>
          <p:nvPr>
            <p:ph idx="1"/>
          </p:nvPr>
        </p:nvSpPr>
        <p:spPr bwMode="auto">
          <a:xfrm>
            <a:off x="213112" y="1042988"/>
            <a:ext cx="8672513" cy="49879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Helvetica" charset="0"/>
              </a:rPr>
              <a:t>Architecture of level one trigger for </a:t>
            </a:r>
            <a:r>
              <a:rPr lang="en-US" dirty="0" err="1" smtClean="0">
                <a:latin typeface="Helvetica" charset="0"/>
              </a:rPr>
              <a:t>HGCal</a:t>
            </a:r>
            <a:r>
              <a:rPr lang="en-US" dirty="0" smtClean="0">
                <a:latin typeface="Helvetica" charset="0"/>
              </a:rPr>
              <a:t> is based on the upgraded (2016) calorimeter trigger </a:t>
            </a:r>
          </a:p>
          <a:p>
            <a:pPr lvl="1"/>
            <a:r>
              <a:rPr lang="en-US" dirty="0" smtClean="0">
                <a:latin typeface="Helvetica" charset="0"/>
              </a:rPr>
              <a:t>Two processing layers</a:t>
            </a:r>
          </a:p>
          <a:p>
            <a:pPr lvl="2"/>
            <a:r>
              <a:rPr lang="en-US" dirty="0" smtClean="0">
                <a:latin typeface="Helvetica" charset="0"/>
              </a:rPr>
              <a:t>The first one with a regional view of the calorimeter</a:t>
            </a:r>
          </a:p>
          <a:p>
            <a:pPr lvl="2"/>
            <a:r>
              <a:rPr lang="en-US" dirty="0" smtClean="0">
                <a:latin typeface="Helvetica" charset="0"/>
              </a:rPr>
              <a:t>The second one with a global view</a:t>
            </a:r>
          </a:p>
          <a:p>
            <a:pPr lvl="1"/>
            <a:r>
              <a:rPr lang="en-US" dirty="0" smtClean="0">
                <a:latin typeface="Helvetica" charset="0"/>
              </a:rPr>
              <a:t>Time multiplexing to concentrate all data in second layer</a:t>
            </a:r>
          </a:p>
          <a:p>
            <a:r>
              <a:rPr lang="en-US" dirty="0" smtClean="0">
                <a:latin typeface="Helvetica" charset="0"/>
              </a:rPr>
              <a:t>The design relies on existing or near-existing technology</a:t>
            </a:r>
          </a:p>
          <a:p>
            <a:pPr lvl="1"/>
            <a:r>
              <a:rPr lang="en-US" dirty="0" smtClean="0">
                <a:latin typeface="Helvetica" charset="0"/>
              </a:rPr>
              <a:t>FPGAs with similar capabilities to next generation Xilinx Vertex </a:t>
            </a:r>
            <a:r>
              <a:rPr lang="en-US" dirty="0" err="1" smtClean="0">
                <a:latin typeface="Helvetica" charset="0"/>
              </a:rPr>
              <a:t>Ultrascape</a:t>
            </a:r>
            <a:endParaRPr lang="en-US" dirty="0" smtClean="0">
              <a:latin typeface="Helvetica" charset="0"/>
            </a:endParaRPr>
          </a:p>
          <a:p>
            <a:pPr lvl="1"/>
            <a:r>
              <a:rPr lang="en-US" dirty="0" smtClean="0">
                <a:latin typeface="Helvetica" charset="0"/>
              </a:rPr>
              <a:t>10 </a:t>
            </a:r>
            <a:r>
              <a:rPr lang="en-US" dirty="0" err="1" smtClean="0">
                <a:latin typeface="Helvetica" charset="0"/>
              </a:rPr>
              <a:t>Gbps</a:t>
            </a:r>
            <a:r>
              <a:rPr lang="en-US" dirty="0" smtClean="0">
                <a:latin typeface="Helvetica" charset="0"/>
              </a:rPr>
              <a:t> links will be used for the transfer of data from the detector and the trigger system (moderate radiation area)</a:t>
            </a:r>
          </a:p>
          <a:p>
            <a:pPr lvl="1"/>
            <a:r>
              <a:rPr lang="en-US" dirty="0" smtClean="0">
                <a:latin typeface="Helvetica" charset="0"/>
              </a:rPr>
              <a:t>20 </a:t>
            </a:r>
            <a:r>
              <a:rPr lang="en-US" dirty="0" err="1" smtClean="0">
                <a:latin typeface="Helvetica" charset="0"/>
              </a:rPr>
              <a:t>Gbps</a:t>
            </a:r>
            <a:r>
              <a:rPr lang="en-US" dirty="0" smtClean="0">
                <a:latin typeface="Helvetica" charset="0"/>
              </a:rPr>
              <a:t> will be available for communication between off-detector trigger modules (no radiation)</a:t>
            </a:r>
          </a:p>
        </p:txBody>
      </p:sp>
      <p:sp>
        <p:nvSpPr>
          <p:cNvPr id="17411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1EE099CF-442F-754E-8DAB-AE67A24B3DC9}" type="datetime1">
              <a:rPr lang="en-US" sz="900">
                <a:solidFill>
                  <a:srgbClr val="004C97"/>
                </a:solidFill>
                <a:latin typeface="Helvetica" charset="0"/>
              </a:rPr>
              <a:pPr eaLnBrk="1" hangingPunct="1"/>
              <a:t>6/24/15</a:t>
            </a:fld>
            <a:endParaRPr lang="en-US" sz="900">
              <a:solidFill>
                <a:srgbClr val="004C97"/>
              </a:solidFill>
              <a:latin typeface="Helvetica" charset="0"/>
            </a:endParaRPr>
          </a:p>
        </p:txBody>
      </p:sp>
      <p:sp>
        <p:nvSpPr>
          <p:cNvPr id="17412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900" dirty="0"/>
              <a:t>Vivian O’Dell 	CMS Phase 2 Upgrades</a:t>
            </a:r>
            <a:endParaRPr lang="en-US" sz="900" b="1" dirty="0"/>
          </a:p>
        </p:txBody>
      </p:sp>
      <p:sp>
        <p:nvSpPr>
          <p:cNvPr id="17413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BA44813D-CA13-804F-83FF-EA56B310D99F}" type="slidenum">
              <a:rPr lang="en-US" sz="900">
                <a:solidFill>
                  <a:srgbClr val="004C97"/>
                </a:solidFill>
                <a:latin typeface="Helvetica" charset="0"/>
              </a:rPr>
              <a:pPr eaLnBrk="1" hangingPunct="1"/>
              <a:t>32</a:t>
            </a:fld>
            <a:endParaRPr lang="en-US" sz="900">
              <a:solidFill>
                <a:srgbClr val="004C97"/>
              </a:solidFill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54667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en-US" dirty="0" err="1">
                <a:latin typeface="Helvetica" charset="0"/>
              </a:rPr>
              <a:t>Endcap</a:t>
            </a:r>
            <a:r>
              <a:rPr lang="en-US" dirty="0">
                <a:latin typeface="Helvetica" charset="0"/>
              </a:rPr>
              <a:t> Calorimeter: </a:t>
            </a:r>
            <a:r>
              <a:rPr lang="en-US" dirty="0" smtClean="0">
                <a:latin typeface="Helvetica" charset="0"/>
              </a:rPr>
              <a:t>Trigger</a:t>
            </a:r>
            <a:endParaRPr lang="en-US" dirty="0">
              <a:latin typeface="Helvetica" charset="0"/>
            </a:endParaRPr>
          </a:p>
        </p:txBody>
      </p:sp>
      <p:sp>
        <p:nvSpPr>
          <p:cNvPr id="17410" name="Content Placeholder 2"/>
          <p:cNvSpPr>
            <a:spLocks noGrp="1"/>
          </p:cNvSpPr>
          <p:nvPr>
            <p:ph idx="1"/>
          </p:nvPr>
        </p:nvSpPr>
        <p:spPr bwMode="auto">
          <a:xfrm>
            <a:off x="213112" y="1042988"/>
            <a:ext cx="8672513" cy="49879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marL="0" indent="0">
              <a:buNone/>
            </a:pPr>
            <a:r>
              <a:rPr lang="en-US" dirty="0" smtClean="0">
                <a:latin typeface="Helvetica" charset="0"/>
              </a:rPr>
              <a:t>Group 4 cells to get a trigger cell every 2</a:t>
            </a:r>
            <a:r>
              <a:rPr lang="en-US" baseline="30000" dirty="0" smtClean="0">
                <a:latin typeface="Helvetica" charset="0"/>
              </a:rPr>
              <a:t>nd</a:t>
            </a:r>
            <a:r>
              <a:rPr lang="en-US" dirty="0" smtClean="0">
                <a:latin typeface="Helvetica" charset="0"/>
              </a:rPr>
              <a:t> layer</a:t>
            </a:r>
          </a:p>
          <a:p>
            <a:pPr marL="0" indent="0">
              <a:buNone/>
            </a:pPr>
            <a:r>
              <a:rPr lang="en-US" dirty="0" smtClean="0">
                <a:latin typeface="Helvetica" charset="0"/>
              </a:rPr>
              <a:t>Simple data compression</a:t>
            </a:r>
          </a:p>
          <a:p>
            <a:pPr marL="0" indent="0">
              <a:buNone/>
            </a:pPr>
            <a:endParaRPr lang="en-US" dirty="0" smtClean="0">
              <a:latin typeface="Helvetica" charset="0"/>
            </a:endParaRPr>
          </a:p>
        </p:txBody>
      </p:sp>
      <p:sp>
        <p:nvSpPr>
          <p:cNvPr id="17411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1EE099CF-442F-754E-8DAB-AE67A24B3DC9}" type="datetime1">
              <a:rPr lang="en-US" sz="900">
                <a:solidFill>
                  <a:srgbClr val="004C97"/>
                </a:solidFill>
                <a:latin typeface="Helvetica" charset="0"/>
              </a:rPr>
              <a:pPr eaLnBrk="1" hangingPunct="1"/>
              <a:t>6/24/15</a:t>
            </a:fld>
            <a:endParaRPr lang="en-US" sz="900">
              <a:solidFill>
                <a:srgbClr val="004C97"/>
              </a:solidFill>
              <a:latin typeface="Helvetica" charset="0"/>
            </a:endParaRPr>
          </a:p>
        </p:txBody>
      </p:sp>
      <p:sp>
        <p:nvSpPr>
          <p:cNvPr id="17412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900" dirty="0"/>
              <a:t>Vivian O’Dell 	CMS Phase 2 Upgrades</a:t>
            </a:r>
            <a:endParaRPr lang="en-US" sz="900" b="1" dirty="0"/>
          </a:p>
        </p:txBody>
      </p:sp>
      <p:sp>
        <p:nvSpPr>
          <p:cNvPr id="17413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BA44813D-CA13-804F-83FF-EA56B310D99F}" type="slidenum">
              <a:rPr lang="en-US" sz="900">
                <a:solidFill>
                  <a:srgbClr val="004C97"/>
                </a:solidFill>
                <a:latin typeface="Helvetica" charset="0"/>
              </a:rPr>
              <a:pPr eaLnBrk="1" hangingPunct="1"/>
              <a:t>33</a:t>
            </a:fld>
            <a:endParaRPr lang="en-US" sz="900">
              <a:solidFill>
                <a:srgbClr val="004C97"/>
              </a:solidFill>
              <a:latin typeface="Helvetica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700" y="2082800"/>
            <a:ext cx="7010400" cy="4172086"/>
          </a:xfrm>
          <a:prstGeom prst="rect">
            <a:avLst/>
          </a:prstGeom>
        </p:spPr>
      </p:pic>
      <p:grpSp>
        <p:nvGrpSpPr>
          <p:cNvPr id="11" name="Group 17"/>
          <p:cNvGrpSpPr/>
          <p:nvPr/>
        </p:nvGrpSpPr>
        <p:grpSpPr>
          <a:xfrm>
            <a:off x="5589712" y="2895600"/>
            <a:ext cx="3554288" cy="2503512"/>
            <a:chOff x="9684568" y="1340768"/>
            <a:chExt cx="1578292" cy="1152128"/>
          </a:xfrm>
        </p:grpSpPr>
        <p:pic>
          <p:nvPicPr>
            <p:cNvPr id="12" name="Picture 11" descr="IMG_2916-CROP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684568" y="1340768"/>
              <a:ext cx="1578292" cy="1152128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0196617" y="1467024"/>
              <a:ext cx="536130" cy="7506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solidFill>
                    <a:schemeClr val="bg1"/>
                  </a:solidFill>
                </a:rPr>
                <a:t>Current trigger hardware (Xilinx Vertex 7)</a:t>
              </a:r>
              <a:endParaRPr lang="el-GR" sz="20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4528962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Helvetica" charset="0"/>
              </a:rPr>
              <a:t>CMS HL-LHC upgrades</a:t>
            </a:r>
            <a:endParaRPr lang="en-US" dirty="0">
              <a:latin typeface="Helvetica" charset="0"/>
            </a:endParaRPr>
          </a:p>
        </p:txBody>
      </p:sp>
      <p:sp>
        <p:nvSpPr>
          <p:cNvPr id="17410" name="Content Placeholder 2"/>
          <p:cNvSpPr>
            <a:spLocks noGrp="1"/>
          </p:cNvSpPr>
          <p:nvPr>
            <p:ph idx="1"/>
          </p:nvPr>
        </p:nvSpPr>
        <p:spPr bwMode="auto">
          <a:xfrm>
            <a:off x="213112" y="1042988"/>
            <a:ext cx="8672513" cy="49879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marL="0" indent="0" algn="ctr">
              <a:buNone/>
            </a:pPr>
            <a:endParaRPr lang="en-US" dirty="0" smtClean="0">
              <a:latin typeface="Helvetica" charset="0"/>
            </a:endParaRPr>
          </a:p>
          <a:p>
            <a:pPr marL="0" indent="0" algn="ctr">
              <a:buNone/>
            </a:pPr>
            <a:endParaRPr lang="en-US" dirty="0">
              <a:latin typeface="Helvetica" charset="0"/>
            </a:endParaRPr>
          </a:p>
          <a:p>
            <a:pPr marL="0" indent="0" algn="ctr">
              <a:buNone/>
            </a:pPr>
            <a:endParaRPr lang="en-US" dirty="0" smtClean="0">
              <a:latin typeface="Helvetica" charset="0"/>
            </a:endParaRPr>
          </a:p>
          <a:p>
            <a:pPr marL="0" indent="0" algn="ctr">
              <a:buNone/>
            </a:pPr>
            <a:r>
              <a:rPr lang="en-US" dirty="0" err="1" smtClean="0">
                <a:latin typeface="Helvetica" charset="0"/>
              </a:rPr>
              <a:t>Muons</a:t>
            </a:r>
            <a:r>
              <a:rPr lang="en-US" dirty="0" smtClean="0">
                <a:latin typeface="Helvetica" charset="0"/>
              </a:rPr>
              <a:t>, Trigger, DAQ</a:t>
            </a:r>
          </a:p>
        </p:txBody>
      </p:sp>
      <p:sp>
        <p:nvSpPr>
          <p:cNvPr id="17411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1EE099CF-442F-754E-8DAB-AE67A24B3DC9}" type="datetime1">
              <a:rPr lang="en-US" sz="900">
                <a:solidFill>
                  <a:srgbClr val="004C97"/>
                </a:solidFill>
                <a:latin typeface="Helvetica" charset="0"/>
              </a:rPr>
              <a:pPr eaLnBrk="1" hangingPunct="1"/>
              <a:t>6/24/15</a:t>
            </a:fld>
            <a:endParaRPr lang="en-US" sz="900">
              <a:solidFill>
                <a:srgbClr val="004C97"/>
              </a:solidFill>
              <a:latin typeface="Helvetica" charset="0"/>
            </a:endParaRPr>
          </a:p>
        </p:txBody>
      </p:sp>
      <p:sp>
        <p:nvSpPr>
          <p:cNvPr id="17412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900" dirty="0"/>
              <a:t>Vivian O’Dell 	CMS Phase 2 Upgrades</a:t>
            </a:r>
            <a:endParaRPr lang="en-US" sz="900" b="1" dirty="0"/>
          </a:p>
        </p:txBody>
      </p:sp>
      <p:sp>
        <p:nvSpPr>
          <p:cNvPr id="17413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BA44813D-CA13-804F-83FF-EA56B310D99F}" type="slidenum">
              <a:rPr lang="en-US" sz="900">
                <a:solidFill>
                  <a:srgbClr val="004C97"/>
                </a:solidFill>
                <a:latin typeface="Helvetica" charset="0"/>
              </a:rPr>
              <a:pPr eaLnBrk="1" hangingPunct="1"/>
              <a:t>34</a:t>
            </a:fld>
            <a:endParaRPr lang="en-US" sz="900">
              <a:solidFill>
                <a:srgbClr val="004C97"/>
              </a:solidFill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17840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Helvetica" charset="0"/>
              </a:rPr>
              <a:t>CMS HL-LHC upgrades: </a:t>
            </a:r>
            <a:r>
              <a:rPr lang="en-US" dirty="0" err="1" smtClean="0">
                <a:latin typeface="Helvetica" charset="0"/>
              </a:rPr>
              <a:t>Muons</a:t>
            </a:r>
            <a:endParaRPr lang="en-US" dirty="0">
              <a:latin typeface="Helvetica" charset="0"/>
            </a:endParaRPr>
          </a:p>
        </p:txBody>
      </p:sp>
      <p:sp>
        <p:nvSpPr>
          <p:cNvPr id="17411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1EE099CF-442F-754E-8DAB-AE67A24B3DC9}" type="datetime1">
              <a:rPr lang="en-US" sz="900">
                <a:solidFill>
                  <a:srgbClr val="004C97"/>
                </a:solidFill>
                <a:latin typeface="Helvetica" charset="0"/>
              </a:rPr>
              <a:pPr eaLnBrk="1" hangingPunct="1"/>
              <a:t>6/24/15</a:t>
            </a:fld>
            <a:endParaRPr lang="en-US" sz="900">
              <a:solidFill>
                <a:srgbClr val="004C97"/>
              </a:solidFill>
              <a:latin typeface="Helvetica" charset="0"/>
            </a:endParaRPr>
          </a:p>
        </p:txBody>
      </p:sp>
      <p:sp>
        <p:nvSpPr>
          <p:cNvPr id="17412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900" dirty="0"/>
              <a:t>Vivian O’Dell 	CMS Phase 2 Upgrades</a:t>
            </a:r>
            <a:endParaRPr lang="en-US" sz="900" b="1" dirty="0"/>
          </a:p>
        </p:txBody>
      </p:sp>
      <p:sp>
        <p:nvSpPr>
          <p:cNvPr id="17413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BA44813D-CA13-804F-83FF-EA56B310D99F}" type="slidenum">
              <a:rPr lang="en-US" sz="900">
                <a:solidFill>
                  <a:srgbClr val="004C97"/>
                </a:solidFill>
                <a:latin typeface="Helvetica" charset="0"/>
              </a:rPr>
              <a:pPr eaLnBrk="1" hangingPunct="1"/>
              <a:t>35</a:t>
            </a:fld>
            <a:endParaRPr lang="en-US" sz="900">
              <a:solidFill>
                <a:srgbClr val="004C97"/>
              </a:solidFill>
              <a:latin typeface="Helvetica" charset="0"/>
            </a:endParaRPr>
          </a:p>
        </p:txBody>
      </p:sp>
      <p:pic>
        <p:nvPicPr>
          <p:cNvPr id="7" name="Content Placeholder 6" descr="UpgradedMuonSystem.jpg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621" b="5621"/>
          <a:stretch/>
        </p:blipFill>
        <p:spPr>
          <a:xfrm>
            <a:off x="1693863" y="3167467"/>
            <a:ext cx="5265737" cy="3028546"/>
          </a:xfrm>
          <a:prstGeom prst="rect">
            <a:avLst/>
          </a:prstGeom>
        </p:spPr>
      </p:pic>
      <p:sp>
        <p:nvSpPr>
          <p:cNvPr id="10" name="Content Placeholder 6"/>
          <p:cNvSpPr txBox="1">
            <a:spLocks/>
          </p:cNvSpPr>
          <p:nvPr/>
        </p:nvSpPr>
        <p:spPr>
          <a:xfrm>
            <a:off x="342900" y="883443"/>
            <a:ext cx="8229600" cy="2284023"/>
          </a:xfrm>
          <a:prstGeom prst="rect">
            <a:avLst/>
          </a:prstGeom>
        </p:spPr>
        <p:txBody>
          <a:bodyPr lIns="0" tIns="0" rIns="0" bIns="0">
            <a:normAutofit fontScale="85000" lnSpcReduction="20000"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 smtClean="0"/>
              <a:t>Upgrades of existing </a:t>
            </a:r>
            <a:r>
              <a:rPr lang="en-US" dirty="0" err="1" smtClean="0"/>
              <a:t>muon</a:t>
            </a:r>
            <a:r>
              <a:rPr lang="en-US" dirty="0" smtClean="0"/>
              <a:t> detectors and associated electronics. </a:t>
            </a:r>
          </a:p>
          <a:p>
            <a:pPr lvl="1">
              <a:defRPr/>
            </a:pPr>
            <a:r>
              <a:rPr lang="en-US" dirty="0" smtClean="0"/>
              <a:t>R&amp;D on chamber longevity, electronics</a:t>
            </a:r>
          </a:p>
          <a:p>
            <a:pPr>
              <a:defRPr/>
            </a:pPr>
            <a:r>
              <a:rPr lang="en-US" dirty="0" smtClean="0"/>
              <a:t>Forward 1.6 &lt; </a:t>
            </a:r>
            <a:r>
              <a:rPr lang="en-US" dirty="0" smtClean="0">
                <a:latin typeface="Symbol"/>
              </a:rPr>
              <a:t>|h|</a:t>
            </a:r>
            <a:r>
              <a:rPr lang="en-US" dirty="0" smtClean="0"/>
              <a:t> &lt; 2.4 enhancements</a:t>
            </a:r>
          </a:p>
          <a:p>
            <a:pPr lvl="1">
              <a:defRPr/>
            </a:pPr>
            <a:r>
              <a:rPr lang="en-US" dirty="0" smtClean="0"/>
              <a:t>L1 trigger rate reduction, additional efficiency through redundancy</a:t>
            </a:r>
          </a:p>
          <a:p>
            <a:pPr lvl="2">
              <a:defRPr/>
            </a:pPr>
            <a:r>
              <a:rPr lang="en-US" dirty="0" smtClean="0"/>
              <a:t>GEMs: GE1/1 (LS2 installation), GE2/1</a:t>
            </a:r>
          </a:p>
          <a:p>
            <a:pPr lvl="2">
              <a:defRPr/>
            </a:pPr>
            <a:r>
              <a:rPr lang="en-US" dirty="0" err="1" smtClean="0"/>
              <a:t>iRPCs</a:t>
            </a:r>
            <a:r>
              <a:rPr lang="en-US" dirty="0" smtClean="0"/>
              <a:t>: RE3/1 and RE4/1</a:t>
            </a:r>
          </a:p>
          <a:p>
            <a:pPr lvl="1">
              <a:defRPr/>
            </a:pPr>
            <a:r>
              <a:rPr lang="en-US" dirty="0" smtClean="0"/>
              <a:t>Very forward extension (2 &lt; </a:t>
            </a:r>
            <a:r>
              <a:rPr lang="en-US" dirty="0" smtClean="0">
                <a:latin typeface="Symbol"/>
              </a:rPr>
              <a:t>|h|</a:t>
            </a:r>
            <a:r>
              <a:rPr lang="en-US" dirty="0" smtClean="0"/>
              <a:t> &lt; 3)</a:t>
            </a:r>
          </a:p>
          <a:p>
            <a:pPr lvl="2">
              <a:defRPr/>
            </a:pPr>
            <a:r>
              <a:rPr lang="en-US" dirty="0" smtClean="0"/>
              <a:t>Extend </a:t>
            </a:r>
            <a:r>
              <a:rPr lang="en-US" dirty="0" err="1" smtClean="0"/>
              <a:t>muon</a:t>
            </a:r>
            <a:r>
              <a:rPr lang="en-US" dirty="0" smtClean="0"/>
              <a:t> coverage behind new EC (ME0)</a:t>
            </a:r>
          </a:p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884572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Helvetica" charset="0"/>
              </a:rPr>
              <a:t>CMS HL-LHC: Trigger / DAQ</a:t>
            </a:r>
            <a:endParaRPr lang="en-US" dirty="0">
              <a:latin typeface="Helvetica" charset="0"/>
            </a:endParaRPr>
          </a:p>
        </p:txBody>
      </p:sp>
      <p:sp>
        <p:nvSpPr>
          <p:cNvPr id="17410" name="Content Placeholder 2"/>
          <p:cNvSpPr>
            <a:spLocks noGrp="1"/>
          </p:cNvSpPr>
          <p:nvPr>
            <p:ph idx="1"/>
          </p:nvPr>
        </p:nvSpPr>
        <p:spPr bwMode="auto">
          <a:xfrm>
            <a:off x="213112" y="1042988"/>
            <a:ext cx="8672513" cy="49879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marL="0" indent="0" algn="ctr">
              <a:buNone/>
            </a:pPr>
            <a:endParaRPr lang="en-US" dirty="0" smtClean="0">
              <a:latin typeface="Helvetica" charset="0"/>
            </a:endParaRPr>
          </a:p>
          <a:p>
            <a:pPr marL="0" indent="0" algn="ctr">
              <a:buNone/>
            </a:pPr>
            <a:endParaRPr lang="en-US" dirty="0">
              <a:latin typeface="Helvetica" charset="0"/>
            </a:endParaRPr>
          </a:p>
          <a:p>
            <a:pPr marL="0" indent="0" algn="ctr">
              <a:buNone/>
            </a:pPr>
            <a:endParaRPr lang="en-US" dirty="0" smtClean="0">
              <a:latin typeface="Helvetica" charset="0"/>
            </a:endParaRPr>
          </a:p>
          <a:p>
            <a:pPr marL="0" indent="0" algn="ctr">
              <a:buNone/>
            </a:pPr>
            <a:endParaRPr lang="en-US" dirty="0">
              <a:latin typeface="Helvetica" charset="0"/>
            </a:endParaRPr>
          </a:p>
        </p:txBody>
      </p:sp>
      <p:sp>
        <p:nvSpPr>
          <p:cNvPr id="17411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1EE099CF-442F-754E-8DAB-AE67A24B3DC9}" type="datetime1">
              <a:rPr lang="en-US" sz="900">
                <a:solidFill>
                  <a:srgbClr val="004C97"/>
                </a:solidFill>
                <a:latin typeface="Helvetica" charset="0"/>
              </a:rPr>
              <a:pPr eaLnBrk="1" hangingPunct="1"/>
              <a:t>6/24/15</a:t>
            </a:fld>
            <a:endParaRPr lang="en-US" sz="900">
              <a:solidFill>
                <a:srgbClr val="004C97"/>
              </a:solidFill>
              <a:latin typeface="Helvetica" charset="0"/>
            </a:endParaRPr>
          </a:p>
        </p:txBody>
      </p:sp>
      <p:sp>
        <p:nvSpPr>
          <p:cNvPr id="17412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900" dirty="0"/>
              <a:t>Vivian O’Dell 	CMS Phase 2 Upgrades</a:t>
            </a:r>
            <a:endParaRPr lang="en-US" sz="900" b="1" dirty="0"/>
          </a:p>
        </p:txBody>
      </p:sp>
      <p:sp>
        <p:nvSpPr>
          <p:cNvPr id="17413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BA44813D-CA13-804F-83FF-EA56B310D99F}" type="slidenum">
              <a:rPr lang="en-US" sz="900">
                <a:solidFill>
                  <a:srgbClr val="004C97"/>
                </a:solidFill>
                <a:latin typeface="Helvetica" charset="0"/>
              </a:rPr>
              <a:pPr eaLnBrk="1" hangingPunct="1"/>
              <a:t>36</a:t>
            </a:fld>
            <a:endParaRPr lang="en-US" sz="900">
              <a:solidFill>
                <a:srgbClr val="004C97"/>
              </a:solidFill>
              <a:latin typeface="Helvetica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" y="1042988"/>
            <a:ext cx="7747000" cy="5149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81280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Helvetica" charset="0"/>
              </a:rPr>
              <a:t>CMS HL-LHC: Costs / Schedules</a:t>
            </a:r>
            <a:endParaRPr lang="en-US" dirty="0">
              <a:latin typeface="Helvetica" charset="0"/>
            </a:endParaRPr>
          </a:p>
        </p:txBody>
      </p:sp>
      <p:sp>
        <p:nvSpPr>
          <p:cNvPr id="17410" name="Content Placeholder 2"/>
          <p:cNvSpPr>
            <a:spLocks noGrp="1"/>
          </p:cNvSpPr>
          <p:nvPr>
            <p:ph idx="1"/>
          </p:nvPr>
        </p:nvSpPr>
        <p:spPr bwMode="auto">
          <a:xfrm>
            <a:off x="213112" y="1042988"/>
            <a:ext cx="8672513" cy="49879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marL="0" indent="0" algn="ctr">
              <a:buNone/>
            </a:pPr>
            <a:endParaRPr lang="en-US" dirty="0" smtClean="0">
              <a:latin typeface="Helvetica" charset="0"/>
            </a:endParaRPr>
          </a:p>
          <a:p>
            <a:pPr marL="0" indent="0" algn="ctr">
              <a:buNone/>
            </a:pPr>
            <a:endParaRPr lang="en-US" dirty="0">
              <a:latin typeface="Helvetica" charset="0"/>
            </a:endParaRPr>
          </a:p>
          <a:p>
            <a:pPr marL="0" indent="0" algn="ctr">
              <a:buNone/>
            </a:pPr>
            <a:endParaRPr lang="en-US" dirty="0" smtClean="0">
              <a:latin typeface="Helvetica" charset="0"/>
            </a:endParaRPr>
          </a:p>
          <a:p>
            <a:pPr marL="0" indent="0" algn="ctr">
              <a:buNone/>
            </a:pPr>
            <a:endParaRPr lang="en-US" dirty="0">
              <a:latin typeface="Helvetica" charset="0"/>
            </a:endParaRPr>
          </a:p>
          <a:p>
            <a:pPr marL="0" indent="0" algn="ctr">
              <a:buNone/>
            </a:pPr>
            <a:r>
              <a:rPr lang="en-US" dirty="0" smtClean="0">
                <a:latin typeface="Helvetica" charset="0"/>
              </a:rPr>
              <a:t>CMS HL-LHC Costs/Schedules</a:t>
            </a:r>
          </a:p>
        </p:txBody>
      </p:sp>
      <p:sp>
        <p:nvSpPr>
          <p:cNvPr id="17411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1EE099CF-442F-754E-8DAB-AE67A24B3DC9}" type="datetime1">
              <a:rPr lang="en-US" sz="900">
                <a:solidFill>
                  <a:srgbClr val="004C97"/>
                </a:solidFill>
                <a:latin typeface="Helvetica" charset="0"/>
              </a:rPr>
              <a:pPr eaLnBrk="1" hangingPunct="1"/>
              <a:t>6/24/15</a:t>
            </a:fld>
            <a:endParaRPr lang="en-US" sz="900">
              <a:solidFill>
                <a:srgbClr val="004C97"/>
              </a:solidFill>
              <a:latin typeface="Helvetica" charset="0"/>
            </a:endParaRPr>
          </a:p>
        </p:txBody>
      </p:sp>
      <p:sp>
        <p:nvSpPr>
          <p:cNvPr id="17412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900" dirty="0"/>
              <a:t>Vivian O’Dell 	CMS Phase 2 Upgrades</a:t>
            </a:r>
            <a:endParaRPr lang="en-US" sz="900" b="1" dirty="0"/>
          </a:p>
        </p:txBody>
      </p:sp>
      <p:sp>
        <p:nvSpPr>
          <p:cNvPr id="17413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BA44813D-CA13-804F-83FF-EA56B310D99F}" type="slidenum">
              <a:rPr lang="en-US" sz="900">
                <a:solidFill>
                  <a:srgbClr val="004C97"/>
                </a:solidFill>
                <a:latin typeface="Helvetica" charset="0"/>
              </a:rPr>
              <a:pPr eaLnBrk="1" hangingPunct="1"/>
              <a:t>37</a:t>
            </a:fld>
            <a:endParaRPr lang="en-US" sz="900">
              <a:solidFill>
                <a:srgbClr val="004C97"/>
              </a:solidFill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613745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Helvetica" charset="0"/>
              </a:rPr>
              <a:t>International CMS Upgrade Cost and Schedule	</a:t>
            </a:r>
            <a:endParaRPr lang="en-US" dirty="0">
              <a:latin typeface="Helvetica" charset="0"/>
            </a:endParaRPr>
          </a:p>
        </p:txBody>
      </p:sp>
      <p:sp>
        <p:nvSpPr>
          <p:cNvPr id="17410" name="Content Placeholder 2"/>
          <p:cNvSpPr>
            <a:spLocks noGrp="1"/>
          </p:cNvSpPr>
          <p:nvPr>
            <p:ph idx="1"/>
          </p:nvPr>
        </p:nvSpPr>
        <p:spPr bwMode="auto">
          <a:xfrm>
            <a:off x="213112" y="1042988"/>
            <a:ext cx="8672513" cy="49879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Helvetica" charset="0"/>
              </a:rPr>
              <a:t>The Technical Proposal has been submitted to the LHCC</a:t>
            </a:r>
          </a:p>
          <a:p>
            <a:pPr lvl="1"/>
            <a:r>
              <a:rPr lang="en-US" sz="2000" dirty="0"/>
              <a:t>CERN-LHCC-2015-010 </a:t>
            </a:r>
            <a:r>
              <a:rPr lang="en-US" sz="2000" u="sng" dirty="0">
                <a:hlinkClick r:id="rId2"/>
              </a:rPr>
              <a:t>https://cds.cern.ch/record/2020886</a:t>
            </a:r>
            <a:r>
              <a:rPr lang="en-US" sz="2000" dirty="0"/>
              <a:t> </a:t>
            </a:r>
          </a:p>
        </p:txBody>
      </p:sp>
      <p:sp>
        <p:nvSpPr>
          <p:cNvPr id="17411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1EE099CF-442F-754E-8DAB-AE67A24B3DC9}" type="datetime1">
              <a:rPr lang="en-US" sz="900">
                <a:solidFill>
                  <a:srgbClr val="004C97"/>
                </a:solidFill>
                <a:latin typeface="Helvetica" charset="0"/>
              </a:rPr>
              <a:pPr eaLnBrk="1" hangingPunct="1"/>
              <a:t>6/24/15</a:t>
            </a:fld>
            <a:endParaRPr lang="en-US" sz="900">
              <a:solidFill>
                <a:srgbClr val="004C97"/>
              </a:solidFill>
              <a:latin typeface="Helvetica" charset="0"/>
            </a:endParaRPr>
          </a:p>
        </p:txBody>
      </p:sp>
      <p:sp>
        <p:nvSpPr>
          <p:cNvPr id="17412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900" dirty="0"/>
              <a:t>Vivian O’Dell 	CMS Phase 2 Upgrades</a:t>
            </a:r>
            <a:endParaRPr lang="en-US" sz="900" b="1" dirty="0"/>
          </a:p>
        </p:txBody>
      </p:sp>
      <p:sp>
        <p:nvSpPr>
          <p:cNvPr id="17413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BA44813D-CA13-804F-83FF-EA56B310D99F}" type="slidenum">
              <a:rPr lang="en-US" sz="900">
                <a:solidFill>
                  <a:srgbClr val="004C97"/>
                </a:solidFill>
                <a:latin typeface="Helvetica" charset="0"/>
              </a:rPr>
              <a:pPr eaLnBrk="1" hangingPunct="1"/>
              <a:t>38</a:t>
            </a:fld>
            <a:endParaRPr lang="en-US" sz="900">
              <a:solidFill>
                <a:srgbClr val="004C97"/>
              </a:solidFill>
              <a:latin typeface="Helvetica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rcRect r="20665"/>
          <a:stretch>
            <a:fillRect/>
          </a:stretch>
        </p:blipFill>
        <p:spPr>
          <a:xfrm>
            <a:off x="401638" y="1787000"/>
            <a:ext cx="5107360" cy="4512199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5854700" y="1843634"/>
            <a:ext cx="3060700" cy="4442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 smtClean="0">
                <a:latin typeface="Helvetica" charset="0"/>
              </a:rPr>
              <a:t>“CORE” costs of the full HL-LHC CMS upgrade</a:t>
            </a:r>
            <a:endParaRPr lang="en-US" sz="2000" dirty="0">
              <a:latin typeface="Helvetica" charset="0"/>
            </a:endParaRPr>
          </a:p>
          <a:p>
            <a:pPr marL="0" indent="0">
              <a:buNone/>
            </a:pPr>
            <a:r>
              <a:rPr lang="en-US" sz="2000" dirty="0" smtClean="0">
                <a:latin typeface="Helvetica" charset="0"/>
              </a:rPr>
              <a:t>Note that CORE is </a:t>
            </a:r>
            <a:r>
              <a:rPr lang="en-US" sz="2000" b="1" i="1" dirty="0" smtClean="0">
                <a:latin typeface="Helvetica" charset="0"/>
              </a:rPr>
              <a:t>only</a:t>
            </a:r>
            <a:r>
              <a:rPr lang="en-US" sz="2000" dirty="0" smtClean="0">
                <a:latin typeface="Helvetica" charset="0"/>
              </a:rPr>
              <a:t> M&amp;S and </a:t>
            </a:r>
            <a:r>
              <a:rPr lang="en-US" sz="2000" b="1" i="1" dirty="0" smtClean="0">
                <a:latin typeface="Helvetica" charset="0"/>
              </a:rPr>
              <a:t>only for construction</a:t>
            </a:r>
          </a:p>
          <a:p>
            <a:pPr marL="0" indent="0">
              <a:buNone/>
            </a:pPr>
            <a:r>
              <a:rPr lang="en-US" sz="1400" dirty="0">
                <a:latin typeface="Helvetica" charset="0"/>
              </a:rPr>
              <a:t>(i.e. no labor, R&amp;D, preproduction, contingency, escalation, </a:t>
            </a:r>
            <a:r>
              <a:rPr lang="en-US" sz="1400" dirty="0" err="1">
                <a:latin typeface="Helvetica" charset="0"/>
              </a:rPr>
              <a:t>etc</a:t>
            </a:r>
            <a:r>
              <a:rPr lang="en-US" sz="1400" dirty="0" smtClean="0">
                <a:latin typeface="Helvetica" charset="0"/>
              </a:rPr>
              <a:t>)</a:t>
            </a:r>
          </a:p>
          <a:p>
            <a:pPr marL="0" indent="0">
              <a:buNone/>
            </a:pPr>
            <a:r>
              <a:rPr lang="en-US" sz="2000" dirty="0" smtClean="0">
                <a:latin typeface="Helvetica" charset="0"/>
              </a:rPr>
              <a:t>US costs would be on the order of $265M </a:t>
            </a:r>
            <a:r>
              <a:rPr lang="en-US" sz="1400" dirty="0" smtClean="0">
                <a:latin typeface="Helvetica" charset="0"/>
              </a:rPr>
              <a:t>(including labor, preproduction, contingency, escalation, etc., based on our current level of participation in CMS)</a:t>
            </a:r>
          </a:p>
          <a:p>
            <a:pPr marL="0" indent="0">
              <a:buNone/>
            </a:pPr>
            <a:endParaRPr lang="en-US" sz="1600" dirty="0"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362297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Helvetica" charset="0"/>
              </a:rPr>
              <a:t>International CMS Upgrade Cost and Schedule	</a:t>
            </a:r>
            <a:endParaRPr lang="en-US" dirty="0">
              <a:latin typeface="Helvetica" charset="0"/>
            </a:endParaRPr>
          </a:p>
        </p:txBody>
      </p:sp>
      <p:sp>
        <p:nvSpPr>
          <p:cNvPr id="17410" name="Content Placeholder 2"/>
          <p:cNvSpPr>
            <a:spLocks noGrp="1"/>
          </p:cNvSpPr>
          <p:nvPr>
            <p:ph idx="1"/>
          </p:nvPr>
        </p:nvSpPr>
        <p:spPr bwMode="auto">
          <a:xfrm>
            <a:off x="213112" y="1042988"/>
            <a:ext cx="8672513" cy="49879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>
                <a:latin typeface="Helvetica" charset="0"/>
              </a:rPr>
              <a:t>Overall schedule from the </a:t>
            </a:r>
            <a:r>
              <a:rPr lang="en-US" dirty="0" smtClean="0">
                <a:latin typeface="Helvetica" charset="0"/>
              </a:rPr>
              <a:t>TP</a:t>
            </a:r>
          </a:p>
          <a:p>
            <a:endParaRPr lang="en-US" dirty="0" smtClean="0">
              <a:latin typeface="Helvetica" charset="0"/>
            </a:endParaRPr>
          </a:p>
          <a:p>
            <a:endParaRPr lang="en-US" sz="2000" dirty="0">
              <a:latin typeface="Helvetica" charset="0"/>
            </a:endParaRPr>
          </a:p>
          <a:p>
            <a:endParaRPr lang="en-US" sz="2000" dirty="0" smtClean="0">
              <a:latin typeface="Helvetica" charset="0"/>
            </a:endParaRPr>
          </a:p>
          <a:p>
            <a:endParaRPr lang="en-US" sz="2000" dirty="0">
              <a:latin typeface="Helvetica" charset="0"/>
            </a:endParaRPr>
          </a:p>
          <a:p>
            <a:endParaRPr lang="en-US" sz="2000" dirty="0" smtClean="0">
              <a:latin typeface="Helvetica" charset="0"/>
            </a:endParaRPr>
          </a:p>
          <a:p>
            <a:endParaRPr lang="en-US" sz="2000" dirty="0">
              <a:latin typeface="Helvetica" charset="0"/>
            </a:endParaRPr>
          </a:p>
          <a:p>
            <a:endParaRPr lang="en-US" sz="2000" dirty="0" smtClean="0">
              <a:latin typeface="Helvetica" charset="0"/>
            </a:endParaRPr>
          </a:p>
          <a:p>
            <a:endParaRPr lang="en-US" sz="2000" dirty="0">
              <a:latin typeface="Helvetica" charset="0"/>
            </a:endParaRPr>
          </a:p>
          <a:p>
            <a:endParaRPr lang="en-US" sz="2000" dirty="0" smtClean="0">
              <a:latin typeface="Helvetica" charset="0"/>
            </a:endParaRPr>
          </a:p>
          <a:p>
            <a:endParaRPr lang="en-US" sz="2000" dirty="0">
              <a:latin typeface="Helvetica" charset="0"/>
            </a:endParaRPr>
          </a:p>
          <a:p>
            <a:endParaRPr lang="en-US" sz="2000" dirty="0" smtClean="0">
              <a:latin typeface="Helvetica" charset="0"/>
            </a:endParaRPr>
          </a:p>
          <a:p>
            <a:endParaRPr lang="en-US" sz="2000" dirty="0">
              <a:latin typeface="Helvetica" charset="0"/>
            </a:endParaRPr>
          </a:p>
          <a:p>
            <a:r>
              <a:rPr lang="en-US" sz="2000" dirty="0" smtClean="0">
                <a:latin typeface="Helvetica" charset="0"/>
              </a:rPr>
              <a:t>Does not take into account new LHC schedule</a:t>
            </a:r>
            <a:endParaRPr lang="en-US" sz="1800" dirty="0"/>
          </a:p>
          <a:p>
            <a:endParaRPr lang="en-US" sz="2000" dirty="0"/>
          </a:p>
        </p:txBody>
      </p:sp>
      <p:sp>
        <p:nvSpPr>
          <p:cNvPr id="17411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1EE099CF-442F-754E-8DAB-AE67A24B3DC9}" type="datetime1">
              <a:rPr lang="en-US" sz="900">
                <a:solidFill>
                  <a:srgbClr val="004C97"/>
                </a:solidFill>
                <a:latin typeface="Helvetica" charset="0"/>
              </a:rPr>
              <a:pPr eaLnBrk="1" hangingPunct="1"/>
              <a:t>6/24/15</a:t>
            </a:fld>
            <a:endParaRPr lang="en-US" sz="900">
              <a:solidFill>
                <a:srgbClr val="004C97"/>
              </a:solidFill>
              <a:latin typeface="Helvetica" charset="0"/>
            </a:endParaRPr>
          </a:p>
        </p:txBody>
      </p:sp>
      <p:sp>
        <p:nvSpPr>
          <p:cNvPr id="17412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900" dirty="0"/>
              <a:t>Vivian O’Dell 	CMS Phase 2 Upgrades</a:t>
            </a:r>
            <a:endParaRPr lang="en-US" sz="900" b="1" dirty="0"/>
          </a:p>
        </p:txBody>
      </p:sp>
      <p:sp>
        <p:nvSpPr>
          <p:cNvPr id="17413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BA44813D-CA13-804F-83FF-EA56B310D99F}" type="slidenum">
              <a:rPr lang="en-US" sz="900">
                <a:solidFill>
                  <a:srgbClr val="004C97"/>
                </a:solidFill>
                <a:latin typeface="Helvetica" charset="0"/>
              </a:rPr>
              <a:pPr eaLnBrk="1" hangingPunct="1"/>
              <a:t>39</a:t>
            </a:fld>
            <a:endParaRPr lang="en-US" sz="900">
              <a:solidFill>
                <a:srgbClr val="004C97"/>
              </a:solidFill>
              <a:latin typeface="Helvetica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925" y="1537327"/>
            <a:ext cx="8509000" cy="4125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1898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Helvetica" charset="0"/>
              </a:rPr>
              <a:t>	</a:t>
            </a:r>
            <a:endParaRPr lang="en-US" dirty="0">
              <a:latin typeface="Helvetica" charset="0"/>
            </a:endParaRPr>
          </a:p>
        </p:txBody>
      </p:sp>
      <p:sp>
        <p:nvSpPr>
          <p:cNvPr id="17410" name="Content Placeholder 2"/>
          <p:cNvSpPr>
            <a:spLocks noGrp="1"/>
          </p:cNvSpPr>
          <p:nvPr>
            <p:ph idx="1"/>
          </p:nvPr>
        </p:nvSpPr>
        <p:spPr bwMode="auto">
          <a:xfrm>
            <a:off x="213112" y="1042988"/>
            <a:ext cx="8672513" cy="49879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>
              <a:latin typeface="Helvetica" charset="0"/>
            </a:endParaRPr>
          </a:p>
          <a:p>
            <a:endParaRPr lang="en-US" dirty="0">
              <a:latin typeface="Helvetica" charset="0"/>
            </a:endParaRPr>
          </a:p>
          <a:p>
            <a:endParaRPr lang="en-US" dirty="0" smtClean="0">
              <a:latin typeface="Helvetica" charset="0"/>
            </a:endParaRPr>
          </a:p>
          <a:p>
            <a:endParaRPr lang="en-US" dirty="0">
              <a:latin typeface="Helvetica" charset="0"/>
            </a:endParaRPr>
          </a:p>
          <a:p>
            <a:endParaRPr lang="en-US" dirty="0" smtClean="0">
              <a:latin typeface="Helvetica" charset="0"/>
            </a:endParaRPr>
          </a:p>
          <a:p>
            <a:endParaRPr lang="en-US" dirty="0">
              <a:latin typeface="Helvetica" charset="0"/>
            </a:endParaRPr>
          </a:p>
          <a:p>
            <a:pPr marL="0" indent="0" algn="ctr">
              <a:buNone/>
            </a:pPr>
            <a:r>
              <a:rPr lang="en-US" dirty="0" smtClean="0">
                <a:latin typeface="Helvetica" charset="0"/>
              </a:rPr>
              <a:t>LHC machine schedule</a:t>
            </a:r>
          </a:p>
        </p:txBody>
      </p:sp>
      <p:sp>
        <p:nvSpPr>
          <p:cNvPr id="17411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1EE099CF-442F-754E-8DAB-AE67A24B3DC9}" type="datetime1">
              <a:rPr lang="en-US" sz="900">
                <a:solidFill>
                  <a:srgbClr val="004C97"/>
                </a:solidFill>
                <a:latin typeface="Helvetica" charset="0"/>
              </a:rPr>
              <a:pPr eaLnBrk="1" hangingPunct="1"/>
              <a:t>6/24/15</a:t>
            </a:fld>
            <a:endParaRPr lang="en-US" sz="900">
              <a:solidFill>
                <a:srgbClr val="004C97"/>
              </a:solidFill>
              <a:latin typeface="Helvetica" charset="0"/>
            </a:endParaRPr>
          </a:p>
        </p:txBody>
      </p:sp>
      <p:sp>
        <p:nvSpPr>
          <p:cNvPr id="17412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900" dirty="0"/>
              <a:t>Vivian O’Dell 	CMS Phase 2 Upgrades</a:t>
            </a:r>
            <a:endParaRPr lang="en-US" sz="900" b="1" dirty="0"/>
          </a:p>
        </p:txBody>
      </p:sp>
      <p:sp>
        <p:nvSpPr>
          <p:cNvPr id="17413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BA44813D-CA13-804F-83FF-EA56B310D99F}" type="slidenum">
              <a:rPr lang="en-US" sz="900">
                <a:solidFill>
                  <a:srgbClr val="004C97"/>
                </a:solidFill>
                <a:latin typeface="Helvetica" charset="0"/>
              </a:rPr>
              <a:pPr eaLnBrk="1" hangingPunct="1"/>
              <a:t>4</a:t>
            </a:fld>
            <a:endParaRPr lang="en-US" sz="900">
              <a:solidFill>
                <a:srgbClr val="004C97"/>
              </a:solidFill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194967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Helvetica" charset="0"/>
              </a:rPr>
              <a:t>CMS HL-LHC: Costs / Schedules</a:t>
            </a:r>
            <a:endParaRPr lang="en-US" dirty="0">
              <a:latin typeface="Helvetica" charset="0"/>
            </a:endParaRPr>
          </a:p>
        </p:txBody>
      </p:sp>
      <p:sp>
        <p:nvSpPr>
          <p:cNvPr id="17410" name="Content Placeholder 2"/>
          <p:cNvSpPr>
            <a:spLocks noGrp="1"/>
          </p:cNvSpPr>
          <p:nvPr>
            <p:ph idx="1"/>
          </p:nvPr>
        </p:nvSpPr>
        <p:spPr bwMode="auto">
          <a:xfrm>
            <a:off x="213112" y="1042988"/>
            <a:ext cx="8672513" cy="49879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Helvetica" charset="0"/>
              </a:rPr>
              <a:t>The bottom line CORE cost of the project as proposed is 265MCHF</a:t>
            </a:r>
          </a:p>
          <a:p>
            <a:r>
              <a:rPr lang="en-US" dirty="0" smtClean="0">
                <a:latin typeface="Helvetica" charset="0"/>
              </a:rPr>
              <a:t>We have been asked to design also for a total CORE contribution of 235MCHF and 200MCHF</a:t>
            </a:r>
          </a:p>
          <a:p>
            <a:r>
              <a:rPr lang="en-US" dirty="0" smtClean="0">
                <a:latin typeface="Helvetica" charset="0"/>
              </a:rPr>
              <a:t>These scenarios will come in the form of a “scoping” document</a:t>
            </a:r>
          </a:p>
          <a:p>
            <a:r>
              <a:rPr lang="en-US" dirty="0" smtClean="0">
                <a:latin typeface="Helvetica" charset="0"/>
              </a:rPr>
              <a:t>The scoping document will document the performance of an upgraded CMS to within the cost scenario</a:t>
            </a:r>
          </a:p>
          <a:p>
            <a:r>
              <a:rPr lang="en-US" dirty="0" smtClean="0">
                <a:latin typeface="Helvetica" charset="0"/>
              </a:rPr>
              <a:t>It is being actively worked on now, a preliminary version will be given to the LHCC at the end of July and the final version in September</a:t>
            </a:r>
          </a:p>
        </p:txBody>
      </p:sp>
      <p:sp>
        <p:nvSpPr>
          <p:cNvPr id="17411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1EE099CF-442F-754E-8DAB-AE67A24B3DC9}" type="datetime1">
              <a:rPr lang="en-US" sz="900">
                <a:solidFill>
                  <a:srgbClr val="004C97"/>
                </a:solidFill>
                <a:latin typeface="Helvetica" charset="0"/>
              </a:rPr>
              <a:pPr eaLnBrk="1" hangingPunct="1"/>
              <a:t>6/24/15</a:t>
            </a:fld>
            <a:endParaRPr lang="en-US" sz="900">
              <a:solidFill>
                <a:srgbClr val="004C97"/>
              </a:solidFill>
              <a:latin typeface="Helvetica" charset="0"/>
            </a:endParaRPr>
          </a:p>
        </p:txBody>
      </p:sp>
      <p:sp>
        <p:nvSpPr>
          <p:cNvPr id="17412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900" dirty="0"/>
              <a:t>Vivian O’Dell 	CMS Phase 2 Upgrades</a:t>
            </a:r>
            <a:endParaRPr lang="en-US" sz="900" b="1" dirty="0"/>
          </a:p>
        </p:txBody>
      </p:sp>
      <p:sp>
        <p:nvSpPr>
          <p:cNvPr id="17413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BA44813D-CA13-804F-83FF-EA56B310D99F}" type="slidenum">
              <a:rPr lang="en-US" sz="900">
                <a:solidFill>
                  <a:srgbClr val="004C97"/>
                </a:solidFill>
                <a:latin typeface="Helvetica" charset="0"/>
              </a:rPr>
              <a:pPr eaLnBrk="1" hangingPunct="1"/>
              <a:t>40</a:t>
            </a:fld>
            <a:endParaRPr lang="en-US" sz="900">
              <a:solidFill>
                <a:srgbClr val="004C97"/>
              </a:solidFill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259157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Helvetica" charset="0"/>
              </a:rPr>
              <a:t>CMS HL-LHC: USCMS plans</a:t>
            </a:r>
            <a:endParaRPr lang="en-US" dirty="0">
              <a:latin typeface="Helvetica" charset="0"/>
            </a:endParaRPr>
          </a:p>
        </p:txBody>
      </p:sp>
      <p:sp>
        <p:nvSpPr>
          <p:cNvPr id="17410" name="Content Placeholder 2"/>
          <p:cNvSpPr>
            <a:spLocks noGrp="1"/>
          </p:cNvSpPr>
          <p:nvPr>
            <p:ph idx="1"/>
          </p:nvPr>
        </p:nvSpPr>
        <p:spPr bwMode="auto">
          <a:xfrm>
            <a:off x="213112" y="1042988"/>
            <a:ext cx="8672513" cy="49879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marL="0" indent="0" algn="ctr">
              <a:buNone/>
            </a:pPr>
            <a:endParaRPr lang="en-US" dirty="0" smtClean="0">
              <a:latin typeface="Helvetica" charset="0"/>
            </a:endParaRPr>
          </a:p>
          <a:p>
            <a:pPr marL="0" indent="0" algn="ctr">
              <a:buNone/>
            </a:pPr>
            <a:endParaRPr lang="en-US" dirty="0">
              <a:latin typeface="Helvetica" charset="0"/>
            </a:endParaRPr>
          </a:p>
          <a:p>
            <a:pPr marL="0" indent="0" algn="ctr">
              <a:buNone/>
            </a:pPr>
            <a:endParaRPr lang="en-US" dirty="0" smtClean="0">
              <a:latin typeface="Helvetica" charset="0"/>
            </a:endParaRPr>
          </a:p>
          <a:p>
            <a:pPr marL="0" indent="0" algn="ctr">
              <a:buNone/>
            </a:pPr>
            <a:endParaRPr lang="en-US" dirty="0">
              <a:latin typeface="Helvetica" charset="0"/>
            </a:endParaRPr>
          </a:p>
          <a:p>
            <a:pPr marL="0" indent="0" algn="ctr">
              <a:buNone/>
            </a:pPr>
            <a:r>
              <a:rPr lang="en-US" dirty="0" smtClean="0">
                <a:latin typeface="Helvetica" charset="0"/>
              </a:rPr>
              <a:t>USCMS plans</a:t>
            </a:r>
          </a:p>
        </p:txBody>
      </p:sp>
      <p:sp>
        <p:nvSpPr>
          <p:cNvPr id="17411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1EE099CF-442F-754E-8DAB-AE67A24B3DC9}" type="datetime1">
              <a:rPr lang="en-US" sz="900">
                <a:solidFill>
                  <a:srgbClr val="004C97"/>
                </a:solidFill>
                <a:latin typeface="Helvetica" charset="0"/>
              </a:rPr>
              <a:pPr eaLnBrk="1" hangingPunct="1"/>
              <a:t>6/24/15</a:t>
            </a:fld>
            <a:endParaRPr lang="en-US" sz="900">
              <a:solidFill>
                <a:srgbClr val="004C97"/>
              </a:solidFill>
              <a:latin typeface="Helvetica" charset="0"/>
            </a:endParaRPr>
          </a:p>
        </p:txBody>
      </p:sp>
      <p:sp>
        <p:nvSpPr>
          <p:cNvPr id="17412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900" dirty="0"/>
              <a:t>Vivian O’Dell 	CMS Phase 2 Upgrades</a:t>
            </a:r>
            <a:endParaRPr lang="en-US" sz="900" b="1" dirty="0"/>
          </a:p>
        </p:txBody>
      </p:sp>
      <p:sp>
        <p:nvSpPr>
          <p:cNvPr id="17413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BA44813D-CA13-804F-83FF-EA56B310D99F}" type="slidenum">
              <a:rPr lang="en-US" sz="900">
                <a:solidFill>
                  <a:srgbClr val="004C97"/>
                </a:solidFill>
                <a:latin typeface="Helvetica" charset="0"/>
              </a:rPr>
              <a:pPr eaLnBrk="1" hangingPunct="1"/>
              <a:t>41</a:t>
            </a:fld>
            <a:endParaRPr lang="en-US" sz="900">
              <a:solidFill>
                <a:srgbClr val="004C97"/>
              </a:solidFill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455958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Helvetica" charset="0"/>
              </a:rPr>
              <a:t>USCMS HL-LHC upgrades</a:t>
            </a:r>
            <a:endParaRPr lang="en-US" dirty="0">
              <a:latin typeface="Helvetica" charset="0"/>
            </a:endParaRPr>
          </a:p>
        </p:txBody>
      </p:sp>
      <p:sp>
        <p:nvSpPr>
          <p:cNvPr id="17410" name="Content Placeholder 2"/>
          <p:cNvSpPr>
            <a:spLocks noGrp="1"/>
          </p:cNvSpPr>
          <p:nvPr>
            <p:ph idx="1"/>
          </p:nvPr>
        </p:nvSpPr>
        <p:spPr bwMode="auto">
          <a:xfrm>
            <a:off x="213112" y="1028700"/>
            <a:ext cx="8672513" cy="5156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z="2000" dirty="0" smtClean="0">
                <a:latin typeface="Helvetica" charset="0"/>
              </a:rPr>
              <a:t>The USCMS part of the CMS HL-LHC upgrades will be ~$</a:t>
            </a:r>
            <a:r>
              <a:rPr lang="en-US" sz="2000" dirty="0" smtClean="0">
                <a:latin typeface="Helvetica" charset="0"/>
              </a:rPr>
              <a:t>230</a:t>
            </a:r>
            <a:r>
              <a:rPr lang="en-US" sz="2000" dirty="0" smtClean="0">
                <a:latin typeface="Helvetica" charset="0"/>
              </a:rPr>
              <a:t>-260M</a:t>
            </a:r>
          </a:p>
          <a:p>
            <a:pPr lvl="1"/>
            <a:r>
              <a:rPr lang="en-US" sz="2000" dirty="0" smtClean="0">
                <a:latin typeface="Helvetica" charset="0"/>
              </a:rPr>
              <a:t>NSF ~$</a:t>
            </a:r>
            <a:r>
              <a:rPr lang="en-US" sz="2000" dirty="0" smtClean="0">
                <a:latin typeface="Helvetica" charset="0"/>
              </a:rPr>
              <a:t>70-</a:t>
            </a:r>
            <a:r>
              <a:rPr lang="en-US" sz="2000" dirty="0" smtClean="0">
                <a:latin typeface="Helvetica" charset="0"/>
              </a:rPr>
              <a:t>80M</a:t>
            </a:r>
          </a:p>
          <a:p>
            <a:pPr lvl="1"/>
            <a:r>
              <a:rPr lang="en-US" sz="2000" dirty="0" smtClean="0">
                <a:latin typeface="Helvetica" charset="0"/>
              </a:rPr>
              <a:t>DOE ~$160-180M</a:t>
            </a:r>
          </a:p>
          <a:p>
            <a:r>
              <a:rPr lang="en-US" sz="2000" dirty="0" smtClean="0">
                <a:latin typeface="Helvetica" charset="0"/>
              </a:rPr>
              <a:t>These numbers are “fully burdened”, including technical labor time, pre-production, production, all steps up to delivering the upgrades to CERN</a:t>
            </a:r>
          </a:p>
          <a:p>
            <a:r>
              <a:rPr lang="en-US" sz="2000" dirty="0" smtClean="0">
                <a:latin typeface="Helvetica" charset="0"/>
              </a:rPr>
              <a:t>This </a:t>
            </a:r>
            <a:r>
              <a:rPr lang="en-US" sz="2000" dirty="0" smtClean="0">
                <a:latin typeface="Helvetica" charset="0"/>
              </a:rPr>
              <a:t>is commensurate with our ~29% fraction of the entire CMS collaboration</a:t>
            </a:r>
          </a:p>
          <a:p>
            <a:r>
              <a:rPr lang="en-US" sz="2000" dirty="0" smtClean="0">
                <a:latin typeface="Helvetica" charset="0"/>
              </a:rPr>
              <a:t>The NSF money will come from a Large Facilities grant (MREFC), which is joint with ATLAS and will be in the $150M range </a:t>
            </a:r>
          </a:p>
          <a:p>
            <a:pPr lvl="1"/>
            <a:r>
              <a:rPr lang="en-US" sz="2000" dirty="0" smtClean="0">
                <a:latin typeface="Helvetica" charset="0"/>
              </a:rPr>
              <a:t>For USCMS this will be mainly focused on the NSF “flagship” detector, the forward pixel detector (i.e. extending tracking to </a:t>
            </a:r>
            <a:r>
              <a:rPr lang="en-US" sz="2000" dirty="0" smtClean="0">
                <a:latin typeface="Symbol"/>
              </a:rPr>
              <a:t>|h|</a:t>
            </a:r>
            <a:r>
              <a:rPr lang="en-US" sz="2000" dirty="0" smtClean="0">
                <a:latin typeface="Helvetica" charset="0"/>
              </a:rPr>
              <a:t>~4)</a:t>
            </a:r>
            <a:endParaRPr lang="en-US" sz="2000" dirty="0" smtClean="0">
              <a:latin typeface="Helvetica" charset="0"/>
            </a:endParaRPr>
          </a:p>
          <a:p>
            <a:pPr lvl="1"/>
            <a:r>
              <a:rPr lang="en-US" sz="2000" dirty="0" smtClean="0">
                <a:latin typeface="Helvetica" charset="0"/>
              </a:rPr>
              <a:t>Not only critical for interesting physics, but US NSF groups have considerable FPIX experience on CMS (construction / Phase 1)</a:t>
            </a:r>
          </a:p>
        </p:txBody>
      </p:sp>
      <p:sp>
        <p:nvSpPr>
          <p:cNvPr id="17411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1EE099CF-442F-754E-8DAB-AE67A24B3DC9}" type="datetime1">
              <a:rPr lang="en-US" sz="900">
                <a:solidFill>
                  <a:srgbClr val="004C97"/>
                </a:solidFill>
                <a:latin typeface="Helvetica" charset="0"/>
              </a:rPr>
              <a:pPr eaLnBrk="1" hangingPunct="1"/>
              <a:t>6/24/15</a:t>
            </a:fld>
            <a:endParaRPr lang="en-US" sz="900">
              <a:solidFill>
                <a:srgbClr val="004C97"/>
              </a:solidFill>
              <a:latin typeface="Helvetica" charset="0"/>
            </a:endParaRPr>
          </a:p>
        </p:txBody>
      </p:sp>
      <p:sp>
        <p:nvSpPr>
          <p:cNvPr id="17412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900" dirty="0"/>
              <a:t>Vivian O’Dell 	CMS Phase 2 Upgrades</a:t>
            </a:r>
            <a:endParaRPr lang="en-US" sz="900" b="1" dirty="0"/>
          </a:p>
        </p:txBody>
      </p:sp>
      <p:sp>
        <p:nvSpPr>
          <p:cNvPr id="17413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BA44813D-CA13-804F-83FF-EA56B310D99F}" type="slidenum">
              <a:rPr lang="en-US" sz="900">
                <a:solidFill>
                  <a:srgbClr val="004C97"/>
                </a:solidFill>
                <a:latin typeface="Helvetica" charset="0"/>
              </a:rPr>
              <a:pPr eaLnBrk="1" hangingPunct="1"/>
              <a:t>42</a:t>
            </a:fld>
            <a:endParaRPr lang="en-US" sz="900">
              <a:solidFill>
                <a:srgbClr val="004C97"/>
              </a:solidFill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71052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Helvetica" charset="0"/>
              </a:rPr>
              <a:t>CMS HL-LHC: USCMS project schedule</a:t>
            </a:r>
            <a:endParaRPr lang="en-US" dirty="0">
              <a:latin typeface="Helvetica" charset="0"/>
            </a:endParaRPr>
          </a:p>
        </p:txBody>
      </p:sp>
      <p:sp>
        <p:nvSpPr>
          <p:cNvPr id="17410" name="Content Placeholder 2"/>
          <p:cNvSpPr>
            <a:spLocks noGrp="1"/>
          </p:cNvSpPr>
          <p:nvPr>
            <p:ph idx="1"/>
          </p:nvPr>
        </p:nvSpPr>
        <p:spPr bwMode="auto">
          <a:xfrm>
            <a:off x="7264400" y="1042988"/>
            <a:ext cx="1841500" cy="49879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marL="0" indent="0">
              <a:buNone/>
            </a:pPr>
            <a:r>
              <a:rPr lang="en-US" dirty="0" smtClean="0">
                <a:latin typeface="Helvetica" charset="0"/>
              </a:rPr>
              <a:t>The USCMS HL-LHC upgrade project is being established</a:t>
            </a:r>
          </a:p>
        </p:txBody>
      </p:sp>
      <p:sp>
        <p:nvSpPr>
          <p:cNvPr id="17411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1EE099CF-442F-754E-8DAB-AE67A24B3DC9}" type="datetime1">
              <a:rPr lang="en-US" sz="900">
                <a:solidFill>
                  <a:srgbClr val="004C97"/>
                </a:solidFill>
                <a:latin typeface="Helvetica" charset="0"/>
              </a:rPr>
              <a:pPr eaLnBrk="1" hangingPunct="1"/>
              <a:t>6/24/15</a:t>
            </a:fld>
            <a:endParaRPr lang="en-US" sz="900">
              <a:solidFill>
                <a:srgbClr val="004C97"/>
              </a:solidFill>
              <a:latin typeface="Helvetica" charset="0"/>
            </a:endParaRPr>
          </a:p>
        </p:txBody>
      </p:sp>
      <p:sp>
        <p:nvSpPr>
          <p:cNvPr id="17412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900" dirty="0"/>
              <a:t>Vivian O’Dell 	CMS Phase 2 Upgrades</a:t>
            </a:r>
            <a:endParaRPr lang="en-US" sz="900" b="1" dirty="0"/>
          </a:p>
        </p:txBody>
      </p:sp>
      <p:sp>
        <p:nvSpPr>
          <p:cNvPr id="17413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BA44813D-CA13-804F-83FF-EA56B310D99F}" type="slidenum">
              <a:rPr lang="en-US" sz="900">
                <a:solidFill>
                  <a:srgbClr val="004C97"/>
                </a:solidFill>
                <a:latin typeface="Helvetica" charset="0"/>
              </a:rPr>
              <a:pPr eaLnBrk="1" hangingPunct="1"/>
              <a:t>43</a:t>
            </a:fld>
            <a:endParaRPr lang="en-US" sz="900">
              <a:solidFill>
                <a:srgbClr val="004C97"/>
              </a:solidFill>
              <a:latin typeface="Helvetica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80083" y="863391"/>
            <a:ext cx="7095654" cy="5639009"/>
            <a:chOff x="1466338" y="737643"/>
            <a:chExt cx="7095654" cy="5639008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66338" y="737643"/>
              <a:ext cx="7095654" cy="3982641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734229" y="3999628"/>
              <a:ext cx="1438892" cy="692497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8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300" b="1" dirty="0">
                  <a:solidFill>
                    <a:srgbClr val="800000"/>
                  </a:solidFill>
                </a:rPr>
                <a:t>NSF Physics case</a:t>
              </a:r>
            </a:p>
            <a:p>
              <a:r>
                <a:rPr lang="en-US" sz="1300" b="1" dirty="0">
                  <a:solidFill>
                    <a:srgbClr val="800000"/>
                  </a:solidFill>
                </a:rPr>
                <a:t>Joint ATLAS/CMS</a:t>
              </a:r>
            </a:p>
            <a:p>
              <a:r>
                <a:rPr lang="en-US" sz="1300" b="1" dirty="0">
                  <a:solidFill>
                    <a:srgbClr val="800000"/>
                  </a:solidFill>
                </a:rPr>
                <a:t>Spring 2015</a:t>
              </a:r>
            </a:p>
          </p:txBody>
        </p:sp>
        <p:cxnSp>
          <p:nvCxnSpPr>
            <p:cNvPr id="11" name="Straight Connector 10"/>
            <p:cNvCxnSpPr/>
            <p:nvPr/>
          </p:nvCxnSpPr>
          <p:spPr>
            <a:xfrm flipV="1">
              <a:off x="3780119" y="4565451"/>
              <a:ext cx="0" cy="642937"/>
            </a:xfrm>
            <a:prstGeom prst="line">
              <a:avLst/>
            </a:prstGeom>
            <a:ln w="38100" cmpd="sng">
              <a:solidFill>
                <a:srgbClr val="800000"/>
              </a:solidFill>
              <a:tailEnd type="triangle" w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V="1">
              <a:off x="2966526" y="3523704"/>
              <a:ext cx="0" cy="482203"/>
            </a:xfrm>
            <a:prstGeom prst="line">
              <a:avLst/>
            </a:prstGeom>
            <a:ln w="38100" cmpd="sng">
              <a:solidFill>
                <a:srgbClr val="800000"/>
              </a:solidFill>
              <a:headEnd type="none"/>
              <a:tailEnd type="arrow" w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V="1">
              <a:off x="5591854" y="4380954"/>
              <a:ext cx="0" cy="696516"/>
            </a:xfrm>
            <a:prstGeom prst="line">
              <a:avLst/>
            </a:prstGeom>
            <a:ln w="38100" cmpd="sng">
              <a:solidFill>
                <a:srgbClr val="008000"/>
              </a:solidFill>
              <a:tailEnd type="triangle" w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V="1">
              <a:off x="7600438" y="4552999"/>
              <a:ext cx="0" cy="696516"/>
            </a:xfrm>
            <a:prstGeom prst="line">
              <a:avLst/>
            </a:prstGeom>
            <a:ln w="38100" cmpd="sng">
              <a:solidFill>
                <a:srgbClr val="800000"/>
              </a:solidFill>
              <a:tailEnd type="triangle" w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2216432" y="5208388"/>
              <a:ext cx="1706782" cy="692497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8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300" b="1" dirty="0">
                  <a:solidFill>
                    <a:srgbClr val="800000"/>
                  </a:solidFill>
                </a:rPr>
                <a:t>NSF Conceptual Design report (~CD1)</a:t>
              </a:r>
            </a:p>
            <a:p>
              <a:r>
                <a:rPr lang="en-US" sz="1300" b="1" dirty="0">
                  <a:solidFill>
                    <a:srgbClr val="008000"/>
                  </a:solidFill>
                </a:rPr>
                <a:t>DOE CD0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984510" y="5131048"/>
              <a:ext cx="1714500" cy="692497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8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300" b="1" dirty="0">
                  <a:solidFill>
                    <a:srgbClr val="800000"/>
                  </a:solidFill>
                </a:rPr>
                <a:t>NSF Preliminary Design Report (~ CD2)</a:t>
              </a:r>
            </a:p>
            <a:p>
              <a:r>
                <a:rPr lang="en-US" sz="1300" b="1" dirty="0">
                  <a:solidFill>
                    <a:srgbClr val="008000"/>
                  </a:solidFill>
                </a:rPr>
                <a:t>DOE CD1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216807" y="4639021"/>
              <a:ext cx="803672" cy="492443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8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300" b="1" dirty="0">
                  <a:solidFill>
                    <a:srgbClr val="008000"/>
                  </a:solidFill>
                </a:rPr>
                <a:t>DOE CD3a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913322" y="5233292"/>
              <a:ext cx="2518172" cy="892552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8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300" b="1" dirty="0">
                  <a:solidFill>
                    <a:srgbClr val="800000"/>
                  </a:solidFill>
                </a:rPr>
                <a:t>NSF Final Design Report (~CD3)</a:t>
              </a:r>
            </a:p>
            <a:p>
              <a:r>
                <a:rPr lang="en-US" sz="1300" b="1" dirty="0">
                  <a:solidFill>
                    <a:srgbClr val="008000"/>
                  </a:solidFill>
                </a:rPr>
                <a:t>DOE CD2</a:t>
              </a:r>
            </a:p>
            <a:p>
              <a:r>
                <a:rPr lang="en-US" sz="1300" b="1" dirty="0">
                  <a:solidFill>
                    <a:srgbClr val="008000"/>
                  </a:solidFill>
                </a:rPr>
                <a:t>DOE CD3 at the same time or soon thereafter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984510" y="5773985"/>
              <a:ext cx="1714500" cy="492443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8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300" b="1" dirty="0">
                  <a:solidFill>
                    <a:srgbClr val="800000"/>
                  </a:solidFill>
                </a:rPr>
                <a:t>This is the big review step for NSF</a:t>
              </a:r>
              <a:endParaRPr lang="en-US" sz="1300" b="1" dirty="0">
                <a:solidFill>
                  <a:srgbClr val="008000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913322" y="6084263"/>
              <a:ext cx="2518172" cy="292388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8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300" b="1" dirty="0">
                  <a:solidFill>
                    <a:srgbClr val="008000"/>
                  </a:solidFill>
                </a:rPr>
                <a:t>This is the big review step for DOE</a:t>
              </a:r>
            </a:p>
          </p:txBody>
        </p:sp>
        <p:cxnSp>
          <p:nvCxnSpPr>
            <p:cNvPr id="21" name="Straight Connector 20"/>
            <p:cNvCxnSpPr/>
            <p:nvPr/>
          </p:nvCxnSpPr>
          <p:spPr>
            <a:xfrm flipV="1">
              <a:off x="4545519" y="4554142"/>
              <a:ext cx="0" cy="576906"/>
            </a:xfrm>
            <a:prstGeom prst="line">
              <a:avLst/>
            </a:prstGeom>
            <a:ln w="38100" cmpd="sng">
              <a:solidFill>
                <a:srgbClr val="008000"/>
              </a:solidFill>
              <a:tailEnd type="triangle" w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2" name="Straight Connector 21"/>
          <p:cNvCxnSpPr/>
          <p:nvPr/>
        </p:nvCxnSpPr>
        <p:spPr>
          <a:xfrm flipV="1">
            <a:off x="3930552" y="4691200"/>
            <a:ext cx="0" cy="576906"/>
          </a:xfrm>
          <a:prstGeom prst="line">
            <a:avLst/>
          </a:prstGeom>
          <a:ln w="38100" cmpd="sng">
            <a:solidFill>
              <a:srgbClr val="800000"/>
            </a:solidFill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5403338" y="4637621"/>
            <a:ext cx="0" cy="696516"/>
          </a:xfrm>
          <a:prstGeom prst="line">
            <a:avLst/>
          </a:prstGeom>
          <a:ln w="38100" cmpd="sng">
            <a:solidFill>
              <a:srgbClr val="008000"/>
            </a:solidFill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3304322" y="2569577"/>
            <a:ext cx="982228" cy="369332"/>
          </a:xfrm>
          <a:prstGeom prst="rect">
            <a:avLst/>
          </a:prstGeom>
          <a:solidFill>
            <a:schemeClr val="bg1">
              <a:lumMod val="65000"/>
            </a:schemeClr>
          </a:solidFill>
          <a:ln w="19050" cmpd="sng"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chemeClr val="accent6"/>
                </a:solidFill>
              </a:rPr>
              <a:t>TDRs</a:t>
            </a:r>
            <a:endParaRPr lang="en-US" sz="1800" b="1" dirty="0">
              <a:solidFill>
                <a:schemeClr val="accent6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781301" y="2582277"/>
            <a:ext cx="516670" cy="350281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cxnSp>
        <p:nvCxnSpPr>
          <p:cNvPr id="28" name="Straight Connector 27"/>
          <p:cNvCxnSpPr/>
          <p:nvPr/>
        </p:nvCxnSpPr>
        <p:spPr>
          <a:xfrm flipV="1">
            <a:off x="2255964" y="4691200"/>
            <a:ext cx="0" cy="667841"/>
          </a:xfrm>
          <a:prstGeom prst="line">
            <a:avLst/>
          </a:prstGeom>
          <a:ln w="38100" cmpd="sng">
            <a:solidFill>
              <a:srgbClr val="008000"/>
            </a:solidFill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650685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Helvetica" charset="0"/>
              </a:rPr>
              <a:t>USCMS interests in HL-LHC</a:t>
            </a:r>
            <a:endParaRPr lang="en-US" dirty="0">
              <a:latin typeface="Helvetica" charset="0"/>
            </a:endParaRPr>
          </a:p>
        </p:txBody>
      </p:sp>
      <p:sp>
        <p:nvSpPr>
          <p:cNvPr id="17410" name="Content Placeholder 2"/>
          <p:cNvSpPr>
            <a:spLocks noGrp="1"/>
          </p:cNvSpPr>
          <p:nvPr>
            <p:ph idx="1"/>
          </p:nvPr>
        </p:nvSpPr>
        <p:spPr bwMode="auto">
          <a:xfrm>
            <a:off x="213112" y="773114"/>
            <a:ext cx="8672513" cy="552608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z="2000" dirty="0" smtClean="0">
                <a:latin typeface="Helvetica" charset="0"/>
              </a:rPr>
              <a:t>Based on CMS needs / priorities and on US needs / priorities</a:t>
            </a:r>
          </a:p>
          <a:p>
            <a:pPr lvl="1"/>
            <a:r>
              <a:rPr lang="en-US" sz="1800" dirty="0" smtClean="0">
                <a:latin typeface="Helvetica" charset="0"/>
              </a:rPr>
              <a:t>Forward Pixel Detector</a:t>
            </a:r>
          </a:p>
          <a:p>
            <a:pPr lvl="2"/>
            <a:r>
              <a:rPr lang="en-US" sz="1600" dirty="0" smtClean="0">
                <a:latin typeface="Helvetica" charset="0"/>
              </a:rPr>
              <a:t>US designed/built original FPIX and Phase 1 upgrade</a:t>
            </a:r>
          </a:p>
          <a:p>
            <a:pPr lvl="2"/>
            <a:r>
              <a:rPr lang="en-US" sz="1600" dirty="0" smtClean="0">
                <a:latin typeface="Helvetica" charset="0"/>
              </a:rPr>
              <a:t>This is the NSF flagship project for the HL-LHC</a:t>
            </a:r>
          </a:p>
          <a:p>
            <a:pPr lvl="1"/>
            <a:r>
              <a:rPr lang="en-US" sz="1800" dirty="0" smtClean="0">
                <a:latin typeface="Helvetica" charset="0"/>
              </a:rPr>
              <a:t>Outer Tracker + Track Trigger</a:t>
            </a:r>
          </a:p>
          <a:p>
            <a:pPr lvl="2"/>
            <a:r>
              <a:rPr lang="en-US" sz="1600" dirty="0" smtClean="0">
                <a:latin typeface="Helvetica" charset="0"/>
              </a:rPr>
              <a:t>USCMS has a long history of building trackers, and is playing a leading role in R&amp;D for the Track Trigger</a:t>
            </a:r>
          </a:p>
          <a:p>
            <a:pPr lvl="1"/>
            <a:r>
              <a:rPr lang="en-US" sz="1800" dirty="0" smtClean="0">
                <a:latin typeface="Helvetica" charset="0"/>
              </a:rPr>
              <a:t>Barrel Calorimeter (EB / HB)</a:t>
            </a:r>
          </a:p>
          <a:p>
            <a:pPr lvl="1"/>
            <a:r>
              <a:rPr lang="en-US" sz="1800" dirty="0" err="1" smtClean="0">
                <a:latin typeface="Helvetica" charset="0"/>
              </a:rPr>
              <a:t>Muon</a:t>
            </a:r>
            <a:r>
              <a:rPr lang="en-US" sz="1800" dirty="0" smtClean="0">
                <a:latin typeface="Helvetica" charset="0"/>
              </a:rPr>
              <a:t> detectors</a:t>
            </a:r>
          </a:p>
          <a:p>
            <a:pPr lvl="2"/>
            <a:r>
              <a:rPr lang="en-US" sz="1600" dirty="0" smtClean="0">
                <a:latin typeface="Helvetica" charset="0"/>
              </a:rPr>
              <a:t>CSC electronics / GEM electronics</a:t>
            </a:r>
          </a:p>
          <a:p>
            <a:pPr lvl="1"/>
            <a:r>
              <a:rPr lang="en-US" sz="1800" dirty="0" smtClean="0">
                <a:latin typeface="Helvetica" charset="0"/>
              </a:rPr>
              <a:t>Trigger / DAQ</a:t>
            </a:r>
          </a:p>
          <a:p>
            <a:pPr lvl="2"/>
            <a:r>
              <a:rPr lang="en-US" sz="1600" dirty="0" smtClean="0">
                <a:latin typeface="Helvetica" charset="0"/>
              </a:rPr>
              <a:t>We have a strong history and leadership roles in trigger / DAQ</a:t>
            </a:r>
          </a:p>
          <a:p>
            <a:pPr lvl="2"/>
            <a:r>
              <a:rPr lang="en-US" sz="1600" dirty="0" smtClean="0">
                <a:latin typeface="Helvetica" charset="0"/>
              </a:rPr>
              <a:t>Will continue to build on this – however Trigger/DAQ TDR comes later. </a:t>
            </a:r>
          </a:p>
          <a:p>
            <a:pPr lvl="1"/>
            <a:r>
              <a:rPr lang="en-US" sz="1800" dirty="0" err="1" smtClean="0">
                <a:latin typeface="Helvetica" charset="0"/>
              </a:rPr>
              <a:t>Endcap</a:t>
            </a:r>
            <a:r>
              <a:rPr lang="en-US" sz="1800" dirty="0" smtClean="0">
                <a:latin typeface="Helvetica" charset="0"/>
              </a:rPr>
              <a:t> calorimeter (</a:t>
            </a:r>
            <a:r>
              <a:rPr lang="en-US" sz="1800" dirty="0" err="1" smtClean="0">
                <a:latin typeface="Helvetica" charset="0"/>
              </a:rPr>
              <a:t>HGCal</a:t>
            </a:r>
            <a:r>
              <a:rPr lang="en-US" sz="1800" dirty="0" smtClean="0">
                <a:latin typeface="Helvetica" charset="0"/>
              </a:rPr>
              <a:t>)</a:t>
            </a:r>
          </a:p>
          <a:p>
            <a:pPr lvl="2"/>
            <a:r>
              <a:rPr lang="en-US" sz="1600" dirty="0" smtClean="0">
                <a:latin typeface="Helvetica" charset="0"/>
              </a:rPr>
              <a:t>R&amp;D needs to ramp up now for </a:t>
            </a:r>
            <a:r>
              <a:rPr lang="en-US" sz="1600" dirty="0" err="1" smtClean="0">
                <a:latin typeface="Helvetica" charset="0"/>
              </a:rPr>
              <a:t>HGCal</a:t>
            </a:r>
            <a:r>
              <a:rPr lang="en-US" sz="1600" dirty="0" smtClean="0">
                <a:latin typeface="Helvetica" charset="0"/>
              </a:rPr>
              <a:t>. US will be building modules / cassettes, participating in ASIC development, mechanics, cooling, powering, etc.</a:t>
            </a:r>
          </a:p>
          <a:p>
            <a:pPr lvl="1"/>
            <a:r>
              <a:rPr lang="en-US" sz="1800" dirty="0" smtClean="0">
                <a:latin typeface="Helvetica" charset="0"/>
              </a:rPr>
              <a:t>BRIL (Beam, Radiation, Intensity, Luminosity)</a:t>
            </a:r>
          </a:p>
          <a:p>
            <a:pPr lvl="2"/>
            <a:r>
              <a:rPr lang="en-US" sz="1600" dirty="0" smtClean="0">
                <a:latin typeface="Helvetica" charset="0"/>
              </a:rPr>
              <a:t>US has a strong community in luminosity and luminosity detectors. </a:t>
            </a:r>
          </a:p>
          <a:p>
            <a:pPr lvl="1"/>
            <a:endParaRPr lang="en-US" sz="1800" dirty="0" smtClean="0">
              <a:latin typeface="Helvetica" charset="0"/>
            </a:endParaRPr>
          </a:p>
          <a:p>
            <a:pPr lvl="1"/>
            <a:endParaRPr lang="en-US" dirty="0" smtClean="0">
              <a:latin typeface="Helvetica" charset="0"/>
            </a:endParaRPr>
          </a:p>
        </p:txBody>
      </p:sp>
      <p:sp>
        <p:nvSpPr>
          <p:cNvPr id="17411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1EE099CF-442F-754E-8DAB-AE67A24B3DC9}" type="datetime1">
              <a:rPr lang="en-US" sz="900">
                <a:solidFill>
                  <a:srgbClr val="004C97"/>
                </a:solidFill>
                <a:latin typeface="Helvetica" charset="0"/>
              </a:rPr>
              <a:pPr eaLnBrk="1" hangingPunct="1"/>
              <a:t>6/24/15</a:t>
            </a:fld>
            <a:endParaRPr lang="en-US" sz="900">
              <a:solidFill>
                <a:srgbClr val="004C97"/>
              </a:solidFill>
              <a:latin typeface="Helvetica" charset="0"/>
            </a:endParaRPr>
          </a:p>
        </p:txBody>
      </p:sp>
      <p:sp>
        <p:nvSpPr>
          <p:cNvPr id="17412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900" dirty="0"/>
              <a:t>Vivian O’Dell 	CMS Phase 2 Upgrades</a:t>
            </a:r>
            <a:endParaRPr lang="en-US" sz="900" b="1" dirty="0"/>
          </a:p>
        </p:txBody>
      </p:sp>
      <p:sp>
        <p:nvSpPr>
          <p:cNvPr id="17413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BA44813D-CA13-804F-83FF-EA56B310D99F}" type="slidenum">
              <a:rPr lang="en-US" sz="900">
                <a:solidFill>
                  <a:srgbClr val="004C97"/>
                </a:solidFill>
                <a:latin typeface="Helvetica" charset="0"/>
              </a:rPr>
              <a:pPr eaLnBrk="1" hangingPunct="1"/>
              <a:t>44</a:t>
            </a:fld>
            <a:endParaRPr lang="en-US" sz="900">
              <a:solidFill>
                <a:srgbClr val="004C97"/>
              </a:solidFill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637811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Helvetica" charset="0"/>
              </a:rPr>
              <a:t>CMS HL-LHC: USCMS project organization</a:t>
            </a:r>
            <a:endParaRPr lang="en-US" dirty="0">
              <a:latin typeface="Helvetica" charset="0"/>
            </a:endParaRPr>
          </a:p>
        </p:txBody>
      </p:sp>
      <p:sp>
        <p:nvSpPr>
          <p:cNvPr id="17411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1EE099CF-442F-754E-8DAB-AE67A24B3DC9}" type="datetime1">
              <a:rPr lang="en-US" sz="900">
                <a:solidFill>
                  <a:srgbClr val="004C97"/>
                </a:solidFill>
                <a:latin typeface="Helvetica" charset="0"/>
              </a:rPr>
              <a:pPr eaLnBrk="1" hangingPunct="1"/>
              <a:t>6/24/15</a:t>
            </a:fld>
            <a:endParaRPr lang="en-US" sz="900">
              <a:solidFill>
                <a:srgbClr val="004C97"/>
              </a:solidFill>
              <a:latin typeface="Helvetica" charset="0"/>
            </a:endParaRPr>
          </a:p>
        </p:txBody>
      </p:sp>
      <p:sp>
        <p:nvSpPr>
          <p:cNvPr id="17412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900" dirty="0"/>
              <a:t>Vivian O’Dell 	CMS Phase 2 Upgrades</a:t>
            </a:r>
            <a:endParaRPr lang="en-US" sz="900" b="1" dirty="0"/>
          </a:p>
        </p:txBody>
      </p:sp>
      <p:sp>
        <p:nvSpPr>
          <p:cNvPr id="17413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BA44813D-CA13-804F-83FF-EA56B310D99F}" type="slidenum">
              <a:rPr lang="en-US" sz="900">
                <a:solidFill>
                  <a:srgbClr val="004C97"/>
                </a:solidFill>
                <a:latin typeface="Helvetica" charset="0"/>
              </a:rPr>
              <a:pPr eaLnBrk="1" hangingPunct="1"/>
              <a:t>45</a:t>
            </a:fld>
            <a:endParaRPr lang="en-US" sz="900">
              <a:solidFill>
                <a:srgbClr val="004C97"/>
              </a:solidFill>
              <a:latin typeface="Helvetica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678346" y="1208826"/>
            <a:ext cx="885524" cy="49001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046" tIns="65023" rIns="130046" bIns="65023"/>
          <a:lstStyle/>
          <a:p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3563603" y="940660"/>
            <a:ext cx="3637297" cy="334285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046" tIns="65023" rIns="130046" bIns="65023"/>
          <a:lstStyle/>
          <a:p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3575659" y="963924"/>
            <a:ext cx="3422902" cy="2655084"/>
          </a:xfrm>
          <a:prstGeom prst="rect">
            <a:avLst/>
          </a:prstGeom>
          <a:noFill/>
        </p:spPr>
        <p:txBody>
          <a:bodyPr wrap="none" lIns="130046" tIns="65023" rIns="130046" bIns="65023" rtlCol="0">
            <a:spAutoFit/>
          </a:bodyPr>
          <a:lstStyle/>
          <a:p>
            <a:r>
              <a:rPr lang="en-US" sz="2000" dirty="0">
                <a:solidFill>
                  <a:schemeClr val="accent6"/>
                </a:solidFill>
              </a:rPr>
              <a:t>	</a:t>
            </a:r>
            <a:r>
              <a:rPr lang="en-US" sz="1200" dirty="0">
                <a:solidFill>
                  <a:schemeClr val="accent6"/>
                </a:solidFill>
              </a:rPr>
              <a:t>P2 Upgrade Project</a:t>
            </a:r>
          </a:p>
          <a:p>
            <a:r>
              <a:rPr lang="en-US" sz="1200" dirty="0">
                <a:solidFill>
                  <a:schemeClr val="accent6"/>
                </a:solidFill>
              </a:rPr>
              <a:t>	402.01 Project Office</a:t>
            </a:r>
          </a:p>
          <a:p>
            <a:endParaRPr lang="en-US" sz="1200" dirty="0">
              <a:solidFill>
                <a:schemeClr val="accent6"/>
              </a:solidFill>
            </a:endParaRPr>
          </a:p>
          <a:p>
            <a:r>
              <a:rPr lang="en-US" sz="1200" dirty="0">
                <a:solidFill>
                  <a:schemeClr val="accent6"/>
                </a:solidFill>
              </a:rPr>
              <a:t>Project Manager:		V. O’Dell</a:t>
            </a:r>
          </a:p>
          <a:p>
            <a:r>
              <a:rPr lang="en-US" sz="1200" dirty="0">
                <a:solidFill>
                  <a:schemeClr val="accent6"/>
                </a:solidFill>
              </a:rPr>
              <a:t>Deputy(s) PM:		</a:t>
            </a:r>
            <a:r>
              <a:rPr lang="en-US" sz="1200" dirty="0" smtClean="0">
                <a:solidFill>
                  <a:schemeClr val="accent6"/>
                </a:solidFill>
              </a:rPr>
              <a:t>	A. </a:t>
            </a:r>
            <a:r>
              <a:rPr lang="en-US" sz="1200" dirty="0" err="1" smtClean="0">
                <a:solidFill>
                  <a:schemeClr val="accent6"/>
                </a:solidFill>
              </a:rPr>
              <a:t>Ryd</a:t>
            </a:r>
            <a:endParaRPr lang="en-US" sz="1200" dirty="0">
              <a:solidFill>
                <a:schemeClr val="accent6"/>
              </a:solidFill>
            </a:endParaRPr>
          </a:p>
          <a:p>
            <a:r>
              <a:rPr lang="en-US" sz="1200" dirty="0" smtClean="0">
                <a:solidFill>
                  <a:schemeClr val="accent6"/>
                </a:solidFill>
              </a:rPr>
              <a:t>CMS liaison</a:t>
            </a:r>
            <a:r>
              <a:rPr lang="en-US" sz="1200" dirty="0">
                <a:solidFill>
                  <a:schemeClr val="accent6"/>
                </a:solidFill>
              </a:rPr>
              <a:t>:	</a:t>
            </a:r>
            <a:r>
              <a:rPr lang="en-US" sz="1200" dirty="0" smtClean="0">
                <a:solidFill>
                  <a:schemeClr val="accent6"/>
                </a:solidFill>
              </a:rPr>
              <a:t>		J</a:t>
            </a:r>
            <a:r>
              <a:rPr lang="en-US" sz="1200" dirty="0">
                <a:solidFill>
                  <a:schemeClr val="accent6"/>
                </a:solidFill>
              </a:rPr>
              <a:t>. Spalding</a:t>
            </a:r>
          </a:p>
          <a:p>
            <a:r>
              <a:rPr lang="en-US" sz="1200" dirty="0" smtClean="0">
                <a:solidFill>
                  <a:schemeClr val="accent6"/>
                </a:solidFill>
              </a:rPr>
              <a:t>R</a:t>
            </a:r>
            <a:r>
              <a:rPr lang="en-US" sz="1200" dirty="0">
                <a:solidFill>
                  <a:schemeClr val="accent6"/>
                </a:solidFill>
              </a:rPr>
              <a:t>&amp;D </a:t>
            </a:r>
            <a:r>
              <a:rPr lang="en-US" sz="1200" dirty="0" smtClean="0">
                <a:solidFill>
                  <a:schemeClr val="accent6"/>
                </a:solidFill>
              </a:rPr>
              <a:t>coordinator:</a:t>
            </a:r>
            <a:r>
              <a:rPr lang="en-US" sz="1200" dirty="0">
                <a:solidFill>
                  <a:schemeClr val="accent6"/>
                </a:solidFill>
              </a:rPr>
              <a:t>	</a:t>
            </a:r>
            <a:r>
              <a:rPr lang="en-US" sz="1200" dirty="0" smtClean="0">
                <a:solidFill>
                  <a:schemeClr val="accent6"/>
                </a:solidFill>
              </a:rPr>
              <a:t>	M</a:t>
            </a:r>
            <a:r>
              <a:rPr lang="en-US" sz="1200" dirty="0">
                <a:solidFill>
                  <a:schemeClr val="accent6"/>
                </a:solidFill>
              </a:rPr>
              <a:t>. </a:t>
            </a:r>
            <a:r>
              <a:rPr lang="en-US" sz="1200" dirty="0" err="1">
                <a:solidFill>
                  <a:schemeClr val="accent6"/>
                </a:solidFill>
              </a:rPr>
              <a:t>Chertok</a:t>
            </a:r>
            <a:endParaRPr lang="en-US" sz="1200" dirty="0">
              <a:solidFill>
                <a:schemeClr val="accent6"/>
              </a:solidFill>
            </a:endParaRPr>
          </a:p>
          <a:p>
            <a:r>
              <a:rPr lang="en-US" sz="1200" dirty="0" smtClean="0">
                <a:solidFill>
                  <a:schemeClr val="accent6"/>
                </a:solidFill>
              </a:rPr>
              <a:t>ESH</a:t>
            </a:r>
            <a:r>
              <a:rPr lang="en-US" sz="1200" dirty="0">
                <a:solidFill>
                  <a:schemeClr val="accent6"/>
                </a:solidFill>
              </a:rPr>
              <a:t>&amp;Q Coordinator:	</a:t>
            </a:r>
            <a:r>
              <a:rPr lang="en-US" sz="1200" dirty="0" smtClean="0">
                <a:solidFill>
                  <a:schemeClr val="accent6"/>
                </a:solidFill>
              </a:rPr>
              <a:t>	NN</a:t>
            </a:r>
            <a:endParaRPr lang="en-US" sz="1200" dirty="0">
              <a:solidFill>
                <a:schemeClr val="accent6"/>
              </a:solidFill>
            </a:endParaRPr>
          </a:p>
          <a:p>
            <a:r>
              <a:rPr lang="en-US" sz="1200" dirty="0">
                <a:solidFill>
                  <a:schemeClr val="accent6"/>
                </a:solidFill>
              </a:rPr>
              <a:t>Project Controls:		</a:t>
            </a:r>
            <a:r>
              <a:rPr lang="en-US" sz="1200" dirty="0" smtClean="0">
                <a:solidFill>
                  <a:schemeClr val="accent6"/>
                </a:solidFill>
              </a:rPr>
              <a:t>M. </a:t>
            </a:r>
            <a:r>
              <a:rPr lang="en-US" sz="1200" dirty="0" err="1" smtClean="0">
                <a:solidFill>
                  <a:schemeClr val="accent6"/>
                </a:solidFill>
              </a:rPr>
              <a:t>Kaducak</a:t>
            </a:r>
            <a:r>
              <a:rPr lang="en-US" sz="1200" dirty="0" smtClean="0">
                <a:solidFill>
                  <a:schemeClr val="accent6"/>
                </a:solidFill>
              </a:rPr>
              <a:t> (interim)</a:t>
            </a:r>
            <a:endParaRPr lang="en-US" sz="1200" dirty="0">
              <a:solidFill>
                <a:schemeClr val="accent6"/>
              </a:solidFill>
            </a:endParaRPr>
          </a:p>
          <a:p>
            <a:r>
              <a:rPr lang="en-US" sz="1200" dirty="0">
                <a:solidFill>
                  <a:schemeClr val="accent6"/>
                </a:solidFill>
              </a:rPr>
              <a:t>Project Finance:		</a:t>
            </a:r>
            <a:r>
              <a:rPr lang="en-US" sz="1200" dirty="0" smtClean="0">
                <a:solidFill>
                  <a:schemeClr val="accent6"/>
                </a:solidFill>
              </a:rPr>
              <a:t>J. </a:t>
            </a:r>
            <a:r>
              <a:rPr lang="en-US" sz="1200" dirty="0" err="1" smtClean="0">
                <a:solidFill>
                  <a:schemeClr val="accent6"/>
                </a:solidFill>
              </a:rPr>
              <a:t>Teng</a:t>
            </a:r>
            <a:endParaRPr lang="en-US" sz="1200" dirty="0">
              <a:solidFill>
                <a:schemeClr val="accent6"/>
              </a:solidFill>
            </a:endParaRPr>
          </a:p>
          <a:p>
            <a:r>
              <a:rPr lang="en-US" sz="1200" dirty="0">
                <a:solidFill>
                  <a:schemeClr val="accent6"/>
                </a:solidFill>
              </a:rPr>
              <a:t>Risk Manager:		</a:t>
            </a:r>
            <a:r>
              <a:rPr lang="en-US" sz="1200" dirty="0" smtClean="0">
                <a:solidFill>
                  <a:schemeClr val="accent6"/>
                </a:solidFill>
              </a:rPr>
              <a:t>	L. Taylor</a:t>
            </a:r>
            <a:endParaRPr lang="en-US" sz="1200" dirty="0">
              <a:solidFill>
                <a:schemeClr val="accent6"/>
              </a:solidFill>
            </a:endParaRPr>
          </a:p>
          <a:p>
            <a:r>
              <a:rPr lang="en-US" sz="1200" dirty="0">
                <a:solidFill>
                  <a:schemeClr val="accent6"/>
                </a:solidFill>
              </a:rPr>
              <a:t>Project EE		</a:t>
            </a:r>
            <a:r>
              <a:rPr lang="en-US" sz="1200" dirty="0" smtClean="0">
                <a:solidFill>
                  <a:schemeClr val="accent6"/>
                </a:solidFill>
              </a:rPr>
              <a:t>	NN</a:t>
            </a:r>
            <a:endParaRPr lang="en-US" sz="1200" dirty="0">
              <a:solidFill>
                <a:schemeClr val="accent6"/>
              </a:solidFill>
            </a:endParaRPr>
          </a:p>
          <a:p>
            <a:r>
              <a:rPr lang="en-US" sz="1200" dirty="0">
                <a:solidFill>
                  <a:schemeClr val="accent6"/>
                </a:solidFill>
              </a:rPr>
              <a:t>Project ME		</a:t>
            </a:r>
            <a:r>
              <a:rPr lang="en-US" sz="1200" dirty="0" smtClean="0">
                <a:solidFill>
                  <a:schemeClr val="accent6"/>
                </a:solidFill>
              </a:rPr>
              <a:t>	NN</a:t>
            </a:r>
            <a:endParaRPr lang="en-US" sz="1200" dirty="0">
              <a:solidFill>
                <a:schemeClr val="accent6"/>
              </a:solidFill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>
            <a:off x="883856" y="4450119"/>
            <a:ext cx="7590378" cy="79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2" name="Group 31"/>
          <p:cNvGrpSpPr/>
          <p:nvPr/>
        </p:nvGrpSpPr>
        <p:grpSpPr>
          <a:xfrm>
            <a:off x="7973236" y="4720558"/>
            <a:ext cx="1044236" cy="777073"/>
            <a:chOff x="7541436" y="4720554"/>
            <a:chExt cx="1044236" cy="540623"/>
          </a:xfrm>
        </p:grpSpPr>
        <p:sp>
          <p:nvSpPr>
            <p:cNvPr id="33" name="TextBox 32"/>
            <p:cNvSpPr txBox="1"/>
            <p:nvPr/>
          </p:nvSpPr>
          <p:spPr>
            <a:xfrm>
              <a:off x="7541436" y="4760530"/>
              <a:ext cx="1006136" cy="476785"/>
            </a:xfrm>
            <a:prstGeom prst="rect">
              <a:avLst/>
            </a:prstGeom>
            <a:noFill/>
          </p:spPr>
          <p:txBody>
            <a:bodyPr wrap="square" lIns="130046" tIns="65023" rIns="130046" bIns="65023" rtlCol="0">
              <a:spAutoFit/>
            </a:bodyPr>
            <a:lstStyle/>
            <a:p>
              <a:endParaRPr lang="en-US" sz="1200" dirty="0" smtClean="0">
                <a:solidFill>
                  <a:schemeClr val="accent6"/>
                </a:solidFill>
              </a:endParaRPr>
            </a:p>
            <a:p>
              <a:r>
                <a:rPr lang="en-US" sz="1200" dirty="0" smtClean="0">
                  <a:solidFill>
                    <a:schemeClr val="accent6"/>
                  </a:solidFill>
                </a:rPr>
                <a:t>402.07 DAQ </a:t>
              </a:r>
            </a:p>
            <a:p>
              <a:r>
                <a:rPr lang="en-US" sz="1200" dirty="0" smtClean="0">
                  <a:solidFill>
                    <a:schemeClr val="accent6"/>
                  </a:solidFill>
                </a:rPr>
                <a:t>&amp;HLT</a:t>
              </a:r>
              <a:endParaRPr lang="en-US" sz="1200" dirty="0">
                <a:solidFill>
                  <a:schemeClr val="accent6"/>
                </a:solidFill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7579536" y="4720554"/>
              <a:ext cx="1006136" cy="540623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30046" tIns="65023" rIns="130046" bIns="65023"/>
            <a:lstStyle/>
            <a:p>
              <a:endParaRPr lang="en-US"/>
            </a:p>
          </p:txBody>
        </p:sp>
      </p:grpSp>
      <p:cxnSp>
        <p:nvCxnSpPr>
          <p:cNvPr id="35" name="Straight Connector 34"/>
          <p:cNvCxnSpPr/>
          <p:nvPr/>
        </p:nvCxnSpPr>
        <p:spPr>
          <a:xfrm>
            <a:off x="8474234" y="4463622"/>
            <a:ext cx="0" cy="23100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4681515" y="4852328"/>
            <a:ext cx="1224885" cy="685314"/>
          </a:xfrm>
          <a:prstGeom prst="rect">
            <a:avLst/>
          </a:prstGeom>
          <a:noFill/>
        </p:spPr>
        <p:txBody>
          <a:bodyPr wrap="none" lIns="130046" tIns="65023" rIns="130046" bIns="65023" rtlCol="0">
            <a:spAutoFit/>
          </a:bodyPr>
          <a:lstStyle/>
          <a:p>
            <a:r>
              <a:rPr lang="en-US" sz="1200" dirty="0" smtClean="0">
                <a:solidFill>
                  <a:schemeClr val="accent6"/>
                </a:solidFill>
              </a:rPr>
              <a:t>402.05 </a:t>
            </a:r>
            <a:r>
              <a:rPr lang="en-US" sz="1200" dirty="0" err="1" smtClean="0">
                <a:solidFill>
                  <a:schemeClr val="accent6"/>
                </a:solidFill>
              </a:rPr>
              <a:t>Muons</a:t>
            </a:r>
            <a:endParaRPr lang="en-US" sz="1200" dirty="0" smtClean="0">
              <a:solidFill>
                <a:schemeClr val="accent6"/>
              </a:solidFill>
            </a:endParaRPr>
          </a:p>
          <a:p>
            <a:r>
              <a:rPr lang="en-US" sz="1200" dirty="0" smtClean="0">
                <a:solidFill>
                  <a:schemeClr val="accent6"/>
                </a:solidFill>
              </a:rPr>
              <a:t>402.05.03 CSC</a:t>
            </a:r>
          </a:p>
          <a:p>
            <a:r>
              <a:rPr lang="en-US" sz="1200" dirty="0" smtClean="0">
                <a:solidFill>
                  <a:schemeClr val="accent6"/>
                </a:solidFill>
              </a:rPr>
              <a:t>402.05.04 GEM</a:t>
            </a:r>
            <a:endParaRPr lang="en-US" sz="1200" dirty="0">
              <a:solidFill>
                <a:schemeClr val="accent6"/>
              </a:solidFill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4717821" y="4458057"/>
            <a:ext cx="1188579" cy="1049612"/>
            <a:chOff x="6353202" y="4458057"/>
            <a:chExt cx="1481820" cy="1049612"/>
          </a:xfrm>
        </p:grpSpPr>
        <p:sp>
          <p:nvSpPr>
            <p:cNvPr id="38" name="Rectangle 37"/>
            <p:cNvSpPr/>
            <p:nvPr/>
          </p:nvSpPr>
          <p:spPr>
            <a:xfrm>
              <a:off x="6353202" y="4703320"/>
              <a:ext cx="1481820" cy="804349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30046" tIns="65023" rIns="130046" bIns="65023"/>
            <a:lstStyle/>
            <a:p>
              <a:endParaRPr lang="en-US"/>
            </a:p>
          </p:txBody>
        </p:sp>
        <p:cxnSp>
          <p:nvCxnSpPr>
            <p:cNvPr id="39" name="Straight Connector 38"/>
            <p:cNvCxnSpPr/>
            <p:nvPr/>
          </p:nvCxnSpPr>
          <p:spPr>
            <a:xfrm>
              <a:off x="7189674" y="4458057"/>
              <a:ext cx="0" cy="23100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TextBox 39"/>
          <p:cNvSpPr txBox="1"/>
          <p:nvPr/>
        </p:nvSpPr>
        <p:spPr>
          <a:xfrm>
            <a:off x="5969900" y="4837964"/>
            <a:ext cx="2158100" cy="869980"/>
          </a:xfrm>
          <a:prstGeom prst="rect">
            <a:avLst/>
          </a:prstGeom>
          <a:noFill/>
        </p:spPr>
        <p:txBody>
          <a:bodyPr wrap="square" lIns="130046" tIns="65023" rIns="130046" bIns="65023" rtlCol="0">
            <a:spAutoFit/>
          </a:bodyPr>
          <a:lstStyle/>
          <a:p>
            <a:r>
              <a:rPr lang="en-US" sz="1200" dirty="0" smtClean="0">
                <a:solidFill>
                  <a:schemeClr val="accent6"/>
                </a:solidFill>
              </a:rPr>
              <a:t>402.06 Trigger</a:t>
            </a:r>
          </a:p>
          <a:p>
            <a:r>
              <a:rPr lang="en-US" sz="1200" dirty="0" smtClean="0">
                <a:solidFill>
                  <a:schemeClr val="accent6"/>
                </a:solidFill>
              </a:rPr>
              <a:t>402.06.03 Cal Trigger</a:t>
            </a:r>
          </a:p>
          <a:p>
            <a:r>
              <a:rPr lang="en-US" sz="1200" dirty="0" smtClean="0">
                <a:solidFill>
                  <a:schemeClr val="accent6"/>
                </a:solidFill>
              </a:rPr>
              <a:t>402.06.04 </a:t>
            </a:r>
            <a:r>
              <a:rPr lang="en-US" sz="1200" dirty="0" err="1" smtClean="0">
                <a:solidFill>
                  <a:schemeClr val="accent6"/>
                </a:solidFill>
              </a:rPr>
              <a:t>Muon</a:t>
            </a:r>
            <a:r>
              <a:rPr lang="en-US" sz="1200" dirty="0" smtClean="0">
                <a:solidFill>
                  <a:schemeClr val="accent6"/>
                </a:solidFill>
              </a:rPr>
              <a:t> Trigger</a:t>
            </a:r>
          </a:p>
          <a:p>
            <a:r>
              <a:rPr lang="en-US" sz="1200" dirty="0" smtClean="0">
                <a:solidFill>
                  <a:schemeClr val="accent6"/>
                </a:solidFill>
              </a:rPr>
              <a:t>402.06.05 Track </a:t>
            </a:r>
            <a:r>
              <a:rPr lang="en-US" sz="1200" dirty="0" err="1" smtClean="0">
                <a:solidFill>
                  <a:schemeClr val="accent6"/>
                </a:solidFill>
              </a:rPr>
              <a:t>Correlator</a:t>
            </a:r>
            <a:endParaRPr lang="en-US" sz="1200" dirty="0">
              <a:solidFill>
                <a:schemeClr val="accent6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5969900" y="4715222"/>
            <a:ext cx="1970757" cy="1026932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046" tIns="65023" rIns="130046" bIns="65023"/>
          <a:lstStyle/>
          <a:p>
            <a:endParaRPr lang="en-US"/>
          </a:p>
        </p:txBody>
      </p:sp>
      <p:cxnSp>
        <p:nvCxnSpPr>
          <p:cNvPr id="42" name="Straight Connector 41"/>
          <p:cNvCxnSpPr/>
          <p:nvPr/>
        </p:nvCxnSpPr>
        <p:spPr>
          <a:xfrm>
            <a:off x="7052390" y="4450119"/>
            <a:ext cx="0" cy="23100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3" name="Group 42"/>
          <p:cNvGrpSpPr/>
          <p:nvPr/>
        </p:nvGrpSpPr>
        <p:grpSpPr>
          <a:xfrm>
            <a:off x="140403" y="4709962"/>
            <a:ext cx="1634033" cy="1156305"/>
            <a:chOff x="1883867" y="4716409"/>
            <a:chExt cx="1634033" cy="749563"/>
          </a:xfrm>
        </p:grpSpPr>
        <p:sp>
          <p:nvSpPr>
            <p:cNvPr id="44" name="TextBox 43"/>
            <p:cNvSpPr txBox="1"/>
            <p:nvPr/>
          </p:nvSpPr>
          <p:spPr>
            <a:xfrm>
              <a:off x="1913363" y="4818758"/>
              <a:ext cx="1604537" cy="563956"/>
            </a:xfrm>
            <a:prstGeom prst="rect">
              <a:avLst/>
            </a:prstGeom>
            <a:noFill/>
          </p:spPr>
          <p:txBody>
            <a:bodyPr wrap="square" lIns="130046" tIns="65023" rIns="130046" bIns="65023" rtlCol="0">
              <a:spAutoFit/>
            </a:bodyPr>
            <a:lstStyle/>
            <a:p>
              <a:endParaRPr lang="en-US" sz="1200" dirty="0" smtClean="0"/>
            </a:p>
            <a:p>
              <a:r>
                <a:rPr lang="en-US" sz="1200" dirty="0" smtClean="0">
                  <a:solidFill>
                    <a:schemeClr val="accent6"/>
                  </a:solidFill>
                </a:rPr>
                <a:t>402.02 </a:t>
              </a:r>
              <a:r>
                <a:rPr lang="en-US" sz="1200" dirty="0">
                  <a:solidFill>
                    <a:schemeClr val="accent6"/>
                  </a:solidFill>
                </a:rPr>
                <a:t>Tracker</a:t>
              </a:r>
            </a:p>
            <a:p>
              <a:r>
                <a:rPr lang="en-US" sz="1200" dirty="0" smtClean="0">
                  <a:solidFill>
                    <a:schemeClr val="accent6"/>
                  </a:solidFill>
                </a:rPr>
                <a:t>402.02.03 </a:t>
              </a:r>
              <a:r>
                <a:rPr lang="en-US" sz="1200" dirty="0">
                  <a:solidFill>
                    <a:schemeClr val="accent6"/>
                  </a:solidFill>
                </a:rPr>
                <a:t>FPIX</a:t>
              </a:r>
            </a:p>
            <a:p>
              <a:r>
                <a:rPr lang="en-US" sz="1200" dirty="0" smtClean="0">
                  <a:solidFill>
                    <a:schemeClr val="accent6"/>
                  </a:solidFill>
                </a:rPr>
                <a:t>402.02.04 OT + TT</a:t>
              </a:r>
              <a:endParaRPr lang="en-US" sz="1200" dirty="0">
                <a:solidFill>
                  <a:schemeClr val="accent6"/>
                </a:solidFill>
              </a:endParaRP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1883867" y="4716409"/>
              <a:ext cx="1380033" cy="749563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30046" tIns="65023" rIns="130046" bIns="65023"/>
            <a:lstStyle/>
            <a:p>
              <a:endParaRPr lang="en-US"/>
            </a:p>
          </p:txBody>
        </p:sp>
      </p:grpSp>
      <p:cxnSp>
        <p:nvCxnSpPr>
          <p:cNvPr id="46" name="Straight Connector 45"/>
          <p:cNvCxnSpPr/>
          <p:nvPr/>
        </p:nvCxnSpPr>
        <p:spPr>
          <a:xfrm>
            <a:off x="883856" y="4451613"/>
            <a:ext cx="0" cy="23100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1596636" y="4830434"/>
            <a:ext cx="1664157" cy="685314"/>
          </a:xfrm>
          <a:prstGeom prst="rect">
            <a:avLst/>
          </a:prstGeom>
          <a:noFill/>
        </p:spPr>
        <p:txBody>
          <a:bodyPr wrap="none" lIns="130046" tIns="65023" rIns="130046" bIns="65023" rtlCol="0">
            <a:spAutoFit/>
          </a:bodyPr>
          <a:lstStyle/>
          <a:p>
            <a:r>
              <a:rPr lang="en-US" sz="1200" dirty="0" smtClean="0">
                <a:solidFill>
                  <a:schemeClr val="accent6"/>
                </a:solidFill>
              </a:rPr>
              <a:t>402.03 Barrel </a:t>
            </a:r>
            <a:r>
              <a:rPr lang="en-US" sz="1200" dirty="0" err="1" smtClean="0">
                <a:solidFill>
                  <a:schemeClr val="accent6"/>
                </a:solidFill>
              </a:rPr>
              <a:t>Calo</a:t>
            </a:r>
            <a:endParaRPr lang="en-US" sz="1200" dirty="0">
              <a:solidFill>
                <a:schemeClr val="accent6"/>
              </a:solidFill>
            </a:endParaRPr>
          </a:p>
          <a:p>
            <a:r>
              <a:rPr lang="en-US" sz="1200" dirty="0" smtClean="0">
                <a:solidFill>
                  <a:schemeClr val="accent6"/>
                </a:solidFill>
              </a:rPr>
              <a:t>402.03.03 ECAL Barrel</a:t>
            </a:r>
            <a:endParaRPr lang="en-US" sz="1200" dirty="0">
              <a:solidFill>
                <a:schemeClr val="accent6"/>
              </a:solidFill>
            </a:endParaRPr>
          </a:p>
          <a:p>
            <a:r>
              <a:rPr lang="en-US" sz="1200" dirty="0" smtClean="0">
                <a:solidFill>
                  <a:schemeClr val="accent6"/>
                </a:solidFill>
              </a:rPr>
              <a:t>402.03.04 HCAL Barrel</a:t>
            </a:r>
            <a:endParaRPr lang="en-US" sz="1200" dirty="0">
              <a:solidFill>
                <a:schemeClr val="accent6"/>
              </a:solidFill>
            </a:endParaRPr>
          </a:p>
        </p:txBody>
      </p:sp>
      <p:grpSp>
        <p:nvGrpSpPr>
          <p:cNvPr id="48" name="Group 47"/>
          <p:cNvGrpSpPr/>
          <p:nvPr/>
        </p:nvGrpSpPr>
        <p:grpSpPr>
          <a:xfrm>
            <a:off x="1611640" y="4459614"/>
            <a:ext cx="1599375" cy="1045130"/>
            <a:chOff x="91959" y="4458057"/>
            <a:chExt cx="1599375" cy="1045130"/>
          </a:xfrm>
        </p:grpSpPr>
        <p:sp>
          <p:nvSpPr>
            <p:cNvPr id="49" name="Rectangle 48"/>
            <p:cNvSpPr/>
            <p:nvPr/>
          </p:nvSpPr>
          <p:spPr>
            <a:xfrm>
              <a:off x="91959" y="4710460"/>
              <a:ext cx="1599375" cy="792727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30046" tIns="65023" rIns="130046" bIns="65023"/>
            <a:lstStyle/>
            <a:p>
              <a:endParaRPr lang="en-US"/>
            </a:p>
          </p:txBody>
        </p:sp>
        <p:cxnSp>
          <p:nvCxnSpPr>
            <p:cNvPr id="50" name="Straight Connector 49"/>
            <p:cNvCxnSpPr/>
            <p:nvPr/>
          </p:nvCxnSpPr>
          <p:spPr>
            <a:xfrm>
              <a:off x="1160164" y="4458057"/>
              <a:ext cx="0" cy="23100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1" name="Straight Connector 50"/>
          <p:cNvCxnSpPr/>
          <p:nvPr/>
        </p:nvCxnSpPr>
        <p:spPr>
          <a:xfrm>
            <a:off x="4956794" y="4274109"/>
            <a:ext cx="0" cy="18951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Rectangle 51"/>
          <p:cNvSpPr/>
          <p:nvPr/>
        </p:nvSpPr>
        <p:spPr>
          <a:xfrm>
            <a:off x="3258948" y="4725746"/>
            <a:ext cx="1405583" cy="845798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046" tIns="65023" rIns="130046" bIns="65023"/>
          <a:lstStyle/>
          <a:p>
            <a:endParaRPr lang="en-US"/>
          </a:p>
        </p:txBody>
      </p:sp>
      <p:sp>
        <p:nvSpPr>
          <p:cNvPr id="53" name="TextBox 52"/>
          <p:cNvSpPr txBox="1"/>
          <p:nvPr/>
        </p:nvSpPr>
        <p:spPr>
          <a:xfrm>
            <a:off x="3212875" y="4692386"/>
            <a:ext cx="1617087" cy="869982"/>
          </a:xfrm>
          <a:prstGeom prst="rect">
            <a:avLst/>
          </a:prstGeom>
          <a:noFill/>
        </p:spPr>
        <p:txBody>
          <a:bodyPr wrap="square" lIns="130046" tIns="65023" rIns="130046" bIns="65023" rtlCol="0">
            <a:spAutoFit/>
          </a:bodyPr>
          <a:lstStyle/>
          <a:p>
            <a:endParaRPr lang="en-US" sz="1200" dirty="0" smtClean="0">
              <a:solidFill>
                <a:schemeClr val="accent6"/>
              </a:solidFill>
            </a:endParaRPr>
          </a:p>
          <a:p>
            <a:r>
              <a:rPr lang="en-US" sz="1200" dirty="0" smtClean="0">
                <a:solidFill>
                  <a:schemeClr val="accent6"/>
                </a:solidFill>
              </a:rPr>
              <a:t>402.04 </a:t>
            </a:r>
            <a:r>
              <a:rPr lang="en-US" sz="1200" dirty="0" err="1" smtClean="0">
                <a:solidFill>
                  <a:schemeClr val="accent6"/>
                </a:solidFill>
              </a:rPr>
              <a:t>Endcap</a:t>
            </a:r>
            <a:r>
              <a:rPr lang="en-US" sz="1200" dirty="0" smtClean="0">
                <a:solidFill>
                  <a:schemeClr val="accent6"/>
                </a:solidFill>
              </a:rPr>
              <a:t> </a:t>
            </a:r>
            <a:r>
              <a:rPr lang="en-US" sz="1200" dirty="0" err="1" smtClean="0">
                <a:solidFill>
                  <a:schemeClr val="accent6"/>
                </a:solidFill>
              </a:rPr>
              <a:t>Calo</a:t>
            </a:r>
            <a:endParaRPr lang="en-US" sz="1200" dirty="0">
              <a:solidFill>
                <a:schemeClr val="accent6"/>
              </a:solidFill>
            </a:endParaRPr>
          </a:p>
          <a:p>
            <a:r>
              <a:rPr lang="en-US" sz="1200" dirty="0" smtClean="0">
                <a:solidFill>
                  <a:schemeClr val="accent6"/>
                </a:solidFill>
              </a:rPr>
              <a:t>402.04.03 </a:t>
            </a:r>
            <a:r>
              <a:rPr lang="en-US" sz="1200" dirty="0" err="1" smtClean="0">
                <a:solidFill>
                  <a:schemeClr val="accent6"/>
                </a:solidFill>
              </a:rPr>
              <a:t>HGCal</a:t>
            </a:r>
            <a:endParaRPr lang="en-US" sz="1200" dirty="0">
              <a:solidFill>
                <a:schemeClr val="accent6"/>
              </a:solidFill>
            </a:endParaRPr>
          </a:p>
          <a:p>
            <a:r>
              <a:rPr lang="en-US" sz="1200" dirty="0" smtClean="0">
                <a:solidFill>
                  <a:schemeClr val="accent6"/>
                </a:solidFill>
              </a:rPr>
              <a:t>402.04.04 BH</a:t>
            </a:r>
            <a:endParaRPr lang="en-US" sz="1200" dirty="0">
              <a:solidFill>
                <a:schemeClr val="accent6"/>
              </a:solidFill>
            </a:endParaRPr>
          </a:p>
        </p:txBody>
      </p:sp>
      <p:cxnSp>
        <p:nvCxnSpPr>
          <p:cNvPr id="54" name="Straight Connector 53"/>
          <p:cNvCxnSpPr/>
          <p:nvPr/>
        </p:nvCxnSpPr>
        <p:spPr>
          <a:xfrm>
            <a:off x="3952082" y="4468777"/>
            <a:ext cx="0" cy="23100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3264488" y="4701546"/>
            <a:ext cx="14794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 smtClean="0">
                <a:solidFill>
                  <a:schemeClr val="accent2"/>
                </a:solidFill>
              </a:rPr>
              <a:t>Jeremy Mans, </a:t>
            </a:r>
            <a:r>
              <a:rPr lang="en-US" sz="1200" b="1" i="1" dirty="0" err="1" smtClean="0">
                <a:solidFill>
                  <a:schemeClr val="accent2"/>
                </a:solidFill>
              </a:rPr>
              <a:t>Minn</a:t>
            </a:r>
            <a:endParaRPr lang="en-US" sz="1200" b="1" i="1" dirty="0">
              <a:solidFill>
                <a:schemeClr val="accent2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1804012" y="4681121"/>
            <a:ext cx="12557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 smtClean="0">
                <a:solidFill>
                  <a:schemeClr val="accent2"/>
                </a:solidFill>
              </a:rPr>
              <a:t>Colin Jessop, ND</a:t>
            </a:r>
            <a:endParaRPr lang="en-US" sz="1200" b="1" i="1" dirty="0">
              <a:solidFill>
                <a:schemeClr val="accent2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228600" y="4725746"/>
            <a:ext cx="1344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 smtClean="0">
                <a:solidFill>
                  <a:schemeClr val="accent2"/>
                </a:solidFill>
              </a:rPr>
              <a:t>Chris Hill, OSU</a:t>
            </a:r>
          </a:p>
          <a:p>
            <a:r>
              <a:rPr lang="en-US" sz="1200" b="1" i="1" dirty="0" smtClean="0">
                <a:solidFill>
                  <a:schemeClr val="accent2"/>
                </a:solidFill>
              </a:rPr>
              <a:t>Karl </a:t>
            </a:r>
            <a:r>
              <a:rPr lang="en-US" sz="1200" b="1" i="1" dirty="0" err="1" smtClean="0">
                <a:solidFill>
                  <a:schemeClr val="accent2"/>
                </a:solidFill>
              </a:rPr>
              <a:t>Ecklund</a:t>
            </a:r>
            <a:r>
              <a:rPr lang="en-US" sz="1200" b="1" i="1" dirty="0" smtClean="0">
                <a:solidFill>
                  <a:schemeClr val="accent2"/>
                </a:solidFill>
              </a:rPr>
              <a:t>, Rice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4654101" y="4681121"/>
            <a:ext cx="13909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 smtClean="0">
                <a:solidFill>
                  <a:schemeClr val="accent2"/>
                </a:solidFill>
              </a:rPr>
              <a:t>A. </a:t>
            </a:r>
            <a:r>
              <a:rPr lang="en-US" sz="1200" b="1" i="1" dirty="0" err="1" smtClean="0">
                <a:solidFill>
                  <a:schemeClr val="accent2"/>
                </a:solidFill>
              </a:rPr>
              <a:t>Safonov</a:t>
            </a:r>
            <a:r>
              <a:rPr lang="en-US" sz="1200" b="1" i="1" dirty="0" smtClean="0">
                <a:solidFill>
                  <a:schemeClr val="accent2"/>
                </a:solidFill>
              </a:rPr>
              <a:t>, TAMU</a:t>
            </a:r>
            <a:endParaRPr lang="en-US" sz="1200" b="1" i="1" dirty="0">
              <a:solidFill>
                <a:schemeClr val="accent2"/>
              </a:solidFill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6172812" y="4704248"/>
            <a:ext cx="4840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 smtClean="0">
                <a:solidFill>
                  <a:schemeClr val="accent2"/>
                </a:solidFill>
              </a:rPr>
              <a:t>TBN</a:t>
            </a:r>
            <a:endParaRPr lang="en-US" sz="1200" b="1" i="1" dirty="0">
              <a:solidFill>
                <a:schemeClr val="accent2"/>
              </a:solidFill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8232208" y="4707449"/>
            <a:ext cx="4840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 smtClean="0">
                <a:solidFill>
                  <a:schemeClr val="accent2"/>
                </a:solidFill>
              </a:rPr>
              <a:t>TBN</a:t>
            </a:r>
            <a:endParaRPr lang="en-US" sz="1200" b="1" i="1" dirty="0">
              <a:solidFill>
                <a:schemeClr val="accent2"/>
              </a:solidFill>
            </a:endParaRPr>
          </a:p>
        </p:txBody>
      </p:sp>
      <p:cxnSp>
        <p:nvCxnSpPr>
          <p:cNvPr id="61" name="Straight Connector 60"/>
          <p:cNvCxnSpPr/>
          <p:nvPr/>
        </p:nvCxnSpPr>
        <p:spPr>
          <a:xfrm>
            <a:off x="1358900" y="1698842"/>
            <a:ext cx="2204703" cy="511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>
            <a:off x="1358900" y="1691261"/>
            <a:ext cx="0" cy="13033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3" name="Group 62"/>
          <p:cNvGrpSpPr/>
          <p:nvPr/>
        </p:nvGrpSpPr>
        <p:grpSpPr>
          <a:xfrm>
            <a:off x="529183" y="1818261"/>
            <a:ext cx="2353717" cy="2080324"/>
            <a:chOff x="1883867" y="4716409"/>
            <a:chExt cx="1871117" cy="2080324"/>
          </a:xfrm>
        </p:grpSpPr>
        <p:sp>
          <p:nvSpPr>
            <p:cNvPr id="64" name="TextBox 63"/>
            <p:cNvSpPr txBox="1"/>
            <p:nvPr/>
          </p:nvSpPr>
          <p:spPr>
            <a:xfrm>
              <a:off x="1913363" y="4818758"/>
              <a:ext cx="1604537" cy="1977975"/>
            </a:xfrm>
            <a:prstGeom prst="rect">
              <a:avLst/>
            </a:prstGeom>
            <a:noFill/>
          </p:spPr>
          <p:txBody>
            <a:bodyPr wrap="square" lIns="130046" tIns="65023" rIns="130046" bIns="65023" rtlCol="0">
              <a:spAutoFit/>
            </a:bodyPr>
            <a:lstStyle/>
            <a:p>
              <a:r>
                <a:rPr lang="en-US" sz="1200" dirty="0" smtClean="0">
                  <a:solidFill>
                    <a:schemeClr val="accent6"/>
                  </a:solidFill>
                </a:rPr>
                <a:t>Phase 2 Advisory Board</a:t>
              </a:r>
            </a:p>
            <a:p>
              <a:r>
                <a:rPr lang="en-US" sz="1200" dirty="0">
                  <a:solidFill>
                    <a:schemeClr val="accent6"/>
                  </a:solidFill>
                </a:rPr>
                <a:t>	</a:t>
              </a:r>
              <a:r>
                <a:rPr lang="en-US" sz="1200" dirty="0" smtClean="0">
                  <a:solidFill>
                    <a:schemeClr val="accent6"/>
                  </a:solidFill>
                </a:rPr>
                <a:t>John </a:t>
              </a:r>
              <a:r>
                <a:rPr lang="en-US" sz="1200" dirty="0" err="1">
                  <a:solidFill>
                    <a:schemeClr val="accent6"/>
                  </a:solidFill>
                </a:rPr>
                <a:t>Cumalat</a:t>
              </a:r>
              <a:endParaRPr lang="en-US" sz="1200" dirty="0">
                <a:solidFill>
                  <a:schemeClr val="accent6"/>
                </a:solidFill>
              </a:endParaRPr>
            </a:p>
            <a:p>
              <a:r>
                <a:rPr lang="en-US" sz="1200" dirty="0">
                  <a:solidFill>
                    <a:schemeClr val="accent6"/>
                  </a:solidFill>
                </a:rPr>
                <a:t>	Aaron Dominguez</a:t>
              </a:r>
            </a:p>
            <a:p>
              <a:r>
                <a:rPr lang="en-US" sz="1200" dirty="0">
                  <a:solidFill>
                    <a:schemeClr val="accent6"/>
                  </a:solidFill>
                </a:rPr>
                <a:t>	Jay Hauser</a:t>
              </a:r>
            </a:p>
            <a:p>
              <a:r>
                <a:rPr lang="en-US" sz="1200" dirty="0">
                  <a:solidFill>
                    <a:schemeClr val="accent6"/>
                  </a:solidFill>
                </a:rPr>
                <a:t>	Jim </a:t>
              </a:r>
              <a:r>
                <a:rPr lang="en-US" sz="1200" dirty="0" err="1">
                  <a:solidFill>
                    <a:schemeClr val="accent6"/>
                  </a:solidFill>
                </a:rPr>
                <a:t>Hirschauer</a:t>
              </a:r>
              <a:endParaRPr lang="en-US" sz="1200" dirty="0">
                <a:solidFill>
                  <a:schemeClr val="accent6"/>
                </a:solidFill>
              </a:endParaRPr>
            </a:p>
            <a:p>
              <a:r>
                <a:rPr lang="en-US" sz="1200" dirty="0">
                  <a:solidFill>
                    <a:schemeClr val="accent6"/>
                  </a:solidFill>
                </a:rPr>
                <a:t>	Joe </a:t>
              </a:r>
              <a:r>
                <a:rPr lang="en-US" sz="1200" dirty="0" err="1">
                  <a:solidFill>
                    <a:schemeClr val="accent6"/>
                  </a:solidFill>
                </a:rPr>
                <a:t>Incandela</a:t>
              </a:r>
              <a:endParaRPr lang="en-US" sz="1200" dirty="0">
                <a:solidFill>
                  <a:schemeClr val="accent6"/>
                </a:solidFill>
              </a:endParaRPr>
            </a:p>
            <a:p>
              <a:r>
                <a:rPr lang="en-US" sz="1200" dirty="0">
                  <a:solidFill>
                    <a:schemeClr val="accent6"/>
                  </a:solidFill>
                </a:rPr>
                <a:t>	Markus </a:t>
              </a:r>
              <a:r>
                <a:rPr lang="en-US" sz="1200" dirty="0" err="1">
                  <a:solidFill>
                    <a:schemeClr val="accent6"/>
                  </a:solidFill>
                </a:rPr>
                <a:t>Klute</a:t>
              </a:r>
              <a:endParaRPr lang="en-US" sz="1200" dirty="0">
                <a:solidFill>
                  <a:schemeClr val="accent6"/>
                </a:solidFill>
              </a:endParaRPr>
            </a:p>
            <a:p>
              <a:r>
                <a:rPr lang="en-US" sz="1200" dirty="0">
                  <a:solidFill>
                    <a:schemeClr val="accent6"/>
                  </a:solidFill>
                </a:rPr>
                <a:t>	Steve </a:t>
              </a:r>
              <a:r>
                <a:rPr lang="en-US" sz="1200" dirty="0" err="1" smtClean="0">
                  <a:solidFill>
                    <a:schemeClr val="accent6"/>
                  </a:solidFill>
                </a:rPr>
                <a:t>Nahn</a:t>
              </a:r>
              <a:r>
                <a:rPr lang="en-US" sz="1200" dirty="0" smtClean="0">
                  <a:solidFill>
                    <a:schemeClr val="accent6"/>
                  </a:solidFill>
                </a:rPr>
                <a:t> </a:t>
              </a:r>
              <a:r>
                <a:rPr lang="en-US" sz="1200" dirty="0">
                  <a:solidFill>
                    <a:schemeClr val="accent6"/>
                  </a:solidFill>
                </a:rPr>
                <a:t>	</a:t>
              </a:r>
              <a:r>
                <a:rPr lang="en-US" sz="1200" dirty="0"/>
                <a:t>	</a:t>
              </a:r>
              <a:endParaRPr lang="en-US" sz="1200" dirty="0" smtClean="0"/>
            </a:p>
            <a:p>
              <a:endParaRPr lang="en-US" sz="1200" dirty="0"/>
            </a:p>
          </p:txBody>
        </p:sp>
        <p:sp>
          <p:nvSpPr>
            <p:cNvPr id="65" name="Rectangle 64"/>
            <p:cNvSpPr/>
            <p:nvPr/>
          </p:nvSpPr>
          <p:spPr>
            <a:xfrm>
              <a:off x="1883867" y="4716409"/>
              <a:ext cx="1871117" cy="2064609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30046" tIns="65023" rIns="130046" bIns="65023"/>
            <a:lstStyle/>
            <a:p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1087528" y="5925045"/>
            <a:ext cx="756145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ym typeface="Wingdings"/>
              </a:rPr>
              <a:t>Still to be named:</a:t>
            </a:r>
            <a:r>
              <a:rPr lang="en-US" dirty="0">
                <a:sym typeface="Wingdings"/>
              </a:rPr>
              <a:t> </a:t>
            </a:r>
            <a:r>
              <a:rPr lang="en-US" dirty="0" smtClean="0">
                <a:sym typeface="Wingdings"/>
              </a:rPr>
              <a:t> L2’s for DAQ/HLT/BRIL</a:t>
            </a:r>
            <a:endParaRPr lang="en-US" dirty="0">
              <a:sym typeface="Wingdings"/>
            </a:endParaRPr>
          </a:p>
        </p:txBody>
      </p:sp>
    </p:spTree>
    <p:extLst>
      <p:ext uri="{BB962C8B-B14F-4D97-AF65-F5344CB8AC3E}">
        <p14:creationId xmlns:p14="http://schemas.microsoft.com/office/powerpoint/2010/main" val="290626446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Helvetica" charset="0"/>
              </a:rPr>
              <a:t>USCMS HL-LHC R&amp;D</a:t>
            </a:r>
            <a:endParaRPr lang="en-US" dirty="0">
              <a:latin typeface="Helvetica" charset="0"/>
            </a:endParaRPr>
          </a:p>
        </p:txBody>
      </p:sp>
      <p:sp>
        <p:nvSpPr>
          <p:cNvPr id="17410" name="Content Placeholder 2"/>
          <p:cNvSpPr>
            <a:spLocks noGrp="1"/>
          </p:cNvSpPr>
          <p:nvPr>
            <p:ph idx="1"/>
          </p:nvPr>
        </p:nvSpPr>
        <p:spPr bwMode="auto">
          <a:xfrm>
            <a:off x="213112" y="1081572"/>
            <a:ext cx="8672513" cy="503982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Helvetica" charset="0"/>
              </a:rPr>
              <a:t>USCMS operations funding has been supporting a modest amount of R&amp;D for HL-LHC over the last few years</a:t>
            </a:r>
          </a:p>
          <a:p>
            <a:pPr lvl="1"/>
            <a:r>
              <a:rPr lang="en-US" dirty="0" smtClean="0">
                <a:latin typeface="Helvetica" charset="0"/>
              </a:rPr>
              <a:t>Ramping up to ~ $3.5M in 2015</a:t>
            </a:r>
          </a:p>
          <a:p>
            <a:pPr lvl="1"/>
            <a:r>
              <a:rPr lang="en-US" dirty="0" smtClean="0">
                <a:latin typeface="Helvetica" charset="0"/>
              </a:rPr>
              <a:t>Focusing in priority areas of USCMS interest</a:t>
            </a:r>
          </a:p>
          <a:p>
            <a:pPr lvl="2"/>
            <a:r>
              <a:rPr lang="en-US" dirty="0" smtClean="0">
                <a:latin typeface="Helvetica" charset="0"/>
              </a:rPr>
              <a:t>Pixels, tracker, track trigger, </a:t>
            </a:r>
            <a:r>
              <a:rPr lang="en-US" dirty="0" err="1" smtClean="0">
                <a:latin typeface="Helvetica" charset="0"/>
              </a:rPr>
              <a:t>endcap</a:t>
            </a:r>
            <a:r>
              <a:rPr lang="en-US" dirty="0" smtClean="0">
                <a:latin typeface="Helvetica" charset="0"/>
              </a:rPr>
              <a:t> </a:t>
            </a:r>
            <a:r>
              <a:rPr lang="en-US" dirty="0" err="1" smtClean="0">
                <a:latin typeface="Helvetica" charset="0"/>
              </a:rPr>
              <a:t>calorimetry</a:t>
            </a:r>
            <a:r>
              <a:rPr lang="en-US" dirty="0" smtClean="0">
                <a:latin typeface="Helvetica" charset="0"/>
              </a:rPr>
              <a:t>, trigger and DAQ</a:t>
            </a:r>
          </a:p>
          <a:p>
            <a:r>
              <a:rPr lang="en-US" dirty="0" smtClean="0">
                <a:latin typeface="Helvetica" charset="0"/>
              </a:rPr>
              <a:t>In addition, CMS Phase 2 benefits significantly from R&amp;D funded under KA25</a:t>
            </a:r>
          </a:p>
          <a:p>
            <a:pPr lvl="1"/>
            <a:r>
              <a:rPr lang="en-US" dirty="0" smtClean="0">
                <a:latin typeface="Helvetica" charset="0"/>
              </a:rPr>
              <a:t>Examples: RD53 pixel chip development, Associated memory chip, R&amp;D on </a:t>
            </a:r>
            <a:r>
              <a:rPr lang="en-US" dirty="0" err="1" smtClean="0">
                <a:latin typeface="Helvetica" charset="0"/>
              </a:rPr>
              <a:t>rad</a:t>
            </a:r>
            <a:r>
              <a:rPr lang="en-US" dirty="0" smtClean="0">
                <a:latin typeface="Helvetica" charset="0"/>
              </a:rPr>
              <a:t>-tolerant </a:t>
            </a:r>
            <a:r>
              <a:rPr lang="en-US" dirty="0" err="1" smtClean="0">
                <a:latin typeface="Helvetica" charset="0"/>
              </a:rPr>
              <a:t>scintillators</a:t>
            </a:r>
            <a:r>
              <a:rPr lang="en-US" dirty="0" smtClean="0">
                <a:latin typeface="Helvetica" charset="0"/>
              </a:rPr>
              <a:t> and silicon wafers</a:t>
            </a:r>
          </a:p>
          <a:p>
            <a:r>
              <a:rPr lang="en-US" dirty="0" smtClean="0">
                <a:latin typeface="Helvetica" charset="0"/>
              </a:rPr>
              <a:t>USCMS HL-LHC upgrade project being launched</a:t>
            </a:r>
          </a:p>
          <a:p>
            <a:pPr lvl="1"/>
            <a:r>
              <a:rPr lang="en-US" dirty="0" smtClean="0">
                <a:latin typeface="Helvetica" charset="0"/>
              </a:rPr>
              <a:t>This means project management (L2’s, L3’s in consultation with Project Manager) will be defining the priorities and R&amp;D (+OPC) profiles over the life of the projects</a:t>
            </a:r>
          </a:p>
          <a:p>
            <a:pPr lvl="1"/>
            <a:endParaRPr lang="en-US" dirty="0" smtClean="0">
              <a:latin typeface="Helvetica" charset="0"/>
            </a:endParaRPr>
          </a:p>
        </p:txBody>
      </p:sp>
      <p:sp>
        <p:nvSpPr>
          <p:cNvPr id="17411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1EE099CF-442F-754E-8DAB-AE67A24B3DC9}" type="datetime1">
              <a:rPr lang="en-US" sz="900">
                <a:solidFill>
                  <a:srgbClr val="004C97"/>
                </a:solidFill>
                <a:latin typeface="Helvetica" charset="0"/>
              </a:rPr>
              <a:pPr eaLnBrk="1" hangingPunct="1"/>
              <a:t>6/24/15</a:t>
            </a:fld>
            <a:endParaRPr lang="en-US" sz="900">
              <a:solidFill>
                <a:srgbClr val="004C97"/>
              </a:solidFill>
              <a:latin typeface="Helvetica" charset="0"/>
            </a:endParaRPr>
          </a:p>
        </p:txBody>
      </p:sp>
      <p:sp>
        <p:nvSpPr>
          <p:cNvPr id="17412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900" dirty="0"/>
              <a:t>Vivian O’Dell 	CMS Phase 2 Upgrades</a:t>
            </a:r>
            <a:endParaRPr lang="en-US" sz="900" b="1" dirty="0"/>
          </a:p>
        </p:txBody>
      </p:sp>
      <p:sp>
        <p:nvSpPr>
          <p:cNvPr id="17413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BA44813D-CA13-804F-83FF-EA56B310D99F}" type="slidenum">
              <a:rPr lang="en-US" sz="900">
                <a:solidFill>
                  <a:srgbClr val="004C97"/>
                </a:solidFill>
                <a:latin typeface="Helvetica" charset="0"/>
              </a:rPr>
              <a:pPr eaLnBrk="1" hangingPunct="1"/>
              <a:t>46</a:t>
            </a:fld>
            <a:endParaRPr lang="en-US" sz="900">
              <a:solidFill>
                <a:srgbClr val="004C97"/>
              </a:solidFill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235871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Helvetica" charset="0"/>
              </a:rPr>
              <a:t>Summary / Conclusions	</a:t>
            </a:r>
            <a:endParaRPr lang="en-US" dirty="0">
              <a:latin typeface="Helvetica" charset="0"/>
            </a:endParaRPr>
          </a:p>
        </p:txBody>
      </p:sp>
      <p:sp>
        <p:nvSpPr>
          <p:cNvPr id="17410" name="Content Placeholder 2"/>
          <p:cNvSpPr>
            <a:spLocks noGrp="1"/>
          </p:cNvSpPr>
          <p:nvPr>
            <p:ph idx="1"/>
          </p:nvPr>
        </p:nvSpPr>
        <p:spPr bwMode="auto">
          <a:xfrm>
            <a:off x="213112" y="1042988"/>
            <a:ext cx="8672513" cy="49879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Helvetica" charset="0"/>
              </a:rPr>
              <a:t>CMS HL-LHC upgrades being defined</a:t>
            </a:r>
          </a:p>
          <a:p>
            <a:pPr lvl="1"/>
            <a:r>
              <a:rPr lang="en-US" dirty="0" smtClean="0">
                <a:latin typeface="Helvetica" charset="0"/>
              </a:rPr>
              <a:t>The technical proposal and costing is done</a:t>
            </a:r>
          </a:p>
          <a:p>
            <a:pPr lvl="1"/>
            <a:r>
              <a:rPr lang="en-US" dirty="0" smtClean="0">
                <a:latin typeface="Helvetica" charset="0"/>
              </a:rPr>
              <a:t>The scoping document will come next</a:t>
            </a:r>
          </a:p>
          <a:p>
            <a:r>
              <a:rPr lang="en-US" dirty="0" smtClean="0">
                <a:latin typeface="Helvetica" charset="0"/>
              </a:rPr>
              <a:t>USCMS HL-LHC upgrade project being launched</a:t>
            </a:r>
          </a:p>
          <a:p>
            <a:pPr lvl="1"/>
            <a:r>
              <a:rPr lang="en-US" dirty="0" smtClean="0">
                <a:latin typeface="Helvetica" charset="0"/>
              </a:rPr>
              <a:t>Important first steps for both DOE and NSF will happen at the end of this year, beginning of next</a:t>
            </a:r>
          </a:p>
          <a:p>
            <a:pPr lvl="1"/>
            <a:r>
              <a:rPr lang="en-US" dirty="0" smtClean="0">
                <a:latin typeface="Helvetica" charset="0"/>
              </a:rPr>
              <a:t>The project will be officially launched in FY16!</a:t>
            </a:r>
          </a:p>
          <a:p>
            <a:pPr lvl="1"/>
            <a:endParaRPr lang="en-US" dirty="0" smtClean="0">
              <a:latin typeface="Helvetica" charset="0"/>
            </a:endParaRPr>
          </a:p>
        </p:txBody>
      </p:sp>
      <p:sp>
        <p:nvSpPr>
          <p:cNvPr id="17411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1EE099CF-442F-754E-8DAB-AE67A24B3DC9}" type="datetime1">
              <a:rPr lang="en-US" sz="900">
                <a:solidFill>
                  <a:srgbClr val="004C97"/>
                </a:solidFill>
                <a:latin typeface="Helvetica" charset="0"/>
              </a:rPr>
              <a:pPr eaLnBrk="1" hangingPunct="1"/>
              <a:t>6/24/15</a:t>
            </a:fld>
            <a:endParaRPr lang="en-US" sz="900">
              <a:solidFill>
                <a:srgbClr val="004C97"/>
              </a:solidFill>
              <a:latin typeface="Helvetica" charset="0"/>
            </a:endParaRPr>
          </a:p>
        </p:txBody>
      </p:sp>
      <p:sp>
        <p:nvSpPr>
          <p:cNvPr id="17412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900" dirty="0"/>
              <a:t>Vivian O’Dell 	CMS Phase 2 Upgrades</a:t>
            </a:r>
            <a:endParaRPr lang="en-US" sz="900" b="1" dirty="0"/>
          </a:p>
        </p:txBody>
      </p:sp>
      <p:sp>
        <p:nvSpPr>
          <p:cNvPr id="17413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BA44813D-CA13-804F-83FF-EA56B310D99F}" type="slidenum">
              <a:rPr lang="en-US" sz="900">
                <a:solidFill>
                  <a:srgbClr val="004C97"/>
                </a:solidFill>
                <a:latin typeface="Helvetica" charset="0"/>
              </a:rPr>
              <a:pPr eaLnBrk="1" hangingPunct="1"/>
              <a:t>47</a:t>
            </a:fld>
            <a:endParaRPr lang="en-US" sz="900">
              <a:solidFill>
                <a:srgbClr val="004C97"/>
              </a:solidFill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321841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Helvetica" charset="0"/>
              </a:rPr>
              <a:t>Backup slides</a:t>
            </a:r>
            <a:endParaRPr lang="en-US" dirty="0">
              <a:latin typeface="Helvetica" charset="0"/>
            </a:endParaRPr>
          </a:p>
        </p:txBody>
      </p:sp>
      <p:sp>
        <p:nvSpPr>
          <p:cNvPr id="17410" name="Content Placeholder 2"/>
          <p:cNvSpPr>
            <a:spLocks noGrp="1"/>
          </p:cNvSpPr>
          <p:nvPr>
            <p:ph idx="1"/>
          </p:nvPr>
        </p:nvSpPr>
        <p:spPr bwMode="auto">
          <a:xfrm>
            <a:off x="213112" y="1042988"/>
            <a:ext cx="8672513" cy="49879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>
              <a:latin typeface="Helvetica" charset="0"/>
            </a:endParaRPr>
          </a:p>
        </p:txBody>
      </p:sp>
      <p:sp>
        <p:nvSpPr>
          <p:cNvPr id="17411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1EE099CF-442F-754E-8DAB-AE67A24B3DC9}" type="datetime1">
              <a:rPr lang="en-US" sz="900">
                <a:solidFill>
                  <a:srgbClr val="004C97"/>
                </a:solidFill>
                <a:latin typeface="Helvetica" charset="0"/>
              </a:rPr>
              <a:pPr eaLnBrk="1" hangingPunct="1"/>
              <a:t>6/24/15</a:t>
            </a:fld>
            <a:endParaRPr lang="en-US" sz="900">
              <a:solidFill>
                <a:srgbClr val="004C97"/>
              </a:solidFill>
              <a:latin typeface="Helvetica" charset="0"/>
            </a:endParaRPr>
          </a:p>
        </p:txBody>
      </p:sp>
      <p:sp>
        <p:nvSpPr>
          <p:cNvPr id="17412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900" dirty="0"/>
              <a:t>Vivian O’Dell 	CMS Phase 2 Upgrades</a:t>
            </a:r>
            <a:endParaRPr lang="en-US" sz="900" b="1" dirty="0"/>
          </a:p>
        </p:txBody>
      </p:sp>
      <p:sp>
        <p:nvSpPr>
          <p:cNvPr id="17413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BA44813D-CA13-804F-83FF-EA56B310D99F}" type="slidenum">
              <a:rPr lang="en-US" sz="900">
                <a:solidFill>
                  <a:srgbClr val="004C97"/>
                </a:solidFill>
                <a:latin typeface="Helvetica" charset="0"/>
              </a:rPr>
              <a:pPr eaLnBrk="1" hangingPunct="1"/>
              <a:t>48</a:t>
            </a:fld>
            <a:endParaRPr lang="en-US" sz="900">
              <a:solidFill>
                <a:srgbClr val="004C97"/>
              </a:solidFill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52069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LHC past: </a:t>
            </a:r>
            <a:r>
              <a:rPr lang="en-US" dirty="0"/>
              <a:t>I</a:t>
            </a:r>
            <a:r>
              <a:rPr lang="en-US" dirty="0" smtClean="0"/>
              <a:t>n a Nutshell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791" y="951250"/>
            <a:ext cx="8547681" cy="5862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962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Helvetica" charset="0"/>
              </a:rPr>
              <a:t>LHC Upgrades: Timeline towards HL-LHC</a:t>
            </a:r>
            <a:endParaRPr lang="en-US" dirty="0">
              <a:latin typeface="Helvetica" charset="0"/>
            </a:endParaRPr>
          </a:p>
        </p:txBody>
      </p:sp>
      <p:sp>
        <p:nvSpPr>
          <p:cNvPr id="17411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1EE099CF-442F-754E-8DAB-AE67A24B3DC9}" type="datetime1">
              <a:rPr lang="en-US" sz="900">
                <a:solidFill>
                  <a:srgbClr val="004C97"/>
                </a:solidFill>
                <a:latin typeface="Helvetica" charset="0"/>
              </a:rPr>
              <a:pPr eaLnBrk="1" hangingPunct="1"/>
              <a:t>6/24/15</a:t>
            </a:fld>
            <a:endParaRPr lang="en-US" sz="900">
              <a:solidFill>
                <a:srgbClr val="004C97"/>
              </a:solidFill>
              <a:latin typeface="Helvetica" charset="0"/>
            </a:endParaRPr>
          </a:p>
        </p:txBody>
      </p:sp>
      <p:sp>
        <p:nvSpPr>
          <p:cNvPr id="17412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900" dirty="0"/>
              <a:t>Vivian O’Dell 	CMS Phase 2 Upgrades</a:t>
            </a:r>
            <a:endParaRPr lang="en-US" sz="900" b="1" dirty="0"/>
          </a:p>
        </p:txBody>
      </p:sp>
      <p:sp>
        <p:nvSpPr>
          <p:cNvPr id="17413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BA44813D-CA13-804F-83FF-EA56B310D99F}" type="slidenum">
              <a:rPr lang="en-US" sz="900">
                <a:solidFill>
                  <a:srgbClr val="004C97"/>
                </a:solidFill>
                <a:latin typeface="Helvetica" charset="0"/>
              </a:rPr>
              <a:pPr eaLnBrk="1" hangingPunct="1"/>
              <a:t>5</a:t>
            </a:fld>
            <a:endParaRPr lang="en-US" sz="900">
              <a:solidFill>
                <a:srgbClr val="004C97"/>
              </a:solidFill>
              <a:latin typeface="Helvetica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439" y="964325"/>
            <a:ext cx="8821383" cy="35447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2382520" y="1053336"/>
            <a:ext cx="822960" cy="57546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" name="Up Arrow Callout 12"/>
          <p:cNvSpPr/>
          <p:nvPr/>
        </p:nvSpPr>
        <p:spPr>
          <a:xfrm>
            <a:off x="107504" y="4408645"/>
            <a:ext cx="1736686" cy="1324611"/>
          </a:xfrm>
          <a:prstGeom prst="upArrowCallout">
            <a:avLst>
              <a:gd name="adj1" fmla="val 14586"/>
              <a:gd name="adj2" fmla="val 14586"/>
              <a:gd name="adj3" fmla="val 18751"/>
              <a:gd name="adj4" fmla="val 7398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600" b="1" dirty="0" smtClean="0">
                <a:solidFill>
                  <a:srgbClr val="404040"/>
                </a:solidFill>
              </a:rPr>
              <a:t>Run I</a:t>
            </a:r>
          </a:p>
          <a:p>
            <a:pPr algn="ctr"/>
            <a:r>
              <a:rPr lang="fr-CH" sz="1600" b="1" dirty="0" smtClean="0">
                <a:solidFill>
                  <a:srgbClr val="404040"/>
                </a:solidFill>
              </a:rPr>
              <a:t>0.75 10</a:t>
            </a:r>
            <a:r>
              <a:rPr lang="fr-CH" sz="1600" b="1" baseline="30000" dirty="0" smtClean="0">
                <a:solidFill>
                  <a:srgbClr val="404040"/>
                </a:solidFill>
              </a:rPr>
              <a:t>34</a:t>
            </a:r>
            <a:r>
              <a:rPr lang="fr-CH" sz="1600" b="1" dirty="0" smtClean="0">
                <a:solidFill>
                  <a:srgbClr val="404040"/>
                </a:solidFill>
              </a:rPr>
              <a:t> cm</a:t>
            </a:r>
            <a:r>
              <a:rPr lang="fr-CH" sz="1600" b="1" baseline="30000" dirty="0" smtClean="0">
                <a:solidFill>
                  <a:srgbClr val="404040"/>
                </a:solidFill>
              </a:rPr>
              <a:t>-2</a:t>
            </a:r>
            <a:r>
              <a:rPr lang="fr-CH" sz="1600" b="1" dirty="0" smtClean="0">
                <a:solidFill>
                  <a:srgbClr val="404040"/>
                </a:solidFill>
              </a:rPr>
              <a:t>s</a:t>
            </a:r>
            <a:r>
              <a:rPr lang="fr-CH" sz="1600" b="1" baseline="30000" dirty="0" smtClean="0">
                <a:solidFill>
                  <a:srgbClr val="404040"/>
                </a:solidFill>
              </a:rPr>
              <a:t>-1</a:t>
            </a:r>
          </a:p>
          <a:p>
            <a:pPr algn="ctr"/>
            <a:r>
              <a:rPr lang="fr-CH" sz="1600" b="1" dirty="0" smtClean="0">
                <a:solidFill>
                  <a:srgbClr val="404040"/>
                </a:solidFill>
              </a:rPr>
              <a:t>50 ns </a:t>
            </a:r>
            <a:r>
              <a:rPr lang="fr-CH" sz="1600" b="1" dirty="0" err="1" smtClean="0">
                <a:solidFill>
                  <a:srgbClr val="404040"/>
                </a:solidFill>
              </a:rPr>
              <a:t>bunch</a:t>
            </a:r>
            <a:r>
              <a:rPr lang="fr-CH" sz="1600" b="1" dirty="0" smtClean="0">
                <a:solidFill>
                  <a:srgbClr val="404040"/>
                </a:solidFill>
              </a:rPr>
              <a:t> </a:t>
            </a:r>
            <a:br>
              <a:rPr lang="fr-CH" sz="1600" b="1" dirty="0" smtClean="0">
                <a:solidFill>
                  <a:srgbClr val="404040"/>
                </a:solidFill>
              </a:rPr>
            </a:br>
            <a:r>
              <a:rPr lang="fr-CH" sz="1600" b="1" dirty="0" smtClean="0">
                <a:solidFill>
                  <a:srgbClr val="404040"/>
                </a:solidFill>
              </a:rPr>
              <a:t>high pile up </a:t>
            </a:r>
            <a:r>
              <a:rPr lang="fr-CH" sz="1600" b="1" dirty="0" smtClean="0">
                <a:solidFill>
                  <a:srgbClr val="404040"/>
                </a:solidFill>
                <a:sym typeface="Symbol"/>
              </a:rPr>
              <a:t>40</a:t>
            </a:r>
            <a:r>
              <a:rPr lang="fr-CH" sz="1600" b="1" dirty="0" smtClean="0">
                <a:solidFill>
                  <a:srgbClr val="404040"/>
                </a:solidFill>
              </a:rPr>
              <a:t> </a:t>
            </a:r>
            <a:endParaRPr lang="en-GB" sz="1600" b="1" dirty="0">
              <a:solidFill>
                <a:srgbClr val="404040"/>
              </a:solidFill>
            </a:endParaRPr>
          </a:p>
        </p:txBody>
      </p:sp>
      <p:sp>
        <p:nvSpPr>
          <p:cNvPr id="14" name="Up Arrow Callout 13"/>
          <p:cNvSpPr/>
          <p:nvPr/>
        </p:nvSpPr>
        <p:spPr>
          <a:xfrm>
            <a:off x="2667982" y="4408645"/>
            <a:ext cx="1736686" cy="1324611"/>
          </a:xfrm>
          <a:prstGeom prst="upArrowCallout">
            <a:avLst>
              <a:gd name="adj1" fmla="val 14586"/>
              <a:gd name="adj2" fmla="val 14586"/>
              <a:gd name="adj3" fmla="val 18751"/>
              <a:gd name="adj4" fmla="val 7398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600" b="1" dirty="0" smtClean="0">
                <a:solidFill>
                  <a:srgbClr val="404040"/>
                </a:solidFill>
              </a:rPr>
              <a:t>Run II</a:t>
            </a:r>
          </a:p>
          <a:p>
            <a:pPr algn="ctr"/>
            <a:r>
              <a:rPr lang="fr-CH" sz="1600" b="1" dirty="0" smtClean="0">
                <a:solidFill>
                  <a:srgbClr val="404040"/>
                </a:solidFill>
              </a:rPr>
              <a:t>1.5 10</a:t>
            </a:r>
            <a:r>
              <a:rPr lang="fr-CH" sz="1600" b="1" baseline="30000" dirty="0" smtClean="0">
                <a:solidFill>
                  <a:srgbClr val="404040"/>
                </a:solidFill>
              </a:rPr>
              <a:t>34</a:t>
            </a:r>
            <a:r>
              <a:rPr lang="fr-CH" sz="1600" b="1" dirty="0" smtClean="0">
                <a:solidFill>
                  <a:srgbClr val="404040"/>
                </a:solidFill>
              </a:rPr>
              <a:t> cm</a:t>
            </a:r>
            <a:r>
              <a:rPr lang="fr-CH" sz="1600" b="1" baseline="30000" dirty="0" smtClean="0">
                <a:solidFill>
                  <a:srgbClr val="404040"/>
                </a:solidFill>
              </a:rPr>
              <a:t>-2</a:t>
            </a:r>
            <a:r>
              <a:rPr lang="fr-CH" sz="1600" b="1" dirty="0" smtClean="0">
                <a:solidFill>
                  <a:srgbClr val="404040"/>
                </a:solidFill>
              </a:rPr>
              <a:t>s</a:t>
            </a:r>
            <a:r>
              <a:rPr lang="fr-CH" sz="1600" b="1" baseline="30000" dirty="0" smtClean="0">
                <a:solidFill>
                  <a:srgbClr val="404040"/>
                </a:solidFill>
              </a:rPr>
              <a:t>-1</a:t>
            </a:r>
          </a:p>
          <a:p>
            <a:pPr algn="ctr"/>
            <a:r>
              <a:rPr lang="fr-CH" sz="1600" b="1" dirty="0" smtClean="0">
                <a:solidFill>
                  <a:srgbClr val="404040"/>
                </a:solidFill>
              </a:rPr>
              <a:t>25 ns </a:t>
            </a:r>
            <a:r>
              <a:rPr lang="fr-CH" sz="1600" b="1" dirty="0" err="1" smtClean="0">
                <a:solidFill>
                  <a:srgbClr val="404040"/>
                </a:solidFill>
              </a:rPr>
              <a:t>bunch</a:t>
            </a:r>
            <a:r>
              <a:rPr lang="fr-CH" sz="1600" b="1" dirty="0" smtClean="0">
                <a:solidFill>
                  <a:srgbClr val="404040"/>
                </a:solidFill>
              </a:rPr>
              <a:t> </a:t>
            </a:r>
            <a:br>
              <a:rPr lang="fr-CH" sz="1600" b="1" dirty="0" smtClean="0">
                <a:solidFill>
                  <a:srgbClr val="404040"/>
                </a:solidFill>
              </a:rPr>
            </a:br>
            <a:r>
              <a:rPr lang="fr-CH" sz="1600" b="1" dirty="0" smtClean="0">
                <a:solidFill>
                  <a:srgbClr val="404040"/>
                </a:solidFill>
              </a:rPr>
              <a:t>pile up </a:t>
            </a:r>
            <a:r>
              <a:rPr lang="fr-CH" sz="1600" b="1" dirty="0" smtClean="0">
                <a:solidFill>
                  <a:srgbClr val="404040"/>
                </a:solidFill>
                <a:sym typeface="Symbol"/>
              </a:rPr>
              <a:t>40</a:t>
            </a:r>
            <a:endParaRPr lang="en-GB" sz="1600" b="1" dirty="0">
              <a:solidFill>
                <a:srgbClr val="404040"/>
              </a:solidFill>
            </a:endParaRPr>
          </a:p>
        </p:txBody>
      </p:sp>
      <p:sp>
        <p:nvSpPr>
          <p:cNvPr id="15" name="Up Arrow Callout 14"/>
          <p:cNvSpPr/>
          <p:nvPr/>
        </p:nvSpPr>
        <p:spPr>
          <a:xfrm>
            <a:off x="4667731" y="4408645"/>
            <a:ext cx="2014555" cy="1324611"/>
          </a:xfrm>
          <a:prstGeom prst="upArrowCallout">
            <a:avLst>
              <a:gd name="adj1" fmla="val 14586"/>
              <a:gd name="adj2" fmla="val 14586"/>
              <a:gd name="adj3" fmla="val 18751"/>
              <a:gd name="adj4" fmla="val 7398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600" b="1" dirty="0" smtClean="0">
                <a:solidFill>
                  <a:srgbClr val="404040"/>
                </a:solidFill>
              </a:rPr>
              <a:t>Run III</a:t>
            </a:r>
          </a:p>
          <a:p>
            <a:pPr algn="ctr"/>
            <a:r>
              <a:rPr lang="fr-CH" sz="1600" b="1" dirty="0" smtClean="0">
                <a:solidFill>
                  <a:srgbClr val="404040"/>
                </a:solidFill>
              </a:rPr>
              <a:t>1.7-2.2 10</a:t>
            </a:r>
            <a:r>
              <a:rPr lang="fr-CH" sz="1600" b="1" baseline="30000" dirty="0" smtClean="0">
                <a:solidFill>
                  <a:srgbClr val="404040"/>
                </a:solidFill>
              </a:rPr>
              <a:t>34</a:t>
            </a:r>
            <a:r>
              <a:rPr lang="fr-CH" sz="1600" b="1" dirty="0" smtClean="0">
                <a:solidFill>
                  <a:srgbClr val="404040"/>
                </a:solidFill>
              </a:rPr>
              <a:t> cm</a:t>
            </a:r>
            <a:r>
              <a:rPr lang="fr-CH" sz="1600" b="1" baseline="30000" dirty="0" smtClean="0">
                <a:solidFill>
                  <a:srgbClr val="404040"/>
                </a:solidFill>
              </a:rPr>
              <a:t>-2</a:t>
            </a:r>
            <a:r>
              <a:rPr lang="fr-CH" sz="1600" b="1" dirty="0" smtClean="0">
                <a:solidFill>
                  <a:srgbClr val="404040"/>
                </a:solidFill>
              </a:rPr>
              <a:t>s</a:t>
            </a:r>
            <a:r>
              <a:rPr lang="fr-CH" sz="1600" b="1" baseline="30000" dirty="0" smtClean="0">
                <a:solidFill>
                  <a:srgbClr val="404040"/>
                </a:solidFill>
              </a:rPr>
              <a:t>-1</a:t>
            </a:r>
          </a:p>
          <a:p>
            <a:pPr algn="ctr"/>
            <a:r>
              <a:rPr lang="fr-CH" sz="1600" b="1" dirty="0" smtClean="0">
                <a:solidFill>
                  <a:srgbClr val="404040"/>
                </a:solidFill>
              </a:rPr>
              <a:t>25 ns </a:t>
            </a:r>
            <a:r>
              <a:rPr lang="fr-CH" sz="1600" b="1" dirty="0" err="1" smtClean="0">
                <a:solidFill>
                  <a:srgbClr val="404040"/>
                </a:solidFill>
              </a:rPr>
              <a:t>bunch</a:t>
            </a:r>
            <a:r>
              <a:rPr lang="fr-CH" sz="1600" b="1" dirty="0" smtClean="0">
                <a:solidFill>
                  <a:srgbClr val="404040"/>
                </a:solidFill>
              </a:rPr>
              <a:t> </a:t>
            </a:r>
            <a:br>
              <a:rPr lang="fr-CH" sz="1600" b="1" dirty="0" smtClean="0">
                <a:solidFill>
                  <a:srgbClr val="404040"/>
                </a:solidFill>
              </a:rPr>
            </a:br>
            <a:r>
              <a:rPr lang="fr-CH" sz="1600" b="1" dirty="0" smtClean="0">
                <a:solidFill>
                  <a:srgbClr val="404040"/>
                </a:solidFill>
              </a:rPr>
              <a:t> pile up </a:t>
            </a:r>
            <a:r>
              <a:rPr lang="fr-CH" sz="1600" b="1" dirty="0" smtClean="0">
                <a:solidFill>
                  <a:srgbClr val="404040"/>
                </a:solidFill>
                <a:sym typeface="Symbol"/>
              </a:rPr>
              <a:t>60</a:t>
            </a:r>
            <a:endParaRPr lang="en-GB" sz="1600" b="1" dirty="0">
              <a:solidFill>
                <a:srgbClr val="404040"/>
              </a:solidFill>
            </a:endParaRPr>
          </a:p>
        </p:txBody>
      </p:sp>
      <p:sp>
        <p:nvSpPr>
          <p:cNvPr id="16" name="Up Arrow Callout 15"/>
          <p:cNvSpPr/>
          <p:nvPr/>
        </p:nvSpPr>
        <p:spPr>
          <a:xfrm>
            <a:off x="6877925" y="4390787"/>
            <a:ext cx="2075897" cy="1324611"/>
          </a:xfrm>
          <a:prstGeom prst="upArrowCallout">
            <a:avLst>
              <a:gd name="adj1" fmla="val 14586"/>
              <a:gd name="adj2" fmla="val 14586"/>
              <a:gd name="adj3" fmla="val 18751"/>
              <a:gd name="adj4" fmla="val 7398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600" b="1" dirty="0" smtClean="0">
                <a:solidFill>
                  <a:srgbClr val="404040"/>
                </a:solidFill>
              </a:rPr>
              <a:t>Run IV</a:t>
            </a:r>
          </a:p>
          <a:p>
            <a:pPr algn="ctr"/>
            <a:r>
              <a:rPr lang="fr-CH" sz="1600" b="1" dirty="0" smtClean="0">
                <a:solidFill>
                  <a:srgbClr val="404040"/>
                </a:solidFill>
              </a:rPr>
              <a:t>~5(7.5!) 10</a:t>
            </a:r>
            <a:r>
              <a:rPr lang="fr-CH" sz="1600" b="1" baseline="30000" dirty="0" smtClean="0">
                <a:solidFill>
                  <a:srgbClr val="404040"/>
                </a:solidFill>
              </a:rPr>
              <a:t>34</a:t>
            </a:r>
            <a:r>
              <a:rPr lang="fr-CH" sz="1600" b="1" dirty="0" smtClean="0">
                <a:solidFill>
                  <a:srgbClr val="404040"/>
                </a:solidFill>
              </a:rPr>
              <a:t> cm</a:t>
            </a:r>
            <a:r>
              <a:rPr lang="fr-CH" sz="1600" b="1" baseline="30000" dirty="0" smtClean="0">
                <a:solidFill>
                  <a:srgbClr val="404040"/>
                </a:solidFill>
              </a:rPr>
              <a:t>-2</a:t>
            </a:r>
            <a:r>
              <a:rPr lang="fr-CH" sz="1600" b="1" dirty="0" smtClean="0">
                <a:solidFill>
                  <a:srgbClr val="404040"/>
                </a:solidFill>
              </a:rPr>
              <a:t>s</a:t>
            </a:r>
            <a:r>
              <a:rPr lang="fr-CH" sz="1600" b="1" baseline="30000" dirty="0" smtClean="0">
                <a:solidFill>
                  <a:srgbClr val="404040"/>
                </a:solidFill>
              </a:rPr>
              <a:t>-1</a:t>
            </a:r>
          </a:p>
          <a:p>
            <a:pPr algn="ctr"/>
            <a:r>
              <a:rPr lang="fr-CH" sz="1600" b="1" dirty="0" smtClean="0">
                <a:solidFill>
                  <a:srgbClr val="404040"/>
                </a:solidFill>
              </a:rPr>
              <a:t>25 ns bunch </a:t>
            </a:r>
            <a:br>
              <a:rPr lang="fr-CH" sz="1600" b="1" dirty="0" smtClean="0">
                <a:solidFill>
                  <a:srgbClr val="404040"/>
                </a:solidFill>
              </a:rPr>
            </a:br>
            <a:r>
              <a:rPr lang="fr-CH" sz="1600" b="1" dirty="0" smtClean="0">
                <a:solidFill>
                  <a:srgbClr val="404040"/>
                </a:solidFill>
              </a:rPr>
              <a:t> pile up </a:t>
            </a:r>
            <a:r>
              <a:rPr lang="fr-CH" sz="1600" b="1" dirty="0" smtClean="0">
                <a:solidFill>
                  <a:srgbClr val="404040"/>
                </a:solidFill>
                <a:sym typeface="Symbol"/>
              </a:rPr>
              <a:t>140 - 200</a:t>
            </a:r>
            <a:endParaRPr lang="en-GB" sz="1600" b="1" dirty="0">
              <a:solidFill>
                <a:srgbClr val="40404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613150" y="5835434"/>
            <a:ext cx="1259505" cy="469232"/>
          </a:xfrm>
          <a:prstGeom prst="rect">
            <a:avLst/>
          </a:prstGeom>
          <a:solidFill>
            <a:srgbClr val="326EB0"/>
          </a:solidFill>
          <a:ln>
            <a:solidFill>
              <a:srgbClr val="0089B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600" b="1" dirty="0" smtClean="0">
                <a:solidFill>
                  <a:srgbClr val="404040"/>
                </a:solidFill>
              </a:rPr>
              <a:t>50 </a:t>
            </a:r>
            <a:r>
              <a:rPr lang="fr-CH" sz="1600" b="1" dirty="0" smtClean="0">
                <a:solidFill>
                  <a:srgbClr val="404040"/>
                </a:solidFill>
                <a:sym typeface="Symbol"/>
              </a:rPr>
              <a:t> 25 ns</a:t>
            </a:r>
            <a:endParaRPr lang="en-GB" sz="1600" b="1" dirty="0">
              <a:solidFill>
                <a:srgbClr val="404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81561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Higgs: current status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8CADD7-3764-CA41-9032-8327F59079B3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  <p:sp>
        <p:nvSpPr>
          <p:cNvPr id="6" name="Content Placeholder 6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328592"/>
          </a:xfrm>
        </p:spPr>
        <p:txBody>
          <a:bodyPr>
            <a:normAutofit fontScale="85000" lnSpcReduction="20000"/>
          </a:bodyPr>
          <a:lstStyle/>
          <a:p>
            <a:pPr eaLnBrk="1" hangingPunct="1">
              <a:defRPr/>
            </a:pPr>
            <a:r>
              <a:rPr lang="en-US" dirty="0" smtClean="0"/>
              <a:t>The Higgs Boson has been found</a:t>
            </a:r>
          </a:p>
          <a:p>
            <a:pPr lvl="1" eaLnBrk="1" hangingPunct="1">
              <a:defRPr/>
            </a:pPr>
            <a:r>
              <a:rPr lang="en-US" dirty="0" smtClean="0"/>
              <a:t>We don’t understand its mass</a:t>
            </a:r>
          </a:p>
          <a:p>
            <a:pPr lvl="1" eaLnBrk="1" hangingPunct="1">
              <a:defRPr/>
            </a:pPr>
            <a:r>
              <a:rPr lang="en-US" dirty="0" smtClean="0"/>
              <a:t>This discovery was a triumph for the entire field (not just the Nobel prize winners </a:t>
            </a:r>
            <a:r>
              <a:rPr lang="en-US" dirty="0" smtClean="0">
                <a:sym typeface="Wingdings"/>
              </a:rPr>
              <a:t> )</a:t>
            </a:r>
            <a:endParaRPr lang="en-US" dirty="0" smtClean="0"/>
          </a:p>
          <a:p>
            <a:pPr eaLnBrk="1" hangingPunct="1">
              <a:defRPr/>
            </a:pPr>
            <a:r>
              <a:rPr lang="en-US" dirty="0" smtClean="0"/>
              <a:t>The properties of the Higgs match the SM prediction within our measurement capability</a:t>
            </a:r>
          </a:p>
          <a:p>
            <a:pPr lvl="1" eaLnBrk="1" hangingPunct="1">
              <a:defRPr/>
            </a:pPr>
            <a:r>
              <a:rPr lang="en-US" dirty="0" smtClean="0"/>
              <a:t>For mass / spin-parity this is pretty good</a:t>
            </a:r>
          </a:p>
          <a:p>
            <a:pPr lvl="1" eaLnBrk="1" hangingPunct="1">
              <a:defRPr/>
            </a:pPr>
            <a:r>
              <a:rPr lang="en-US" dirty="0" smtClean="0"/>
              <a:t>For couplings, our present ability allows us to (only) see large deviations from SM predictions</a:t>
            </a:r>
          </a:p>
          <a:p>
            <a:pPr eaLnBrk="1" hangingPunct="1">
              <a:defRPr/>
            </a:pPr>
            <a:r>
              <a:rPr lang="en-US" dirty="0" smtClean="0"/>
              <a:t>What do we want to do in the future?</a:t>
            </a:r>
          </a:p>
          <a:p>
            <a:pPr lvl="1" eaLnBrk="1" hangingPunct="1">
              <a:defRPr/>
            </a:pPr>
            <a:r>
              <a:rPr lang="en-US" dirty="0" smtClean="0"/>
              <a:t>Measure couplings much more precisely</a:t>
            </a:r>
          </a:p>
          <a:p>
            <a:pPr lvl="2" eaLnBrk="1" hangingPunct="1">
              <a:defRPr/>
            </a:pPr>
            <a:r>
              <a:rPr lang="en-US" dirty="0" smtClean="0"/>
              <a:t>More stringent tests of SM</a:t>
            </a:r>
          </a:p>
          <a:p>
            <a:pPr lvl="1" eaLnBrk="1" hangingPunct="1">
              <a:defRPr/>
            </a:pPr>
            <a:r>
              <a:rPr lang="en-US" dirty="0" smtClean="0"/>
              <a:t>Look for new phenomena</a:t>
            </a:r>
          </a:p>
          <a:p>
            <a:pPr lvl="2" eaLnBrk="1" hangingPunct="1">
              <a:defRPr/>
            </a:pPr>
            <a:r>
              <a:rPr lang="en-US" dirty="0" smtClean="0"/>
              <a:t>The (</a:t>
            </a:r>
            <a:r>
              <a:rPr lang="en-US" dirty="0" err="1" smtClean="0"/>
              <a:t>lightish</a:t>
            </a:r>
            <a:r>
              <a:rPr lang="en-US" dirty="0" smtClean="0"/>
              <a:t>) mass of the Higgs implies there are more things at play</a:t>
            </a:r>
          </a:p>
          <a:p>
            <a:pPr lvl="2" eaLnBrk="1" hangingPunct="1">
              <a:defRPr/>
            </a:pPr>
            <a:r>
              <a:rPr lang="en-US" dirty="0" smtClean="0"/>
              <a:t>Fine-tuning? (i.e. SM parameters are what they are just because)</a:t>
            </a:r>
          </a:p>
          <a:p>
            <a:pPr lvl="2" eaLnBrk="1" hangingPunct="1">
              <a:defRPr/>
            </a:pPr>
            <a:r>
              <a:rPr lang="en-US" dirty="0" smtClean="0"/>
              <a:t>Additional Higgs / Beyond Standard model particles</a:t>
            </a:r>
          </a:p>
          <a:p>
            <a:pPr lvl="1" eaLnBrk="1" hangingPunct="1">
              <a:defRPr/>
            </a:pPr>
            <a:r>
              <a:rPr lang="en-US" dirty="0" smtClean="0"/>
              <a:t>Will we find anything new at the LHC</a:t>
            </a:r>
          </a:p>
          <a:p>
            <a:pPr lvl="1" eaLnBrk="1" hangingPunct="1">
              <a:defRPr/>
            </a:pPr>
            <a:r>
              <a:rPr lang="en-US" dirty="0" smtClean="0"/>
              <a:t>If not, what next? </a:t>
            </a:r>
          </a:p>
          <a:p>
            <a:pPr lvl="1" eaLnBrk="1" hangingPunct="1">
              <a:defRPr/>
            </a:pPr>
            <a:r>
              <a:rPr lang="en-US" dirty="0" smtClean="0"/>
              <a:t>If we do, what next?</a:t>
            </a:r>
            <a:endParaRPr lang="en-US" dirty="0" smtClean="0">
              <a:solidFill>
                <a:schemeClr val="bg1">
                  <a:lumMod val="65000"/>
                </a:schemeClr>
              </a:solidFill>
            </a:endParaRPr>
          </a:p>
          <a:p>
            <a:pPr lvl="1" eaLnBrk="1" hangingPunct="1">
              <a:defRPr/>
            </a:pPr>
            <a:endParaRPr lang="en-US" dirty="0" smtClean="0"/>
          </a:p>
          <a:p>
            <a:pPr eaLnBrk="1" hangingPunct="1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341489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76D24-1C10-7F46-81DA-8C959901AACB}" type="slidenum">
              <a:rPr lang="en-GB" smtClean="0"/>
              <a:pPr/>
              <a:t>51</a:t>
            </a:fld>
            <a:endParaRPr lang="en-GB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Phase 2 TDAQ / Computing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2664296"/>
          </a:xfrm>
        </p:spPr>
        <p:txBody>
          <a:bodyPr>
            <a:normAutofit lnSpcReduction="10000"/>
          </a:bodyPr>
          <a:lstStyle/>
          <a:p>
            <a:pPr eaLnBrk="1" hangingPunct="1">
              <a:defRPr/>
            </a:pPr>
            <a:r>
              <a:rPr lang="en-US" dirty="0" smtClean="0"/>
              <a:t>Trigger / DAQ upgrades for HL-LHC</a:t>
            </a:r>
          </a:p>
          <a:p>
            <a:pPr lvl="1" eaLnBrk="1" hangingPunct="1">
              <a:defRPr/>
            </a:pPr>
            <a:r>
              <a:rPr lang="en-US" dirty="0" smtClean="0"/>
              <a:t>L1 track trigger, increased granularity for ECAL / HCAL trigger, more cross detector triggers</a:t>
            </a:r>
          </a:p>
          <a:p>
            <a:pPr lvl="1" eaLnBrk="1" hangingPunct="1">
              <a:defRPr/>
            </a:pPr>
            <a:r>
              <a:rPr lang="en-US" dirty="0" smtClean="0"/>
              <a:t>L1 rate 500-750 </a:t>
            </a:r>
            <a:r>
              <a:rPr lang="en-US" dirty="0" smtClean="0">
                <a:solidFill>
                  <a:srgbClr val="008000"/>
                </a:solidFill>
              </a:rPr>
              <a:t>(100)</a:t>
            </a:r>
            <a:r>
              <a:rPr lang="en-US" dirty="0" smtClean="0"/>
              <a:t> kHz, latency &lt;12.5 </a:t>
            </a:r>
            <a:r>
              <a:rPr lang="en-US" dirty="0" smtClean="0">
                <a:solidFill>
                  <a:srgbClr val="008000"/>
                </a:solidFill>
              </a:rPr>
              <a:t>(4)</a:t>
            </a:r>
            <a:r>
              <a:rPr lang="en-US" dirty="0" err="1" smtClean="0">
                <a:latin typeface="Symbol"/>
              </a:rPr>
              <a:t>m</a:t>
            </a:r>
            <a:r>
              <a:rPr lang="en-US" dirty="0" err="1" smtClean="0"/>
              <a:t>sec</a:t>
            </a:r>
            <a:r>
              <a:rPr lang="en-US" dirty="0" smtClean="0"/>
              <a:t>, HLT output rate 5-7.5 </a:t>
            </a:r>
            <a:r>
              <a:rPr lang="en-US" dirty="0" smtClean="0">
                <a:solidFill>
                  <a:srgbClr val="008000"/>
                </a:solidFill>
              </a:rPr>
              <a:t>(1)</a:t>
            </a:r>
            <a:r>
              <a:rPr lang="en-US" dirty="0" smtClean="0"/>
              <a:t>KHz, event size 4.5 </a:t>
            </a:r>
            <a:r>
              <a:rPr lang="en-US" dirty="0" smtClean="0">
                <a:solidFill>
                  <a:srgbClr val="008000"/>
                </a:solidFill>
              </a:rPr>
              <a:t>(1)</a:t>
            </a:r>
            <a:r>
              <a:rPr lang="en-US" dirty="0" smtClean="0"/>
              <a:t>MB </a:t>
            </a:r>
          </a:p>
          <a:p>
            <a:pPr lvl="2" eaLnBrk="1" hangingPunct="1">
              <a:defRPr/>
            </a:pPr>
            <a:r>
              <a:rPr lang="en-US" dirty="0" smtClean="0"/>
              <a:t>() = Run 1 / 2 values</a:t>
            </a:r>
          </a:p>
          <a:p>
            <a:pPr lvl="2" eaLnBrk="1" hangingPunct="1">
              <a:defRPr/>
            </a:pPr>
            <a:r>
              <a:rPr lang="en-US" dirty="0" smtClean="0"/>
              <a:t>Implies upgrades in front end electronics, full replacement of trigger / DAQ systems</a:t>
            </a:r>
          </a:p>
          <a:p>
            <a:pPr lvl="1" eaLnBrk="1" hangingPunct="1">
              <a:defRPr/>
            </a:pPr>
            <a:endParaRPr lang="en-US" dirty="0" smtClean="0"/>
          </a:p>
          <a:p>
            <a:pPr eaLnBrk="1" hangingPunct="1">
              <a:defRPr/>
            </a:pPr>
            <a:endParaRPr lang="en-US" dirty="0"/>
          </a:p>
        </p:txBody>
      </p:sp>
      <p:sp>
        <p:nvSpPr>
          <p:cNvPr id="9" name="Content Placeholder 6"/>
          <p:cNvSpPr txBox="1">
            <a:spLocks/>
          </p:cNvSpPr>
          <p:nvPr/>
        </p:nvSpPr>
        <p:spPr bwMode="auto">
          <a:xfrm>
            <a:off x="179512" y="3789040"/>
            <a:ext cx="4680520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70000" lnSpcReduction="20000"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rgbClr val="0000FF"/>
                </a:solidFill>
                <a:latin typeface="+mn-lt"/>
                <a:ea typeface="ＭＳ Ｐゴシック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008000"/>
                </a:solidFill>
                <a:latin typeface="+mn-lt"/>
                <a:ea typeface="ＭＳ Ｐゴシック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CB216F"/>
                </a:solidFill>
                <a:latin typeface="+mn-lt"/>
                <a:ea typeface="ＭＳ Ｐゴシック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rgbClr val="000090"/>
                </a:solidFill>
                <a:latin typeface="+mn-lt"/>
                <a:ea typeface="ＭＳ Ｐゴシック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defRPr/>
            </a:pPr>
            <a:r>
              <a:rPr lang="en-US" dirty="0" smtClean="0"/>
              <a:t>Computing</a:t>
            </a:r>
          </a:p>
          <a:p>
            <a:pPr lvl="1" eaLnBrk="1" hangingPunct="1">
              <a:defRPr/>
            </a:pPr>
            <a:r>
              <a:rPr lang="en-US" dirty="0" smtClean="0"/>
              <a:t>Must reconstruct / analyze 5-7x more (and more complex) data </a:t>
            </a:r>
            <a:r>
              <a:rPr lang="en-US" dirty="0" smtClean="0">
                <a:sym typeface="Wingdings"/>
              </a:rPr>
              <a:t> ~65-200x more CPU, ~20x more storage</a:t>
            </a:r>
          </a:p>
          <a:p>
            <a:pPr lvl="1" eaLnBrk="1" hangingPunct="1">
              <a:defRPr/>
            </a:pPr>
            <a:r>
              <a:rPr lang="en-US" dirty="0" smtClean="0">
                <a:sym typeface="Wingdings"/>
              </a:rPr>
              <a:t>Track market drivers for networking, storage, CPU</a:t>
            </a:r>
          </a:p>
          <a:p>
            <a:pPr lvl="2" eaLnBrk="1" hangingPunct="1">
              <a:defRPr/>
            </a:pPr>
            <a:r>
              <a:rPr lang="en-US" dirty="0" smtClean="0">
                <a:sym typeface="Wingdings"/>
              </a:rPr>
              <a:t>Must adapt our computing model to the market </a:t>
            </a:r>
          </a:p>
          <a:p>
            <a:pPr lvl="1" eaLnBrk="1" hangingPunct="1">
              <a:defRPr/>
            </a:pPr>
            <a:endParaRPr lang="en-US" dirty="0" smtClean="0"/>
          </a:p>
          <a:p>
            <a:pPr lvl="2" eaLnBrk="1" hangingPunct="1">
              <a:defRPr/>
            </a:pPr>
            <a:endParaRPr lang="en-US" dirty="0" smtClean="0"/>
          </a:p>
          <a:p>
            <a:pPr lvl="2" eaLnBrk="1" hangingPunct="1">
              <a:defRPr/>
            </a:pPr>
            <a:endParaRPr lang="en-US" dirty="0" smtClean="0"/>
          </a:p>
          <a:p>
            <a:pPr lvl="1" eaLnBrk="1" hangingPunct="1">
              <a:defRPr/>
            </a:pPr>
            <a:endParaRPr lang="en-US" dirty="0" smtClean="0">
              <a:solidFill>
                <a:schemeClr val="bg1">
                  <a:lumMod val="65000"/>
                </a:schemeClr>
              </a:solidFill>
            </a:endParaRPr>
          </a:p>
          <a:p>
            <a:pPr lvl="1" eaLnBrk="1" hangingPunct="1">
              <a:defRPr/>
            </a:pPr>
            <a:endParaRPr lang="en-US" dirty="0" smtClean="0"/>
          </a:p>
          <a:p>
            <a:pPr eaLnBrk="1" hangingPunct="1">
              <a:defRPr/>
            </a:pP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6096" y="3371974"/>
            <a:ext cx="2520280" cy="3081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2736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1" y="980728"/>
            <a:ext cx="8352928" cy="3744416"/>
          </a:xfrm>
        </p:spPr>
        <p:txBody>
          <a:bodyPr>
            <a:noAutofit/>
          </a:bodyPr>
          <a:lstStyle/>
          <a:p>
            <a:pPr lvl="1"/>
            <a:endParaRPr lang="en-US" sz="800" dirty="0"/>
          </a:p>
          <a:p>
            <a:r>
              <a:rPr lang="en-US" sz="2400" dirty="0"/>
              <a:t>Tracker modules provide both 40MHz </a:t>
            </a:r>
            <a:r>
              <a:rPr lang="en-US" sz="2400" dirty="0" smtClean="0"/>
              <a:t>Level</a:t>
            </a:r>
            <a:r>
              <a:rPr lang="en-US" sz="2400" dirty="0"/>
              <a:t>-1 </a:t>
            </a:r>
            <a:r>
              <a:rPr lang="en-US" sz="2400" dirty="0" smtClean="0"/>
              <a:t>data </a:t>
            </a:r>
            <a:r>
              <a:rPr lang="en-US" sz="2400" dirty="0"/>
              <a:t>and </a:t>
            </a:r>
            <a:r>
              <a:rPr lang="en-US" sz="2400" dirty="0" smtClean="0"/>
              <a:t>100 kHz readout data </a:t>
            </a:r>
          </a:p>
          <a:p>
            <a:r>
              <a:rPr lang="en-US" sz="2400" dirty="0" smtClean="0"/>
              <a:t>Level</a:t>
            </a:r>
            <a:r>
              <a:rPr lang="en-US" sz="2400" dirty="0"/>
              <a:t>-1 data </a:t>
            </a:r>
            <a:r>
              <a:rPr lang="en-US" sz="2400" dirty="0" smtClean="0"/>
              <a:t>allow local </a:t>
            </a:r>
            <a:r>
              <a:rPr lang="en-US" sz="2400" dirty="0"/>
              <a:t>rejection of low-</a:t>
            </a:r>
            <a:r>
              <a:rPr lang="en-US" sz="2400" dirty="0" err="1"/>
              <a:t>pT</a:t>
            </a:r>
            <a:r>
              <a:rPr lang="en-US" sz="2400" dirty="0"/>
              <a:t> tracks</a:t>
            </a:r>
          </a:p>
          <a:p>
            <a:pPr lvl="1"/>
            <a:r>
              <a:rPr lang="en-US" sz="2000" dirty="0"/>
              <a:t>Reduce bandwidth, and simplify track finding @ Level-1</a:t>
            </a:r>
          </a:p>
          <a:p>
            <a:pPr lvl="1"/>
            <a:r>
              <a:rPr lang="en-US" sz="2000" dirty="0"/>
              <a:t>Threshold of ~ </a:t>
            </a:r>
            <a:r>
              <a:rPr lang="en-US" sz="2000" dirty="0" smtClean="0"/>
              <a:t>2 </a:t>
            </a:r>
            <a:r>
              <a:rPr lang="en-US" sz="2000" dirty="0" err="1" smtClean="0"/>
              <a:t>GeV</a:t>
            </a:r>
            <a:endParaRPr lang="en-US" sz="2000" dirty="0" smtClean="0"/>
          </a:p>
          <a:p>
            <a:pPr marL="457200" lvl="1" indent="0">
              <a:buNone/>
            </a:pPr>
            <a:r>
              <a:rPr lang="en-US" sz="2000" dirty="0" smtClean="0"/>
              <a:t> </a:t>
            </a:r>
            <a:r>
              <a:rPr lang="en-US" sz="2000" dirty="0"/>
              <a:t>⇒ data reduction of one order of magnitude or </a:t>
            </a:r>
            <a:r>
              <a:rPr lang="en-US" sz="2000" dirty="0" smtClean="0"/>
              <a:t>more</a:t>
            </a:r>
          </a:p>
          <a:p>
            <a:r>
              <a:rPr lang="en-US" sz="2400" dirty="0" smtClean="0"/>
              <a:t>2 backend approaches based on input stubs</a:t>
            </a:r>
          </a:p>
          <a:p>
            <a:pPr lvl="1"/>
            <a:r>
              <a:rPr lang="en-US" sz="2000" dirty="0" smtClean="0"/>
              <a:t>Associative memory chips (a la CDF)</a:t>
            </a:r>
          </a:p>
          <a:p>
            <a:pPr lvl="1"/>
            <a:r>
              <a:rPr lang="en-US" sz="2000" dirty="0" smtClean="0"/>
              <a:t>Pure FPGA</a:t>
            </a:r>
            <a:endParaRPr lang="en-US" sz="2000" dirty="0"/>
          </a:p>
          <a:p>
            <a:pPr marL="457200" lvl="1" indent="0">
              <a:buNone/>
            </a:pPr>
            <a:endParaRPr lang="en-US" sz="2000" dirty="0" smtClean="0"/>
          </a:p>
          <a:p>
            <a:pPr marL="457200" lvl="1" indent="0">
              <a:buNone/>
            </a:pPr>
            <a:endParaRPr lang="en-US" sz="2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146006"/>
            <a:ext cx="2133600" cy="365125"/>
          </a:xfrm>
        </p:spPr>
        <p:txBody>
          <a:bodyPr/>
          <a:lstStyle/>
          <a:p>
            <a:fld id="{E9676D24-1C10-7F46-81DA-8C959901AACB}" type="slidenum">
              <a:rPr lang="en-GB" smtClean="0"/>
              <a:pPr/>
              <a:t>52</a:t>
            </a:fld>
            <a:endParaRPr lang="en-GB" dirty="0"/>
          </a:p>
        </p:txBody>
      </p:sp>
      <p:pic>
        <p:nvPicPr>
          <p:cNvPr id="10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62" t="65463" b="1688"/>
          <a:stretch>
            <a:fillRect/>
          </a:stretch>
        </p:blipFill>
        <p:spPr bwMode="auto">
          <a:xfrm>
            <a:off x="796925" y="4725144"/>
            <a:ext cx="2659014" cy="1705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6"/>
          <p:cNvSpPr txBox="1">
            <a:spLocks noChangeArrowheads="1"/>
          </p:cNvSpPr>
          <p:nvPr/>
        </p:nvSpPr>
        <p:spPr bwMode="auto">
          <a:xfrm>
            <a:off x="741486" y="6429375"/>
            <a:ext cx="5170130" cy="40011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 i="1" dirty="0">
                <a:latin typeface="+mn-lt"/>
              </a:rPr>
              <a:t>All Outer Tracker modules are trigger modules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Phase 2 L1 Track Trigger</a:t>
            </a:r>
            <a:endParaRPr lang="en-US" dirty="0"/>
          </a:p>
        </p:txBody>
      </p:sp>
      <p:sp>
        <p:nvSpPr>
          <p:cNvPr id="14" name="Comment 2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1527175" y="4160838"/>
            <a:ext cx="53975" cy="117475"/>
          </a:xfrm>
          <a:custGeom>
            <a:avLst/>
            <a:gdLst>
              <a:gd name="T0" fmla="+- 0 4291 4242"/>
              <a:gd name="T1" fmla="*/ T0 w 149"/>
              <a:gd name="T2" fmla="+- 0 11782 11559"/>
              <a:gd name="T3" fmla="*/ 11782 h 323"/>
              <a:gd name="T4" fmla="+- 0 4291 4242"/>
              <a:gd name="T5" fmla="*/ T4 w 149"/>
              <a:gd name="T6" fmla="+- 0 11800 11559"/>
              <a:gd name="T7" fmla="*/ 11800 h 323"/>
              <a:gd name="T8" fmla="+- 0 4276 4242"/>
              <a:gd name="T9" fmla="*/ T8 w 149"/>
              <a:gd name="T10" fmla="+- 0 11876 11559"/>
              <a:gd name="T11" fmla="*/ 11876 h 323"/>
              <a:gd name="T12" fmla="+- 0 4242 4242"/>
              <a:gd name="T13" fmla="*/ T12 w 149"/>
              <a:gd name="T14" fmla="+- 0 11832 11559"/>
              <a:gd name="T15" fmla="*/ 11832 h 323"/>
              <a:gd name="T16" fmla="+- 0 4242 4242"/>
              <a:gd name="T17" fmla="*/ T16 w 149"/>
              <a:gd name="T18" fmla="+- 0 11807 11559"/>
              <a:gd name="T19" fmla="*/ 11807 h 323"/>
              <a:gd name="T20" fmla="+- 0 4242 4242"/>
              <a:gd name="T21" fmla="*/ T20 w 149"/>
              <a:gd name="T22" fmla="+- 0 11799 11559"/>
              <a:gd name="T23" fmla="*/ 11799 h 323"/>
              <a:gd name="T24" fmla="+- 0 4242 4242"/>
              <a:gd name="T25" fmla="*/ T24 w 149"/>
              <a:gd name="T26" fmla="+- 0 11782 11559"/>
              <a:gd name="T27" fmla="*/ 11782 h 323"/>
              <a:gd name="T28" fmla="+- 0 4242 4242"/>
              <a:gd name="T29" fmla="*/ T28 w 149"/>
              <a:gd name="T30" fmla="+- 0 11736 11559"/>
              <a:gd name="T31" fmla="*/ 11736 h 323"/>
              <a:gd name="T32" fmla="+- 0 4228 4242"/>
              <a:gd name="T33" fmla="*/ T32 w 149"/>
              <a:gd name="T34" fmla="+- 0 11802 11559"/>
              <a:gd name="T35" fmla="*/ 11802 h 323"/>
              <a:gd name="T36" fmla="+- 0 4266 4242"/>
              <a:gd name="T37" fmla="*/ T36 w 149"/>
              <a:gd name="T38" fmla="+- 0 11807 11559"/>
              <a:gd name="T39" fmla="*/ 11807 h 323"/>
              <a:gd name="T40" fmla="+- 0 4288 4242"/>
              <a:gd name="T41" fmla="*/ T40 w 149"/>
              <a:gd name="T42" fmla="+- 0 11810 11559"/>
              <a:gd name="T43" fmla="*/ 11810 h 323"/>
              <a:gd name="T44" fmla="+- 0 4314 4242"/>
              <a:gd name="T45" fmla="*/ T44 w 149"/>
              <a:gd name="T46" fmla="+- 0 11748 11559"/>
              <a:gd name="T47" fmla="*/ 11748 h 323"/>
              <a:gd name="T48" fmla="+- 0 4316 4242"/>
              <a:gd name="T49" fmla="*/ T48 w 149"/>
              <a:gd name="T50" fmla="+- 0 11733 11559"/>
              <a:gd name="T51" fmla="*/ 11733 h 323"/>
              <a:gd name="T52" fmla="+- 0 4320 4242"/>
              <a:gd name="T53" fmla="*/ T52 w 149"/>
              <a:gd name="T54" fmla="+- 0 11700 11559"/>
              <a:gd name="T55" fmla="*/ 11700 h 323"/>
              <a:gd name="T56" fmla="+- 0 4306 4242"/>
              <a:gd name="T57" fmla="*/ T56 w 149"/>
              <a:gd name="T58" fmla="+- 0 11738 11559"/>
              <a:gd name="T59" fmla="*/ 11738 h 323"/>
              <a:gd name="T60" fmla="+- 0 4291 4242"/>
              <a:gd name="T61" fmla="*/ T60 w 149"/>
              <a:gd name="T62" fmla="+- 0 11708 11559"/>
              <a:gd name="T63" fmla="*/ 11708 h 323"/>
              <a:gd name="T64" fmla="+- 0 4291 4242"/>
              <a:gd name="T65" fmla="*/ T64 w 149"/>
              <a:gd name="T66" fmla="+- 0 11683 11559"/>
              <a:gd name="T67" fmla="*/ 11683 h 323"/>
              <a:gd name="T68" fmla="+- 0 4291 4242"/>
              <a:gd name="T69" fmla="*/ T68 w 149"/>
              <a:gd name="T70" fmla="+- 0 11675 11559"/>
              <a:gd name="T71" fmla="*/ 11675 h 323"/>
              <a:gd name="T72" fmla="+- 0 4291 4242"/>
              <a:gd name="T73" fmla="*/ T72 w 149"/>
              <a:gd name="T74" fmla="+- 0 11658 11559"/>
              <a:gd name="T75" fmla="*/ 11658 h 323"/>
              <a:gd name="T76" fmla="+- 0 4309 4242"/>
              <a:gd name="T77" fmla="*/ T76 w 149"/>
              <a:gd name="T78" fmla="+- 0 11603 11559"/>
              <a:gd name="T79" fmla="*/ 11603 h 323"/>
              <a:gd name="T80" fmla="+- 0 4316 4242"/>
              <a:gd name="T81" fmla="*/ T80 w 149"/>
              <a:gd name="T82" fmla="+- 0 11645 11559"/>
              <a:gd name="T83" fmla="*/ 11645 h 323"/>
              <a:gd name="T84" fmla="+- 0 4316 4242"/>
              <a:gd name="T85" fmla="*/ T84 w 149"/>
              <a:gd name="T86" fmla="+- 0 11683 11559"/>
              <a:gd name="T87" fmla="*/ 11683 h 323"/>
              <a:gd name="T88" fmla="+- 0 4316 4242"/>
              <a:gd name="T89" fmla="*/ T88 w 149"/>
              <a:gd name="T90" fmla="+- 0 11730 11559"/>
              <a:gd name="T91" fmla="*/ 11730 h 323"/>
              <a:gd name="T92" fmla="+- 0 4331 4242"/>
              <a:gd name="T93" fmla="*/ T92 w 149"/>
              <a:gd name="T94" fmla="+- 0 11769 11559"/>
              <a:gd name="T95" fmla="*/ 11769 h 323"/>
              <a:gd name="T96" fmla="+- 0 4291 4242"/>
              <a:gd name="T97" fmla="*/ T96 w 149"/>
              <a:gd name="T98" fmla="+- 0 11782 11559"/>
              <a:gd name="T99" fmla="*/ 11782 h 323"/>
              <a:gd name="T100" fmla="+- 0 4253 4242"/>
              <a:gd name="T101" fmla="*/ T100 w 149"/>
              <a:gd name="T102" fmla="+- 0 11769 11559"/>
              <a:gd name="T103" fmla="*/ 11769 h 323"/>
              <a:gd name="T104" fmla="+- 0 4266 4242"/>
              <a:gd name="T105" fmla="*/ T104 w 149"/>
              <a:gd name="T106" fmla="+- 0 11753 11559"/>
              <a:gd name="T107" fmla="*/ 11753 h 323"/>
              <a:gd name="T108" fmla="+- 0 4266 4242"/>
              <a:gd name="T109" fmla="*/ T108 w 149"/>
              <a:gd name="T110" fmla="+- 0 11708 11559"/>
              <a:gd name="T111" fmla="*/ 11708 h 323"/>
              <a:gd name="T112" fmla="+- 0 4266 4242"/>
              <a:gd name="T113" fmla="*/ T112 w 149"/>
              <a:gd name="T114" fmla="+- 0 11667 11559"/>
              <a:gd name="T115" fmla="*/ 11667 h 323"/>
              <a:gd name="T116" fmla="+- 0 4266 4242"/>
              <a:gd name="T117" fmla="*/ T116 w 149"/>
              <a:gd name="T118" fmla="+- 0 11625 11559"/>
              <a:gd name="T119" fmla="*/ 11625 h 323"/>
              <a:gd name="T120" fmla="+- 0 4266 4242"/>
              <a:gd name="T121" fmla="*/ T120 w 149"/>
              <a:gd name="T122" fmla="+- 0 11584 11559"/>
              <a:gd name="T123" fmla="*/ 11584 h 323"/>
              <a:gd name="T124" fmla="+- 0 4330 4242"/>
              <a:gd name="T125" fmla="*/ T124 w 149"/>
              <a:gd name="T126" fmla="+- 0 11605 11559"/>
              <a:gd name="T127" fmla="*/ 11605 h 323"/>
              <a:gd name="T128" fmla="+- 0 4254 4242"/>
              <a:gd name="T129" fmla="*/ T128 w 149"/>
              <a:gd name="T130" fmla="+- 0 11631 11559"/>
              <a:gd name="T131" fmla="*/ 11631 h 323"/>
              <a:gd name="T132" fmla="+- 0 4291 4242"/>
              <a:gd name="T133" fmla="*/ T132 w 149"/>
              <a:gd name="T134" fmla="+- 0 11683 11559"/>
              <a:gd name="T135" fmla="*/ 11683 h 323"/>
              <a:gd name="T136" fmla="+- 0 4310 4242"/>
              <a:gd name="T137" fmla="*/ T136 w 149"/>
              <a:gd name="T138" fmla="+- 0 11709 11559"/>
              <a:gd name="T139" fmla="*/ 11709 h 323"/>
              <a:gd name="T140" fmla="+- 0 4316 4242"/>
              <a:gd name="T141" fmla="*/ T140 w 149"/>
              <a:gd name="T142" fmla="+- 0 11720 11559"/>
              <a:gd name="T143" fmla="*/ 11720 h 323"/>
              <a:gd name="T144" fmla="+- 0 4316 4242"/>
              <a:gd name="T145" fmla="*/ T144 w 149"/>
              <a:gd name="T146" fmla="+- 0 11782 11559"/>
              <a:gd name="T147" fmla="*/ 11782 h 323"/>
              <a:gd name="T148" fmla="+- 0 4316 4242"/>
              <a:gd name="T149" fmla="*/ T148 w 149"/>
              <a:gd name="T150" fmla="+- 0 11815 11559"/>
              <a:gd name="T151" fmla="*/ 11815 h 323"/>
              <a:gd name="T152" fmla="+- 0 4316 4242"/>
              <a:gd name="T153" fmla="*/ T152 w 149"/>
              <a:gd name="T154" fmla="+- 0 11848 11559"/>
              <a:gd name="T155" fmla="*/ 11848 h 323"/>
              <a:gd name="T156" fmla="+- 0 4316 4242"/>
              <a:gd name="T157" fmla="*/ T156 w 149"/>
              <a:gd name="T158" fmla="+- 0 11881 11559"/>
              <a:gd name="T159" fmla="*/ 11881 h 323"/>
              <a:gd name="T160" fmla="+- 0 4316 4242"/>
              <a:gd name="T161" fmla="*/ T160 w 149"/>
              <a:gd name="T162" fmla="+- 0 11774 11559"/>
              <a:gd name="T163" fmla="*/ 11774 h 323"/>
              <a:gd name="T164" fmla="+- 0 4316 4242"/>
              <a:gd name="T165" fmla="*/ T164 w 149"/>
              <a:gd name="T166" fmla="+- 0 11666 11559"/>
              <a:gd name="T167" fmla="*/ 11666 h 323"/>
              <a:gd name="T168" fmla="+- 0 4316 4242"/>
              <a:gd name="T169" fmla="*/ T168 w 149"/>
              <a:gd name="T170" fmla="+- 0 11559 11559"/>
              <a:gd name="T171" fmla="*/ 11559 h 323"/>
              <a:gd name="T172" fmla="+- 0 4316 4242"/>
              <a:gd name="T173" fmla="*/ T172 w 149"/>
              <a:gd name="T174" fmla="+- 0 11626 11559"/>
              <a:gd name="T175" fmla="*/ 11626 h 323"/>
              <a:gd name="T176" fmla="+- 0 4309 4242"/>
              <a:gd name="T177" fmla="*/ T176 w 149"/>
              <a:gd name="T178" fmla="+- 0 11678 11559"/>
              <a:gd name="T179" fmla="*/ 11678 h 323"/>
              <a:gd name="T180" fmla="+- 0 4341 4242"/>
              <a:gd name="T181" fmla="*/ T180 w 149"/>
              <a:gd name="T182" fmla="+- 0 11733 11559"/>
              <a:gd name="T183" fmla="*/ 11733 h 323"/>
              <a:gd name="T184" fmla="+- 0 4369 4242"/>
              <a:gd name="T185" fmla="*/ T184 w 149"/>
              <a:gd name="T186" fmla="+- 0 11781 11559"/>
              <a:gd name="T187" fmla="*/ 11781 h 323"/>
              <a:gd name="T188" fmla="+- 0 4366 4242"/>
              <a:gd name="T189" fmla="*/ T188 w 149"/>
              <a:gd name="T190" fmla="+- 0 11806 11559"/>
              <a:gd name="T191" fmla="*/ 11806 h 323"/>
              <a:gd name="T192" fmla="+- 0 4366 4242"/>
              <a:gd name="T193" fmla="*/ T192 w 149"/>
              <a:gd name="T194" fmla="+- 0 11857 11559"/>
              <a:gd name="T195" fmla="*/ 11857 h 323"/>
              <a:gd name="T196" fmla="+- 0 4393 4242"/>
              <a:gd name="T197" fmla="*/ T196 w 149"/>
              <a:gd name="T198" fmla="+- 0 11819 11559"/>
              <a:gd name="T199" fmla="*/ 11819 h 323"/>
              <a:gd name="T200" fmla="+- 0 4390 4242"/>
              <a:gd name="T201" fmla="*/ T200 w 149"/>
              <a:gd name="T202" fmla="+- 0 11805 11559"/>
              <a:gd name="T203" fmla="*/ 11805 h 323"/>
              <a:gd name="T204" fmla="+- 0 4390 4242"/>
              <a:gd name="T205" fmla="*/ T204 w 149"/>
              <a:gd name="T206" fmla="+- 0 11757 11559"/>
              <a:gd name="T207" fmla="*/ 11757 h 323"/>
              <a:gd name="T208" fmla="+- 0 4390 4242"/>
              <a:gd name="T209" fmla="*/ T208 w 149"/>
              <a:gd name="T210" fmla="+- 0 11698 11559"/>
              <a:gd name="T211" fmla="*/ 11698 h 323"/>
              <a:gd name="T212" fmla="+- 0 4365 4242"/>
              <a:gd name="T213" fmla="*/ T212 w 149"/>
              <a:gd name="T214" fmla="+- 0 11704 11559"/>
              <a:gd name="T215" fmla="*/ 11704 h 323"/>
              <a:gd name="T216" fmla="+- 0 4341 4242"/>
              <a:gd name="T217" fmla="*/ T216 w 149"/>
              <a:gd name="T218" fmla="+- 0 11757 11559"/>
              <a:gd name="T219" fmla="*/ 11757 h 323"/>
              <a:gd name="T220" fmla="+- 0 4328 4242"/>
              <a:gd name="T221" fmla="*/ T220 w 149"/>
              <a:gd name="T222" fmla="+- 0 11785 11559"/>
              <a:gd name="T223" fmla="*/ 11785 h 323"/>
              <a:gd name="T224" fmla="+- 0 4341 4242"/>
              <a:gd name="T225" fmla="*/ T224 w 149"/>
              <a:gd name="T226" fmla="+- 0 11850 11559"/>
              <a:gd name="T227" fmla="*/ 11850 h 323"/>
              <a:gd name="T228" fmla="+- 0 4341 4242"/>
              <a:gd name="T229" fmla="*/ T228 w 149"/>
              <a:gd name="T230" fmla="+- 0 11881 11559"/>
              <a:gd name="T231" fmla="*/ 11881 h 323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  <a:cxn ang="0">
                <a:pos x="T77" y="T79"/>
              </a:cxn>
              <a:cxn ang="0">
                <a:pos x="T81" y="T83"/>
              </a:cxn>
              <a:cxn ang="0">
                <a:pos x="T85" y="T87"/>
              </a:cxn>
              <a:cxn ang="0">
                <a:pos x="T89" y="T91"/>
              </a:cxn>
              <a:cxn ang="0">
                <a:pos x="T93" y="T95"/>
              </a:cxn>
              <a:cxn ang="0">
                <a:pos x="T97" y="T99"/>
              </a:cxn>
              <a:cxn ang="0">
                <a:pos x="T101" y="T103"/>
              </a:cxn>
              <a:cxn ang="0">
                <a:pos x="T105" y="T107"/>
              </a:cxn>
              <a:cxn ang="0">
                <a:pos x="T109" y="T111"/>
              </a:cxn>
              <a:cxn ang="0">
                <a:pos x="T113" y="T115"/>
              </a:cxn>
              <a:cxn ang="0">
                <a:pos x="T117" y="T119"/>
              </a:cxn>
              <a:cxn ang="0">
                <a:pos x="T121" y="T123"/>
              </a:cxn>
              <a:cxn ang="0">
                <a:pos x="T125" y="T127"/>
              </a:cxn>
              <a:cxn ang="0">
                <a:pos x="T129" y="T131"/>
              </a:cxn>
              <a:cxn ang="0">
                <a:pos x="T133" y="T135"/>
              </a:cxn>
              <a:cxn ang="0">
                <a:pos x="T137" y="T139"/>
              </a:cxn>
              <a:cxn ang="0">
                <a:pos x="T141" y="T143"/>
              </a:cxn>
              <a:cxn ang="0">
                <a:pos x="T145" y="T147"/>
              </a:cxn>
              <a:cxn ang="0">
                <a:pos x="T149" y="T151"/>
              </a:cxn>
              <a:cxn ang="0">
                <a:pos x="T153" y="T155"/>
              </a:cxn>
              <a:cxn ang="0">
                <a:pos x="T157" y="T159"/>
              </a:cxn>
              <a:cxn ang="0">
                <a:pos x="T161" y="T163"/>
              </a:cxn>
              <a:cxn ang="0">
                <a:pos x="T165" y="T167"/>
              </a:cxn>
              <a:cxn ang="0">
                <a:pos x="T169" y="T171"/>
              </a:cxn>
              <a:cxn ang="0">
                <a:pos x="T173" y="T175"/>
              </a:cxn>
              <a:cxn ang="0">
                <a:pos x="T177" y="T179"/>
              </a:cxn>
              <a:cxn ang="0">
                <a:pos x="T181" y="T183"/>
              </a:cxn>
              <a:cxn ang="0">
                <a:pos x="T185" y="T187"/>
              </a:cxn>
              <a:cxn ang="0">
                <a:pos x="T189" y="T191"/>
              </a:cxn>
              <a:cxn ang="0">
                <a:pos x="T193" y="T195"/>
              </a:cxn>
              <a:cxn ang="0">
                <a:pos x="T197" y="T199"/>
              </a:cxn>
              <a:cxn ang="0">
                <a:pos x="T201" y="T203"/>
              </a:cxn>
              <a:cxn ang="0">
                <a:pos x="T205" y="T207"/>
              </a:cxn>
              <a:cxn ang="0">
                <a:pos x="T209" y="T211"/>
              </a:cxn>
              <a:cxn ang="0">
                <a:pos x="T213" y="T215"/>
              </a:cxn>
              <a:cxn ang="0">
                <a:pos x="T217" y="T219"/>
              </a:cxn>
              <a:cxn ang="0">
                <a:pos x="T221" y="T223"/>
              </a:cxn>
              <a:cxn ang="0">
                <a:pos x="T225" y="T227"/>
              </a:cxn>
              <a:cxn ang="0">
                <a:pos x="T229" y="T231"/>
              </a:cxn>
            </a:cxnLst>
            <a:rect l="0" t="0" r="r" b="b"/>
            <a:pathLst>
              <a:path w="149" h="323" extrusionOk="0">
                <a:moveTo>
                  <a:pt x="49" y="223"/>
                </a:moveTo>
                <a:cubicBezTo>
                  <a:pt x="49" y="241"/>
                  <a:pt x="34" y="317"/>
                  <a:pt x="0" y="273"/>
                </a:cubicBezTo>
                <a:cubicBezTo>
                  <a:pt x="0" y="248"/>
                  <a:pt x="0" y="240"/>
                  <a:pt x="0" y="223"/>
                </a:cubicBezTo>
                <a:cubicBezTo>
                  <a:pt x="0" y="177"/>
                  <a:pt x="-14" y="243"/>
                  <a:pt x="24" y="248"/>
                </a:cubicBezTo>
                <a:cubicBezTo>
                  <a:pt x="46" y="251"/>
                  <a:pt x="72" y="189"/>
                  <a:pt x="74" y="174"/>
                </a:cubicBezTo>
                <a:cubicBezTo>
                  <a:pt x="78" y="141"/>
                  <a:pt x="64" y="179"/>
                  <a:pt x="49" y="149"/>
                </a:cubicBezTo>
                <a:cubicBezTo>
                  <a:pt x="49" y="124"/>
                  <a:pt x="49" y="116"/>
                  <a:pt x="49" y="99"/>
                </a:cubicBezTo>
                <a:cubicBezTo>
                  <a:pt x="67" y="44"/>
                  <a:pt x="74" y="86"/>
                  <a:pt x="74" y="124"/>
                </a:cubicBezTo>
                <a:cubicBezTo>
                  <a:pt x="74" y="171"/>
                  <a:pt x="89" y="210"/>
                  <a:pt x="49" y="223"/>
                </a:cubicBezTo>
                <a:cubicBezTo>
                  <a:pt x="11" y="210"/>
                  <a:pt x="24" y="194"/>
                  <a:pt x="24" y="149"/>
                </a:cubicBezTo>
                <a:cubicBezTo>
                  <a:pt x="24" y="108"/>
                  <a:pt x="24" y="66"/>
                  <a:pt x="24" y="25"/>
                </a:cubicBezTo>
                <a:cubicBezTo>
                  <a:pt x="88" y="46"/>
                  <a:pt x="12" y="72"/>
                  <a:pt x="49" y="124"/>
                </a:cubicBezTo>
                <a:cubicBezTo>
                  <a:pt x="68" y="150"/>
                  <a:pt x="74" y="161"/>
                  <a:pt x="74" y="223"/>
                </a:cubicBezTo>
                <a:cubicBezTo>
                  <a:pt x="74" y="256"/>
                  <a:pt x="74" y="289"/>
                  <a:pt x="74" y="322"/>
                </a:cubicBezTo>
                <a:cubicBezTo>
                  <a:pt x="74" y="215"/>
                  <a:pt x="74" y="107"/>
                  <a:pt x="74" y="0"/>
                </a:cubicBezTo>
                <a:cubicBezTo>
                  <a:pt x="74" y="67"/>
                  <a:pt x="67" y="119"/>
                  <a:pt x="99" y="174"/>
                </a:cubicBezTo>
                <a:cubicBezTo>
                  <a:pt x="127" y="222"/>
                  <a:pt x="124" y="247"/>
                  <a:pt x="124" y="298"/>
                </a:cubicBezTo>
                <a:cubicBezTo>
                  <a:pt x="151" y="260"/>
                  <a:pt x="148" y="246"/>
                  <a:pt x="148" y="198"/>
                </a:cubicBezTo>
                <a:cubicBezTo>
                  <a:pt x="148" y="139"/>
                  <a:pt x="123" y="145"/>
                  <a:pt x="99" y="198"/>
                </a:cubicBezTo>
                <a:cubicBezTo>
                  <a:pt x="86" y="226"/>
                  <a:pt x="99" y="291"/>
                  <a:pt x="99" y="322"/>
                </a:cubicBezTo>
              </a:path>
            </a:pathLst>
          </a:custGeom>
          <a:noFill/>
          <a:ln w="19050" cap="rnd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Comment 3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2214563" y="5143500"/>
            <a:ext cx="44450" cy="71438"/>
          </a:xfrm>
          <a:custGeom>
            <a:avLst/>
            <a:gdLst>
              <a:gd name="T0" fmla="+- 0 6176 6152"/>
              <a:gd name="T1" fmla="*/ T0 w 125"/>
              <a:gd name="T2" fmla="+- 0 14461 14288"/>
              <a:gd name="T3" fmla="*/ 14461 h 199"/>
              <a:gd name="T4" fmla="+- 0 6191 6152"/>
              <a:gd name="T5" fmla="*/ T4 w 125"/>
              <a:gd name="T6" fmla="+- 0 14415 14288"/>
              <a:gd name="T7" fmla="*/ 14415 h 199"/>
              <a:gd name="T8" fmla="+- 0 6220 6152"/>
              <a:gd name="T9" fmla="*/ T8 w 125"/>
              <a:gd name="T10" fmla="+- 0 14460 14288"/>
              <a:gd name="T11" fmla="*/ 14460 h 199"/>
              <a:gd name="T12" fmla="+- 0 6226 6152"/>
              <a:gd name="T13" fmla="*/ T12 w 125"/>
              <a:gd name="T14" fmla="+- 0 14412 14288"/>
              <a:gd name="T15" fmla="*/ 14412 h 199"/>
              <a:gd name="T16" fmla="+- 0 6230 6152"/>
              <a:gd name="T17" fmla="*/ T16 w 125"/>
              <a:gd name="T18" fmla="+- 0 14381 14288"/>
              <a:gd name="T19" fmla="*/ 14381 h 199"/>
              <a:gd name="T20" fmla="+- 0 6215 6152"/>
              <a:gd name="T21" fmla="*/ T20 w 125"/>
              <a:gd name="T22" fmla="+- 0 14344 14288"/>
              <a:gd name="T23" fmla="*/ 14344 h 199"/>
              <a:gd name="T24" fmla="+- 0 6201 6152"/>
              <a:gd name="T25" fmla="*/ T24 w 125"/>
              <a:gd name="T26" fmla="+- 0 14337 14288"/>
              <a:gd name="T27" fmla="*/ 14337 h 199"/>
              <a:gd name="T28" fmla="+- 0 6163 6152"/>
              <a:gd name="T29" fmla="*/ T28 w 125"/>
              <a:gd name="T30" fmla="+- 0 14318 14288"/>
              <a:gd name="T31" fmla="*/ 14318 h 199"/>
              <a:gd name="T32" fmla="+- 0 6193 6152"/>
              <a:gd name="T33" fmla="*/ T32 w 125"/>
              <a:gd name="T34" fmla="+- 0 14302 14288"/>
              <a:gd name="T35" fmla="*/ 14302 h 199"/>
              <a:gd name="T36" fmla="+- 0 6152 6152"/>
              <a:gd name="T37" fmla="*/ T36 w 125"/>
              <a:gd name="T38" fmla="+- 0 14288 14288"/>
              <a:gd name="T39" fmla="*/ 14288 h 199"/>
              <a:gd name="T40" fmla="+- 0 6152 6152"/>
              <a:gd name="T41" fmla="*/ T40 w 125"/>
              <a:gd name="T42" fmla="+- 0 14337 14288"/>
              <a:gd name="T43" fmla="*/ 14337 h 199"/>
              <a:gd name="T44" fmla="+- 0 6167 6152"/>
              <a:gd name="T45" fmla="*/ T44 w 125"/>
              <a:gd name="T46" fmla="+- 0 14343 14288"/>
              <a:gd name="T47" fmla="*/ 14343 h 199"/>
              <a:gd name="T48" fmla="+- 0 6176 6152"/>
              <a:gd name="T49" fmla="*/ T48 w 125"/>
              <a:gd name="T50" fmla="+- 0 14362 14288"/>
              <a:gd name="T51" fmla="*/ 14362 h 199"/>
              <a:gd name="T52" fmla="+- 0 6179 6152"/>
              <a:gd name="T53" fmla="*/ T52 w 125"/>
              <a:gd name="T54" fmla="+- 0 14368 14288"/>
              <a:gd name="T55" fmla="*/ 14368 h 199"/>
              <a:gd name="T56" fmla="+- 0 6196 6152"/>
              <a:gd name="T57" fmla="*/ T56 w 125"/>
              <a:gd name="T58" fmla="+- 0 14432 14288"/>
              <a:gd name="T59" fmla="*/ 14432 h 199"/>
              <a:gd name="T60" fmla="+- 0 6201 6152"/>
              <a:gd name="T61" fmla="*/ T60 w 125"/>
              <a:gd name="T62" fmla="+- 0 14436 14288"/>
              <a:gd name="T63" fmla="*/ 14436 h 199"/>
              <a:gd name="T64" fmla="+- 0 6234 6152"/>
              <a:gd name="T65" fmla="*/ T64 w 125"/>
              <a:gd name="T66" fmla="+- 0 14462 14288"/>
              <a:gd name="T67" fmla="*/ 14462 h 199"/>
              <a:gd name="T68" fmla="+- 0 6214 6152"/>
              <a:gd name="T69" fmla="*/ T68 w 125"/>
              <a:gd name="T70" fmla="+- 0 14486 14288"/>
              <a:gd name="T71" fmla="*/ 14486 h 199"/>
              <a:gd name="T72" fmla="+- 0 6276 6152"/>
              <a:gd name="T73" fmla="*/ T72 w 125"/>
              <a:gd name="T74" fmla="+- 0 14486 14288"/>
              <a:gd name="T75" fmla="*/ 14486 h 19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</a:cxnLst>
            <a:rect l="0" t="0" r="r" b="b"/>
            <a:pathLst>
              <a:path w="125" h="199" extrusionOk="0">
                <a:moveTo>
                  <a:pt x="24" y="173"/>
                </a:moveTo>
                <a:cubicBezTo>
                  <a:pt x="39" y="127"/>
                  <a:pt x="68" y="172"/>
                  <a:pt x="74" y="124"/>
                </a:cubicBezTo>
                <a:cubicBezTo>
                  <a:pt x="78" y="93"/>
                  <a:pt x="63" y="56"/>
                  <a:pt x="49" y="49"/>
                </a:cubicBezTo>
                <a:cubicBezTo>
                  <a:pt x="11" y="30"/>
                  <a:pt x="41" y="14"/>
                  <a:pt x="0" y="0"/>
                </a:cubicBezTo>
                <a:cubicBezTo>
                  <a:pt x="0" y="49"/>
                  <a:pt x="15" y="55"/>
                  <a:pt x="24" y="74"/>
                </a:cubicBezTo>
                <a:cubicBezTo>
                  <a:pt x="27" y="80"/>
                  <a:pt x="44" y="144"/>
                  <a:pt x="49" y="148"/>
                </a:cubicBezTo>
                <a:cubicBezTo>
                  <a:pt x="82" y="174"/>
                  <a:pt x="62" y="198"/>
                  <a:pt x="124" y="198"/>
                </a:cubicBezTo>
              </a:path>
            </a:pathLst>
          </a:custGeom>
          <a:noFill/>
          <a:ln w="19050" cap="rnd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1" name="Picture 2" descr="C:\Documents and Settings\TEMP.LT20.004\My Documents\My Pictures\Presentation Animation Files\VIPRAM_FM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3928" y="4798092"/>
            <a:ext cx="2052910" cy="1151188"/>
          </a:xfrm>
          <a:prstGeom prst="rect">
            <a:avLst/>
          </a:prstGeom>
          <a:noFill/>
        </p:spPr>
      </p:pic>
      <p:pic>
        <p:nvPicPr>
          <p:cNvPr id="29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3304" y="4689375"/>
            <a:ext cx="2043112" cy="133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45188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Phase 2 (HL-LHC)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8CADD7-3764-CA41-9032-8327F59079B3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  <p:sp>
        <p:nvSpPr>
          <p:cNvPr id="6" name="Content Placeholder 6"/>
          <p:cNvSpPr>
            <a:spLocks noGrp="1"/>
          </p:cNvSpPr>
          <p:nvPr>
            <p:ph idx="1"/>
          </p:nvPr>
        </p:nvSpPr>
        <p:spPr>
          <a:xfrm>
            <a:off x="457200" y="3789040"/>
            <a:ext cx="8229600" cy="2337123"/>
          </a:xfrm>
        </p:spPr>
        <p:txBody>
          <a:bodyPr>
            <a:normAutofit/>
          </a:bodyPr>
          <a:lstStyle/>
          <a:p>
            <a:pPr marL="0" indent="0" algn="ctr" eaLnBrk="1" hangingPunct="1">
              <a:buNone/>
              <a:defRPr/>
            </a:pPr>
            <a:r>
              <a:rPr lang="en-US" dirty="0" smtClean="0"/>
              <a:t>Schedule</a:t>
            </a:r>
          </a:p>
          <a:p>
            <a:pPr lvl="2" eaLnBrk="1" hangingPunct="1">
              <a:defRPr/>
            </a:pPr>
            <a:endParaRPr lang="en-US" dirty="0"/>
          </a:p>
          <a:p>
            <a:pPr lvl="2" eaLnBrk="1" hangingPunct="1">
              <a:defRPr/>
            </a:pPr>
            <a:endParaRPr lang="en-US" dirty="0" smtClean="0"/>
          </a:p>
          <a:p>
            <a:pPr lvl="1" eaLnBrk="1" hangingPunct="1">
              <a:defRPr/>
            </a:pPr>
            <a:endParaRPr lang="en-US" dirty="0" smtClean="0">
              <a:solidFill>
                <a:schemeClr val="bg1">
                  <a:lumMod val="65000"/>
                </a:schemeClr>
              </a:solidFill>
            </a:endParaRPr>
          </a:p>
          <a:p>
            <a:pPr lvl="1" eaLnBrk="1" hangingPunct="1">
              <a:defRPr/>
            </a:pPr>
            <a:endParaRPr lang="en-US" dirty="0" smtClean="0"/>
          </a:p>
          <a:p>
            <a:pPr eaLnBrk="1" hangingPunct="1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916491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54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International CMS Schedule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2382520" y="1053336"/>
            <a:ext cx="822960" cy="57546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34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25" t="18005" r="-62" b="-36"/>
          <a:stretch/>
        </p:blipFill>
        <p:spPr bwMode="auto">
          <a:xfrm>
            <a:off x="817240" y="3068960"/>
            <a:ext cx="8291264" cy="3402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2" name="Content Placeholder 32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3326" t="18858" r="32229" b="50490"/>
          <a:stretch/>
        </p:blipFill>
        <p:spPr>
          <a:xfrm>
            <a:off x="216024" y="1149400"/>
            <a:ext cx="7452320" cy="1991568"/>
          </a:xfrm>
        </p:spPr>
      </p:pic>
    </p:spTree>
    <p:extLst>
      <p:ext uri="{BB962C8B-B14F-4D97-AF65-F5344CB8AC3E}">
        <p14:creationId xmlns:p14="http://schemas.microsoft.com/office/powerpoint/2010/main" val="22230313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Content Placeholder 21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441" b="8655"/>
          <a:stretch/>
        </p:blipFill>
        <p:spPr>
          <a:xfrm>
            <a:off x="467544" y="971520"/>
            <a:ext cx="8229600" cy="461772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55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International CMS Phase 2 </a:t>
            </a:r>
            <a:endParaRPr lang="en-US" dirty="0"/>
          </a:p>
        </p:txBody>
      </p:sp>
      <p:grpSp>
        <p:nvGrpSpPr>
          <p:cNvPr id="43" name="Group 42"/>
          <p:cNvGrpSpPr/>
          <p:nvPr/>
        </p:nvGrpSpPr>
        <p:grpSpPr>
          <a:xfrm>
            <a:off x="395536" y="1628800"/>
            <a:ext cx="5400600" cy="4627096"/>
            <a:chOff x="395536" y="1628800"/>
            <a:chExt cx="5400600" cy="4627096"/>
          </a:xfrm>
        </p:grpSpPr>
        <p:sp>
          <p:nvSpPr>
            <p:cNvPr id="11" name="5-Point Star 10"/>
            <p:cNvSpPr/>
            <p:nvPr/>
          </p:nvSpPr>
          <p:spPr>
            <a:xfrm>
              <a:off x="4325744" y="1628800"/>
              <a:ext cx="174248" cy="144016"/>
            </a:xfrm>
            <a:prstGeom prst="star5">
              <a:avLst/>
            </a:prstGeom>
            <a:solidFill>
              <a:srgbClr val="FF0000"/>
            </a:solidFill>
            <a:ln>
              <a:solidFill>
                <a:srgbClr val="CB216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>
                <a:ln>
                  <a:solidFill>
                    <a:srgbClr val="CB216F"/>
                  </a:solidFill>
                </a:ln>
                <a:solidFill>
                  <a:srgbClr val="FF6600"/>
                </a:solidFill>
              </a:endParaRPr>
            </a:p>
          </p:txBody>
        </p:sp>
        <p:sp>
          <p:nvSpPr>
            <p:cNvPr id="12" name="5-Point Star 11"/>
            <p:cNvSpPr/>
            <p:nvPr/>
          </p:nvSpPr>
          <p:spPr>
            <a:xfrm>
              <a:off x="4211960" y="2996952"/>
              <a:ext cx="174248" cy="144016"/>
            </a:xfrm>
            <a:prstGeom prst="star5">
              <a:avLst/>
            </a:prstGeom>
            <a:solidFill>
              <a:srgbClr val="FF0000"/>
            </a:solidFill>
            <a:ln>
              <a:solidFill>
                <a:srgbClr val="CB216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>
                <a:ln>
                  <a:solidFill>
                    <a:srgbClr val="CB216F"/>
                  </a:solidFill>
                </a:ln>
                <a:solidFill>
                  <a:srgbClr val="FF6600"/>
                </a:solidFill>
              </a:endParaRPr>
            </a:p>
          </p:txBody>
        </p:sp>
        <p:sp>
          <p:nvSpPr>
            <p:cNvPr id="13" name="5-Point Star 12"/>
            <p:cNvSpPr/>
            <p:nvPr/>
          </p:nvSpPr>
          <p:spPr>
            <a:xfrm>
              <a:off x="5436096" y="2492896"/>
              <a:ext cx="174248" cy="144016"/>
            </a:xfrm>
            <a:prstGeom prst="star5">
              <a:avLst/>
            </a:prstGeom>
            <a:solidFill>
              <a:srgbClr val="FF0000"/>
            </a:solidFill>
            <a:ln>
              <a:solidFill>
                <a:srgbClr val="CB216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>
                <a:ln>
                  <a:solidFill>
                    <a:srgbClr val="CB216F"/>
                  </a:solidFill>
                </a:ln>
                <a:solidFill>
                  <a:srgbClr val="FF6600"/>
                </a:solidFill>
              </a:endParaRPr>
            </a:p>
          </p:txBody>
        </p:sp>
        <p:sp>
          <p:nvSpPr>
            <p:cNvPr id="14" name="5-Point Star 13"/>
            <p:cNvSpPr/>
            <p:nvPr/>
          </p:nvSpPr>
          <p:spPr>
            <a:xfrm>
              <a:off x="2453536" y="2852936"/>
              <a:ext cx="174248" cy="144016"/>
            </a:xfrm>
            <a:prstGeom prst="star5">
              <a:avLst/>
            </a:prstGeom>
            <a:solidFill>
              <a:srgbClr val="FF0000"/>
            </a:solidFill>
            <a:ln>
              <a:solidFill>
                <a:srgbClr val="CB216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>
                <a:ln>
                  <a:solidFill>
                    <a:srgbClr val="CB216F"/>
                  </a:solidFill>
                </a:ln>
                <a:solidFill>
                  <a:srgbClr val="FF6600"/>
                </a:solidFill>
              </a:endParaRPr>
            </a:p>
          </p:txBody>
        </p:sp>
        <p:sp>
          <p:nvSpPr>
            <p:cNvPr id="15" name="5-Point Star 14"/>
            <p:cNvSpPr/>
            <p:nvPr/>
          </p:nvSpPr>
          <p:spPr>
            <a:xfrm>
              <a:off x="2123728" y="4581128"/>
              <a:ext cx="174248" cy="144016"/>
            </a:xfrm>
            <a:prstGeom prst="star5">
              <a:avLst/>
            </a:prstGeom>
            <a:solidFill>
              <a:srgbClr val="FF0000"/>
            </a:solidFill>
            <a:ln>
              <a:solidFill>
                <a:srgbClr val="CB216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>
                <a:ln>
                  <a:solidFill>
                    <a:srgbClr val="CB216F"/>
                  </a:solidFill>
                </a:ln>
                <a:solidFill>
                  <a:srgbClr val="FF6600"/>
                </a:solidFill>
              </a:endParaRPr>
            </a:p>
          </p:txBody>
        </p:sp>
        <p:sp>
          <p:nvSpPr>
            <p:cNvPr id="16" name="5-Point Star 15"/>
            <p:cNvSpPr/>
            <p:nvPr/>
          </p:nvSpPr>
          <p:spPr>
            <a:xfrm>
              <a:off x="5477872" y="4293096"/>
              <a:ext cx="174248" cy="144016"/>
            </a:xfrm>
            <a:prstGeom prst="star5">
              <a:avLst/>
            </a:prstGeom>
            <a:solidFill>
              <a:srgbClr val="FF0000"/>
            </a:solidFill>
            <a:ln>
              <a:solidFill>
                <a:srgbClr val="CB216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>
                <a:ln>
                  <a:solidFill>
                    <a:srgbClr val="CB216F"/>
                  </a:solidFill>
                </a:ln>
                <a:solidFill>
                  <a:srgbClr val="FF6600"/>
                </a:solidFill>
              </a:endParaRPr>
            </a:p>
          </p:txBody>
        </p:sp>
        <p:sp>
          <p:nvSpPr>
            <p:cNvPr id="18" name="5-Point Star 17"/>
            <p:cNvSpPr/>
            <p:nvPr/>
          </p:nvSpPr>
          <p:spPr>
            <a:xfrm>
              <a:off x="2597552" y="3429000"/>
              <a:ext cx="174248" cy="144016"/>
            </a:xfrm>
            <a:prstGeom prst="star5">
              <a:avLst/>
            </a:prstGeom>
            <a:solidFill>
              <a:srgbClr val="FF0000"/>
            </a:solidFill>
            <a:ln>
              <a:solidFill>
                <a:srgbClr val="CB216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>
                <a:ln>
                  <a:solidFill>
                    <a:srgbClr val="CB216F"/>
                  </a:solidFill>
                </a:ln>
                <a:solidFill>
                  <a:srgbClr val="FF6600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67544" y="5517232"/>
              <a:ext cx="2599465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Technical Proposal Studies </a:t>
              </a:r>
            </a:p>
            <a:p>
              <a:r>
                <a:rPr lang="en-US" sz="1400" dirty="0" smtClean="0"/>
                <a:t>(part of Physics Coordination):</a:t>
              </a:r>
            </a:p>
            <a:p>
              <a:r>
                <a:rPr lang="en-US" sz="1400" dirty="0" smtClean="0"/>
                <a:t>M. </a:t>
              </a:r>
              <a:r>
                <a:rPr lang="en-US" sz="1400" dirty="0" err="1" smtClean="0"/>
                <a:t>Klute</a:t>
              </a:r>
              <a:r>
                <a:rPr lang="en-US" sz="1400" dirty="0" smtClean="0"/>
                <a:t>, L. </a:t>
              </a:r>
              <a:r>
                <a:rPr lang="en-US" sz="1400" dirty="0" err="1" smtClean="0"/>
                <a:t>Silvestris</a:t>
              </a:r>
              <a:endParaRPr lang="en-US" sz="1400" dirty="0"/>
            </a:p>
          </p:txBody>
        </p:sp>
        <p:sp>
          <p:nvSpPr>
            <p:cNvPr id="20" name="5-Point Star 19"/>
            <p:cNvSpPr/>
            <p:nvPr/>
          </p:nvSpPr>
          <p:spPr>
            <a:xfrm>
              <a:off x="395536" y="6021288"/>
              <a:ext cx="174248" cy="144016"/>
            </a:xfrm>
            <a:prstGeom prst="star5">
              <a:avLst/>
            </a:prstGeom>
            <a:solidFill>
              <a:srgbClr val="FF0000"/>
            </a:solidFill>
            <a:ln>
              <a:solidFill>
                <a:srgbClr val="CB216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>
                <a:ln>
                  <a:solidFill>
                    <a:srgbClr val="CB216F"/>
                  </a:solidFill>
                </a:ln>
                <a:solidFill>
                  <a:srgbClr val="FF6600"/>
                </a:solidFill>
              </a:endParaRPr>
            </a:p>
          </p:txBody>
        </p:sp>
        <p:sp>
          <p:nvSpPr>
            <p:cNvPr id="23" name="5-Point Star 22"/>
            <p:cNvSpPr/>
            <p:nvPr/>
          </p:nvSpPr>
          <p:spPr>
            <a:xfrm>
              <a:off x="4181728" y="4293096"/>
              <a:ext cx="174248" cy="144016"/>
            </a:xfrm>
            <a:prstGeom prst="star5">
              <a:avLst/>
            </a:prstGeom>
            <a:solidFill>
              <a:srgbClr val="FF0000"/>
            </a:solidFill>
            <a:ln>
              <a:solidFill>
                <a:srgbClr val="CB216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>
                <a:ln>
                  <a:solidFill>
                    <a:srgbClr val="CB216F"/>
                  </a:solidFill>
                </a:ln>
                <a:solidFill>
                  <a:srgbClr val="FF6600"/>
                </a:solidFill>
              </a:endParaRPr>
            </a:p>
          </p:txBody>
        </p:sp>
        <p:sp>
          <p:nvSpPr>
            <p:cNvPr id="24" name="5-Point Star 23"/>
            <p:cNvSpPr/>
            <p:nvPr/>
          </p:nvSpPr>
          <p:spPr>
            <a:xfrm>
              <a:off x="5621888" y="5301208"/>
              <a:ext cx="174248" cy="144016"/>
            </a:xfrm>
            <a:prstGeom prst="star5">
              <a:avLst/>
            </a:prstGeom>
            <a:solidFill>
              <a:srgbClr val="FF0000"/>
            </a:solidFill>
            <a:ln>
              <a:solidFill>
                <a:srgbClr val="CB216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>
                <a:ln>
                  <a:solidFill>
                    <a:srgbClr val="CB216F"/>
                  </a:solidFill>
                </a:ln>
                <a:solidFill>
                  <a:srgbClr val="FF6600"/>
                </a:solidFill>
              </a:endParaRPr>
            </a:p>
          </p:txBody>
        </p:sp>
        <p:sp>
          <p:nvSpPr>
            <p:cNvPr id="25" name="5-Point Star 24"/>
            <p:cNvSpPr/>
            <p:nvPr/>
          </p:nvSpPr>
          <p:spPr>
            <a:xfrm>
              <a:off x="5364088" y="4797152"/>
              <a:ext cx="174248" cy="144016"/>
            </a:xfrm>
            <a:prstGeom prst="star5">
              <a:avLst/>
            </a:prstGeom>
            <a:solidFill>
              <a:srgbClr val="FF0000"/>
            </a:solidFill>
            <a:ln>
              <a:solidFill>
                <a:srgbClr val="CB216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>
                <a:ln>
                  <a:solidFill>
                    <a:srgbClr val="CB216F"/>
                  </a:solidFill>
                </a:ln>
                <a:solidFill>
                  <a:srgbClr val="FF6600"/>
                </a:solidFill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3923928" y="5301208"/>
            <a:ext cx="144016" cy="576064"/>
            <a:chOff x="3923928" y="5301208"/>
            <a:chExt cx="144016" cy="576064"/>
          </a:xfrm>
        </p:grpSpPr>
        <p:cxnSp>
          <p:nvCxnSpPr>
            <p:cNvPr id="27" name="Straight Connector 26"/>
            <p:cNvCxnSpPr/>
            <p:nvPr/>
          </p:nvCxnSpPr>
          <p:spPr>
            <a:xfrm>
              <a:off x="3923928" y="5301208"/>
              <a:ext cx="0" cy="57606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3923928" y="5877272"/>
              <a:ext cx="144016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Group 41"/>
          <p:cNvGrpSpPr/>
          <p:nvPr/>
        </p:nvGrpSpPr>
        <p:grpSpPr>
          <a:xfrm>
            <a:off x="4067944" y="5733256"/>
            <a:ext cx="1656184" cy="432048"/>
            <a:chOff x="4067944" y="5733256"/>
            <a:chExt cx="1656184" cy="432048"/>
          </a:xfrm>
        </p:grpSpPr>
        <p:sp>
          <p:nvSpPr>
            <p:cNvPr id="38" name="Rectangle 37"/>
            <p:cNvSpPr/>
            <p:nvPr/>
          </p:nvSpPr>
          <p:spPr>
            <a:xfrm>
              <a:off x="4067944" y="5733256"/>
              <a:ext cx="1656184" cy="404783"/>
            </a:xfrm>
            <a:prstGeom prst="rect">
              <a:avLst/>
            </a:prstGeom>
            <a:solidFill>
              <a:srgbClr val="F3E89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lvl="1"/>
              <a:r>
                <a:rPr lang="en-US" sz="1200" dirty="0" smtClean="0">
                  <a:solidFill>
                    <a:schemeClr val="tx1"/>
                  </a:solidFill>
                </a:rPr>
                <a:t>Fast Timing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4207932" y="5903694"/>
              <a:ext cx="144418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T. </a:t>
              </a:r>
              <a:r>
                <a:rPr lang="en-US" sz="1100" dirty="0" err="1" smtClean="0"/>
                <a:t>Tomasso</a:t>
              </a:r>
              <a:r>
                <a:rPr lang="en-US" sz="1100" dirty="0" smtClean="0"/>
                <a:t>, C. Tully</a:t>
              </a:r>
              <a:endParaRPr lang="en-US" sz="1100" dirty="0"/>
            </a:p>
          </p:txBody>
        </p:sp>
        <p:sp>
          <p:nvSpPr>
            <p:cNvPr id="41" name="5-Point Star 40"/>
            <p:cNvSpPr/>
            <p:nvPr/>
          </p:nvSpPr>
          <p:spPr>
            <a:xfrm>
              <a:off x="5549880" y="5877272"/>
              <a:ext cx="174248" cy="144016"/>
            </a:xfrm>
            <a:prstGeom prst="star5">
              <a:avLst/>
            </a:prstGeom>
            <a:solidFill>
              <a:srgbClr val="FF0000"/>
            </a:solidFill>
            <a:ln>
              <a:solidFill>
                <a:srgbClr val="CB216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>
                <a:ln>
                  <a:solidFill>
                    <a:srgbClr val="CB216F"/>
                  </a:solidFill>
                </a:ln>
                <a:solidFill>
                  <a:srgbClr val="FF66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902412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201" y="4005064"/>
            <a:ext cx="2746679" cy="273878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8540" y="37257"/>
            <a:ext cx="8179432" cy="799728"/>
          </a:xfrm>
        </p:spPr>
        <p:txBody>
          <a:bodyPr/>
          <a:lstStyle/>
          <a:p>
            <a:r>
              <a:rPr lang="en-US" sz="3600" dirty="0" smtClean="0"/>
              <a:t>CMS GE1-1 Muon Trigger Upgrade</a:t>
            </a:r>
            <a:endParaRPr lang="en-US" sz="36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76D24-1C10-7F46-81DA-8C959901AACB}" type="slidenum">
              <a:rPr lang="en-GB" smtClean="0">
                <a:solidFill>
                  <a:srgbClr val="000000"/>
                </a:solidFill>
              </a:rPr>
              <a:pPr/>
              <a:t>56</a:t>
            </a:fld>
            <a:endParaRPr lang="en-GB">
              <a:solidFill>
                <a:srgbClr val="00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95" y="815926"/>
            <a:ext cx="4519705" cy="318913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88994" y="5444014"/>
            <a:ext cx="438340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0000"/>
                </a:solidFill>
                <a:latin typeface="+mn-lt"/>
              </a:rPr>
              <a:t>New GE1-1 GEM Muon Station</a:t>
            </a:r>
          </a:p>
          <a:p>
            <a:pPr algn="ctr"/>
            <a:r>
              <a:rPr lang="en-US" sz="2000" b="1" dirty="0" smtClean="0">
                <a:solidFill>
                  <a:srgbClr val="000000"/>
                </a:solidFill>
                <a:latin typeface="+mn-lt"/>
              </a:rPr>
              <a:t>Combined with ME1 can</a:t>
            </a:r>
          </a:p>
          <a:p>
            <a:pPr algn="ctr"/>
            <a:r>
              <a:rPr lang="en-US" sz="2000" b="1" dirty="0">
                <a:solidFill>
                  <a:srgbClr val="000000"/>
                </a:solidFill>
                <a:latin typeface="+mn-lt"/>
              </a:rPr>
              <a:t>s</a:t>
            </a:r>
            <a:r>
              <a:rPr lang="en-US" sz="2000" b="1" dirty="0" smtClean="0">
                <a:solidFill>
                  <a:srgbClr val="000000"/>
                </a:solidFill>
                <a:latin typeface="+mn-lt"/>
              </a:rPr>
              <a:t>ubstantially improve </a:t>
            </a:r>
            <a:r>
              <a:rPr lang="en-US" sz="2000" b="1" dirty="0" err="1" smtClean="0">
                <a:solidFill>
                  <a:srgbClr val="000000"/>
                </a:solidFill>
                <a:latin typeface="+mn-lt"/>
              </a:rPr>
              <a:t>p</a:t>
            </a:r>
            <a:r>
              <a:rPr lang="en-US" sz="2000" b="1" baseline="-25000" dirty="0" err="1" smtClean="0">
                <a:solidFill>
                  <a:srgbClr val="000000"/>
                </a:solidFill>
                <a:latin typeface="+mn-lt"/>
              </a:rPr>
              <a:t>T</a:t>
            </a:r>
            <a:r>
              <a:rPr lang="en-US" sz="2000" b="1" dirty="0" smtClean="0">
                <a:solidFill>
                  <a:srgbClr val="000000"/>
                </a:solidFill>
                <a:latin typeface="+mn-lt"/>
              </a:rPr>
              <a:t> determination</a:t>
            </a:r>
          </a:p>
          <a:p>
            <a:pPr algn="ctr"/>
            <a:r>
              <a:rPr lang="en-US" sz="2000" b="1" dirty="0" smtClean="0">
                <a:solidFill>
                  <a:srgbClr val="000000"/>
                </a:solidFill>
                <a:latin typeface="+mn-lt"/>
              </a:rPr>
              <a:t>To reduce trigger rate</a:t>
            </a:r>
          </a:p>
        </p:txBody>
      </p:sp>
      <p:cxnSp>
        <p:nvCxnSpPr>
          <p:cNvPr id="9" name="Curved Connector 8"/>
          <p:cNvCxnSpPr/>
          <p:nvPr/>
        </p:nvCxnSpPr>
        <p:spPr>
          <a:xfrm rot="10800000">
            <a:off x="2456850" y="3140972"/>
            <a:ext cx="2763222" cy="2303042"/>
          </a:xfrm>
          <a:prstGeom prst="curvedConnector3">
            <a:avLst>
              <a:gd name="adj1" fmla="val 50000"/>
            </a:avLst>
          </a:prstGeom>
          <a:ln w="38100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rates_vs_eta__minpt20__PU100__def_2s_2s1b_2s1bgem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59825" y="695476"/>
            <a:ext cx="4479451" cy="4617907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444591" y="3835004"/>
            <a:ext cx="1152128" cy="864095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9689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Slide Number Placeholder 2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9790696-DF52-6E42-B649-78844CCF6804}" type="slidenum">
              <a:rPr 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57</a:t>
            </a:fld>
            <a:endParaRPr 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Calorimeters in HL-LHC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1124744"/>
            <a:ext cx="3463528" cy="323516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5657" y="1168772"/>
            <a:ext cx="4402767" cy="312432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28916" y="1412776"/>
            <a:ext cx="1291679" cy="1334341"/>
          </a:xfrm>
          <a:prstGeom prst="rect">
            <a:avLst/>
          </a:prstGeom>
        </p:spPr>
      </p:pic>
      <p:sp>
        <p:nvSpPr>
          <p:cNvPr id="28" name="Content Placeholder 6"/>
          <p:cNvSpPr>
            <a:spLocks noGrp="1"/>
          </p:cNvSpPr>
          <p:nvPr>
            <p:ph idx="1"/>
          </p:nvPr>
        </p:nvSpPr>
        <p:spPr>
          <a:xfrm>
            <a:off x="457200" y="4509120"/>
            <a:ext cx="8229600" cy="1847230"/>
          </a:xfrm>
        </p:spPr>
        <p:txBody>
          <a:bodyPr>
            <a:normAutofit fontScale="77500" lnSpcReduction="20000"/>
          </a:bodyPr>
          <a:lstStyle/>
          <a:p>
            <a:pPr eaLnBrk="1" hangingPunct="1">
              <a:defRPr/>
            </a:pPr>
            <a:r>
              <a:rPr lang="en-US" dirty="0" smtClean="0"/>
              <a:t>Extensive studies of radiation damage</a:t>
            </a:r>
          </a:p>
          <a:p>
            <a:pPr lvl="1" eaLnBrk="1" hangingPunct="1">
              <a:defRPr/>
            </a:pPr>
            <a:r>
              <a:rPr lang="en-US" dirty="0" smtClean="0"/>
              <a:t>Both in test exposures and using the ~30fb</a:t>
            </a:r>
            <a:r>
              <a:rPr lang="en-US" baseline="30000" dirty="0" smtClean="0"/>
              <a:t>-1</a:t>
            </a:r>
            <a:r>
              <a:rPr lang="en-US" dirty="0" smtClean="0"/>
              <a:t> of CMS data</a:t>
            </a:r>
          </a:p>
          <a:p>
            <a:pPr lvl="1" eaLnBrk="1" hangingPunct="1">
              <a:defRPr/>
            </a:pPr>
            <a:r>
              <a:rPr lang="en-US" dirty="0" smtClean="0"/>
              <a:t>Compared with full CMS simulations</a:t>
            </a:r>
            <a:endParaRPr lang="en-US" dirty="0"/>
          </a:p>
          <a:p>
            <a:pPr eaLnBrk="1" hangingPunct="1">
              <a:defRPr/>
            </a:pPr>
            <a:r>
              <a:rPr lang="en-US" dirty="0" smtClean="0"/>
              <a:t>Upshot</a:t>
            </a:r>
            <a:endParaRPr lang="en-US" dirty="0"/>
          </a:p>
          <a:p>
            <a:pPr lvl="1" eaLnBrk="1" hangingPunct="1">
              <a:defRPr/>
            </a:pPr>
            <a:r>
              <a:rPr lang="en-US" dirty="0" smtClean="0"/>
              <a:t>Barrel ECAL / HCAL and HF can survive 3000 fb-1</a:t>
            </a:r>
          </a:p>
          <a:p>
            <a:pPr lvl="1" eaLnBrk="1" hangingPunct="1">
              <a:defRPr/>
            </a:pPr>
            <a:r>
              <a:rPr lang="en-US" b="1" dirty="0" smtClean="0">
                <a:solidFill>
                  <a:srgbClr val="800000"/>
                </a:solidFill>
              </a:rPr>
              <a:t>Must replace ECAL and HCAL </a:t>
            </a:r>
            <a:r>
              <a:rPr lang="en-US" b="1" dirty="0" err="1" smtClean="0">
                <a:solidFill>
                  <a:srgbClr val="800000"/>
                </a:solidFill>
              </a:rPr>
              <a:t>endcaps</a:t>
            </a:r>
            <a:r>
              <a:rPr lang="en-US" b="1" dirty="0" smtClean="0">
                <a:solidFill>
                  <a:srgbClr val="800000"/>
                </a:solidFill>
              </a:rPr>
              <a:t> before HL-LHC (300-500fb</a:t>
            </a:r>
            <a:r>
              <a:rPr lang="en-US" b="1" baseline="30000" dirty="0" smtClean="0">
                <a:solidFill>
                  <a:srgbClr val="800000"/>
                </a:solidFill>
              </a:rPr>
              <a:t>-1</a:t>
            </a:r>
            <a:r>
              <a:rPr lang="en-US" b="1" dirty="0" smtClean="0">
                <a:solidFill>
                  <a:srgbClr val="800000"/>
                </a:solidFill>
              </a:rPr>
              <a:t>)</a:t>
            </a:r>
          </a:p>
          <a:p>
            <a:pPr eaLnBrk="1" hangingPunct="1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8316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Helvetica" charset="0"/>
              </a:rPr>
              <a:t>Outline	</a:t>
            </a:r>
            <a:endParaRPr lang="en-US" dirty="0">
              <a:latin typeface="Helvetica" charset="0"/>
            </a:endParaRPr>
          </a:p>
        </p:txBody>
      </p:sp>
      <p:sp>
        <p:nvSpPr>
          <p:cNvPr id="17410" name="Content Placeholder 2"/>
          <p:cNvSpPr>
            <a:spLocks noGrp="1"/>
          </p:cNvSpPr>
          <p:nvPr>
            <p:ph idx="1"/>
          </p:nvPr>
        </p:nvSpPr>
        <p:spPr bwMode="auto">
          <a:xfrm>
            <a:off x="213112" y="1042988"/>
            <a:ext cx="8672513" cy="49879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>
              <a:latin typeface="Helvetica" charset="0"/>
            </a:endParaRPr>
          </a:p>
          <a:p>
            <a:endParaRPr lang="en-US" dirty="0">
              <a:latin typeface="Helvetica" charset="0"/>
            </a:endParaRPr>
          </a:p>
          <a:p>
            <a:endParaRPr lang="en-US" dirty="0" smtClean="0">
              <a:latin typeface="Helvetica" charset="0"/>
            </a:endParaRPr>
          </a:p>
          <a:p>
            <a:endParaRPr lang="en-US" dirty="0">
              <a:latin typeface="Helvetica" charset="0"/>
            </a:endParaRPr>
          </a:p>
          <a:p>
            <a:endParaRPr lang="en-US" dirty="0" smtClean="0">
              <a:latin typeface="Helvetica" charset="0"/>
            </a:endParaRPr>
          </a:p>
          <a:p>
            <a:endParaRPr lang="en-US" dirty="0">
              <a:latin typeface="Helvetica" charset="0"/>
            </a:endParaRPr>
          </a:p>
          <a:p>
            <a:pPr marL="0" indent="0" algn="ctr">
              <a:buNone/>
            </a:pPr>
            <a:r>
              <a:rPr lang="en-US" dirty="0" smtClean="0">
                <a:latin typeface="Helvetica" charset="0"/>
              </a:rPr>
              <a:t>A few highlights from (USCMS) phase 1 upgrades</a:t>
            </a:r>
          </a:p>
        </p:txBody>
      </p:sp>
      <p:sp>
        <p:nvSpPr>
          <p:cNvPr id="17411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1EE099CF-442F-754E-8DAB-AE67A24B3DC9}" type="datetime1">
              <a:rPr lang="en-US" sz="900">
                <a:solidFill>
                  <a:srgbClr val="004C97"/>
                </a:solidFill>
                <a:latin typeface="Helvetica" charset="0"/>
              </a:rPr>
              <a:pPr eaLnBrk="1" hangingPunct="1"/>
              <a:t>6/24/15</a:t>
            </a:fld>
            <a:endParaRPr lang="en-US" sz="900">
              <a:solidFill>
                <a:srgbClr val="004C97"/>
              </a:solidFill>
              <a:latin typeface="Helvetica" charset="0"/>
            </a:endParaRPr>
          </a:p>
        </p:txBody>
      </p:sp>
      <p:sp>
        <p:nvSpPr>
          <p:cNvPr id="17412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900">
                <a:solidFill>
                  <a:srgbClr val="004C97"/>
                </a:solidFill>
                <a:latin typeface="Helvetica" charset="0"/>
              </a:rPr>
              <a:t>Presenter | Presentation Title</a:t>
            </a:r>
            <a:endParaRPr lang="en-US" sz="900" b="1">
              <a:solidFill>
                <a:srgbClr val="004C97"/>
              </a:solidFill>
              <a:latin typeface="Helvetica" charset="0"/>
            </a:endParaRPr>
          </a:p>
        </p:txBody>
      </p:sp>
      <p:sp>
        <p:nvSpPr>
          <p:cNvPr id="17413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BA44813D-CA13-804F-83FF-EA56B310D99F}" type="slidenum">
              <a:rPr lang="en-US" sz="900">
                <a:solidFill>
                  <a:srgbClr val="004C97"/>
                </a:solidFill>
                <a:latin typeface="Helvetica" charset="0"/>
              </a:rPr>
              <a:pPr eaLnBrk="1" hangingPunct="1"/>
              <a:t>58</a:t>
            </a:fld>
            <a:endParaRPr lang="en-US" sz="900">
              <a:solidFill>
                <a:srgbClr val="004C97"/>
              </a:solidFill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324408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ontent Placeholder 2"/>
          <p:cNvSpPr txBox="1">
            <a:spLocks/>
          </p:cNvSpPr>
          <p:nvPr/>
        </p:nvSpPr>
        <p:spPr>
          <a:xfrm>
            <a:off x="167580" y="1005718"/>
            <a:ext cx="8115300" cy="555585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69875" indent="-269875" algn="l" defTabSz="457200" rtl="0" eaLnBrk="1" latinLnBrk="0" hangingPunct="1">
              <a:spcBef>
                <a:spcPts val="2400"/>
              </a:spcBef>
              <a:buClr>
                <a:schemeClr val="accent2"/>
              </a:buClr>
              <a:buSzPct val="100000"/>
              <a:buFont typeface="Wingdings" charset="2"/>
              <a:buChar char="§"/>
              <a:defRPr sz="2800" b="0" kern="1200">
                <a:solidFill>
                  <a:schemeClr val="tx2">
                    <a:lumMod val="50000"/>
                  </a:schemeClr>
                </a:solidFill>
                <a:latin typeface="Arial"/>
                <a:ea typeface="+mn-ea"/>
                <a:cs typeface="Arial"/>
              </a:defRPr>
            </a:lvl1pPr>
            <a:lvl2pPr marL="685800" indent="-22860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2000" kern="1200">
                <a:solidFill>
                  <a:schemeClr val="tx2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Courier New"/>
              <a:buChar char="o"/>
              <a:defRPr sz="1800" kern="1200">
                <a:solidFill>
                  <a:schemeClr val="tx2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2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2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dirty="0" smtClean="0"/>
              <a:t>Hadron Calorimeter (HCAL): </a:t>
            </a:r>
          </a:p>
          <a:p>
            <a:pPr lvl="1" fontAlgn="auto">
              <a:spcAft>
                <a:spcPts val="0"/>
              </a:spcAft>
              <a:buClrTx/>
              <a:buSzTx/>
            </a:pPr>
            <a:r>
              <a:rPr lang="en-US" dirty="0" smtClean="0">
                <a:solidFill>
                  <a:srgbClr val="FF0000"/>
                </a:solidFill>
              </a:rPr>
              <a:t>Higher gain “frontend” </a:t>
            </a:r>
            <a:r>
              <a:rPr lang="en-US" dirty="0" err="1" smtClean="0">
                <a:solidFill>
                  <a:srgbClr val="FF0000"/>
                </a:solidFill>
              </a:rPr>
              <a:t>photosensors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</a:p>
          <a:p>
            <a:pPr marL="457200" lvl="1" indent="0" fontAlgn="auto">
              <a:spcAft>
                <a:spcPts val="0"/>
              </a:spcAft>
              <a:buClrTx/>
              <a:buSzTx/>
              <a:buNone/>
            </a:pPr>
            <a:r>
              <a:rPr lang="en-US" dirty="0" smtClean="0">
                <a:solidFill>
                  <a:srgbClr val="FF0000"/>
                </a:solidFill>
              </a:rPr>
              <a:t>and readout  </a:t>
            </a:r>
            <a:r>
              <a:rPr lang="en-US" dirty="0" smtClean="0"/>
              <a:t>for HF, HB/HE</a:t>
            </a:r>
          </a:p>
          <a:p>
            <a:pPr lvl="2" fontAlgn="auto">
              <a:spcAft>
                <a:spcPts val="0"/>
              </a:spcAft>
              <a:buClrTx/>
              <a:buSzTx/>
            </a:pPr>
            <a:r>
              <a:rPr lang="en-US" dirty="0" smtClean="0">
                <a:solidFill>
                  <a:srgbClr val="00B050"/>
                </a:solidFill>
              </a:rPr>
              <a:t>longitudinal granularity</a:t>
            </a:r>
            <a:endParaRPr lang="en-US" dirty="0"/>
          </a:p>
          <a:p>
            <a:pPr lvl="2" fontAlgn="auto">
              <a:spcAft>
                <a:spcPts val="0"/>
              </a:spcAft>
              <a:buClrTx/>
              <a:buSzTx/>
            </a:pPr>
            <a:r>
              <a:rPr lang="en-US" dirty="0" smtClean="0">
                <a:solidFill>
                  <a:srgbClr val="00B050"/>
                </a:solidFill>
              </a:rPr>
              <a:t>timing information </a:t>
            </a:r>
            <a:endParaRPr lang="en-US" dirty="0" smtClean="0"/>
          </a:p>
          <a:p>
            <a:pPr lvl="1" fontAlgn="auto">
              <a:spcAft>
                <a:spcPts val="0"/>
              </a:spcAft>
              <a:buClrTx/>
              <a:buSzTx/>
            </a:pPr>
            <a:r>
              <a:rPr lang="en-US" dirty="0" smtClean="0">
                <a:solidFill>
                  <a:srgbClr val="FF0000"/>
                </a:solidFill>
              </a:rPr>
              <a:t>Higher  bandwidth</a:t>
            </a:r>
            <a:r>
              <a:rPr lang="en-US" dirty="0" smtClean="0">
                <a:solidFill>
                  <a:srgbClr val="00B05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“backend” electronics</a:t>
            </a:r>
            <a:endParaRPr lang="en-US" dirty="0" smtClean="0"/>
          </a:p>
          <a:p>
            <a:pPr fontAlgn="auto">
              <a:spcAft>
                <a:spcPts val="0"/>
              </a:spcAft>
            </a:pPr>
            <a:r>
              <a:rPr lang="en-US" dirty="0" smtClean="0"/>
              <a:t>Level 1 </a:t>
            </a:r>
            <a:r>
              <a:rPr lang="en-US" dirty="0" err="1" smtClean="0"/>
              <a:t>Muon</a:t>
            </a:r>
            <a:r>
              <a:rPr lang="en-US" dirty="0" smtClean="0"/>
              <a:t>, Cal Trigger (L1T)</a:t>
            </a:r>
          </a:p>
          <a:p>
            <a:pPr lvl="1" fontAlgn="auto">
              <a:spcAft>
                <a:spcPts val="0"/>
              </a:spcAft>
              <a:buClrTx/>
              <a:buSzTx/>
            </a:pPr>
            <a:r>
              <a:rPr lang="en-US" dirty="0" smtClean="0">
                <a:solidFill>
                  <a:srgbClr val="FF0000"/>
                </a:solidFill>
              </a:rPr>
              <a:t>Modern electronics system </a:t>
            </a:r>
            <a:r>
              <a:rPr lang="en-US" dirty="0" smtClean="0"/>
              <a:t>(</a:t>
            </a:r>
            <a:r>
              <a:rPr lang="en-US" dirty="0" smtClean="0">
                <a:sym typeface="Symbol"/>
              </a:rPr>
              <a:t></a:t>
            </a:r>
            <a:r>
              <a:rPr lang="en-US" dirty="0" smtClean="0"/>
              <a:t>TCA) </a:t>
            </a:r>
            <a:endParaRPr lang="en-US" dirty="0"/>
          </a:p>
          <a:p>
            <a:pPr lvl="1" fontAlgn="auto">
              <a:spcAft>
                <a:spcPts val="0"/>
              </a:spcAft>
              <a:buClrTx/>
              <a:buSzTx/>
            </a:pPr>
            <a:r>
              <a:rPr lang="en-US" dirty="0" smtClean="0">
                <a:solidFill>
                  <a:srgbClr val="00B050"/>
                </a:solidFill>
              </a:rPr>
              <a:t>more sophisticated algorithms </a:t>
            </a:r>
            <a:endParaRPr lang="en-US" dirty="0"/>
          </a:p>
          <a:p>
            <a:pPr lvl="1" fontAlgn="auto">
              <a:spcAft>
                <a:spcPts val="0"/>
              </a:spcAft>
              <a:buClrTx/>
              <a:buSzTx/>
            </a:pPr>
            <a:r>
              <a:rPr lang="en-US" dirty="0" smtClean="0">
                <a:solidFill>
                  <a:srgbClr val="00B050"/>
                </a:solidFill>
              </a:rPr>
              <a:t>expanded amount of input data</a:t>
            </a:r>
            <a:r>
              <a:rPr lang="en-US" dirty="0" smtClean="0"/>
              <a:t> </a:t>
            </a:r>
          </a:p>
          <a:p>
            <a:pPr fontAlgn="auto">
              <a:spcAft>
                <a:spcPts val="0"/>
              </a:spcAft>
            </a:pPr>
            <a:r>
              <a:rPr lang="en-US" dirty="0" smtClean="0"/>
              <a:t>Forward Pixels (FPIX): </a:t>
            </a:r>
          </a:p>
          <a:p>
            <a:pPr lvl="1" fontAlgn="auto">
              <a:spcAft>
                <a:spcPts val="0"/>
              </a:spcAft>
              <a:buClrTx/>
              <a:buSzTx/>
            </a:pPr>
            <a:r>
              <a:rPr lang="en-US" dirty="0" smtClean="0">
                <a:solidFill>
                  <a:srgbClr val="FF0000"/>
                </a:solidFill>
              </a:rPr>
              <a:t>3 layer endcap pixel detector </a:t>
            </a:r>
            <a:endParaRPr lang="en-US" dirty="0" smtClean="0"/>
          </a:p>
          <a:p>
            <a:pPr lvl="2" fontAlgn="auto">
              <a:spcAft>
                <a:spcPts val="0"/>
              </a:spcAft>
              <a:buClrTx/>
              <a:buSzTx/>
            </a:pPr>
            <a:r>
              <a:rPr lang="en-US" dirty="0" smtClean="0">
                <a:solidFill>
                  <a:srgbClr val="00B050"/>
                </a:solidFill>
              </a:rPr>
              <a:t>improves tracking and </a:t>
            </a:r>
            <a:r>
              <a:rPr lang="en-US" dirty="0" err="1" smtClean="0">
                <a:solidFill>
                  <a:srgbClr val="00B050"/>
                </a:solidFill>
              </a:rPr>
              <a:t>vertexing</a:t>
            </a:r>
            <a:r>
              <a:rPr lang="en-US" dirty="0" smtClean="0">
                <a:solidFill>
                  <a:srgbClr val="00B050"/>
                </a:solidFill>
              </a:rPr>
              <a:t> </a:t>
            </a:r>
            <a:r>
              <a:rPr lang="en-US" dirty="0" smtClean="0"/>
              <a:t>due to </a:t>
            </a:r>
            <a:r>
              <a:rPr lang="en-US" dirty="0" smtClean="0">
                <a:solidFill>
                  <a:srgbClr val="FF0000"/>
                </a:solidFill>
              </a:rPr>
              <a:t>extra layer</a:t>
            </a:r>
            <a:r>
              <a:rPr lang="en-US" dirty="0" smtClean="0"/>
              <a:t> and  </a:t>
            </a:r>
            <a:r>
              <a:rPr lang="en-US" dirty="0" smtClean="0">
                <a:solidFill>
                  <a:srgbClr val="FF0000"/>
                </a:solidFill>
              </a:rPr>
              <a:t>less mass</a:t>
            </a:r>
            <a:r>
              <a:rPr lang="en-US" dirty="0" smtClean="0"/>
              <a:t> </a:t>
            </a:r>
          </a:p>
          <a:p>
            <a:pPr lvl="2" fontAlgn="auto">
              <a:spcAft>
                <a:spcPts val="0"/>
              </a:spcAft>
              <a:buClrTx/>
              <a:buSzTx/>
            </a:pPr>
            <a:r>
              <a:rPr lang="en-US" dirty="0" smtClean="0">
                <a:solidFill>
                  <a:srgbClr val="00B050"/>
                </a:solidFill>
              </a:rPr>
              <a:t>mitigates data loss</a:t>
            </a:r>
            <a:r>
              <a:rPr lang="en-US" dirty="0" smtClean="0"/>
              <a:t>  due to </a:t>
            </a:r>
            <a:r>
              <a:rPr lang="en-US" dirty="0" smtClean="0">
                <a:solidFill>
                  <a:srgbClr val="FF0000"/>
                </a:solidFill>
              </a:rPr>
              <a:t>modern readout chip</a:t>
            </a:r>
            <a:r>
              <a:rPr lang="en-US" dirty="0" smtClean="0"/>
              <a:t> electronics.</a:t>
            </a:r>
          </a:p>
          <a:p>
            <a:pPr fontAlgn="auto">
              <a:spcAft>
                <a:spcPts val="0"/>
              </a:spcAft>
              <a:buClrTx/>
              <a:buSzTx/>
            </a:pPr>
            <a:r>
              <a:rPr lang="en-US" dirty="0" smtClean="0"/>
              <a:t>30 institutes, ~ $42M (=Phase 2 </a:t>
            </a:r>
            <a:r>
              <a:rPr lang="en-US" dirty="0" smtClean="0">
                <a:sym typeface="Symbol"/>
              </a:rPr>
              <a:t> </a:t>
            </a:r>
            <a:r>
              <a:rPr lang="en-US" dirty="0">
                <a:sym typeface="Symbol"/>
              </a:rPr>
              <a:t>6</a:t>
            </a:r>
            <a:r>
              <a:rPr lang="en-US" dirty="0" smtClean="0"/>
              <a:t>)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Phase 1 Reminder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S. Nahn - 5/28/15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U.S. CMS Collaboration Meeting - Phase 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C1F1C-F708-3F4B-8ECB-6D467F0718B5}" type="slidenum">
              <a:rPr lang="en-US" smtClean="0"/>
              <a:pPr/>
              <a:t>59</a:t>
            </a:fld>
            <a:endParaRPr lang="en-US" dirty="0"/>
          </a:p>
        </p:txBody>
      </p:sp>
      <p:pic>
        <p:nvPicPr>
          <p:cNvPr id="7" name="Picture 6" descr="cms-color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1" t="18461" r="15787"/>
          <a:stretch/>
        </p:blipFill>
        <p:spPr>
          <a:xfrm>
            <a:off x="5350714" y="1294867"/>
            <a:ext cx="3766081" cy="3304394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 flipH="1" flipV="1">
            <a:off x="5911507" y="1905000"/>
            <a:ext cx="1" cy="1225294"/>
          </a:xfrm>
          <a:prstGeom prst="line">
            <a:avLst/>
          </a:prstGeom>
          <a:ln w="38100" cmpd="sng">
            <a:solidFill>
              <a:schemeClr val="tx2"/>
            </a:solidFill>
            <a:tailEnd type="oval"/>
          </a:ln>
          <a:effectLst>
            <a:glow rad="101600">
              <a:schemeClr val="bg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>
            <a:stCxn id="13" idx="2"/>
          </p:cNvCxnSpPr>
          <p:nvPr/>
        </p:nvCxnSpPr>
        <p:spPr>
          <a:xfrm flipH="1">
            <a:off x="6867525" y="1986263"/>
            <a:ext cx="908229" cy="196364"/>
          </a:xfrm>
          <a:prstGeom prst="line">
            <a:avLst/>
          </a:prstGeom>
          <a:ln w="38100" cmpd="sng">
            <a:solidFill>
              <a:schemeClr val="tx2"/>
            </a:solidFill>
            <a:tailEnd type="oval"/>
          </a:ln>
          <a:effectLst>
            <a:glow rad="101600">
              <a:schemeClr val="bg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403313" y="3079494"/>
            <a:ext cx="1016389" cy="1210652"/>
          </a:xfrm>
          <a:prstGeom prst="rect">
            <a:avLst/>
          </a:prstGeom>
          <a:solidFill>
            <a:srgbClr val="00EEFF"/>
          </a:solidFill>
          <a:ln w="6350" cmpd="sng">
            <a:solidFill>
              <a:schemeClr val="tx2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lIns="72000" tIns="0" rIns="72000" bIns="46800" rtlCol="0" anchor="ctr" anchorCtr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FF0000"/>
                </a:solidFill>
              </a:rPr>
              <a:t>FPIX</a:t>
            </a:r>
            <a:endParaRPr lang="en-US" sz="1400" b="1" dirty="0">
              <a:solidFill>
                <a:srgbClr val="FF0000"/>
              </a:solidFill>
            </a:endParaRPr>
          </a:p>
          <a:p>
            <a:pPr algn="ctr"/>
            <a:r>
              <a:rPr lang="en-US" sz="1400" b="1" dirty="0">
                <a:solidFill>
                  <a:srgbClr val="FF0000"/>
                </a:solidFill>
                <a:sym typeface="Symbol"/>
              </a:rPr>
              <a:t>2</a:t>
            </a:r>
            <a:r>
              <a:rPr lang="en-US" sz="1400" b="1" dirty="0" smtClean="0">
                <a:solidFill>
                  <a:srgbClr val="FF0000"/>
                </a:solidFill>
                <a:sym typeface="Symbol"/>
              </a:rPr>
              <a:t>3 disks</a:t>
            </a:r>
          </a:p>
          <a:p>
            <a:pPr algn="ctr"/>
            <a:r>
              <a:rPr lang="en-US" sz="1400" b="1" dirty="0" smtClean="0">
                <a:solidFill>
                  <a:srgbClr val="FF0000"/>
                </a:solidFill>
                <a:sym typeface="Symbol"/>
              </a:rPr>
              <a:t>Less mass</a:t>
            </a:r>
          </a:p>
        </p:txBody>
      </p:sp>
      <p:cxnSp>
        <p:nvCxnSpPr>
          <p:cNvPr id="11" name="Straight Connector 10"/>
          <p:cNvCxnSpPr>
            <a:stCxn id="13" idx="2"/>
          </p:cNvCxnSpPr>
          <p:nvPr/>
        </p:nvCxnSpPr>
        <p:spPr>
          <a:xfrm flipH="1" flipV="1">
            <a:off x="6124575" y="1495425"/>
            <a:ext cx="1651179" cy="490838"/>
          </a:xfrm>
          <a:prstGeom prst="line">
            <a:avLst/>
          </a:prstGeom>
          <a:ln w="38100" cmpd="sng">
            <a:solidFill>
              <a:schemeClr val="tx2"/>
            </a:solidFill>
            <a:tailEnd type="oval"/>
          </a:ln>
          <a:effectLst>
            <a:glow rad="101600">
              <a:schemeClr val="bg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stCxn id="13" idx="2"/>
          </p:cNvCxnSpPr>
          <p:nvPr/>
        </p:nvCxnSpPr>
        <p:spPr>
          <a:xfrm>
            <a:off x="7775754" y="1986263"/>
            <a:ext cx="691971" cy="1093231"/>
          </a:xfrm>
          <a:prstGeom prst="line">
            <a:avLst/>
          </a:prstGeom>
          <a:ln w="38100" cmpd="sng">
            <a:solidFill>
              <a:schemeClr val="tx2"/>
            </a:solidFill>
            <a:tailEnd type="oval"/>
          </a:ln>
          <a:effectLst>
            <a:glow rad="101600">
              <a:schemeClr val="bg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667501" y="1206498"/>
            <a:ext cx="2216506" cy="779765"/>
          </a:xfrm>
          <a:prstGeom prst="rect">
            <a:avLst/>
          </a:prstGeom>
          <a:solidFill>
            <a:srgbClr val="00EEFF"/>
          </a:solidFill>
          <a:ln w="6350" cmpd="sng">
            <a:solidFill>
              <a:schemeClr val="tx2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lIns="72000" tIns="0" rIns="72000" bIns="46800" rtlCol="0" anchor="ctr" anchorCtr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FF0000"/>
                </a:solidFill>
              </a:rPr>
              <a:t>HCAL</a:t>
            </a:r>
          </a:p>
          <a:p>
            <a:pPr algn="ctr"/>
            <a:r>
              <a:rPr lang="en-US" sz="1400" b="1" dirty="0" smtClean="0">
                <a:solidFill>
                  <a:srgbClr val="FF0000"/>
                </a:solidFill>
              </a:rPr>
              <a:t>Longitudinal Granularity</a:t>
            </a:r>
          </a:p>
          <a:p>
            <a:pPr algn="ctr"/>
            <a:r>
              <a:rPr lang="en-US" sz="1400" b="1" dirty="0" smtClean="0">
                <a:solidFill>
                  <a:srgbClr val="FF0000"/>
                </a:solidFill>
              </a:rPr>
              <a:t>Timing info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723473" y="3401468"/>
            <a:ext cx="1866261" cy="995209"/>
          </a:xfrm>
          <a:prstGeom prst="rect">
            <a:avLst/>
          </a:prstGeom>
          <a:solidFill>
            <a:srgbClr val="00EEFF"/>
          </a:solidFill>
          <a:ln w="6350" cmpd="sng">
            <a:solidFill>
              <a:schemeClr val="tx2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lIns="72000" tIns="0" rIns="72000" bIns="46800" rtlCol="0" anchor="ctr" anchorCtr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FF0000"/>
                </a:solidFill>
              </a:rPr>
              <a:t>L1 Trigger</a:t>
            </a:r>
          </a:p>
          <a:p>
            <a:pPr algn="ctr"/>
            <a:r>
              <a:rPr lang="en-US" sz="1400" b="1" dirty="0" smtClean="0">
                <a:solidFill>
                  <a:srgbClr val="FF0000"/>
                </a:solidFill>
              </a:rPr>
              <a:t>(</a:t>
            </a:r>
            <a:r>
              <a:rPr lang="en-US" sz="1400" b="1" dirty="0" err="1" smtClean="0">
                <a:solidFill>
                  <a:srgbClr val="FF0000"/>
                </a:solidFill>
              </a:rPr>
              <a:t>Muon</a:t>
            </a:r>
            <a:r>
              <a:rPr lang="en-US" sz="1400" b="1" dirty="0" smtClean="0">
                <a:solidFill>
                  <a:srgbClr val="FF0000"/>
                </a:solidFill>
              </a:rPr>
              <a:t>, Calorimeter)</a:t>
            </a:r>
          </a:p>
          <a:p>
            <a:pPr algn="ctr"/>
            <a:r>
              <a:rPr lang="en-US" sz="1400" b="1" dirty="0" smtClean="0">
                <a:solidFill>
                  <a:srgbClr val="FF0000"/>
                </a:solidFill>
              </a:rPr>
              <a:t>Faster, Smarter </a:t>
            </a:r>
            <a:r>
              <a:rPr lang="en-US" sz="1400" b="1" dirty="0" err="1" smtClean="0">
                <a:solidFill>
                  <a:srgbClr val="FF0000"/>
                </a:solidFill>
              </a:rPr>
              <a:t>Algos</a:t>
            </a:r>
            <a:endParaRPr lang="en-US" sz="1400" b="1" dirty="0" smtClean="0">
              <a:solidFill>
                <a:srgbClr val="FF0000"/>
              </a:solidFill>
            </a:endParaRPr>
          </a:p>
        </p:txBody>
      </p:sp>
      <p:cxnSp>
        <p:nvCxnSpPr>
          <p:cNvPr id="26" name="Straight Connector 25"/>
          <p:cNvCxnSpPr>
            <a:stCxn id="14" idx="2"/>
          </p:cNvCxnSpPr>
          <p:nvPr/>
        </p:nvCxnSpPr>
        <p:spPr>
          <a:xfrm flipH="1">
            <a:off x="7107606" y="4396677"/>
            <a:ext cx="548998" cy="84350"/>
          </a:xfrm>
          <a:prstGeom prst="line">
            <a:avLst/>
          </a:prstGeom>
          <a:ln w="38100" cmpd="sng">
            <a:solidFill>
              <a:schemeClr val="tx2"/>
            </a:solidFill>
            <a:tailEnd type="stealth" w="lg" len="lg"/>
          </a:ln>
          <a:effectLst>
            <a:glow rad="101600">
              <a:schemeClr val="bg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70554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Helvetica" charset="0"/>
              </a:rPr>
              <a:t>LHC Upgrades: New long-term </a:t>
            </a:r>
            <a:r>
              <a:rPr lang="en-US" dirty="0" smtClean="0">
                <a:latin typeface="Helvetica" charset="0"/>
              </a:rPr>
              <a:t>schedule (approved by CERN Council in June)</a:t>
            </a:r>
            <a:endParaRPr lang="en-US" dirty="0">
              <a:latin typeface="Helvetica" charset="0"/>
            </a:endParaRPr>
          </a:p>
        </p:txBody>
      </p:sp>
      <p:sp>
        <p:nvSpPr>
          <p:cNvPr id="17411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1EE099CF-442F-754E-8DAB-AE67A24B3DC9}" type="datetime1">
              <a:rPr lang="en-US" sz="900">
                <a:solidFill>
                  <a:srgbClr val="004C97"/>
                </a:solidFill>
                <a:latin typeface="Helvetica" charset="0"/>
              </a:rPr>
              <a:pPr eaLnBrk="1" hangingPunct="1"/>
              <a:t>6/24/15</a:t>
            </a:fld>
            <a:endParaRPr lang="en-US" sz="900">
              <a:solidFill>
                <a:srgbClr val="004C97"/>
              </a:solidFill>
              <a:latin typeface="Helvetica" charset="0"/>
            </a:endParaRPr>
          </a:p>
        </p:txBody>
      </p:sp>
      <p:sp>
        <p:nvSpPr>
          <p:cNvPr id="17412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900" dirty="0"/>
              <a:t>Vivian O’Dell 	CMS Phase 2 Upgrades</a:t>
            </a:r>
            <a:endParaRPr lang="en-US" sz="900" b="1" dirty="0"/>
          </a:p>
        </p:txBody>
      </p:sp>
      <p:sp>
        <p:nvSpPr>
          <p:cNvPr id="17413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BA44813D-CA13-804F-83FF-EA56B310D99F}" type="slidenum">
              <a:rPr lang="en-US" sz="900">
                <a:solidFill>
                  <a:srgbClr val="004C97"/>
                </a:solidFill>
                <a:latin typeface="Helvetica" charset="0"/>
              </a:rPr>
              <a:pPr eaLnBrk="1" hangingPunct="1"/>
              <a:t>6</a:t>
            </a:fld>
            <a:endParaRPr lang="en-US" sz="900">
              <a:solidFill>
                <a:srgbClr val="004C97"/>
              </a:solidFill>
              <a:latin typeface="Helvetica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382520" y="1053336"/>
            <a:ext cx="822960" cy="57546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146614" y="4789430"/>
            <a:ext cx="620198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800" dirty="0" smtClean="0"/>
          </a:p>
          <a:p>
            <a:r>
              <a:rPr lang="en-US" sz="1800" dirty="0"/>
              <a:t>	</a:t>
            </a:r>
            <a:r>
              <a:rPr lang="en-US" sz="1800" dirty="0" smtClean="0"/>
              <a:t>Run 2 extended by 6 months (ends in 2018)</a:t>
            </a:r>
          </a:p>
          <a:p>
            <a:r>
              <a:rPr lang="en-US" sz="1800" dirty="0"/>
              <a:t>	</a:t>
            </a:r>
            <a:r>
              <a:rPr lang="en-US" sz="1800" dirty="0" smtClean="0"/>
              <a:t>LS2 delayed by 6 </a:t>
            </a:r>
            <a:r>
              <a:rPr lang="en-US" sz="1800" dirty="0" smtClean="0"/>
              <a:t>months, extended </a:t>
            </a:r>
            <a:r>
              <a:rPr lang="en-US" sz="1800" dirty="0" smtClean="0"/>
              <a:t>by 6 months</a:t>
            </a:r>
          </a:p>
          <a:p>
            <a:r>
              <a:rPr lang="en-US" sz="1800" dirty="0"/>
              <a:t>	</a:t>
            </a:r>
            <a:r>
              <a:rPr lang="en-US" sz="1800" dirty="0" smtClean="0"/>
              <a:t>LS3 delayed by 1 year (starts in CY 2024)</a:t>
            </a:r>
          </a:p>
          <a:p>
            <a:r>
              <a:rPr lang="en-US" sz="1800" dirty="0"/>
              <a:t>	</a:t>
            </a:r>
            <a:r>
              <a:rPr lang="en-US" sz="1800" dirty="0" smtClean="0"/>
              <a:t>Run 4 (HL-LHC) begins Q4 of CY 2026</a:t>
            </a:r>
            <a:endParaRPr lang="en-US" sz="1800" dirty="0"/>
          </a:p>
        </p:txBody>
      </p:sp>
      <p:grpSp>
        <p:nvGrpSpPr>
          <p:cNvPr id="47" name="Group 46"/>
          <p:cNvGrpSpPr/>
          <p:nvPr/>
        </p:nvGrpSpPr>
        <p:grpSpPr>
          <a:xfrm>
            <a:off x="26219" y="858108"/>
            <a:ext cx="8612092" cy="4179180"/>
            <a:chOff x="220181" y="1516511"/>
            <a:chExt cx="8612092" cy="4179180"/>
          </a:xfrm>
        </p:grpSpPr>
        <p:pic>
          <p:nvPicPr>
            <p:cNvPr id="48" name="Picture 47"/>
            <p:cNvPicPr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0181" y="1516511"/>
              <a:ext cx="8359769" cy="3988800"/>
            </a:xfrm>
            <a:prstGeom prst="rect">
              <a:avLst/>
            </a:prstGeom>
          </p:spPr>
        </p:pic>
        <p:cxnSp>
          <p:nvCxnSpPr>
            <p:cNvPr id="49" name="Straight Arrow Connector 48"/>
            <p:cNvCxnSpPr/>
            <p:nvPr/>
          </p:nvCxnSpPr>
          <p:spPr>
            <a:xfrm flipV="1">
              <a:off x="947599" y="2729163"/>
              <a:ext cx="7632352" cy="1324"/>
            </a:xfrm>
            <a:prstGeom prst="straightConnector1">
              <a:avLst/>
            </a:prstGeom>
            <a:ln w="28575">
              <a:solidFill>
                <a:schemeClr val="tx2">
                  <a:lumMod val="40000"/>
                  <a:lumOff val="60000"/>
                </a:schemeClr>
              </a:solidFill>
              <a:headEnd type="oval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0" name="TextBox 49"/>
            <p:cNvSpPr txBox="1"/>
            <p:nvPr/>
          </p:nvSpPr>
          <p:spPr>
            <a:xfrm>
              <a:off x="3827417" y="2606715"/>
              <a:ext cx="1039133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fr-CH" sz="1600" b="1" dirty="0" smtClean="0">
                  <a:solidFill>
                    <a:srgbClr val="3399FF"/>
                  </a:solidFill>
                </a:rPr>
                <a:t>PHASE 1</a:t>
              </a:r>
              <a:endParaRPr lang="fr-FR" sz="1600" b="1" dirty="0">
                <a:solidFill>
                  <a:srgbClr val="3399FF"/>
                </a:solidFill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2339752" y="2195572"/>
              <a:ext cx="8415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>
                  <a:solidFill>
                    <a:schemeClr val="bg1"/>
                  </a:solidFill>
                </a:rPr>
                <a:t>Run 2</a:t>
              </a:r>
              <a:endParaRPr lang="en-GB" dirty="0">
                <a:solidFill>
                  <a:schemeClr val="bg1"/>
                </a:solidFill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7955595" y="1786522"/>
              <a:ext cx="8415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>
                  <a:solidFill>
                    <a:schemeClr val="bg1"/>
                  </a:solidFill>
                </a:rPr>
                <a:t>Run 3</a:t>
              </a:r>
              <a:endParaRPr lang="en-GB" dirty="0">
                <a:solidFill>
                  <a:schemeClr val="bg1"/>
                </a:solidFill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6566678" y="3144522"/>
              <a:ext cx="8415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>
                  <a:solidFill>
                    <a:schemeClr val="bg1"/>
                  </a:solidFill>
                </a:rPr>
                <a:t>Run 4</a:t>
              </a:r>
              <a:endParaRPr lang="en-GB" dirty="0">
                <a:solidFill>
                  <a:schemeClr val="bg1"/>
                </a:solidFill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5534023" y="2195572"/>
              <a:ext cx="6931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>
                  <a:solidFill>
                    <a:schemeClr val="bg1"/>
                  </a:solidFill>
                </a:rPr>
                <a:t>LS 2</a:t>
              </a:r>
              <a:endParaRPr lang="en-GB" dirty="0">
                <a:solidFill>
                  <a:schemeClr val="bg1"/>
                </a:solidFill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4421017" y="3591449"/>
              <a:ext cx="6931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>
                  <a:solidFill>
                    <a:schemeClr val="bg1"/>
                  </a:solidFill>
                </a:rPr>
                <a:t>LS </a:t>
              </a:r>
              <a:r>
                <a:rPr lang="en-GB" dirty="0">
                  <a:solidFill>
                    <a:schemeClr val="bg1"/>
                  </a:solidFill>
                </a:rPr>
                <a:t>3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1265988" y="4569176"/>
              <a:ext cx="6931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>
                  <a:solidFill>
                    <a:schemeClr val="bg1"/>
                  </a:solidFill>
                </a:rPr>
                <a:t>LS 4</a:t>
              </a:r>
              <a:endParaRPr lang="en-GB" dirty="0">
                <a:solidFill>
                  <a:schemeClr val="bg1"/>
                </a:solidFill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5701676" y="4569176"/>
              <a:ext cx="6931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>
                  <a:solidFill>
                    <a:schemeClr val="bg1"/>
                  </a:solidFill>
                </a:rPr>
                <a:t>LS 5</a:t>
              </a:r>
              <a:endParaRPr lang="en-GB" dirty="0">
                <a:solidFill>
                  <a:schemeClr val="bg1"/>
                </a:solidFill>
              </a:endParaRPr>
            </a:p>
          </p:txBody>
        </p:sp>
        <p:cxnSp>
          <p:nvCxnSpPr>
            <p:cNvPr id="58" name="Straight Arrow Connector 57"/>
            <p:cNvCxnSpPr/>
            <p:nvPr/>
          </p:nvCxnSpPr>
          <p:spPr>
            <a:xfrm flipV="1">
              <a:off x="5874961" y="4229068"/>
              <a:ext cx="2704990" cy="13436"/>
            </a:xfrm>
            <a:prstGeom prst="straightConnector1">
              <a:avLst/>
            </a:prstGeom>
            <a:ln w="28575">
              <a:solidFill>
                <a:srgbClr val="000066"/>
              </a:solidFill>
              <a:headEnd type="oval" w="med" len="med"/>
              <a:tailEnd type="stealth" w="lg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9" name="Straight Arrow Connector 58"/>
            <p:cNvCxnSpPr/>
            <p:nvPr/>
          </p:nvCxnSpPr>
          <p:spPr>
            <a:xfrm flipV="1">
              <a:off x="989355" y="5673436"/>
              <a:ext cx="7842918" cy="22255"/>
            </a:xfrm>
            <a:prstGeom prst="straightConnector1">
              <a:avLst/>
            </a:prstGeom>
            <a:ln w="28575">
              <a:solidFill>
                <a:srgbClr val="000066"/>
              </a:solidFill>
              <a:headEnd type="oval" w="med" len="med"/>
              <a:tailEnd type="stealth" w="lg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0" name="Straight Arrow Connector 59"/>
            <p:cNvCxnSpPr/>
            <p:nvPr/>
          </p:nvCxnSpPr>
          <p:spPr>
            <a:xfrm>
              <a:off x="989355" y="4229068"/>
              <a:ext cx="2168587" cy="0"/>
            </a:xfrm>
            <a:prstGeom prst="straightConnector1">
              <a:avLst/>
            </a:prstGeom>
            <a:ln w="28575">
              <a:solidFill>
                <a:schemeClr val="tx2">
                  <a:lumMod val="40000"/>
                  <a:lumOff val="60000"/>
                </a:schemeClr>
              </a:solidFill>
              <a:headEnd type="oval" w="med" len="med"/>
              <a:tailEnd type="stealth" w="lg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61" name="TextBox 60"/>
            <p:cNvSpPr txBox="1"/>
            <p:nvPr/>
          </p:nvSpPr>
          <p:spPr>
            <a:xfrm>
              <a:off x="6279249" y="4059791"/>
              <a:ext cx="1059906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fr-CH" sz="1600" b="1" dirty="0" smtClean="0">
                  <a:solidFill>
                    <a:srgbClr val="000066"/>
                  </a:solidFill>
                </a:rPr>
                <a:t>PHASE 2</a:t>
              </a:r>
              <a:endParaRPr lang="fr-FR" sz="1600" b="1" dirty="0">
                <a:solidFill>
                  <a:srgbClr val="000066"/>
                </a:solidFill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2267744" y="5037288"/>
              <a:ext cx="6931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>
                  <a:solidFill>
                    <a:schemeClr val="bg1"/>
                  </a:solidFill>
                </a:rPr>
                <a:t>LS 4</a:t>
              </a:r>
              <a:endParaRPr lang="en-GB" dirty="0">
                <a:solidFill>
                  <a:schemeClr val="bg1"/>
                </a:solidFill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6414265" y="5012435"/>
              <a:ext cx="6931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>
                  <a:solidFill>
                    <a:schemeClr val="bg1"/>
                  </a:solidFill>
                </a:rPr>
                <a:t>LS 5</a:t>
              </a:r>
              <a:endParaRPr lang="en-GB" dirty="0">
                <a:solidFill>
                  <a:schemeClr val="bg1"/>
                </a:solidFill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4570798" y="5037288"/>
              <a:ext cx="8415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>
                  <a:solidFill>
                    <a:schemeClr val="bg1"/>
                  </a:solidFill>
                </a:rPr>
                <a:t>Run 5</a:t>
              </a:r>
              <a:endParaRPr lang="en-GB" dirty="0">
                <a:solidFill>
                  <a:schemeClr val="bg1"/>
                </a:solidFill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2255509" y="3563901"/>
              <a:ext cx="8002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>
                  <a:solidFill>
                    <a:schemeClr val="bg1"/>
                  </a:solidFill>
                </a:rPr>
                <a:t>Run 3</a:t>
              </a:r>
              <a:endParaRPr lang="en-GB" dirty="0">
                <a:solidFill>
                  <a:schemeClr val="bg1"/>
                </a:solidFill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6664356" y="3558578"/>
              <a:ext cx="8002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>
                  <a:solidFill>
                    <a:schemeClr val="bg1"/>
                  </a:solidFill>
                </a:rPr>
                <a:t>Run </a:t>
              </a:r>
              <a:r>
                <a:rPr lang="en-GB" dirty="0">
                  <a:solidFill>
                    <a:schemeClr val="bg1"/>
                  </a:solidFill>
                </a:rPr>
                <a:t>4</a:t>
              </a: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3507947" y="4105957"/>
              <a:ext cx="1904367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fr-CH" sz="1600" b="1" dirty="0" smtClean="0">
                  <a:solidFill>
                    <a:srgbClr val="3399FF"/>
                  </a:solidFill>
                </a:rPr>
                <a:t>HL-LHC installation</a:t>
              </a:r>
              <a:endParaRPr lang="fr-FR" sz="1600" b="1" dirty="0">
                <a:solidFill>
                  <a:srgbClr val="3399FF"/>
                </a:solidFill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6158009" y="2412125"/>
              <a:ext cx="1106072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fr-CH" sz="1200" b="1" dirty="0" smtClean="0">
                  <a:solidFill>
                    <a:schemeClr val="bg1"/>
                  </a:solidFill>
                </a:rPr>
                <a:t>LIU installation</a:t>
              </a:r>
              <a:endParaRPr lang="fr-FR" sz="12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5507714" y="5090100"/>
            <a:ext cx="2355474" cy="1152846"/>
            <a:chOff x="6988333" y="1114770"/>
            <a:chExt cx="2025247" cy="903687"/>
          </a:xfrm>
        </p:grpSpPr>
        <p:grpSp>
          <p:nvGrpSpPr>
            <p:cNvPr id="70" name="Group 69"/>
            <p:cNvGrpSpPr/>
            <p:nvPr/>
          </p:nvGrpSpPr>
          <p:grpSpPr>
            <a:xfrm>
              <a:off x="7067911" y="1141217"/>
              <a:ext cx="1866091" cy="850793"/>
              <a:chOff x="7236296" y="15245"/>
              <a:chExt cx="1866091" cy="850793"/>
            </a:xfrm>
          </p:grpSpPr>
          <p:sp>
            <p:nvSpPr>
              <p:cNvPr id="72" name="Rectangle 71"/>
              <p:cNvSpPr/>
              <p:nvPr/>
            </p:nvSpPr>
            <p:spPr>
              <a:xfrm>
                <a:off x="7236296" y="68139"/>
                <a:ext cx="224295" cy="150949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200"/>
              </a:p>
            </p:txBody>
          </p:sp>
          <p:sp>
            <p:nvSpPr>
              <p:cNvPr id="73" name="Rectangle 72"/>
              <p:cNvSpPr/>
              <p:nvPr/>
            </p:nvSpPr>
            <p:spPr>
              <a:xfrm>
                <a:off x="7236296" y="256825"/>
                <a:ext cx="224295" cy="150949"/>
              </a:xfrm>
              <a:prstGeom prst="rect">
                <a:avLst/>
              </a:prstGeom>
              <a:solidFill>
                <a:srgbClr val="FF33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200"/>
              </a:p>
            </p:txBody>
          </p:sp>
          <p:sp>
            <p:nvSpPr>
              <p:cNvPr id="74" name="Rectangle 73"/>
              <p:cNvSpPr/>
              <p:nvPr/>
            </p:nvSpPr>
            <p:spPr>
              <a:xfrm>
                <a:off x="7236296" y="461945"/>
                <a:ext cx="224295" cy="150949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200"/>
              </a:p>
            </p:txBody>
          </p:sp>
          <p:sp>
            <p:nvSpPr>
              <p:cNvPr id="75" name="Rectangle 74"/>
              <p:cNvSpPr/>
              <p:nvPr/>
            </p:nvSpPr>
            <p:spPr>
              <a:xfrm>
                <a:off x="7236296" y="671934"/>
                <a:ext cx="224295" cy="150949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200"/>
              </a:p>
            </p:txBody>
          </p:sp>
          <p:grpSp>
            <p:nvGrpSpPr>
              <p:cNvPr id="76" name="Group 75"/>
              <p:cNvGrpSpPr/>
              <p:nvPr/>
            </p:nvGrpSpPr>
            <p:grpSpPr>
              <a:xfrm>
                <a:off x="7460591" y="15245"/>
                <a:ext cx="1641796" cy="850793"/>
                <a:chOff x="7460591" y="68139"/>
                <a:chExt cx="1641796" cy="850793"/>
              </a:xfrm>
            </p:grpSpPr>
            <p:sp>
              <p:nvSpPr>
                <p:cNvPr id="77" name="TextBox 76"/>
                <p:cNvSpPr txBox="1"/>
                <p:nvPr/>
              </p:nvSpPr>
              <p:spPr>
                <a:xfrm>
                  <a:off x="7460591" y="440642"/>
                  <a:ext cx="1641796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1200" dirty="0" smtClean="0"/>
                    <a:t>Beam commissioning</a:t>
                  </a:r>
                  <a:endParaRPr lang="en-GB" sz="1200" dirty="0"/>
                </a:p>
              </p:txBody>
            </p:sp>
            <p:sp>
              <p:nvSpPr>
                <p:cNvPr id="78" name="TextBox 77"/>
                <p:cNvSpPr txBox="1"/>
                <p:nvPr/>
              </p:nvSpPr>
              <p:spPr>
                <a:xfrm>
                  <a:off x="7460591" y="641933"/>
                  <a:ext cx="1156663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1200" dirty="0" smtClean="0"/>
                    <a:t>Technical stop</a:t>
                  </a:r>
                  <a:endParaRPr lang="en-GB" sz="1200" dirty="0"/>
                </a:p>
              </p:txBody>
            </p:sp>
            <p:sp>
              <p:nvSpPr>
                <p:cNvPr id="79" name="TextBox 78"/>
                <p:cNvSpPr txBox="1"/>
                <p:nvPr/>
              </p:nvSpPr>
              <p:spPr>
                <a:xfrm>
                  <a:off x="7460591" y="246120"/>
                  <a:ext cx="865943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1200" dirty="0" smtClean="0"/>
                    <a:t>Shutdown</a:t>
                  </a:r>
                  <a:endParaRPr lang="en-GB" sz="1200" dirty="0"/>
                </a:p>
              </p:txBody>
            </p:sp>
            <p:sp>
              <p:nvSpPr>
                <p:cNvPr id="80" name="TextBox 79"/>
                <p:cNvSpPr txBox="1"/>
                <p:nvPr/>
              </p:nvSpPr>
              <p:spPr>
                <a:xfrm>
                  <a:off x="7460591" y="68139"/>
                  <a:ext cx="713657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1200" dirty="0" smtClean="0"/>
                    <a:t>Physics</a:t>
                  </a:r>
                  <a:endParaRPr lang="en-GB" sz="1200" dirty="0"/>
                </a:p>
              </p:txBody>
            </p:sp>
          </p:grpSp>
        </p:grpSp>
        <p:sp>
          <p:nvSpPr>
            <p:cNvPr id="71" name="Rectangle 70"/>
            <p:cNvSpPr/>
            <p:nvPr/>
          </p:nvSpPr>
          <p:spPr>
            <a:xfrm>
              <a:off x="6988333" y="1114770"/>
              <a:ext cx="2025247" cy="903687"/>
            </a:xfrm>
            <a:prstGeom prst="rect">
              <a:avLst/>
            </a:prstGeom>
            <a:noFill/>
            <a:ln w="1905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9386546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HCAL Progress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1" y="1043046"/>
            <a:ext cx="5243744" cy="4987867"/>
          </a:xfrm>
        </p:spPr>
        <p:txBody>
          <a:bodyPr/>
          <a:lstStyle/>
          <a:p>
            <a:r>
              <a:rPr lang="en-US" dirty="0" smtClean="0"/>
              <a:t>HCAL Backend</a:t>
            </a:r>
          </a:p>
          <a:p>
            <a:pPr lvl="1"/>
            <a:r>
              <a:rPr lang="en-US" dirty="0" smtClean="0"/>
              <a:t>HF installed, mostly commissioned</a:t>
            </a:r>
          </a:p>
          <a:p>
            <a:pPr lvl="1"/>
            <a:r>
              <a:rPr lang="en-US" dirty="0" smtClean="0"/>
              <a:t>HE/HB 7 of 9 crates installed</a:t>
            </a:r>
          </a:p>
          <a:p>
            <a:pPr lvl="1"/>
            <a:r>
              <a:rPr lang="en-US" dirty="0" smtClean="0"/>
              <a:t>Perfect agreement in Beam </a:t>
            </a:r>
          </a:p>
          <a:p>
            <a:r>
              <a:rPr lang="en-US" dirty="0" smtClean="0"/>
              <a:t>HF Front End</a:t>
            </a:r>
          </a:p>
          <a:p>
            <a:pPr lvl="1"/>
            <a:r>
              <a:rPr lang="en-US" dirty="0" smtClean="0"/>
              <a:t>In production, on schedule for January installation</a:t>
            </a:r>
          </a:p>
          <a:p>
            <a:r>
              <a:rPr lang="en-US" dirty="0" smtClean="0"/>
              <a:t>HB/HE Front End</a:t>
            </a:r>
          </a:p>
          <a:p>
            <a:pPr lvl="1"/>
            <a:r>
              <a:rPr lang="en-US" dirty="0" smtClean="0"/>
              <a:t>Pre-production slice test in test beam, August</a:t>
            </a:r>
          </a:p>
          <a:p>
            <a:pPr lvl="1"/>
            <a:r>
              <a:rPr lang="en-US" dirty="0" smtClean="0"/>
              <a:t>Preparing production order of Silicon Photomultipliers (big ticket item)</a:t>
            </a:r>
          </a:p>
          <a:p>
            <a:pPr lvl="2"/>
            <a:endParaRPr lang="en-US" dirty="0" smtClean="0"/>
          </a:p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S. Nahn    May 5th, 2015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Ops - U.S. CMS  Phase 1 Upgrades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9C847-7DCE-6D4A-BE87-C05B68FF72A7}" type="slidenum">
              <a:rPr lang="en-US" smtClean="0"/>
              <a:pPr/>
              <a:t>60</a:t>
            </a:fld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077" y="135924"/>
            <a:ext cx="3801373" cy="3447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 rot="16200000">
            <a:off x="5725554" y="1334287"/>
            <a:ext cx="9701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Upgrade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411503" y="2703965"/>
            <a:ext cx="8451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Legacy</a:t>
            </a:r>
            <a:endParaRPr lang="en-US" sz="1600" dirty="0">
              <a:solidFill>
                <a:srgbClr val="FF0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4419600" y="1988633"/>
            <a:ext cx="1052745" cy="52596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5005" y="3669956"/>
            <a:ext cx="1965516" cy="301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Arrow Connector 12"/>
          <p:cNvCxnSpPr/>
          <p:nvPr/>
        </p:nvCxnSpPr>
        <p:spPr>
          <a:xfrm>
            <a:off x="4800600" y="3429000"/>
            <a:ext cx="1410022" cy="685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84365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FPIX progress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F</a:t>
            </a:r>
            <a:r>
              <a:rPr lang="en-US" dirty="0" smtClean="0"/>
              <a:t>irst </a:t>
            </a:r>
            <a:r>
              <a:rPr lang="en-US" i="1" dirty="0" smtClean="0"/>
              <a:t>production</a:t>
            </a:r>
            <a:r>
              <a:rPr lang="en-US" dirty="0" smtClean="0"/>
              <a:t> batches in hand:</a:t>
            </a:r>
          </a:p>
          <a:p>
            <a:pPr lvl="2"/>
            <a:r>
              <a:rPr lang="en-US" dirty="0" smtClean="0"/>
              <a:t>Sensors</a:t>
            </a:r>
            <a:endParaRPr lang="en-US" dirty="0"/>
          </a:p>
          <a:p>
            <a:pPr lvl="2"/>
            <a:r>
              <a:rPr lang="en-US" dirty="0" smtClean="0"/>
              <a:t>Readout Chip</a:t>
            </a:r>
          </a:p>
          <a:p>
            <a:pPr lvl="2"/>
            <a:r>
              <a:rPr lang="en-US" dirty="0" smtClean="0"/>
              <a:t>Token Bit Manager</a:t>
            </a:r>
          </a:p>
          <a:p>
            <a:pPr lvl="2"/>
            <a:r>
              <a:rPr lang="en-US" dirty="0" smtClean="0"/>
              <a:t>High Density Interconnect</a:t>
            </a:r>
          </a:p>
          <a:p>
            <a:pPr lvl="2"/>
            <a:r>
              <a:rPr lang="en-US" dirty="0" smtClean="0"/>
              <a:t>Mechanical components</a:t>
            </a:r>
          </a:p>
          <a:p>
            <a:pPr lvl="1"/>
            <a:r>
              <a:rPr lang="en-US" dirty="0" smtClean="0"/>
              <a:t>Good yields, no showstoppers </a:t>
            </a:r>
          </a:p>
          <a:p>
            <a:r>
              <a:rPr lang="en-US" dirty="0" smtClean="0"/>
              <a:t>In 2</a:t>
            </a:r>
            <a:r>
              <a:rPr lang="en-US" baseline="30000" dirty="0" smtClean="0"/>
              <a:t>nd</a:t>
            </a:r>
            <a:r>
              <a:rPr lang="en-US" dirty="0" smtClean="0"/>
              <a:t> round of Preproduction Module Assembly</a:t>
            </a:r>
          </a:p>
          <a:p>
            <a:pPr lvl="1"/>
            <a:r>
              <a:rPr lang="en-US" dirty="0" smtClean="0"/>
              <a:t>Validating QA procedures on 30 modules at Nebraska, Purdue</a:t>
            </a:r>
            <a:endParaRPr lang="en-US" dirty="0"/>
          </a:p>
          <a:p>
            <a:r>
              <a:rPr lang="en-US" dirty="0" smtClean="0"/>
              <a:t> April Modules and Mechanics Reviews Successful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S. Nahn    May 5th, 2015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LHC Ops - U.S. CMS  Phase 1 Upgrades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9C847-7DCE-6D4A-BE87-C05B68FF72A7}" type="slidenum">
              <a:rPr lang="en-US" smtClean="0"/>
              <a:pPr/>
              <a:t>61</a:t>
            </a:fld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557" y="5027134"/>
            <a:ext cx="7243043" cy="1221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Arrow Connector 8"/>
          <p:cNvCxnSpPr/>
          <p:nvPr/>
        </p:nvCxnSpPr>
        <p:spPr>
          <a:xfrm>
            <a:off x="2743200" y="1600200"/>
            <a:ext cx="2174789" cy="1235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3" descr="C:\Users\Steve\Desktop\JOGApr15\productionwafer_front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40" t="12983" r="13238" b="27872"/>
          <a:stretch/>
        </p:blipFill>
        <p:spPr bwMode="auto">
          <a:xfrm rot="5400000">
            <a:off x="5307306" y="45158"/>
            <a:ext cx="3630133" cy="357674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32227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L1T Progress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1" y="1043046"/>
            <a:ext cx="5105400" cy="4987867"/>
          </a:xfrm>
        </p:spPr>
        <p:txBody>
          <a:bodyPr>
            <a:normAutofit fontScale="92500" lnSpcReduction="10000"/>
          </a:bodyPr>
          <a:lstStyle/>
          <a:p>
            <a:r>
              <a:rPr lang="en-US" dirty="0" err="1" smtClean="0"/>
              <a:t>Muons</a:t>
            </a:r>
            <a:r>
              <a:rPr lang="en-US" dirty="0" smtClean="0"/>
              <a:t>:  MTF7 board in Production</a:t>
            </a:r>
          </a:p>
          <a:p>
            <a:pPr lvl="1"/>
            <a:r>
              <a:rPr lang="en-US" dirty="0" smtClean="0"/>
              <a:t>16 new + 2 pilot  MTF7 Motherboards assembled</a:t>
            </a:r>
          </a:p>
          <a:p>
            <a:pPr lvl="1"/>
            <a:r>
              <a:rPr lang="en-US" dirty="0" smtClean="0"/>
              <a:t>36 Optical Boards in production</a:t>
            </a:r>
          </a:p>
          <a:p>
            <a:r>
              <a:rPr lang="en-US" dirty="0" smtClean="0"/>
              <a:t>Calorimetry</a:t>
            </a:r>
          </a:p>
          <a:p>
            <a:pPr lvl="1"/>
            <a:r>
              <a:rPr lang="en-US" dirty="0" smtClean="0"/>
              <a:t>Stage 1 (or “2015 trigger”)</a:t>
            </a:r>
          </a:p>
          <a:p>
            <a:pPr lvl="2"/>
            <a:r>
              <a:rPr lang="en-US" dirty="0" smtClean="0"/>
              <a:t>On precipice of supplanting the legacy trigger</a:t>
            </a:r>
          </a:p>
          <a:p>
            <a:pPr lvl="1"/>
            <a:r>
              <a:rPr lang="en-US" dirty="0" smtClean="0"/>
              <a:t>Stage 2 (or “2016 trigger”)</a:t>
            </a:r>
          </a:p>
          <a:p>
            <a:pPr lvl="2"/>
            <a:r>
              <a:rPr lang="en-US" dirty="0" smtClean="0"/>
              <a:t>Production done, full system installed</a:t>
            </a:r>
          </a:p>
          <a:p>
            <a:pPr lvl="2"/>
            <a:r>
              <a:rPr lang="en-US" dirty="0" smtClean="0"/>
              <a:t>Working on interface commissioning between inputs and outputs</a:t>
            </a:r>
          </a:p>
          <a:p>
            <a:r>
              <a:rPr lang="en-US" dirty="0" smtClean="0"/>
              <a:t>Software and emulation work ongoing as well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S. Nahn    May 5th, 2015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LHC Ops - U.S. CMS  Phase 1 Upgrades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9C847-7DCE-6D4A-BE87-C05B68FF72A7}" type="slidenum">
              <a:rPr lang="en-US" smtClean="0"/>
              <a:pPr/>
              <a:t>62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868" b="16684"/>
          <a:stretch/>
        </p:blipFill>
        <p:spPr>
          <a:xfrm rot="16200000" flipV="1">
            <a:off x="4925074" y="3761728"/>
            <a:ext cx="3256255" cy="1371601"/>
          </a:xfrm>
          <a:prstGeom prst="rect">
            <a:avLst/>
          </a:prstGeom>
          <a:ln w="50800">
            <a:solidFill>
              <a:schemeClr val="bg1"/>
            </a:solidFill>
          </a:ln>
        </p:spPr>
      </p:pic>
      <p:pic>
        <p:nvPicPr>
          <p:cNvPr id="8" name="Picture 7" descr="IMG_2234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947" b="14155"/>
          <a:stretch/>
        </p:blipFill>
        <p:spPr>
          <a:xfrm rot="16200000" flipV="1">
            <a:off x="6460277" y="3750524"/>
            <a:ext cx="3233034" cy="1370788"/>
          </a:xfrm>
          <a:prstGeom prst="rect">
            <a:avLst/>
          </a:prstGeom>
        </p:spPr>
      </p:pic>
      <p:pic>
        <p:nvPicPr>
          <p:cNvPr id="9" name="Picture 8" descr="baseBoard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330193" y="736061"/>
            <a:ext cx="2230216" cy="1613001"/>
          </a:xfrm>
          <a:prstGeom prst="rect">
            <a:avLst/>
          </a:prstGeom>
        </p:spPr>
      </p:pic>
      <p:pic>
        <p:nvPicPr>
          <p:cNvPr id="10" name="Picture 9" descr="opticalBoard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900894" y="722890"/>
            <a:ext cx="2275220" cy="161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1245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Phase 2 Track Trigger</a:t>
            </a:r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190500" y="2794000"/>
            <a:ext cx="1961046" cy="9652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Data Sourcing </a:t>
            </a:r>
            <a:endParaRPr lang="en-US" sz="2000" b="1" dirty="0"/>
          </a:p>
        </p:txBody>
      </p:sp>
      <p:sp>
        <p:nvSpPr>
          <p:cNvPr id="6" name="Rounded Rectangle 5"/>
          <p:cNvSpPr/>
          <p:nvPr/>
        </p:nvSpPr>
        <p:spPr>
          <a:xfrm>
            <a:off x="2628900" y="2794000"/>
            <a:ext cx="1995804" cy="10922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Data</a:t>
            </a:r>
          </a:p>
          <a:p>
            <a:pPr algn="ctr"/>
            <a:r>
              <a:rPr lang="en-US" sz="2000" b="1" dirty="0" smtClean="0"/>
              <a:t>Formatting/Delivery</a:t>
            </a:r>
            <a:endParaRPr lang="en-US" sz="2000" b="1" dirty="0"/>
          </a:p>
        </p:txBody>
      </p:sp>
      <p:sp>
        <p:nvSpPr>
          <p:cNvPr id="7" name="Rounded Rectangle 6"/>
          <p:cNvSpPr/>
          <p:nvPr/>
        </p:nvSpPr>
        <p:spPr>
          <a:xfrm>
            <a:off x="5067300" y="2794000"/>
            <a:ext cx="1828800" cy="10922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Pattern Recognition</a:t>
            </a:r>
            <a:endParaRPr lang="en-US" sz="2000" b="1" dirty="0"/>
          </a:p>
        </p:txBody>
      </p:sp>
      <p:sp>
        <p:nvSpPr>
          <p:cNvPr id="8" name="Rounded Rectangle 7"/>
          <p:cNvSpPr/>
          <p:nvPr/>
        </p:nvSpPr>
        <p:spPr>
          <a:xfrm>
            <a:off x="7414895" y="2794000"/>
            <a:ext cx="1438279" cy="10922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Track Fitting</a:t>
            </a:r>
            <a:endParaRPr lang="en-US" sz="2000" b="1" dirty="0"/>
          </a:p>
        </p:txBody>
      </p:sp>
      <p:sp>
        <p:nvSpPr>
          <p:cNvPr id="9" name="Right Arrow 8"/>
          <p:cNvSpPr/>
          <p:nvPr/>
        </p:nvSpPr>
        <p:spPr>
          <a:xfrm>
            <a:off x="2171700" y="3175000"/>
            <a:ext cx="450612" cy="467895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>
            <a:off x="4610100" y="3175000"/>
            <a:ext cx="450612" cy="467895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/>
          <p:cNvSpPr/>
          <p:nvPr/>
        </p:nvSpPr>
        <p:spPr>
          <a:xfrm>
            <a:off x="6896100" y="3175000"/>
            <a:ext cx="450612" cy="467895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76200" y="3886200"/>
            <a:ext cx="22683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Emulate trigger data</a:t>
            </a:r>
          </a:p>
          <a:p>
            <a:r>
              <a:rPr lang="en-US" sz="1800" dirty="0"/>
              <a:t>f</a:t>
            </a:r>
            <a:r>
              <a:rPr lang="en-US" sz="1800" dirty="0" smtClean="0"/>
              <a:t>rom upstream </a:t>
            </a:r>
            <a:endParaRPr lang="en-US" sz="1800" dirty="0"/>
          </a:p>
        </p:txBody>
      </p:sp>
      <p:sp>
        <p:nvSpPr>
          <p:cNvPr id="13" name="TextBox 12"/>
          <p:cNvSpPr txBox="1"/>
          <p:nvPr/>
        </p:nvSpPr>
        <p:spPr>
          <a:xfrm>
            <a:off x="2552700" y="3873956"/>
            <a:ext cx="22683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Deliver stubs to the pattern recognition engine </a:t>
            </a:r>
            <a:endParaRPr lang="en-US" sz="1800" dirty="0"/>
          </a:p>
        </p:txBody>
      </p:sp>
      <p:sp>
        <p:nvSpPr>
          <p:cNvPr id="14" name="TextBox 13"/>
          <p:cNvSpPr txBox="1"/>
          <p:nvPr/>
        </p:nvSpPr>
        <p:spPr>
          <a:xfrm>
            <a:off x="4889500" y="3886656"/>
            <a:ext cx="22683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Fast PR using AM chips</a:t>
            </a:r>
            <a:endParaRPr lang="en-US" sz="1800" dirty="0"/>
          </a:p>
        </p:txBody>
      </p:sp>
      <p:sp>
        <p:nvSpPr>
          <p:cNvPr id="15" name="TextBox 14"/>
          <p:cNvSpPr txBox="1"/>
          <p:nvPr/>
        </p:nvSpPr>
        <p:spPr>
          <a:xfrm>
            <a:off x="7207200" y="3886200"/>
            <a:ext cx="1936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Calculate track parameters in FPGA</a:t>
            </a:r>
            <a:endParaRPr lang="en-US" sz="1800" dirty="0"/>
          </a:p>
        </p:txBody>
      </p:sp>
      <p:sp>
        <p:nvSpPr>
          <p:cNvPr id="18" name="Rounded Rectangle 17"/>
          <p:cNvSpPr/>
          <p:nvPr/>
        </p:nvSpPr>
        <p:spPr>
          <a:xfrm>
            <a:off x="4914900" y="5029200"/>
            <a:ext cx="4032014" cy="1235565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rgbClr val="0000FF"/>
                </a:solidFill>
              </a:rPr>
              <a:t>PR Mezzanine Card</a:t>
            </a:r>
          </a:p>
          <a:p>
            <a:pPr algn="ctr"/>
            <a:r>
              <a:rPr lang="en-US" sz="1600" b="1" dirty="0" smtClean="0"/>
              <a:t>Data Organizer firmware</a:t>
            </a:r>
          </a:p>
          <a:p>
            <a:pPr algn="ctr"/>
            <a:r>
              <a:rPr lang="en-US" sz="1600" b="1" dirty="0" smtClean="0"/>
              <a:t>+ AM Chips </a:t>
            </a:r>
          </a:p>
          <a:p>
            <a:pPr algn="ctr"/>
            <a:r>
              <a:rPr lang="en-US" sz="1600" b="1" dirty="0" smtClean="0"/>
              <a:t>Followed by Track Fitting firmware</a:t>
            </a:r>
            <a:endParaRPr lang="en-US" sz="1600" b="1" dirty="0"/>
          </a:p>
        </p:txBody>
      </p:sp>
      <p:sp>
        <p:nvSpPr>
          <p:cNvPr id="19" name="Up Arrow 18"/>
          <p:cNvSpPr/>
          <p:nvPr/>
        </p:nvSpPr>
        <p:spPr>
          <a:xfrm>
            <a:off x="1028700" y="4699000"/>
            <a:ext cx="243946" cy="599133"/>
          </a:xfrm>
          <a:prstGeom prst="up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Up Arrow 19"/>
          <p:cNvSpPr/>
          <p:nvPr/>
        </p:nvSpPr>
        <p:spPr>
          <a:xfrm>
            <a:off x="3467100" y="4699000"/>
            <a:ext cx="243946" cy="599133"/>
          </a:xfrm>
          <a:prstGeom prst="up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Up Arrow 20"/>
          <p:cNvSpPr/>
          <p:nvPr/>
        </p:nvSpPr>
        <p:spPr>
          <a:xfrm>
            <a:off x="5676900" y="4388653"/>
            <a:ext cx="243946" cy="599133"/>
          </a:xfrm>
          <a:prstGeom prst="up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Up Arrow 21"/>
          <p:cNvSpPr/>
          <p:nvPr/>
        </p:nvSpPr>
        <p:spPr>
          <a:xfrm>
            <a:off x="8039100" y="4399433"/>
            <a:ext cx="243946" cy="599133"/>
          </a:xfrm>
          <a:prstGeom prst="up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22"/>
          <p:cNvSpPr/>
          <p:nvPr/>
        </p:nvSpPr>
        <p:spPr>
          <a:xfrm>
            <a:off x="266700" y="5080000"/>
            <a:ext cx="1890903" cy="1189789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rgbClr val="0000FF"/>
                </a:solidFill>
              </a:rPr>
              <a:t>Pulsar- 2b/RTM/</a:t>
            </a:r>
          </a:p>
          <a:p>
            <a:pPr algn="ctr"/>
            <a:r>
              <a:rPr lang="en-US" sz="1600" b="1" dirty="0" smtClean="0"/>
              <a:t>IPMC </a:t>
            </a:r>
          </a:p>
          <a:p>
            <a:pPr algn="ctr"/>
            <a:r>
              <a:rPr lang="en-US" sz="1600" b="1" dirty="0" smtClean="0"/>
              <a:t>DS Firmware/</a:t>
            </a:r>
          </a:p>
          <a:p>
            <a:pPr algn="ctr"/>
            <a:r>
              <a:rPr lang="en-US" sz="1600" b="1" dirty="0" smtClean="0"/>
              <a:t>software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2628900" y="5080000"/>
            <a:ext cx="1890903" cy="1189789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rgbClr val="0000FF"/>
                </a:solidFill>
              </a:rPr>
              <a:t>Pulsar- 2b/RTM/</a:t>
            </a:r>
          </a:p>
          <a:p>
            <a:pPr algn="ctr"/>
            <a:r>
              <a:rPr lang="en-US" sz="1600" b="1" dirty="0" smtClean="0"/>
              <a:t>IPMC</a:t>
            </a:r>
          </a:p>
          <a:p>
            <a:pPr algn="ctr"/>
            <a:r>
              <a:rPr lang="en-US" sz="1600" b="1" dirty="0" smtClean="0"/>
              <a:t> PRB Firmware </a:t>
            </a:r>
            <a:endParaRPr lang="en-US" sz="1600" b="1" dirty="0"/>
          </a:p>
        </p:txBody>
      </p:sp>
      <p:pic>
        <p:nvPicPr>
          <p:cNvPr id="25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1" t="3078" r="4574" b="5173"/>
          <a:stretch/>
        </p:blipFill>
        <p:spPr bwMode="auto">
          <a:xfrm>
            <a:off x="190500" y="1117600"/>
            <a:ext cx="1905000" cy="1558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1" t="3078" r="4574" b="5173"/>
          <a:stretch/>
        </p:blipFill>
        <p:spPr bwMode="auto">
          <a:xfrm>
            <a:off x="2705100" y="1117600"/>
            <a:ext cx="1905000" cy="1558297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0" rev="10799999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6" descr="Daniel-INFN-mezzanine-slide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83" t="38306" r="6451" b="14486"/>
          <a:stretch/>
        </p:blipFill>
        <p:spPr>
          <a:xfrm>
            <a:off x="5829300" y="889000"/>
            <a:ext cx="990600" cy="869713"/>
          </a:xfrm>
          <a:prstGeom prst="rect">
            <a:avLst/>
          </a:prstGeom>
        </p:spPr>
      </p:pic>
      <p:pic>
        <p:nvPicPr>
          <p:cNvPr id="28" name="Picture 27" descr="mezzanine2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300" y="1803400"/>
            <a:ext cx="990600" cy="973016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6896100" y="965200"/>
            <a:ext cx="2206954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</a:rPr>
              <a:t>INFN Mezzanine card</a:t>
            </a:r>
          </a:p>
          <a:p>
            <a:r>
              <a:rPr lang="en-US" sz="1600" dirty="0" smtClean="0"/>
              <a:t>for AMchip05/06</a:t>
            </a:r>
          </a:p>
          <a:p>
            <a:endParaRPr lang="en-US" sz="1600" dirty="0"/>
          </a:p>
          <a:p>
            <a:r>
              <a:rPr lang="en-US" sz="1600" dirty="0" smtClean="0">
                <a:solidFill>
                  <a:srgbClr val="0000FF"/>
                </a:solidFill>
              </a:rPr>
              <a:t>FNAL Mezzanine card</a:t>
            </a:r>
          </a:p>
          <a:p>
            <a:r>
              <a:rPr lang="en-US" sz="1600" dirty="0"/>
              <a:t>f</a:t>
            </a:r>
            <a:r>
              <a:rPr lang="en-US" sz="1600" dirty="0" smtClean="0"/>
              <a:t>or protoVIPRAM02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695700" y="4660900"/>
            <a:ext cx="509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Δ</a:t>
            </a:r>
            <a:r>
              <a:rPr lang="en-US" dirty="0" smtClean="0"/>
              <a:t>t1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5969000" y="4592598"/>
            <a:ext cx="509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Δ</a:t>
            </a:r>
            <a:r>
              <a:rPr lang="en-US" dirty="0" smtClean="0"/>
              <a:t>t2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8331200" y="4592598"/>
            <a:ext cx="509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Δ</a:t>
            </a:r>
            <a:r>
              <a:rPr lang="en-US" dirty="0" smtClean="0"/>
              <a:t>t3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342900" y="812800"/>
            <a:ext cx="42632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</a:rPr>
              <a:t>FNAL Pulsar 2b                     FNAL Pulsar 2b</a:t>
            </a:r>
            <a:endParaRPr lang="en-US" sz="1600" dirty="0">
              <a:solidFill>
                <a:srgbClr val="0000FF"/>
              </a:solidFill>
            </a:endParaRPr>
          </a:p>
        </p:txBody>
      </p:sp>
      <p:sp>
        <p:nvSpPr>
          <p:cNvPr id="34" name="Right Arrow 33"/>
          <p:cNvSpPr/>
          <p:nvPr/>
        </p:nvSpPr>
        <p:spPr>
          <a:xfrm>
            <a:off x="2171700" y="1651000"/>
            <a:ext cx="450612" cy="467895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ight Arrow 34"/>
          <p:cNvSpPr/>
          <p:nvPr/>
        </p:nvSpPr>
        <p:spPr>
          <a:xfrm>
            <a:off x="4610100" y="1574800"/>
            <a:ext cx="450612" cy="467895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8975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Helvetica" charset="0"/>
              </a:rPr>
              <a:t>HL-LHC Luminosity Goals</a:t>
            </a:r>
            <a:endParaRPr lang="en-US" dirty="0">
              <a:latin typeface="Helvetica" charset="0"/>
            </a:endParaRPr>
          </a:p>
        </p:txBody>
      </p:sp>
      <p:sp>
        <p:nvSpPr>
          <p:cNvPr id="17411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1EE099CF-442F-754E-8DAB-AE67A24B3DC9}" type="datetime1">
              <a:rPr lang="en-US" sz="900">
                <a:solidFill>
                  <a:srgbClr val="004C97"/>
                </a:solidFill>
                <a:latin typeface="Helvetica" charset="0"/>
              </a:rPr>
              <a:pPr eaLnBrk="1" hangingPunct="1"/>
              <a:t>6/24/15</a:t>
            </a:fld>
            <a:endParaRPr lang="en-US" sz="900">
              <a:solidFill>
                <a:srgbClr val="004C97"/>
              </a:solidFill>
              <a:latin typeface="Helvetica" charset="0"/>
            </a:endParaRPr>
          </a:p>
        </p:txBody>
      </p:sp>
      <p:sp>
        <p:nvSpPr>
          <p:cNvPr id="17412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900" dirty="0"/>
              <a:t>Vivian O’Dell 	CMS Phase 2 Upgrades</a:t>
            </a:r>
            <a:endParaRPr lang="en-US" sz="900" b="1" dirty="0"/>
          </a:p>
        </p:txBody>
      </p:sp>
      <p:sp>
        <p:nvSpPr>
          <p:cNvPr id="17413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BA44813D-CA13-804F-83FF-EA56B310D99F}" type="slidenum">
              <a:rPr lang="en-US" sz="900">
                <a:solidFill>
                  <a:srgbClr val="004C97"/>
                </a:solidFill>
                <a:latin typeface="Helvetica" charset="0"/>
              </a:rPr>
              <a:pPr eaLnBrk="1" hangingPunct="1"/>
              <a:t>7</a:t>
            </a:fld>
            <a:endParaRPr lang="en-US" sz="900">
              <a:solidFill>
                <a:srgbClr val="004C97"/>
              </a:solidFill>
              <a:latin typeface="Helvetica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382520" y="1053336"/>
            <a:ext cx="822960" cy="57546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7454"/>
          <a:stretch/>
        </p:blipFill>
        <p:spPr>
          <a:xfrm>
            <a:off x="186995" y="977136"/>
            <a:ext cx="8728405" cy="5196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111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Helvetica" charset="0"/>
              </a:rPr>
              <a:t>Outline	</a:t>
            </a:r>
            <a:endParaRPr lang="en-US" dirty="0">
              <a:latin typeface="Helvetica" charset="0"/>
            </a:endParaRPr>
          </a:p>
        </p:txBody>
      </p:sp>
      <p:sp>
        <p:nvSpPr>
          <p:cNvPr id="17410" name="Content Placeholder 2"/>
          <p:cNvSpPr>
            <a:spLocks noGrp="1"/>
          </p:cNvSpPr>
          <p:nvPr>
            <p:ph idx="1"/>
          </p:nvPr>
        </p:nvSpPr>
        <p:spPr bwMode="auto">
          <a:xfrm>
            <a:off x="213112" y="1042988"/>
            <a:ext cx="8672513" cy="49879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>
              <a:latin typeface="Helvetica" charset="0"/>
            </a:endParaRPr>
          </a:p>
          <a:p>
            <a:endParaRPr lang="en-US" dirty="0">
              <a:latin typeface="Helvetica" charset="0"/>
            </a:endParaRPr>
          </a:p>
          <a:p>
            <a:endParaRPr lang="en-US" dirty="0" smtClean="0">
              <a:latin typeface="Helvetica" charset="0"/>
            </a:endParaRPr>
          </a:p>
          <a:p>
            <a:endParaRPr lang="en-US" dirty="0">
              <a:latin typeface="Helvetica" charset="0"/>
            </a:endParaRPr>
          </a:p>
          <a:p>
            <a:endParaRPr lang="en-US" dirty="0" smtClean="0">
              <a:latin typeface="Helvetica" charset="0"/>
            </a:endParaRPr>
          </a:p>
          <a:p>
            <a:endParaRPr lang="en-US" dirty="0">
              <a:latin typeface="Helvetica" charset="0"/>
            </a:endParaRPr>
          </a:p>
          <a:p>
            <a:pPr marL="0" indent="0" algn="ctr">
              <a:buNone/>
            </a:pPr>
            <a:r>
              <a:rPr lang="en-US" dirty="0" smtClean="0">
                <a:latin typeface="Helvetica" charset="0"/>
              </a:rPr>
              <a:t>International CMS upgrades / schedules</a:t>
            </a:r>
          </a:p>
        </p:txBody>
      </p:sp>
      <p:sp>
        <p:nvSpPr>
          <p:cNvPr id="17411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1EE099CF-442F-754E-8DAB-AE67A24B3DC9}" type="datetime1">
              <a:rPr lang="en-US" sz="900">
                <a:solidFill>
                  <a:srgbClr val="004C97"/>
                </a:solidFill>
                <a:latin typeface="Helvetica" charset="0"/>
              </a:rPr>
              <a:pPr eaLnBrk="1" hangingPunct="1"/>
              <a:t>6/24/15</a:t>
            </a:fld>
            <a:endParaRPr lang="en-US" sz="900">
              <a:solidFill>
                <a:srgbClr val="004C97"/>
              </a:solidFill>
              <a:latin typeface="Helvetica" charset="0"/>
            </a:endParaRPr>
          </a:p>
        </p:txBody>
      </p:sp>
      <p:sp>
        <p:nvSpPr>
          <p:cNvPr id="17412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900" dirty="0"/>
              <a:t>Vivian O’Dell 	CMS Phase 2 Upgrades</a:t>
            </a:r>
            <a:endParaRPr lang="en-US" sz="900" b="1" dirty="0"/>
          </a:p>
        </p:txBody>
      </p:sp>
      <p:sp>
        <p:nvSpPr>
          <p:cNvPr id="17413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BA44813D-CA13-804F-83FF-EA56B310D99F}" type="slidenum">
              <a:rPr lang="en-US" sz="900">
                <a:solidFill>
                  <a:srgbClr val="004C97"/>
                </a:solidFill>
                <a:latin typeface="Helvetica" charset="0"/>
              </a:rPr>
              <a:pPr eaLnBrk="1" hangingPunct="1"/>
              <a:t>8</a:t>
            </a:fld>
            <a:endParaRPr lang="en-US" sz="900">
              <a:solidFill>
                <a:srgbClr val="004C97"/>
              </a:solidFill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20226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Helvetica" charset="0"/>
              </a:rPr>
              <a:t>CMS Upgrades for HL-LHC: High pileup!</a:t>
            </a:r>
            <a:endParaRPr lang="en-US" dirty="0">
              <a:latin typeface="Helvetica" charset="0"/>
            </a:endParaRPr>
          </a:p>
        </p:txBody>
      </p:sp>
      <p:sp>
        <p:nvSpPr>
          <p:cNvPr id="17411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1EE099CF-442F-754E-8DAB-AE67A24B3DC9}" type="datetime1">
              <a:rPr lang="en-US" sz="900">
                <a:solidFill>
                  <a:srgbClr val="004C97"/>
                </a:solidFill>
                <a:latin typeface="Helvetica" charset="0"/>
              </a:rPr>
              <a:pPr eaLnBrk="1" hangingPunct="1"/>
              <a:t>6/24/15</a:t>
            </a:fld>
            <a:endParaRPr lang="en-US" sz="900">
              <a:solidFill>
                <a:srgbClr val="004C97"/>
              </a:solidFill>
              <a:latin typeface="Helvetica" charset="0"/>
            </a:endParaRPr>
          </a:p>
        </p:txBody>
      </p:sp>
      <p:sp>
        <p:nvSpPr>
          <p:cNvPr id="17412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900" dirty="0"/>
              <a:t>Vivian O’Dell 	CMS Phase 2 Upgrades</a:t>
            </a:r>
            <a:endParaRPr lang="en-US" sz="900" b="1" dirty="0"/>
          </a:p>
        </p:txBody>
      </p:sp>
      <p:sp>
        <p:nvSpPr>
          <p:cNvPr id="17413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BA44813D-CA13-804F-83FF-EA56B310D99F}" type="slidenum">
              <a:rPr lang="en-US" sz="900">
                <a:solidFill>
                  <a:srgbClr val="004C97"/>
                </a:solidFill>
                <a:latin typeface="Helvetica" charset="0"/>
              </a:rPr>
              <a:pPr eaLnBrk="1" hangingPunct="1"/>
              <a:t>9</a:t>
            </a:fld>
            <a:endParaRPr lang="en-US" sz="900">
              <a:solidFill>
                <a:srgbClr val="004C97"/>
              </a:solidFill>
              <a:latin typeface="Helvetica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382520" y="1053336"/>
            <a:ext cx="822960" cy="57546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8" name="Slide Number Placeholder 3"/>
          <p:cNvSpPr txBox="1">
            <a:spLocks/>
          </p:cNvSpPr>
          <p:nvPr/>
        </p:nvSpPr>
        <p:spPr>
          <a:xfrm>
            <a:off x="6455504" y="6038864"/>
            <a:ext cx="2133600" cy="365125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457200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638CADD7-3764-CA41-9032-8327F59079B3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sp>
        <p:nvSpPr>
          <p:cNvPr id="19" name="Slide Number Placeholder 5"/>
          <p:cNvSpPr txBox="1">
            <a:spLocks/>
          </p:cNvSpPr>
          <p:nvPr/>
        </p:nvSpPr>
        <p:spPr>
          <a:xfrm>
            <a:off x="6455504" y="6038864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defTabSz="457200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0090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5651F329-7A06-F249-AF00-A5FC8A1C1D07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848" y="879266"/>
            <a:ext cx="7833517" cy="3960440"/>
          </a:xfrm>
          <a:prstGeom prst="rect">
            <a:avLst/>
          </a:prstGeom>
        </p:spPr>
      </p:pic>
      <p:sp>
        <p:nvSpPr>
          <p:cNvPr id="21" name="Content Placeholder 2"/>
          <p:cNvSpPr txBox="1">
            <a:spLocks/>
          </p:cNvSpPr>
          <p:nvPr/>
        </p:nvSpPr>
        <p:spPr>
          <a:xfrm>
            <a:off x="513864" y="4911714"/>
            <a:ext cx="3888432" cy="144016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/>
              <a:buNone/>
            </a:pPr>
            <a:r>
              <a:rPr lang="en-US" sz="2000" dirty="0" smtClean="0"/>
              <a:t>Extreme conditions for:</a:t>
            </a:r>
          </a:p>
          <a:p>
            <a:pPr>
              <a:spcBef>
                <a:spcPts val="0"/>
              </a:spcBef>
              <a:buFont typeface="Lucida Grande"/>
              <a:buChar char="-"/>
              <a:defRPr/>
            </a:pPr>
            <a:r>
              <a:rPr lang="en-US" sz="1800" dirty="0" smtClean="0">
                <a:solidFill>
                  <a:schemeClr val="tx2"/>
                </a:solidFill>
              </a:rPr>
              <a:t>radiation</a:t>
            </a:r>
          </a:p>
          <a:p>
            <a:pPr>
              <a:spcBef>
                <a:spcPts val="0"/>
              </a:spcBef>
              <a:buFont typeface="Lucida Grande"/>
              <a:buChar char="-"/>
              <a:defRPr/>
            </a:pPr>
            <a:r>
              <a:rPr lang="en-US" sz="1800" dirty="0" smtClean="0">
                <a:solidFill>
                  <a:schemeClr val="tx2"/>
                </a:solidFill>
              </a:rPr>
              <a:t>pileup</a:t>
            </a:r>
          </a:p>
          <a:p>
            <a:pPr>
              <a:spcBef>
                <a:spcPts val="0"/>
              </a:spcBef>
              <a:buFont typeface="Lucida Grande"/>
              <a:buChar char="-"/>
              <a:defRPr/>
            </a:pPr>
            <a:r>
              <a:rPr lang="en-US" sz="1800" dirty="0" smtClean="0">
                <a:solidFill>
                  <a:schemeClr val="tx2"/>
                </a:solidFill>
              </a:rPr>
              <a:t>Trigger / DAQ</a:t>
            </a:r>
          </a:p>
          <a:p>
            <a:pPr>
              <a:spcBef>
                <a:spcPts val="0"/>
              </a:spcBef>
              <a:buFont typeface="Lucida Grande"/>
              <a:buChar char="-"/>
              <a:defRPr/>
            </a:pPr>
            <a:r>
              <a:rPr lang="en-US" sz="1800" dirty="0" smtClean="0">
                <a:solidFill>
                  <a:schemeClr val="tx2"/>
                </a:solidFill>
              </a:rPr>
              <a:t>Data handling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738868" y="4883501"/>
            <a:ext cx="4850235" cy="1323439"/>
          </a:xfrm>
          <a:prstGeom prst="rect">
            <a:avLst/>
          </a:prstGeom>
          <a:solidFill>
            <a:schemeClr val="bg1"/>
          </a:solidFill>
          <a:ln w="28575" cmpd="sng">
            <a:solidFill>
              <a:srgbClr val="FF0000"/>
            </a:solidFill>
          </a:ln>
          <a:effectLst>
            <a:outerShdw blurRad="88900" dist="1270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buFont typeface="Arial"/>
              <a:buNone/>
              <a:defRPr/>
            </a:pPr>
            <a:r>
              <a:rPr lang="en-US" sz="2000" dirty="0" smtClean="0"/>
              <a:t>The CMS upgrade program involves a series of upgrades and improvements to maintain physics performance as the accelerator conditions become ever more challenging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0078686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FermilabTemplate">
  <a:themeElements>
    <a:clrScheme name="Fermilab">
      <a:dk1>
        <a:srgbClr val="004C97"/>
      </a:dk1>
      <a:lt1>
        <a:srgbClr val="FFFFFF"/>
      </a:lt1>
      <a:dk2>
        <a:srgbClr val="004C9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40404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Fermilab: Footer Only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FermilabTemplate.potx</Template>
  <TotalTime>5265</TotalTime>
  <Words>4377</Words>
  <Application>Microsoft Macintosh PowerPoint</Application>
  <PresentationFormat>On-screen Show (4:3)</PresentationFormat>
  <Paragraphs>835</Paragraphs>
  <Slides>63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63</vt:i4>
      </vt:variant>
    </vt:vector>
  </HeadingPairs>
  <TitlesOfParts>
    <vt:vector size="65" baseType="lpstr">
      <vt:lpstr>FermilabTemplate</vt:lpstr>
      <vt:lpstr>Fermilab: Footer Only</vt:lpstr>
      <vt:lpstr>CMS Phase 2 Upgrades </vt:lpstr>
      <vt:lpstr>LHC Upgrades: High Priority!</vt:lpstr>
      <vt:lpstr>Outline </vt:lpstr>
      <vt:lpstr> </vt:lpstr>
      <vt:lpstr>LHC Upgrades: Timeline towards HL-LHC</vt:lpstr>
      <vt:lpstr>LHC Upgrades: New long-term schedule (approved by CERN Council in June)</vt:lpstr>
      <vt:lpstr>HL-LHC Luminosity Goals</vt:lpstr>
      <vt:lpstr>Outline </vt:lpstr>
      <vt:lpstr>CMS Upgrades for HL-LHC: High pileup!</vt:lpstr>
      <vt:lpstr>The CMS detector</vt:lpstr>
      <vt:lpstr>International CMS Upgrades: From now through 2026+</vt:lpstr>
      <vt:lpstr>Outline </vt:lpstr>
      <vt:lpstr>Physics Reach at HL-LHC</vt:lpstr>
      <vt:lpstr>Requirements for the upgrades</vt:lpstr>
      <vt:lpstr>HL-LHC: a hostile environment</vt:lpstr>
      <vt:lpstr>CMS Upgrades for HL-LHC: Summary</vt:lpstr>
      <vt:lpstr>CMS HL-LHC upgrades</vt:lpstr>
      <vt:lpstr>CMS HL-LHC upgrades</vt:lpstr>
      <vt:lpstr>Phase 2 Pixels</vt:lpstr>
      <vt:lpstr>Phase 2 Outer Tracker configuration</vt:lpstr>
      <vt:lpstr>Outer Tracker – tilted barrel example</vt:lpstr>
      <vt:lpstr>Using the Phase 2 tracker in the L1 Trigger</vt:lpstr>
      <vt:lpstr>Phase 2 Track Trigger: AM approach</vt:lpstr>
      <vt:lpstr>Phase 2 Track Trigger: Tracklet (pure FPGA) approach</vt:lpstr>
      <vt:lpstr>Phase 2 Track Trigger</vt:lpstr>
      <vt:lpstr>CMS HL-LHC upgrades</vt:lpstr>
      <vt:lpstr>Endcap Calorimeter for HL-LHC: High Granularity Cal</vt:lpstr>
      <vt:lpstr>Endcap Calorimeter for HL-LHC: HGCal</vt:lpstr>
      <vt:lpstr>Endcap Calorimeter for HL-LHC: HGCal</vt:lpstr>
      <vt:lpstr>Net effect: extends tracking into calorimeter!</vt:lpstr>
      <vt:lpstr>Endcap Calorimeter: Backing Hadronic</vt:lpstr>
      <vt:lpstr>Endcap Calorimeter: L1 Trigger</vt:lpstr>
      <vt:lpstr>Endcap Calorimeter: Trigger</vt:lpstr>
      <vt:lpstr>CMS HL-LHC upgrades</vt:lpstr>
      <vt:lpstr>CMS HL-LHC upgrades: Muons</vt:lpstr>
      <vt:lpstr>CMS HL-LHC: Trigger / DAQ</vt:lpstr>
      <vt:lpstr>CMS HL-LHC: Costs / Schedules</vt:lpstr>
      <vt:lpstr>International CMS Upgrade Cost and Schedule </vt:lpstr>
      <vt:lpstr>International CMS Upgrade Cost and Schedule </vt:lpstr>
      <vt:lpstr>CMS HL-LHC: Costs / Schedules</vt:lpstr>
      <vt:lpstr>CMS HL-LHC: USCMS plans</vt:lpstr>
      <vt:lpstr>USCMS HL-LHC upgrades</vt:lpstr>
      <vt:lpstr>CMS HL-LHC: USCMS project schedule</vt:lpstr>
      <vt:lpstr>USCMS interests in HL-LHC</vt:lpstr>
      <vt:lpstr>CMS HL-LHC: USCMS project organization</vt:lpstr>
      <vt:lpstr>USCMS HL-LHC R&amp;D</vt:lpstr>
      <vt:lpstr>Summary / Conclusions </vt:lpstr>
      <vt:lpstr>Backup slides</vt:lpstr>
      <vt:lpstr>LHC past: In a Nutshell</vt:lpstr>
      <vt:lpstr>Higgs: current status</vt:lpstr>
      <vt:lpstr>Phase 2 TDAQ / Computing</vt:lpstr>
      <vt:lpstr>Phase 2 L1 Track Trigger</vt:lpstr>
      <vt:lpstr>Phase 2 (HL-LHC)</vt:lpstr>
      <vt:lpstr>International CMS Schedule</vt:lpstr>
      <vt:lpstr>International CMS Phase 2 </vt:lpstr>
      <vt:lpstr>CMS GE1-1 Muon Trigger Upgrade</vt:lpstr>
      <vt:lpstr>Calorimeters in HL-LHC</vt:lpstr>
      <vt:lpstr>Outline </vt:lpstr>
      <vt:lpstr>Phase 1 Reminder</vt:lpstr>
      <vt:lpstr>HCAL Progress</vt:lpstr>
      <vt:lpstr>FPIX progress</vt:lpstr>
      <vt:lpstr>L1T Progress</vt:lpstr>
      <vt:lpstr>Phase 2 Track Trigger</vt:lpstr>
    </vt:vector>
  </TitlesOfParts>
  <Company>Sandbox Studio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Sandbox Studio</dc:creator>
  <cp:lastModifiedBy>Vivian ODell</cp:lastModifiedBy>
  <cp:revision>328</cp:revision>
  <cp:lastPrinted>2014-01-20T19:40:21Z</cp:lastPrinted>
  <dcterms:created xsi:type="dcterms:W3CDTF">2015-06-23T13:26:49Z</dcterms:created>
  <dcterms:modified xsi:type="dcterms:W3CDTF">2015-06-24T15:21:34Z</dcterms:modified>
</cp:coreProperties>
</file>