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2" r:id="rId5"/>
  </p:sldMasterIdLst>
  <p:notesMasterIdLst>
    <p:notesMasterId r:id="rId26"/>
  </p:notesMasterIdLst>
  <p:handoutMasterIdLst>
    <p:handoutMasterId r:id="rId27"/>
  </p:handoutMasterIdLst>
  <p:sldIdLst>
    <p:sldId id="265" r:id="rId6"/>
    <p:sldId id="505" r:id="rId7"/>
    <p:sldId id="511" r:id="rId8"/>
    <p:sldId id="510" r:id="rId9"/>
    <p:sldId id="506" r:id="rId10"/>
    <p:sldId id="507" r:id="rId11"/>
    <p:sldId id="518" r:id="rId12"/>
    <p:sldId id="492" r:id="rId13"/>
    <p:sldId id="517" r:id="rId14"/>
    <p:sldId id="508" r:id="rId15"/>
    <p:sldId id="512" r:id="rId16"/>
    <p:sldId id="515" r:id="rId17"/>
    <p:sldId id="513" r:id="rId18"/>
    <p:sldId id="519" r:id="rId19"/>
    <p:sldId id="509" r:id="rId20"/>
    <p:sldId id="449" r:id="rId21"/>
    <p:sldId id="450" r:id="rId22"/>
    <p:sldId id="516" r:id="rId23"/>
    <p:sldId id="514" r:id="rId24"/>
    <p:sldId id="520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CBE6"/>
    <a:srgbClr val="CFEBEE"/>
    <a:srgbClr val="CB402A"/>
    <a:srgbClr val="000000"/>
    <a:srgbClr val="1F709B"/>
    <a:srgbClr val="6793D5"/>
    <a:srgbClr val="648CCC"/>
    <a:srgbClr val="6991D1"/>
    <a:srgbClr val="6D96D5"/>
    <a:srgbClr val="699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94" autoAdjust="0"/>
  </p:normalViewPr>
  <p:slideViewPr>
    <p:cSldViewPr snapToGrid="0" snapToObjects="1">
      <p:cViewPr>
        <p:scale>
          <a:sx n="100" d="100"/>
          <a:sy n="100" d="100"/>
        </p:scale>
        <p:origin x="-102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E6F29856-FFE1-AE42-BCCA-0D78928A922B}" type="datetimeFigureOut">
              <a:rPr lang="en-US"/>
              <a:pPr>
                <a:defRPr/>
              </a:pPr>
              <a:t>6/22/15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EFC1AB2-CF57-DF49-A528-85490AB860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15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886E6E6-E9CE-D440-A32F-54DDF1CCF107}" type="datetimeFigureOut">
              <a:rPr lang="en-US"/>
              <a:pPr>
                <a:defRPr/>
              </a:pPr>
              <a:t>6/22/15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0591FB0-047F-484E-9E8C-9233C9F80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363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1FB0-047F-484E-9E8C-9233C9F80E2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2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1FB0-047F-484E-9E8C-9233C9F80E2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2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Fermilab’s</a:t>
            </a:r>
            <a:r>
              <a:rPr lang="en-US" dirty="0" smtClean="0"/>
              <a:t> ALP is a 40-page</a:t>
            </a:r>
            <a:r>
              <a:rPr lang="en-US" baseline="0" dirty="0" smtClean="0"/>
              <a:t> document. The draft ALP was sent to DOE on May 1, 2015. The final version will be sent to DOE in July.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1FB0-047F-484E-9E8C-9233C9F80E2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1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1FB0-047F-484E-9E8C-9233C9F80E2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9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in the 1</a:t>
            </a:r>
            <a:r>
              <a:rPr lang="en-US" baseline="30000" dirty="0" smtClean="0"/>
              <a:t>st</a:t>
            </a:r>
            <a:r>
              <a:rPr lang="en-US" dirty="0" smtClean="0"/>
              <a:t> year of defining the lab’s strategic planning</a:t>
            </a:r>
            <a:r>
              <a:rPr lang="en-US" baseline="0" dirty="0" smtClean="0"/>
              <a:t>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1FB0-047F-484E-9E8C-9233C9F80E2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6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1FB0-047F-484E-9E8C-9233C9F80E2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07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up to beginning?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1FB0-047F-484E-9E8C-9233C9F80E2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9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212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B5EF0115-723D-3245-8012-402B1A37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7D61-992E-5D45-B667-D39602880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9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BD08-A13A-524E-8698-A38BA2733D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423E-4122-E646-9AD1-1B531A02A2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12CD-BD24-134B-BCD6-EB6A7595E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8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A568F-9211-2B4B-BAA0-28B514177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1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E7C3-37E5-414E-ADE1-9F077E00B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1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3201-DAA3-F641-A8E3-C1CD8C715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4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BD2361-C18D-7544-B3B8-3C47435CA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5571A3C3-79B3-3245-8DD6-B95A0D002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ermipoint.fnal.gov/organization/ocoo/ippm/SitePages/Home.asp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harepoint.fnal.gov/org/do-ippm/Shared%20Documents/Strategic-Plan-Development-Rev1.0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Strategic Planning Process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Erik Gottschalk</a:t>
            </a:r>
            <a:endParaRPr lang="en-US" dirty="0">
              <a:latin typeface="Helvetica" charset="0"/>
            </a:endParaRPr>
          </a:p>
          <a:p>
            <a:r>
              <a:rPr lang="en-US" dirty="0" err="1" smtClean="0">
                <a:latin typeface="Helvetica" charset="0"/>
              </a:rPr>
              <a:t>Fermilab</a:t>
            </a:r>
            <a:r>
              <a:rPr lang="en-US" dirty="0" smtClean="0">
                <a:latin typeface="Helvetica" charset="0"/>
              </a:rPr>
              <a:t> Physics Advisory Committee Meeting – June 22-25, 2015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22 June 2015</a:t>
            </a:r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trategic </a:t>
            </a:r>
            <a:r>
              <a:rPr lang="en-US" dirty="0"/>
              <a:t>p</a:t>
            </a:r>
            <a:r>
              <a:rPr lang="en-US" dirty="0" smtClean="0"/>
              <a:t>lanning system – database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981325" y="2599690"/>
            <a:ext cx="3783013" cy="1000086"/>
            <a:chOff x="1558925" y="2571750"/>
            <a:chExt cx="3783013" cy="1000086"/>
          </a:xfrm>
        </p:grpSpPr>
        <p:sp>
          <p:nvSpPr>
            <p:cNvPr id="8" name="Rectangle 336"/>
            <p:cNvSpPr>
              <a:spLocks noChangeArrowheads="1"/>
            </p:cNvSpPr>
            <p:nvPr/>
          </p:nvSpPr>
          <p:spPr bwMode="auto">
            <a:xfrm>
              <a:off x="1558925" y="3017838"/>
              <a:ext cx="150018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AF272F"/>
                  </a:solidFill>
                  <a:cs typeface="Calibri" charset="0"/>
                </a:rPr>
                <a:t>Lab Goals</a:t>
              </a:r>
              <a:br>
                <a:rPr lang="en-US" sz="1800" b="1" dirty="0" smtClean="0">
                  <a:solidFill>
                    <a:srgbClr val="AF272F"/>
                  </a:solidFill>
                  <a:cs typeface="Calibri" charset="0"/>
                </a:rPr>
              </a:br>
              <a:r>
                <a:rPr lang="en-US" sz="1800" b="1" dirty="0" smtClean="0">
                  <a:solidFill>
                    <a:srgbClr val="AF272F"/>
                  </a:solidFill>
                  <a:cs typeface="Calibri" charset="0"/>
                </a:rPr>
                <a:t>(5 years)</a:t>
              </a:r>
              <a:endParaRPr lang="en-US" sz="1200" b="1" dirty="0">
                <a:solidFill>
                  <a:srgbClr val="AF272F"/>
                </a:solidFill>
                <a:cs typeface="Calibri" charset="0"/>
              </a:endParaRPr>
            </a:p>
          </p:txBody>
        </p:sp>
        <p:cxnSp>
          <p:nvCxnSpPr>
            <p:cNvPr id="9" name="Elbow Connector 194"/>
            <p:cNvCxnSpPr>
              <a:endCxn id="10" idx="0"/>
            </p:cNvCxnSpPr>
            <p:nvPr/>
          </p:nvCxnSpPr>
          <p:spPr>
            <a:xfrm flipH="1">
              <a:off x="3395663" y="2571750"/>
              <a:ext cx="822325" cy="438150"/>
            </a:xfrm>
            <a:prstGeom prst="straightConnector1">
              <a:avLst/>
            </a:prstGeom>
            <a:ln w="19050" cmpd="sng">
              <a:solidFill>
                <a:srgbClr val="004C97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098800" y="3009900"/>
              <a:ext cx="593725" cy="477838"/>
            </a:xfrm>
            <a:prstGeom prst="rect">
              <a:avLst/>
            </a:prstGeom>
            <a:solidFill>
              <a:srgbClr val="004C97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Lab Goal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21125" y="3009900"/>
              <a:ext cx="593725" cy="477838"/>
            </a:xfrm>
            <a:prstGeom prst="rect">
              <a:avLst/>
            </a:prstGeom>
            <a:solidFill>
              <a:srgbClr val="004C97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Lab Goal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" name="Elbow Connector 201"/>
            <p:cNvCxnSpPr>
              <a:endCxn id="11" idx="0"/>
            </p:cNvCxnSpPr>
            <p:nvPr/>
          </p:nvCxnSpPr>
          <p:spPr>
            <a:xfrm>
              <a:off x="4217988" y="2571750"/>
              <a:ext cx="0" cy="438150"/>
            </a:xfrm>
            <a:prstGeom prst="straightConnector1">
              <a:avLst/>
            </a:prstGeom>
            <a:ln w="19050" cmpd="sng">
              <a:solidFill>
                <a:srgbClr val="004C97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748213" y="3009900"/>
              <a:ext cx="593725" cy="477838"/>
            </a:xfrm>
            <a:prstGeom prst="rect">
              <a:avLst/>
            </a:prstGeom>
            <a:solidFill>
              <a:srgbClr val="004C97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Lab Goal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4" name="Elbow Connector 205"/>
            <p:cNvCxnSpPr>
              <a:endCxn id="13" idx="0"/>
            </p:cNvCxnSpPr>
            <p:nvPr/>
          </p:nvCxnSpPr>
          <p:spPr>
            <a:xfrm>
              <a:off x="4217988" y="2571750"/>
              <a:ext cx="827087" cy="438150"/>
            </a:xfrm>
            <a:prstGeom prst="straightConnector1">
              <a:avLst/>
            </a:prstGeom>
            <a:ln w="19050" cmpd="sng">
              <a:solidFill>
                <a:srgbClr val="004C97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 bwMode="auto">
          <a:xfrm>
            <a:off x="4177348" y="5003165"/>
            <a:ext cx="593725" cy="479425"/>
          </a:xfrm>
          <a:prstGeom prst="rect">
            <a:avLst/>
          </a:prstGeom>
          <a:solidFill>
            <a:srgbClr val="FFF6CE"/>
          </a:solidFill>
          <a:ln w="12700" cmpd="sng">
            <a:solidFill>
              <a:srgbClr val="660066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solidFill>
                  <a:srgbClr val="660066"/>
                </a:solidFill>
                <a:latin typeface="Calibri"/>
                <a:cs typeface="Calibri"/>
              </a:rPr>
              <a:t>Lab </a:t>
            </a:r>
          </a:p>
          <a:p>
            <a:pPr algn="ctr">
              <a:defRPr/>
            </a:pPr>
            <a:r>
              <a:rPr lang="en-US" sz="1000" dirty="0">
                <a:solidFill>
                  <a:srgbClr val="660066"/>
                </a:solidFill>
                <a:latin typeface="Calibri"/>
                <a:cs typeface="Calibri"/>
              </a:rPr>
              <a:t>Activity</a:t>
            </a:r>
          </a:p>
          <a:p>
            <a:pPr algn="ctr">
              <a:defRPr/>
            </a:pPr>
            <a:r>
              <a:rPr lang="en-US" sz="1000" dirty="0">
                <a:solidFill>
                  <a:srgbClr val="660066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894070" y="5003165"/>
            <a:ext cx="593725" cy="479425"/>
          </a:xfrm>
          <a:prstGeom prst="rect">
            <a:avLst/>
          </a:prstGeom>
          <a:solidFill>
            <a:srgbClr val="FFF6CE"/>
          </a:solidFill>
          <a:ln w="12700" cmpd="sng">
            <a:solidFill>
              <a:srgbClr val="660066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solidFill>
                  <a:srgbClr val="660066"/>
                </a:solidFill>
                <a:latin typeface="Calibri"/>
                <a:cs typeface="Calibri"/>
              </a:rPr>
              <a:t>Lab </a:t>
            </a:r>
          </a:p>
          <a:p>
            <a:pPr algn="ctr">
              <a:defRPr/>
            </a:pPr>
            <a:r>
              <a:rPr lang="en-US" sz="1000" dirty="0">
                <a:solidFill>
                  <a:srgbClr val="660066"/>
                </a:solidFill>
                <a:latin typeface="Calibri"/>
                <a:cs typeface="Calibri"/>
              </a:rPr>
              <a:t>Activity</a:t>
            </a:r>
          </a:p>
          <a:p>
            <a:pPr algn="ctr">
              <a:defRPr/>
            </a:pPr>
            <a:r>
              <a:rPr lang="en-US" sz="1000" dirty="0">
                <a:solidFill>
                  <a:srgbClr val="660066"/>
                </a:solidFill>
                <a:latin typeface="Calibri"/>
                <a:cs typeface="Calibri"/>
              </a:rPr>
              <a:t>Z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031423" y="5003165"/>
            <a:ext cx="593725" cy="479425"/>
          </a:xfrm>
          <a:prstGeom prst="rect">
            <a:avLst/>
          </a:prstGeom>
          <a:solidFill>
            <a:srgbClr val="FFF6CE"/>
          </a:solidFill>
          <a:ln w="12700" cmpd="sng">
            <a:solidFill>
              <a:srgbClr val="660066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solidFill>
                  <a:srgbClr val="660066"/>
                </a:solidFill>
                <a:latin typeface="Calibri"/>
                <a:cs typeface="Calibri"/>
              </a:rPr>
              <a:t>Lab </a:t>
            </a:r>
          </a:p>
          <a:p>
            <a:pPr algn="ctr">
              <a:defRPr/>
            </a:pPr>
            <a:r>
              <a:rPr lang="en-US" sz="1000" dirty="0">
                <a:solidFill>
                  <a:srgbClr val="660066"/>
                </a:solidFill>
                <a:latin typeface="Calibri"/>
                <a:cs typeface="Calibri"/>
              </a:rPr>
              <a:t>Activity</a:t>
            </a:r>
          </a:p>
          <a:p>
            <a:pPr algn="ctr">
              <a:defRPr/>
            </a:pPr>
            <a:r>
              <a:rPr lang="en-US" sz="1000" dirty="0">
                <a:solidFill>
                  <a:srgbClr val="660066"/>
                </a:solidFill>
                <a:latin typeface="Calibri"/>
                <a:cs typeface="Calibri"/>
              </a:rPr>
              <a:t>Y</a:t>
            </a:r>
          </a:p>
        </p:txBody>
      </p:sp>
      <p:cxnSp>
        <p:nvCxnSpPr>
          <p:cNvPr id="22" name="Elbow Connector 214"/>
          <p:cNvCxnSpPr>
            <a:stCxn id="21" idx="0"/>
          </p:cNvCxnSpPr>
          <p:nvPr/>
        </p:nvCxnSpPr>
        <p:spPr bwMode="auto">
          <a:xfrm flipV="1">
            <a:off x="5328285" y="4620578"/>
            <a:ext cx="854075" cy="382587"/>
          </a:xfrm>
          <a:prstGeom prst="straightConnector1">
            <a:avLst/>
          </a:prstGeom>
          <a:ln w="19050" cmpd="sng">
            <a:solidFill>
              <a:srgbClr val="660066"/>
            </a:solidFill>
            <a:prstDash val="solid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15"/>
          <p:cNvCxnSpPr>
            <a:stCxn id="20" idx="0"/>
          </p:cNvCxnSpPr>
          <p:nvPr/>
        </p:nvCxnSpPr>
        <p:spPr bwMode="auto">
          <a:xfrm flipV="1">
            <a:off x="6190933" y="4620578"/>
            <a:ext cx="1587" cy="382587"/>
          </a:xfrm>
          <a:prstGeom prst="straightConnector1">
            <a:avLst/>
          </a:prstGeom>
          <a:ln w="19050" cmpd="sng">
            <a:solidFill>
              <a:srgbClr val="660066"/>
            </a:solidFill>
            <a:prstDash val="solid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20"/>
          <p:cNvCxnSpPr>
            <a:stCxn id="19" idx="0"/>
            <a:endCxn id="28" idx="2"/>
          </p:cNvCxnSpPr>
          <p:nvPr/>
        </p:nvCxnSpPr>
        <p:spPr bwMode="auto">
          <a:xfrm flipH="1" flipV="1">
            <a:off x="4471036" y="4620578"/>
            <a:ext cx="3175" cy="382587"/>
          </a:xfrm>
          <a:prstGeom prst="straightConnector1">
            <a:avLst/>
          </a:prstGeom>
          <a:ln w="19050" cmpd="sng">
            <a:solidFill>
              <a:srgbClr val="660066"/>
            </a:solidFill>
            <a:prstDash val="solid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338"/>
          <p:cNvSpPr>
            <a:spLocks noChangeArrowheads="1"/>
          </p:cNvSpPr>
          <p:nvPr/>
        </p:nvSpPr>
        <p:spPr bwMode="auto">
          <a:xfrm>
            <a:off x="3911600" y="5623878"/>
            <a:ext cx="2784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AF272F"/>
                </a:solidFill>
                <a:cs typeface="Calibri" charset="0"/>
              </a:rPr>
              <a:t>Lab </a:t>
            </a:r>
            <a:r>
              <a:rPr lang="en-US" sz="1800" b="1" dirty="0" smtClean="0">
                <a:solidFill>
                  <a:srgbClr val="AF272F"/>
                </a:solidFill>
                <a:cs typeface="Calibri" charset="0"/>
              </a:rPr>
              <a:t>Activities </a:t>
            </a:r>
            <a:br>
              <a:rPr lang="en-US" sz="1800" b="1" dirty="0" smtClean="0">
                <a:solidFill>
                  <a:srgbClr val="AF272F"/>
                </a:solidFill>
                <a:cs typeface="Calibri" charset="0"/>
              </a:rPr>
            </a:br>
            <a:r>
              <a:rPr lang="en-US" sz="1800" b="1" dirty="0" smtClean="0">
                <a:solidFill>
                  <a:srgbClr val="AF272F"/>
                </a:solidFill>
                <a:cs typeface="Calibri" charset="0"/>
              </a:rPr>
              <a:t>(summarized in lab </a:t>
            </a:r>
            <a:r>
              <a:rPr lang="en-US" sz="1800" b="1" dirty="0">
                <a:solidFill>
                  <a:srgbClr val="AF272F"/>
                </a:solidFill>
                <a:cs typeface="Calibri" charset="0"/>
              </a:rPr>
              <a:t>a</a:t>
            </a:r>
            <a:r>
              <a:rPr lang="en-US" sz="1800" b="1" dirty="0" smtClean="0">
                <a:solidFill>
                  <a:srgbClr val="AF272F"/>
                </a:solidFill>
                <a:cs typeface="Calibri" charset="0"/>
              </a:rPr>
              <a:t>genda)</a:t>
            </a:r>
            <a:endParaRPr lang="en-US" sz="1800" b="1" dirty="0">
              <a:solidFill>
                <a:srgbClr val="AF272F"/>
              </a:solidFill>
              <a:cs typeface="Calibri" charset="0"/>
            </a:endParaRPr>
          </a:p>
        </p:txBody>
      </p:sp>
      <p:sp>
        <p:nvSpPr>
          <p:cNvPr id="27" name="Rectangle 337"/>
          <p:cNvSpPr>
            <a:spLocks noChangeArrowheads="1"/>
          </p:cNvSpPr>
          <p:nvPr/>
        </p:nvSpPr>
        <p:spPr bwMode="auto">
          <a:xfrm>
            <a:off x="1158240" y="4149090"/>
            <a:ext cx="29851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rgbClr val="AF272F"/>
                </a:solidFill>
                <a:latin typeface="Calibri"/>
                <a:cs typeface="Calibri"/>
              </a:rPr>
              <a:t>Lab Objectives </a:t>
            </a:r>
            <a:r>
              <a:rPr lang="en-US" sz="1800" b="1" dirty="0">
                <a:solidFill>
                  <a:srgbClr val="AF272F"/>
                </a:solidFill>
                <a:latin typeface="Calibri"/>
                <a:cs typeface="Calibri"/>
              </a:rPr>
              <a:t>/ Outcomes</a:t>
            </a:r>
          </a:p>
          <a:p>
            <a:pPr algn="ctr">
              <a:defRPr/>
            </a:pPr>
            <a:r>
              <a:rPr lang="en-US" sz="1050" dirty="0" smtClean="0">
                <a:solidFill>
                  <a:srgbClr val="202020"/>
                </a:solidFill>
                <a:latin typeface="Calibri"/>
                <a:cs typeface="Calibri"/>
              </a:rPr>
              <a:t>Satisfy “</a:t>
            </a:r>
            <a:r>
              <a:rPr lang="en-US" sz="1050" dirty="0">
                <a:solidFill>
                  <a:srgbClr val="202020"/>
                </a:solidFill>
                <a:latin typeface="Calibri"/>
                <a:cs typeface="Calibri"/>
              </a:rPr>
              <a:t>SMART” </a:t>
            </a:r>
            <a:r>
              <a:rPr lang="en-US" sz="1050" dirty="0" smtClean="0">
                <a:solidFill>
                  <a:srgbClr val="202020"/>
                </a:solidFill>
                <a:latin typeface="Calibri"/>
                <a:cs typeface="Calibri"/>
              </a:rPr>
              <a:t>criteria</a:t>
            </a:r>
            <a:endParaRPr lang="en-US" sz="1050" dirty="0">
              <a:solidFill>
                <a:srgbClr val="202020"/>
              </a:solidFill>
              <a:latin typeface="Calibri"/>
              <a:cs typeface="Calibri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840413" y="4141153"/>
            <a:ext cx="593725" cy="479425"/>
          </a:xfrm>
          <a:prstGeom prst="rect">
            <a:avLst/>
          </a:prstGeom>
          <a:solidFill>
            <a:srgbClr val="0068CF"/>
          </a:solidFill>
          <a:ln w="6350" cmpd="sng">
            <a:solidFill>
              <a:schemeClr val="bg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solidFill>
                  <a:srgbClr val="FFFFFF"/>
                </a:solidFill>
                <a:latin typeface="Calibri"/>
                <a:cs typeface="Calibri"/>
              </a:rPr>
              <a:t>Lab Objective 3.1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889500" y="4141153"/>
            <a:ext cx="593725" cy="479425"/>
          </a:xfrm>
          <a:prstGeom prst="rect">
            <a:avLst/>
          </a:prstGeom>
          <a:solidFill>
            <a:srgbClr val="0068CF"/>
          </a:solidFill>
          <a:ln w="6350" cmpd="sng">
            <a:solidFill>
              <a:schemeClr val="bg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i="1" dirty="0">
                <a:solidFill>
                  <a:srgbClr val="FFFFFF"/>
                </a:solidFill>
                <a:latin typeface="Calibri"/>
                <a:cs typeface="Calibri"/>
              </a:rPr>
              <a:t>Lab Outcome 1.1.1</a:t>
            </a:r>
          </a:p>
        </p:txBody>
      </p:sp>
      <p:cxnSp>
        <p:nvCxnSpPr>
          <p:cNvPr id="30" name="Elbow Connector 202"/>
          <p:cNvCxnSpPr>
            <a:stCxn id="13" idx="2"/>
            <a:endCxn id="28" idx="0"/>
          </p:cNvCxnSpPr>
          <p:nvPr/>
        </p:nvCxnSpPr>
        <p:spPr bwMode="auto">
          <a:xfrm flipH="1">
            <a:off x="6137276" y="3505518"/>
            <a:ext cx="330200" cy="635635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203"/>
          <p:cNvCxnSpPr>
            <a:stCxn id="10" idx="2"/>
            <a:endCxn id="29" idx="0"/>
          </p:cNvCxnSpPr>
          <p:nvPr/>
        </p:nvCxnSpPr>
        <p:spPr bwMode="auto">
          <a:xfrm>
            <a:off x="4818063" y="3505518"/>
            <a:ext cx="368300" cy="635635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auto">
          <a:xfrm>
            <a:off x="4165600" y="4141153"/>
            <a:ext cx="593725" cy="479425"/>
          </a:xfrm>
          <a:prstGeom prst="rect">
            <a:avLst/>
          </a:prstGeom>
          <a:solidFill>
            <a:srgbClr val="0068CF"/>
          </a:solidFill>
          <a:ln w="6350" cmpd="sng">
            <a:solidFill>
              <a:schemeClr val="bg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solidFill>
                  <a:srgbClr val="FFFFFF"/>
                </a:solidFill>
                <a:latin typeface="Calibri"/>
                <a:cs typeface="Calibri"/>
              </a:rPr>
              <a:t>Lab Objective 1.1</a:t>
            </a:r>
          </a:p>
        </p:txBody>
      </p:sp>
      <p:cxnSp>
        <p:nvCxnSpPr>
          <p:cNvPr id="33" name="Elbow Connector 207"/>
          <p:cNvCxnSpPr>
            <a:stCxn id="10" idx="2"/>
            <a:endCxn id="32" idx="0"/>
          </p:cNvCxnSpPr>
          <p:nvPr/>
        </p:nvCxnSpPr>
        <p:spPr bwMode="auto">
          <a:xfrm flipH="1">
            <a:off x="4462463" y="3505518"/>
            <a:ext cx="355600" cy="635635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 bwMode="auto">
          <a:xfrm>
            <a:off x="6564313" y="4141153"/>
            <a:ext cx="593725" cy="479425"/>
          </a:xfrm>
          <a:prstGeom prst="rect">
            <a:avLst/>
          </a:prstGeom>
          <a:solidFill>
            <a:srgbClr val="0068CF"/>
          </a:solidFill>
          <a:ln w="6350" cmpd="sng">
            <a:solidFill>
              <a:schemeClr val="bg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solidFill>
                  <a:srgbClr val="FFFFFF"/>
                </a:solidFill>
                <a:latin typeface="Calibri"/>
                <a:cs typeface="Calibri"/>
              </a:rPr>
              <a:t>Lab Objective 3.2</a:t>
            </a:r>
          </a:p>
        </p:txBody>
      </p:sp>
      <p:cxnSp>
        <p:nvCxnSpPr>
          <p:cNvPr id="35" name="Elbow Connector 202"/>
          <p:cNvCxnSpPr>
            <a:stCxn id="13" idx="2"/>
            <a:endCxn id="34" idx="0"/>
          </p:cNvCxnSpPr>
          <p:nvPr/>
        </p:nvCxnSpPr>
        <p:spPr bwMode="auto">
          <a:xfrm>
            <a:off x="6467476" y="3505518"/>
            <a:ext cx="393700" cy="635635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425700" y="212185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Accelerator 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Science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12000" y="212185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Building for Science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175375" y="212185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Precision Science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245100" y="212185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Neutrino Science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00538" y="212185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Large Hadron Collider Science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63913" y="212185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Cosmic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Science</a:t>
            </a:r>
          </a:p>
        </p:txBody>
      </p:sp>
      <p:sp>
        <p:nvSpPr>
          <p:cNvPr id="42" name="Rectangle 336"/>
          <p:cNvSpPr>
            <a:spLocks noChangeArrowheads="1"/>
          </p:cNvSpPr>
          <p:nvPr/>
        </p:nvSpPr>
        <p:spPr bwMode="auto">
          <a:xfrm>
            <a:off x="548640" y="2206943"/>
            <a:ext cx="1685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AF272F"/>
                </a:solidFill>
                <a:cs typeface="Calibri" charset="0"/>
              </a:rPr>
              <a:t>Strategic Themes</a:t>
            </a:r>
            <a:endParaRPr lang="en-US" sz="1200" b="1" dirty="0">
              <a:solidFill>
                <a:srgbClr val="AF272F"/>
              </a:solidFill>
              <a:cs typeface="Calibri" charset="0"/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22589" y="1018092"/>
            <a:ext cx="8865691" cy="87420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Lab goals, objectives, and activities are entered and managed in a database.</a:t>
            </a:r>
          </a:p>
          <a:p>
            <a:pPr marL="0" lvl="1" indent="0">
              <a:buNone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err="1">
                <a:hlinkClick r:id="rId3"/>
              </a:rPr>
              <a:t>fermipoint.fnal.gov</a:t>
            </a:r>
            <a:r>
              <a:rPr lang="en-US" sz="1600" dirty="0">
                <a:hlinkClick r:id="rId3"/>
              </a:rPr>
              <a:t>/organization/</a:t>
            </a:r>
            <a:r>
              <a:rPr lang="en-US" sz="1600" dirty="0" err="1">
                <a:hlinkClick r:id="rId3"/>
              </a:rPr>
              <a:t>ocoo</a:t>
            </a:r>
            <a:r>
              <a:rPr lang="en-US" sz="1600" dirty="0">
                <a:hlinkClick r:id="rId3"/>
              </a:rPr>
              <a:t>/</a:t>
            </a:r>
            <a:r>
              <a:rPr lang="en-US" sz="1600" dirty="0" err="1">
                <a:hlinkClick r:id="rId3"/>
              </a:rPr>
              <a:t>ippm</a:t>
            </a:r>
            <a:r>
              <a:rPr lang="en-US" sz="1600" dirty="0">
                <a:hlinkClick r:id="rId3"/>
              </a:rPr>
              <a:t>/</a:t>
            </a:r>
            <a:r>
              <a:rPr lang="en-US" sz="1600" dirty="0" err="1">
                <a:hlinkClick r:id="rId3"/>
              </a:rPr>
              <a:t>SitePages</a:t>
            </a:r>
            <a:r>
              <a:rPr lang="en-US" sz="1600" dirty="0">
                <a:hlinkClick r:id="rId3"/>
              </a:rPr>
              <a:t>/</a:t>
            </a:r>
            <a:r>
              <a:rPr lang="en-US" sz="1600" dirty="0" err="1">
                <a:hlinkClick r:id="rId3"/>
              </a:rPr>
              <a:t>Home.aspx</a:t>
            </a:r>
            <a:endParaRPr lang="en-US" sz="16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352389" y="5362268"/>
            <a:ext cx="135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U: </a:t>
            </a:r>
            <a:r>
              <a:rPr lang="en-US" sz="1400" dirty="0" err="1" smtClean="0"/>
              <a:t>pacvisitor</a:t>
            </a:r>
            <a:endParaRPr lang="en-US" sz="1400" dirty="0" smtClean="0"/>
          </a:p>
          <a:p>
            <a:r>
              <a:rPr lang="en-US" sz="1400" dirty="0" smtClean="0"/>
              <a:t>P: Planning2015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917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89" y="1068892"/>
            <a:ext cx="8865691" cy="509060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Terminology for strategic planning process defined in requirements document:</a:t>
            </a:r>
          </a:p>
          <a:p>
            <a:pPr marL="0" lvl="1" indent="0">
              <a:buNone/>
            </a:pPr>
            <a:r>
              <a:rPr lang="en-US" sz="1400" dirty="0">
                <a:solidFill>
                  <a:srgbClr val="3366FF"/>
                </a:solidFill>
                <a:hlinkClick r:id="rId2"/>
              </a:rPr>
              <a:t>https://sharepoint.fnal.gov/org/do-ippm/Shared%20Documents/Strategic-Plan-Development-Rev1.0.pdf</a:t>
            </a:r>
            <a:endParaRPr lang="en-US" sz="1400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pPr>
              <a:lnSpc>
                <a:spcPct val="110000"/>
              </a:lnSpc>
            </a:pPr>
            <a:r>
              <a:rPr lang="en-US" sz="2000" b="1" dirty="0"/>
              <a:t>Lab agenda: </a:t>
            </a:r>
            <a:r>
              <a:rPr lang="en-US" sz="2000" dirty="0"/>
              <a:t>A table that presents lab activities and their status for activities occurring in the current fiscal </a:t>
            </a:r>
            <a:r>
              <a:rPr lang="en-US" sz="2000" dirty="0" smtClean="0"/>
              <a:t>year. </a:t>
            </a:r>
            <a:endParaRPr lang="en-US" sz="2000" b="1" dirty="0" smtClean="0"/>
          </a:p>
          <a:p>
            <a:pPr>
              <a:lnSpc>
                <a:spcPct val="110000"/>
              </a:lnSpc>
            </a:pPr>
            <a:r>
              <a:rPr lang="en-US" sz="2000" b="1" dirty="0" smtClean="0"/>
              <a:t>Lab goal:</a:t>
            </a:r>
            <a:r>
              <a:rPr lang="en-US" sz="2000" dirty="0" smtClean="0"/>
              <a:t> Long-term</a:t>
            </a:r>
            <a:r>
              <a:rPr lang="en-US" sz="2000" dirty="0"/>
              <a:t>, high level aim for the lab established by strategic planning to achieve the lab’s mission as defined by the science community and the DOE. A goal is required to have at least one lab objective or outcome linked to the goal in the strategic planning database, </a:t>
            </a:r>
            <a:r>
              <a:rPr lang="en-US" sz="2000" dirty="0" smtClean="0"/>
              <a:t>and is </a:t>
            </a:r>
            <a:r>
              <a:rPr lang="en-US" sz="2000" dirty="0"/>
              <a:t>not required to have a target date</a:t>
            </a:r>
            <a:r>
              <a:rPr lang="en-US" sz="20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/>
              <a:t>Lab objective: </a:t>
            </a:r>
            <a:r>
              <a:rPr lang="en-US" sz="2000" dirty="0" smtClean="0"/>
              <a:t>A </a:t>
            </a:r>
            <a:r>
              <a:rPr lang="en-US" sz="2000" dirty="0"/>
              <a:t>concrete attainment that satisfies SMART criteria. A lab objective is required to have a link to a lab goal to satisfy the fourth criterion (relevance), and a target date to satisfy the fifth criterion (</a:t>
            </a:r>
            <a:r>
              <a:rPr lang="en-US" sz="2000" dirty="0" smtClean="0"/>
              <a:t>time‑</a:t>
            </a:r>
            <a:r>
              <a:rPr lang="en-US" sz="2000" dirty="0"/>
              <a:t>bound). </a:t>
            </a: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b="1" dirty="0" smtClean="0"/>
              <a:t>SMART:</a:t>
            </a:r>
            <a:r>
              <a:rPr lang="en-US" sz="2000" dirty="0" smtClean="0"/>
              <a:t> An </a:t>
            </a:r>
            <a:r>
              <a:rPr lang="en-US" sz="2000" dirty="0"/>
              <a:t>acronym that provides criteria for establishing objectives. W</a:t>
            </a:r>
            <a:r>
              <a:rPr lang="en-US" sz="2000" dirty="0" smtClean="0"/>
              <a:t>e use: </a:t>
            </a:r>
            <a:r>
              <a:rPr lang="en-US" sz="2000" b="1" dirty="0"/>
              <a:t>S</a:t>
            </a:r>
            <a:r>
              <a:rPr lang="en-US" sz="2000" dirty="0"/>
              <a:t>pecific, </a:t>
            </a:r>
            <a:r>
              <a:rPr lang="en-US" sz="2000" b="1" dirty="0"/>
              <a:t>M</a:t>
            </a:r>
            <a:r>
              <a:rPr lang="en-US" sz="2000" dirty="0"/>
              <a:t>easurable, </a:t>
            </a:r>
            <a:r>
              <a:rPr lang="en-US" sz="2000" b="1" dirty="0"/>
              <a:t>A</a:t>
            </a:r>
            <a:r>
              <a:rPr lang="en-US" sz="2000" dirty="0"/>
              <a:t>chievable, </a:t>
            </a:r>
            <a:r>
              <a:rPr lang="en-US" sz="2000" b="1" dirty="0"/>
              <a:t>R</a:t>
            </a:r>
            <a:r>
              <a:rPr lang="en-US" sz="2000" dirty="0"/>
              <a:t>elevant, </a:t>
            </a:r>
            <a:r>
              <a:rPr lang="en-US" sz="2000" b="1" dirty="0" smtClean="0"/>
              <a:t>T</a:t>
            </a:r>
            <a:r>
              <a:rPr lang="en-US" sz="2000" dirty="0" smtClean="0"/>
              <a:t>ime‑bound. </a:t>
            </a: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BE49-8E0E-6749-AF25-463099E4234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1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</a:t>
            </a:r>
            <a:r>
              <a:rPr lang="en-US" dirty="0"/>
              <a:t>p</a:t>
            </a:r>
            <a:r>
              <a:rPr lang="en-US" dirty="0" smtClean="0"/>
              <a:t>lanning process (1</a:t>
            </a:r>
            <a:r>
              <a:rPr lang="en-US" baseline="30000" dirty="0" smtClean="0"/>
              <a:t>st</a:t>
            </a:r>
            <a:r>
              <a:rPr lang="en-US" dirty="0" smtClean="0"/>
              <a:t> year)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43" y="878142"/>
            <a:ext cx="8865691" cy="302005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An </a:t>
            </a:r>
            <a:r>
              <a:rPr lang="en-US" sz="2000" b="1" dirty="0" smtClean="0"/>
              <a:t>annual process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Establish lab goals  </a:t>
            </a:r>
            <a:r>
              <a:rPr lang="en-US" sz="2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Goals are established in an annual workshop (1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workshop held Jan. </a:t>
            </a:r>
            <a:r>
              <a:rPr lang="en-US" sz="1800" dirty="0"/>
              <a:t>7</a:t>
            </a:r>
            <a:r>
              <a:rPr lang="en-US" sz="1800" dirty="0" smtClean="0"/>
              <a:t>-8, 2015)</a:t>
            </a:r>
          </a:p>
          <a:p>
            <a:r>
              <a:rPr lang="en-US" sz="2000" dirty="0" smtClean="0"/>
              <a:t>Establish lab objectives  </a:t>
            </a:r>
            <a:r>
              <a:rPr 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000" dirty="0" smtClean="0"/>
          </a:p>
          <a:p>
            <a:pPr lvl="1"/>
            <a:r>
              <a:rPr lang="en-US" sz="1800" dirty="0" smtClean="0"/>
              <a:t>Objectives are established by theme teams for each of the 6 strategic themes</a:t>
            </a:r>
          </a:p>
          <a:p>
            <a:r>
              <a:rPr lang="en-US" sz="2000" dirty="0" smtClean="0"/>
              <a:t>Establish lab agenda for current fiscal year</a:t>
            </a:r>
          </a:p>
          <a:p>
            <a:pPr lvl="1"/>
            <a:r>
              <a:rPr lang="en-US" sz="1800" dirty="0" smtClean="0"/>
              <a:t>We will establish the lab agenda at our next strategic planning workshop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BE49-8E0E-6749-AF25-463099E4234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8360"/>
              </p:ext>
            </p:extLst>
          </p:nvPr>
        </p:nvGraphicFramePr>
        <p:xfrm>
          <a:off x="580454" y="3517025"/>
          <a:ext cx="60833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4" imgW="6083300" imgH="2921000" progId="Word.Document.12">
                  <p:embed/>
                </p:oleObj>
              </mc:Choice>
              <mc:Fallback>
                <p:oleObj name="Document" r:id="rId4" imgW="6083300" imgH="292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0454" y="3517025"/>
                        <a:ext cx="6083300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28600" y="6365875"/>
            <a:ext cx="7321550" cy="0"/>
          </a:xfrm>
          <a:prstGeom prst="line">
            <a:avLst/>
          </a:prstGeom>
          <a:ln w="101600">
            <a:solidFill>
              <a:srgbClr val="89CB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83400" y="4178300"/>
            <a:ext cx="16900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Provisional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planning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calendar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0696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Teams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457638"/>
              </p:ext>
            </p:extLst>
          </p:nvPr>
        </p:nvGraphicFramePr>
        <p:xfrm>
          <a:off x="228600" y="1042989"/>
          <a:ext cx="8672514" cy="406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275"/>
                <a:gridCol w="5710239"/>
              </a:tblGrid>
              <a:tr h="580344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 Theme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 Leader(s)</a:t>
                      </a:r>
                      <a:endParaRPr lang="en-US" dirty="0"/>
                    </a:p>
                  </a:txBody>
                  <a:tcPr/>
                </a:tc>
              </a:tr>
              <a:tr h="58034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Accelerator Science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Swapan Chattopadhyay and Alexander Romanenko</a:t>
                      </a:r>
                      <a:endParaRPr lang="en-US" dirty="0"/>
                    </a:p>
                  </a:txBody>
                  <a:tcPr anchor="ctr"/>
                </a:tc>
              </a:tr>
              <a:tr h="58034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Cosmic Science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Hugh Lippincott</a:t>
                      </a:r>
                      <a:endParaRPr lang="en-US" dirty="0"/>
                    </a:p>
                  </a:txBody>
                  <a:tcPr anchor="ctr"/>
                </a:tc>
              </a:tr>
              <a:tr h="58034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LHC</a:t>
                      </a:r>
                      <a:r>
                        <a:rPr lang="en-US" baseline="0" dirty="0" smtClean="0"/>
                        <a:t> Science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Jim </a:t>
                      </a:r>
                      <a:r>
                        <a:rPr lang="en-US" dirty="0" err="1" smtClean="0"/>
                        <a:t>Hirschauer</a:t>
                      </a:r>
                      <a:endParaRPr lang="en-US" dirty="0"/>
                    </a:p>
                  </a:txBody>
                  <a:tcPr anchor="ctr"/>
                </a:tc>
              </a:tr>
              <a:tr h="58034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Neutrino Science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Sam</a:t>
                      </a:r>
                      <a:r>
                        <a:rPr lang="en-US" baseline="0" dirty="0" smtClean="0"/>
                        <a:t> Zeller</a:t>
                      </a:r>
                      <a:endParaRPr lang="en-US" dirty="0"/>
                    </a:p>
                  </a:txBody>
                  <a:tcPr anchor="ctr"/>
                </a:tc>
              </a:tr>
              <a:tr h="58034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Precision</a:t>
                      </a:r>
                      <a:r>
                        <a:rPr lang="en-US" baseline="0" dirty="0" smtClean="0"/>
                        <a:t> Science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Brendan</a:t>
                      </a:r>
                      <a:r>
                        <a:rPr lang="en-US" baseline="0" dirty="0" smtClean="0"/>
                        <a:t> Casey</a:t>
                      </a:r>
                      <a:endParaRPr lang="en-US" dirty="0" smtClean="0"/>
                    </a:p>
                  </a:txBody>
                  <a:tcPr anchor="ctr"/>
                </a:tc>
              </a:tr>
              <a:tr h="58034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Building</a:t>
                      </a:r>
                      <a:r>
                        <a:rPr lang="en-US" baseline="0" dirty="0" smtClean="0"/>
                        <a:t> for Science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Jolie </a:t>
                      </a:r>
                      <a:r>
                        <a:rPr lang="en-US" dirty="0" err="1" smtClean="0"/>
                        <a:t>Macier</a:t>
                      </a:r>
                      <a:r>
                        <a:rPr lang="en-US" dirty="0" smtClean="0"/>
                        <a:t> and Marc </a:t>
                      </a:r>
                      <a:r>
                        <a:rPr lang="en-US" dirty="0" err="1" smtClean="0"/>
                        <a:t>Kaducak</a:t>
                      </a:r>
                      <a:endParaRPr 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BE49-8E0E-6749-AF25-463099E4234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2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62980"/>
            <a:ext cx="8686800" cy="408052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 smtClean="0"/>
              <a:t>We are in the first year of defining the lab’s strategic planning process.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/>
              <a:t>The lab’s process has been used to: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Align the lab’s strategic plan with the P5 plan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Engage more people (theme teams) in strategic planning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Communicate lab strategy in a consistent manner (Annual Lab Plan)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/>
              <a:t>The next steps are to: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Develop the lab agenda to summarize lab activities and </a:t>
            </a:r>
            <a:r>
              <a:rPr lang="en-US" sz="1800" smtClean="0"/>
              <a:t>their status</a:t>
            </a:r>
            <a:endParaRPr lang="en-US" sz="1800" dirty="0" smtClean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Integrate enterprise risk management with strategic planning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Complete the development of requirements for the  strategic planning process to provide context for budget planning, facilities planning, resource planning…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BE49-8E0E-6749-AF25-463099E4234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8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6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trategic </a:t>
            </a:r>
            <a:r>
              <a:rPr lang="en-US" dirty="0"/>
              <a:t>p</a:t>
            </a:r>
            <a:r>
              <a:rPr lang="en-US" dirty="0" smtClean="0"/>
              <a:t>lanning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58925" y="2571750"/>
            <a:ext cx="3783013" cy="915988"/>
            <a:chOff x="1558925" y="2571750"/>
            <a:chExt cx="3783013" cy="915988"/>
          </a:xfrm>
        </p:grpSpPr>
        <p:sp>
          <p:nvSpPr>
            <p:cNvPr id="8" name="Rectangle 336"/>
            <p:cNvSpPr>
              <a:spLocks noChangeArrowheads="1"/>
            </p:cNvSpPr>
            <p:nvPr/>
          </p:nvSpPr>
          <p:spPr bwMode="auto">
            <a:xfrm>
              <a:off x="1558925" y="3017838"/>
              <a:ext cx="150018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AF272F"/>
                  </a:solidFill>
                  <a:cs typeface="Calibri" charset="0"/>
                </a:rPr>
                <a:t>Goals</a:t>
              </a:r>
              <a:endParaRPr lang="en-US" sz="1200" b="1">
                <a:solidFill>
                  <a:srgbClr val="AF272F"/>
                </a:solidFill>
                <a:cs typeface="Calibri" charset="0"/>
              </a:endParaRPr>
            </a:p>
            <a:p>
              <a:pPr algn="ctr"/>
              <a:r>
                <a:rPr lang="en-US" sz="1000">
                  <a:solidFill>
                    <a:srgbClr val="202020"/>
                  </a:solidFill>
                  <a:cs typeface="Calibri" charset="0"/>
                </a:rPr>
                <a:t>Long-term strategic aims</a:t>
              </a:r>
            </a:p>
          </p:txBody>
        </p:sp>
        <p:cxnSp>
          <p:nvCxnSpPr>
            <p:cNvPr id="9" name="Elbow Connector 194"/>
            <p:cNvCxnSpPr>
              <a:endCxn id="10" idx="0"/>
            </p:cNvCxnSpPr>
            <p:nvPr/>
          </p:nvCxnSpPr>
          <p:spPr>
            <a:xfrm flipH="1">
              <a:off x="3395663" y="2571750"/>
              <a:ext cx="822325" cy="438150"/>
            </a:xfrm>
            <a:prstGeom prst="straightConnector1">
              <a:avLst/>
            </a:prstGeom>
            <a:ln w="19050" cmpd="sng">
              <a:solidFill>
                <a:srgbClr val="004C97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098800" y="3009900"/>
              <a:ext cx="593725" cy="477838"/>
            </a:xfrm>
            <a:prstGeom prst="rect">
              <a:avLst/>
            </a:prstGeom>
            <a:solidFill>
              <a:srgbClr val="004C97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Lab Goal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21125" y="3009900"/>
              <a:ext cx="593725" cy="477838"/>
            </a:xfrm>
            <a:prstGeom prst="rect">
              <a:avLst/>
            </a:prstGeom>
            <a:solidFill>
              <a:srgbClr val="004C97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Lab Goal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" name="Elbow Connector 201"/>
            <p:cNvCxnSpPr>
              <a:endCxn id="11" idx="0"/>
            </p:cNvCxnSpPr>
            <p:nvPr/>
          </p:nvCxnSpPr>
          <p:spPr>
            <a:xfrm>
              <a:off x="4217988" y="2571750"/>
              <a:ext cx="0" cy="438150"/>
            </a:xfrm>
            <a:prstGeom prst="straightConnector1">
              <a:avLst/>
            </a:prstGeom>
            <a:ln w="19050" cmpd="sng">
              <a:solidFill>
                <a:srgbClr val="004C97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748213" y="3009900"/>
              <a:ext cx="593725" cy="477838"/>
            </a:xfrm>
            <a:prstGeom prst="rect">
              <a:avLst/>
            </a:prstGeom>
            <a:solidFill>
              <a:srgbClr val="004C97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Lab Goal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4" name="Elbow Connector 205"/>
            <p:cNvCxnSpPr>
              <a:endCxn id="13" idx="0"/>
            </p:cNvCxnSpPr>
            <p:nvPr/>
          </p:nvCxnSpPr>
          <p:spPr>
            <a:xfrm>
              <a:off x="4217988" y="2571750"/>
              <a:ext cx="827087" cy="438150"/>
            </a:xfrm>
            <a:prstGeom prst="straightConnector1">
              <a:avLst/>
            </a:prstGeom>
            <a:ln w="19050" cmpd="sng">
              <a:solidFill>
                <a:srgbClr val="004C97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195638" y="1023938"/>
            <a:ext cx="2058987" cy="608012"/>
          </a:xfrm>
          <a:prstGeom prst="rect">
            <a:avLst/>
          </a:prstGeom>
          <a:solidFill>
            <a:srgbClr val="FEFFE9"/>
          </a:solidFill>
          <a:ln w="1905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46800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accent4"/>
                </a:solidFill>
                <a:latin typeface="Calibri"/>
                <a:cs typeface="Calibri"/>
              </a:rPr>
              <a:t>DOE Mission and Science Community</a:t>
            </a:r>
          </a:p>
        </p:txBody>
      </p:sp>
      <p:cxnSp>
        <p:nvCxnSpPr>
          <p:cNvPr id="16" name="Elbow Connector 106"/>
          <p:cNvCxnSpPr>
            <a:stCxn id="36" idx="0"/>
            <a:endCxn id="15" idx="2"/>
          </p:cNvCxnSpPr>
          <p:nvPr/>
        </p:nvCxnSpPr>
        <p:spPr>
          <a:xfrm flipV="1">
            <a:off x="1398588" y="1631950"/>
            <a:ext cx="2825750" cy="461963"/>
          </a:xfrm>
          <a:prstGeom prst="straightConnector1">
            <a:avLst/>
          </a:prstGeom>
          <a:ln w="19050" cmpd="sng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421188" y="4592638"/>
            <a:ext cx="2300287" cy="1536700"/>
            <a:chOff x="4421188" y="4592638"/>
            <a:chExt cx="2300287" cy="1536700"/>
          </a:xfrm>
        </p:grpSpPr>
        <p:cxnSp>
          <p:nvCxnSpPr>
            <p:cNvPr id="18" name="Elbow Connector 219"/>
            <p:cNvCxnSpPr>
              <a:stCxn id="21" idx="0"/>
              <a:endCxn id="34" idx="2"/>
            </p:cNvCxnSpPr>
            <p:nvPr/>
          </p:nvCxnSpPr>
          <p:spPr>
            <a:xfrm flipH="1" flipV="1">
              <a:off x="5438775" y="4592638"/>
              <a:ext cx="133350" cy="382587"/>
            </a:xfrm>
            <a:prstGeom prst="straightConnector1">
              <a:avLst/>
            </a:prstGeom>
            <a:ln w="19050" cmpd="sng">
              <a:solidFill>
                <a:srgbClr val="660066"/>
              </a:solidFill>
              <a:prstDash val="solid"/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421188" y="4975225"/>
              <a:ext cx="593725" cy="479425"/>
            </a:xfrm>
            <a:prstGeom prst="rect">
              <a:avLst/>
            </a:prstGeom>
            <a:solidFill>
              <a:srgbClr val="FFF6CE"/>
            </a:solidFill>
            <a:ln w="12700" cmpd="sng">
              <a:solidFill>
                <a:srgbClr val="660066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Lab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Activity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27750" y="4975225"/>
              <a:ext cx="593725" cy="479425"/>
            </a:xfrm>
            <a:prstGeom prst="rect">
              <a:avLst/>
            </a:prstGeom>
            <a:solidFill>
              <a:srgbClr val="FFF6CE"/>
            </a:solidFill>
            <a:ln w="12700" cmpd="sng">
              <a:solidFill>
                <a:srgbClr val="660066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Lab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Activity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Z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75263" y="4975225"/>
              <a:ext cx="593725" cy="479425"/>
            </a:xfrm>
            <a:prstGeom prst="rect">
              <a:avLst/>
            </a:prstGeom>
            <a:solidFill>
              <a:srgbClr val="FFF6CE"/>
            </a:solidFill>
            <a:ln w="12700" cmpd="sng">
              <a:solidFill>
                <a:srgbClr val="660066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Lab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Activity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Y</a:t>
              </a:r>
            </a:p>
          </p:txBody>
        </p:sp>
        <p:cxnSp>
          <p:nvCxnSpPr>
            <p:cNvPr id="22" name="Elbow Connector 214"/>
            <p:cNvCxnSpPr>
              <a:stCxn id="21" idx="0"/>
              <a:endCxn id="59" idx="2"/>
            </p:cNvCxnSpPr>
            <p:nvPr/>
          </p:nvCxnSpPr>
          <p:spPr>
            <a:xfrm flipV="1">
              <a:off x="5572125" y="4592638"/>
              <a:ext cx="854075" cy="382587"/>
            </a:xfrm>
            <a:prstGeom prst="straightConnector1">
              <a:avLst/>
            </a:prstGeom>
            <a:ln w="19050" cmpd="sng">
              <a:solidFill>
                <a:srgbClr val="660066"/>
              </a:solidFill>
              <a:prstDash val="solid"/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15"/>
            <p:cNvCxnSpPr>
              <a:stCxn id="20" idx="0"/>
              <a:endCxn id="59" idx="2"/>
            </p:cNvCxnSpPr>
            <p:nvPr/>
          </p:nvCxnSpPr>
          <p:spPr>
            <a:xfrm flipV="1">
              <a:off x="6424613" y="4592638"/>
              <a:ext cx="1587" cy="382587"/>
            </a:xfrm>
            <a:prstGeom prst="straightConnector1">
              <a:avLst/>
            </a:prstGeom>
            <a:ln w="19050" cmpd="sng">
              <a:solidFill>
                <a:srgbClr val="660066"/>
              </a:solidFill>
              <a:prstDash val="solid"/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20"/>
            <p:cNvCxnSpPr>
              <a:stCxn id="19" idx="0"/>
              <a:endCxn id="28" idx="2"/>
            </p:cNvCxnSpPr>
            <p:nvPr/>
          </p:nvCxnSpPr>
          <p:spPr>
            <a:xfrm flipH="1" flipV="1">
              <a:off x="4714875" y="4592638"/>
              <a:ext cx="3175" cy="382587"/>
            </a:xfrm>
            <a:prstGeom prst="straightConnector1">
              <a:avLst/>
            </a:prstGeom>
            <a:ln w="19050" cmpd="sng">
              <a:solidFill>
                <a:srgbClr val="660066"/>
              </a:solidFill>
              <a:prstDash val="solid"/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338"/>
            <p:cNvSpPr>
              <a:spLocks noChangeArrowheads="1"/>
            </p:cNvSpPr>
            <p:nvPr/>
          </p:nvSpPr>
          <p:spPr bwMode="auto">
            <a:xfrm>
              <a:off x="4648200" y="5545138"/>
              <a:ext cx="19478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AF272F"/>
                  </a:solidFill>
                  <a:cs typeface="Calibri" charset="0"/>
                </a:rPr>
                <a:t>Lab Activities</a:t>
              </a:r>
            </a:p>
            <a:p>
              <a:pPr algn="ctr"/>
              <a:r>
                <a:rPr lang="en-US" sz="1000">
                  <a:solidFill>
                    <a:srgbClr val="202020"/>
                  </a:solidFill>
                  <a:cs typeface="Calibri" charset="0"/>
                </a:rPr>
                <a:t>Work needed to achieve objectives </a:t>
              </a:r>
            </a:p>
            <a:p>
              <a:pPr algn="ctr"/>
              <a:r>
                <a:rPr lang="en-US" sz="1000">
                  <a:solidFill>
                    <a:srgbClr val="202020"/>
                  </a:solidFill>
                  <a:cs typeface="Calibri" charset="0"/>
                </a:rPr>
                <a:t>– used in Lab Agenda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81000" y="3487738"/>
            <a:ext cx="5354638" cy="1104900"/>
            <a:chOff x="381000" y="3487738"/>
            <a:chExt cx="5354638" cy="1104900"/>
          </a:xfrm>
        </p:grpSpPr>
        <p:sp>
          <p:nvSpPr>
            <p:cNvPr id="27" name="Rectangle 337"/>
            <p:cNvSpPr>
              <a:spLocks noChangeArrowheads="1"/>
            </p:cNvSpPr>
            <p:nvPr/>
          </p:nvSpPr>
          <p:spPr bwMode="auto">
            <a:xfrm>
              <a:off x="381000" y="4121150"/>
              <a:ext cx="2339975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AF272F"/>
                  </a:solidFill>
                  <a:latin typeface="Calibri"/>
                  <a:cs typeface="Calibri"/>
                </a:rPr>
                <a:t>Objectives / Outcomes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202020"/>
                  </a:solidFill>
                  <a:latin typeface="Calibri"/>
                  <a:cs typeface="Calibri"/>
                </a:rPr>
                <a:t>Well-defined “SMART” aims / end results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18013" y="4113213"/>
              <a:ext cx="593725" cy="479425"/>
            </a:xfrm>
            <a:prstGeom prst="rect">
              <a:avLst/>
            </a:prstGeom>
            <a:solidFill>
              <a:srgbClr val="0068CF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Lab Objective 3.1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67100" y="4113213"/>
              <a:ext cx="593725" cy="479425"/>
            </a:xfrm>
            <a:prstGeom prst="rect">
              <a:avLst/>
            </a:prstGeom>
            <a:solidFill>
              <a:srgbClr val="0068CF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i="1" dirty="0">
                  <a:solidFill>
                    <a:srgbClr val="FFFFFF"/>
                  </a:solidFill>
                  <a:latin typeface="Calibri"/>
                  <a:cs typeface="Calibri"/>
                </a:rPr>
                <a:t>Lab Outcome 1.1.1</a:t>
              </a:r>
            </a:p>
          </p:txBody>
        </p:sp>
        <p:cxnSp>
          <p:nvCxnSpPr>
            <p:cNvPr id="30" name="Elbow Connector 202"/>
            <p:cNvCxnSpPr>
              <a:stCxn id="13" idx="2"/>
              <a:endCxn id="28" idx="0"/>
            </p:cNvCxnSpPr>
            <p:nvPr/>
          </p:nvCxnSpPr>
          <p:spPr>
            <a:xfrm flipH="1">
              <a:off x="4714875" y="3487738"/>
              <a:ext cx="330200" cy="6254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203"/>
            <p:cNvCxnSpPr>
              <a:stCxn id="10" idx="2"/>
              <a:endCxn id="29" idx="0"/>
            </p:cNvCxnSpPr>
            <p:nvPr/>
          </p:nvCxnSpPr>
          <p:spPr>
            <a:xfrm>
              <a:off x="3395663" y="3487738"/>
              <a:ext cx="368300" cy="6254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743200" y="4113213"/>
              <a:ext cx="593725" cy="479425"/>
            </a:xfrm>
            <a:prstGeom prst="rect">
              <a:avLst/>
            </a:prstGeom>
            <a:solidFill>
              <a:srgbClr val="0068CF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Lab Objective 1.1</a:t>
              </a:r>
            </a:p>
          </p:txBody>
        </p:sp>
        <p:cxnSp>
          <p:nvCxnSpPr>
            <p:cNvPr id="33" name="Elbow Connector 207"/>
            <p:cNvCxnSpPr>
              <a:stCxn id="10" idx="2"/>
              <a:endCxn id="32" idx="0"/>
            </p:cNvCxnSpPr>
            <p:nvPr/>
          </p:nvCxnSpPr>
          <p:spPr>
            <a:xfrm flipH="1">
              <a:off x="3040063" y="3487738"/>
              <a:ext cx="355600" cy="6254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141913" y="4113213"/>
              <a:ext cx="593725" cy="479425"/>
            </a:xfrm>
            <a:prstGeom prst="rect">
              <a:avLst/>
            </a:prstGeom>
            <a:solidFill>
              <a:srgbClr val="0068CF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Lab Objective 3.2</a:t>
              </a:r>
            </a:p>
          </p:txBody>
        </p:sp>
        <p:cxnSp>
          <p:nvCxnSpPr>
            <p:cNvPr id="35" name="Elbow Connector 202"/>
            <p:cNvCxnSpPr>
              <a:stCxn id="13" idx="2"/>
              <a:endCxn id="34" idx="0"/>
            </p:cNvCxnSpPr>
            <p:nvPr/>
          </p:nvCxnSpPr>
          <p:spPr>
            <a:xfrm>
              <a:off x="5045075" y="3487738"/>
              <a:ext cx="393700" cy="6254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1003300" y="209391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Accelerator 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Science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89600" y="209391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Building for Science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52975" y="209391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Precision Science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22700" y="209391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Neutrino Science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878138" y="209391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Large Hadron Collider Science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513" y="209391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Cosmic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Science</a:t>
            </a:r>
          </a:p>
        </p:txBody>
      </p:sp>
      <p:sp>
        <p:nvSpPr>
          <p:cNvPr id="42" name="Rectangle 336"/>
          <p:cNvSpPr>
            <a:spLocks noChangeArrowheads="1"/>
          </p:cNvSpPr>
          <p:nvPr/>
        </p:nvSpPr>
        <p:spPr bwMode="auto">
          <a:xfrm>
            <a:off x="152400" y="2087563"/>
            <a:ext cx="771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800" b="1">
                <a:solidFill>
                  <a:srgbClr val="AF272F"/>
                </a:solidFill>
                <a:cs typeface="Calibri" charset="0"/>
              </a:rPr>
              <a:t>Themes</a:t>
            </a:r>
            <a:endParaRPr lang="en-US" sz="1200" b="1">
              <a:solidFill>
                <a:srgbClr val="AF272F"/>
              </a:solidFill>
              <a:cs typeface="Calibri" charset="0"/>
            </a:endParaRPr>
          </a:p>
          <a:p>
            <a:pPr algn="ctr"/>
            <a:r>
              <a:rPr lang="en-US" sz="1000">
                <a:solidFill>
                  <a:srgbClr val="202020"/>
                </a:solidFill>
                <a:cs typeface="Calibri" charset="0"/>
              </a:rPr>
              <a:t>Strategic areas</a:t>
            </a:r>
          </a:p>
        </p:txBody>
      </p:sp>
      <p:cxnSp>
        <p:nvCxnSpPr>
          <p:cNvPr id="43" name="Elbow Connector 106"/>
          <p:cNvCxnSpPr>
            <a:stCxn id="41" idx="0"/>
            <a:endCxn id="15" idx="2"/>
          </p:cNvCxnSpPr>
          <p:nvPr/>
        </p:nvCxnSpPr>
        <p:spPr>
          <a:xfrm flipV="1">
            <a:off x="2336800" y="1631950"/>
            <a:ext cx="1887538" cy="461963"/>
          </a:xfrm>
          <a:prstGeom prst="straightConnector1">
            <a:avLst/>
          </a:prstGeom>
          <a:ln w="19050" cmpd="sng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106"/>
          <p:cNvCxnSpPr>
            <a:stCxn id="40" idx="0"/>
            <a:endCxn id="15" idx="2"/>
          </p:cNvCxnSpPr>
          <p:nvPr/>
        </p:nvCxnSpPr>
        <p:spPr>
          <a:xfrm flipV="1">
            <a:off x="3273425" y="1631950"/>
            <a:ext cx="950913" cy="461963"/>
          </a:xfrm>
          <a:prstGeom prst="straightConnector1">
            <a:avLst/>
          </a:prstGeom>
          <a:ln w="19050" cmpd="sng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106"/>
          <p:cNvCxnSpPr>
            <a:stCxn id="39" idx="0"/>
            <a:endCxn id="15" idx="2"/>
          </p:cNvCxnSpPr>
          <p:nvPr/>
        </p:nvCxnSpPr>
        <p:spPr>
          <a:xfrm flipV="1">
            <a:off x="4217988" y="1631950"/>
            <a:ext cx="6350" cy="461963"/>
          </a:xfrm>
          <a:prstGeom prst="straightConnector1">
            <a:avLst/>
          </a:prstGeom>
          <a:ln w="19050" cmpd="sng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106"/>
          <p:cNvCxnSpPr>
            <a:stCxn id="38" idx="0"/>
            <a:endCxn id="15" idx="2"/>
          </p:cNvCxnSpPr>
          <p:nvPr/>
        </p:nvCxnSpPr>
        <p:spPr>
          <a:xfrm flipH="1" flipV="1">
            <a:off x="4224338" y="1631950"/>
            <a:ext cx="923925" cy="461963"/>
          </a:xfrm>
          <a:prstGeom prst="straightConnector1">
            <a:avLst/>
          </a:prstGeom>
          <a:ln w="19050" cmpd="sng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106"/>
          <p:cNvCxnSpPr>
            <a:stCxn id="37" idx="0"/>
            <a:endCxn id="15" idx="2"/>
          </p:cNvCxnSpPr>
          <p:nvPr/>
        </p:nvCxnSpPr>
        <p:spPr>
          <a:xfrm flipH="1" flipV="1">
            <a:off x="4224338" y="1631950"/>
            <a:ext cx="1860550" cy="461963"/>
          </a:xfrm>
          <a:prstGeom prst="straightConnector1">
            <a:avLst/>
          </a:prstGeom>
          <a:ln w="19050" cmpd="sng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254625" y="1173163"/>
            <a:ext cx="3733800" cy="4489450"/>
            <a:chOff x="5254625" y="1173238"/>
            <a:chExt cx="3733800" cy="4489375"/>
          </a:xfrm>
        </p:grpSpPr>
        <p:cxnSp>
          <p:nvCxnSpPr>
            <p:cNvPr id="49" name="Elbow Connector 73"/>
            <p:cNvCxnSpPr>
              <a:stCxn id="67" idx="2"/>
              <a:endCxn id="50" idx="0"/>
            </p:cNvCxnSpPr>
            <p:nvPr/>
          </p:nvCxnSpPr>
          <p:spPr>
            <a:xfrm flipH="1">
              <a:off x="6319838" y="2003486"/>
              <a:ext cx="823912" cy="1006458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6021388" y="3009944"/>
              <a:ext cx="595312" cy="477830"/>
            </a:xfrm>
            <a:prstGeom prst="rect">
              <a:avLst/>
            </a:prstGeom>
            <a:solidFill>
              <a:srgbClr val="006B00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PEMP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Goal 1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0063" y="3009944"/>
              <a:ext cx="593725" cy="477830"/>
            </a:xfrm>
            <a:prstGeom prst="rect">
              <a:avLst/>
            </a:prstGeom>
            <a:solidFill>
              <a:srgbClr val="006B00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PEMP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Goal 2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6413" y="4113239"/>
              <a:ext cx="595312" cy="479417"/>
            </a:xfrm>
            <a:prstGeom prst="rect">
              <a:avLst/>
            </a:prstGeom>
            <a:solidFill>
              <a:srgbClr val="00AA00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PEMP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Objective 2.2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585075" y="4113239"/>
              <a:ext cx="593725" cy="479417"/>
            </a:xfrm>
            <a:prstGeom prst="rect">
              <a:avLst/>
            </a:prstGeom>
            <a:solidFill>
              <a:srgbClr val="00AA00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i="1" dirty="0">
                  <a:solidFill>
                    <a:srgbClr val="FFFFFF"/>
                  </a:solidFill>
                  <a:latin typeface="Calibri"/>
                  <a:cs typeface="Calibri"/>
                </a:rPr>
                <a:t>Notable Outcome 2.2.1</a:t>
              </a:r>
            </a:p>
          </p:txBody>
        </p:sp>
        <p:cxnSp>
          <p:nvCxnSpPr>
            <p:cNvPr id="54" name="Elbow Connector 72"/>
            <p:cNvCxnSpPr>
              <a:stCxn id="67" idx="2"/>
              <a:endCxn id="51" idx="0"/>
            </p:cNvCxnSpPr>
            <p:nvPr/>
          </p:nvCxnSpPr>
          <p:spPr>
            <a:xfrm>
              <a:off x="7143750" y="2003486"/>
              <a:ext cx="3175" cy="1006458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75"/>
            <p:cNvCxnSpPr>
              <a:stCxn id="51" idx="2"/>
              <a:endCxn id="52" idx="0"/>
            </p:cNvCxnSpPr>
            <p:nvPr/>
          </p:nvCxnSpPr>
          <p:spPr>
            <a:xfrm>
              <a:off x="7146925" y="3487774"/>
              <a:ext cx="7938" cy="625465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76"/>
            <p:cNvCxnSpPr>
              <a:stCxn id="51" idx="2"/>
              <a:endCxn id="53" idx="0"/>
            </p:cNvCxnSpPr>
            <p:nvPr/>
          </p:nvCxnSpPr>
          <p:spPr>
            <a:xfrm>
              <a:off x="7146925" y="3487774"/>
              <a:ext cx="735013" cy="625465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7678738" y="3009944"/>
              <a:ext cx="593725" cy="477830"/>
            </a:xfrm>
            <a:prstGeom prst="rect">
              <a:avLst/>
            </a:prstGeom>
            <a:solidFill>
              <a:srgbClr val="006B00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PEMP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Goal 3</a:t>
              </a:r>
            </a:p>
          </p:txBody>
        </p:sp>
        <p:cxnSp>
          <p:nvCxnSpPr>
            <p:cNvPr id="58" name="Elbow Connector 106"/>
            <p:cNvCxnSpPr>
              <a:stCxn id="67" idx="2"/>
              <a:endCxn id="57" idx="0"/>
            </p:cNvCxnSpPr>
            <p:nvPr/>
          </p:nvCxnSpPr>
          <p:spPr>
            <a:xfrm>
              <a:off x="7143750" y="2003486"/>
              <a:ext cx="831850" cy="1006458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6129338" y="4113239"/>
              <a:ext cx="593725" cy="479417"/>
            </a:xfrm>
            <a:prstGeom prst="rect">
              <a:avLst/>
            </a:prstGeom>
            <a:solidFill>
              <a:srgbClr val="00AA00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PEMP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Objective 2.1</a:t>
              </a:r>
            </a:p>
          </p:txBody>
        </p:sp>
        <p:cxnSp>
          <p:nvCxnSpPr>
            <p:cNvPr id="60" name="Elbow Connector 170"/>
            <p:cNvCxnSpPr>
              <a:stCxn id="51" idx="2"/>
              <a:endCxn id="59" idx="0"/>
            </p:cNvCxnSpPr>
            <p:nvPr/>
          </p:nvCxnSpPr>
          <p:spPr>
            <a:xfrm flipH="1">
              <a:off x="6426200" y="3487774"/>
              <a:ext cx="720725" cy="625465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62" idx="1"/>
              <a:endCxn id="52" idx="2"/>
            </p:cNvCxnSpPr>
            <p:nvPr/>
          </p:nvCxnSpPr>
          <p:spPr>
            <a:xfrm rot="10800000">
              <a:off x="7154863" y="4592656"/>
              <a:ext cx="147637" cy="155572"/>
            </a:xfrm>
            <a:prstGeom prst="bentConnector2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7302500" y="4670442"/>
              <a:ext cx="982663" cy="1539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ctr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008000"/>
                  </a:solidFill>
                  <a:latin typeface="Calibri"/>
                  <a:cs typeface="Calibri"/>
                </a:rPr>
                <a:t>Achievement A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02500" y="4860938"/>
              <a:ext cx="982663" cy="1539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ctr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008000"/>
                  </a:solidFill>
                  <a:latin typeface="Calibri"/>
                  <a:cs typeface="Calibri"/>
                </a:rPr>
                <a:t>Achievement B</a:t>
              </a:r>
            </a:p>
          </p:txBody>
        </p:sp>
        <p:cxnSp>
          <p:nvCxnSpPr>
            <p:cNvPr id="64" name="Elbow Connector 63"/>
            <p:cNvCxnSpPr>
              <a:stCxn id="63" idx="1"/>
              <a:endCxn id="52" idx="2"/>
            </p:cNvCxnSpPr>
            <p:nvPr/>
          </p:nvCxnSpPr>
          <p:spPr>
            <a:xfrm rot="10800000">
              <a:off x="7154863" y="4592656"/>
              <a:ext cx="147637" cy="346069"/>
            </a:xfrm>
            <a:prstGeom prst="bentConnector2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106"/>
            <p:cNvCxnSpPr>
              <a:stCxn id="67" idx="0"/>
            </p:cNvCxnSpPr>
            <p:nvPr/>
          </p:nvCxnSpPr>
          <p:spPr>
            <a:xfrm rot="16200000" flipV="1">
              <a:off x="6022978" y="404885"/>
              <a:ext cx="352419" cy="1889125"/>
            </a:xfrm>
            <a:prstGeom prst="bentConnector2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338"/>
            <p:cNvSpPr>
              <a:spLocks noChangeArrowheads="1"/>
            </p:cNvSpPr>
            <p:nvPr/>
          </p:nvSpPr>
          <p:spPr bwMode="auto">
            <a:xfrm>
              <a:off x="7267575" y="5076825"/>
              <a:ext cx="1503363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AF272F"/>
                  </a:solidFill>
                  <a:cs typeface="Calibri" charset="0"/>
                </a:rPr>
                <a:t>Achievements</a:t>
              </a:r>
            </a:p>
            <a:p>
              <a:pPr algn="ctr"/>
              <a:r>
                <a:rPr lang="en-US" sz="1000">
                  <a:solidFill>
                    <a:srgbClr val="202020"/>
                  </a:solidFill>
                  <a:cs typeface="Calibri" charset="0"/>
                </a:rPr>
                <a:t>Attached documents and links describing successes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746875" y="1525657"/>
              <a:ext cx="792163" cy="477829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8000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008000"/>
                  </a:solidFill>
                  <a:latin typeface="Calibri"/>
                  <a:cs typeface="Calibri"/>
                </a:rPr>
                <a:t>PEMP</a:t>
              </a:r>
            </a:p>
          </p:txBody>
        </p:sp>
        <p:sp>
          <p:nvSpPr>
            <p:cNvPr id="68" name="Rectangle 336"/>
            <p:cNvSpPr>
              <a:spLocks noChangeArrowheads="1"/>
            </p:cNvSpPr>
            <p:nvPr/>
          </p:nvSpPr>
          <p:spPr bwMode="auto">
            <a:xfrm>
              <a:off x="7593013" y="2011363"/>
              <a:ext cx="13954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AF272F"/>
                  </a:solidFill>
                  <a:cs typeface="Calibri" charset="0"/>
                </a:rPr>
                <a:t>PEMP</a:t>
              </a:r>
              <a:endParaRPr lang="en-US" sz="1200" b="1">
                <a:solidFill>
                  <a:srgbClr val="AF272F"/>
                </a:solidFill>
                <a:cs typeface="Calibri" charset="0"/>
              </a:endParaRPr>
            </a:p>
            <a:p>
              <a:pPr algn="ctr"/>
              <a:r>
                <a:rPr lang="en-US" sz="1000">
                  <a:solidFill>
                    <a:srgbClr val="202020"/>
                  </a:solidFill>
                  <a:cs typeface="Calibri" charset="0"/>
                </a:rPr>
                <a:t>Performance Evaluation and Measurement Plan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152400" y="4792663"/>
            <a:ext cx="4178300" cy="1025525"/>
            <a:chOff x="152400" y="4792663"/>
            <a:chExt cx="4178300" cy="1025525"/>
          </a:xfrm>
        </p:grpSpPr>
        <p:sp>
          <p:nvSpPr>
            <p:cNvPr id="70" name="Rounded Rectangle 69"/>
            <p:cNvSpPr/>
            <p:nvPr/>
          </p:nvSpPr>
          <p:spPr>
            <a:xfrm>
              <a:off x="152400" y="4792663"/>
              <a:ext cx="4178300" cy="1025525"/>
            </a:xfrm>
            <a:prstGeom prst="roundRect">
              <a:avLst>
                <a:gd name="adj" fmla="val 98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338"/>
            <p:cNvSpPr>
              <a:spLocks noChangeArrowheads="1"/>
            </p:cNvSpPr>
            <p:nvPr/>
          </p:nvSpPr>
          <p:spPr bwMode="auto">
            <a:xfrm>
              <a:off x="279126" y="4859338"/>
              <a:ext cx="3931255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smtClean="0">
                  <a:cs typeface="Calibri" charset="0"/>
                </a:rPr>
                <a:t>We have implemented</a:t>
              </a:r>
              <a:r>
                <a:rPr lang="en-US" sz="1100" b="1" dirty="0">
                  <a:cs typeface="Calibri" charset="0"/>
                </a:rPr>
                <a:t>:</a:t>
              </a:r>
            </a:p>
            <a:p>
              <a:pPr algn="ctr"/>
              <a:r>
                <a:rPr lang="en-US" sz="1800" b="1" dirty="0" smtClean="0">
                  <a:solidFill>
                    <a:srgbClr val="AF272F"/>
                  </a:solidFill>
                  <a:cs typeface="Calibri" charset="0"/>
                </a:rPr>
                <a:t>Strategic Planning Database</a:t>
              </a:r>
              <a:endParaRPr lang="en-US" sz="1800" b="1" dirty="0">
                <a:solidFill>
                  <a:srgbClr val="AF272F"/>
                </a:solidFill>
                <a:cs typeface="Calibri" charset="0"/>
              </a:endParaRPr>
            </a:p>
            <a:p>
              <a:pPr algn="ctr"/>
              <a:r>
                <a:rPr lang="en-US" sz="1000" dirty="0" smtClean="0">
                  <a:solidFill>
                    <a:srgbClr val="202020"/>
                  </a:solidFill>
                  <a:cs typeface="Calibri" charset="0"/>
                </a:rPr>
                <a:t>The database includes strategic themes, goals, and objectives as well as PEMP goals, objectives, and notable outcomes to track the lab’s progress.</a:t>
              </a:r>
              <a:endParaRPr lang="en-US" sz="1000" dirty="0">
                <a:solidFill>
                  <a:srgbClr val="202020"/>
                </a:solidFill>
                <a:cs typeface="Calibri" charset="0"/>
              </a:endParaRPr>
            </a:p>
            <a:p>
              <a:pPr algn="ctr"/>
              <a:endParaRPr lang="en-US" sz="1000" dirty="0">
                <a:solidFill>
                  <a:srgbClr val="202020"/>
                </a:solidFill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14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trategic </a:t>
            </a:r>
            <a:r>
              <a:rPr lang="en-US" dirty="0"/>
              <a:t>p</a:t>
            </a:r>
            <a:r>
              <a:rPr lang="en-US" dirty="0" smtClean="0"/>
              <a:t>lanning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58925" y="2571750"/>
            <a:ext cx="3783013" cy="915988"/>
            <a:chOff x="1558925" y="2571750"/>
            <a:chExt cx="3783013" cy="915988"/>
          </a:xfrm>
        </p:grpSpPr>
        <p:sp>
          <p:nvSpPr>
            <p:cNvPr id="8" name="Rectangle 336"/>
            <p:cNvSpPr>
              <a:spLocks noChangeArrowheads="1"/>
            </p:cNvSpPr>
            <p:nvPr/>
          </p:nvSpPr>
          <p:spPr bwMode="auto">
            <a:xfrm>
              <a:off x="1558925" y="3017838"/>
              <a:ext cx="150018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AF272F"/>
                  </a:solidFill>
                  <a:cs typeface="Calibri" charset="0"/>
                </a:rPr>
                <a:t>Goals</a:t>
              </a:r>
              <a:endParaRPr lang="en-US" sz="1200" b="1">
                <a:solidFill>
                  <a:srgbClr val="AF272F"/>
                </a:solidFill>
                <a:cs typeface="Calibri" charset="0"/>
              </a:endParaRPr>
            </a:p>
            <a:p>
              <a:pPr algn="ctr"/>
              <a:r>
                <a:rPr lang="en-US" sz="1000">
                  <a:solidFill>
                    <a:srgbClr val="202020"/>
                  </a:solidFill>
                  <a:cs typeface="Calibri" charset="0"/>
                </a:rPr>
                <a:t>Long-term strategic aims</a:t>
              </a:r>
            </a:p>
          </p:txBody>
        </p:sp>
        <p:cxnSp>
          <p:nvCxnSpPr>
            <p:cNvPr id="9" name="Elbow Connector 194"/>
            <p:cNvCxnSpPr>
              <a:endCxn id="10" idx="0"/>
            </p:cNvCxnSpPr>
            <p:nvPr/>
          </p:nvCxnSpPr>
          <p:spPr>
            <a:xfrm flipH="1">
              <a:off x="3395663" y="2571750"/>
              <a:ext cx="822325" cy="438150"/>
            </a:xfrm>
            <a:prstGeom prst="straightConnector1">
              <a:avLst/>
            </a:prstGeom>
            <a:ln w="19050" cmpd="sng">
              <a:solidFill>
                <a:srgbClr val="004C97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098800" y="3009900"/>
              <a:ext cx="593725" cy="477838"/>
            </a:xfrm>
            <a:prstGeom prst="rect">
              <a:avLst/>
            </a:prstGeom>
            <a:solidFill>
              <a:srgbClr val="004C97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Lab Goal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21125" y="3009900"/>
              <a:ext cx="593725" cy="477838"/>
            </a:xfrm>
            <a:prstGeom prst="rect">
              <a:avLst/>
            </a:prstGeom>
            <a:solidFill>
              <a:srgbClr val="004C97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Lab Goal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" name="Elbow Connector 201"/>
            <p:cNvCxnSpPr>
              <a:endCxn id="11" idx="0"/>
            </p:cNvCxnSpPr>
            <p:nvPr/>
          </p:nvCxnSpPr>
          <p:spPr>
            <a:xfrm>
              <a:off x="4217988" y="2571750"/>
              <a:ext cx="0" cy="438150"/>
            </a:xfrm>
            <a:prstGeom prst="straightConnector1">
              <a:avLst/>
            </a:prstGeom>
            <a:ln w="19050" cmpd="sng">
              <a:solidFill>
                <a:srgbClr val="004C97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748213" y="3009900"/>
              <a:ext cx="593725" cy="477838"/>
            </a:xfrm>
            <a:prstGeom prst="rect">
              <a:avLst/>
            </a:prstGeom>
            <a:solidFill>
              <a:srgbClr val="004C97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Lab Goal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4" name="Elbow Connector 205"/>
            <p:cNvCxnSpPr>
              <a:endCxn id="13" idx="0"/>
            </p:cNvCxnSpPr>
            <p:nvPr/>
          </p:nvCxnSpPr>
          <p:spPr>
            <a:xfrm>
              <a:off x="4217988" y="2571750"/>
              <a:ext cx="827087" cy="438150"/>
            </a:xfrm>
            <a:prstGeom prst="straightConnector1">
              <a:avLst/>
            </a:prstGeom>
            <a:ln w="19050" cmpd="sng">
              <a:solidFill>
                <a:srgbClr val="004C97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195638" y="1023938"/>
            <a:ext cx="2058987" cy="608012"/>
          </a:xfrm>
          <a:prstGeom prst="rect">
            <a:avLst/>
          </a:prstGeom>
          <a:solidFill>
            <a:srgbClr val="FEFFE9"/>
          </a:solidFill>
          <a:ln w="1905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46800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accent4"/>
                </a:solidFill>
                <a:latin typeface="Calibri"/>
                <a:cs typeface="Calibri"/>
              </a:rPr>
              <a:t>DOE Mission and Science Community</a:t>
            </a:r>
          </a:p>
        </p:txBody>
      </p:sp>
      <p:cxnSp>
        <p:nvCxnSpPr>
          <p:cNvPr id="16" name="Elbow Connector 106"/>
          <p:cNvCxnSpPr>
            <a:stCxn id="36" idx="0"/>
            <a:endCxn id="15" idx="2"/>
          </p:cNvCxnSpPr>
          <p:nvPr/>
        </p:nvCxnSpPr>
        <p:spPr>
          <a:xfrm flipV="1">
            <a:off x="1398588" y="1631950"/>
            <a:ext cx="2825750" cy="461963"/>
          </a:xfrm>
          <a:prstGeom prst="straightConnector1">
            <a:avLst/>
          </a:prstGeom>
          <a:ln w="19050" cmpd="sng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421188" y="4592638"/>
            <a:ext cx="2300287" cy="1536700"/>
            <a:chOff x="4421188" y="4592638"/>
            <a:chExt cx="2300287" cy="1536700"/>
          </a:xfrm>
        </p:grpSpPr>
        <p:cxnSp>
          <p:nvCxnSpPr>
            <p:cNvPr id="18" name="Elbow Connector 219"/>
            <p:cNvCxnSpPr>
              <a:stCxn id="21" idx="0"/>
              <a:endCxn id="34" idx="2"/>
            </p:cNvCxnSpPr>
            <p:nvPr/>
          </p:nvCxnSpPr>
          <p:spPr>
            <a:xfrm flipH="1" flipV="1">
              <a:off x="5438775" y="4592638"/>
              <a:ext cx="133350" cy="382587"/>
            </a:xfrm>
            <a:prstGeom prst="straightConnector1">
              <a:avLst/>
            </a:prstGeom>
            <a:ln w="19050" cmpd="sng">
              <a:solidFill>
                <a:srgbClr val="660066"/>
              </a:solidFill>
              <a:prstDash val="solid"/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421188" y="4975225"/>
              <a:ext cx="593725" cy="479425"/>
            </a:xfrm>
            <a:prstGeom prst="rect">
              <a:avLst/>
            </a:prstGeom>
            <a:solidFill>
              <a:srgbClr val="FFF6CE"/>
            </a:solidFill>
            <a:ln w="12700" cmpd="sng">
              <a:solidFill>
                <a:srgbClr val="660066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Lab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Activity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27750" y="4975225"/>
              <a:ext cx="593725" cy="479425"/>
            </a:xfrm>
            <a:prstGeom prst="rect">
              <a:avLst/>
            </a:prstGeom>
            <a:solidFill>
              <a:srgbClr val="FFF6CE"/>
            </a:solidFill>
            <a:ln w="12700" cmpd="sng">
              <a:solidFill>
                <a:srgbClr val="660066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Lab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Activity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Z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75263" y="4975225"/>
              <a:ext cx="593725" cy="479425"/>
            </a:xfrm>
            <a:prstGeom prst="rect">
              <a:avLst/>
            </a:prstGeom>
            <a:solidFill>
              <a:srgbClr val="FFF6CE"/>
            </a:solidFill>
            <a:ln w="12700" cmpd="sng">
              <a:solidFill>
                <a:srgbClr val="660066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Lab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Activity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660066"/>
                  </a:solidFill>
                  <a:latin typeface="Calibri"/>
                  <a:cs typeface="Calibri"/>
                </a:rPr>
                <a:t>Y</a:t>
              </a:r>
            </a:p>
          </p:txBody>
        </p:sp>
        <p:cxnSp>
          <p:nvCxnSpPr>
            <p:cNvPr id="22" name="Elbow Connector 214"/>
            <p:cNvCxnSpPr>
              <a:stCxn id="21" idx="0"/>
              <a:endCxn id="59" idx="2"/>
            </p:cNvCxnSpPr>
            <p:nvPr/>
          </p:nvCxnSpPr>
          <p:spPr>
            <a:xfrm flipV="1">
              <a:off x="5572125" y="4592638"/>
              <a:ext cx="854075" cy="382587"/>
            </a:xfrm>
            <a:prstGeom prst="straightConnector1">
              <a:avLst/>
            </a:prstGeom>
            <a:ln w="19050" cmpd="sng">
              <a:solidFill>
                <a:srgbClr val="660066"/>
              </a:solidFill>
              <a:prstDash val="solid"/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15"/>
            <p:cNvCxnSpPr>
              <a:stCxn id="20" idx="0"/>
              <a:endCxn id="59" idx="2"/>
            </p:cNvCxnSpPr>
            <p:nvPr/>
          </p:nvCxnSpPr>
          <p:spPr>
            <a:xfrm flipV="1">
              <a:off x="6424613" y="4592638"/>
              <a:ext cx="1587" cy="382587"/>
            </a:xfrm>
            <a:prstGeom prst="straightConnector1">
              <a:avLst/>
            </a:prstGeom>
            <a:ln w="19050" cmpd="sng">
              <a:solidFill>
                <a:srgbClr val="660066"/>
              </a:solidFill>
              <a:prstDash val="solid"/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20"/>
            <p:cNvCxnSpPr>
              <a:stCxn id="19" idx="0"/>
              <a:endCxn id="28" idx="2"/>
            </p:cNvCxnSpPr>
            <p:nvPr/>
          </p:nvCxnSpPr>
          <p:spPr>
            <a:xfrm flipH="1" flipV="1">
              <a:off x="4714875" y="4592638"/>
              <a:ext cx="3175" cy="382587"/>
            </a:xfrm>
            <a:prstGeom prst="straightConnector1">
              <a:avLst/>
            </a:prstGeom>
            <a:ln w="19050" cmpd="sng">
              <a:solidFill>
                <a:srgbClr val="660066"/>
              </a:solidFill>
              <a:prstDash val="solid"/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338"/>
            <p:cNvSpPr>
              <a:spLocks noChangeArrowheads="1"/>
            </p:cNvSpPr>
            <p:nvPr/>
          </p:nvSpPr>
          <p:spPr bwMode="auto">
            <a:xfrm>
              <a:off x="4648200" y="5545138"/>
              <a:ext cx="19478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AF272F"/>
                  </a:solidFill>
                  <a:cs typeface="Calibri" charset="0"/>
                </a:rPr>
                <a:t>Lab Activities</a:t>
              </a:r>
            </a:p>
            <a:p>
              <a:pPr algn="ctr"/>
              <a:r>
                <a:rPr lang="en-US" sz="1000">
                  <a:solidFill>
                    <a:srgbClr val="202020"/>
                  </a:solidFill>
                  <a:cs typeface="Calibri" charset="0"/>
                </a:rPr>
                <a:t>Work needed to achieve objectives </a:t>
              </a:r>
            </a:p>
            <a:p>
              <a:pPr algn="ctr"/>
              <a:r>
                <a:rPr lang="en-US" sz="1000">
                  <a:solidFill>
                    <a:srgbClr val="202020"/>
                  </a:solidFill>
                  <a:cs typeface="Calibri" charset="0"/>
                </a:rPr>
                <a:t>– used in Lab Agenda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81000" y="3487738"/>
            <a:ext cx="5354638" cy="1104900"/>
            <a:chOff x="381000" y="3487738"/>
            <a:chExt cx="5354638" cy="1104900"/>
          </a:xfrm>
        </p:grpSpPr>
        <p:sp>
          <p:nvSpPr>
            <p:cNvPr id="27" name="Rectangle 337"/>
            <p:cNvSpPr>
              <a:spLocks noChangeArrowheads="1"/>
            </p:cNvSpPr>
            <p:nvPr/>
          </p:nvSpPr>
          <p:spPr bwMode="auto">
            <a:xfrm>
              <a:off x="381000" y="4121150"/>
              <a:ext cx="2339975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AF272F"/>
                  </a:solidFill>
                  <a:latin typeface="Calibri"/>
                  <a:cs typeface="Calibri"/>
                </a:rPr>
                <a:t>Objectives / Outcomes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202020"/>
                  </a:solidFill>
                  <a:latin typeface="Calibri"/>
                  <a:cs typeface="Calibri"/>
                </a:rPr>
                <a:t>Well-defined “SMART” aims / end results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18013" y="4113213"/>
              <a:ext cx="593725" cy="479425"/>
            </a:xfrm>
            <a:prstGeom prst="rect">
              <a:avLst/>
            </a:prstGeom>
            <a:solidFill>
              <a:srgbClr val="0068CF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Lab Objective 3.1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67100" y="4113213"/>
              <a:ext cx="593725" cy="479425"/>
            </a:xfrm>
            <a:prstGeom prst="rect">
              <a:avLst/>
            </a:prstGeom>
            <a:solidFill>
              <a:srgbClr val="0068CF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i="1" dirty="0">
                  <a:solidFill>
                    <a:srgbClr val="FFFFFF"/>
                  </a:solidFill>
                  <a:latin typeface="Calibri"/>
                  <a:cs typeface="Calibri"/>
                </a:rPr>
                <a:t>Lab Outcome 1.1.1</a:t>
              </a:r>
            </a:p>
          </p:txBody>
        </p:sp>
        <p:cxnSp>
          <p:nvCxnSpPr>
            <p:cNvPr id="30" name="Elbow Connector 202"/>
            <p:cNvCxnSpPr>
              <a:stCxn id="13" idx="2"/>
              <a:endCxn id="28" idx="0"/>
            </p:cNvCxnSpPr>
            <p:nvPr/>
          </p:nvCxnSpPr>
          <p:spPr>
            <a:xfrm flipH="1">
              <a:off x="4714875" y="3487738"/>
              <a:ext cx="330200" cy="6254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203"/>
            <p:cNvCxnSpPr>
              <a:stCxn id="10" idx="2"/>
              <a:endCxn id="29" idx="0"/>
            </p:cNvCxnSpPr>
            <p:nvPr/>
          </p:nvCxnSpPr>
          <p:spPr>
            <a:xfrm>
              <a:off x="3395663" y="3487738"/>
              <a:ext cx="368300" cy="6254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743200" y="4113213"/>
              <a:ext cx="593725" cy="479425"/>
            </a:xfrm>
            <a:prstGeom prst="rect">
              <a:avLst/>
            </a:prstGeom>
            <a:solidFill>
              <a:srgbClr val="0068CF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Lab Objective 1.1</a:t>
              </a:r>
            </a:p>
          </p:txBody>
        </p:sp>
        <p:cxnSp>
          <p:nvCxnSpPr>
            <p:cNvPr id="33" name="Elbow Connector 207"/>
            <p:cNvCxnSpPr>
              <a:stCxn id="10" idx="2"/>
              <a:endCxn id="32" idx="0"/>
            </p:cNvCxnSpPr>
            <p:nvPr/>
          </p:nvCxnSpPr>
          <p:spPr>
            <a:xfrm flipH="1">
              <a:off x="3040063" y="3487738"/>
              <a:ext cx="355600" cy="6254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141913" y="4113213"/>
              <a:ext cx="593725" cy="479425"/>
            </a:xfrm>
            <a:prstGeom prst="rect">
              <a:avLst/>
            </a:prstGeom>
            <a:solidFill>
              <a:srgbClr val="0068CF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Lab Objective 3.2</a:t>
              </a:r>
            </a:p>
          </p:txBody>
        </p:sp>
        <p:cxnSp>
          <p:nvCxnSpPr>
            <p:cNvPr id="35" name="Elbow Connector 202"/>
            <p:cNvCxnSpPr>
              <a:stCxn id="13" idx="2"/>
              <a:endCxn id="34" idx="0"/>
            </p:cNvCxnSpPr>
            <p:nvPr/>
          </p:nvCxnSpPr>
          <p:spPr>
            <a:xfrm>
              <a:off x="5045075" y="3487738"/>
              <a:ext cx="393700" cy="6254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1003300" y="209391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Accelerator 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Science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89600" y="209391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Building for Science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52975" y="209391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Precision Science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22700" y="209391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Neutrino Science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878138" y="209391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Large Hadron Collider Science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513" y="2093913"/>
            <a:ext cx="790575" cy="47783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Cosmic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Calibri"/>
                <a:cs typeface="Calibri"/>
              </a:rPr>
              <a:t>Science</a:t>
            </a:r>
          </a:p>
        </p:txBody>
      </p:sp>
      <p:sp>
        <p:nvSpPr>
          <p:cNvPr id="42" name="Rectangle 336"/>
          <p:cNvSpPr>
            <a:spLocks noChangeArrowheads="1"/>
          </p:cNvSpPr>
          <p:nvPr/>
        </p:nvSpPr>
        <p:spPr bwMode="auto">
          <a:xfrm>
            <a:off x="152400" y="2087563"/>
            <a:ext cx="771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800" b="1">
                <a:solidFill>
                  <a:srgbClr val="AF272F"/>
                </a:solidFill>
                <a:cs typeface="Calibri" charset="0"/>
              </a:rPr>
              <a:t>Themes</a:t>
            </a:r>
            <a:endParaRPr lang="en-US" sz="1200" b="1">
              <a:solidFill>
                <a:srgbClr val="AF272F"/>
              </a:solidFill>
              <a:cs typeface="Calibri" charset="0"/>
            </a:endParaRPr>
          </a:p>
          <a:p>
            <a:pPr algn="ctr"/>
            <a:r>
              <a:rPr lang="en-US" sz="1000">
                <a:solidFill>
                  <a:srgbClr val="202020"/>
                </a:solidFill>
                <a:cs typeface="Calibri" charset="0"/>
              </a:rPr>
              <a:t>Strategic areas</a:t>
            </a:r>
          </a:p>
        </p:txBody>
      </p:sp>
      <p:cxnSp>
        <p:nvCxnSpPr>
          <p:cNvPr id="43" name="Elbow Connector 106"/>
          <p:cNvCxnSpPr>
            <a:stCxn id="41" idx="0"/>
            <a:endCxn id="15" idx="2"/>
          </p:cNvCxnSpPr>
          <p:nvPr/>
        </p:nvCxnSpPr>
        <p:spPr>
          <a:xfrm flipV="1">
            <a:off x="2336800" y="1631950"/>
            <a:ext cx="1887538" cy="461963"/>
          </a:xfrm>
          <a:prstGeom prst="straightConnector1">
            <a:avLst/>
          </a:prstGeom>
          <a:ln w="19050" cmpd="sng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106"/>
          <p:cNvCxnSpPr>
            <a:stCxn id="40" idx="0"/>
            <a:endCxn id="15" idx="2"/>
          </p:cNvCxnSpPr>
          <p:nvPr/>
        </p:nvCxnSpPr>
        <p:spPr>
          <a:xfrm flipV="1">
            <a:off x="3273425" y="1631950"/>
            <a:ext cx="950913" cy="461963"/>
          </a:xfrm>
          <a:prstGeom prst="straightConnector1">
            <a:avLst/>
          </a:prstGeom>
          <a:ln w="19050" cmpd="sng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106"/>
          <p:cNvCxnSpPr>
            <a:stCxn id="39" idx="0"/>
            <a:endCxn id="15" idx="2"/>
          </p:cNvCxnSpPr>
          <p:nvPr/>
        </p:nvCxnSpPr>
        <p:spPr>
          <a:xfrm flipV="1">
            <a:off x="4217988" y="1631950"/>
            <a:ext cx="6350" cy="461963"/>
          </a:xfrm>
          <a:prstGeom prst="straightConnector1">
            <a:avLst/>
          </a:prstGeom>
          <a:ln w="19050" cmpd="sng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106"/>
          <p:cNvCxnSpPr>
            <a:stCxn id="38" idx="0"/>
            <a:endCxn id="15" idx="2"/>
          </p:cNvCxnSpPr>
          <p:nvPr/>
        </p:nvCxnSpPr>
        <p:spPr>
          <a:xfrm flipH="1" flipV="1">
            <a:off x="4224338" y="1631950"/>
            <a:ext cx="923925" cy="461963"/>
          </a:xfrm>
          <a:prstGeom prst="straightConnector1">
            <a:avLst/>
          </a:prstGeom>
          <a:ln w="19050" cmpd="sng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106"/>
          <p:cNvCxnSpPr>
            <a:stCxn id="37" idx="0"/>
            <a:endCxn id="15" idx="2"/>
          </p:cNvCxnSpPr>
          <p:nvPr/>
        </p:nvCxnSpPr>
        <p:spPr>
          <a:xfrm flipH="1" flipV="1">
            <a:off x="4224338" y="1631950"/>
            <a:ext cx="1860550" cy="461963"/>
          </a:xfrm>
          <a:prstGeom prst="straightConnector1">
            <a:avLst/>
          </a:prstGeom>
          <a:ln w="19050" cmpd="sng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254625" y="1173163"/>
            <a:ext cx="3733800" cy="4489450"/>
            <a:chOff x="5254625" y="1173238"/>
            <a:chExt cx="3733800" cy="4489375"/>
          </a:xfrm>
        </p:grpSpPr>
        <p:cxnSp>
          <p:nvCxnSpPr>
            <p:cNvPr id="49" name="Elbow Connector 73"/>
            <p:cNvCxnSpPr>
              <a:stCxn id="67" idx="2"/>
              <a:endCxn id="50" idx="0"/>
            </p:cNvCxnSpPr>
            <p:nvPr/>
          </p:nvCxnSpPr>
          <p:spPr>
            <a:xfrm flipH="1">
              <a:off x="6319838" y="2003486"/>
              <a:ext cx="823912" cy="1006458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6021388" y="3009944"/>
              <a:ext cx="595312" cy="477830"/>
            </a:xfrm>
            <a:prstGeom prst="rect">
              <a:avLst/>
            </a:prstGeom>
            <a:solidFill>
              <a:srgbClr val="006B00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PEMP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Goal 1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0063" y="3009944"/>
              <a:ext cx="593725" cy="477830"/>
            </a:xfrm>
            <a:prstGeom prst="rect">
              <a:avLst/>
            </a:prstGeom>
            <a:solidFill>
              <a:srgbClr val="006B00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PEMP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Goal 2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6413" y="4113239"/>
              <a:ext cx="595312" cy="479417"/>
            </a:xfrm>
            <a:prstGeom prst="rect">
              <a:avLst/>
            </a:prstGeom>
            <a:solidFill>
              <a:srgbClr val="00AA00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PEMP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Objective 2.2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585075" y="4113239"/>
              <a:ext cx="593725" cy="479417"/>
            </a:xfrm>
            <a:prstGeom prst="rect">
              <a:avLst/>
            </a:prstGeom>
            <a:solidFill>
              <a:srgbClr val="00AA00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i="1" dirty="0">
                  <a:solidFill>
                    <a:srgbClr val="FFFFFF"/>
                  </a:solidFill>
                  <a:latin typeface="Calibri"/>
                  <a:cs typeface="Calibri"/>
                </a:rPr>
                <a:t>Notable Outcome 2.2.1</a:t>
              </a:r>
            </a:p>
          </p:txBody>
        </p:sp>
        <p:cxnSp>
          <p:nvCxnSpPr>
            <p:cNvPr id="54" name="Elbow Connector 72"/>
            <p:cNvCxnSpPr>
              <a:stCxn id="67" idx="2"/>
              <a:endCxn id="51" idx="0"/>
            </p:cNvCxnSpPr>
            <p:nvPr/>
          </p:nvCxnSpPr>
          <p:spPr>
            <a:xfrm>
              <a:off x="7143750" y="2003486"/>
              <a:ext cx="3175" cy="1006458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75"/>
            <p:cNvCxnSpPr>
              <a:stCxn id="51" idx="2"/>
              <a:endCxn id="52" idx="0"/>
            </p:cNvCxnSpPr>
            <p:nvPr/>
          </p:nvCxnSpPr>
          <p:spPr>
            <a:xfrm>
              <a:off x="7146925" y="3487774"/>
              <a:ext cx="7938" cy="625465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76"/>
            <p:cNvCxnSpPr>
              <a:stCxn id="51" idx="2"/>
              <a:endCxn id="53" idx="0"/>
            </p:cNvCxnSpPr>
            <p:nvPr/>
          </p:nvCxnSpPr>
          <p:spPr>
            <a:xfrm>
              <a:off x="7146925" y="3487774"/>
              <a:ext cx="735013" cy="625465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7678738" y="3009944"/>
              <a:ext cx="593725" cy="477830"/>
            </a:xfrm>
            <a:prstGeom prst="rect">
              <a:avLst/>
            </a:prstGeom>
            <a:solidFill>
              <a:srgbClr val="006B00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PEMP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alibri"/>
                  <a:cs typeface="Calibri"/>
                </a:rPr>
                <a:t>Goal 3</a:t>
              </a:r>
            </a:p>
          </p:txBody>
        </p:sp>
        <p:cxnSp>
          <p:nvCxnSpPr>
            <p:cNvPr id="58" name="Elbow Connector 106"/>
            <p:cNvCxnSpPr>
              <a:stCxn id="67" idx="2"/>
              <a:endCxn id="57" idx="0"/>
            </p:cNvCxnSpPr>
            <p:nvPr/>
          </p:nvCxnSpPr>
          <p:spPr>
            <a:xfrm>
              <a:off x="7143750" y="2003486"/>
              <a:ext cx="831850" cy="1006458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6129338" y="4113239"/>
              <a:ext cx="593725" cy="479417"/>
            </a:xfrm>
            <a:prstGeom prst="rect">
              <a:avLst/>
            </a:prstGeom>
            <a:solidFill>
              <a:srgbClr val="00AA00"/>
            </a:solidFill>
            <a:ln w="6350" cmpd="sng">
              <a:solidFill>
                <a:schemeClr val="bg1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PEMP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Objective 2.1</a:t>
              </a:r>
            </a:p>
          </p:txBody>
        </p:sp>
        <p:cxnSp>
          <p:nvCxnSpPr>
            <p:cNvPr id="60" name="Elbow Connector 170"/>
            <p:cNvCxnSpPr>
              <a:stCxn id="51" idx="2"/>
              <a:endCxn id="59" idx="0"/>
            </p:cNvCxnSpPr>
            <p:nvPr/>
          </p:nvCxnSpPr>
          <p:spPr>
            <a:xfrm flipH="1">
              <a:off x="6426200" y="3487774"/>
              <a:ext cx="720725" cy="625465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62" idx="1"/>
              <a:endCxn id="52" idx="2"/>
            </p:cNvCxnSpPr>
            <p:nvPr/>
          </p:nvCxnSpPr>
          <p:spPr>
            <a:xfrm rot="10800000">
              <a:off x="7154863" y="4592656"/>
              <a:ext cx="147637" cy="155572"/>
            </a:xfrm>
            <a:prstGeom prst="bentConnector2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7302500" y="4670442"/>
              <a:ext cx="982663" cy="1539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ctr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008000"/>
                  </a:solidFill>
                  <a:latin typeface="Calibri"/>
                  <a:cs typeface="Calibri"/>
                </a:rPr>
                <a:t>Achievement A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02500" y="4860938"/>
              <a:ext cx="982663" cy="1539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ctr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008000"/>
                  </a:solidFill>
                  <a:latin typeface="Calibri"/>
                  <a:cs typeface="Calibri"/>
                </a:rPr>
                <a:t>Achievement B</a:t>
              </a:r>
            </a:p>
          </p:txBody>
        </p:sp>
        <p:cxnSp>
          <p:nvCxnSpPr>
            <p:cNvPr id="64" name="Elbow Connector 63"/>
            <p:cNvCxnSpPr>
              <a:stCxn id="63" idx="1"/>
              <a:endCxn id="52" idx="2"/>
            </p:cNvCxnSpPr>
            <p:nvPr/>
          </p:nvCxnSpPr>
          <p:spPr>
            <a:xfrm rot="10800000">
              <a:off x="7154863" y="4592656"/>
              <a:ext cx="147637" cy="346069"/>
            </a:xfrm>
            <a:prstGeom prst="bentConnector2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106"/>
            <p:cNvCxnSpPr>
              <a:stCxn id="67" idx="0"/>
            </p:cNvCxnSpPr>
            <p:nvPr/>
          </p:nvCxnSpPr>
          <p:spPr>
            <a:xfrm rot="16200000" flipV="1">
              <a:off x="6022978" y="404885"/>
              <a:ext cx="352419" cy="1889125"/>
            </a:xfrm>
            <a:prstGeom prst="bentConnector2">
              <a:avLst/>
            </a:prstGeom>
            <a:ln w="19050" cmpd="sng">
              <a:solidFill>
                <a:srgbClr val="008000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338"/>
            <p:cNvSpPr>
              <a:spLocks noChangeArrowheads="1"/>
            </p:cNvSpPr>
            <p:nvPr/>
          </p:nvSpPr>
          <p:spPr bwMode="auto">
            <a:xfrm>
              <a:off x="7267575" y="5076825"/>
              <a:ext cx="1503363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AF272F"/>
                  </a:solidFill>
                  <a:cs typeface="Calibri" charset="0"/>
                </a:rPr>
                <a:t>Achievements</a:t>
              </a:r>
            </a:p>
            <a:p>
              <a:pPr algn="ctr"/>
              <a:r>
                <a:rPr lang="en-US" sz="1000">
                  <a:solidFill>
                    <a:srgbClr val="202020"/>
                  </a:solidFill>
                  <a:cs typeface="Calibri" charset="0"/>
                </a:rPr>
                <a:t>Attached documents and links describing successes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746875" y="1525657"/>
              <a:ext cx="792163" cy="477829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8000"/>
              </a:solidFill>
            </a:ln>
            <a:effectLst>
              <a:outerShdw blurRad="43180" dist="35687" dir="189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008000"/>
                  </a:solidFill>
                  <a:latin typeface="Calibri"/>
                  <a:cs typeface="Calibri"/>
                </a:rPr>
                <a:t>PEMP</a:t>
              </a:r>
            </a:p>
          </p:txBody>
        </p:sp>
        <p:sp>
          <p:nvSpPr>
            <p:cNvPr id="68" name="Rectangle 336"/>
            <p:cNvSpPr>
              <a:spLocks noChangeArrowheads="1"/>
            </p:cNvSpPr>
            <p:nvPr/>
          </p:nvSpPr>
          <p:spPr bwMode="auto">
            <a:xfrm>
              <a:off x="7593013" y="2011363"/>
              <a:ext cx="13954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AF272F"/>
                  </a:solidFill>
                  <a:cs typeface="Calibri" charset="0"/>
                </a:rPr>
                <a:t>PEMP</a:t>
              </a:r>
              <a:endParaRPr lang="en-US" sz="1200" b="1">
                <a:solidFill>
                  <a:srgbClr val="AF272F"/>
                </a:solidFill>
                <a:cs typeface="Calibri" charset="0"/>
              </a:endParaRPr>
            </a:p>
            <a:p>
              <a:pPr algn="ctr"/>
              <a:r>
                <a:rPr lang="en-US" sz="1000">
                  <a:solidFill>
                    <a:srgbClr val="202020"/>
                  </a:solidFill>
                  <a:cs typeface="Calibri" charset="0"/>
                </a:rPr>
                <a:t>Performance Evaluation and Measurement Plan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152400" y="4592638"/>
            <a:ext cx="4178300" cy="1344612"/>
            <a:chOff x="152400" y="4592638"/>
            <a:chExt cx="4178300" cy="1344612"/>
          </a:xfrm>
        </p:grpSpPr>
        <p:sp>
          <p:nvSpPr>
            <p:cNvPr id="70" name="Rounded Rectangle 69"/>
            <p:cNvSpPr/>
            <p:nvPr/>
          </p:nvSpPr>
          <p:spPr>
            <a:xfrm>
              <a:off x="152400" y="4792663"/>
              <a:ext cx="4178300" cy="1025525"/>
            </a:xfrm>
            <a:prstGeom prst="roundRect">
              <a:avLst>
                <a:gd name="adj" fmla="val 9837"/>
              </a:avLst>
            </a:prstGeom>
            <a:solidFill>
              <a:srgbClr val="DCF4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906588" y="5119688"/>
              <a:ext cx="687387" cy="508000"/>
            </a:xfrm>
            <a:prstGeom prst="rect">
              <a:avLst/>
            </a:prstGeom>
            <a:solidFill>
              <a:srgbClr val="FFE8F5"/>
            </a:solidFill>
            <a:ln>
              <a:solidFill>
                <a:srgbClr val="004C97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660066"/>
                  </a:solidFill>
                  <a:latin typeface="Calibri"/>
                  <a:cs typeface="Calibri"/>
                </a:rPr>
                <a:t>Enterprise Risk A</a:t>
              </a:r>
            </a:p>
          </p:txBody>
        </p:sp>
        <p:cxnSp>
          <p:nvCxnSpPr>
            <p:cNvPr id="72" name="Elbow Connector 71"/>
            <p:cNvCxnSpPr>
              <a:stCxn id="71" idx="0"/>
              <a:endCxn id="32" idx="2"/>
            </p:cNvCxnSpPr>
            <p:nvPr/>
          </p:nvCxnSpPr>
          <p:spPr>
            <a:xfrm rot="5400000" flipH="1" flipV="1">
              <a:off x="2382044" y="4461669"/>
              <a:ext cx="527050" cy="788988"/>
            </a:xfrm>
            <a:prstGeom prst="bentConnector3">
              <a:avLst>
                <a:gd name="adj1" fmla="val 50000"/>
              </a:avLst>
            </a:prstGeom>
            <a:ln w="19050" cmpd="sng">
              <a:solidFill>
                <a:srgbClr val="004C97"/>
              </a:solidFill>
              <a:prstDash val="solid"/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2695575" y="5119688"/>
              <a:ext cx="687388" cy="508000"/>
            </a:xfrm>
            <a:prstGeom prst="rect">
              <a:avLst/>
            </a:prstGeom>
            <a:solidFill>
              <a:srgbClr val="FFE8F5"/>
            </a:solidFill>
            <a:ln>
              <a:solidFill>
                <a:srgbClr val="004C97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660066"/>
                  </a:solidFill>
                  <a:latin typeface="Calibri"/>
                  <a:cs typeface="Calibri"/>
                </a:rPr>
                <a:t>Enterprise Risk B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84563" y="5119688"/>
              <a:ext cx="688975" cy="508000"/>
            </a:xfrm>
            <a:prstGeom prst="rect">
              <a:avLst/>
            </a:prstGeom>
            <a:solidFill>
              <a:srgbClr val="FFE8F5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ctr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Calibri"/>
                  <a:cs typeface="Calibri"/>
                </a:rPr>
                <a:t>High-Rank Project Risk C</a:t>
              </a:r>
            </a:p>
          </p:txBody>
        </p:sp>
        <p:cxnSp>
          <p:nvCxnSpPr>
            <p:cNvPr id="75" name="Elbow Connector 74"/>
            <p:cNvCxnSpPr>
              <a:stCxn id="74" idx="0"/>
              <a:endCxn id="32" idx="2"/>
            </p:cNvCxnSpPr>
            <p:nvPr/>
          </p:nvCxnSpPr>
          <p:spPr>
            <a:xfrm rot="16200000" flipV="1">
              <a:off x="3171032" y="4461669"/>
              <a:ext cx="527050" cy="788987"/>
            </a:xfrm>
            <a:prstGeom prst="bentConnector3">
              <a:avLst>
                <a:gd name="adj1" fmla="val 50000"/>
              </a:avLst>
            </a:prstGeom>
            <a:ln w="19050" cmpd="sng">
              <a:solidFill>
                <a:srgbClr val="004C97"/>
              </a:solidFill>
              <a:prstDash val="solid"/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73" idx="0"/>
              <a:endCxn id="32" idx="2"/>
            </p:cNvCxnSpPr>
            <p:nvPr/>
          </p:nvCxnSpPr>
          <p:spPr>
            <a:xfrm rot="5400000" flipH="1" flipV="1">
              <a:off x="2776538" y="4856163"/>
              <a:ext cx="527050" cy="0"/>
            </a:xfrm>
            <a:prstGeom prst="bentConnector3">
              <a:avLst>
                <a:gd name="adj1" fmla="val 50000"/>
              </a:avLst>
            </a:prstGeom>
            <a:ln w="19050" cmpd="sng">
              <a:solidFill>
                <a:srgbClr val="004C97"/>
              </a:solidFill>
              <a:prstDash val="solid"/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338"/>
            <p:cNvSpPr>
              <a:spLocks noChangeArrowheads="1"/>
            </p:cNvSpPr>
            <p:nvPr/>
          </p:nvSpPr>
          <p:spPr bwMode="auto">
            <a:xfrm>
              <a:off x="185738" y="4859338"/>
              <a:ext cx="1658937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100" b="1" dirty="0">
                  <a:cs typeface="Calibri" charset="0"/>
                </a:rPr>
                <a:t>Next to be implemented:</a:t>
              </a:r>
            </a:p>
            <a:p>
              <a:pPr algn="ctr"/>
              <a:r>
                <a:rPr lang="en-US" sz="1800" b="1" dirty="0">
                  <a:solidFill>
                    <a:srgbClr val="AF272F"/>
                  </a:solidFill>
                  <a:cs typeface="Calibri" charset="0"/>
                </a:rPr>
                <a:t>Enterprise Risk</a:t>
              </a:r>
            </a:p>
            <a:p>
              <a:pPr algn="ctr"/>
              <a:r>
                <a:rPr lang="en-US" sz="1000" dirty="0">
                  <a:solidFill>
                    <a:srgbClr val="202020"/>
                  </a:solidFill>
                  <a:cs typeface="Calibri" charset="0"/>
                </a:rPr>
                <a:t>Risks that could jeopardize strategic lab objectives </a:t>
              </a:r>
              <a:r>
                <a:rPr lang="en-US" sz="1000" dirty="0" smtClean="0">
                  <a:solidFill>
                    <a:srgbClr val="202020"/>
                  </a:solidFill>
                  <a:cs typeface="Calibri" charset="0"/>
                </a:rPr>
                <a:t>– including </a:t>
              </a:r>
              <a:r>
                <a:rPr lang="en-US" sz="1000" dirty="0">
                  <a:solidFill>
                    <a:srgbClr val="202020"/>
                  </a:solidFill>
                  <a:cs typeface="Calibri" charset="0"/>
                </a:rPr>
                <a:t>high-rank project risks</a:t>
              </a:r>
            </a:p>
            <a:p>
              <a:pPr algn="ctr"/>
              <a:endParaRPr lang="en-US" sz="1000" dirty="0">
                <a:solidFill>
                  <a:srgbClr val="202020"/>
                </a:solidFill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97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lab </a:t>
            </a:r>
            <a:r>
              <a:rPr lang="en-US" dirty="0"/>
              <a:t>a</a:t>
            </a:r>
            <a:r>
              <a:rPr lang="en-US" dirty="0" smtClean="0"/>
              <a:t>genda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21" r="9647" b="9513"/>
          <a:stretch/>
        </p:blipFill>
        <p:spPr>
          <a:xfrm>
            <a:off x="139700" y="1042988"/>
            <a:ext cx="8870341" cy="4900611"/>
          </a:xfrm>
        </p:spPr>
      </p:pic>
    </p:spTree>
    <p:extLst>
      <p:ext uri="{BB962C8B-B14F-4D97-AF65-F5344CB8AC3E}">
        <p14:creationId xmlns:p14="http://schemas.microsoft.com/office/powerpoint/2010/main" val="264600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Strategic planning </a:t>
            </a:r>
            <a:r>
              <a:rPr lang="en-US" dirty="0">
                <a:latin typeface="Helvetica" charset="0"/>
              </a:rPr>
              <a:t>s</a:t>
            </a:r>
            <a:r>
              <a:rPr lang="en-US" dirty="0" smtClean="0">
                <a:latin typeface="Helvetica" charset="0"/>
              </a:rPr>
              <a:t>ystem diagram</a:t>
            </a:r>
            <a:endParaRPr lang="en-US" dirty="0">
              <a:latin typeface="Helvetica" charset="0"/>
            </a:endParaRPr>
          </a:p>
        </p:txBody>
      </p:sp>
      <p:pic>
        <p:nvPicPr>
          <p:cNvPr id="2" name="Content Placeholder 1" descr="Integrated-Planning-v08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" b="1491"/>
          <a:stretch>
            <a:fillRect/>
          </a:stretch>
        </p:blipFill>
        <p:spPr bwMode="auto">
          <a:xfrm>
            <a:off x="228600" y="905270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22/6/15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Erik Gottschalk | Strategic Planning Process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7FCFED-8FEF-4C4B-B15B-899600C4243D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19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21" y="5899737"/>
            <a:ext cx="8610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Reference: </a:t>
            </a:r>
            <a:r>
              <a:rPr lang="en-US" sz="1600" dirty="0"/>
              <a:t>https://</a:t>
            </a:r>
            <a:r>
              <a:rPr lang="en-US" sz="1600" dirty="0" err="1"/>
              <a:t>sharepoint.fnal.gov</a:t>
            </a:r>
            <a:r>
              <a:rPr lang="en-US" sz="1600" dirty="0"/>
              <a:t>/org/do-</a:t>
            </a:r>
            <a:r>
              <a:rPr lang="en-US" sz="1600" dirty="0" err="1"/>
              <a:t>ippm</a:t>
            </a:r>
            <a:r>
              <a:rPr lang="en-US" sz="1600" dirty="0"/>
              <a:t>/Shared%20Documents/SPS-CONOPS-Rev1.1.pdf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7575"/>
            <a:ext cx="8672513" cy="2704466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/>
              <a:t>S</a:t>
            </a:r>
            <a:r>
              <a:rPr lang="en-US" dirty="0" smtClean="0"/>
              <a:t>trategic plan – </a:t>
            </a:r>
            <a:r>
              <a:rPr lang="en-US" dirty="0" smtClean="0">
                <a:solidFill>
                  <a:srgbClr val="FF0000"/>
                </a:solidFill>
              </a:rPr>
              <a:t>Handout</a:t>
            </a:r>
          </a:p>
          <a:p>
            <a:r>
              <a:rPr lang="en-US" dirty="0"/>
              <a:t>Communicating the plan – </a:t>
            </a:r>
            <a:r>
              <a:rPr lang="en-US" dirty="0">
                <a:solidFill>
                  <a:srgbClr val="FF0000"/>
                </a:solidFill>
              </a:rPr>
              <a:t>Annual Lab </a:t>
            </a:r>
            <a:r>
              <a:rPr lang="en-US" dirty="0" smtClean="0">
                <a:solidFill>
                  <a:srgbClr val="FF0000"/>
                </a:solidFill>
              </a:rPr>
              <a:t>Plan</a:t>
            </a:r>
            <a:endParaRPr lang="en-US" dirty="0" smtClean="0"/>
          </a:p>
          <a:p>
            <a:r>
              <a:rPr lang="en-US" dirty="0" smtClean="0"/>
              <a:t>Lab goals, objectives, activities…</a:t>
            </a:r>
          </a:p>
          <a:p>
            <a:r>
              <a:rPr lang="en-US" dirty="0"/>
              <a:t>P</a:t>
            </a:r>
            <a:r>
              <a:rPr lang="en-US" dirty="0" smtClean="0"/>
              <a:t>lanning process</a:t>
            </a:r>
          </a:p>
          <a:p>
            <a:r>
              <a:rPr lang="en-US" dirty="0" smtClean="0"/>
              <a:t>Next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4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requirements </a:t>
            </a:r>
            <a:r>
              <a:rPr lang="en-US" dirty="0"/>
              <a:t>t</a:t>
            </a:r>
            <a:r>
              <a:rPr lang="en-US" dirty="0" smtClean="0"/>
              <a:t>ask </a:t>
            </a:r>
            <a:r>
              <a:rPr lang="en-US" dirty="0"/>
              <a:t>f</a:t>
            </a:r>
            <a:r>
              <a:rPr lang="en-US" dirty="0" smtClean="0"/>
              <a:t>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Purpose:</a:t>
            </a:r>
            <a:r>
              <a:rPr lang="en-US" sz="1800" dirty="0" smtClean="0"/>
              <a:t> Develop requirements for SPS, a </a:t>
            </a:r>
            <a:r>
              <a:rPr lang="en-US" sz="1800" dirty="0" err="1" smtClean="0"/>
              <a:t>Fermilab</a:t>
            </a:r>
            <a:r>
              <a:rPr lang="en-US" sz="1800" dirty="0" smtClean="0"/>
              <a:t> system to integrate strategic planning with budget planning, resource planning, and risk management. A task force was formed in response to a DOE requirement articulated </a:t>
            </a:r>
            <a:r>
              <a:rPr lang="en-US" sz="1800" dirty="0"/>
              <a:t>as a notable </a:t>
            </a:r>
            <a:r>
              <a:rPr lang="en-US" sz="1800" dirty="0" smtClean="0"/>
              <a:t>outcome in the FY2014 Performance Evaluation and Measurement Plan.</a:t>
            </a:r>
          </a:p>
          <a:p>
            <a:r>
              <a:rPr lang="en-US" sz="1800" b="1" dirty="0" smtClean="0"/>
              <a:t>Members</a:t>
            </a:r>
            <a:r>
              <a:rPr lang="en-US" sz="1800" dirty="0" smtClean="0"/>
              <a:t>:</a:t>
            </a:r>
          </a:p>
          <a:p>
            <a:pPr lvl="1"/>
            <a:r>
              <a:rPr lang="en-US" sz="1600" dirty="0" smtClean="0"/>
              <a:t>Steve Brice (ND)</a:t>
            </a:r>
          </a:p>
          <a:p>
            <a:pPr lvl="1"/>
            <a:r>
              <a:rPr lang="en-US" sz="1600" dirty="0" smtClean="0"/>
              <a:t>Paul </a:t>
            </a:r>
            <a:r>
              <a:rPr lang="en-US" sz="1600" dirty="0" err="1" smtClean="0"/>
              <a:t>Czarapata</a:t>
            </a:r>
            <a:r>
              <a:rPr lang="en-US" sz="1600" dirty="0" smtClean="0"/>
              <a:t> (AD)</a:t>
            </a:r>
          </a:p>
          <a:p>
            <a:pPr lvl="1"/>
            <a:r>
              <a:rPr lang="en-US" sz="1600" dirty="0" smtClean="0"/>
              <a:t>Ami Dave (PPD)</a:t>
            </a:r>
          </a:p>
          <a:p>
            <a:pPr lvl="1"/>
            <a:r>
              <a:rPr lang="en-US" sz="1600" dirty="0" smtClean="0"/>
              <a:t>Paul </a:t>
            </a:r>
            <a:r>
              <a:rPr lang="en-US" sz="1600" dirty="0" err="1" smtClean="0"/>
              <a:t>Derwent</a:t>
            </a:r>
            <a:r>
              <a:rPr lang="en-US" sz="1600" dirty="0" smtClean="0"/>
              <a:t> (AD)</a:t>
            </a:r>
          </a:p>
          <a:p>
            <a:pPr lvl="1"/>
            <a:r>
              <a:rPr lang="en-US" sz="1600" dirty="0" smtClean="0"/>
              <a:t>Erik Gottschalk (Integrated Planning and Performance Management)</a:t>
            </a:r>
          </a:p>
          <a:p>
            <a:pPr lvl="1"/>
            <a:r>
              <a:rPr lang="en-US" sz="1600" dirty="0" smtClean="0"/>
              <a:t>Marc </a:t>
            </a:r>
            <a:r>
              <a:rPr lang="en-US" sz="1600" dirty="0" err="1" smtClean="0"/>
              <a:t>Kaducak</a:t>
            </a:r>
            <a:r>
              <a:rPr lang="en-US" sz="1600" dirty="0" smtClean="0"/>
              <a:t> (Office of Project Support Services)</a:t>
            </a:r>
          </a:p>
          <a:p>
            <a:pPr lvl="1"/>
            <a:r>
              <a:rPr lang="en-US" sz="1600" dirty="0" smtClean="0"/>
              <a:t>Karen </a:t>
            </a:r>
            <a:r>
              <a:rPr lang="en-US" sz="1600" dirty="0" err="1" smtClean="0"/>
              <a:t>Kephart</a:t>
            </a:r>
            <a:r>
              <a:rPr lang="en-US" sz="1600" dirty="0" smtClean="0"/>
              <a:t> (Office of the CPO)</a:t>
            </a:r>
          </a:p>
          <a:p>
            <a:pPr lvl="1"/>
            <a:r>
              <a:rPr lang="en-US" sz="1600" dirty="0" smtClean="0"/>
              <a:t>Elliott </a:t>
            </a:r>
            <a:r>
              <a:rPr lang="en-US" sz="1600" dirty="0" err="1" smtClean="0"/>
              <a:t>McCrory</a:t>
            </a:r>
            <a:r>
              <a:rPr lang="en-US" sz="1600" dirty="0" smtClean="0"/>
              <a:t> (AD)</a:t>
            </a:r>
          </a:p>
          <a:p>
            <a:pPr lvl="1"/>
            <a:r>
              <a:rPr lang="en-US" sz="1600" dirty="0" smtClean="0"/>
              <a:t>Scott Nolan (Office of the CIO)</a:t>
            </a:r>
          </a:p>
          <a:p>
            <a:pPr lvl="1"/>
            <a:r>
              <a:rPr lang="en-US" sz="1600" dirty="0" smtClean="0"/>
              <a:t>Randy </a:t>
            </a:r>
            <a:r>
              <a:rPr lang="en-US" sz="1600" dirty="0" err="1" smtClean="0"/>
              <a:t>Ortgiesen</a:t>
            </a:r>
            <a:r>
              <a:rPr lang="en-US" sz="1600" dirty="0" smtClean="0"/>
              <a:t> (Office of Campus Strategy and Readiness)</a:t>
            </a:r>
          </a:p>
          <a:p>
            <a:pPr lvl="1"/>
            <a:r>
              <a:rPr lang="en-US" sz="1600" dirty="0" smtClean="0"/>
              <a:t>Lucas Taylor (</a:t>
            </a:r>
            <a:r>
              <a:rPr lang="en-US" sz="1600" dirty="0"/>
              <a:t>Integrated Planning and Performance Management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Tammy Whited (Office of the CIO)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BE49-8E0E-6749-AF25-463099E4234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4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strategic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6780"/>
            <a:ext cx="8915399" cy="542715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 smtClean="0"/>
              <a:t>Wikipedia: </a:t>
            </a:r>
            <a:r>
              <a:rPr lang="en-US" sz="2000" b="1" dirty="0" smtClean="0"/>
              <a:t>Strategic planning </a:t>
            </a:r>
            <a:r>
              <a:rPr lang="en-US" sz="2000" dirty="0" smtClean="0"/>
              <a:t>is an organization’s process of defining its strategy and deciding on allocation of resources to pursue the strategy.</a:t>
            </a:r>
          </a:p>
          <a:p>
            <a:pPr>
              <a:lnSpc>
                <a:spcPct val="110000"/>
              </a:lnSpc>
            </a:pPr>
            <a:endParaRPr lang="en-US" sz="2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/>
              <a:t>The P5 plan is the </a:t>
            </a:r>
            <a:r>
              <a:rPr lang="en-US" sz="2000" b="1" dirty="0"/>
              <a:t>strategy</a:t>
            </a:r>
            <a:r>
              <a:rPr lang="en-US" sz="2000" dirty="0"/>
              <a:t> for </a:t>
            </a:r>
            <a:r>
              <a:rPr lang="en-US" sz="2000" dirty="0" smtClean="0"/>
              <a:t>the U.S. particle physics community “for the </a:t>
            </a:r>
            <a:r>
              <a:rPr lang="en-US" sz="2000" dirty="0"/>
              <a:t>next decade and beyond that enables discovery and maintains our position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as </a:t>
            </a:r>
            <a:r>
              <a:rPr lang="en-US" sz="2000" dirty="0"/>
              <a:t>a global leader through specific </a:t>
            </a:r>
            <a:r>
              <a:rPr lang="en-US" sz="2000" dirty="0" smtClean="0"/>
              <a:t>investments”</a:t>
            </a:r>
          </a:p>
          <a:p>
            <a:pPr>
              <a:lnSpc>
                <a:spcPct val="110000"/>
              </a:lnSpc>
            </a:pPr>
            <a:endParaRPr lang="en-US" sz="2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err="1" smtClean="0"/>
              <a:t>Fermilab’s</a:t>
            </a:r>
            <a:r>
              <a:rPr lang="en-US" sz="2000" dirty="0" smtClean="0"/>
              <a:t> strategic planning process has several goals:</a:t>
            </a:r>
          </a:p>
          <a:p>
            <a:pPr lvl="1">
              <a:lnSpc>
                <a:spcPct val="110000"/>
              </a:lnSpc>
            </a:pPr>
            <a:r>
              <a:rPr lang="en-US" sz="2000" b="1" dirty="0" smtClean="0"/>
              <a:t>Align</a:t>
            </a:r>
            <a:r>
              <a:rPr lang="en-US" sz="2000" dirty="0" smtClean="0"/>
              <a:t> the lab’s strategic plan with P5</a:t>
            </a:r>
          </a:p>
          <a:p>
            <a:pPr lvl="1">
              <a:lnSpc>
                <a:spcPct val="110000"/>
              </a:lnSpc>
            </a:pPr>
            <a:r>
              <a:rPr lang="en-US" sz="2000" b="1" dirty="0" smtClean="0"/>
              <a:t>Engage</a:t>
            </a:r>
            <a:r>
              <a:rPr lang="en-US" sz="2000" dirty="0" smtClean="0"/>
              <a:t> more people in strategic planning</a:t>
            </a:r>
          </a:p>
          <a:p>
            <a:pPr lvl="1">
              <a:lnSpc>
                <a:spcPct val="110000"/>
              </a:lnSpc>
            </a:pPr>
            <a:r>
              <a:rPr lang="en-US" sz="2000" b="1" dirty="0" smtClean="0"/>
              <a:t>Communicate</a:t>
            </a:r>
            <a:r>
              <a:rPr lang="en-US" sz="2000" dirty="0" smtClean="0"/>
              <a:t> lab strategy in a consistent manner</a:t>
            </a:r>
          </a:p>
          <a:p>
            <a:pPr lvl="1">
              <a:lnSpc>
                <a:spcPct val="110000"/>
              </a:lnSpc>
            </a:pPr>
            <a:r>
              <a:rPr lang="en-US" sz="2000" b="1" dirty="0" smtClean="0"/>
              <a:t>Provide context </a:t>
            </a:r>
            <a:r>
              <a:rPr lang="en-US" sz="2000" dirty="0" smtClean="0"/>
              <a:t>for budget planning, lab priorities, resource planning...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BE49-8E0E-6749-AF25-463099E4234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1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Fermilab’s</a:t>
            </a:r>
            <a:r>
              <a:rPr lang="en-US" dirty="0" smtClean="0"/>
              <a:t> plan – Six </a:t>
            </a:r>
            <a:r>
              <a:rPr lang="en-US" u="sng" dirty="0" smtClean="0"/>
              <a:t>themes</a:t>
            </a:r>
            <a:r>
              <a:rPr lang="en-US" dirty="0" smtClean="0"/>
              <a:t> motivated by the P5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7575"/>
            <a:ext cx="8672513" cy="2704466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eutrino science</a:t>
            </a:r>
          </a:p>
          <a:p>
            <a:r>
              <a:rPr lang="en-US" dirty="0" smtClean="0"/>
              <a:t>Large Hadron Collider science</a:t>
            </a:r>
          </a:p>
          <a:p>
            <a:r>
              <a:rPr lang="en-US" dirty="0"/>
              <a:t>P</a:t>
            </a:r>
            <a:r>
              <a:rPr lang="en-US" dirty="0" smtClean="0"/>
              <a:t>recision science</a:t>
            </a:r>
          </a:p>
          <a:p>
            <a:r>
              <a:rPr lang="en-US" dirty="0" smtClean="0"/>
              <a:t>Cosmic science</a:t>
            </a:r>
          </a:p>
          <a:p>
            <a:r>
              <a:rPr lang="en-US" dirty="0"/>
              <a:t>A</a:t>
            </a:r>
            <a:r>
              <a:rPr lang="en-US" dirty="0" smtClean="0"/>
              <a:t>ccelerator science</a:t>
            </a:r>
          </a:p>
          <a:p>
            <a:r>
              <a:rPr lang="en-US" dirty="0" smtClean="0"/>
              <a:t>Building for science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4310518"/>
            <a:ext cx="8726079" cy="17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180138" y="927839"/>
            <a:ext cx="2872695" cy="555991"/>
          </a:xfrm>
          <a:prstGeom prst="ellipse">
            <a:avLst/>
          </a:prstGeom>
          <a:solidFill>
            <a:srgbClr val="CB40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Handout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– Page 2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25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3640117"/>
          </a:xfrm>
          <a:prstGeom prst="rect">
            <a:avLst/>
          </a:prstGeom>
          <a:solidFill>
            <a:srgbClr val="CFEB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68AA1-1116-684F-9C93-7BA2BD61DC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Screen Shot 2014-06-06 at 9.04.4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2" b="11555"/>
          <a:stretch/>
        </p:blipFill>
        <p:spPr>
          <a:xfrm>
            <a:off x="8535773" y="354143"/>
            <a:ext cx="429882" cy="401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7300" y="339667"/>
            <a:ext cx="2142112" cy="430887"/>
          </a:xfrm>
          <a:prstGeom prst="rect">
            <a:avLst/>
          </a:prstGeom>
          <a:solidFill>
            <a:srgbClr val="D1EEF7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63666A"/>
                </a:solidFill>
              </a:rPr>
              <a:t>Neutrino Science</a:t>
            </a:r>
            <a:endParaRPr lang="en-US" sz="2200" dirty="0">
              <a:solidFill>
                <a:srgbClr val="63666A"/>
              </a:solidFill>
            </a:endParaRPr>
          </a:p>
        </p:txBody>
      </p:sp>
      <p:pic>
        <p:nvPicPr>
          <p:cNvPr id="3" name="Picture 2" descr="LBNE_Graphic_061615_Final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167"/>
            <a:ext cx="9144000" cy="3227832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958850" y="66675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Nigel S. Lockyer | Fermilab Annual Laboratory Plan</a:t>
            </a:r>
            <a:endParaRPr lang="en-US" b="1" dirty="0"/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6602413" y="66675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6/26/2015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" y="1559225"/>
            <a:ext cx="8686800" cy="27432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In 10 years, Fermilab will be to neutrinos what CERN is to the Higgs boson.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000" b="1" u="sng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u="sng" dirty="0" smtClean="0"/>
              <a:t>Lab Goals (5 years) </a:t>
            </a:r>
          </a:p>
          <a:p>
            <a:pPr marL="0" indent="0">
              <a:buNone/>
            </a:pPr>
            <a:r>
              <a:rPr lang="en-US" sz="1800" dirty="0" smtClean="0"/>
              <a:t>N1</a:t>
            </a:r>
            <a:r>
              <a:rPr lang="en-US" sz="1800" dirty="0"/>
              <a:t>) Support detector R&amp;D and new initiatives in neutrino </a:t>
            </a:r>
            <a:r>
              <a:rPr lang="en-US" sz="1800" dirty="0" smtClean="0"/>
              <a:t>science – “neutrino platform”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N2) Build the short-baseline </a:t>
            </a:r>
            <a:r>
              <a:rPr lang="en-US" sz="1800" dirty="0"/>
              <a:t>n</a:t>
            </a:r>
            <a:r>
              <a:rPr lang="en-US" sz="1800" dirty="0" smtClean="0"/>
              <a:t>eutrino program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N3</a:t>
            </a:r>
            <a:r>
              <a:rPr lang="en-US" sz="1800" dirty="0"/>
              <a:t>) Deliver the world’s highest power beams for neutrino </a:t>
            </a:r>
            <a:r>
              <a:rPr lang="en-US" sz="1800" dirty="0" smtClean="0"/>
              <a:t>science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N4</a:t>
            </a:r>
            <a:r>
              <a:rPr lang="en-US" sz="1800" dirty="0"/>
              <a:t>) Partner internationally to host a world-leading long-baseline neutrino program</a:t>
            </a: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180138" y="927839"/>
            <a:ext cx="2872695" cy="555991"/>
          </a:xfrm>
          <a:prstGeom prst="ellipse">
            <a:avLst/>
          </a:prstGeom>
          <a:solidFill>
            <a:srgbClr val="CB40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Handout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– Page 3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87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Neutrino Science – Lab </a:t>
            </a:r>
            <a:r>
              <a:rPr lang="en-US" sz="2000" dirty="0"/>
              <a:t>g</a:t>
            </a:r>
            <a:r>
              <a:rPr lang="en-US" sz="2000" dirty="0" smtClean="0"/>
              <a:t>oals and </a:t>
            </a:r>
            <a:r>
              <a:rPr lang="en-US" sz="2000" dirty="0"/>
              <a:t>o</a:t>
            </a:r>
            <a:r>
              <a:rPr lang="en-US" sz="2000" dirty="0" smtClean="0"/>
              <a:t>bjectives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8250"/>
            <a:ext cx="8915400" cy="460909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N1) Support detector R&amp;D and new initiatives in neutrino science – “neutrino platform”</a:t>
            </a:r>
            <a:endParaRPr lang="en-US" sz="1800" dirty="0"/>
          </a:p>
          <a:p>
            <a:pPr lvl="1"/>
            <a:r>
              <a:rPr lang="en-US" sz="1600" dirty="0" smtClean="0"/>
              <a:t>Exploit existing facilities and add capability</a:t>
            </a:r>
          </a:p>
          <a:p>
            <a:pPr lvl="1"/>
            <a:r>
              <a:rPr lang="en-US" sz="1600" dirty="0" smtClean="0"/>
              <a:t>Consider flexibility in designing new facilities</a:t>
            </a:r>
          </a:p>
          <a:p>
            <a:pPr marL="0" indent="0">
              <a:buNone/>
            </a:pPr>
            <a:r>
              <a:rPr lang="en-US" sz="1800" dirty="0" smtClean="0"/>
              <a:t>N2) Build the short-baseline neutrino program</a:t>
            </a:r>
            <a:endParaRPr lang="en-US" sz="1800" dirty="0"/>
          </a:p>
          <a:p>
            <a:pPr lvl="1"/>
            <a:r>
              <a:rPr lang="en-US" sz="1600" dirty="0" err="1" smtClean="0"/>
              <a:t>MicroBooNE</a:t>
            </a:r>
            <a:r>
              <a:rPr lang="en-US" sz="1600" dirty="0" smtClean="0"/>
              <a:t> taking data in 2015</a:t>
            </a:r>
          </a:p>
          <a:p>
            <a:pPr lvl="1"/>
            <a:r>
              <a:rPr lang="en-US" sz="1600" dirty="0" smtClean="0"/>
              <a:t>SBND built and taking data by 2018</a:t>
            </a:r>
            <a:endParaRPr lang="en-US" sz="1600" dirty="0"/>
          </a:p>
          <a:p>
            <a:pPr lvl="1"/>
            <a:r>
              <a:rPr lang="en-US" sz="1600" dirty="0" smtClean="0"/>
              <a:t>Refurbished ICARUS detector at </a:t>
            </a:r>
            <a:r>
              <a:rPr lang="en-US" sz="1600" dirty="0" err="1" smtClean="0"/>
              <a:t>Fermilab</a:t>
            </a:r>
            <a:r>
              <a:rPr lang="en-US" sz="1600" dirty="0" smtClean="0"/>
              <a:t> and taking data by 2018</a:t>
            </a:r>
            <a:endParaRPr lang="en-US" sz="1600" dirty="0"/>
          </a:p>
          <a:p>
            <a:pPr marL="0" indent="0">
              <a:buNone/>
            </a:pPr>
            <a:r>
              <a:rPr lang="en-US" sz="1800" dirty="0" smtClean="0"/>
              <a:t>N3) Deliver the world’s highest power beams for neutrino science</a:t>
            </a:r>
            <a:endParaRPr lang="en-US" sz="1800" dirty="0"/>
          </a:p>
          <a:p>
            <a:pPr lvl="1"/>
            <a:r>
              <a:rPr lang="en-US" sz="1600" dirty="0" smtClean="0"/>
              <a:t>PIP (700kW), Booster (15 Hz) to fully exploit the science of </a:t>
            </a:r>
            <a:r>
              <a:rPr lang="en-US" sz="1600" dirty="0" err="1" smtClean="0"/>
              <a:t>NOvA</a:t>
            </a:r>
            <a:r>
              <a:rPr lang="en-US" sz="1600" dirty="0" smtClean="0"/>
              <a:t> and SBN</a:t>
            </a:r>
            <a:endParaRPr lang="en-US" sz="1600" dirty="0"/>
          </a:p>
          <a:p>
            <a:pPr lvl="1"/>
            <a:r>
              <a:rPr lang="en-US" sz="1600" dirty="0" smtClean="0"/>
              <a:t>PIP-II (1.2 MW), PIP-III (2.4 MW) to fully exploit the science of DUNE</a:t>
            </a:r>
            <a:endParaRPr lang="en-US" sz="1600" dirty="0"/>
          </a:p>
          <a:p>
            <a:pPr marL="0" indent="0">
              <a:buNone/>
            </a:pPr>
            <a:r>
              <a:rPr lang="en-US" sz="1800" dirty="0" smtClean="0"/>
              <a:t>N4) Partner internationally to host a world-leading long-baseline neutrino program</a:t>
            </a:r>
            <a:endParaRPr lang="en-US" sz="1800" dirty="0"/>
          </a:p>
          <a:p>
            <a:pPr lvl="1"/>
            <a:r>
              <a:rPr lang="en-US" sz="1600" dirty="0" smtClean="0"/>
              <a:t>Cavern construction begins 2017 at the Sanford Underground Research Facility</a:t>
            </a:r>
            <a:endParaRPr lang="en-US" sz="1600" dirty="0"/>
          </a:p>
          <a:p>
            <a:pPr lvl="1"/>
            <a:r>
              <a:rPr lang="en-US" sz="1600" dirty="0" smtClean="0"/>
              <a:t>Begin installation of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10-kiloton detector module deep underground by 2022</a:t>
            </a:r>
            <a:endParaRPr lang="en-US" sz="1600" dirty="0"/>
          </a:p>
          <a:p>
            <a:pPr lvl="1"/>
            <a:r>
              <a:rPr lang="en-US" sz="1600" dirty="0" smtClean="0"/>
              <a:t>Additional 30 kilotons of space excavated</a:t>
            </a:r>
          </a:p>
          <a:p>
            <a:pPr lvl="1"/>
            <a:r>
              <a:rPr lang="en-US" sz="1600" dirty="0" smtClean="0"/>
              <a:t>Neutrino </a:t>
            </a:r>
            <a:r>
              <a:rPr lang="en-US" sz="1600" dirty="0" err="1" smtClean="0"/>
              <a:t>beamline</a:t>
            </a:r>
            <a:r>
              <a:rPr lang="en-US" sz="1600" dirty="0" smtClean="0"/>
              <a:t> completed 2025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BE49-8E0E-6749-AF25-463099E4234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 descr="Screen Shot 2014-06-06 at 9.04.4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2" b="11555"/>
          <a:stretch/>
        </p:blipFill>
        <p:spPr>
          <a:xfrm>
            <a:off x="8535773" y="354143"/>
            <a:ext cx="429882" cy="401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57300" y="339667"/>
            <a:ext cx="2142112" cy="430887"/>
          </a:xfrm>
          <a:prstGeom prst="rect">
            <a:avLst/>
          </a:prstGeom>
          <a:solidFill>
            <a:srgbClr val="D1EEF7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63666A"/>
                </a:solidFill>
              </a:rPr>
              <a:t>Neutrino Science</a:t>
            </a:r>
            <a:endParaRPr lang="en-US" sz="2200" dirty="0">
              <a:solidFill>
                <a:srgbClr val="63666A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80138" y="927839"/>
            <a:ext cx="2872695" cy="555991"/>
          </a:xfrm>
          <a:prstGeom prst="ellipse">
            <a:avLst/>
          </a:prstGeom>
          <a:solidFill>
            <a:srgbClr val="CB40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Handout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– Page 4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84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the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74080"/>
            <a:ext cx="8572499" cy="542715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 smtClean="0"/>
              <a:t>An important aspect of the strategic planning process is to communicate lab strategy in a consistent manner.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/>
              <a:t>The strategic planning process has been used to structure:</a:t>
            </a:r>
          </a:p>
          <a:p>
            <a:pPr lvl="1">
              <a:lnSpc>
                <a:spcPct val="110000"/>
              </a:lnSpc>
            </a:pPr>
            <a:r>
              <a:rPr lang="en-US" sz="2000" b="1" dirty="0" smtClean="0"/>
              <a:t>Annual Lab Plan document </a:t>
            </a:r>
            <a:r>
              <a:rPr lang="en-US" sz="2000" dirty="0" smtClean="0"/>
              <a:t>– “Each </a:t>
            </a:r>
            <a:r>
              <a:rPr lang="en-US" sz="2000" dirty="0"/>
              <a:t>year the Department of Energy (DOE) Office of Science (SC) engages its laboratories in a strategic planning activity that asks the laboratory leadership teams to define an exciting, yet realistic, long-range vision for the future of their respective laboratories.  This information provides the starting point for a discussion between the SC leadership and the laboratory about the laboratory’s future directions, strengths and weaknesses, immediate and long-range challenges, and resource needs</a:t>
            </a:r>
            <a:r>
              <a:rPr lang="en-US" sz="2000" dirty="0" smtClean="0"/>
              <a:t>.”</a:t>
            </a:r>
          </a:p>
          <a:p>
            <a:pPr lvl="1">
              <a:lnSpc>
                <a:spcPct val="110000"/>
              </a:lnSpc>
            </a:pPr>
            <a:r>
              <a:rPr lang="en-US" sz="2000" b="1" dirty="0" smtClean="0"/>
              <a:t>Annual Lab Plan presentation </a:t>
            </a:r>
            <a:r>
              <a:rPr lang="en-US" sz="2000" dirty="0" smtClean="0"/>
              <a:t>– Nigel’s presentation of the lab’s strategic plan to DOE is scheduled to occur on June 26, 2015.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BE49-8E0E-6749-AF25-463099E4234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2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772058"/>
            <a:ext cx="7582133" cy="1095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095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LabPlan_mainGraphic-B-v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04" r="-27004"/>
          <a:stretch>
            <a:fillRect/>
          </a:stretch>
        </p:blipFill>
        <p:spPr>
          <a:xfrm>
            <a:off x="0" y="594360"/>
            <a:ext cx="9141852" cy="5257800"/>
          </a:xfrm>
        </p:spPr>
      </p:pic>
      <p:sp>
        <p:nvSpPr>
          <p:cNvPr id="12" name="Oval 11"/>
          <p:cNvSpPr/>
          <p:nvPr/>
        </p:nvSpPr>
        <p:spPr>
          <a:xfrm>
            <a:off x="6819900" y="51539"/>
            <a:ext cx="2258333" cy="418361"/>
          </a:xfrm>
          <a:prstGeom prst="ellipse">
            <a:avLst/>
          </a:prstGeom>
          <a:solidFill>
            <a:srgbClr val="CB40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ALP – Slide 3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06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Fermilab’s science strategy: Diversity + flagship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1989"/>
            <a:ext cx="8672513" cy="4987867"/>
          </a:xfrm>
        </p:spPr>
        <p:txBody>
          <a:bodyPr/>
          <a:lstStyle/>
          <a:p>
            <a:r>
              <a:rPr lang="en-US" sz="2000" dirty="0" smtClean="0"/>
              <a:t>We are following the P5 plan</a:t>
            </a:r>
          </a:p>
          <a:p>
            <a:r>
              <a:rPr lang="en-US" sz="2000" dirty="0" smtClean="0"/>
              <a:t>Existing, diverse, and successful discovery science program</a:t>
            </a:r>
          </a:p>
          <a:p>
            <a:pPr lvl="1"/>
            <a:r>
              <a:rPr lang="en-US" sz="1800" dirty="0"/>
              <a:t>Driving </a:t>
            </a:r>
            <a:r>
              <a:rPr lang="en-US" sz="1800" b="1" dirty="0"/>
              <a:t>Large Hadron Collider science </a:t>
            </a:r>
            <a:r>
              <a:rPr lang="en-US" sz="1800" dirty="0"/>
              <a:t>and future upgrades</a:t>
            </a:r>
          </a:p>
          <a:p>
            <a:pPr lvl="1"/>
            <a:r>
              <a:rPr lang="en-US" sz="1800" dirty="0"/>
              <a:t>Revealing </a:t>
            </a:r>
            <a:r>
              <a:rPr lang="en-US" sz="1800" b="1" dirty="0" smtClean="0"/>
              <a:t>precision </a:t>
            </a:r>
            <a:r>
              <a:rPr lang="en-US" sz="1800" b="1" dirty="0"/>
              <a:t>science</a:t>
            </a:r>
          </a:p>
          <a:p>
            <a:pPr lvl="1"/>
            <a:r>
              <a:rPr lang="en-US" sz="1800" dirty="0"/>
              <a:t>Advancing </a:t>
            </a:r>
            <a:r>
              <a:rPr lang="en-US" sz="1800" b="1" dirty="0"/>
              <a:t>accelerator science</a:t>
            </a:r>
          </a:p>
          <a:p>
            <a:pPr lvl="1"/>
            <a:r>
              <a:rPr lang="en-US" sz="1800" dirty="0"/>
              <a:t>Exploring </a:t>
            </a:r>
            <a:r>
              <a:rPr lang="en-US" sz="1800" b="1" dirty="0"/>
              <a:t>cosmic </a:t>
            </a:r>
            <a:r>
              <a:rPr lang="en-US" sz="1800" b="1" dirty="0" smtClean="0"/>
              <a:t>science</a:t>
            </a:r>
          </a:p>
          <a:p>
            <a:pPr lvl="1"/>
            <a:r>
              <a:rPr lang="en-US" sz="1800" dirty="0" smtClean="0"/>
              <a:t>Focusing on </a:t>
            </a:r>
            <a:r>
              <a:rPr lang="en-US" sz="1800" b="1" dirty="0" smtClean="0"/>
              <a:t>neutrino science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The new flagship program: </a:t>
            </a:r>
            <a:r>
              <a:rPr lang="en-US" sz="2000" b="1" dirty="0" smtClean="0"/>
              <a:t>Long Baseline Neutrino Facility (LBNF) + Deep Underground Neutrino Experiment (DUNE)</a:t>
            </a:r>
            <a:endParaRPr lang="en-US" sz="2000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Strategic Planning Process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8" descr="LBNE_Graphic_061615_Fina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5"/>
          <a:stretch/>
        </p:blipFill>
        <p:spPr>
          <a:xfrm>
            <a:off x="0" y="3895344"/>
            <a:ext cx="9144000" cy="230406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19900" y="51539"/>
            <a:ext cx="2258333" cy="418361"/>
          </a:xfrm>
          <a:prstGeom prst="ellipse">
            <a:avLst/>
          </a:prstGeom>
          <a:solidFill>
            <a:srgbClr val="CB40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ALP – Slide 4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92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4792C7800624D88DEFD4860351DCD" ma:contentTypeVersion="0" ma:contentTypeDescription="Create a new document." ma:contentTypeScope="" ma:versionID="f01258639da9a8b930dd54bbaacee5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5B4049-1A15-4BBF-9205-6FCB31897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701B01-A787-4D2D-BD7B-D5E7EBD2DB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C4A8F9-8E39-4E47-BD2B-F371F4DB898A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14730</TotalTime>
  <Words>1904</Words>
  <Application>Microsoft Macintosh PowerPoint</Application>
  <PresentationFormat>On-screen Show (4:3)</PresentationFormat>
  <Paragraphs>365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FermilabTemplate</vt:lpstr>
      <vt:lpstr>Fermilab: Footer Only</vt:lpstr>
      <vt:lpstr>Document</vt:lpstr>
      <vt:lpstr>Strategic Planning Process</vt:lpstr>
      <vt:lpstr>Overview</vt:lpstr>
      <vt:lpstr>Motivation for strategic planning </vt:lpstr>
      <vt:lpstr>Fermilab’s plan – Six themes motivated by the P5 plan</vt:lpstr>
      <vt:lpstr> </vt:lpstr>
      <vt:lpstr>Neutrino Science – Lab goals and objectives</vt:lpstr>
      <vt:lpstr>Communicating the plan </vt:lpstr>
      <vt:lpstr>PowerPoint Presentation</vt:lpstr>
      <vt:lpstr>Fermilab’s science strategy: Diversity + flagship</vt:lpstr>
      <vt:lpstr>Strategic planning system – database architecture</vt:lpstr>
      <vt:lpstr>Terminology</vt:lpstr>
      <vt:lpstr>Strategic planning process (1st year)</vt:lpstr>
      <vt:lpstr>Theme Teams</vt:lpstr>
      <vt:lpstr>Next steps</vt:lpstr>
      <vt:lpstr>Backup slides</vt:lpstr>
      <vt:lpstr>Strategic planning system</vt:lpstr>
      <vt:lpstr>Strategic planning system</vt:lpstr>
      <vt:lpstr>Provisional lab agenda</vt:lpstr>
      <vt:lpstr>Strategic planning system diagram</vt:lpstr>
      <vt:lpstr>SPS requirements task force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Erik Gottschalk</cp:lastModifiedBy>
  <cp:revision>735</cp:revision>
  <cp:lastPrinted>2015-05-29T13:46:21Z</cp:lastPrinted>
  <dcterms:created xsi:type="dcterms:W3CDTF">2014-01-03T20:18:13Z</dcterms:created>
  <dcterms:modified xsi:type="dcterms:W3CDTF">2015-06-22T15:07:04Z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0x0101001004792C7800624D88DEFD4860351DCD</vt:lpwstr>
  </property>
</Properties>
</file>