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313" r:id="rId3"/>
    <p:sldId id="257" r:id="rId4"/>
    <p:sldId id="258" r:id="rId5"/>
    <p:sldId id="259" r:id="rId6"/>
    <p:sldId id="260" r:id="rId7"/>
    <p:sldId id="294" r:id="rId8"/>
    <p:sldId id="296" r:id="rId9"/>
    <p:sldId id="269" r:id="rId10"/>
    <p:sldId id="270" r:id="rId11"/>
    <p:sldId id="272" r:id="rId12"/>
    <p:sldId id="271" r:id="rId13"/>
    <p:sldId id="297" r:id="rId14"/>
    <p:sldId id="298" r:id="rId15"/>
    <p:sldId id="276" r:id="rId16"/>
    <p:sldId id="292" r:id="rId17"/>
    <p:sldId id="299" r:id="rId18"/>
    <p:sldId id="300" r:id="rId19"/>
    <p:sldId id="301" r:id="rId20"/>
    <p:sldId id="303" r:id="rId21"/>
    <p:sldId id="304" r:id="rId22"/>
    <p:sldId id="305" r:id="rId23"/>
    <p:sldId id="282" r:id="rId24"/>
    <p:sldId id="306" r:id="rId25"/>
    <p:sldId id="283" r:id="rId26"/>
    <p:sldId id="284" r:id="rId27"/>
    <p:sldId id="307" r:id="rId28"/>
    <p:sldId id="288" r:id="rId29"/>
    <p:sldId id="308" r:id="rId30"/>
    <p:sldId id="310" r:id="rId31"/>
    <p:sldId id="311" r:id="rId32"/>
    <p:sldId id="309" r:id="rId33"/>
    <p:sldId id="295" r:id="rId34"/>
    <p:sldId id="291" r:id="rId35"/>
    <p:sldId id="312" r:id="rId36"/>
    <p:sldId id="289" r:id="rId37"/>
    <p:sldId id="314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8686" autoAdjust="0"/>
  </p:normalViewPr>
  <p:slideViewPr>
    <p:cSldViewPr snapToGrid="0" snapToObjects="1">
      <p:cViewPr varScale="1">
        <p:scale>
          <a:sx n="115" d="100"/>
          <a:sy n="115" d="100"/>
        </p:scale>
        <p:origin x="-22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3E92E-772D-C541-B0D7-C914946098DA}" type="datetimeFigureOut">
              <a:rPr lang="en-US" smtClean="0"/>
              <a:t>08/06/15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8CB7E-FE81-FB4C-BE48-A8FF19F89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34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A4A87-3ED3-834D-B386-8C82265D03E4}" type="datetimeFigureOut">
              <a:rPr lang="en-US" smtClean="0"/>
              <a:t>08/06/15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83030-97A8-D94B-B303-153A95D05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796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83030-97A8-D94B-B303-153A95D052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0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E80C-1F2A-3847-B144-C213BEF1D486}" type="datetime1">
              <a:rPr lang="en-GB" smtClean="0"/>
              <a:t>08/06/15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B6C44-2B82-0744-A7F5-1FD2FE509421}" type="datetime1">
              <a:rPr lang="en-GB" smtClean="0"/>
              <a:t>08/06/15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19C20-6452-064B-97F0-76F0A9D1BF06}" type="datetime1">
              <a:rPr lang="en-GB" smtClean="0"/>
              <a:t>08/06/15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8E6A-E241-2240-A055-54A43171A7AE}" type="datetime1">
              <a:rPr lang="en-GB" smtClean="0"/>
              <a:t>08/06/15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76224"/>
            <a:ext cx="7772400" cy="2200275"/>
          </a:xfrm>
        </p:spPr>
        <p:txBody>
          <a:bodyPr anchor="t" anchorCtr="0">
            <a:normAutofit/>
          </a:bodyPr>
          <a:lstStyle>
            <a:lvl1pPr algn="l">
              <a:defRPr sz="4800" b="1" cap="all">
                <a:solidFill>
                  <a:schemeClr val="bg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876037"/>
            <a:ext cx="7772400" cy="1500187"/>
          </a:xfrm>
        </p:spPr>
        <p:txBody>
          <a:bodyPr anchor="b" anchorCtr="0">
            <a:normAutofit/>
          </a:bodyPr>
          <a:lstStyle>
            <a:lvl1pPr marL="0" indent="0" algn="r"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1F93-4427-A644-ACA2-3CD4D0A4575F}" type="datetime1">
              <a:rPr lang="en-GB" smtClean="0"/>
              <a:t>08/06/15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A5A55-63DD-8543-9247-F92A5F75A6B4}" type="datetime1">
              <a:rPr lang="en-GB" smtClean="0"/>
              <a:t>08/06/15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32697-5FDF-DF4D-99E6-886ED2C8F91E}" type="datetime1">
              <a:rPr lang="en-GB" smtClean="0"/>
              <a:t>08/06/15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37159-7FC0-1E49-82BE-76449D3F2D32}" type="datetime1">
              <a:rPr lang="en-GB" smtClean="0"/>
              <a:t>08/06/15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0F716-8C35-C94E-A60C-B4F51B027C0A}" type="datetime1">
              <a:rPr lang="en-GB" smtClean="0"/>
              <a:t>08/06/15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46132-347E-8349-81CC-279DEA0BD747}" type="datetime1">
              <a:rPr lang="en-GB" smtClean="0"/>
              <a:t>08/06/15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CFB9798-66B0-4C4B-8676-BAC01A86E4EB}" type="datetime1">
              <a:rPr lang="en-GB" smtClean="0"/>
              <a:t>08/06/15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-1557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rgbClr val="FFFFFF"/>
                </a:solidFill>
              </a:defRPr>
            </a:lvl1pPr>
          </a:lstStyle>
          <a:p>
            <a:fld id="{8B2C7CBE-54CD-6E4E-991E-74820AACF2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b="1" kern="1200">
          <a:solidFill>
            <a:srgbClr val="000090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b="1" kern="1200">
          <a:solidFill>
            <a:schemeClr val="accent4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b="1" kern="1200">
          <a:solidFill>
            <a:srgbClr val="FF0000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b="1" kern="1200" baseline="0">
          <a:solidFill>
            <a:srgbClr val="800000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000" dirty="0" smtClean="0"/>
              <a:t>MICE briefing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K. Long</a:t>
            </a:r>
          </a:p>
          <a:p>
            <a:r>
              <a:rPr lang="en-US" dirty="0" smtClean="0"/>
              <a:t>Imperial College London/STFC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7965" y="-19293"/>
            <a:ext cx="177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1885BF03-05F3-2742-8704-07764BD7669C}" type="datetime3">
              <a:rPr lang="en-GB" smtClean="0"/>
              <a:t>8 June 2015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674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457200" y="37056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GB" dirty="0" err="1" smtClean="0"/>
              <a:t>Muon</a:t>
            </a:r>
            <a:r>
              <a:rPr lang="en-GB" dirty="0" smtClean="0"/>
              <a:t> Ionization Cooling Experiment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7950" y="1328592"/>
            <a:ext cx="5667689" cy="256155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MICE approved to:</a:t>
            </a:r>
          </a:p>
          <a:p>
            <a:pPr lvl="1"/>
            <a:r>
              <a:rPr lang="en-US" dirty="0" smtClean="0"/>
              <a:t>Design, build, commission and operate a realistic section of cooling channel</a:t>
            </a:r>
          </a:p>
          <a:p>
            <a:pPr lvl="1"/>
            <a:r>
              <a:rPr lang="en-US" dirty="0" smtClean="0"/>
              <a:t>Measure its performance in a variety of modes of operation and beam conditions</a:t>
            </a:r>
          </a:p>
          <a:p>
            <a:pPr lvl="2"/>
            <a:r>
              <a:rPr lang="en-US" dirty="0" smtClean="0"/>
              <a:t>Results will allow Neutrino Factory [and </a:t>
            </a:r>
            <a:r>
              <a:rPr lang="en-US" dirty="0" err="1" smtClean="0"/>
              <a:t>Muon</a:t>
            </a:r>
            <a:r>
              <a:rPr lang="en-US" dirty="0" smtClean="0"/>
              <a:t> Collider] complex to be </a:t>
            </a:r>
            <a:r>
              <a:rPr lang="en-US" dirty="0" err="1" smtClean="0"/>
              <a:t>optimised</a:t>
            </a:r>
            <a:endParaRPr lang="en-US" dirty="0" smtClean="0"/>
          </a:p>
          <a:p>
            <a:r>
              <a:rPr lang="en-US" dirty="0" smtClean="0"/>
              <a:t>Requirements:</a:t>
            </a:r>
          </a:p>
          <a:p>
            <a:pPr lvl="1"/>
            <a:r>
              <a:rPr lang="en-US" dirty="0" err="1" smtClean="0"/>
              <a:t>Normalised</a:t>
            </a:r>
            <a:r>
              <a:rPr lang="en-US" dirty="0" smtClean="0"/>
              <a:t> transverse </a:t>
            </a:r>
            <a:r>
              <a:rPr lang="en-US" dirty="0" err="1" smtClean="0"/>
              <a:t>emittance</a:t>
            </a:r>
            <a:r>
              <a:rPr lang="en-US" dirty="0" smtClean="0"/>
              <a:t>: 0.1%</a:t>
            </a:r>
          </a:p>
          <a:p>
            <a:pPr lvl="2"/>
            <a:r>
              <a:rPr lang="en-US" dirty="0" smtClean="0"/>
              <a:t>Requires selection of 99.9% pure </a:t>
            </a:r>
            <a:r>
              <a:rPr lang="en-US" dirty="0" err="1" smtClean="0"/>
              <a:t>muon</a:t>
            </a:r>
            <a:r>
              <a:rPr lang="en-US" dirty="0" smtClean="0"/>
              <a:t> sample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00" r="1"/>
          <a:stretch/>
        </p:blipFill>
        <p:spPr>
          <a:xfrm>
            <a:off x="5775640" y="1203505"/>
            <a:ext cx="3323404" cy="2719205"/>
          </a:xfrm>
          <a:prstGeom prst="rect">
            <a:avLst/>
          </a:prstGeom>
        </p:spPr>
      </p:pic>
      <p:pic>
        <p:nvPicPr>
          <p:cNvPr id="8" name="Picture 7" descr="Cooling-demo-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9" y="4170029"/>
            <a:ext cx="9028660" cy="256243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605717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583"/>
            <a:ext cx="8229600" cy="990600"/>
          </a:xfrm>
        </p:spPr>
        <p:txBody>
          <a:bodyPr/>
          <a:lstStyle/>
          <a:p>
            <a:r>
              <a:rPr lang="en-US" dirty="0" smtClean="0"/>
              <a:t>MICE </a:t>
            </a:r>
            <a:r>
              <a:rPr lang="en-US" dirty="0" err="1" smtClean="0"/>
              <a:t>rebaselined</a:t>
            </a:r>
            <a:r>
              <a:rPr lang="en-US" dirty="0" smtClean="0"/>
              <a:t>, November 2014: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6309"/>
            <a:ext cx="9144000" cy="334949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International review </a:t>
            </a:r>
            <a:r>
              <a:rPr lang="en-US" dirty="0" err="1" smtClean="0"/>
              <a:t>organised</a:t>
            </a:r>
            <a:r>
              <a:rPr lang="en-US" dirty="0" smtClean="0"/>
              <a:t> by host </a:t>
            </a:r>
            <a:r>
              <a:rPr lang="en-US" dirty="0" err="1" smtClean="0"/>
              <a:t>organisation</a:t>
            </a:r>
            <a:r>
              <a:rPr lang="en-US" dirty="0" smtClean="0"/>
              <a:t>, STFC:</a:t>
            </a:r>
          </a:p>
          <a:p>
            <a:pPr lvl="2"/>
            <a:r>
              <a:rPr lang="en-US" dirty="0" smtClean="0"/>
              <a:t>MICE Project Board and [international] Funding Agency Committee:</a:t>
            </a:r>
          </a:p>
          <a:p>
            <a:pPr lvl="3"/>
            <a:r>
              <a:rPr lang="en-US" dirty="0" smtClean="0"/>
              <a:t>Endorsed reconfiguration proposed by collaboration.</a:t>
            </a:r>
          </a:p>
          <a:p>
            <a:r>
              <a:rPr lang="en-US" dirty="0"/>
              <a:t>Study of the factors that affect ionization cooling (Step IV):</a:t>
            </a:r>
          </a:p>
          <a:p>
            <a:pPr lvl="1">
              <a:tabLst>
                <a:tab pos="3321050" algn="l"/>
              </a:tabLst>
            </a:pPr>
            <a:r>
              <a:rPr lang="en-US" dirty="0"/>
              <a:t>Construction complete:	</a:t>
            </a:r>
            <a:r>
              <a:rPr lang="en-US" dirty="0" smtClean="0"/>
              <a:t>	Spring 2015 [see later]</a:t>
            </a:r>
            <a:endParaRPr lang="en-US" dirty="0"/>
          </a:p>
          <a:p>
            <a:pPr lvl="1">
              <a:tabLst>
                <a:tab pos="3321050" algn="l"/>
              </a:tabLst>
            </a:pPr>
            <a:r>
              <a:rPr lang="en-US" dirty="0"/>
              <a:t>Data taking:	</a:t>
            </a:r>
            <a:r>
              <a:rPr lang="en-US" dirty="0" smtClean="0"/>
              <a:t>	Summer </a:t>
            </a:r>
            <a:r>
              <a:rPr lang="en-US" dirty="0"/>
              <a:t>2015—June 2016</a:t>
            </a:r>
          </a:p>
          <a:p>
            <a:pPr>
              <a:tabLst>
                <a:tab pos="3321050" algn="l"/>
              </a:tabLst>
            </a:pPr>
            <a:r>
              <a:rPr lang="en-US" dirty="0"/>
              <a:t>Demonstration of ionization cooling:</a:t>
            </a:r>
          </a:p>
          <a:p>
            <a:pPr lvl="1">
              <a:tabLst>
                <a:tab pos="3321050" algn="l"/>
              </a:tabLst>
            </a:pPr>
            <a:r>
              <a:rPr lang="en-US" dirty="0"/>
              <a:t>Construction complete:	</a:t>
            </a:r>
            <a:r>
              <a:rPr lang="en-US" dirty="0" smtClean="0"/>
              <a:t>	Early </a:t>
            </a:r>
            <a:r>
              <a:rPr lang="en-US" dirty="0"/>
              <a:t>2017</a:t>
            </a:r>
          </a:p>
          <a:p>
            <a:pPr lvl="1">
              <a:tabLst>
                <a:tab pos="3321050" algn="l"/>
              </a:tabLst>
            </a:pPr>
            <a:r>
              <a:rPr lang="en-US" dirty="0"/>
              <a:t>Data taking start:	</a:t>
            </a:r>
            <a:r>
              <a:rPr lang="en-US" dirty="0" smtClean="0"/>
              <a:t>	Spring </a:t>
            </a:r>
            <a:r>
              <a:rPr lang="en-US" dirty="0"/>
              <a:t>2017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4" y="4342454"/>
            <a:ext cx="3444152" cy="2404153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14" name="Picture 13" descr="Cooling-demo-transmiss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306" y="4327832"/>
            <a:ext cx="3456355" cy="241877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86778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Reviews and recommendations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MICE 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5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90600"/>
          </a:xfrm>
        </p:spPr>
        <p:txBody>
          <a:bodyPr/>
          <a:lstStyle/>
          <a:p>
            <a:r>
              <a:rPr lang="en-US" dirty="0" smtClean="0"/>
              <a:t>MICE Project Board; Apr15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65" y="1231900"/>
            <a:ext cx="7089185" cy="55499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36540" y="5775158"/>
            <a:ext cx="6985322" cy="86844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80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5424"/>
            <a:ext cx="82296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Resource Loaded Schedule Review, Apr15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893" y="1138130"/>
            <a:ext cx="6668663" cy="559307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515278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26" y="4376224"/>
            <a:ext cx="8592500" cy="2200275"/>
          </a:xfrm>
        </p:spPr>
        <p:txBody>
          <a:bodyPr>
            <a:normAutofit/>
          </a:bodyPr>
          <a:lstStyle/>
          <a:p>
            <a:r>
              <a:rPr lang="en-US" dirty="0" smtClean="0"/>
              <a:t>Status </a:t>
            </a:r>
            <a:br>
              <a:rPr lang="en-US" dirty="0" smtClean="0"/>
            </a:br>
            <a:r>
              <a:rPr lang="en-US" sz="3200" dirty="0" smtClean="0"/>
              <a:t>[</a:t>
            </a:r>
            <a:r>
              <a:rPr lang="en-US" sz="3200" cap="none" dirty="0" smtClean="0"/>
              <a:t>Emphasis on Step IV</a:t>
            </a:r>
            <a:r>
              <a:rPr lang="en-US" sz="3200" dirty="0" smtClean="0"/>
              <a:t>]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MICE 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994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Step IV component status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Spectrometer solenoids:</a:t>
            </a:r>
          </a:p>
          <a:p>
            <a:pPr lvl="1"/>
            <a:r>
              <a:rPr lang="en-US" dirty="0"/>
              <a:t>Upstream:</a:t>
            </a:r>
          </a:p>
          <a:p>
            <a:pPr lvl="2"/>
            <a:r>
              <a:rPr lang="en-US" dirty="0"/>
              <a:t>Tracker fitted</a:t>
            </a:r>
            <a:r>
              <a:rPr lang="en-US" dirty="0" smtClean="0"/>
              <a:t>;</a:t>
            </a:r>
            <a:endParaRPr lang="en-US" dirty="0"/>
          </a:p>
          <a:p>
            <a:pPr lvl="2"/>
            <a:r>
              <a:rPr lang="en-US" dirty="0" smtClean="0"/>
              <a:t>Installed </a:t>
            </a:r>
            <a:r>
              <a:rPr lang="en-US" dirty="0"/>
              <a:t>in MICE </a:t>
            </a:r>
            <a:r>
              <a:rPr lang="en-US" dirty="0" smtClean="0"/>
              <a:t>Hall</a:t>
            </a:r>
            <a:endParaRPr lang="en-US" dirty="0"/>
          </a:p>
          <a:p>
            <a:pPr lvl="1"/>
            <a:r>
              <a:rPr lang="en-US" dirty="0"/>
              <a:t>Downstream:</a:t>
            </a:r>
          </a:p>
          <a:p>
            <a:pPr lvl="2"/>
            <a:r>
              <a:rPr lang="en-US" dirty="0"/>
              <a:t>Tracker fitted</a:t>
            </a:r>
            <a:r>
              <a:rPr lang="en-US" dirty="0" smtClean="0"/>
              <a:t>;</a:t>
            </a:r>
          </a:p>
          <a:p>
            <a:pPr lvl="2"/>
            <a:r>
              <a:rPr lang="en-US" dirty="0" smtClean="0"/>
              <a:t>Installed </a:t>
            </a:r>
            <a:r>
              <a:rPr lang="en-US" dirty="0"/>
              <a:t>in MICE </a:t>
            </a:r>
            <a:r>
              <a:rPr lang="en-US" dirty="0" smtClean="0"/>
              <a:t>Hall</a:t>
            </a:r>
            <a:endParaRPr lang="en-US" dirty="0"/>
          </a:p>
          <a:p>
            <a:r>
              <a:rPr lang="en-US" dirty="0"/>
              <a:t>Focus coil:</a:t>
            </a:r>
          </a:p>
          <a:p>
            <a:pPr lvl="1"/>
            <a:r>
              <a:rPr lang="en-US" dirty="0"/>
              <a:t>FC1: </a:t>
            </a:r>
          </a:p>
          <a:p>
            <a:pPr lvl="2"/>
            <a:r>
              <a:rPr lang="en-US" dirty="0" smtClean="0"/>
              <a:t>Available at RAL</a:t>
            </a:r>
            <a:endParaRPr lang="en-US" dirty="0"/>
          </a:p>
          <a:p>
            <a:pPr lvl="1"/>
            <a:r>
              <a:rPr lang="en-US" dirty="0"/>
              <a:t>FC2: </a:t>
            </a:r>
          </a:p>
          <a:p>
            <a:pPr lvl="2"/>
            <a:r>
              <a:rPr lang="en-US" dirty="0" smtClean="0"/>
              <a:t>Installed </a:t>
            </a:r>
            <a:r>
              <a:rPr lang="en-US" dirty="0"/>
              <a:t>in </a:t>
            </a:r>
            <a:r>
              <a:rPr lang="en-US" dirty="0" smtClean="0"/>
              <a:t>MICE Hall</a:t>
            </a:r>
            <a:endParaRPr lang="en-US" dirty="0"/>
          </a:p>
          <a:p>
            <a:r>
              <a:rPr lang="en-US" dirty="0" smtClean="0"/>
              <a:t>Partial </a:t>
            </a:r>
            <a:r>
              <a:rPr lang="en-US" dirty="0"/>
              <a:t>return yoke:</a:t>
            </a:r>
          </a:p>
          <a:p>
            <a:pPr lvl="1"/>
            <a:r>
              <a:rPr lang="en-US" dirty="0" smtClean="0"/>
              <a:t>Material procurement </a:t>
            </a:r>
            <a:r>
              <a:rPr lang="en-US" dirty="0"/>
              <a:t>complete;</a:t>
            </a:r>
          </a:p>
          <a:p>
            <a:pPr lvl="1"/>
            <a:r>
              <a:rPr lang="en-US" dirty="0"/>
              <a:t>Installation of “below-floor” structures </a:t>
            </a:r>
            <a:r>
              <a:rPr lang="en-US" dirty="0" smtClean="0"/>
              <a:t>well advanced;</a:t>
            </a:r>
            <a:endParaRPr lang="en-US" dirty="0"/>
          </a:p>
          <a:p>
            <a:pPr lvl="1"/>
            <a:r>
              <a:rPr lang="en-US" dirty="0"/>
              <a:t>Above-floor framework complete (at Keller Tools Inc., NY);</a:t>
            </a:r>
          </a:p>
          <a:p>
            <a:pPr lvl="1"/>
            <a:r>
              <a:rPr lang="en-US" dirty="0" smtClean="0"/>
              <a:t>Shielding plates being machined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PRY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961" y="1644265"/>
            <a:ext cx="4858397" cy="359897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-26316"/>
            <a:ext cx="7008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smtClean="0">
                <a:solidFill>
                  <a:srgbClr val="000090"/>
                </a:solidFill>
              </a:rPr>
              <a:t>Slide from 07Jan15 briefing</a:t>
            </a:r>
            <a:endParaRPr lang="en-US" sz="4000" b="1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9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487"/>
            <a:ext cx="8229600" cy="990600"/>
          </a:xfrm>
        </p:spPr>
        <p:txBody>
          <a:bodyPr/>
          <a:lstStyle/>
          <a:p>
            <a:r>
              <a:rPr lang="en-US" dirty="0" smtClean="0"/>
              <a:t>Step IV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IMG_4854-Ed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896" y="1130932"/>
            <a:ext cx="8531407" cy="568858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609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627"/>
            <a:ext cx="8229600" cy="990600"/>
          </a:xfrm>
        </p:spPr>
        <p:txBody>
          <a:bodyPr/>
          <a:lstStyle/>
          <a:p>
            <a:r>
              <a:rPr lang="en-US" dirty="0" smtClean="0"/>
              <a:t>Step IV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IMG_4849-Ed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81" y="1171059"/>
            <a:ext cx="8373880" cy="558258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443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627"/>
            <a:ext cx="8229600" cy="990600"/>
          </a:xfrm>
        </p:spPr>
        <p:txBody>
          <a:bodyPr/>
          <a:lstStyle/>
          <a:p>
            <a:r>
              <a:rPr lang="en-US" dirty="0" smtClean="0"/>
              <a:t>Step IV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IMG_4857-Edi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80" y="1144311"/>
            <a:ext cx="3767211" cy="565081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IMG_4839-Edi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4367" y="1144311"/>
            <a:ext cx="3259652" cy="275986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_4837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6889" y="3370055"/>
            <a:ext cx="2283381" cy="342507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225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174"/>
            <a:ext cx="8229600" cy="990600"/>
          </a:xfrm>
        </p:spPr>
        <p:txBody>
          <a:bodyPr/>
          <a:lstStyle/>
          <a:p>
            <a:r>
              <a:rPr lang="en-US" dirty="0" smtClean="0"/>
              <a:t>A briefing on MICE: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6774"/>
            <a:ext cx="8229600" cy="545870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November 2014 MICE project was </a:t>
            </a:r>
            <a:r>
              <a:rPr lang="en-US" dirty="0" err="1" smtClean="0"/>
              <a:t>rebaselined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NSF briefing 07Jan15:</a:t>
            </a:r>
          </a:p>
          <a:p>
            <a:pPr lvl="2"/>
            <a:r>
              <a:rPr lang="en-US" dirty="0" smtClean="0"/>
              <a:t>Start of study of ionization cooling; 		summer 2015</a:t>
            </a:r>
          </a:p>
          <a:p>
            <a:pPr lvl="2"/>
            <a:r>
              <a:rPr lang="en-US" dirty="0" smtClean="0"/>
              <a:t>Demonstration of ionization cooling start; 	summer 2017</a:t>
            </a:r>
          </a:p>
          <a:p>
            <a:endParaRPr lang="en-US" dirty="0" smtClean="0"/>
          </a:p>
          <a:p>
            <a:r>
              <a:rPr lang="en-US" dirty="0" smtClean="0"/>
              <a:t>International </a:t>
            </a:r>
            <a:r>
              <a:rPr lang="en-US" dirty="0" smtClean="0"/>
              <a:t>review of MICE 17 &amp; 18 April 2015:</a:t>
            </a:r>
          </a:p>
          <a:p>
            <a:pPr lvl="1"/>
            <a:r>
              <a:rPr lang="en-US" dirty="0" smtClean="0"/>
              <a:t>Resource Loaded Schedule Review</a:t>
            </a:r>
          </a:p>
          <a:p>
            <a:pPr lvl="1"/>
            <a:r>
              <a:rPr lang="en-US" dirty="0" smtClean="0"/>
              <a:t>MICE Project Board</a:t>
            </a:r>
          </a:p>
          <a:p>
            <a:pPr lvl="1"/>
            <a:r>
              <a:rPr lang="en-US" dirty="0" smtClean="0"/>
              <a:t>Funding Agency Committee</a:t>
            </a:r>
          </a:p>
          <a:p>
            <a:endParaRPr lang="en-US" dirty="0" smtClean="0"/>
          </a:p>
          <a:p>
            <a:r>
              <a:rPr lang="en-US" dirty="0" smtClean="0"/>
              <a:t>NSF has made substantial investments in MICE:</a:t>
            </a:r>
          </a:p>
          <a:p>
            <a:pPr lvl="1"/>
            <a:r>
              <a:rPr lang="en-US" dirty="0" smtClean="0"/>
              <a:t>This briefing an opportunity to present:</a:t>
            </a:r>
          </a:p>
          <a:p>
            <a:pPr lvl="2"/>
            <a:r>
              <a:rPr lang="en-US" dirty="0" smtClean="0"/>
              <a:t>Outcome of recent international review</a:t>
            </a:r>
          </a:p>
          <a:p>
            <a:pPr lvl="2"/>
            <a:r>
              <a:rPr lang="en-US" dirty="0" smtClean="0"/>
              <a:t>Status of the project and the preparations for data taking</a:t>
            </a:r>
          </a:p>
          <a:p>
            <a:endParaRPr lang="en-US" dirty="0"/>
          </a:p>
          <a:p>
            <a:r>
              <a:rPr lang="en-US" dirty="0" smtClean="0"/>
              <a:t>Renew invitation to event to mark the start of the MICE study of ionization cooling:</a:t>
            </a:r>
          </a:p>
          <a:p>
            <a:pPr lvl="1"/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June 2015; STFC Rutherford Appleton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6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775"/>
            <a:ext cx="8229600" cy="990600"/>
          </a:xfrm>
        </p:spPr>
        <p:txBody>
          <a:bodyPr/>
          <a:lstStyle/>
          <a:p>
            <a:r>
              <a:rPr lang="en-US" dirty="0"/>
              <a:t>Step IV installation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5375"/>
            <a:ext cx="4038600" cy="505628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PRY </a:t>
            </a:r>
            <a:r>
              <a:rPr lang="en-US" dirty="0"/>
              <a:t>installed</a:t>
            </a:r>
          </a:p>
          <a:p>
            <a:pPr lvl="1"/>
            <a:r>
              <a:rPr lang="en-US" dirty="0"/>
              <a:t>All plates fitted</a:t>
            </a:r>
          </a:p>
          <a:p>
            <a:pPr lvl="2"/>
            <a:r>
              <a:rPr lang="en-US" dirty="0"/>
              <a:t>End-plates </a:t>
            </a:r>
            <a:r>
              <a:rPr lang="en-US" dirty="0" smtClean="0"/>
              <a:t>&amp; </a:t>
            </a:r>
            <a:r>
              <a:rPr lang="en-US" dirty="0"/>
              <a:t>“removable” middle plate removed for access</a:t>
            </a:r>
          </a:p>
          <a:p>
            <a:r>
              <a:rPr lang="en-US" dirty="0"/>
              <a:t>MICE-channel magnets</a:t>
            </a:r>
          </a:p>
          <a:p>
            <a:pPr lvl="1"/>
            <a:r>
              <a:rPr lang="en-US" dirty="0"/>
              <a:t>“In position”</a:t>
            </a:r>
          </a:p>
          <a:p>
            <a:pPr lvl="2"/>
            <a:r>
              <a:rPr lang="en-US" dirty="0"/>
              <a:t>Surveyed; </a:t>
            </a:r>
            <a:r>
              <a:rPr lang="en-US" dirty="0" smtClean="0"/>
              <a:t>verify with </a:t>
            </a:r>
            <a:r>
              <a:rPr lang="en-US" dirty="0"/>
              <a:t>tracks</a:t>
            </a:r>
          </a:p>
          <a:p>
            <a:pPr lvl="1"/>
            <a:r>
              <a:rPr lang="en-US" dirty="0"/>
              <a:t>Services</a:t>
            </a:r>
          </a:p>
          <a:p>
            <a:pPr lvl="2"/>
            <a:r>
              <a:rPr lang="en-US" dirty="0"/>
              <a:t>High-pressure </a:t>
            </a:r>
            <a:r>
              <a:rPr lang="en-US" dirty="0" smtClean="0"/>
              <a:t>hoses </a:t>
            </a:r>
            <a:r>
              <a:rPr lang="en-US" dirty="0"/>
              <a:t>complete </a:t>
            </a:r>
          </a:p>
          <a:p>
            <a:pPr lvl="3"/>
            <a:r>
              <a:rPr lang="en-US" dirty="0" smtClean="0"/>
              <a:t>Down</a:t>
            </a:r>
            <a:r>
              <a:rPr lang="en-US" dirty="0"/>
              <a:t>-stream solenoid </a:t>
            </a:r>
            <a:r>
              <a:rPr lang="en-US" dirty="0" smtClean="0"/>
              <a:t>termination Monday 08Jun15</a:t>
            </a:r>
          </a:p>
          <a:p>
            <a:pPr lvl="2"/>
            <a:r>
              <a:rPr lang="en-US" dirty="0" smtClean="0"/>
              <a:t>Power: complete</a:t>
            </a:r>
          </a:p>
          <a:p>
            <a:pPr lvl="2"/>
            <a:r>
              <a:rPr lang="en-US" dirty="0" smtClean="0"/>
              <a:t>Sensor cables: complete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5375"/>
            <a:ext cx="4038600" cy="50562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Instrumentation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Commissioned:</a:t>
            </a:r>
          </a:p>
          <a:p>
            <a:pPr lvl="2"/>
            <a:r>
              <a:rPr lang="en-US" dirty="0" smtClean="0"/>
              <a:t>Time</a:t>
            </a:r>
            <a:r>
              <a:rPr lang="en-US" dirty="0"/>
              <a:t>-of-flight </a:t>
            </a:r>
            <a:r>
              <a:rPr lang="en-US" dirty="0" smtClean="0"/>
              <a:t>system</a:t>
            </a:r>
          </a:p>
          <a:p>
            <a:pPr lvl="2"/>
            <a:r>
              <a:rPr lang="en-US" dirty="0" smtClean="0"/>
              <a:t>Cherenkov counters </a:t>
            </a:r>
          </a:p>
          <a:p>
            <a:pPr lvl="2"/>
            <a:r>
              <a:rPr lang="en-US" dirty="0" err="1" smtClean="0"/>
              <a:t>Calorimetry</a:t>
            </a:r>
            <a:endParaRPr lang="en-US" dirty="0"/>
          </a:p>
          <a:p>
            <a:pPr lvl="3"/>
            <a:r>
              <a:rPr lang="en-US" dirty="0"/>
              <a:t>KL (</a:t>
            </a:r>
            <a:r>
              <a:rPr lang="en-US" dirty="0" err="1"/>
              <a:t>preshower</a:t>
            </a:r>
            <a:r>
              <a:rPr lang="en-US" dirty="0" smtClean="0"/>
              <a:t>)</a:t>
            </a:r>
            <a:endParaRPr lang="en-US" dirty="0"/>
          </a:p>
          <a:p>
            <a:pPr lvl="3"/>
            <a:r>
              <a:rPr lang="en-US" dirty="0"/>
              <a:t>EMR (totally active calorimeter</a:t>
            </a:r>
            <a:r>
              <a:rPr lang="en-US" dirty="0" smtClean="0"/>
              <a:t>)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Scintillating</a:t>
            </a:r>
            <a:r>
              <a:rPr lang="en-US" dirty="0"/>
              <a:t>-</a:t>
            </a:r>
            <a:r>
              <a:rPr lang="en-US" dirty="0" err="1"/>
              <a:t>fibre</a:t>
            </a:r>
            <a:r>
              <a:rPr lang="en-US" dirty="0"/>
              <a:t> tracker:</a:t>
            </a:r>
          </a:p>
          <a:p>
            <a:pPr lvl="2"/>
            <a:r>
              <a:rPr lang="en-US" dirty="0"/>
              <a:t>Upstream: </a:t>
            </a:r>
            <a:endParaRPr lang="en-US" dirty="0" smtClean="0"/>
          </a:p>
          <a:p>
            <a:pPr lvl="3"/>
            <a:r>
              <a:rPr lang="en-US" dirty="0" smtClean="0"/>
              <a:t>Calibrated</a:t>
            </a:r>
            <a:r>
              <a:rPr lang="en-US" dirty="0"/>
              <a:t>; </a:t>
            </a:r>
            <a:endParaRPr lang="en-US" dirty="0" smtClean="0"/>
          </a:p>
          <a:p>
            <a:pPr lvl="3"/>
            <a:r>
              <a:rPr lang="en-US" dirty="0" smtClean="0"/>
              <a:t>Commissioning </a:t>
            </a:r>
            <a:r>
              <a:rPr lang="en-US" dirty="0"/>
              <a:t>with beam started</a:t>
            </a:r>
          </a:p>
          <a:p>
            <a:pPr lvl="2"/>
            <a:r>
              <a:rPr lang="en-US" dirty="0"/>
              <a:t>Downstream: </a:t>
            </a:r>
            <a:endParaRPr lang="en-US" dirty="0" smtClean="0"/>
          </a:p>
          <a:p>
            <a:pPr lvl="3"/>
            <a:r>
              <a:rPr lang="en-US" dirty="0" smtClean="0"/>
              <a:t>Calibration </a:t>
            </a:r>
            <a:r>
              <a:rPr lang="en-US" dirty="0"/>
              <a:t>underway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21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13" y="217760"/>
            <a:ext cx="8229600" cy="990600"/>
          </a:xfrm>
        </p:spPr>
        <p:txBody>
          <a:bodyPr/>
          <a:lstStyle/>
          <a:p>
            <a:r>
              <a:rPr lang="en-US" dirty="0" smtClean="0"/>
              <a:t>First absorber for Step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9160"/>
            <a:ext cx="5238174" cy="573884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Safety review of LH2 system Jan15:</a:t>
            </a:r>
          </a:p>
          <a:p>
            <a:pPr lvl="1"/>
            <a:r>
              <a:rPr lang="en-US" dirty="0" smtClean="0"/>
              <a:t>Part of safety “sign-off to operate Step IV” process</a:t>
            </a:r>
          </a:p>
          <a:p>
            <a:pPr lvl="1"/>
            <a:r>
              <a:rPr lang="en-US" dirty="0" smtClean="0"/>
              <a:t>Required:</a:t>
            </a:r>
          </a:p>
          <a:p>
            <a:pPr lvl="2"/>
            <a:r>
              <a:rPr lang="en-US" dirty="0" smtClean="0"/>
              <a:t>Additional safety-window burst tests; and</a:t>
            </a:r>
          </a:p>
          <a:p>
            <a:pPr lvl="2"/>
            <a:r>
              <a:rPr lang="en-US" dirty="0" smtClean="0"/>
              <a:t>Enlarged emergency H2-gas evacuation line</a:t>
            </a:r>
          </a:p>
          <a:p>
            <a:endParaRPr lang="en-US" dirty="0" smtClean="0"/>
          </a:p>
          <a:p>
            <a:r>
              <a:rPr lang="en-US" dirty="0" smtClean="0"/>
              <a:t>Status of implementation:</a:t>
            </a:r>
          </a:p>
          <a:p>
            <a:pPr lvl="1"/>
            <a:r>
              <a:rPr lang="en-US" dirty="0" smtClean="0"/>
              <a:t>Burst-tests complete; satisfactory</a:t>
            </a:r>
          </a:p>
          <a:p>
            <a:pPr lvl="1"/>
            <a:r>
              <a:rPr lang="en-US" dirty="0" smtClean="0"/>
              <a:t>Enlarged relief line agreed and installed</a:t>
            </a:r>
          </a:p>
          <a:p>
            <a:endParaRPr lang="en-US" dirty="0" smtClean="0"/>
          </a:p>
          <a:p>
            <a:r>
              <a:rPr lang="en-US" dirty="0" smtClean="0"/>
              <a:t>Next steps:</a:t>
            </a:r>
          </a:p>
          <a:p>
            <a:pPr lvl="1"/>
            <a:r>
              <a:rPr lang="en-US" dirty="0" smtClean="0"/>
              <a:t>Demonstrate satisfactory operation with He gas</a:t>
            </a:r>
          </a:p>
          <a:p>
            <a:pPr lvl="1"/>
            <a:r>
              <a:rPr lang="en-US" dirty="0" smtClean="0"/>
              <a:t>Obtain permission to operate with LH2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IMG_4842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661" y="1119160"/>
            <a:ext cx="3739225" cy="560883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8236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6" y="307734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Operations Mar/Apr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48634"/>
            <a:ext cx="4906471" cy="5509366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User </a:t>
            </a:r>
            <a:r>
              <a:rPr lang="en-US" dirty="0"/>
              <a:t>Run 2014(03</a:t>
            </a:r>
            <a:r>
              <a:rPr lang="en-US" dirty="0" smtClean="0"/>
              <a:t>); March/April:</a:t>
            </a:r>
            <a:endParaRPr lang="en-US" dirty="0"/>
          </a:p>
          <a:p>
            <a:pPr lvl="1"/>
            <a:r>
              <a:rPr lang="en-US" dirty="0" smtClean="0"/>
              <a:t>16 hour operation</a:t>
            </a:r>
          </a:p>
          <a:p>
            <a:pPr lvl="2"/>
            <a:r>
              <a:rPr lang="en-US" dirty="0" smtClean="0"/>
              <a:t>2 shifts, Saturday &amp; Sunday</a:t>
            </a:r>
          </a:p>
          <a:p>
            <a:endParaRPr lang="en-US" dirty="0" smtClean="0"/>
          </a:p>
          <a:p>
            <a:r>
              <a:rPr lang="en-US" dirty="0" smtClean="0"/>
              <a:t>Goals:</a:t>
            </a:r>
            <a:endParaRPr lang="en-US" dirty="0"/>
          </a:p>
          <a:p>
            <a:pPr lvl="1"/>
            <a:r>
              <a:rPr lang="en-US" dirty="0" smtClean="0"/>
              <a:t>March 2015 (no decay solenoid):</a:t>
            </a:r>
            <a:endParaRPr lang="en-US" dirty="0"/>
          </a:p>
          <a:p>
            <a:pPr lvl="2"/>
            <a:r>
              <a:rPr lang="en-US" dirty="0" smtClean="0"/>
              <a:t>Initial </a:t>
            </a:r>
            <a:r>
              <a:rPr lang="en-US" dirty="0"/>
              <a:t>calibration of the </a:t>
            </a:r>
            <a:r>
              <a:rPr lang="en-US" dirty="0" smtClean="0"/>
              <a:t>TOF0,1 and </a:t>
            </a:r>
            <a:r>
              <a:rPr lang="en-US" dirty="0" err="1" smtClean="0"/>
              <a:t>CkovA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CkovB</a:t>
            </a:r>
            <a:r>
              <a:rPr lang="en-US" dirty="0"/>
              <a:t>; </a:t>
            </a:r>
            <a:endParaRPr lang="en-US" dirty="0" smtClean="0"/>
          </a:p>
          <a:p>
            <a:pPr lvl="2"/>
            <a:r>
              <a:rPr lang="en-US" dirty="0" smtClean="0"/>
              <a:t>Validate new FPGA-based trigger; and</a:t>
            </a:r>
            <a:endParaRPr lang="en-US" dirty="0"/>
          </a:p>
          <a:p>
            <a:pPr lvl="2"/>
            <a:r>
              <a:rPr lang="en-US" dirty="0" smtClean="0"/>
              <a:t>Take “pion” data to </a:t>
            </a:r>
            <a:r>
              <a:rPr lang="en-US" dirty="0"/>
              <a:t>test </a:t>
            </a:r>
            <a:r>
              <a:rPr lang="en-US" dirty="0" err="1" smtClean="0"/>
              <a:t>muon</a:t>
            </a:r>
            <a:r>
              <a:rPr lang="en-US" dirty="0" smtClean="0"/>
              <a:t> </a:t>
            </a:r>
            <a:r>
              <a:rPr lang="en-US" dirty="0"/>
              <a:t>beam-</a:t>
            </a:r>
            <a:r>
              <a:rPr lang="en-US" dirty="0" smtClean="0"/>
              <a:t>line </a:t>
            </a:r>
            <a:r>
              <a:rPr lang="en-US" dirty="0" err="1" smtClean="0"/>
              <a:t>optimisation</a:t>
            </a:r>
            <a:r>
              <a:rPr lang="en-US" dirty="0" smtClean="0"/>
              <a:t>.</a:t>
            </a:r>
            <a:endParaRPr lang="en-US" dirty="0"/>
          </a:p>
          <a:p>
            <a:pPr lvl="1"/>
            <a:r>
              <a:rPr lang="en-US" dirty="0" smtClean="0"/>
              <a:t>April 2015 (with decay solenoid):</a:t>
            </a:r>
            <a:endParaRPr lang="en-US" dirty="0"/>
          </a:p>
          <a:p>
            <a:pPr lvl="2"/>
            <a:r>
              <a:rPr lang="en-US" dirty="0" smtClean="0"/>
              <a:t>Initial </a:t>
            </a:r>
            <a:r>
              <a:rPr lang="en-US" dirty="0" err="1"/>
              <a:t>optimisation</a:t>
            </a:r>
            <a:r>
              <a:rPr lang="en-US" dirty="0"/>
              <a:t> of the MICE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smtClean="0"/>
              <a:t>Beam;</a:t>
            </a:r>
            <a:endParaRPr lang="en-US" dirty="0"/>
          </a:p>
          <a:p>
            <a:pPr lvl="2"/>
            <a:r>
              <a:rPr lang="en-US" dirty="0" smtClean="0"/>
              <a:t>Initial </a:t>
            </a:r>
            <a:r>
              <a:rPr lang="en-US" dirty="0"/>
              <a:t>calibration of TOF2, the KL and the </a:t>
            </a:r>
            <a:r>
              <a:rPr lang="en-US" dirty="0" smtClean="0"/>
              <a:t>EMR; 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655" y="772389"/>
            <a:ext cx="3976997" cy="2962338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655" y="3808202"/>
            <a:ext cx="3976997" cy="2954089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91238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818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MICE trackers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01" y="1266768"/>
            <a:ext cx="2456620" cy="124071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253" y="876618"/>
            <a:ext cx="2292445" cy="163086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261" y="1266768"/>
            <a:ext cx="3515365" cy="1240717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-1557"/>
            <a:ext cx="1066800" cy="329184"/>
          </a:xfrm>
        </p:spPr>
        <p:txBody>
          <a:bodyPr/>
          <a:lstStyle/>
          <a:p>
            <a:fld id="{A1DC3ABC-92C2-B748-ABF3-8546144348B4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5501" y="2507484"/>
            <a:ext cx="8519197" cy="4179541"/>
          </a:xfrm>
        </p:spPr>
        <p:txBody>
          <a:bodyPr/>
          <a:lstStyle/>
          <a:p>
            <a:r>
              <a:rPr lang="en-US" dirty="0" smtClean="0"/>
              <a:t>Calibration of upstream tracker: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01" y="3404898"/>
            <a:ext cx="5831245" cy="32821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3718" y="30750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Left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277309" y="3078299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Right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6464" y="3489889"/>
            <a:ext cx="81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Pedestal</a:t>
            </a:r>
            <a:endParaRPr lang="en-US" sz="1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448802" y="3490385"/>
            <a:ext cx="81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Pedestal</a:t>
            </a:r>
            <a:endParaRPr lang="en-US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17319" y="5086076"/>
            <a:ext cx="81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Pedestal</a:t>
            </a:r>
            <a:endParaRPr lang="en-US" sz="1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459657" y="5086572"/>
            <a:ext cx="8176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Pedestal</a:t>
            </a:r>
            <a:endParaRPr lang="en-US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17749" y="4369611"/>
            <a:ext cx="52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Gain</a:t>
            </a:r>
            <a:endParaRPr 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460087" y="4370107"/>
            <a:ext cx="52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Gain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28604" y="5965798"/>
            <a:ext cx="52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Gain</a:t>
            </a:r>
            <a:endParaRPr lang="en-US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470942" y="5966294"/>
            <a:ext cx="526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Gain</a:t>
            </a:r>
            <a:endParaRPr lang="en-US" sz="1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504"/>
          <a:stretch/>
        </p:blipFill>
        <p:spPr>
          <a:xfrm>
            <a:off x="6792473" y="3495984"/>
            <a:ext cx="2298737" cy="270090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13421" y="2964320"/>
            <a:ext cx="881155" cy="881155"/>
            <a:chOff x="6991905" y="2886229"/>
            <a:chExt cx="881155" cy="881155"/>
          </a:xfrm>
        </p:grpSpPr>
        <p:sp>
          <p:nvSpPr>
            <p:cNvPr id="4" name="Oval 3"/>
            <p:cNvSpPr/>
            <p:nvPr/>
          </p:nvSpPr>
          <p:spPr>
            <a:xfrm>
              <a:off x="6991905" y="2886229"/>
              <a:ext cx="881155" cy="8811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 cmpd="sng">
              <a:solidFill>
                <a:srgbClr val="D25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7294576" y="3053288"/>
              <a:ext cx="0" cy="558314"/>
            </a:xfrm>
            <a:prstGeom prst="line">
              <a:avLst/>
            </a:prstGeom>
            <a:ln w="28575" cmpd="sng">
              <a:solidFill>
                <a:srgbClr val="D25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609801" y="3053288"/>
              <a:ext cx="0" cy="558314"/>
            </a:xfrm>
            <a:prstGeom prst="line">
              <a:avLst/>
            </a:prstGeom>
            <a:ln w="28575" cmpd="sng">
              <a:solidFill>
                <a:srgbClr val="D25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6413421" y="5965798"/>
            <a:ext cx="881155" cy="881155"/>
            <a:chOff x="6991905" y="2886229"/>
            <a:chExt cx="881155" cy="881155"/>
          </a:xfrm>
        </p:grpSpPr>
        <p:sp>
          <p:nvSpPr>
            <p:cNvPr id="31" name="Oval 30"/>
            <p:cNvSpPr/>
            <p:nvPr/>
          </p:nvSpPr>
          <p:spPr>
            <a:xfrm>
              <a:off x="6991905" y="2886229"/>
              <a:ext cx="881155" cy="8811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8575" cmpd="sng">
              <a:solidFill>
                <a:srgbClr val="D2533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7294576" y="3053288"/>
              <a:ext cx="0" cy="558314"/>
            </a:xfrm>
            <a:prstGeom prst="line">
              <a:avLst/>
            </a:prstGeom>
            <a:ln w="28575" cmpd="sng">
              <a:solidFill>
                <a:srgbClr val="D25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609801" y="3053288"/>
              <a:ext cx="0" cy="558314"/>
            </a:xfrm>
            <a:prstGeom prst="line">
              <a:avLst/>
            </a:prstGeom>
            <a:ln w="28575" cmpd="sng">
              <a:solidFill>
                <a:srgbClr val="D2533C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/>
          <p:cNvCxnSpPr>
            <a:endCxn id="4" idx="1"/>
          </p:cNvCxnSpPr>
          <p:nvPr/>
        </p:nvCxnSpPr>
        <p:spPr>
          <a:xfrm flipV="1">
            <a:off x="6106746" y="3093362"/>
            <a:ext cx="435717" cy="311536"/>
          </a:xfrm>
          <a:prstGeom prst="line">
            <a:avLst/>
          </a:prstGeom>
          <a:ln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8" idx="3"/>
          </p:cNvCxnSpPr>
          <p:nvPr/>
        </p:nvCxnSpPr>
        <p:spPr>
          <a:xfrm flipV="1">
            <a:off x="6106746" y="3845475"/>
            <a:ext cx="924571" cy="1200487"/>
          </a:xfrm>
          <a:prstGeom prst="line">
            <a:avLst/>
          </a:prstGeom>
          <a:ln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8" idx="3"/>
          </p:cNvCxnSpPr>
          <p:nvPr/>
        </p:nvCxnSpPr>
        <p:spPr>
          <a:xfrm>
            <a:off x="6106746" y="5045962"/>
            <a:ext cx="786194" cy="919836"/>
          </a:xfrm>
          <a:prstGeom prst="line">
            <a:avLst/>
          </a:prstGeom>
          <a:ln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106746" y="6687025"/>
            <a:ext cx="609346" cy="159928"/>
          </a:xfrm>
          <a:prstGeom prst="line">
            <a:avLst/>
          </a:prstGeom>
          <a:ln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983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200"/>
            <a:ext cx="8229600" cy="990600"/>
          </a:xfrm>
        </p:spPr>
        <p:txBody>
          <a:bodyPr/>
          <a:lstStyle/>
          <a:p>
            <a:r>
              <a:rPr lang="en-US" dirty="0" smtClean="0"/>
              <a:t>Operations: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400"/>
            <a:ext cx="8229600" cy="371895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Present ISIS User Cycle “2015/01a”; 02Jun—05Jul</a:t>
            </a:r>
          </a:p>
          <a:p>
            <a:pPr lvl="1"/>
            <a:r>
              <a:rPr lang="en-US" dirty="0" smtClean="0"/>
              <a:t>Goals:</a:t>
            </a:r>
          </a:p>
          <a:p>
            <a:pPr lvl="2"/>
            <a:r>
              <a:rPr lang="en-US" dirty="0" smtClean="0"/>
              <a:t>Commissioning of spectrometer solenoids and focus coil</a:t>
            </a:r>
          </a:p>
          <a:p>
            <a:pPr lvl="2"/>
            <a:r>
              <a:rPr lang="en-US" dirty="0" smtClean="0"/>
              <a:t>Tracker commissioning with beam;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Status:</a:t>
            </a:r>
          </a:p>
          <a:p>
            <a:pPr lvl="2"/>
            <a:r>
              <a:rPr lang="en-US" dirty="0" smtClean="0"/>
              <a:t>Tracker commissioning with beam started</a:t>
            </a:r>
          </a:p>
          <a:p>
            <a:pPr lvl="2"/>
            <a:r>
              <a:rPr lang="en-US" dirty="0" smtClean="0"/>
              <a:t>Magnet cool-down will start: 19—22 June 2015</a:t>
            </a:r>
          </a:p>
          <a:p>
            <a:pPr lvl="3"/>
            <a:r>
              <a:rPr lang="en-US" dirty="0" smtClean="0"/>
              <a:t>~2 week delay c.f. plan presented in April 2015</a:t>
            </a:r>
          </a:p>
          <a:p>
            <a:pPr lvl="3"/>
            <a:endParaRPr lang="en-US" dirty="0"/>
          </a:p>
          <a:p>
            <a:r>
              <a:rPr lang="en-US" dirty="0" smtClean="0"/>
              <a:t>Next ISIS User Cycle “2015/01b”; 14Jul—24Jul</a:t>
            </a:r>
          </a:p>
          <a:p>
            <a:pPr lvl="1"/>
            <a:r>
              <a:rPr lang="en-US" dirty="0" smtClean="0"/>
              <a:t>Goals:</a:t>
            </a:r>
          </a:p>
          <a:p>
            <a:pPr lvl="2"/>
            <a:r>
              <a:rPr lang="en-US" dirty="0" smtClean="0"/>
              <a:t>Data for alignment of channel</a:t>
            </a:r>
          </a:p>
          <a:p>
            <a:endParaRPr lang="en-US" dirty="0"/>
          </a:p>
          <a:p>
            <a:r>
              <a:rPr lang="en-US" dirty="0" smtClean="0"/>
              <a:t>Step IV production running from 2015/02; 08A8g—16Oct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83" y="5017355"/>
            <a:ext cx="7889551" cy="171246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0556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33" y="193578"/>
            <a:ext cx="8742625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IV; scoping the “cooling equation”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3833"/>
            <a:ext cx="8229600" cy="51382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Paraxial approximation: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Emittance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Varied through MICE </a:t>
            </a:r>
            <a:r>
              <a:rPr lang="en-US" dirty="0" err="1" smtClean="0"/>
              <a:t>Muon</a:t>
            </a:r>
            <a:r>
              <a:rPr lang="en-US" dirty="0" smtClean="0"/>
              <a:t> Beam optics and diffuser settings</a:t>
            </a:r>
          </a:p>
          <a:p>
            <a:r>
              <a:rPr lang="en-US" dirty="0" smtClean="0"/>
              <a:t>Material:</a:t>
            </a:r>
          </a:p>
          <a:p>
            <a:pPr lvl="1"/>
            <a:r>
              <a:rPr lang="en-US" dirty="0" smtClean="0"/>
              <a:t>Absorber change (LH2; </a:t>
            </a:r>
            <a:r>
              <a:rPr lang="en-US" dirty="0" err="1" smtClean="0"/>
              <a:t>LiH</a:t>
            </a:r>
            <a:r>
              <a:rPr lang="en-US" dirty="0" smtClean="0"/>
              <a:t>);</a:t>
            </a:r>
          </a:p>
          <a:p>
            <a:r>
              <a:rPr lang="en-US" i="1" dirty="0" smtClean="0"/>
              <a:t>p</a:t>
            </a:r>
            <a:r>
              <a:rPr lang="en-US" dirty="0" smtClean="0"/>
              <a:t>,</a:t>
            </a:r>
            <a:r>
              <a:rPr lang="en-US" i="1" dirty="0" smtClean="0"/>
              <a:t> E </a:t>
            </a:r>
            <a:r>
              <a:rPr lang="en-US" dirty="0" smtClean="0"/>
              <a:t> and β:</a:t>
            </a:r>
          </a:p>
          <a:p>
            <a:pPr lvl="1"/>
            <a:r>
              <a:rPr lang="en-US" dirty="0" smtClean="0"/>
              <a:t>Vary beam momentum, optics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75" y="1652676"/>
            <a:ext cx="5063026" cy="248947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904" y="1641029"/>
            <a:ext cx="3680683" cy="250111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0" y="6313673"/>
            <a:ext cx="9144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dirty="0">
                <a:solidFill>
                  <a:srgbClr val="800000"/>
                </a:solidFill>
              </a:rPr>
              <a:t>Study of material, lattice, momentum and </a:t>
            </a:r>
            <a:r>
              <a:rPr lang="en-US" sz="1700" b="1" dirty="0" err="1">
                <a:solidFill>
                  <a:srgbClr val="800000"/>
                </a:solidFill>
              </a:rPr>
              <a:t>emittance</a:t>
            </a:r>
            <a:r>
              <a:rPr lang="en-US" sz="1700" b="1" dirty="0">
                <a:solidFill>
                  <a:srgbClr val="800000"/>
                </a:solidFill>
              </a:rPr>
              <a:t> (Step IV) will start </a:t>
            </a:r>
            <a:r>
              <a:rPr lang="en-US" sz="1700" b="1" dirty="0" smtClean="0">
                <a:solidFill>
                  <a:srgbClr val="800000"/>
                </a:solidFill>
              </a:rPr>
              <a:t>2015/02.</a:t>
            </a:r>
            <a:endParaRPr lang="en-US" sz="17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74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64" y="1809659"/>
            <a:ext cx="5068395" cy="2236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73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Demonstration of ionization cooling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50" y="985015"/>
            <a:ext cx="9010149" cy="57340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Ionization cooling </a:t>
            </a:r>
            <a:r>
              <a:rPr lang="en-US" dirty="0"/>
              <a:t>d</a:t>
            </a:r>
            <a:r>
              <a:rPr lang="en-US" dirty="0" smtClean="0"/>
              <a:t>emonstration:</a:t>
            </a:r>
          </a:p>
          <a:p>
            <a:pPr lvl="1"/>
            <a:r>
              <a:rPr lang="en-US" dirty="0" smtClean="0"/>
              <a:t>Status of preparation of components: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7"/>
            <a:endParaRPr lang="en-US" dirty="0"/>
          </a:p>
          <a:p>
            <a:pPr lvl="7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7"/>
            <a:endParaRPr lang="en-US" dirty="0" smtClean="0"/>
          </a:p>
          <a:p>
            <a:pPr lvl="8"/>
            <a:endParaRPr lang="en-US" dirty="0" smtClean="0"/>
          </a:p>
          <a:p>
            <a:pPr lvl="1"/>
            <a:r>
              <a:rPr lang="en-US" dirty="0" smtClean="0"/>
              <a:t>Cooling demonstration configuration complete: summer 2017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9" descr="Cooling-demo-labe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65" y="4160305"/>
            <a:ext cx="6904383" cy="206006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06180" y="2484794"/>
            <a:ext cx="2929007" cy="1561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8000"/>
                </a:solidFill>
              </a:rPr>
              <a:t>Known procurement</a:t>
            </a:r>
          </a:p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008000"/>
                </a:solidFill>
              </a:rPr>
              <a:t>First cavity success in MTA!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8000"/>
                </a:solidFill>
              </a:rPr>
              <a:t>First system commissioned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8000"/>
                </a:solidFill>
              </a:rPr>
              <a:t>Procurement started (US)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8000"/>
                </a:solidFill>
              </a:rPr>
              <a:t>Much already implemented</a:t>
            </a:r>
            <a:endParaRPr lang="en-US" sz="1600" dirty="0">
              <a:solidFill>
                <a:srgbClr val="008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004166" y="2738785"/>
            <a:ext cx="1146187" cy="88346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004166" y="3033243"/>
            <a:ext cx="1146186" cy="89854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004166" y="3305404"/>
            <a:ext cx="1146187" cy="60649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161072" y="3611219"/>
            <a:ext cx="989280" cy="0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161071" y="3898350"/>
            <a:ext cx="989281" cy="0"/>
          </a:xfrm>
          <a:prstGeom prst="straightConnector1">
            <a:avLst/>
          </a:prstGeom>
          <a:ln w="1905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09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41" y="1042135"/>
            <a:ext cx="8788449" cy="5772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375" y="197355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Single cavity modules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8107" y="2421502"/>
            <a:ext cx="3835893" cy="13236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14.5 MV/m achieved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in magnetic field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MICE requires 10.3 MV/m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26" y="4376224"/>
            <a:ext cx="8592500" cy="2200275"/>
          </a:xfrm>
        </p:spPr>
        <p:txBody>
          <a:bodyPr>
            <a:normAutofit/>
          </a:bodyPr>
          <a:lstStyle/>
          <a:p>
            <a:r>
              <a:rPr lang="en-US" dirty="0" smtClean="0"/>
              <a:t>Papers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MICE 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846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09" y="197913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Papers in preparation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21"/>
          <a:stretch/>
        </p:blipFill>
        <p:spPr>
          <a:xfrm>
            <a:off x="47832" y="1188513"/>
            <a:ext cx="9001037" cy="5482875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6169" y="1988119"/>
            <a:ext cx="6583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EMR: MICE Note ready for circulation to MICE; paper ready for wise-people</a:t>
            </a:r>
          </a:p>
          <a:p>
            <a:r>
              <a:rPr lang="en-US" sz="1400" b="1" dirty="0" smtClean="0">
                <a:solidFill>
                  <a:srgbClr val="008000"/>
                </a:solidFill>
              </a:rPr>
              <a:t>Pion contamination: analysis Note/paper being prepared for release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2623" y="3244359"/>
            <a:ext cx="6226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Work </a:t>
            </a:r>
            <a:r>
              <a:rPr lang="en-US" b="1" dirty="0" err="1" smtClean="0">
                <a:solidFill>
                  <a:srgbClr val="008000"/>
                </a:solidFill>
              </a:rPr>
              <a:t>organised</a:t>
            </a:r>
            <a:r>
              <a:rPr lang="en-US" b="1" dirty="0" smtClean="0">
                <a:solidFill>
                  <a:srgbClr val="008000"/>
                </a:solidFill>
              </a:rPr>
              <a:t>;</a:t>
            </a:r>
            <a:r>
              <a:rPr lang="en-US" b="1" dirty="0" smtClean="0">
                <a:solidFill>
                  <a:srgbClr val="FF0000"/>
                </a:solidFill>
              </a:rPr>
              <a:t> KL/CR discussing how to expedite preparation</a:t>
            </a:r>
            <a:endParaRPr lang="en-US" b="1" dirty="0" smtClean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69636" y="4830540"/>
            <a:ext cx="188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Draft in preparation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1053" y="5952884"/>
            <a:ext cx="502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Draft at advanced stage: </a:t>
            </a:r>
            <a:r>
              <a:rPr lang="en-US" sz="1600" b="1" dirty="0" smtClean="0">
                <a:solidFill>
                  <a:srgbClr val="FF0000"/>
                </a:solidFill>
              </a:rPr>
              <a:t>issue in track-fit being debugged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75514" y="6332809"/>
            <a:ext cx="13023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Draft being 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assembled.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3401" y="4212369"/>
            <a:ext cx="41638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Analysis note and draft paper circulating</a:t>
            </a:r>
            <a:br>
              <a:rPr lang="en-US" sz="1600" b="1" dirty="0" smtClean="0">
                <a:solidFill>
                  <a:srgbClr val="008000"/>
                </a:solidFill>
              </a:rPr>
            </a:br>
            <a:r>
              <a:rPr lang="en-US" sz="1600" b="1" dirty="0" smtClean="0">
                <a:solidFill>
                  <a:srgbClr val="008000"/>
                </a:solidFill>
              </a:rPr>
              <a:t>among authors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238760" y="-1456117"/>
            <a:ext cx="1066800" cy="329184"/>
          </a:xfrm>
        </p:spPr>
        <p:txBody>
          <a:bodyPr/>
          <a:lstStyle/>
          <a:p>
            <a:fld id="{A1DC3ABC-92C2-B748-ABF3-8546144348B4}" type="slidenum">
              <a:rPr lang="en-US" smtClean="0"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1327" y="5417318"/>
            <a:ext cx="3324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Draft under review in the EMR group</a:t>
            </a:r>
          </a:p>
        </p:txBody>
      </p:sp>
    </p:spTree>
    <p:extLst>
      <p:ext uri="{BB962C8B-B14F-4D97-AF65-F5344CB8AC3E}">
        <p14:creationId xmlns:p14="http://schemas.microsoft.com/office/powerpoint/2010/main" val="116776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</a:p>
          <a:p>
            <a:endParaRPr lang="en-US" dirty="0" smtClean="0"/>
          </a:p>
          <a:p>
            <a:r>
              <a:rPr lang="en-US" dirty="0" smtClean="0"/>
              <a:t>April 2015 review</a:t>
            </a:r>
          </a:p>
          <a:p>
            <a:endParaRPr lang="en-US" dirty="0" smtClean="0"/>
          </a:p>
          <a:p>
            <a:r>
              <a:rPr lang="en-US" dirty="0" smtClean="0"/>
              <a:t>Status </a:t>
            </a:r>
            <a:br>
              <a:rPr lang="en-US" dirty="0" smtClean="0"/>
            </a:br>
            <a:r>
              <a:rPr lang="en-US" sz="1800" dirty="0" smtClean="0"/>
              <a:t>[Emphasis on Step IV]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Papers</a:t>
            </a:r>
          </a:p>
          <a:p>
            <a:endParaRPr lang="en-US" dirty="0"/>
          </a:p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28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4568"/>
            <a:ext cx="8229600" cy="990600"/>
          </a:xfrm>
        </p:spPr>
        <p:txBody>
          <a:bodyPr/>
          <a:lstStyle/>
          <a:p>
            <a:r>
              <a:rPr lang="en-US" dirty="0" smtClean="0"/>
              <a:t>Publication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 descr="Screenshot 2015-06-08 12.5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9" y="1252605"/>
            <a:ext cx="5399024" cy="4034053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29414" y="127876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Step IV</a:t>
            </a:r>
            <a:endParaRPr lang="en-US" b="1" dirty="0"/>
          </a:p>
        </p:txBody>
      </p:sp>
      <p:pic>
        <p:nvPicPr>
          <p:cNvPr id="7" name="Picture 6" descr="Screenshot 2015-06-08 12.54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94" y="4367759"/>
            <a:ext cx="5268755" cy="2446817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389300" y="4367759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Cooling demo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-1557"/>
            <a:ext cx="42950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http://</a:t>
            </a:r>
            <a:r>
              <a:rPr lang="en-US" sz="1100" b="1" dirty="0" err="1"/>
              <a:t>micewww.pp.rl.ac.uk</a:t>
            </a:r>
            <a:r>
              <a:rPr lang="en-US" sz="1100" b="1" dirty="0"/>
              <a:t>/analysis/</a:t>
            </a:r>
            <a:r>
              <a:rPr lang="en-US" sz="1100" b="1" dirty="0" err="1"/>
              <a:t>analysis_dashboard.html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448709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 to delivery of full </a:t>
            </a:r>
            <a:r>
              <a:rPr lang="en-US" dirty="0" err="1" smtClean="0"/>
              <a:t>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Personnel required to deliver scientific </a:t>
            </a:r>
            <a:r>
              <a:rPr lang="en-US" dirty="0" err="1" smtClean="0"/>
              <a:t>programme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Faculty, post-docs and students;</a:t>
            </a:r>
          </a:p>
          <a:p>
            <a:pPr lvl="2"/>
            <a:r>
              <a:rPr lang="en-US" dirty="0" smtClean="0"/>
              <a:t>Excellent training ground</a:t>
            </a:r>
          </a:p>
          <a:p>
            <a:endParaRPr lang="en-US" dirty="0"/>
          </a:p>
          <a:p>
            <a:r>
              <a:rPr lang="en-US" dirty="0"/>
              <a:t>Asia and </a:t>
            </a:r>
            <a:r>
              <a:rPr lang="en-US" dirty="0" smtClean="0"/>
              <a:t>Europe:</a:t>
            </a:r>
          </a:p>
          <a:p>
            <a:pPr lvl="1"/>
            <a:r>
              <a:rPr lang="en-US" dirty="0" smtClean="0"/>
              <a:t>Reasonable </a:t>
            </a:r>
            <a:r>
              <a:rPr lang="en-US" dirty="0"/>
              <a:t>expectation of attracting the necessary </a:t>
            </a:r>
            <a:r>
              <a:rPr lang="en-US" dirty="0" smtClean="0"/>
              <a:t>resource</a:t>
            </a:r>
          </a:p>
          <a:p>
            <a:endParaRPr lang="en-US" dirty="0"/>
          </a:p>
          <a:p>
            <a:r>
              <a:rPr lang="en-US" dirty="0" smtClean="0"/>
              <a:t>US:</a:t>
            </a:r>
          </a:p>
          <a:p>
            <a:pPr lvl="1"/>
            <a:r>
              <a:rPr lang="en-US" dirty="0" smtClean="0"/>
              <a:t>Collaboration </a:t>
            </a:r>
            <a:r>
              <a:rPr lang="en-US" dirty="0"/>
              <a:t>will be scientifically impoverished and US will not reap the full benefit from its intellectual, technical and financial input to the project without continued support through the </a:t>
            </a:r>
            <a:r>
              <a:rPr lang="en-US" dirty="0" smtClean="0"/>
              <a:t>operations </a:t>
            </a:r>
            <a:r>
              <a:rPr lang="en-US" dirty="0"/>
              <a:t>and analysis </a:t>
            </a:r>
            <a:r>
              <a:rPr lang="en-US" dirty="0" smtClean="0"/>
              <a:t>periods of both Step IV and the cooling demonstration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26" y="4376224"/>
            <a:ext cx="8592500" cy="2200275"/>
          </a:xfrm>
        </p:spPr>
        <p:txBody>
          <a:bodyPr>
            <a:normAutofit/>
          </a:bodyPr>
          <a:lstStyle/>
          <a:p>
            <a:r>
              <a:rPr lang="en-US" dirty="0" smtClean="0"/>
              <a:t>Conclusions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MICE 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28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684" y="367755"/>
            <a:ext cx="8229600" cy="990600"/>
          </a:xfrm>
        </p:spPr>
        <p:txBody>
          <a:bodyPr/>
          <a:lstStyle/>
          <a:p>
            <a:r>
              <a:rPr lang="en-US" dirty="0" smtClean="0"/>
              <a:t>MICE collaboration [1]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80720" y="2330174"/>
            <a:ext cx="190608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3 regions</a:t>
            </a:r>
          </a:p>
          <a:p>
            <a:endParaRPr lang="en-US" dirty="0"/>
          </a:p>
          <a:p>
            <a:r>
              <a:rPr lang="en-US" dirty="0" smtClean="0"/>
              <a:t>10 countries</a:t>
            </a:r>
          </a:p>
          <a:p>
            <a:endParaRPr lang="en-US" dirty="0"/>
          </a:p>
          <a:p>
            <a:r>
              <a:rPr lang="en-US" dirty="0" smtClean="0"/>
              <a:t>31 institutes</a:t>
            </a:r>
          </a:p>
          <a:p>
            <a:endParaRPr lang="en-US" dirty="0"/>
          </a:p>
          <a:p>
            <a:r>
              <a:rPr lang="en-US" smtClean="0"/>
              <a:t>69 </a:t>
            </a:r>
            <a:r>
              <a:rPr lang="en-US" dirty="0" smtClean="0"/>
              <a:t>PhD-level</a:t>
            </a:r>
            <a:br>
              <a:rPr lang="en-US" dirty="0" smtClean="0"/>
            </a:br>
            <a:r>
              <a:rPr lang="en-US" dirty="0" smtClean="0"/>
              <a:t>     physicists/</a:t>
            </a:r>
            <a:br>
              <a:rPr lang="en-US" dirty="0" smtClean="0"/>
            </a:br>
            <a:r>
              <a:rPr lang="en-US" dirty="0" smtClean="0"/>
              <a:t>     engineers </a:t>
            </a:r>
            <a:r>
              <a:rPr lang="en-US" baseline="30000" dirty="0" smtClean="0"/>
              <a:t>*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0720" y="4882021"/>
            <a:ext cx="14419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* Common Fund levy</a:t>
            </a:r>
            <a:endParaRPr lang="en-US" sz="105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17" y="1317323"/>
            <a:ext cx="5366239" cy="541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9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71" y="1271975"/>
            <a:ext cx="8857698" cy="558565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 groups accepted into collaboration; Feb15: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China:</a:t>
            </a:r>
          </a:p>
          <a:p>
            <a:pPr lvl="2"/>
            <a:r>
              <a:rPr lang="en-US" dirty="0" smtClean="0"/>
              <a:t>IHEP and Sichuan University</a:t>
            </a:r>
          </a:p>
          <a:p>
            <a:pPr lvl="1"/>
            <a:r>
              <a:rPr lang="en-US" dirty="0" smtClean="0"/>
              <a:t>Serbia:</a:t>
            </a:r>
          </a:p>
          <a:p>
            <a:pPr lvl="2"/>
            <a:r>
              <a:rPr lang="en-US" dirty="0" smtClean="0"/>
              <a:t>University of Belgrade</a:t>
            </a:r>
          </a:p>
          <a:p>
            <a:pPr lvl="2"/>
            <a:endParaRPr lang="en-US" dirty="0"/>
          </a:p>
          <a:p>
            <a:r>
              <a:rPr lang="en-US" dirty="0" smtClean="0"/>
              <a:t>Funding:</a:t>
            </a:r>
          </a:p>
          <a:p>
            <a:pPr lvl="1"/>
            <a:r>
              <a:rPr lang="en-US" dirty="0" smtClean="0"/>
              <a:t>Continuation of funding confirmed in:</a:t>
            </a:r>
          </a:p>
          <a:p>
            <a:pPr lvl="2"/>
            <a:r>
              <a:rPr lang="en-US" dirty="0" smtClean="0"/>
              <a:t>Bulgaria, CERN, Italy, Netherlands, Switzerland</a:t>
            </a:r>
          </a:p>
          <a:p>
            <a:pPr lvl="1"/>
            <a:r>
              <a:rPr lang="en-US" dirty="0" smtClean="0"/>
              <a:t>Bids for continuation of funding required in:</a:t>
            </a:r>
          </a:p>
          <a:p>
            <a:pPr lvl="2"/>
            <a:r>
              <a:rPr lang="en-US" dirty="0" smtClean="0"/>
              <a:t>UK; STFC funding cycle, new award required 01Apr16</a:t>
            </a:r>
          </a:p>
          <a:p>
            <a:pPr lvl="2"/>
            <a:r>
              <a:rPr lang="en-US" dirty="0" smtClean="0"/>
              <a:t>EC; funds to allow Europeans to travel to MICE to be included in EUCARD3</a:t>
            </a:r>
          </a:p>
          <a:p>
            <a:pPr lvl="1"/>
            <a:r>
              <a:rPr lang="en-US" dirty="0" smtClean="0"/>
              <a:t>New bids for funding:</a:t>
            </a:r>
          </a:p>
          <a:p>
            <a:pPr lvl="2"/>
            <a:r>
              <a:rPr lang="en-US" dirty="0" smtClean="0"/>
              <a:t>Bid to NSF (Kaplan et al) under consideration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34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4684" y="367755"/>
            <a:ext cx="8229600" cy="990600"/>
          </a:xfrm>
        </p:spPr>
        <p:txBody>
          <a:bodyPr/>
          <a:lstStyle/>
          <a:p>
            <a:r>
              <a:rPr lang="en-US" dirty="0" smtClean="0"/>
              <a:t>MICE collaboration [2]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7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2500" y="2065034"/>
            <a:ext cx="4281499" cy="321076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Recommendations:</a:t>
            </a:r>
          </a:p>
          <a:p>
            <a:pPr lvl="6"/>
            <a:endParaRPr lang="en-US" dirty="0" smtClean="0"/>
          </a:p>
          <a:p>
            <a:pPr lvl="4"/>
            <a:endParaRPr lang="en-US" dirty="0"/>
          </a:p>
          <a:p>
            <a:pPr lvl="1"/>
            <a:r>
              <a:rPr lang="en-US" dirty="0" smtClean="0"/>
              <a:t>Completed with Nov14 </a:t>
            </a:r>
            <a:r>
              <a:rPr lang="en-US" dirty="0" err="1" smtClean="0"/>
              <a:t>rebaselining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Panel goes on to comment:</a:t>
            </a:r>
          </a:p>
          <a:p>
            <a:pPr lvl="3"/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Recognition of breadth of opportunity …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478" y="2457570"/>
            <a:ext cx="4033844" cy="3318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478" y="4034538"/>
            <a:ext cx="4033844" cy="435371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5" y="531924"/>
            <a:ext cx="4354419" cy="61621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01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8645"/>
            <a:ext cx="8229600" cy="9906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0837"/>
            <a:ext cx="8229600" cy="5430835"/>
          </a:xfrm>
        </p:spPr>
        <p:txBody>
          <a:bodyPr>
            <a:normAutofit fontScale="92500" lnSpcReduction="10000"/>
          </a:bodyPr>
          <a:lstStyle/>
          <a:p>
            <a:pPr>
              <a:tabLst>
                <a:tab pos="3321050" algn="l"/>
              </a:tabLst>
            </a:pPr>
            <a:r>
              <a:rPr lang="en-US" dirty="0" err="1" smtClean="0"/>
              <a:t>Muon</a:t>
            </a:r>
            <a:r>
              <a:rPr lang="en-US" dirty="0" smtClean="0"/>
              <a:t> accelerators have the the potential to:</a:t>
            </a:r>
            <a:endParaRPr lang="en-US" dirty="0"/>
          </a:p>
          <a:p>
            <a:pPr lvl="1">
              <a:tabLst>
                <a:tab pos="3321050" algn="l"/>
              </a:tabLst>
            </a:pPr>
            <a:r>
              <a:rPr lang="en-US" dirty="0" err="1" smtClean="0"/>
              <a:t>Revolutionise</a:t>
            </a:r>
            <a:r>
              <a:rPr lang="en-US" dirty="0" smtClean="0"/>
              <a:t> </a:t>
            </a:r>
            <a:r>
              <a:rPr lang="en-US" dirty="0"/>
              <a:t>the study of the neutrino</a:t>
            </a:r>
          </a:p>
          <a:p>
            <a:pPr lvl="1">
              <a:tabLst>
                <a:tab pos="3321050" algn="l"/>
              </a:tabLst>
            </a:pPr>
            <a:r>
              <a:rPr lang="en-US" dirty="0"/>
              <a:t>Provide a route to multi-</a:t>
            </a:r>
            <a:r>
              <a:rPr lang="en-US" dirty="0" err="1"/>
              <a:t>TeV</a:t>
            </a:r>
            <a:r>
              <a:rPr lang="en-US" dirty="0"/>
              <a:t> lepton-antilepton collisions</a:t>
            </a:r>
          </a:p>
          <a:p>
            <a:pPr>
              <a:tabLst>
                <a:tab pos="3321050" algn="l"/>
              </a:tabLst>
            </a:pPr>
            <a:endParaRPr lang="en-US" dirty="0"/>
          </a:p>
          <a:p>
            <a:r>
              <a:rPr lang="en-US" dirty="0" smtClean="0"/>
              <a:t>MICE:</a:t>
            </a:r>
          </a:p>
          <a:p>
            <a:pPr lvl="1"/>
            <a:r>
              <a:rPr lang="en-US" dirty="0" smtClean="0"/>
              <a:t>Will prove the essential ionization-cooling technique</a:t>
            </a:r>
          </a:p>
          <a:p>
            <a:pPr lvl="1"/>
            <a:r>
              <a:rPr lang="en-US" dirty="0" smtClean="0"/>
              <a:t>Has been </a:t>
            </a:r>
            <a:r>
              <a:rPr lang="en-US" dirty="0" err="1" smtClean="0"/>
              <a:t>rebaselined</a:t>
            </a:r>
            <a:r>
              <a:rPr lang="en-US" dirty="0" smtClean="0"/>
              <a:t> through the November 2014, international, MPB and FAC reviews</a:t>
            </a:r>
          </a:p>
          <a:p>
            <a:pPr lvl="2"/>
            <a:r>
              <a:rPr lang="en-US" dirty="0" smtClean="0"/>
              <a:t>Study of the factors that affect ionization cooling (Step IV):</a:t>
            </a:r>
          </a:p>
          <a:p>
            <a:pPr lvl="3">
              <a:tabLst>
                <a:tab pos="3321050" algn="l"/>
              </a:tabLst>
            </a:pPr>
            <a:r>
              <a:rPr lang="en-US" dirty="0" smtClean="0"/>
              <a:t>Construction complete:	Spring 2015</a:t>
            </a:r>
          </a:p>
          <a:p>
            <a:pPr lvl="3">
              <a:tabLst>
                <a:tab pos="3321050" algn="l"/>
              </a:tabLst>
            </a:pPr>
            <a:r>
              <a:rPr lang="en-US" dirty="0" smtClean="0"/>
              <a:t>Data taking:	Summer 2015—June 2016</a:t>
            </a:r>
          </a:p>
          <a:p>
            <a:pPr lvl="2">
              <a:tabLst>
                <a:tab pos="3321050" algn="l"/>
              </a:tabLst>
            </a:pPr>
            <a:r>
              <a:rPr lang="en-US" dirty="0" smtClean="0"/>
              <a:t>Demonstration of ionization cooling:</a:t>
            </a:r>
          </a:p>
          <a:p>
            <a:pPr lvl="3">
              <a:tabLst>
                <a:tab pos="3321050" algn="l"/>
              </a:tabLst>
            </a:pPr>
            <a:r>
              <a:rPr lang="en-US" dirty="0" smtClean="0"/>
              <a:t>Construction complete:	Early 2017</a:t>
            </a:r>
          </a:p>
          <a:p>
            <a:pPr lvl="3">
              <a:tabLst>
                <a:tab pos="3321050" algn="l"/>
              </a:tabLst>
            </a:pPr>
            <a:r>
              <a:rPr lang="en-US" dirty="0" smtClean="0"/>
              <a:t>Data taking start:	Spring 2017</a:t>
            </a:r>
          </a:p>
          <a:p>
            <a:pPr>
              <a:tabLst>
                <a:tab pos="3321050" algn="l"/>
              </a:tabLst>
            </a:pPr>
            <a:endParaRPr lang="en-US" dirty="0"/>
          </a:p>
          <a:p>
            <a:pPr>
              <a:tabLst>
                <a:tab pos="3321050" algn="l"/>
              </a:tabLst>
            </a:pPr>
            <a:r>
              <a:rPr lang="en-US" dirty="0" smtClean="0"/>
              <a:t>En route to deliver the demonstration of ionization</a:t>
            </a:r>
            <a:r>
              <a:rPr lang="en-US" dirty="0"/>
              <a:t> </a:t>
            </a:r>
            <a:r>
              <a:rPr lang="en-US" dirty="0" smtClean="0"/>
              <a:t>cooling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9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25</a:t>
            </a:r>
            <a:r>
              <a:rPr lang="en-US" baseline="30000" dirty="0" smtClean="0"/>
              <a:t>th</a:t>
            </a:r>
            <a:r>
              <a:rPr lang="en-US" dirty="0" smtClean="0"/>
              <a:t> June 2015; invitation!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STFC and RAL wishes </a:t>
            </a:r>
            <a:r>
              <a:rPr lang="en-US" dirty="0"/>
              <a:t>to mark the start of </a:t>
            </a:r>
            <a:r>
              <a:rPr lang="en-US" dirty="0" smtClean="0"/>
              <a:t>study of ionization cooling:</a:t>
            </a:r>
          </a:p>
          <a:p>
            <a:pPr lvl="1"/>
            <a:r>
              <a:rPr lang="en-US" dirty="0" smtClean="0"/>
              <a:t>Collaboration RAL </a:t>
            </a:r>
            <a:r>
              <a:rPr lang="en-US" dirty="0"/>
              <a:t>Events team </a:t>
            </a:r>
            <a:r>
              <a:rPr lang="en-US" dirty="0" err="1" smtClean="0"/>
              <a:t>organising</a:t>
            </a:r>
            <a:r>
              <a:rPr lang="en-US" dirty="0" smtClean="0"/>
              <a:t> on “mini conference”;</a:t>
            </a:r>
          </a:p>
          <a:p>
            <a:pPr lvl="1"/>
            <a:r>
              <a:rPr lang="en-US" dirty="0" smtClean="0"/>
              <a:t>Date:</a:t>
            </a:r>
          </a:p>
          <a:p>
            <a:pPr lvl="2"/>
            <a:r>
              <a:rPr lang="en-US" dirty="0" smtClean="0"/>
              <a:t>25Jun15</a:t>
            </a:r>
            <a:r>
              <a:rPr lang="en-US" dirty="0"/>
              <a:t>, the day immediately following the next collaboration meeting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Schedule:</a:t>
            </a:r>
            <a:endParaRPr lang="en-US" dirty="0"/>
          </a:p>
          <a:p>
            <a:pPr lvl="1"/>
            <a:r>
              <a:rPr lang="en-US" dirty="0"/>
              <a:t>14:00 — 16:00: Extended seminar</a:t>
            </a:r>
          </a:p>
          <a:p>
            <a:pPr lvl="1"/>
            <a:r>
              <a:rPr lang="en-US" dirty="0"/>
              <a:t>16:00 — 16:30: Coffee</a:t>
            </a:r>
          </a:p>
          <a:p>
            <a:pPr lvl="1"/>
            <a:r>
              <a:rPr lang="en-US" dirty="0"/>
              <a:t>16:30 — 17:30: Public Lecture</a:t>
            </a:r>
          </a:p>
          <a:p>
            <a:pPr lvl="1"/>
            <a:r>
              <a:rPr lang="en-US" dirty="0"/>
              <a:t>17:30 — 18:30: Wine and </a:t>
            </a:r>
            <a:r>
              <a:rPr lang="en-US" dirty="0" smtClean="0"/>
              <a:t>nibbles</a:t>
            </a:r>
          </a:p>
          <a:p>
            <a:pPr lvl="1"/>
            <a:r>
              <a:rPr lang="en-US" dirty="0" smtClean="0"/>
              <a:t>19:00 </a:t>
            </a:r>
            <a:r>
              <a:rPr lang="en-US" dirty="0"/>
              <a:t>— </a:t>
            </a:r>
            <a:r>
              <a:rPr lang="en-US" dirty="0" smtClean="0"/>
              <a:t>Adjourn for dinner at a local restaurant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Formal invitations have been sent by the Laboratory:</a:t>
            </a:r>
          </a:p>
          <a:p>
            <a:pPr lvl="1"/>
            <a:r>
              <a:rPr lang="en-US" dirty="0" smtClean="0"/>
              <a:t>Be great if NSF can be represented!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03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MICE briefing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56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beams for particle 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Muon</a:t>
            </a:r>
            <a:r>
              <a:rPr lang="en-US" dirty="0" smtClean="0"/>
              <a:t> beams have the potential to:</a:t>
            </a:r>
          </a:p>
          <a:p>
            <a:pPr lvl="1"/>
            <a:r>
              <a:rPr lang="en-US" dirty="0" smtClean="0"/>
              <a:t>Serve neutrino</a:t>
            </a:r>
            <a:r>
              <a:rPr lang="en-US" dirty="0"/>
              <a:t> </a:t>
            </a:r>
            <a:r>
              <a:rPr lang="en-US" dirty="0" smtClean="0"/>
              <a:t>physics by providing intense beams with:</a:t>
            </a:r>
          </a:p>
          <a:p>
            <a:pPr lvl="2"/>
            <a:r>
              <a:rPr lang="en-US" dirty="0" smtClean="0"/>
              <a:t>Precisely known </a:t>
            </a:r>
            <a:r>
              <a:rPr lang="en-US" dirty="0" err="1" smtClean="0"/>
              <a:t>flavour</a:t>
            </a:r>
            <a:r>
              <a:rPr lang="en-US" dirty="0" smtClean="0"/>
              <a:t> content;</a:t>
            </a:r>
          </a:p>
          <a:p>
            <a:pPr lvl="2"/>
            <a:r>
              <a:rPr lang="en-US" dirty="0" smtClean="0"/>
              <a:t>Precisely known energy spectrum</a:t>
            </a:r>
          </a:p>
          <a:p>
            <a:pPr lvl="1"/>
            <a:r>
              <a:rPr lang="en-US" dirty="0" smtClean="0"/>
              <a:t>Provide multi-</a:t>
            </a:r>
            <a:r>
              <a:rPr lang="en-US" dirty="0" err="1" smtClean="0"/>
              <a:t>TeV</a:t>
            </a:r>
            <a:r>
              <a:rPr lang="en-US" dirty="0" smtClean="0"/>
              <a:t> lepton-anti-lepton collisions:</a:t>
            </a:r>
          </a:p>
          <a:p>
            <a:pPr lvl="2"/>
            <a:r>
              <a:rPr lang="en-US" dirty="0" smtClean="0"/>
              <a:t>With extremely small energy spread;</a:t>
            </a:r>
          </a:p>
          <a:p>
            <a:pPr lvl="2"/>
            <a:r>
              <a:rPr lang="en-US" dirty="0" smtClean="0"/>
              <a:t>Most cost-effective means to achieve </a:t>
            </a:r>
            <a:r>
              <a:rPr lang="en-US" i="1" dirty="0" smtClean="0"/>
              <a:t>E</a:t>
            </a:r>
            <a:r>
              <a:rPr lang="en-US" baseline="-25000" dirty="0" smtClean="0"/>
              <a:t>CM</a:t>
            </a:r>
            <a:r>
              <a:rPr lang="en-US" dirty="0" smtClean="0"/>
              <a:t> &gt; 1. </a:t>
            </a:r>
            <a:r>
              <a:rPr lang="en-US" dirty="0" err="1" smtClean="0"/>
              <a:t>TeV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Incremental path to Neutrino Factory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 smtClean="0"/>
              <a:t>Muon</a:t>
            </a:r>
            <a:r>
              <a:rPr lang="en-US" dirty="0" smtClean="0"/>
              <a:t> Collider:</a:t>
            </a:r>
          </a:p>
          <a:p>
            <a:pPr lvl="1"/>
            <a:r>
              <a:rPr lang="en-US" dirty="0" smtClean="0"/>
              <a:t>Articulated by:</a:t>
            </a:r>
          </a:p>
          <a:p>
            <a:pPr lvl="2"/>
            <a:r>
              <a:rPr lang="en-US" dirty="0" smtClean="0"/>
              <a:t>US </a:t>
            </a:r>
            <a:r>
              <a:rPr lang="en-US" dirty="0" err="1" smtClean="0"/>
              <a:t>Muon</a:t>
            </a:r>
            <a:r>
              <a:rPr lang="en-US" dirty="0" smtClean="0"/>
              <a:t> Accelerator Program—“</a:t>
            </a:r>
            <a:r>
              <a:rPr lang="en-US" dirty="0" err="1" smtClean="0"/>
              <a:t>Muon</a:t>
            </a:r>
            <a:r>
              <a:rPr lang="en-US" dirty="0" smtClean="0"/>
              <a:t> Accelerator Staging Study”</a:t>
            </a:r>
          </a:p>
          <a:p>
            <a:pPr lvl="2"/>
            <a:r>
              <a:rPr lang="en-US" dirty="0" smtClean="0"/>
              <a:t>International Design Study for the Neutrino Factory collaboration (RDR)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8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031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Neutrino Factory &amp; </a:t>
            </a:r>
            <a:r>
              <a:rPr lang="en-US" dirty="0" err="1" smtClean="0"/>
              <a:t>Muon</a:t>
            </a:r>
            <a:r>
              <a:rPr lang="en-US" dirty="0" smtClean="0"/>
              <a:t> Collider concept</a:t>
            </a:r>
            <a:endParaRPr lang="en-US" dirty="0"/>
          </a:p>
        </p:txBody>
      </p:sp>
      <p:pic>
        <p:nvPicPr>
          <p:cNvPr id="3" name="Picture 2" descr="TUPME012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7" y="1665280"/>
            <a:ext cx="9063833" cy="51054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8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990600"/>
          </a:xfrm>
        </p:spPr>
        <p:txBody>
          <a:bodyPr/>
          <a:lstStyle/>
          <a:p>
            <a:r>
              <a:rPr lang="en-US" dirty="0" smtClean="0"/>
              <a:t>Neutrino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38480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Optimise</a:t>
            </a:r>
            <a:r>
              <a:rPr lang="en-US" dirty="0"/>
              <a:t> discovery potential for CP and MH:</a:t>
            </a:r>
          </a:p>
          <a:p>
            <a:pPr lvl="1"/>
            <a:r>
              <a:rPr lang="en-US" dirty="0"/>
              <a:t>Requirements:</a:t>
            </a:r>
          </a:p>
          <a:p>
            <a:pPr lvl="2"/>
            <a:r>
              <a:rPr lang="en-US" dirty="0"/>
              <a:t>Large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 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) flux</a:t>
            </a:r>
          </a:p>
          <a:p>
            <a:pPr lvl="2"/>
            <a:r>
              <a:rPr lang="en-US" dirty="0"/>
              <a:t>Detailed study 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sub</a:t>
            </a:r>
            <a:r>
              <a:rPr lang="en-US" dirty="0"/>
              <a:t>-leading effects</a:t>
            </a:r>
          </a:p>
          <a:p>
            <a:endParaRPr lang="en-US" dirty="0"/>
          </a:p>
          <a:p>
            <a:r>
              <a:rPr lang="en-US" dirty="0"/>
              <a:t>Unique:</a:t>
            </a:r>
          </a:p>
          <a:p>
            <a:pPr lvl="1"/>
            <a:r>
              <a:rPr lang="en-US" dirty="0" smtClean="0"/>
              <a:t>Large, </a:t>
            </a:r>
            <a:r>
              <a:rPr lang="en-US" dirty="0"/>
              <a:t>high-energy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ν</a:t>
            </a:r>
            <a:r>
              <a:rPr lang="en-US" baseline="-25000" dirty="0" err="1" smtClean="0"/>
              <a:t>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dirty="0"/>
              <a:t>) flux</a:t>
            </a:r>
          </a:p>
          <a:p>
            <a:pPr lvl="1"/>
            <a:r>
              <a:rPr lang="en-US" dirty="0" err="1"/>
              <a:t>Optimise</a:t>
            </a:r>
            <a:r>
              <a:rPr lang="en-US" dirty="0"/>
              <a:t> event rate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at fixed </a:t>
            </a:r>
            <a:r>
              <a:rPr lang="en-US" dirty="0"/>
              <a:t>L/E</a:t>
            </a:r>
          </a:p>
          <a:p>
            <a:pPr lvl="2"/>
            <a:r>
              <a:rPr lang="en-US" dirty="0" err="1"/>
              <a:t>Optimise</a:t>
            </a:r>
            <a:r>
              <a:rPr lang="en-US" dirty="0"/>
              <a:t> MH sensitivity</a:t>
            </a:r>
          </a:p>
          <a:p>
            <a:pPr lvl="2"/>
            <a:r>
              <a:rPr lang="en-US" dirty="0" err="1"/>
              <a:t>Optimise</a:t>
            </a:r>
            <a:r>
              <a:rPr lang="en-US" dirty="0"/>
              <a:t> CP </a:t>
            </a:r>
            <a:r>
              <a:rPr lang="en-US" dirty="0" smtClean="0"/>
              <a:t>sensitivity</a:t>
            </a:r>
          </a:p>
          <a:p>
            <a:pPr lvl="2"/>
            <a:endParaRPr lang="en-US" dirty="0"/>
          </a:p>
          <a:p>
            <a:r>
              <a:rPr lang="en-US" dirty="0" smtClean="0"/>
              <a:t>Flux critical:</a:t>
            </a:r>
          </a:p>
          <a:p>
            <a:pPr lvl="1"/>
            <a:r>
              <a:rPr lang="en-US" dirty="0" smtClean="0"/>
              <a:t>Ionization cooling huge advantage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540" y="2180915"/>
            <a:ext cx="4642646" cy="347001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319867" y="2493427"/>
            <a:ext cx="1143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09701" y="4627024"/>
            <a:ext cx="114300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39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50" y="1575852"/>
            <a:ext cx="4577571" cy="5165456"/>
          </a:xfrm>
        </p:spPr>
        <p:txBody>
          <a:bodyPr>
            <a:normAutofit/>
          </a:bodyPr>
          <a:lstStyle/>
          <a:p>
            <a:r>
              <a:rPr lang="en-US" dirty="0" smtClean="0"/>
              <a:t>Optimum route to multi-</a:t>
            </a:r>
            <a:r>
              <a:rPr lang="en-US" dirty="0" err="1" smtClean="0"/>
              <a:t>TeV</a:t>
            </a:r>
            <a:r>
              <a:rPr lang="en-US" dirty="0" smtClean="0"/>
              <a:t> lepton-anti-lepton collisions: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mass; 200 times that of the electron mitigates:</a:t>
            </a:r>
          </a:p>
          <a:p>
            <a:pPr lvl="2"/>
            <a:r>
              <a:rPr lang="en-US" dirty="0" smtClean="0"/>
              <a:t>Synchrotron radiation;</a:t>
            </a:r>
          </a:p>
          <a:p>
            <a:pPr lvl="2"/>
            <a:r>
              <a:rPr lang="en-US" dirty="0" err="1" smtClean="0"/>
              <a:t>Beamsstrahlung</a:t>
            </a:r>
            <a:endParaRPr lang="en-US" dirty="0"/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rigidity allows efficient acceleration</a:t>
            </a:r>
          </a:p>
          <a:p>
            <a:pPr lvl="2"/>
            <a:r>
              <a:rPr lang="en-US" dirty="0" smtClean="0"/>
              <a:t>Results in cost-efficient acceleration to very high energy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Luminosity critical:</a:t>
            </a:r>
          </a:p>
          <a:p>
            <a:pPr lvl="1"/>
            <a:r>
              <a:rPr lang="en-US" dirty="0" smtClean="0"/>
              <a:t>6D ionization cooling essential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 descr="LC-merit-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396" y="1238444"/>
            <a:ext cx="4196067" cy="504693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3315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6570"/>
            <a:ext cx="8229600" cy="990600"/>
          </a:xfrm>
        </p:spPr>
        <p:txBody>
          <a:bodyPr>
            <a:normAutofit/>
          </a:bodyPr>
          <a:lstStyle/>
          <a:p>
            <a:r>
              <a:rPr lang="en-GB" dirty="0" smtClean="0"/>
              <a:t>Ionisation cooling formalism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48507"/>
            <a:ext cx="9144000" cy="837717"/>
          </a:xfrm>
        </p:spPr>
        <p:txBody>
          <a:bodyPr>
            <a:normAutofit/>
          </a:bodyPr>
          <a:lstStyle/>
          <a:p>
            <a:r>
              <a:rPr lang="en-GB" dirty="0" smtClean="0"/>
              <a:t>Exponential decrease in normalised </a:t>
            </a:r>
            <a:r>
              <a:rPr lang="en-GB" dirty="0" err="1" smtClean="0"/>
              <a:t>emittance</a:t>
            </a:r>
            <a:r>
              <a:rPr lang="en-GB" dirty="0" smtClean="0"/>
              <a:t>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1" y="3301413"/>
            <a:ext cx="9144000" cy="40907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smtClean="0"/>
              <a:t>Competition between:</a:t>
            </a:r>
          </a:p>
          <a:p>
            <a:pPr lvl="1"/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r>
              <a:rPr lang="en-US" dirty="0" smtClean="0"/>
              <a:t> [cooling] and MCS [heating]</a:t>
            </a:r>
          </a:p>
          <a:p>
            <a:r>
              <a:rPr lang="en-GB" dirty="0" smtClean="0"/>
              <a:t>Optimum:</a:t>
            </a:r>
          </a:p>
          <a:p>
            <a:pPr lvl="1"/>
            <a:r>
              <a:rPr lang="en-GB" dirty="0" smtClean="0"/>
              <a:t>Low </a:t>
            </a:r>
            <a:r>
              <a:rPr lang="en-GB" i="1" dirty="0" smtClean="0"/>
              <a:t>Z, </a:t>
            </a:r>
            <a:r>
              <a:rPr lang="en-GB" dirty="0" smtClean="0"/>
              <a:t>large</a:t>
            </a:r>
            <a:r>
              <a:rPr lang="en-GB" i="1" dirty="0" smtClean="0"/>
              <a:t> X</a:t>
            </a:r>
            <a:r>
              <a:rPr lang="en-GB" baseline="-25000" dirty="0" smtClean="0"/>
              <a:t>0</a:t>
            </a:r>
          </a:p>
          <a:p>
            <a:pPr lvl="1"/>
            <a:r>
              <a:rPr lang="en-GB" dirty="0" smtClean="0"/>
              <a:t>Tight focus</a:t>
            </a:r>
          </a:p>
          <a:p>
            <a:pPr lvl="1"/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 gives best </a:t>
            </a:r>
            <a:br>
              <a:rPr lang="en-GB" dirty="0" smtClean="0"/>
            </a:br>
            <a:r>
              <a:rPr lang="en-GB" dirty="0" smtClean="0"/>
              <a:t>performance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70312" y="1923927"/>
            <a:ext cx="6886064" cy="1391151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3273340"/>
            <a:ext cx="9144000" cy="4118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endParaRPr kumimoji="0" lang="en-GB" sz="36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32147" y="4455588"/>
            <a:ext cx="2924229" cy="2193157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C7CBE-54CD-6E4E-991E-74820AACF2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60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2203</TotalTime>
  <Words>1431</Words>
  <Application>Microsoft Macintosh PowerPoint</Application>
  <PresentationFormat>On-screen Show (4:3)</PresentationFormat>
  <Paragraphs>376</Paragraphs>
  <Slides>37</Slides>
  <Notes>1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Clarity</vt:lpstr>
      <vt:lpstr>MICE briefing</vt:lpstr>
      <vt:lpstr>A briefing on MICE:</vt:lpstr>
      <vt:lpstr>Contents</vt:lpstr>
      <vt:lpstr>Motivation</vt:lpstr>
      <vt:lpstr>Muon beams for particle physics</vt:lpstr>
      <vt:lpstr>Neutrino Factory &amp; Muon Collider concept</vt:lpstr>
      <vt:lpstr>Neutrino Factory</vt:lpstr>
      <vt:lpstr>Muon Collider</vt:lpstr>
      <vt:lpstr>Ionisation cooling formalism</vt:lpstr>
      <vt:lpstr>Muon Ionization Cooling Experiment</vt:lpstr>
      <vt:lpstr>MICE rebaselined, November 2014:</vt:lpstr>
      <vt:lpstr>Reviews and recommendations</vt:lpstr>
      <vt:lpstr>MICE Project Board; Apr15</vt:lpstr>
      <vt:lpstr>Resource Loaded Schedule Review, Apr15</vt:lpstr>
      <vt:lpstr>Status  [Emphasis on Step IV]</vt:lpstr>
      <vt:lpstr>Step IV component status summary</vt:lpstr>
      <vt:lpstr>Step IV installation</vt:lpstr>
      <vt:lpstr>Step IV installation</vt:lpstr>
      <vt:lpstr>Step IV installation</vt:lpstr>
      <vt:lpstr>Step IV installation status</vt:lpstr>
      <vt:lpstr>First absorber for Step IV</vt:lpstr>
      <vt:lpstr>Operations Mar/Apr</vt:lpstr>
      <vt:lpstr>MICE trackers</vt:lpstr>
      <vt:lpstr>Operations: status</vt:lpstr>
      <vt:lpstr>Step IV; scoping the “cooling equation”</vt:lpstr>
      <vt:lpstr>Demonstration of ionization cooling</vt:lpstr>
      <vt:lpstr>Single cavity modules</vt:lpstr>
      <vt:lpstr>Papers</vt:lpstr>
      <vt:lpstr>Papers in preparation</vt:lpstr>
      <vt:lpstr>Publication plans</vt:lpstr>
      <vt:lpstr>Risk to delivery of full programme</vt:lpstr>
      <vt:lpstr>Conclusions</vt:lpstr>
      <vt:lpstr>MICE collaboration [1]</vt:lpstr>
      <vt:lpstr>MICE collaboration [2]</vt:lpstr>
      <vt:lpstr>PowerPoint Presentation</vt:lpstr>
      <vt:lpstr>Conclusions</vt:lpstr>
      <vt:lpstr>25th June 2015; invitation!</vt:lpstr>
    </vt:vector>
  </TitlesOfParts>
  <Company>Imperial College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MICE briefing</dc:title>
  <dc:creator>Kenneth Long</dc:creator>
  <cp:lastModifiedBy>Kenneth Long</cp:lastModifiedBy>
  <cp:revision>110</cp:revision>
  <dcterms:created xsi:type="dcterms:W3CDTF">2015-01-02T07:54:50Z</dcterms:created>
  <dcterms:modified xsi:type="dcterms:W3CDTF">2015-06-08T14:22:08Z</dcterms:modified>
</cp:coreProperties>
</file>