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88" r:id="rId3"/>
    <p:sldId id="289" r:id="rId4"/>
    <p:sldId id="291" r:id="rId5"/>
    <p:sldId id="290" r:id="rId6"/>
    <p:sldId id="292" r:id="rId7"/>
    <p:sldId id="294" r:id="rId8"/>
    <p:sldId id="29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C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967" autoAdjust="0"/>
  </p:normalViewPr>
  <p:slideViewPr>
    <p:cSldViewPr snapToGrid="0" snapToObjects="1">
      <p:cViewPr>
        <p:scale>
          <a:sx n="150" d="100"/>
          <a:sy n="150" d="100"/>
        </p:scale>
        <p:origin x="-115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handoutMaster" Target="handoutMasters/handout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25969-F28A-5B45-81BD-4249DB00ECC9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0EA74B-60AA-9446-BCE8-2D7E559A5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7748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9E8B9-3152-EB45-ADCF-F80FE96F9BA8}" type="datetimeFigureOut">
              <a:rPr lang="en-US" smtClean="0"/>
              <a:t>6/8/15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2B8F9-5099-7F44-AD13-E00D74EFD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1179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6935"/>
            <a:ext cx="7772400" cy="2089895"/>
          </a:xfrm>
        </p:spPr>
        <p:txBody>
          <a:bodyPr/>
          <a:lstStyle>
            <a:lvl1pPr>
              <a:defRPr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66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69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934" y="6556849"/>
            <a:ext cx="1732895" cy="285745"/>
          </a:xfrm>
        </p:spPr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886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49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292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66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082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8590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330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12700"/>
            <a:ext cx="9152990" cy="984775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053" y="-3192"/>
            <a:ext cx="8150231" cy="987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053" y="990544"/>
            <a:ext cx="8915813" cy="5557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228" y="6558965"/>
            <a:ext cx="1732895" cy="2857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January 7,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2895" y="6547616"/>
            <a:ext cx="5674901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17375E"/>
                </a:solidFill>
              </a:defRPr>
            </a:lvl1pPr>
          </a:lstStyle>
          <a:p>
            <a:r>
              <a:rPr lang="en-US" smtClean="0"/>
              <a:t>Mark Palmer | NSF Briefing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07796" y="6547616"/>
            <a:ext cx="1736203" cy="3103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7375E"/>
                </a:solidFill>
              </a:defRPr>
            </a:lvl1pPr>
          </a:lstStyle>
          <a:p>
            <a:fld id="{8A5FAC83-C8C4-8046-B35B-A8982368831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2" descr="C:\Documents and Settings\sgeer\My Documents\MAP\MAP-LOGO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294684" y="-10111"/>
            <a:ext cx="857250" cy="974725"/>
          </a:xfrm>
          <a:prstGeom prst="rect">
            <a:avLst/>
          </a:prstGeom>
          <a:noFill/>
          <a:ln w="50800">
            <a:noFill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0" y="0"/>
            <a:ext cx="1243452" cy="977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228" y="6547616"/>
            <a:ext cx="9126534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0" y="990544"/>
            <a:ext cx="9152990" cy="0"/>
          </a:xfrm>
          <a:prstGeom prst="line">
            <a:avLst/>
          </a:prstGeom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450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accent3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accent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accent4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2533" y="1296935"/>
            <a:ext cx="8373534" cy="2089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DOE Supported Effort </a:t>
            </a:r>
            <a:br>
              <a:rPr lang="en-US" dirty="0" smtClean="0"/>
            </a:br>
            <a:r>
              <a:rPr lang="en-US" dirty="0" smtClean="0"/>
              <a:t>to Complete the </a:t>
            </a:r>
            <a:br>
              <a:rPr lang="en-US" dirty="0" smtClean="0"/>
            </a:br>
            <a:r>
              <a:rPr lang="en-US" b="1" i="1" dirty="0" smtClean="0"/>
              <a:t>MICE Ionization Cooling Demonstration</a:t>
            </a:r>
            <a:endParaRPr lang="en-US" b="1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Mark Palmer</a:t>
            </a:r>
          </a:p>
          <a:p>
            <a:r>
              <a:rPr lang="en-US" i="1" dirty="0" smtClean="0"/>
              <a:t>Fermilab</a:t>
            </a:r>
          </a:p>
          <a:p>
            <a:r>
              <a:rPr lang="en-US" i="1" dirty="0" smtClean="0"/>
              <a:t>June 8</a:t>
            </a:r>
            <a:r>
              <a:rPr lang="en-US" i="1" dirty="0" smtClean="0"/>
              <a:t>, </a:t>
            </a:r>
            <a:r>
              <a:rPr lang="en-US" i="1" dirty="0" smtClean="0"/>
              <a:t>2015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17400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Preface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Would first like to follow up on Ken’s remarks:</a:t>
            </a:r>
          </a:p>
          <a:p>
            <a:pPr lvl="1"/>
            <a:r>
              <a:rPr lang="en-US" dirty="0" smtClean="0"/>
              <a:t>The MICE </a:t>
            </a:r>
            <a:r>
              <a:rPr lang="en-US" dirty="0"/>
              <a:t>e</a:t>
            </a:r>
            <a:r>
              <a:rPr lang="en-US" dirty="0" smtClean="0"/>
              <a:t>xperimental program is now starting to launch</a:t>
            </a:r>
          </a:p>
          <a:p>
            <a:pPr lvl="2"/>
            <a:r>
              <a:rPr lang="en-US" dirty="0" smtClean="0"/>
              <a:t>Supported by strong STFC and DOE commitments to complete construction expeditiously</a:t>
            </a:r>
          </a:p>
          <a:p>
            <a:pPr lvl="1"/>
            <a:r>
              <a:rPr lang="en-US" dirty="0" smtClean="0"/>
              <a:t>NSF has played a major role in supporting experimenters and deploying hardware for the experiment</a:t>
            </a:r>
          </a:p>
          <a:p>
            <a:pPr lvl="2"/>
            <a:r>
              <a:rPr lang="en-US" dirty="0" smtClean="0"/>
              <a:t>Major investment by the agency and by the research groups</a:t>
            </a:r>
          </a:p>
          <a:p>
            <a:pPr lvl="1"/>
            <a:r>
              <a:rPr lang="en-US" dirty="0" smtClean="0"/>
              <a:t>There is now unique opportunity to exploit the experiment</a:t>
            </a:r>
          </a:p>
          <a:p>
            <a:pPr lvl="2"/>
            <a:r>
              <a:rPr lang="en-US" dirty="0" smtClean="0"/>
              <a:t>Results are </a:t>
            </a:r>
            <a:r>
              <a:rPr lang="en-US" i="1" dirty="0" smtClean="0"/>
              <a:t>absolutely necessary </a:t>
            </a:r>
            <a:r>
              <a:rPr lang="en-US" dirty="0" smtClean="0"/>
              <a:t>if a neutrino factory successor to the long baseline effort is required</a:t>
            </a:r>
          </a:p>
          <a:p>
            <a:pPr lvl="2"/>
            <a:r>
              <a:rPr lang="en-US" dirty="0" smtClean="0"/>
              <a:t>Consistent with the overall P5 consensus that a neutrino factory remains a possibility for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85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Updates Since Our Last Meeting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90544"/>
            <a:ext cx="9144000" cy="555707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In January…</a:t>
            </a:r>
          </a:p>
          <a:p>
            <a:pPr marL="627063" lvl="1" indent="-279400"/>
            <a:r>
              <a:rPr lang="en-US" dirty="0" smtClean="0"/>
              <a:t>Presented the re-</a:t>
            </a:r>
            <a:r>
              <a:rPr lang="en-US" dirty="0" err="1" smtClean="0"/>
              <a:t>baselined</a:t>
            </a:r>
            <a:r>
              <a:rPr lang="en-US" dirty="0" smtClean="0"/>
              <a:t> MICE plan</a:t>
            </a:r>
          </a:p>
          <a:p>
            <a:pPr marL="627063" lvl="1" indent="-279400"/>
            <a:r>
              <a:rPr lang="en-US" dirty="0" smtClean="0"/>
              <a:t>We were in the midst of…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Completing MICE Step IV Construction Activities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Conducting the remaining critical design and R&amp;D steps towards the </a:t>
            </a:r>
            <a:r>
              <a:rPr lang="en-US" i="1" dirty="0" smtClean="0">
                <a:solidFill>
                  <a:srgbClr val="FF0000"/>
                </a:solidFill>
              </a:rPr>
              <a:t>Ionization Cooling Demonstration</a:t>
            </a:r>
          </a:p>
          <a:p>
            <a:r>
              <a:rPr lang="en-US" i="1" dirty="0" smtClean="0"/>
              <a:t>Now…</a:t>
            </a:r>
          </a:p>
          <a:p>
            <a:pPr marL="627063" lvl="1" indent="-279400"/>
            <a:r>
              <a:rPr lang="en-US" i="1" dirty="0"/>
              <a:t>MICE Step IV Hardware </a:t>
            </a:r>
            <a:r>
              <a:rPr lang="en-US" i="1" dirty="0">
                <a:solidFill>
                  <a:srgbClr val="008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>
                <a:solidFill>
                  <a:srgbClr val="008000"/>
                </a:solidFill>
                <a:cs typeface="Wingdings 3" charset="2"/>
              </a:rPr>
              <a:t> DELIVERED</a:t>
            </a:r>
            <a:r>
              <a:rPr lang="en-US" i="1" dirty="0" smtClean="0">
                <a:solidFill>
                  <a:srgbClr val="008000"/>
                </a:solidFill>
                <a:cs typeface="Wingdings 3" charset="2"/>
              </a:rPr>
              <a:t>!</a:t>
            </a:r>
            <a:endParaRPr lang="en-US" i="1" dirty="0" smtClean="0">
              <a:solidFill>
                <a:srgbClr val="008000"/>
              </a:solidFill>
            </a:endParaRPr>
          </a:p>
          <a:p>
            <a:pPr marL="627063" lvl="1" indent="-279400"/>
            <a:r>
              <a:rPr lang="en-US" i="1" dirty="0" smtClean="0"/>
              <a:t>Cooling Demonstration RF R&amp;D Results </a:t>
            </a:r>
            <a:r>
              <a:rPr lang="en-US" i="1" dirty="0" smtClean="0">
                <a:solidFill>
                  <a:srgbClr val="008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 smtClean="0">
                <a:solidFill>
                  <a:srgbClr val="008000"/>
                </a:solidFill>
                <a:cs typeface="Wingdings 3" charset="2"/>
              </a:rPr>
              <a:t> DELIVERED!</a:t>
            </a:r>
          </a:p>
          <a:p>
            <a:pPr marL="627063" lvl="1" indent="-279400"/>
            <a:r>
              <a:rPr lang="en-US" i="1" dirty="0"/>
              <a:t>Cooling Demonstration </a:t>
            </a:r>
            <a:r>
              <a:rPr lang="en-US" i="1" dirty="0" smtClean="0"/>
              <a:t>Design Work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>
                <a:solidFill>
                  <a:srgbClr val="008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>
                <a:solidFill>
                  <a:srgbClr val="008000"/>
                </a:solidFill>
                <a:cs typeface="Wingdings 3" charset="2"/>
              </a:rPr>
              <a:t> </a:t>
            </a:r>
            <a:r>
              <a:rPr lang="en-US" i="1" dirty="0" smtClean="0">
                <a:solidFill>
                  <a:srgbClr val="008000"/>
                </a:solidFill>
                <a:cs typeface="Wingdings 3" charset="2"/>
              </a:rPr>
              <a:t>Ready for procurement process</a:t>
            </a:r>
            <a:r>
              <a:rPr lang="en-US" i="1" dirty="0">
                <a:solidFill>
                  <a:srgbClr val="008000"/>
                </a:solidFill>
                <a:cs typeface="Wingdings 3" charset="2"/>
              </a:rPr>
              <a:t/>
            </a:r>
            <a:br>
              <a:rPr lang="en-US" i="1" dirty="0">
                <a:solidFill>
                  <a:srgbClr val="008000"/>
                </a:solidFill>
                <a:cs typeface="Wingdings 3" charset="2"/>
              </a:rPr>
            </a:br>
            <a:r>
              <a:rPr lang="en-US" i="1" dirty="0" smtClean="0">
                <a:solidFill>
                  <a:srgbClr val="008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 smtClean="0">
                <a:solidFill>
                  <a:srgbClr val="008000"/>
                </a:solidFill>
                <a:cs typeface="Wingdings 3" charset="2"/>
              </a:rPr>
              <a:t> HARDWARE Deliveries expected Feb-June 2016</a:t>
            </a:r>
            <a:br>
              <a:rPr lang="en-US" i="1" dirty="0" smtClean="0">
                <a:solidFill>
                  <a:srgbClr val="008000"/>
                </a:solidFill>
                <a:cs typeface="Wingdings 3" charset="2"/>
              </a:rPr>
            </a:br>
            <a:r>
              <a:rPr lang="en-US" i="1" dirty="0">
                <a:solidFill>
                  <a:srgbClr val="008000"/>
                </a:solidFill>
                <a:latin typeface="Wingdings 3" charset="2"/>
                <a:cs typeface="Wingdings 3" charset="2"/>
              </a:rPr>
              <a:t>a</a:t>
            </a:r>
            <a:r>
              <a:rPr lang="en-US" i="1" dirty="0">
                <a:solidFill>
                  <a:srgbClr val="008000"/>
                </a:solidFill>
                <a:cs typeface="Wingdings 3" charset="2"/>
              </a:rPr>
              <a:t> </a:t>
            </a:r>
            <a:r>
              <a:rPr lang="en-US" i="1" dirty="0" smtClean="0">
                <a:solidFill>
                  <a:srgbClr val="008000"/>
                </a:solidFill>
                <a:cs typeface="Wingdings 3" charset="2"/>
              </a:rPr>
              <a:t>Thus enabling cooling demonstration operations by mid-2017</a:t>
            </a:r>
            <a:endParaRPr lang="en-US" dirty="0" smtClean="0">
              <a:solidFill>
                <a:srgbClr val="008000"/>
              </a:solidFill>
            </a:endParaRPr>
          </a:p>
          <a:p>
            <a:pPr marL="627063" lvl="1" indent="-27940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037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MICE Step IV PRY Installation</a:t>
            </a:r>
            <a:endParaRPr lang="en-US" dirty="0"/>
          </a:p>
        </p:txBody>
      </p:sp>
      <p:pic>
        <p:nvPicPr>
          <p:cNvPr id="7" name="Content Placeholder 6" descr="IMG_8674-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80" r="-3480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4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MICE &amp; </a:t>
            </a:r>
            <a:r>
              <a:rPr lang="en-US" dirty="0" err="1" smtClean="0"/>
              <a:t>MuCool</a:t>
            </a:r>
            <a:r>
              <a:rPr lang="en-US" dirty="0" smtClean="0"/>
              <a:t> Test Area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5</a:t>
            </a:fld>
            <a:endParaRPr lang="en-US"/>
          </a:p>
        </p:txBody>
      </p:sp>
      <p:pic>
        <p:nvPicPr>
          <p:cNvPr id="8" name="Content Placeholder 5" descr="yt5_9810m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97" r="675"/>
          <a:stretch/>
        </p:blipFill>
        <p:spPr>
          <a:xfrm>
            <a:off x="3700685" y="2681062"/>
            <a:ext cx="5426380" cy="3779084"/>
          </a:xfrm>
          <a:prstGeom prst="rect">
            <a:avLst/>
          </a:prstGeom>
          <a:ln w="25400">
            <a:solidFill>
              <a:srgbClr val="BC0202"/>
            </a:solidFill>
          </a:ln>
        </p:spPr>
      </p:pic>
      <p:sp>
        <p:nvSpPr>
          <p:cNvPr id="9" name="Rounded Rectangle 8"/>
          <p:cNvSpPr/>
          <p:nvPr/>
        </p:nvSpPr>
        <p:spPr>
          <a:xfrm>
            <a:off x="3627964" y="1037599"/>
            <a:ext cx="5499101" cy="1474123"/>
          </a:xfrm>
          <a:prstGeom prst="roundRect">
            <a:avLst/>
          </a:prstGeom>
          <a:ln>
            <a:solidFill>
              <a:srgbClr val="E3101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E3101C"/>
                </a:solidFill>
              </a:rPr>
              <a:t>MICE 201 MHz RF Module – </a:t>
            </a:r>
            <a:br>
              <a:rPr lang="en-US" sz="2000" b="1" dirty="0" smtClean="0">
                <a:solidFill>
                  <a:srgbClr val="E3101C"/>
                </a:solidFill>
              </a:rPr>
            </a:br>
            <a:r>
              <a:rPr lang="en-US" sz="2000" b="1" i="1" dirty="0" smtClean="0">
                <a:solidFill>
                  <a:srgbClr val="E3101C"/>
                </a:solidFill>
              </a:rPr>
              <a:t>MTA Acceptance Test in B-field Complete</a:t>
            </a:r>
            <a:r>
              <a:rPr lang="en-US" sz="2000" i="1" dirty="0" smtClean="0">
                <a:solidFill>
                  <a:srgbClr val="CCFFCC"/>
                </a:solidFill>
              </a:rPr>
              <a:t/>
            </a:r>
            <a:br>
              <a:rPr lang="en-US" sz="2000" i="1" dirty="0" smtClean="0">
                <a:solidFill>
                  <a:srgbClr val="CCFFCC"/>
                </a:solidFill>
              </a:rPr>
            </a:br>
            <a:r>
              <a:rPr lang="en-US" sz="2000" b="1" dirty="0" smtClean="0"/>
              <a:t>11MV/m </a:t>
            </a:r>
            <a:r>
              <a:rPr lang="en-US" sz="2000" b="1" dirty="0"/>
              <a:t>i</a:t>
            </a:r>
            <a:r>
              <a:rPr lang="en-US" sz="2000" b="1" dirty="0" smtClean="0"/>
              <a:t>n Fringe of 5T Lab-G Solenoid</a:t>
            </a:r>
          </a:p>
          <a:p>
            <a:pPr algn="ctr"/>
            <a:r>
              <a:rPr lang="en-US" sz="2000" b="1" dirty="0" smtClean="0"/>
              <a:t>&lt;4×10</a:t>
            </a:r>
            <a:r>
              <a:rPr lang="en-US" sz="2000" b="1" baseline="30000" dirty="0" smtClean="0"/>
              <a:t>-7</a:t>
            </a:r>
            <a:r>
              <a:rPr lang="en-US" sz="2000" b="1" dirty="0" smtClean="0"/>
              <a:t> Spark Rate (0 observed)</a:t>
            </a:r>
          </a:p>
        </p:txBody>
      </p:sp>
      <p:pic>
        <p:nvPicPr>
          <p:cNvPr id="10" name="Picture 9" descr="IMG_8676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5" y="1037599"/>
            <a:ext cx="3537349" cy="5422547"/>
          </a:xfrm>
          <a:prstGeom prst="rect">
            <a:avLst/>
          </a:prstGeom>
          <a:ln w="25400"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218416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MICE Cooling Demonstration Design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rcRect t="123" b="123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25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Fermilab’s MTA RF R&amp;D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R&amp;D Status as of May 31, 2015:</a:t>
            </a:r>
          </a:p>
          <a:p>
            <a:pPr lvl="1"/>
            <a:r>
              <a:rPr lang="en-US" dirty="0" smtClean="0"/>
              <a:t>MICE 201 MHz Prototype RF Module</a:t>
            </a:r>
          </a:p>
          <a:p>
            <a:pPr lvl="2"/>
            <a:r>
              <a:rPr lang="en-US" dirty="0" smtClean="0"/>
              <a:t>Extended run at 11 MV/m in magnetic field complete</a:t>
            </a:r>
          </a:p>
          <a:p>
            <a:pPr lvl="3"/>
            <a:r>
              <a:rPr lang="en-US" dirty="0" smtClean="0"/>
              <a:t>Lab G Solenoid is prototype of focus coil magnet</a:t>
            </a:r>
          </a:p>
          <a:p>
            <a:pPr lvl="3"/>
            <a:r>
              <a:rPr lang="en-US" dirty="0" smtClean="0"/>
              <a:t>MICE specification is 10.3 MV/m</a:t>
            </a:r>
          </a:p>
          <a:p>
            <a:pPr lvl="2"/>
            <a:r>
              <a:rPr lang="en-US" dirty="0" smtClean="0"/>
              <a:t>Subsequent high power tests up to 14.5 MV/m</a:t>
            </a:r>
          </a:p>
          <a:p>
            <a:pPr lvl="3"/>
            <a:r>
              <a:rPr lang="en-US" dirty="0" smtClean="0"/>
              <a:t>These tests all carried out with Be windows in place</a:t>
            </a:r>
          </a:p>
          <a:p>
            <a:pPr lvl="2"/>
            <a:r>
              <a:rPr lang="en-US" dirty="0" smtClean="0"/>
              <a:t>High power coupler evaluation completed successfully</a:t>
            </a:r>
          </a:p>
          <a:p>
            <a:pPr lvl="2"/>
            <a:r>
              <a:rPr lang="en-US" dirty="0" smtClean="0"/>
              <a:t>Full characterization of tuner system in B-field complete</a:t>
            </a:r>
          </a:p>
          <a:p>
            <a:pPr lvl="1"/>
            <a:r>
              <a:rPr lang="en-US" dirty="0" smtClean="0"/>
              <a:t>All acceptance tests are now complete</a:t>
            </a:r>
          </a:p>
          <a:p>
            <a:pPr lvl="2"/>
            <a:r>
              <a:rPr lang="en-US" dirty="0" smtClean="0"/>
              <a:t>Critical sign-off for Cooling Demo RF module production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  <a:latin typeface="Wingdings 3" charset="2"/>
                <a:cs typeface="Wingdings 3" charset="2"/>
              </a:rPr>
              <a:t>a </a:t>
            </a:r>
            <a:r>
              <a:rPr lang="en-US" dirty="0" smtClean="0">
                <a:solidFill>
                  <a:srgbClr val="FF0000"/>
                </a:solidFill>
                <a:cs typeface="Wingdings 3" charset="2"/>
              </a:rPr>
              <a:t>Construction Project R&amp;D is now complete!</a:t>
            </a:r>
            <a:endParaRPr lang="en-US" dirty="0" smtClean="0">
              <a:solidFill>
                <a:srgbClr val="FF0000"/>
              </a:solidFill>
              <a:latin typeface="Wingdings 3" charset="2"/>
              <a:cs typeface="Wingdings 3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6712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Effort Summary &amp; 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053" y="990544"/>
            <a:ext cx="9024946" cy="5557072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 smtClean="0"/>
              <a:t>Step IV commissioning is underway</a:t>
            </a:r>
          </a:p>
          <a:p>
            <a:pPr lvl="1"/>
            <a:r>
              <a:rPr lang="en-US" sz="2000" dirty="0" smtClean="0"/>
              <a:t>Physics data is imminent</a:t>
            </a:r>
          </a:p>
          <a:p>
            <a:r>
              <a:rPr lang="en-US" sz="2400" dirty="0" smtClean="0"/>
              <a:t>Cooling Demonstration construction is moving forward rapidly</a:t>
            </a:r>
          </a:p>
          <a:p>
            <a:pPr lvl="1"/>
            <a:r>
              <a:rPr lang="en-US" sz="2000" dirty="0" smtClean="0"/>
              <a:t>We expect all remaining major hardware procurements to be in place on the ~1 month timescale</a:t>
            </a:r>
          </a:p>
          <a:p>
            <a:pPr lvl="1"/>
            <a:r>
              <a:rPr lang="en-US" sz="2000" dirty="0" smtClean="0"/>
              <a:t>PRY Extension</a:t>
            </a:r>
          </a:p>
          <a:p>
            <a:pPr lvl="2"/>
            <a:r>
              <a:rPr lang="en-US" sz="1800" dirty="0" smtClean="0"/>
              <a:t>Material (JFE Steel) arriving mid-July</a:t>
            </a:r>
          </a:p>
          <a:p>
            <a:pPr lvl="2"/>
            <a:r>
              <a:rPr lang="en-US" sz="1800" dirty="0" smtClean="0"/>
              <a:t>Design complete</a:t>
            </a:r>
          </a:p>
          <a:p>
            <a:pPr lvl="3"/>
            <a:r>
              <a:rPr lang="en-US" sz="1600" dirty="0" smtClean="0"/>
              <a:t>Drawing package ready for procurement this week</a:t>
            </a:r>
          </a:p>
          <a:p>
            <a:pPr lvl="2"/>
            <a:r>
              <a:rPr lang="en-US" sz="1800" dirty="0" smtClean="0"/>
              <a:t>Intend to release sole source package to Step IV vendor this week</a:t>
            </a:r>
          </a:p>
          <a:p>
            <a:pPr lvl="1"/>
            <a:r>
              <a:rPr lang="en-US" sz="2000" dirty="0" smtClean="0"/>
              <a:t>RF Modules</a:t>
            </a:r>
          </a:p>
          <a:p>
            <a:pPr lvl="2"/>
            <a:r>
              <a:rPr lang="en-US" sz="1800" dirty="0" smtClean="0"/>
              <a:t>Prototype validation complete</a:t>
            </a:r>
          </a:p>
          <a:p>
            <a:pPr lvl="2"/>
            <a:r>
              <a:rPr lang="en-US" sz="1800" dirty="0" smtClean="0"/>
              <a:t>Design complete</a:t>
            </a:r>
          </a:p>
          <a:p>
            <a:pPr lvl="3"/>
            <a:r>
              <a:rPr lang="en-US" sz="1600" dirty="0" smtClean="0"/>
              <a:t>Drawing package ready for procurement this week</a:t>
            </a:r>
          </a:p>
          <a:p>
            <a:pPr lvl="2"/>
            <a:r>
              <a:rPr lang="en-US" sz="1800" dirty="0" smtClean="0"/>
              <a:t>RFP to vendors anticipated next week</a:t>
            </a:r>
          </a:p>
          <a:p>
            <a:pPr lvl="1"/>
            <a:r>
              <a:rPr lang="en-US" sz="2000" dirty="0" smtClean="0"/>
              <a:t>Progress is consistent with having all US-supplied hardware to RAL by June 2016 in preparation for 2017 operations</a:t>
            </a:r>
          </a:p>
          <a:p>
            <a:r>
              <a:rPr lang="en-US" sz="2400" dirty="0" smtClean="0"/>
              <a:t>We sincerely hope that NSF will re-connect to the exploitation of this unique experimental capability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January 7, 2015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Mark Palmer | NSF Briefing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FAC83-C8C4-8046-B35B-A898236883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54153"/>
      </p:ext>
    </p:extLst>
  </p:cSld>
  <p:clrMapOvr>
    <a:masterClrMapping/>
  </p:clrMapOvr>
</p:sld>
</file>

<file path=ppt/theme/theme1.xml><?xml version="1.0" encoding="utf-8"?>
<a:theme xmlns:a="http://schemas.openxmlformats.org/drawingml/2006/main" name="2014_DOE_Review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2014_DOE_Review_Template.potx</Template>
  <TotalTime>7148</TotalTime>
  <Words>504</Words>
  <Application>Microsoft Macintosh PowerPoint</Application>
  <PresentationFormat>On-screen Show (4:3)</PresentationFormat>
  <Paragraphs>79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2014_DOE_Review_Template</vt:lpstr>
      <vt:lpstr>The DOE Supported Effort  to Complete the  MICE Ionization Cooling Demonstration</vt:lpstr>
      <vt:lpstr>Preface</vt:lpstr>
      <vt:lpstr>Key Updates Since Our Last Meeting</vt:lpstr>
      <vt:lpstr>MICE Step IV PRY Installation</vt:lpstr>
      <vt:lpstr>MICE &amp; MuCool Test Area</vt:lpstr>
      <vt:lpstr>MICE Cooling Demonstration Design</vt:lpstr>
      <vt:lpstr>Fermilab’s MTA RF R&amp;D</vt:lpstr>
      <vt:lpstr>US Effort Summary &amp; Conclusion</vt:lpstr>
    </vt:vector>
  </TitlesOfParts>
  <Company>Fermilab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Palmer</dc:creator>
  <cp:lastModifiedBy>Mark Palmer</cp:lastModifiedBy>
  <cp:revision>74</cp:revision>
  <dcterms:created xsi:type="dcterms:W3CDTF">2012-06-15T14:46:19Z</dcterms:created>
  <dcterms:modified xsi:type="dcterms:W3CDTF">2015-06-08T13:54:37Z</dcterms:modified>
</cp:coreProperties>
</file>