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4" r:id="rId5"/>
    <p:sldId id="258" r:id="rId6"/>
    <p:sldId id="261" r:id="rId7"/>
    <p:sldId id="257" r:id="rId8"/>
    <p:sldId id="263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29" autoAdjust="0"/>
  </p:normalViewPr>
  <p:slideViewPr>
    <p:cSldViewPr snapToGrid="0" snapToObjects="1">
      <p:cViewPr varScale="1">
        <p:scale>
          <a:sx n="70" d="100"/>
          <a:sy n="70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4D38-2EF6-FD48-9CDE-0C3E410EA356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740EC-4847-0E4A-9A51-373EB5CE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3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CAD5D-3BED-7E4E-A779-597C24C36E07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237EB-B7FD-5346-9076-05DBCDC7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9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3E2C-C5CA-C548-8521-760F44BF8825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32DA-19D3-F34F-946E-6713CE86D238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0A25-759D-CD4F-8F42-F47AED54EE37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7F17-C5B8-694A-AD28-0C3AAA0AE705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B13E-9E01-4048-B126-FC0A44D49B73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6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5BF1-5225-2543-B3B1-E33CE483C756}" type="datetime1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36C6-B57E-784E-8EA7-071E814F9A39}" type="datetime1">
              <a:rPr lang="en-US" smtClean="0"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8482-B1CE-E144-A0CD-69155B3CE5D4}" type="datetime1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68E8-5E8A-3C4E-A1BD-3105A67D5A41}" type="datetime1">
              <a:rPr lang="en-US" smtClean="0"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814A-9A8E-D44C-99F6-7C2711A5084D}" type="datetime1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2A75-2FBD-8540-8174-239FCCE0684B}" type="datetime1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6F75B-DDA2-2D4B-9E7E-7D2F05CD0700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514A-1BBE-2B45-B2ED-329A6CE5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Detector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 Stewart</a:t>
            </a:r>
          </a:p>
          <a:p>
            <a:r>
              <a:rPr lang="en-US" dirty="0" smtClean="0"/>
              <a:t>June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92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Full scale frame prototype is under construction now. </a:t>
            </a:r>
          </a:p>
          <a:p>
            <a:r>
              <a:rPr lang="en-US" dirty="0" smtClean="0"/>
              <a:t>Major work is planned for the winding machine. Presently running behind schedule (reviews and CDRs).</a:t>
            </a:r>
          </a:p>
          <a:p>
            <a:r>
              <a:rPr lang="en-US" dirty="0" smtClean="0"/>
              <a:t>Plan to construct a prototype APA this year.</a:t>
            </a:r>
          </a:p>
          <a:p>
            <a:pPr lvl="1"/>
            <a:r>
              <a:rPr lang="en-US" dirty="0" smtClean="0"/>
              <a:t>Input into any possible changes is needed this year.</a:t>
            </a:r>
          </a:p>
          <a:p>
            <a:r>
              <a:rPr lang="en-US" dirty="0" smtClean="0"/>
              <a:t>Construction of 1 APA in Fy16 and one in FY17</a:t>
            </a:r>
          </a:p>
          <a:p>
            <a:pPr lvl="1"/>
            <a:r>
              <a:rPr lang="en-US" dirty="0" smtClean="0"/>
              <a:t>Need new groups to make additional APAs.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Electronics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Electronics system integration for the 35t is still ongoing. </a:t>
            </a:r>
          </a:p>
          <a:p>
            <a:r>
              <a:rPr lang="en-US" dirty="0" smtClean="0"/>
              <a:t>35 t will give first experience with the new electronics chain.</a:t>
            </a:r>
          </a:p>
          <a:p>
            <a:pPr lvl="1"/>
            <a:r>
              <a:rPr lang="en-US" dirty="0" smtClean="0"/>
              <a:t>Evaluation and real world experience will be very important.</a:t>
            </a:r>
          </a:p>
          <a:p>
            <a:pPr lvl="1"/>
            <a:r>
              <a:rPr lang="en-US" dirty="0" smtClean="0"/>
              <a:t>Lot of room for new ideas</a:t>
            </a:r>
          </a:p>
          <a:p>
            <a:pPr lvl="2"/>
            <a:r>
              <a:rPr lang="en-US" dirty="0" smtClean="0"/>
              <a:t>Noise, zero suppression, de-convolution, SN triggers, energy scale calibration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 technology down select in fall. </a:t>
            </a:r>
          </a:p>
          <a:p>
            <a:pPr lvl="1"/>
            <a:r>
              <a:rPr lang="en-US" dirty="0" smtClean="0"/>
              <a:t>Collaboration input needed on that timescale.</a:t>
            </a:r>
          </a:p>
          <a:p>
            <a:r>
              <a:rPr lang="en-US" dirty="0" smtClean="0"/>
              <a:t>Impact of Ar39 needs evaluated</a:t>
            </a:r>
          </a:p>
          <a:p>
            <a:pPr lvl="1"/>
            <a:r>
              <a:rPr lang="en-US" dirty="0" smtClean="0"/>
              <a:t>Studies started</a:t>
            </a:r>
          </a:p>
          <a:p>
            <a:r>
              <a:rPr lang="en-US" dirty="0" smtClean="0"/>
              <a:t>Background for SN t0 determination needs understood.</a:t>
            </a:r>
          </a:p>
          <a:p>
            <a:pPr lvl="1"/>
            <a:r>
              <a:rPr lang="en-US" dirty="0" smtClean="0"/>
              <a:t>Need to agree on required light yield and impact on both cost and physics.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5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8" y="2174902"/>
            <a:ext cx="4379604" cy="4233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1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Photons Reaching Optical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799"/>
            <a:ext cx="8229600" cy="140392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Average yield vs. position in the detector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Central region only to avoid over-emphasizing loss at walls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Average </a:t>
            </a:r>
            <a:r>
              <a:rPr lang="el-GR" dirty="0" smtClean="0"/>
              <a:t>ε</a:t>
            </a:r>
            <a:r>
              <a:rPr lang="en-US" baseline="-25000" dirty="0" smtClean="0"/>
              <a:t>geo</a:t>
            </a:r>
            <a:r>
              <a:rPr lang="en-US" dirty="0" smtClean="0"/>
              <a:t> = 4.7%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Plot also includes 30% wire shadowing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004" y="2586182"/>
            <a:ext cx="2646788" cy="3810001"/>
            <a:chOff x="5418458" y="1088136"/>
            <a:chExt cx="3687473" cy="5308048"/>
          </a:xfrm>
        </p:grpSpPr>
        <p:pic>
          <p:nvPicPr>
            <p:cNvPr id="10" name="Picture 9" descr="projX5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6" b="15008"/>
            <a:stretch/>
          </p:blipFill>
          <p:spPr>
            <a:xfrm>
              <a:off x="5422392" y="1088136"/>
              <a:ext cx="3300984" cy="49103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8472424" y="3523410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"/>
                  <a:cs typeface="Helvetica"/>
                </a:rPr>
                <a:t>Visibility</a:t>
              </a:r>
              <a:endParaRPr lang="en-US" sz="1600" dirty="0">
                <a:latin typeface="Helvetica"/>
                <a:cs typeface="Helvetica"/>
              </a:endParaRPr>
            </a:p>
          </p:txBody>
        </p:sp>
        <p:pic>
          <p:nvPicPr>
            <p:cNvPr id="12" name="Picture 11" descr="projX5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53" b="3576"/>
            <a:stretch/>
          </p:blipFill>
          <p:spPr>
            <a:xfrm>
              <a:off x="5418458" y="6147012"/>
              <a:ext cx="3298360" cy="249172"/>
            </a:xfrm>
            <a:prstGeom prst="rect">
              <a:avLst/>
            </a:prstGeom>
          </p:spPr>
        </p:pic>
        <p:pic>
          <p:nvPicPr>
            <p:cNvPr id="13" name="Picture 12" descr="projX51.pn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659" b="10766"/>
            <a:stretch/>
          </p:blipFill>
          <p:spPr>
            <a:xfrm>
              <a:off x="5418458" y="5933438"/>
              <a:ext cx="3298360" cy="2135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114750" y="2983608"/>
            <a:ext cx="1336591" cy="30390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13727" y="4192090"/>
            <a:ext cx="489089" cy="6096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43108" y="5244808"/>
            <a:ext cx="103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0.5% at </a:t>
            </a:r>
          </a:p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far edge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74320"/>
          </a:xfrm>
          <a:prstGeom prst="rect">
            <a:avLst/>
          </a:prstGeom>
        </p:spPr>
        <p:txBody>
          <a:bodyPr/>
          <a:lstStyle/>
          <a:p>
            <a:fld id="{309AD161-AFAC-41AC-83AA-4053A52B9B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27721" y="1066799"/>
            <a:ext cx="243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Himmel</a:t>
            </a:r>
            <a:r>
              <a:rPr lang="en-US" b="1" dirty="0" smtClean="0"/>
              <a:t> </a:t>
            </a:r>
            <a:r>
              <a:rPr lang="en-US" b="1" dirty="0" err="1" smtClean="0"/>
              <a:t>Docdb</a:t>
            </a:r>
            <a:r>
              <a:rPr lang="en-US" b="1" dirty="0" smtClean="0"/>
              <a:t> 10896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4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3529"/>
            <a:ext cx="4572000" cy="4419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29"/>
            <a:ext cx="4572000" cy="4419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 Decay Reconstruction Efficiency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74320"/>
          </a:xfrm>
          <a:prstGeom prst="rect">
            <a:avLst/>
          </a:prstGeom>
        </p:spPr>
        <p:txBody>
          <a:bodyPr/>
          <a:lstStyle/>
          <a:p>
            <a:fld id="{309AD161-AFAC-41AC-83AA-4053A52B9B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5259920"/>
            <a:ext cx="9144000" cy="110066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Assuming 200 MeV visible energy (conservative estimate)</a:t>
            </a:r>
          </a:p>
          <a:p>
            <a:r>
              <a:rPr lang="en-US" sz="2000" dirty="0" smtClean="0"/>
              <a:t>Reference design only covers half the volume at 99% efficiency.</a:t>
            </a:r>
          </a:p>
          <a:p>
            <a:r>
              <a:rPr lang="en-US" sz="2000" dirty="0" smtClean="0"/>
              <a:t>Alternative design with late light covers everything at &gt;99% efficiency.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0167" y="1039287"/>
            <a:ext cx="275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Reference Design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2167" y="1039287"/>
            <a:ext cx="275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Alternative Design</a:t>
            </a:r>
            <a:endParaRPr lang="en-US" sz="2000" dirty="0">
              <a:latin typeface="Helvetica"/>
              <a:cs typeface="Helvetic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88484" y="4020976"/>
            <a:ext cx="2736841" cy="584776"/>
            <a:chOff x="988484" y="2528773"/>
            <a:chExt cx="2736841" cy="584776"/>
          </a:xfrm>
        </p:grpSpPr>
        <p:sp>
          <p:nvSpPr>
            <p:cNvPr id="15" name="TextBox 14"/>
            <p:cNvSpPr txBox="1"/>
            <p:nvPr/>
          </p:nvSpPr>
          <p:spPr>
            <a:xfrm>
              <a:off x="1428736" y="2528773"/>
              <a:ext cx="22965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95388" algn="l"/>
                </a:tabLst>
              </a:pPr>
              <a:r>
                <a:rPr lang="en-US" sz="1600" dirty="0">
                  <a:solidFill>
                    <a:srgbClr val="0000FF"/>
                  </a:solidFill>
                  <a:latin typeface="Helvetica"/>
                  <a:cs typeface="Helvetica"/>
                </a:rPr>
                <a:t>Early + Late	</a:t>
              </a: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88% avg.</a:t>
              </a:r>
            </a:p>
            <a:p>
              <a:pPr>
                <a:tabLst>
                  <a:tab pos="1195388" algn="l"/>
                </a:tabLst>
              </a:pP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Early only 	57% avg.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88484" y="2709333"/>
              <a:ext cx="391583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88484" y="2946400"/>
              <a:ext cx="391583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49384" y="4056959"/>
            <a:ext cx="2736841" cy="584776"/>
            <a:chOff x="988484" y="2528773"/>
            <a:chExt cx="2736841" cy="584776"/>
          </a:xfrm>
        </p:grpSpPr>
        <p:sp>
          <p:nvSpPr>
            <p:cNvPr id="26" name="TextBox 25"/>
            <p:cNvSpPr txBox="1"/>
            <p:nvPr/>
          </p:nvSpPr>
          <p:spPr>
            <a:xfrm>
              <a:off x="1428736" y="2528773"/>
              <a:ext cx="22965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95388" algn="l"/>
                </a:tabLst>
              </a:pPr>
              <a:r>
                <a:rPr lang="en-US" sz="1600" dirty="0">
                  <a:solidFill>
                    <a:srgbClr val="0000FF"/>
                  </a:solidFill>
                  <a:latin typeface="Helvetica"/>
                  <a:cs typeface="Helvetica"/>
                </a:rPr>
                <a:t>Early + Late	</a:t>
              </a: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99% avg.</a:t>
              </a:r>
            </a:p>
            <a:p>
              <a:pPr>
                <a:tabLst>
                  <a:tab pos="1195388" algn="l"/>
                </a:tabLst>
              </a:pPr>
              <a:r>
                <a:rPr lang="en-US" sz="16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Early only 	96% avg.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88484" y="2709333"/>
              <a:ext cx="391583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88484" y="2946400"/>
              <a:ext cx="391583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998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003529"/>
            <a:ext cx="4572000" cy="4419378"/>
            <a:chOff x="0" y="1003529"/>
            <a:chExt cx="4572000" cy="44193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03529"/>
              <a:ext cx="4572000" cy="441937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10167" y="1039287"/>
              <a:ext cx="2751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"/>
                  <a:cs typeface="Helvetica"/>
                </a:rPr>
                <a:t>Reference Design</a:t>
              </a: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60075" y="1545167"/>
              <a:ext cx="1629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	50 MeV	46%</a:t>
              </a:r>
            </a:p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latin typeface="Helvetica"/>
                  <a:cs typeface="Helvetica"/>
                </a:rPr>
                <a:t>	</a:t>
              </a:r>
              <a:r>
                <a:rPr lang="en-US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20 MeV	25%</a:t>
              </a:r>
            </a:p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latin typeface="Helvetica"/>
                  <a:cs typeface="Helvetica"/>
                </a:rPr>
                <a:t>	</a:t>
              </a:r>
              <a:r>
                <a:rPr lang="en-US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10 MeV	8%</a:t>
              </a:r>
            </a:p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latin typeface="Helvetica"/>
                  <a:cs typeface="Helvetica"/>
                </a:rPr>
                <a:t>	5 MeV	3%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0" y="1003529"/>
            <a:ext cx="4572000" cy="4419378"/>
            <a:chOff x="4572000" y="1003529"/>
            <a:chExt cx="4572000" cy="44193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003529"/>
              <a:ext cx="4572000" cy="441937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482167" y="1039287"/>
              <a:ext cx="2751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"/>
                  <a:cs typeface="Helvetica"/>
                </a:rPr>
                <a:t>Alternative Design</a:t>
              </a: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8227" y="3454400"/>
              <a:ext cx="1629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	50 MeV	91%</a:t>
              </a:r>
            </a:p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latin typeface="Helvetica"/>
                  <a:cs typeface="Helvetica"/>
                </a:rPr>
                <a:t>	</a:t>
              </a:r>
              <a:r>
                <a:rPr lang="en-US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20 MeV	79%</a:t>
              </a:r>
            </a:p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latin typeface="Helvetica"/>
                  <a:cs typeface="Helvetica"/>
                </a:rPr>
                <a:t>	</a:t>
              </a:r>
              <a:r>
                <a:rPr lang="en-US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10 MeV	54%</a:t>
              </a:r>
            </a:p>
            <a:p>
              <a:pPr>
                <a:tabLst>
                  <a:tab pos="804863" algn="r"/>
                  <a:tab pos="1428750" algn="r"/>
                </a:tabLst>
              </a:pPr>
              <a:r>
                <a:rPr lang="en-US" dirty="0" smtClean="0">
                  <a:latin typeface="Helvetica"/>
                  <a:cs typeface="Helvetica"/>
                </a:rPr>
                <a:t>	5 MeV	33%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Supernova Reconstruction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29" y="744599"/>
            <a:ext cx="8232771" cy="4846638"/>
          </a:xfrm>
        </p:spPr>
        <p:txBody>
          <a:bodyPr/>
          <a:lstStyle/>
          <a:p>
            <a:r>
              <a:rPr lang="en-US" dirty="0" smtClean="0"/>
              <a:t>DUNE FD Technical Review – May 19-20, 2015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2133600" cy="274320"/>
          </a:xfrm>
          <a:prstGeom prst="rect">
            <a:avLst/>
          </a:prstGeom>
        </p:spPr>
        <p:txBody>
          <a:bodyPr/>
          <a:lstStyle/>
          <a:p>
            <a:fld id="{309AD161-AFAC-41AC-83AA-4053A52B9B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5259917"/>
            <a:ext cx="9144000" cy="114088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Using only early light, requiring 2 coincident photons.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Reference design can only find </a:t>
            </a:r>
            <a:r>
              <a:rPr lang="en-US" i="1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for a tiny fraction of 5 MeV events.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Alternative design is better, but still only covers 1/3 of 5 MeV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4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7465"/>
          </a:xfrm>
        </p:spPr>
        <p:txBody>
          <a:bodyPr/>
          <a:lstStyle/>
          <a:p>
            <a:r>
              <a:rPr lang="en-US" dirty="0" smtClean="0"/>
              <a:t>A lot of progress is happening. </a:t>
            </a:r>
          </a:p>
          <a:p>
            <a:r>
              <a:rPr lang="en-US" dirty="0" smtClean="0"/>
              <a:t>Early involvement will have the most impact.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Scope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65"/>
          </a:xfrm>
        </p:spPr>
        <p:txBody>
          <a:bodyPr/>
          <a:lstStyle/>
          <a:p>
            <a:r>
              <a:rPr lang="en-US" dirty="0" smtClean="0"/>
              <a:t>Internationalization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Roughly half the detector scope is foreseen to come from non-DOE sources. </a:t>
            </a:r>
          </a:p>
          <a:p>
            <a:pPr lvl="1"/>
            <a:r>
              <a:rPr lang="en-US" dirty="0" smtClean="0"/>
              <a:t>Will need a joint involvement in most systems.</a:t>
            </a:r>
          </a:p>
          <a:p>
            <a:pPr lvl="1"/>
            <a:r>
              <a:rPr lang="en-US" dirty="0" smtClean="0"/>
              <a:t>Collaboration management gives team building highest priority after the review cycle.</a:t>
            </a:r>
          </a:p>
          <a:p>
            <a:endParaRPr lang="en-US" dirty="0" smtClean="0"/>
          </a:p>
          <a:p>
            <a:r>
              <a:rPr lang="en-US" dirty="0" smtClean="0"/>
              <a:t>Expect rapid progress toward the CERN test detector so many decisions will be made this year.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Planes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2" y="68263"/>
            <a:ext cx="8923337" cy="744537"/>
          </a:xfrm>
        </p:spPr>
        <p:txBody>
          <a:bodyPr/>
          <a:lstStyle/>
          <a:p>
            <a:r>
              <a:rPr lang="en-US" sz="3600" dirty="0" smtClean="0"/>
              <a:t>Discharge Model of the Cathode Plane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37" y="1763030"/>
            <a:ext cx="4245702" cy="423096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859340" y="2312977"/>
            <a:ext cx="1375010" cy="473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0339" y="1248782"/>
            <a:ext cx="3886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Divide 12mx2.3m Cathode into 10cmx10cm “cells” i.e. 120x23=2760 (or 2904 nodes) Each cell modeled as resistors to neighbors and capacitor to ground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Resistivity of frame (structural tube) and interior (panels) is different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Capacitance is higher at the frame (fringing field)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SPICE simulation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C: 8737</a:t>
            </a:r>
            <a:br>
              <a:rPr lang="en-US" sz="2000" dirty="0" smtClean="0"/>
            </a:br>
            <a:r>
              <a:rPr lang="en-US" sz="2000" dirty="0" smtClean="0"/>
              <a:t>R: 5668</a:t>
            </a:r>
            <a:br>
              <a:rPr lang="en-US" sz="2000" dirty="0" smtClean="0"/>
            </a:br>
            <a:r>
              <a:rPr lang="en-US" sz="2000" dirty="0" smtClean="0"/>
              <a:t>tot: 14419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8273" y="1251223"/>
            <a:ext cx="2286000" cy="2282933"/>
            <a:chOff x="2590800" y="4419547"/>
            <a:chExt cx="2286000" cy="2282933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  <a14:imgEffect>
                        <a14:brightnessContrast bright="-3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419600"/>
              <a:ext cx="2286000" cy="22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346"/>
            <p:cNvGrpSpPr>
              <a:grpSpLocks/>
            </p:cNvGrpSpPr>
            <p:nvPr/>
          </p:nvGrpSpPr>
          <p:grpSpPr bwMode="auto">
            <a:xfrm rot="19596860">
              <a:off x="2669532" y="4434786"/>
              <a:ext cx="244118" cy="506859"/>
              <a:chOff x="5012" y="1930"/>
              <a:chExt cx="346" cy="576"/>
            </a:xfrm>
          </p:grpSpPr>
          <p:grpSp>
            <p:nvGrpSpPr>
              <p:cNvPr id="55" name="Group 134"/>
              <p:cNvGrpSpPr>
                <a:grpSpLocks/>
              </p:cNvGrpSpPr>
              <p:nvPr/>
            </p:nvGrpSpPr>
            <p:grpSpPr bwMode="auto">
              <a:xfrm>
                <a:off x="5012" y="1930"/>
                <a:ext cx="346" cy="576"/>
                <a:chOff x="2707" y="2160"/>
                <a:chExt cx="346" cy="576"/>
              </a:xfrm>
            </p:grpSpPr>
            <p:grpSp>
              <p:nvGrpSpPr>
                <p:cNvPr id="57" name="Group 135"/>
                <p:cNvGrpSpPr>
                  <a:grpSpLocks/>
                </p:cNvGrpSpPr>
                <p:nvPr/>
              </p:nvGrpSpPr>
              <p:grpSpPr bwMode="auto">
                <a:xfrm>
                  <a:off x="2707" y="2160"/>
                  <a:ext cx="346" cy="576"/>
                  <a:chOff x="2707" y="2736"/>
                  <a:chExt cx="346" cy="576"/>
                </a:xfrm>
              </p:grpSpPr>
              <p:sp>
                <p:nvSpPr>
                  <p:cNvPr id="5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2966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0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0" cy="2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02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3024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56" y="2472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>
                      <a:latin typeface="Times New Roman" charset="0"/>
                      <a:ea typeface="ＭＳ Ｐゴシック" charset="0"/>
                    </a:rPr>
                    <a:t>C</a:t>
                  </a:r>
                </a:p>
              </p:txBody>
            </p:sp>
          </p:grpSp>
          <p:sp>
            <p:nvSpPr>
              <p:cNvPr id="56" name="Freeform 345"/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46"/>
            <p:cNvGrpSpPr>
              <a:grpSpLocks/>
            </p:cNvGrpSpPr>
            <p:nvPr/>
          </p:nvGrpSpPr>
          <p:grpSpPr bwMode="auto">
            <a:xfrm rot="19596860">
              <a:off x="3197794" y="4419547"/>
              <a:ext cx="244118" cy="506859"/>
              <a:chOff x="5012" y="1930"/>
              <a:chExt cx="346" cy="576"/>
            </a:xfrm>
          </p:grpSpPr>
          <p:grpSp>
            <p:nvGrpSpPr>
              <p:cNvPr id="47" name="Group 134"/>
              <p:cNvGrpSpPr>
                <a:grpSpLocks/>
              </p:cNvGrpSpPr>
              <p:nvPr/>
            </p:nvGrpSpPr>
            <p:grpSpPr bwMode="auto">
              <a:xfrm>
                <a:off x="5012" y="1930"/>
                <a:ext cx="346" cy="576"/>
                <a:chOff x="2707" y="2160"/>
                <a:chExt cx="346" cy="576"/>
              </a:xfrm>
            </p:grpSpPr>
            <p:grpSp>
              <p:nvGrpSpPr>
                <p:cNvPr id="49" name="Group 135"/>
                <p:cNvGrpSpPr>
                  <a:grpSpLocks/>
                </p:cNvGrpSpPr>
                <p:nvPr/>
              </p:nvGrpSpPr>
              <p:grpSpPr bwMode="auto">
                <a:xfrm>
                  <a:off x="2707" y="2160"/>
                  <a:ext cx="346" cy="576"/>
                  <a:chOff x="2707" y="2736"/>
                  <a:chExt cx="346" cy="576"/>
                </a:xfrm>
              </p:grpSpPr>
              <p:sp>
                <p:nvSpPr>
                  <p:cNvPr id="51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2966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0" cy="2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02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3024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56" y="2472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>
                      <a:latin typeface="Times New Roman" charset="0"/>
                      <a:ea typeface="ＭＳ Ｐゴシック" charset="0"/>
                    </a:rPr>
                    <a:t>C</a:t>
                  </a:r>
                </a:p>
              </p:txBody>
            </p:sp>
          </p:grpSp>
          <p:sp>
            <p:nvSpPr>
              <p:cNvPr id="48" name="Freeform 345"/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46"/>
            <p:cNvGrpSpPr>
              <a:grpSpLocks/>
            </p:cNvGrpSpPr>
            <p:nvPr/>
          </p:nvGrpSpPr>
          <p:grpSpPr bwMode="auto">
            <a:xfrm rot="19596860">
              <a:off x="3741354" y="4430954"/>
              <a:ext cx="244118" cy="506859"/>
              <a:chOff x="5012" y="1930"/>
              <a:chExt cx="346" cy="576"/>
            </a:xfrm>
          </p:grpSpPr>
          <p:grpSp>
            <p:nvGrpSpPr>
              <p:cNvPr id="39" name="Group 134"/>
              <p:cNvGrpSpPr>
                <a:grpSpLocks/>
              </p:cNvGrpSpPr>
              <p:nvPr/>
            </p:nvGrpSpPr>
            <p:grpSpPr bwMode="auto">
              <a:xfrm>
                <a:off x="5012" y="1930"/>
                <a:ext cx="346" cy="576"/>
                <a:chOff x="2707" y="2160"/>
                <a:chExt cx="346" cy="576"/>
              </a:xfrm>
            </p:grpSpPr>
            <p:grpSp>
              <p:nvGrpSpPr>
                <p:cNvPr id="41" name="Group 135"/>
                <p:cNvGrpSpPr>
                  <a:grpSpLocks/>
                </p:cNvGrpSpPr>
                <p:nvPr/>
              </p:nvGrpSpPr>
              <p:grpSpPr bwMode="auto">
                <a:xfrm>
                  <a:off x="2707" y="2160"/>
                  <a:ext cx="346" cy="576"/>
                  <a:chOff x="2707" y="2736"/>
                  <a:chExt cx="346" cy="576"/>
                </a:xfrm>
              </p:grpSpPr>
              <p:sp>
                <p:nvSpPr>
                  <p:cNvPr id="43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2966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0" cy="2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02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3024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2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56" y="2472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>
                      <a:latin typeface="Times New Roman" charset="0"/>
                      <a:ea typeface="ＭＳ Ｐゴシック" charset="0"/>
                    </a:rPr>
                    <a:t>C</a:t>
                  </a:r>
                </a:p>
              </p:txBody>
            </p:sp>
          </p:grpSp>
          <p:sp>
            <p:nvSpPr>
              <p:cNvPr id="40" name="Freeform 345"/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46"/>
            <p:cNvGrpSpPr>
              <a:grpSpLocks/>
            </p:cNvGrpSpPr>
            <p:nvPr/>
          </p:nvGrpSpPr>
          <p:grpSpPr bwMode="auto">
            <a:xfrm rot="19596860">
              <a:off x="3203189" y="4971225"/>
              <a:ext cx="244118" cy="506859"/>
              <a:chOff x="5012" y="1930"/>
              <a:chExt cx="346" cy="576"/>
            </a:xfrm>
          </p:grpSpPr>
          <p:grpSp>
            <p:nvGrpSpPr>
              <p:cNvPr id="31" name="Group 134"/>
              <p:cNvGrpSpPr>
                <a:grpSpLocks/>
              </p:cNvGrpSpPr>
              <p:nvPr/>
            </p:nvGrpSpPr>
            <p:grpSpPr bwMode="auto">
              <a:xfrm>
                <a:off x="5012" y="1930"/>
                <a:ext cx="346" cy="576"/>
                <a:chOff x="2707" y="2160"/>
                <a:chExt cx="346" cy="576"/>
              </a:xfrm>
            </p:grpSpPr>
            <p:grpSp>
              <p:nvGrpSpPr>
                <p:cNvPr id="33" name="Group 135"/>
                <p:cNvGrpSpPr>
                  <a:grpSpLocks/>
                </p:cNvGrpSpPr>
                <p:nvPr/>
              </p:nvGrpSpPr>
              <p:grpSpPr bwMode="auto">
                <a:xfrm>
                  <a:off x="2707" y="2160"/>
                  <a:ext cx="346" cy="576"/>
                  <a:chOff x="2707" y="2736"/>
                  <a:chExt cx="346" cy="576"/>
                </a:xfrm>
              </p:grpSpPr>
              <p:sp>
                <p:nvSpPr>
                  <p:cNvPr id="35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2966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0" cy="2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02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3024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56" y="2472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>
                      <a:latin typeface="Times New Roman" charset="0"/>
                      <a:ea typeface="ＭＳ Ｐゴシック" charset="0"/>
                    </a:rPr>
                    <a:t>C</a:t>
                  </a:r>
                </a:p>
              </p:txBody>
            </p:sp>
          </p:grpSp>
          <p:sp>
            <p:nvSpPr>
              <p:cNvPr id="32" name="Freeform 345"/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46"/>
            <p:cNvGrpSpPr>
              <a:grpSpLocks/>
            </p:cNvGrpSpPr>
            <p:nvPr/>
          </p:nvGrpSpPr>
          <p:grpSpPr bwMode="auto">
            <a:xfrm rot="19596860">
              <a:off x="3745093" y="4971225"/>
              <a:ext cx="244118" cy="506859"/>
              <a:chOff x="5012" y="1930"/>
              <a:chExt cx="346" cy="576"/>
            </a:xfrm>
          </p:grpSpPr>
          <p:grpSp>
            <p:nvGrpSpPr>
              <p:cNvPr id="23" name="Group 134"/>
              <p:cNvGrpSpPr>
                <a:grpSpLocks/>
              </p:cNvGrpSpPr>
              <p:nvPr/>
            </p:nvGrpSpPr>
            <p:grpSpPr bwMode="auto">
              <a:xfrm>
                <a:off x="5012" y="1930"/>
                <a:ext cx="346" cy="576"/>
                <a:chOff x="2707" y="2160"/>
                <a:chExt cx="346" cy="576"/>
              </a:xfrm>
            </p:grpSpPr>
            <p:grpSp>
              <p:nvGrpSpPr>
                <p:cNvPr id="25" name="Group 135"/>
                <p:cNvGrpSpPr>
                  <a:grpSpLocks/>
                </p:cNvGrpSpPr>
                <p:nvPr/>
              </p:nvGrpSpPr>
              <p:grpSpPr bwMode="auto">
                <a:xfrm>
                  <a:off x="2707" y="2160"/>
                  <a:ext cx="346" cy="576"/>
                  <a:chOff x="2707" y="2736"/>
                  <a:chExt cx="346" cy="576"/>
                </a:xfrm>
              </p:grpSpPr>
              <p:sp>
                <p:nvSpPr>
                  <p:cNvPr id="2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2966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0" cy="2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02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3024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56" y="2472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>
                      <a:latin typeface="Times New Roman" charset="0"/>
                      <a:ea typeface="ＭＳ Ｐゴシック" charset="0"/>
                    </a:rPr>
                    <a:t>C</a:t>
                  </a:r>
                </a:p>
              </p:txBody>
            </p:sp>
          </p:grpSp>
          <p:sp>
            <p:nvSpPr>
              <p:cNvPr id="24" name="Freeform 345"/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346"/>
            <p:cNvGrpSpPr>
              <a:grpSpLocks/>
            </p:cNvGrpSpPr>
            <p:nvPr/>
          </p:nvGrpSpPr>
          <p:grpSpPr bwMode="auto">
            <a:xfrm rot="19596860">
              <a:off x="4291584" y="4433539"/>
              <a:ext cx="244118" cy="506859"/>
              <a:chOff x="5012" y="1930"/>
              <a:chExt cx="346" cy="576"/>
            </a:xfrm>
          </p:grpSpPr>
          <p:grpSp>
            <p:nvGrpSpPr>
              <p:cNvPr id="15" name="Group 134"/>
              <p:cNvGrpSpPr>
                <a:grpSpLocks/>
              </p:cNvGrpSpPr>
              <p:nvPr/>
            </p:nvGrpSpPr>
            <p:grpSpPr bwMode="auto">
              <a:xfrm>
                <a:off x="5012" y="1930"/>
                <a:ext cx="346" cy="576"/>
                <a:chOff x="2707" y="2160"/>
                <a:chExt cx="346" cy="576"/>
              </a:xfrm>
            </p:grpSpPr>
            <p:grpSp>
              <p:nvGrpSpPr>
                <p:cNvPr id="17" name="Group 135"/>
                <p:cNvGrpSpPr>
                  <a:grpSpLocks/>
                </p:cNvGrpSpPr>
                <p:nvPr/>
              </p:nvGrpSpPr>
              <p:grpSpPr bwMode="auto">
                <a:xfrm>
                  <a:off x="2707" y="2160"/>
                  <a:ext cx="346" cy="576"/>
                  <a:chOff x="2707" y="2736"/>
                  <a:chExt cx="346" cy="576"/>
                </a:xfrm>
              </p:grpSpPr>
              <p:sp>
                <p:nvSpPr>
                  <p:cNvPr id="1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2966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0" cy="2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02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707" y="3024"/>
                    <a:ext cx="3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56" y="2472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>
                      <a:latin typeface="Times New Roman" charset="0"/>
                      <a:ea typeface="ＭＳ Ｐゴシック" charset="0"/>
                    </a:rPr>
                    <a:t>C</a:t>
                  </a:r>
                </a:p>
              </p:txBody>
            </p:sp>
          </p:grpSp>
          <p:sp>
            <p:nvSpPr>
              <p:cNvPr id="16" name="Freeform 345"/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" name="Oval 62"/>
          <p:cNvSpPr/>
          <p:nvPr/>
        </p:nvSpPr>
        <p:spPr>
          <a:xfrm>
            <a:off x="4234350" y="2618474"/>
            <a:ext cx="762000" cy="726419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 rot="18854199">
            <a:off x="3374929" y="4650880"/>
            <a:ext cx="113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height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 rot="1928608">
            <a:off x="1364802" y="5786564"/>
            <a:ext cx="90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width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1179538" y="4395703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9340" y="879450"/>
            <a:ext cx="24011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S. </a:t>
            </a:r>
            <a:r>
              <a:rPr lang="en-US" b="1" dirty="0" err="1" smtClean="0"/>
              <a:t>Rescia</a:t>
            </a:r>
            <a:r>
              <a:rPr lang="en-US" b="1" dirty="0" smtClean="0"/>
              <a:t> DOCDB 10865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20662" y="6167123"/>
            <a:ext cx="818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 fraction of the total energy is discharged in 20 ns.</a:t>
            </a:r>
          </a:p>
          <a:p>
            <a:r>
              <a:rPr lang="en-US" sz="2000" dirty="0" smtClean="0"/>
              <a:t>May impact cryostat.</a:t>
            </a:r>
            <a:endParaRPr lang="en-US" sz="200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Modeling Conclusions </a:t>
            </a:r>
            <a:endParaRPr lang="en-US" dirty="0">
              <a:latin typeface="Calibri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155"/>
          </a:xfrm>
        </p:spPr>
        <p:txBody>
          <a:bodyPr rtlCol="0"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An electrical model of the cathode has been developed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Model explains the time evolution of a discharge and leads to quantitative assessment of mitigation methods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Additional components of the </a:t>
            </a:r>
            <a:r>
              <a:rPr lang="en-US" dirty="0" err="1" smtClean="0"/>
              <a:t>Lar</a:t>
            </a:r>
            <a:r>
              <a:rPr lang="en-US" dirty="0" smtClean="0"/>
              <a:t> TPC electrical model will be added as design proceeds (drift cage, etc.)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 </a:t>
            </a:r>
            <a:r>
              <a:rPr lang="en-US" dirty="0"/>
              <a:t>conductive frame discharges </a:t>
            </a:r>
            <a:r>
              <a:rPr lang="en-US" dirty="0" smtClean="0"/>
              <a:t>more than </a:t>
            </a:r>
            <a:r>
              <a:rPr lang="en-US" dirty="0"/>
              <a:t>10% of the energy in a very short </a:t>
            </a:r>
            <a:r>
              <a:rPr lang="en-US" dirty="0" smtClean="0"/>
              <a:t>transient.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Significant</a:t>
            </a:r>
            <a:r>
              <a:rPr lang="en-US" dirty="0" smtClean="0"/>
              <a:t> </a:t>
            </a:r>
            <a:r>
              <a:rPr lang="en-US" dirty="0"/>
              <a:t>risk of preamplifier damage</a:t>
            </a:r>
            <a:r>
              <a:rPr lang="en-US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Concern about cryostat damage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Best </a:t>
            </a:r>
            <a:r>
              <a:rPr lang="en-US" dirty="0"/>
              <a:t>strategy: resistive cathode segments (1-10G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</a:t>
            </a:r>
            <a:r>
              <a:rPr lang="en-US" dirty="0"/>
              <a:t>/m or more) with a low resistance coaxial “HV bus”.</a:t>
            </a:r>
            <a:br>
              <a:rPr lang="en-US" dirty="0"/>
            </a:br>
            <a:r>
              <a:rPr lang="en-US" dirty="0"/>
              <a:t>Drift cage fed from the bus, but cathode discharges with long time constant. Transient HV in the gap between bus and cathode “tube”.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Possibly self quenching and intrinsically safe.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8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60"/>
          </a:xfrm>
        </p:spPr>
        <p:txBody>
          <a:bodyPr/>
          <a:lstStyle/>
          <a:p>
            <a:r>
              <a:rPr lang="en-US" dirty="0" smtClean="0"/>
              <a:t>Cathode Plane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4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Materials need selected that match electrical requirements.</a:t>
            </a:r>
          </a:p>
          <a:p>
            <a:pPr lvl="1"/>
            <a:r>
              <a:rPr lang="en-US" dirty="0" smtClean="0"/>
              <a:t>Antistatic paint, Bulk conducting …</a:t>
            </a:r>
          </a:p>
          <a:p>
            <a:r>
              <a:rPr lang="en-US" dirty="0" smtClean="0"/>
              <a:t>Impact of radiological needs determined. </a:t>
            </a:r>
          </a:p>
          <a:p>
            <a:pPr lvl="1"/>
            <a:r>
              <a:rPr lang="en-US" dirty="0" smtClean="0"/>
              <a:t>Is FR4 OK.  What impact does U/</a:t>
            </a:r>
            <a:r>
              <a:rPr lang="en-US" dirty="0" err="1" smtClean="0"/>
              <a:t>Th</a:t>
            </a:r>
            <a:r>
              <a:rPr lang="en-US" dirty="0" smtClean="0"/>
              <a:t> decays have on </a:t>
            </a:r>
            <a:r>
              <a:rPr lang="en-US" dirty="0" err="1" smtClean="0"/>
              <a:t>physice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HV coupling to the cathode needs designed.</a:t>
            </a:r>
          </a:p>
          <a:p>
            <a:r>
              <a:rPr lang="en-US" dirty="0" smtClean="0"/>
              <a:t>Other alternates may be considered.</a:t>
            </a:r>
          </a:p>
          <a:p>
            <a:pPr lvl="1"/>
            <a:r>
              <a:rPr lang="en-US" dirty="0" smtClean="0"/>
              <a:t>Transparency?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Alternate Field Cage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03" y="1052945"/>
            <a:ext cx="8229600" cy="5334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Prompted by suggestions from ICARUS an alternat</a:t>
            </a:r>
            <a:r>
              <a:rPr lang="en-US" sz="2000" dirty="0" smtClean="0"/>
              <a:t>e field cage concept is under study 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Potential advantages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M</a:t>
            </a:r>
            <a:r>
              <a:rPr lang="en-US" sz="2000" dirty="0" smtClean="0"/>
              <a:t>ore </a:t>
            </a:r>
            <a:r>
              <a:rPr lang="en-US" sz="2000" dirty="0" smtClean="0"/>
              <a:t>robust 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Lower field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Possibly lower cost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6AE5-E835-46B6-8395-C9370DA7483D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C:\Users\yubo\Documents\LBNE\CDR2\cdr\volume-detectors\figures\tpc_fca_rollfor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3257575"/>
            <a:ext cx="8483172" cy="33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6225" y="5453506"/>
            <a:ext cx="2347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oll</a:t>
            </a:r>
            <a:r>
              <a:rPr lang="en-US" dirty="0">
                <a:solidFill>
                  <a:schemeClr val="bg1"/>
                </a:solidFill>
              </a:rPr>
              <a:t>-formed metallic profiles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8774" y="1800544"/>
            <a:ext cx="195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B. Yu </a:t>
            </a:r>
            <a:r>
              <a:rPr lang="en-US" b="1" dirty="0" err="1" smtClean="0"/>
              <a:t>docdb</a:t>
            </a:r>
            <a:r>
              <a:rPr lang="en-US" b="1" dirty="0" smtClean="0"/>
              <a:t> 10884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studies and selection of design need to occur this year. With design and construction in 2016 of the CERN units.</a:t>
            </a:r>
          </a:p>
          <a:p>
            <a:pPr lvl="1"/>
            <a:r>
              <a:rPr lang="en-US" dirty="0" smtClean="0"/>
              <a:t>Technical design must promptly progress to a design decision.</a:t>
            </a:r>
          </a:p>
          <a:p>
            <a:r>
              <a:rPr lang="en-US" dirty="0" smtClean="0"/>
              <a:t>Design is in early stages. Simulations are needed. Production process, testing, QA are all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514A-1BBE-2B45-B2ED-329A6CE518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9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752</Words>
  <Application>Microsoft Macintosh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Detector Update</vt:lpstr>
      <vt:lpstr>General Scope and Planning</vt:lpstr>
      <vt:lpstr>Internationalization</vt:lpstr>
      <vt:lpstr>Cathode Planes</vt:lpstr>
      <vt:lpstr>Discharge Model of the Cathode Plane</vt:lpstr>
      <vt:lpstr>Modeling Conclusions </vt:lpstr>
      <vt:lpstr>Cathode Plane Next Steps</vt:lpstr>
      <vt:lpstr>Alternate Field Cage Design</vt:lpstr>
      <vt:lpstr>Field Cage</vt:lpstr>
      <vt:lpstr>Anode Planes</vt:lpstr>
      <vt:lpstr>Electronics DAQ</vt:lpstr>
      <vt:lpstr>Photon system</vt:lpstr>
      <vt:lpstr>Photons Reaching Optical Detectors</vt:lpstr>
      <vt:lpstr>Proton Decay Reconstruction Efficiency</vt:lpstr>
      <vt:lpstr>Supernova Reconstruction Efficiency</vt:lpstr>
      <vt:lpstr>Summary 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Update</dc:title>
  <dc:creator>Jim Stewart</dc:creator>
  <cp:lastModifiedBy>Jim Stewart</cp:lastModifiedBy>
  <cp:revision>11</cp:revision>
  <dcterms:created xsi:type="dcterms:W3CDTF">2015-06-11T20:18:14Z</dcterms:created>
  <dcterms:modified xsi:type="dcterms:W3CDTF">2015-06-12T02:20:12Z</dcterms:modified>
</cp:coreProperties>
</file>