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23" r:id="rId2"/>
    <p:sldId id="351" r:id="rId3"/>
    <p:sldId id="429" r:id="rId4"/>
    <p:sldId id="42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FF00"/>
    <a:srgbClr val="00FFFF"/>
    <a:srgbClr val="00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3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8F62F-C051-E541-9DDA-85015D3CAF70}" type="datetime1">
              <a:rPr lang="en-US" smtClean="0"/>
              <a:t>6/12/15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EC64D-F154-8841-B77A-4994EE32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294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32DF6D-DC19-E54F-9645-F9B86E2845FD}" type="datetime1">
              <a:rPr lang="en-US" smtClean="0"/>
              <a:t>6/12/15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0475C-656C-3E4B-B546-C737A7A4D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886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Single Phase test at CERN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A649F-00D9-48C1-95CF-517EDBF2C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1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Single Phase test at CERN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A649F-00D9-48C1-95CF-517EDBF2C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13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Single Phase test at CERN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A649F-00D9-48C1-95CF-517EDBF2C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Single Phase test at CERN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A649F-00D9-48C1-95CF-517EDBF2C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1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Single Phase test at CERN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A649F-00D9-48C1-95CF-517EDBF2C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3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 10,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Single Phase test at CERN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A649F-00D9-48C1-95CF-517EDBF2C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0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 10,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Single Phase test at CERN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A649F-00D9-48C1-95CF-517EDBF2C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2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 10,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Single Phase test at CERN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A649F-00D9-48C1-95CF-517EDBF2C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6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 10,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Single Phase test at CERN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A649F-00D9-48C1-95CF-517EDBF2C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7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 10,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Single Phase test at CERN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A649F-00D9-48C1-95CF-517EDBF2C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6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 10,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Single Phase test at CERN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A649F-00D9-48C1-95CF-517EDBF2C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5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Jun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Single Phase test at CERN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A649F-00D9-48C1-95CF-517EDBF2C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22639"/>
            <a:ext cx="9143999" cy="1977811"/>
          </a:xfrm>
        </p:spPr>
        <p:txBody>
          <a:bodyPr>
            <a:normAutofit/>
          </a:bodyPr>
          <a:lstStyle/>
          <a:p>
            <a:r>
              <a:rPr lang="en-US" dirty="0" smtClean="0"/>
              <a:t>Single Phase Test at CERN </a:t>
            </a:r>
            <a:br>
              <a:rPr lang="en-US" dirty="0" smtClean="0"/>
            </a:br>
            <a:r>
              <a:rPr lang="en-US" dirty="0" smtClean="0"/>
              <a:t>DUNE prototype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20747"/>
            <a:ext cx="9144000" cy="1681169"/>
          </a:xfrm>
        </p:spPr>
        <p:txBody>
          <a:bodyPr>
            <a:normAutofit/>
          </a:bodyPr>
          <a:lstStyle/>
          <a:p>
            <a:r>
              <a:rPr lang="en-US" dirty="0" smtClean="0"/>
              <a:t>David Montanari / Dimitar Mladenov </a:t>
            </a:r>
          </a:p>
          <a:p>
            <a:r>
              <a:rPr lang="en-US" sz="2800" dirty="0" smtClean="0"/>
              <a:t>Jun 12, 2015</a:t>
            </a:r>
          </a:p>
        </p:txBody>
      </p:sp>
    </p:spTree>
    <p:extLst>
      <p:ext uri="{BB962C8B-B14F-4D97-AF65-F5344CB8AC3E}">
        <p14:creationId xmlns:p14="http://schemas.microsoft.com/office/powerpoint/2010/main" val="1741959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"/>
            <a:ext cx="8229600" cy="75806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News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3600"/>
            <a:ext cx="8229600" cy="537875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900" dirty="0" smtClean="0"/>
              <a:t>There has been a change in the organization.</a:t>
            </a:r>
          </a:p>
          <a:p>
            <a:pPr>
              <a:lnSpc>
                <a:spcPct val="110000"/>
              </a:lnSpc>
            </a:pPr>
            <a:r>
              <a:rPr lang="en-US" sz="1900" dirty="0" smtClean="0"/>
              <a:t>Dimitar M. will now lead all cryostat activities for CERN.</a:t>
            </a:r>
          </a:p>
          <a:p>
            <a:pPr>
              <a:lnSpc>
                <a:spcPct val="110000"/>
              </a:lnSpc>
            </a:pPr>
            <a:r>
              <a:rPr lang="en-US" sz="1900" dirty="0" smtClean="0"/>
              <a:t>I will remain the interface for the design of the top plate and beam window.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A649F-00D9-48C1-95CF-517EDBF2C5AB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 10,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Single Phase test at CERN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59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"/>
            <a:ext cx="8229600" cy="75806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Needed information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3600"/>
            <a:ext cx="8229600" cy="537875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900" dirty="0"/>
              <a:t>Finalize the cryostat inner </a:t>
            </a:r>
            <a:r>
              <a:rPr lang="en-US" sz="1900" dirty="0" smtClean="0"/>
              <a:t>dimensions (flat plate to flat plate):</a:t>
            </a:r>
            <a:endParaRPr lang="en-US" sz="1900" dirty="0"/>
          </a:p>
          <a:p>
            <a:pPr lvl="1">
              <a:lnSpc>
                <a:spcPct val="120000"/>
              </a:lnSpc>
            </a:pPr>
            <a:r>
              <a:rPr lang="en-US" sz="1500" dirty="0" smtClean="0"/>
              <a:t>Currently </a:t>
            </a:r>
            <a:r>
              <a:rPr lang="en-US" sz="1500" dirty="0" smtClean="0">
                <a:sym typeface="Wingdings"/>
              </a:rPr>
              <a:t> </a:t>
            </a:r>
            <a:r>
              <a:rPr lang="en-US" sz="1500" dirty="0" smtClean="0"/>
              <a:t>7,826 </a:t>
            </a:r>
            <a:r>
              <a:rPr lang="en-US" sz="1500" dirty="0"/>
              <a:t>mm (Transverse) x 8,874 mm (Parallel) x 8,073 mm (Height)</a:t>
            </a:r>
          </a:p>
          <a:p>
            <a:pPr lvl="1">
              <a:lnSpc>
                <a:spcPct val="120000"/>
              </a:lnSpc>
            </a:pPr>
            <a:r>
              <a:rPr lang="en-US" sz="1500" dirty="0"/>
              <a:t>Resources </a:t>
            </a:r>
            <a:r>
              <a:rPr lang="en-US" sz="1500" dirty="0">
                <a:sym typeface="Wingdings"/>
              </a:rPr>
              <a:t> DUNE Collaboration.</a:t>
            </a:r>
          </a:p>
          <a:p>
            <a:pPr lvl="1">
              <a:lnSpc>
                <a:spcPct val="120000"/>
              </a:lnSpc>
            </a:pPr>
            <a:r>
              <a:rPr lang="en-US" sz="1500" dirty="0">
                <a:sym typeface="Wingdings"/>
              </a:rPr>
              <a:t>When  now.</a:t>
            </a:r>
          </a:p>
          <a:p>
            <a:pPr>
              <a:lnSpc>
                <a:spcPct val="110000"/>
              </a:lnSpc>
            </a:pPr>
            <a:r>
              <a:rPr lang="en-US" sz="1900" dirty="0" smtClean="0">
                <a:sym typeface="Wingdings"/>
              </a:rPr>
              <a:t>TPC installation plans:</a:t>
            </a:r>
          </a:p>
          <a:p>
            <a:pPr lvl="1">
              <a:lnSpc>
                <a:spcPct val="110000"/>
              </a:lnSpc>
            </a:pPr>
            <a:r>
              <a:rPr lang="en-US" sz="1500" dirty="0" smtClean="0">
                <a:sym typeface="Wingdings"/>
              </a:rPr>
              <a:t>May change the access to the cryostat and design of the top.</a:t>
            </a:r>
          </a:p>
          <a:p>
            <a:pPr>
              <a:lnSpc>
                <a:spcPct val="110000"/>
              </a:lnSpc>
            </a:pPr>
            <a:r>
              <a:rPr lang="en-US" sz="1900" dirty="0" smtClean="0">
                <a:sym typeface="Wingdings"/>
              </a:rPr>
              <a:t>TPC support needs:</a:t>
            </a:r>
          </a:p>
          <a:p>
            <a:pPr lvl="1">
              <a:lnSpc>
                <a:spcPct val="110000"/>
              </a:lnSpc>
            </a:pPr>
            <a:r>
              <a:rPr lang="en-US" sz="1500" dirty="0" smtClean="0">
                <a:sym typeface="Wingdings"/>
              </a:rPr>
              <a:t>May change the design of the top.</a:t>
            </a:r>
          </a:p>
          <a:p>
            <a:pPr>
              <a:lnSpc>
                <a:spcPct val="110000"/>
              </a:lnSpc>
            </a:pPr>
            <a:r>
              <a:rPr lang="en-US" sz="1900" dirty="0" smtClean="0">
                <a:sym typeface="Wingdings"/>
              </a:rPr>
              <a:t>Grounding and isolation requirements/needs:</a:t>
            </a:r>
          </a:p>
          <a:p>
            <a:pPr lvl="1">
              <a:lnSpc>
                <a:spcPct val="110000"/>
              </a:lnSpc>
            </a:pPr>
            <a:r>
              <a:rPr lang="en-US" sz="1500" dirty="0" smtClean="0">
                <a:sym typeface="Wingdings"/>
              </a:rPr>
              <a:t>Few months ago the LBNF requirements were challenged and meant to be discussed again, but I do not know the outcome of such a discussion, if that ever happened).</a:t>
            </a:r>
          </a:p>
          <a:p>
            <a:pPr>
              <a:lnSpc>
                <a:spcPct val="110000"/>
              </a:lnSpc>
            </a:pPr>
            <a:r>
              <a:rPr lang="en-US" sz="1900" dirty="0" smtClean="0">
                <a:sym typeface="Wingdings"/>
              </a:rPr>
              <a:t>Instrumentation inside and on top of the cryostat, if any:</a:t>
            </a:r>
          </a:p>
          <a:p>
            <a:pPr lvl="1">
              <a:lnSpc>
                <a:spcPct val="110000"/>
              </a:lnSpc>
            </a:pPr>
            <a:r>
              <a:rPr lang="en-US" sz="1500" dirty="0" smtClean="0">
                <a:sym typeface="Wingdings"/>
              </a:rPr>
              <a:t>May change the layout of the penetrations on the top and the design of the top.</a:t>
            </a:r>
          </a:p>
          <a:p>
            <a:pPr>
              <a:lnSpc>
                <a:spcPct val="110000"/>
              </a:lnSpc>
            </a:pPr>
            <a:r>
              <a:rPr lang="en-US" sz="1900" dirty="0" smtClean="0">
                <a:sym typeface="Wingdings"/>
              </a:rPr>
              <a:t>Loads on the top plate (racks, if any, instrumentation, etc.).</a:t>
            </a:r>
          </a:p>
          <a:p>
            <a:pPr lvl="1">
              <a:lnSpc>
                <a:spcPct val="110000"/>
              </a:lnSpc>
            </a:pPr>
            <a:r>
              <a:rPr lang="en-US" sz="1500" dirty="0" smtClean="0">
                <a:sym typeface="Wingdings"/>
              </a:rPr>
              <a:t>Needed for the design of the top.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A649F-00D9-48C1-95CF-517EDBF2C5AB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 10,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Single Phase test at CERN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68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"/>
            <a:ext cx="8229600" cy="75806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Tasks (next ~9 months)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3600"/>
            <a:ext cx="8229600" cy="537875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1900" dirty="0"/>
              <a:t>Finalize preliminary design of the top plate:</a:t>
            </a:r>
          </a:p>
          <a:p>
            <a:pPr lvl="1">
              <a:lnSpc>
                <a:spcPct val="120000"/>
              </a:lnSpc>
            </a:pPr>
            <a:r>
              <a:rPr lang="en-US" sz="1500" dirty="0"/>
              <a:t>Resources </a:t>
            </a:r>
            <a:r>
              <a:rPr lang="en-US" sz="1500" dirty="0">
                <a:sym typeface="Wingdings"/>
              </a:rPr>
              <a:t> Rahul S. (BNL) + Jack F. (Duke) for integration with TPC design and installation needs.</a:t>
            </a:r>
          </a:p>
          <a:p>
            <a:pPr lvl="1">
              <a:lnSpc>
                <a:spcPct val="120000"/>
              </a:lnSpc>
            </a:pPr>
            <a:r>
              <a:rPr lang="en-US" sz="1500" dirty="0">
                <a:sym typeface="Wingdings"/>
              </a:rPr>
              <a:t>When  Connected to outer support structure design.</a:t>
            </a:r>
            <a:endParaRPr lang="en-US" sz="1500" dirty="0"/>
          </a:p>
          <a:p>
            <a:pPr>
              <a:lnSpc>
                <a:spcPct val="120000"/>
              </a:lnSpc>
            </a:pPr>
            <a:r>
              <a:rPr lang="en-US" sz="1900" dirty="0" smtClean="0"/>
              <a:t>Finalize preliminary design of steel outer support structure:</a:t>
            </a:r>
          </a:p>
          <a:p>
            <a:pPr lvl="1">
              <a:lnSpc>
                <a:spcPct val="120000"/>
              </a:lnSpc>
            </a:pPr>
            <a:r>
              <a:rPr lang="en-US" sz="1500" dirty="0" smtClean="0"/>
              <a:t>Resources </a:t>
            </a:r>
            <a:r>
              <a:rPr lang="en-US" sz="1500" dirty="0" smtClean="0">
                <a:sym typeface="Wingdings"/>
              </a:rPr>
              <a:t> Dimitar M. (CERN)</a:t>
            </a:r>
          </a:p>
          <a:p>
            <a:pPr lvl="1">
              <a:lnSpc>
                <a:spcPct val="120000"/>
              </a:lnSpc>
            </a:pPr>
            <a:r>
              <a:rPr lang="en-US" sz="1500" dirty="0" smtClean="0">
                <a:sym typeface="Wingdings"/>
              </a:rPr>
              <a:t>When  </a:t>
            </a:r>
            <a:r>
              <a:rPr lang="en-US" sz="1500" dirty="0" smtClean="0">
                <a:sym typeface="Wingdings"/>
              </a:rPr>
              <a:t>2-4</a:t>
            </a:r>
            <a:r>
              <a:rPr lang="en-US" sz="1500" dirty="0" smtClean="0">
                <a:sym typeface="Wingdings"/>
              </a:rPr>
              <a:t> </a:t>
            </a:r>
            <a:r>
              <a:rPr lang="en-US" sz="1500" dirty="0" smtClean="0">
                <a:sym typeface="Wingdings"/>
              </a:rPr>
              <a:t>weeks after finalization of cryostat </a:t>
            </a:r>
            <a:r>
              <a:rPr lang="en-US" sz="1500" dirty="0" smtClean="0">
                <a:sym typeface="Wingdings"/>
              </a:rPr>
              <a:t>dimensions and top plate </a:t>
            </a:r>
            <a:r>
              <a:rPr lang="en-US" sz="1500" smtClean="0">
                <a:sym typeface="Wingdings"/>
              </a:rPr>
              <a:t>preliminary design.</a:t>
            </a:r>
            <a:endParaRPr lang="en-US" sz="1500" dirty="0" smtClean="0"/>
          </a:p>
          <a:p>
            <a:pPr>
              <a:lnSpc>
                <a:spcPct val="120000"/>
              </a:lnSpc>
            </a:pPr>
            <a:r>
              <a:rPr lang="en-US" sz="1900" dirty="0" smtClean="0"/>
              <a:t>Award contract for feasibility study to GTT:</a:t>
            </a:r>
          </a:p>
          <a:p>
            <a:pPr lvl="1">
              <a:lnSpc>
                <a:spcPct val="120000"/>
              </a:lnSpc>
            </a:pPr>
            <a:r>
              <a:rPr lang="en-US" sz="1500" dirty="0" smtClean="0"/>
              <a:t>Resources </a:t>
            </a:r>
            <a:r>
              <a:rPr lang="en-US" sz="1500" dirty="0" smtClean="0">
                <a:sym typeface="Wingdings"/>
              </a:rPr>
              <a:t> CERN</a:t>
            </a:r>
          </a:p>
          <a:p>
            <a:pPr lvl="1">
              <a:lnSpc>
                <a:spcPct val="120000"/>
              </a:lnSpc>
            </a:pPr>
            <a:r>
              <a:rPr lang="en-US" sz="1500" dirty="0" smtClean="0">
                <a:sym typeface="Wingdings"/>
              </a:rPr>
              <a:t>When  after completion of preliminary design of support structure/top plate</a:t>
            </a:r>
          </a:p>
          <a:p>
            <a:pPr>
              <a:lnSpc>
                <a:spcPct val="120000"/>
              </a:lnSpc>
            </a:pPr>
            <a:r>
              <a:rPr lang="en-US" sz="1900" dirty="0">
                <a:sym typeface="Wingdings"/>
              </a:rPr>
              <a:t>Finalize design of top plate:</a:t>
            </a:r>
          </a:p>
          <a:p>
            <a:pPr lvl="1">
              <a:lnSpc>
                <a:spcPct val="120000"/>
              </a:lnSpc>
            </a:pPr>
            <a:r>
              <a:rPr lang="en-US" sz="1500" dirty="0"/>
              <a:t>Resources </a:t>
            </a:r>
            <a:r>
              <a:rPr lang="en-US" sz="1500" dirty="0">
                <a:sym typeface="Wingdings"/>
              </a:rPr>
              <a:t> Rahul S. (BNL) + Jack F. (Duke) for integration with TPC design.</a:t>
            </a:r>
          </a:p>
          <a:p>
            <a:pPr lvl="1">
              <a:lnSpc>
                <a:spcPct val="120000"/>
              </a:lnSpc>
            </a:pPr>
            <a:r>
              <a:rPr lang="en-US" sz="1500" dirty="0">
                <a:sym typeface="Wingdings"/>
              </a:rPr>
              <a:t>When  Connected to outer support structure.</a:t>
            </a:r>
          </a:p>
          <a:p>
            <a:pPr>
              <a:lnSpc>
                <a:spcPct val="120000"/>
              </a:lnSpc>
            </a:pPr>
            <a:r>
              <a:rPr lang="en-US" sz="1900" dirty="0" smtClean="0">
                <a:sym typeface="Wingdings"/>
              </a:rPr>
              <a:t>Finalize design of steel outer support structure:</a:t>
            </a:r>
          </a:p>
          <a:p>
            <a:pPr lvl="1">
              <a:lnSpc>
                <a:spcPct val="120000"/>
              </a:lnSpc>
            </a:pPr>
            <a:r>
              <a:rPr lang="en-US" sz="1500" dirty="0" smtClean="0">
                <a:sym typeface="Wingdings"/>
              </a:rPr>
              <a:t>Resources  Dimitar M. (CERN)</a:t>
            </a:r>
          </a:p>
          <a:p>
            <a:pPr lvl="1">
              <a:lnSpc>
                <a:spcPct val="120000"/>
              </a:lnSpc>
            </a:pPr>
            <a:r>
              <a:rPr lang="en-US" sz="1500" dirty="0" smtClean="0">
                <a:sym typeface="Wingdings"/>
              </a:rPr>
              <a:t>When  After completion of the feasibility study from GTT.</a:t>
            </a:r>
          </a:p>
          <a:p>
            <a:pPr>
              <a:lnSpc>
                <a:spcPct val="120000"/>
              </a:lnSpc>
            </a:pPr>
            <a:r>
              <a:rPr lang="en-US" sz="1900" dirty="0" smtClean="0">
                <a:sym typeface="Wingdings"/>
              </a:rPr>
              <a:t>GTT detailed study of membrane cryostat:</a:t>
            </a:r>
          </a:p>
          <a:p>
            <a:pPr lvl="1">
              <a:lnSpc>
                <a:spcPct val="120000"/>
              </a:lnSpc>
            </a:pPr>
            <a:r>
              <a:rPr lang="en-US" sz="1500" dirty="0" smtClean="0">
                <a:sym typeface="Wingdings"/>
              </a:rPr>
              <a:t>Resources  </a:t>
            </a:r>
            <a:r>
              <a:rPr lang="en-US" sz="1500" dirty="0" smtClean="0">
                <a:sym typeface="Wingdings"/>
              </a:rPr>
              <a:t>CERN</a:t>
            </a:r>
          </a:p>
          <a:p>
            <a:pPr lvl="1">
              <a:lnSpc>
                <a:spcPct val="120000"/>
              </a:lnSpc>
            </a:pPr>
            <a:r>
              <a:rPr lang="en-US" sz="1500" dirty="0" smtClean="0">
                <a:sym typeface="Wingdings"/>
              </a:rPr>
              <a:t>When  After the feasibility study.</a:t>
            </a:r>
            <a:endParaRPr lang="en-US" sz="1500" dirty="0" smtClean="0"/>
          </a:p>
          <a:p>
            <a:pPr>
              <a:lnSpc>
                <a:spcPct val="120000"/>
              </a:lnSpc>
            </a:pPr>
            <a:r>
              <a:rPr lang="en-US" sz="1900" dirty="0" smtClean="0"/>
              <a:t>Design of the beam </a:t>
            </a:r>
            <a:r>
              <a:rPr lang="en-US" sz="1900" dirty="0" smtClean="0"/>
              <a:t>windows:</a:t>
            </a:r>
          </a:p>
          <a:p>
            <a:pPr lvl="1">
              <a:lnSpc>
                <a:spcPct val="120000"/>
              </a:lnSpc>
            </a:pPr>
            <a:r>
              <a:rPr lang="en-US" sz="1500" dirty="0" smtClean="0"/>
              <a:t>Resources </a:t>
            </a:r>
            <a:r>
              <a:rPr lang="en-US" sz="1500" dirty="0" smtClean="0">
                <a:sym typeface="Wingdings"/>
              </a:rPr>
              <a:t> </a:t>
            </a:r>
            <a:r>
              <a:rPr lang="en-US" sz="1500" dirty="0" smtClean="0"/>
              <a:t>Tim L. (LBL).</a:t>
            </a:r>
          </a:p>
          <a:p>
            <a:pPr lvl="1">
              <a:lnSpc>
                <a:spcPct val="120000"/>
              </a:lnSpc>
            </a:pPr>
            <a:r>
              <a:rPr lang="en-US" sz="1500" dirty="0" smtClean="0"/>
              <a:t>When </a:t>
            </a:r>
            <a:r>
              <a:rPr lang="en-US" sz="1500" dirty="0" smtClean="0">
                <a:sym typeface="Wingdings"/>
              </a:rPr>
              <a:t> </a:t>
            </a:r>
            <a:r>
              <a:rPr lang="en-US" sz="1500" dirty="0" smtClean="0">
                <a:sym typeface="Wingdings"/>
              </a:rPr>
              <a:t>On-going. Preliminary </a:t>
            </a:r>
            <a:r>
              <a:rPr lang="en-US" sz="1500" dirty="0" smtClean="0">
                <a:sym typeface="Wingdings"/>
              </a:rPr>
              <a:t>by Oct 2015, Final by Dec 2015.</a:t>
            </a:r>
            <a:endParaRPr lang="en-US" sz="1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A649F-00D9-48C1-95CF-517EDBF2C5AB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 10,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Single Phase test at CERN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70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43798</TotalTime>
  <Words>464</Words>
  <Application>Microsoft Macintosh PowerPoint</Application>
  <PresentationFormat>On-screen Show (4:3)</PresentationFormat>
  <Paragraphs>53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Single Phase Test at CERN  DUNE prototype</vt:lpstr>
      <vt:lpstr>News</vt:lpstr>
      <vt:lpstr>Needed information</vt:lpstr>
      <vt:lpstr>Tasks (next ~9 months)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Barry L. Norris x3672 03211N</dc:creator>
  <cp:lastModifiedBy>David Montanari</cp:lastModifiedBy>
  <cp:revision>2850</cp:revision>
  <cp:lastPrinted>2014-08-27T17:39:15Z</cp:lastPrinted>
  <dcterms:created xsi:type="dcterms:W3CDTF">2014-06-10T20:41:42Z</dcterms:created>
  <dcterms:modified xsi:type="dcterms:W3CDTF">2015-06-12T05:54:55Z</dcterms:modified>
</cp:coreProperties>
</file>