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0" r:id="rId2"/>
    <p:sldId id="259" r:id="rId3"/>
    <p:sldId id="290" r:id="rId4"/>
    <p:sldId id="311" r:id="rId5"/>
    <p:sldId id="273" r:id="rId6"/>
    <p:sldId id="291" r:id="rId7"/>
    <p:sldId id="274" r:id="rId8"/>
    <p:sldId id="312" r:id="rId9"/>
    <p:sldId id="292" r:id="rId10"/>
    <p:sldId id="315" r:id="rId11"/>
    <p:sldId id="313" r:id="rId12"/>
    <p:sldId id="316" r:id="rId13"/>
    <p:sldId id="293" r:id="rId14"/>
    <p:sldId id="297" r:id="rId15"/>
    <p:sldId id="317" r:id="rId16"/>
    <p:sldId id="322" r:id="rId17"/>
    <p:sldId id="318" r:id="rId18"/>
    <p:sldId id="299" r:id="rId19"/>
    <p:sldId id="300" r:id="rId20"/>
    <p:sldId id="301" r:id="rId21"/>
    <p:sldId id="302" r:id="rId22"/>
    <p:sldId id="320" r:id="rId23"/>
    <p:sldId id="321" r:id="rId24"/>
    <p:sldId id="324" r:id="rId25"/>
    <p:sldId id="325" r:id="rId26"/>
    <p:sldId id="309" r:id="rId27"/>
    <p:sldId id="282" r:id="rId28"/>
    <p:sldId id="326" r:id="rId29"/>
    <p:sldId id="285" r:id="rId30"/>
    <p:sldId id="272" r:id="rId31"/>
    <p:sldId id="288" r:id="rId32"/>
    <p:sldId id="289" r:id="rId33"/>
    <p:sldId id="327" r:id="rId34"/>
    <p:sldId id="328" r:id="rId35"/>
    <p:sldId id="330" r:id="rId36"/>
    <p:sldId id="329" r:id="rId37"/>
    <p:sldId id="268" r:id="rId38"/>
    <p:sldId id="271" r:id="rId39"/>
    <p:sldId id="269" r:id="rId40"/>
    <p:sldId id="261" r:id="rId41"/>
    <p:sldId id="263" r:id="rId42"/>
    <p:sldId id="264" r:id="rId43"/>
    <p:sldId id="265" r:id="rId44"/>
    <p:sldId id="266" r:id="rId45"/>
    <p:sldId id="26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35591"/>
    <a:srgbClr val="17375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89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A6CF1-1DCC-426A-A58E-629126D61EC6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707B5-5A3B-46A1-8F25-A3541354A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62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F775-1779-F646-955A-552836237116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DD6F7-509F-F44F-8A1B-B209E8293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07/16/2015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D. Cheng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07/16/2015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D. Cheng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371600" y="838200"/>
            <a:ext cx="7467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6346" t="18308" r="8845" b="72769"/>
          <a:stretch/>
        </p:blipFill>
        <p:spPr bwMode="auto">
          <a:xfrm>
            <a:off x="7277683" y="0"/>
            <a:ext cx="1866317" cy="7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07/16/2015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D. Cheng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07/16/2015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D. Cheng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1371600" y="838200"/>
            <a:ext cx="7467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6346" t="18308" r="8845" b="72769"/>
          <a:stretch/>
        </p:blipFill>
        <p:spPr bwMode="auto">
          <a:xfrm>
            <a:off x="7277683" y="0"/>
            <a:ext cx="1866317" cy="7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Relationship Id="rId3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jpeg"/><Relationship Id="rId3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9.jpeg"/><Relationship Id="rId3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LARP Internal Review of the MQXFA Mechanical Structure Design and Functional Requirements</a:t>
            </a:r>
          </a:p>
          <a:p>
            <a:r>
              <a:rPr lang="en-US" dirty="0" smtClean="0"/>
              <a:t>7/</a:t>
            </a:r>
            <a:r>
              <a:rPr lang="en-US" smtClean="0"/>
              <a:t>16/2015</a:t>
            </a:r>
          </a:p>
          <a:p>
            <a:r>
              <a:rPr lang="en-US" dirty="0" smtClean="0"/>
              <a:t>Dan Cheng</a:t>
            </a:r>
          </a:p>
          <a:p>
            <a:r>
              <a:rPr lang="en-US" dirty="0" smtClean="0"/>
              <a:t>Stuart Kincaid, Scott Myers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 Plan and Tooling</a:t>
            </a:r>
            <a:r>
              <a:rPr lang="en-US" dirty="0" smtClean="0"/>
              <a:t> for MQXFA1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981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existing coil rollover table, swap </a:t>
            </a:r>
            <a:r>
              <a:rPr lang="en-US" dirty="0" err="1" smtClean="0"/>
              <a:t>wheelsets</a:t>
            </a:r>
            <a:r>
              <a:rPr lang="en-US" dirty="0" smtClean="0"/>
              <a:t> for ones designed to handle </a:t>
            </a:r>
            <a:r>
              <a:rPr lang="en-US" dirty="0" err="1" smtClean="0"/>
              <a:t>loadpad</a:t>
            </a:r>
            <a:r>
              <a:rPr lang="en-US" dirty="0" smtClean="0"/>
              <a:t>-collar preassemblies</a:t>
            </a:r>
          </a:p>
          <a:p>
            <a:pPr lvl="1"/>
            <a:r>
              <a:rPr lang="en-US" dirty="0" smtClean="0"/>
              <a:t>Load pads and collars will be supported while rotated upside down</a:t>
            </a:r>
          </a:p>
          <a:p>
            <a:pPr lvl="1"/>
            <a:r>
              <a:rPr lang="en-US" dirty="0" smtClean="0"/>
              <a:t>Several sets of screws will attach the load pad to the collar assembly through </a:t>
            </a:r>
            <a:r>
              <a:rPr lang="en-US" dirty="0" err="1" smtClean="0"/>
              <a:t>counterbored</a:t>
            </a:r>
            <a:r>
              <a:rPr lang="en-US" dirty="0" smtClean="0"/>
              <a:t> holes in the load pad</a:t>
            </a:r>
          </a:p>
          <a:p>
            <a:pPr lvl="1"/>
            <a:r>
              <a:rPr lang="en-US" dirty="0" err="1" smtClean="0"/>
              <a:t>Loadpad</a:t>
            </a:r>
            <a:r>
              <a:rPr lang="en-US" dirty="0" smtClean="0"/>
              <a:t>-collar assemblies can then be handled for </a:t>
            </a:r>
            <a:r>
              <a:rPr lang="en-US" dirty="0" err="1" smtClean="0"/>
              <a:t>coilpack</a:t>
            </a:r>
            <a:r>
              <a:rPr lang="en-US" dirty="0" smtClean="0"/>
              <a:t> operations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Coil Pack Assembly Prep—Load Pads &amp; Collars</a:t>
            </a:r>
            <a:endParaRPr lang="en-US" dirty="0"/>
          </a:p>
        </p:txBody>
      </p:sp>
      <p:pic>
        <p:nvPicPr>
          <p:cNvPr id="21" name="Picture 20" descr="rollover-tabl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124200"/>
            <a:ext cx="3141068" cy="2286000"/>
          </a:xfrm>
          <a:prstGeom prst="rect">
            <a:avLst/>
          </a:prstGeom>
        </p:spPr>
      </p:pic>
      <p:pic>
        <p:nvPicPr>
          <p:cNvPr id="22" name="Picture 21" descr="rollover-table-4.JPG"/>
          <p:cNvPicPr>
            <a:picLocks noChangeAspect="1"/>
          </p:cNvPicPr>
          <p:nvPr/>
        </p:nvPicPr>
        <p:blipFill>
          <a:blip r:embed="rId3"/>
          <a:srcRect l="23479" t="2570" r="17168" b="50471"/>
          <a:stretch>
            <a:fillRect/>
          </a:stretch>
        </p:blipFill>
        <p:spPr>
          <a:xfrm>
            <a:off x="3124200" y="3200400"/>
            <a:ext cx="2987408" cy="2286000"/>
          </a:xfrm>
          <a:prstGeom prst="rect">
            <a:avLst/>
          </a:prstGeom>
        </p:spPr>
      </p:pic>
      <p:pic>
        <p:nvPicPr>
          <p:cNvPr id="23" name="Picture 22" descr="rollover-table-4.JPG"/>
          <p:cNvPicPr>
            <a:picLocks noChangeAspect="1"/>
          </p:cNvPicPr>
          <p:nvPr/>
        </p:nvPicPr>
        <p:blipFill>
          <a:blip r:embed="rId3"/>
          <a:srcRect l="54374" t="2570" r="18992" b="71342"/>
          <a:stretch>
            <a:fillRect/>
          </a:stretch>
        </p:blipFill>
        <p:spPr>
          <a:xfrm>
            <a:off x="6248400" y="3429000"/>
            <a:ext cx="2895600" cy="2743200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2088604">
            <a:off x="6069771" y="3776439"/>
            <a:ext cx="412140" cy="838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7244029" y="4761706"/>
            <a:ext cx="381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>
            <a:glow rad="25400">
              <a:schemeClr val="tx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691170" y="4761706"/>
            <a:ext cx="381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>
            <a:glow rad="25400">
              <a:schemeClr val="tx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57400" y="5029200"/>
            <a:ext cx="29718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r>
              <a:rPr lang="en-US" sz="1400" dirty="0" smtClean="0"/>
              <a:t>Special rollers adapted for rotating the load pad/collar assembly for the upper set placement</a:t>
            </a:r>
          </a:p>
          <a:p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 rot="2394372">
            <a:off x="7332628" y="1353829"/>
            <a:ext cx="1828800" cy="609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Conceptual Tooling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Coil lifting tooling will be scaled up</a:t>
            </a:r>
          </a:p>
          <a:p>
            <a:pPr lvl="1"/>
            <a:r>
              <a:rPr lang="en-US" dirty="0" smtClean="0"/>
              <a:t>Rollover tooling will be a simple extension of the table being used with the MQXFS</a:t>
            </a:r>
          </a:p>
          <a:p>
            <a:pPr lvl="1"/>
            <a:r>
              <a:rPr lang="en-US" dirty="0" smtClean="0"/>
              <a:t>Lifting tooling will be scaled up from MQXFS fixtures</a:t>
            </a:r>
          </a:p>
          <a:p>
            <a:pPr lvl="2"/>
            <a:r>
              <a:rPr lang="en-US" dirty="0" smtClean="0"/>
              <a:t>Single coil, OD-pick (BNL design)</a:t>
            </a:r>
          </a:p>
          <a:p>
            <a:pPr lvl="2"/>
            <a:r>
              <a:rPr lang="en-US" dirty="0" smtClean="0"/>
              <a:t>Coil pair, OD-pick</a:t>
            </a:r>
          </a:p>
          <a:p>
            <a:pPr lvl="2"/>
            <a:r>
              <a:rPr lang="en-US" dirty="0" smtClean="0"/>
              <a:t>Coil pair, ID-pick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Coil Pack Assembly Prep--Coil Preparations</a:t>
            </a:r>
            <a:endParaRPr lang="en-US" dirty="0"/>
          </a:p>
        </p:txBody>
      </p:sp>
      <p:pic>
        <p:nvPicPr>
          <p:cNvPr id="16" name="Picture 15" descr="rollover-table-5.JPG"/>
          <p:cNvPicPr>
            <a:picLocks noChangeAspect="1"/>
          </p:cNvPicPr>
          <p:nvPr/>
        </p:nvPicPr>
        <p:blipFill>
          <a:blip r:embed="rId2"/>
          <a:srcRect l="21457" r="21973"/>
          <a:stretch>
            <a:fillRect/>
          </a:stretch>
        </p:blipFill>
        <p:spPr>
          <a:xfrm>
            <a:off x="228600" y="3429000"/>
            <a:ext cx="1657350" cy="2743200"/>
          </a:xfrm>
          <a:prstGeom prst="rect">
            <a:avLst/>
          </a:prstGeom>
        </p:spPr>
      </p:pic>
      <p:pic>
        <p:nvPicPr>
          <p:cNvPr id="17" name="Picture 16" descr="rollover-tabl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62" y="3429000"/>
            <a:ext cx="3182338" cy="243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962400"/>
            <a:ext cx="2331226" cy="114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5289407"/>
            <a:ext cx="2286000" cy="8065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420" y="5116830"/>
            <a:ext cx="896874" cy="11315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7703" y="4019931"/>
            <a:ext cx="917829" cy="10854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2971800"/>
            <a:ext cx="852311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rcRect t="10000"/>
          <a:stretch>
            <a:fillRect/>
          </a:stretch>
        </p:blipFill>
        <p:spPr>
          <a:xfrm>
            <a:off x="6705600" y="3078179"/>
            <a:ext cx="2286000" cy="6556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2394372">
            <a:off x="7332630" y="1353828"/>
            <a:ext cx="1828800" cy="609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Scaled-up</a:t>
            </a:r>
          </a:p>
          <a:p>
            <a:pPr algn="ctr"/>
            <a:r>
              <a:rPr lang="en-US" b="1" dirty="0" smtClean="0"/>
              <a:t>Tooling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1"/>
            <a:ext cx="4648200" cy="182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Coils will be received, </a:t>
            </a:r>
            <a:r>
              <a:rPr lang="en-US" dirty="0" err="1" smtClean="0"/>
              <a:t>CMM’d</a:t>
            </a:r>
            <a:r>
              <a:rPr lang="en-US" dirty="0" smtClean="0"/>
              <a:t>, instrumented</a:t>
            </a:r>
          </a:p>
          <a:p>
            <a:r>
              <a:rPr lang="en-US" dirty="0" smtClean="0"/>
              <a:t>Rollover tooling is used </a:t>
            </a:r>
          </a:p>
          <a:p>
            <a:pPr lvl="1"/>
            <a:r>
              <a:rPr lang="en-US" dirty="0" smtClean="0"/>
              <a:t>To apply the coil GPI layers</a:t>
            </a:r>
          </a:p>
          <a:p>
            <a:pPr lvl="1"/>
            <a:r>
              <a:rPr lang="en-US" dirty="0" smtClean="0"/>
              <a:t>To pair coils</a:t>
            </a:r>
          </a:p>
          <a:p>
            <a:pPr lvl="1"/>
            <a:r>
              <a:rPr lang="en-US" dirty="0" smtClean="0"/>
              <a:t>To orient coils for handling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Coil Pack Assembly Prep--Coil Preparations</a:t>
            </a:r>
            <a:endParaRPr lang="en-US" dirty="0"/>
          </a:p>
        </p:txBody>
      </p:sp>
      <p:pic>
        <p:nvPicPr>
          <p:cNvPr id="9" name="Picture 8" descr="DSC071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7600"/>
            <a:ext cx="2743199" cy="2057400"/>
          </a:xfrm>
          <a:prstGeom prst="rect">
            <a:avLst/>
          </a:prstGeom>
        </p:spPr>
      </p:pic>
      <p:pic>
        <p:nvPicPr>
          <p:cNvPr id="11" name="Picture 10" descr="DSC07332.jpeg"/>
          <p:cNvPicPr>
            <a:picLocks noChangeAspect="1"/>
          </p:cNvPicPr>
          <p:nvPr/>
        </p:nvPicPr>
        <p:blipFill>
          <a:blip r:embed="rId3"/>
          <a:srcRect t="28984" r="4306" b="17188"/>
          <a:stretch>
            <a:fillRect/>
          </a:stretch>
        </p:blipFill>
        <p:spPr>
          <a:xfrm>
            <a:off x="3429000" y="3657600"/>
            <a:ext cx="2743200" cy="2057400"/>
          </a:xfrm>
          <a:prstGeom prst="rect">
            <a:avLst/>
          </a:prstGeom>
        </p:spPr>
      </p:pic>
      <p:pic>
        <p:nvPicPr>
          <p:cNvPr id="12" name="Picture 11" descr="DSC0735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990600"/>
            <a:ext cx="2133600" cy="1600200"/>
          </a:xfrm>
          <a:prstGeom prst="rect">
            <a:avLst/>
          </a:prstGeom>
        </p:spPr>
      </p:pic>
      <p:pic>
        <p:nvPicPr>
          <p:cNvPr id="13" name="Picture 12" descr="DSC0735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743200"/>
            <a:ext cx="2133600" cy="1600200"/>
          </a:xfrm>
          <a:prstGeom prst="rect">
            <a:avLst/>
          </a:prstGeom>
        </p:spPr>
      </p:pic>
      <p:pic>
        <p:nvPicPr>
          <p:cNvPr id="14" name="Picture 13" descr="DSC0738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4495800"/>
            <a:ext cx="21336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2394372">
            <a:off x="7332630" y="1353828"/>
            <a:ext cx="1828800" cy="609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Scaled-up</a:t>
            </a:r>
          </a:p>
          <a:p>
            <a:pPr algn="ctr"/>
            <a:r>
              <a:rPr lang="en-US" b="1" dirty="0" smtClean="0"/>
              <a:t>Tooling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1"/>
            <a:ext cx="7162800" cy="1447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Install coil assembly support spuds </a:t>
            </a:r>
          </a:p>
          <a:p>
            <a:pPr lvl="1"/>
            <a:r>
              <a:rPr lang="en-US" dirty="0" smtClean="0"/>
              <a:t>Will engage with the holes in the RE end shoe</a:t>
            </a:r>
          </a:p>
          <a:p>
            <a:pPr lvl="1"/>
            <a:r>
              <a:rPr lang="en-US" dirty="0" smtClean="0"/>
              <a:t>A separate bar will engage holes in the LE </a:t>
            </a:r>
            <a:r>
              <a:rPr lang="en-US" dirty="0" err="1" smtClean="0"/>
              <a:t>endshoe</a:t>
            </a:r>
            <a:r>
              <a:rPr lang="en-US" dirty="0" smtClean="0"/>
              <a:t> (not shown)</a:t>
            </a:r>
          </a:p>
          <a:p>
            <a:pPr lvl="1"/>
            <a:r>
              <a:rPr lang="en-US" dirty="0" smtClean="0"/>
              <a:t>Must clear the </a:t>
            </a:r>
            <a:r>
              <a:rPr lang="en-US" dirty="0" err="1" smtClean="0"/>
              <a:t>Kapton</a:t>
            </a:r>
            <a:r>
              <a:rPr lang="en-US" dirty="0" smtClean="0"/>
              <a:t> GPI layers, instrumentation wires, and leads (LE only)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Coil Pack Assembly Prep--Coil Preparations</a:t>
            </a:r>
            <a:endParaRPr lang="en-US" dirty="0"/>
          </a:p>
        </p:txBody>
      </p:sp>
      <p:pic>
        <p:nvPicPr>
          <p:cNvPr id="15" name="Picture 14" descr="DSC07390.jpeg"/>
          <p:cNvPicPr>
            <a:picLocks noChangeAspect="1"/>
          </p:cNvPicPr>
          <p:nvPr/>
        </p:nvPicPr>
        <p:blipFill>
          <a:blip r:embed="rId2"/>
          <a:srcRect t="46744" r="4167"/>
          <a:stretch>
            <a:fillRect/>
          </a:stretch>
        </p:blipFill>
        <p:spPr>
          <a:xfrm>
            <a:off x="533400" y="2895600"/>
            <a:ext cx="4319365" cy="3200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b="1801"/>
          <a:stretch>
            <a:fillRect/>
          </a:stretch>
        </p:blipFill>
        <p:spPr>
          <a:xfrm>
            <a:off x="5943600" y="2716415"/>
            <a:ext cx="1574390" cy="26937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231" y="2667000"/>
            <a:ext cx="1559169" cy="1828800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 rot="21116151">
            <a:off x="3133292" y="4022550"/>
            <a:ext cx="2719082" cy="4572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394372">
            <a:off x="7332628" y="1353829"/>
            <a:ext cx="1828800" cy="609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Conceptual Tooling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assembled </a:t>
            </a:r>
            <a:r>
              <a:rPr lang="en-US" dirty="0" err="1" smtClean="0"/>
              <a:t>loadpad</a:t>
            </a:r>
            <a:r>
              <a:rPr lang="en-US" dirty="0" smtClean="0"/>
              <a:t>-collar subassemblies are moved to articulated arms for positioning and assembly of the </a:t>
            </a:r>
            <a:r>
              <a:rPr lang="en-US" dirty="0" err="1" smtClean="0"/>
              <a:t>coilpack</a:t>
            </a:r>
            <a:endParaRPr lang="en-US" dirty="0" smtClean="0"/>
          </a:p>
          <a:p>
            <a:r>
              <a:rPr lang="en-US" dirty="0" smtClean="0"/>
              <a:t>Only load pads will be bolted</a:t>
            </a:r>
          </a:p>
          <a:p>
            <a:r>
              <a:rPr lang="en-US" dirty="0" smtClean="0"/>
              <a:t>Assembled coil pack is ready for insertion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Coil Pack Assembly Prep—Load Pads &amp; Collars</a:t>
            </a:r>
            <a:endParaRPr lang="en-US" dirty="0"/>
          </a:p>
        </p:txBody>
      </p:sp>
      <p:pic>
        <p:nvPicPr>
          <p:cNvPr id="8" name="Picture 7" descr="cp-assy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6035040" cy="3572828"/>
          </a:xfrm>
          <a:prstGeom prst="rect">
            <a:avLst/>
          </a:prstGeom>
        </p:spPr>
      </p:pic>
      <p:pic>
        <p:nvPicPr>
          <p:cNvPr id="9" name="Picture 8" descr="dan-1.JPG"/>
          <p:cNvPicPr>
            <a:picLocks noChangeAspect="1"/>
          </p:cNvPicPr>
          <p:nvPr/>
        </p:nvPicPr>
        <p:blipFill>
          <a:blip r:embed="rId3"/>
          <a:srcRect l="12500" t="11395" r="17500" b="21662"/>
          <a:stretch>
            <a:fillRect/>
          </a:stretch>
        </p:blipFill>
        <p:spPr>
          <a:xfrm>
            <a:off x="5342106" y="2057399"/>
            <a:ext cx="3268494" cy="1828800"/>
          </a:xfrm>
          <a:prstGeom prst="rect">
            <a:avLst/>
          </a:prstGeom>
        </p:spPr>
      </p:pic>
      <p:pic>
        <p:nvPicPr>
          <p:cNvPr id="10" name="Picture 9" descr="dan-2.JPG"/>
          <p:cNvPicPr>
            <a:picLocks noChangeAspect="1"/>
          </p:cNvPicPr>
          <p:nvPr/>
        </p:nvPicPr>
        <p:blipFill>
          <a:blip r:embed="rId4"/>
          <a:srcRect l="7956" t="9712" r="18674" b="19651"/>
          <a:stretch>
            <a:fillRect/>
          </a:stretch>
        </p:blipFill>
        <p:spPr>
          <a:xfrm>
            <a:off x="5342106" y="4343400"/>
            <a:ext cx="2608643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5486400"/>
            <a:ext cx="32766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rmAutofit fontScale="92500" lnSpcReduction="20000"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Second assembly table shown for concept; surrogate master of the </a:t>
            </a:r>
            <a:r>
              <a:rPr lang="en-US" sz="1400" dirty="0" err="1" smtClean="0">
                <a:solidFill>
                  <a:srgbClr val="FF0000"/>
                </a:solidFill>
              </a:rPr>
              <a:t>coilpack</a:t>
            </a:r>
            <a:r>
              <a:rPr lang="en-US" sz="1400" dirty="0" smtClean="0">
                <a:solidFill>
                  <a:srgbClr val="FF0000"/>
                </a:solidFill>
              </a:rPr>
              <a:t> assembly table could be used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394372">
            <a:off x="7332628" y="1353829"/>
            <a:ext cx="1828800" cy="609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Conceptual Tooling</a:t>
            </a:r>
            <a:endParaRPr lang="en-US" b="1" dirty="0"/>
          </a:p>
        </p:txBody>
      </p:sp>
      <p:sp>
        <p:nvSpPr>
          <p:cNvPr id="15" name="Curved Right Arrow 14"/>
          <p:cNvSpPr/>
          <p:nvPr/>
        </p:nvSpPr>
        <p:spPr>
          <a:xfrm rot="9605344">
            <a:off x="7859320" y="4163044"/>
            <a:ext cx="457200" cy="9906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Integration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Assembled coil pack is ready for insertion</a:t>
            </a:r>
          </a:p>
          <a:p>
            <a:r>
              <a:rPr lang="en-US" dirty="0" smtClean="0"/>
              <a:t>Shell-yoke assembly is shifted over to coil pack assembly table</a:t>
            </a:r>
          </a:p>
          <a:p>
            <a:r>
              <a:rPr lang="en-US" dirty="0" smtClean="0"/>
              <a:t>Rails are attached to </a:t>
            </a:r>
            <a:r>
              <a:rPr lang="en-US" dirty="0" err="1" smtClean="0"/>
              <a:t>coilpack</a:t>
            </a:r>
            <a:r>
              <a:rPr lang="en-US" dirty="0" smtClean="0"/>
              <a:t> in the lifting operation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Integration</a:t>
            </a:r>
            <a:endParaRPr lang="en-US" dirty="0"/>
          </a:p>
        </p:txBody>
      </p:sp>
      <p:pic>
        <p:nvPicPr>
          <p:cNvPr id="16" name="Picture 15" descr="coilinsert1.JPG"/>
          <p:cNvPicPr>
            <a:picLocks noChangeAspect="1"/>
          </p:cNvPicPr>
          <p:nvPr/>
        </p:nvPicPr>
        <p:blipFill>
          <a:blip r:embed="rId2"/>
          <a:srcRect l="1111" t="9659" r="3889" b="11526"/>
          <a:stretch>
            <a:fillRect/>
          </a:stretch>
        </p:blipFill>
        <p:spPr>
          <a:xfrm>
            <a:off x="380999" y="2286000"/>
            <a:ext cx="6302191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ilinsert2.JPG"/>
          <p:cNvPicPr>
            <a:picLocks noChangeAspect="1"/>
          </p:cNvPicPr>
          <p:nvPr/>
        </p:nvPicPr>
        <p:blipFill>
          <a:blip r:embed="rId2"/>
          <a:srcRect l="4167" t="5099" r="2500" b="11615"/>
          <a:stretch>
            <a:fillRect/>
          </a:stretch>
        </p:blipFill>
        <p:spPr>
          <a:xfrm>
            <a:off x="397935" y="2336799"/>
            <a:ext cx="6270171" cy="27432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Assembled coil pack is ready for insertion</a:t>
            </a:r>
          </a:p>
          <a:p>
            <a:r>
              <a:rPr lang="en-US" dirty="0" smtClean="0"/>
              <a:t>Shell-yoke assembly is shifted over to coil pack assembly table</a:t>
            </a:r>
          </a:p>
          <a:p>
            <a:r>
              <a:rPr lang="en-US" dirty="0" smtClean="0"/>
              <a:t>Rails are attached to </a:t>
            </a:r>
            <a:r>
              <a:rPr lang="en-US" dirty="0" err="1" smtClean="0"/>
              <a:t>coilpack</a:t>
            </a:r>
            <a:r>
              <a:rPr lang="en-US" dirty="0" smtClean="0"/>
              <a:t> in the lifting operation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Integration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Magnet Integration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Cheng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5C41BFD-A17F-42C9-AFC7-F1B0A206F552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8915" name="Picture 5" descr="cpk-buildup-fixt-front-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2907"/>
          <a:stretch>
            <a:fillRect/>
          </a:stretch>
        </p:blipFill>
        <p:spPr bwMode="auto">
          <a:xfrm>
            <a:off x="1524000" y="1270831"/>
            <a:ext cx="65532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1400">
                <a:solidFill>
                  <a:schemeClr val="tx2"/>
                </a:solidFill>
              </a:rPr>
              <a:t>Coil pack assembled on assembly master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Magnet Integration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Cheng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1626C77-37B7-415E-B4A2-0D500823A5FA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9939" name="Picture 3" descr="cpk-buildup-fixt-front-0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2567"/>
          <a:stretch>
            <a:fillRect/>
          </a:stretch>
        </p:blipFill>
        <p:spPr bwMode="auto">
          <a:xfrm>
            <a:off x="1524000" y="1255713"/>
            <a:ext cx="65532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1400" dirty="0">
                <a:solidFill>
                  <a:srgbClr val="1F497D"/>
                </a:solidFill>
              </a:rPr>
              <a:t>Coil pack assembled on assembly master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400" dirty="0">
                <a:solidFill>
                  <a:srgbClr val="1F497D"/>
                </a:solidFill>
              </a:rPr>
              <a:t>Activation of the</a:t>
            </a:r>
            <a:r>
              <a:rPr lang="en-US" altLang="en-US" sz="1400" dirty="0" smtClean="0">
                <a:solidFill>
                  <a:srgbClr val="1F497D"/>
                </a:solidFill>
              </a:rPr>
              <a:t> cylinders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14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the MQXFA Magnet Structural components</a:t>
            </a:r>
          </a:p>
          <a:p>
            <a:r>
              <a:rPr lang="en-US" dirty="0" smtClean="0"/>
              <a:t>Assembly processes and tooling design</a:t>
            </a:r>
          </a:p>
          <a:p>
            <a:r>
              <a:rPr lang="en-US" dirty="0" smtClean="0"/>
              <a:t>Open Issues</a:t>
            </a:r>
          </a:p>
          <a:p>
            <a:r>
              <a:rPr lang="en-US" dirty="0" smtClean="0"/>
              <a:t>Status and plans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Magnet Integration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Cheng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52C15EF-5DDC-4A89-B58E-A61FBBAA6352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0963" name="Picture 3" descr="cpk-buildup-fixt-front-0a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2557"/>
          <a:stretch>
            <a:fillRect/>
          </a:stretch>
        </p:blipFill>
        <p:spPr bwMode="auto">
          <a:xfrm>
            <a:off x="1533845" y="1254812"/>
            <a:ext cx="6531220" cy="49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2743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1400" dirty="0">
                <a:solidFill>
                  <a:srgbClr val="1F497D"/>
                </a:solidFill>
              </a:rPr>
              <a:t>Coil pack assembled on assembly master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400" dirty="0">
                <a:solidFill>
                  <a:srgbClr val="1F497D"/>
                </a:solidFill>
              </a:rPr>
              <a:t>Activation of the</a:t>
            </a:r>
            <a:r>
              <a:rPr lang="en-US" altLang="en-US" sz="1400" dirty="0" smtClean="0">
                <a:solidFill>
                  <a:srgbClr val="1F497D"/>
                </a:solidFill>
              </a:rPr>
              <a:t> cylinders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400" dirty="0">
                <a:solidFill>
                  <a:srgbClr val="1F497D"/>
                </a:solidFill>
              </a:rPr>
              <a:t>Installation of the</a:t>
            </a:r>
            <a:r>
              <a:rPr lang="en-US" altLang="en-US" sz="1400" dirty="0" smtClean="0">
                <a:solidFill>
                  <a:srgbClr val="1F497D"/>
                </a:solidFill>
              </a:rPr>
              <a:t> wheel racks underneath </a:t>
            </a:r>
            <a:r>
              <a:rPr lang="en-US" altLang="en-US" sz="1400" dirty="0">
                <a:solidFill>
                  <a:srgbClr val="1F497D"/>
                </a:solidFill>
              </a:rPr>
              <a:t>the coil pack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14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Magnet Integration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Cheng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5CAFDCC-F8FF-4B60-8F83-F0F8EC135D2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1987" name="Picture 3" descr="cpk-buildup-fixt-front-0a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3188"/>
          <a:stretch>
            <a:fillRect/>
          </a:stretch>
        </p:blipFill>
        <p:spPr bwMode="auto">
          <a:xfrm>
            <a:off x="1542271" y="1298311"/>
            <a:ext cx="6503050" cy="486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2743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1400" dirty="0">
                <a:solidFill>
                  <a:srgbClr val="1F497D"/>
                </a:solidFill>
              </a:rPr>
              <a:t>Coil pack assembled on assembly master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400" dirty="0">
                <a:solidFill>
                  <a:srgbClr val="1F497D"/>
                </a:solidFill>
              </a:rPr>
              <a:t>Activation of the</a:t>
            </a:r>
            <a:r>
              <a:rPr lang="en-US" altLang="en-US" sz="1400" dirty="0" smtClean="0">
                <a:solidFill>
                  <a:srgbClr val="1F497D"/>
                </a:solidFill>
              </a:rPr>
              <a:t> cylinders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400" dirty="0" smtClean="0">
                <a:solidFill>
                  <a:srgbClr val="1F497D"/>
                </a:solidFill>
              </a:rPr>
              <a:t>Installation of the wheel racks underneath the coil pack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400" dirty="0" smtClean="0">
                <a:solidFill>
                  <a:srgbClr val="1F497D"/>
                </a:solidFill>
              </a:rPr>
              <a:t>Actuator pressure released</a:t>
            </a:r>
            <a:endParaRPr lang="en-US" altLang="en-US" sz="1400" dirty="0">
              <a:solidFill>
                <a:srgbClr val="1F497D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en-US" sz="1400" dirty="0">
              <a:solidFill>
                <a:srgbClr val="1F497D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00600" y="2772826"/>
            <a:ext cx="1752600" cy="103505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6515100" y="2448976"/>
            <a:ext cx="2247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1F497D"/>
                </a:solidFill>
              </a:rPr>
              <a:t>~1 </a:t>
            </a:r>
            <a:r>
              <a:rPr lang="en-US" altLang="en-US" sz="1400" dirty="0">
                <a:solidFill>
                  <a:srgbClr val="1F497D"/>
                </a:solidFill>
              </a:rPr>
              <a:t>mm gap between assembly master and coil pack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ilinsert3.JPG"/>
          <p:cNvPicPr>
            <a:picLocks noChangeAspect="1"/>
          </p:cNvPicPr>
          <p:nvPr/>
        </p:nvPicPr>
        <p:blipFill>
          <a:blip r:embed="rId2"/>
          <a:srcRect l="2500" t="4875" b="7380"/>
          <a:stretch>
            <a:fillRect/>
          </a:stretch>
        </p:blipFill>
        <p:spPr>
          <a:xfrm>
            <a:off x="431799" y="2260599"/>
            <a:ext cx="6260592" cy="2889504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Assembled coil pack is ready for insertion</a:t>
            </a:r>
          </a:p>
          <a:p>
            <a:r>
              <a:rPr lang="en-US" dirty="0" smtClean="0"/>
              <a:t>Shell-yoke assembly is shifted over to coil pack assembly table</a:t>
            </a:r>
          </a:p>
          <a:p>
            <a:r>
              <a:rPr lang="en-US" dirty="0" smtClean="0"/>
              <a:t>Rails are attached to </a:t>
            </a:r>
            <a:r>
              <a:rPr lang="en-US" dirty="0" err="1" smtClean="0"/>
              <a:t>coilpack</a:t>
            </a:r>
            <a:r>
              <a:rPr lang="en-US" dirty="0" smtClean="0"/>
              <a:t> in the lifting operation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Integration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ilinsert7.JPG"/>
          <p:cNvPicPr>
            <a:picLocks noChangeAspect="1"/>
          </p:cNvPicPr>
          <p:nvPr/>
        </p:nvPicPr>
        <p:blipFill>
          <a:blip r:embed="rId2"/>
          <a:srcRect t="11457" r="2135" b="10187"/>
          <a:stretch>
            <a:fillRect/>
          </a:stretch>
        </p:blipFill>
        <p:spPr>
          <a:xfrm>
            <a:off x="561973" y="2286000"/>
            <a:ext cx="6164686" cy="283464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Assembled coil pack is ready for insertion</a:t>
            </a:r>
          </a:p>
          <a:p>
            <a:r>
              <a:rPr lang="en-US" dirty="0" smtClean="0"/>
              <a:t>Shell-yoke assembly is shifted over to coil pack assembly table</a:t>
            </a:r>
          </a:p>
          <a:p>
            <a:r>
              <a:rPr lang="en-US" dirty="0" smtClean="0"/>
              <a:t>Rails are attached to </a:t>
            </a:r>
            <a:r>
              <a:rPr lang="en-US" dirty="0" err="1" smtClean="0"/>
              <a:t>coilpack</a:t>
            </a:r>
            <a:r>
              <a:rPr lang="en-US" dirty="0" smtClean="0"/>
              <a:t> in the lifting operation</a:t>
            </a:r>
          </a:p>
          <a:p>
            <a:r>
              <a:rPr lang="en-US" dirty="0" smtClean="0"/>
              <a:t>Magnet is moved back into position for preload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Integration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ilinsert7.JPG"/>
          <p:cNvPicPr>
            <a:picLocks noChangeAspect="1"/>
          </p:cNvPicPr>
          <p:nvPr/>
        </p:nvPicPr>
        <p:blipFill>
          <a:blip r:embed="rId2"/>
          <a:srcRect t="11457" r="2135" b="10187"/>
          <a:stretch>
            <a:fillRect/>
          </a:stretch>
        </p:blipFill>
        <p:spPr>
          <a:xfrm>
            <a:off x="561973" y="2286000"/>
            <a:ext cx="6164686" cy="283464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Assembled coil pack is ready for insertion</a:t>
            </a:r>
          </a:p>
          <a:p>
            <a:r>
              <a:rPr lang="en-US" dirty="0" smtClean="0"/>
              <a:t>Shell-yoke assembly is shifted over to coil pack assembly table</a:t>
            </a:r>
          </a:p>
          <a:p>
            <a:r>
              <a:rPr lang="en-US" dirty="0" smtClean="0"/>
              <a:t>Rails are attached to </a:t>
            </a:r>
            <a:r>
              <a:rPr lang="en-US" dirty="0" err="1" smtClean="0"/>
              <a:t>coilpack</a:t>
            </a:r>
            <a:r>
              <a:rPr lang="en-US" dirty="0" smtClean="0"/>
              <a:t> in the lifting operation</a:t>
            </a:r>
          </a:p>
          <a:p>
            <a:r>
              <a:rPr lang="en-US" dirty="0" smtClean="0"/>
              <a:t>Magnet is moved back into position for preload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Integration</a:t>
            </a:r>
            <a:endParaRPr lang="en-US" dirty="0"/>
          </a:p>
        </p:txBody>
      </p:sp>
      <p:pic>
        <p:nvPicPr>
          <p:cNvPr id="8" name="Picture 7" descr="su-1003-3748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3549651" cy="2743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5257800"/>
            <a:ext cx="2667000" cy="114300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eaLnBrk="1" hangingPunct="1"/>
            <a:r>
              <a:rPr lang="en-US" altLang="en-US" dirty="0" smtClean="0">
                <a:solidFill>
                  <a:srgbClr val="1F497D"/>
                </a:solidFill>
              </a:rPr>
              <a:t>Master keys and bladders are inserted.</a:t>
            </a:r>
          </a:p>
          <a:p>
            <a:pPr eaLnBrk="1" hangingPunct="1"/>
            <a:r>
              <a:rPr lang="en-US" altLang="en-US" dirty="0" smtClean="0">
                <a:solidFill>
                  <a:srgbClr val="1F497D"/>
                </a:solidFill>
              </a:rPr>
              <a:t>Bladder operations are performed</a:t>
            </a:r>
          </a:p>
        </p:txBody>
      </p:sp>
      <p:pic>
        <p:nvPicPr>
          <p:cNvPr id="10" name="Picture 9" descr="DSC0635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5052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ilinsert7.JPG"/>
          <p:cNvPicPr>
            <a:picLocks noChangeAspect="1"/>
          </p:cNvPicPr>
          <p:nvPr/>
        </p:nvPicPr>
        <p:blipFill>
          <a:blip r:embed="rId2"/>
          <a:srcRect t="11457" r="2135" b="10187"/>
          <a:stretch>
            <a:fillRect/>
          </a:stretch>
        </p:blipFill>
        <p:spPr>
          <a:xfrm>
            <a:off x="561973" y="2286000"/>
            <a:ext cx="6164686" cy="283464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Assembled coil pack is ready for insertion</a:t>
            </a:r>
          </a:p>
          <a:p>
            <a:r>
              <a:rPr lang="en-US" dirty="0" smtClean="0"/>
              <a:t>Shell-yoke assembly is shifted over to coil pack assembly table</a:t>
            </a:r>
          </a:p>
          <a:p>
            <a:r>
              <a:rPr lang="en-US" dirty="0" smtClean="0"/>
              <a:t>Rails are attached to </a:t>
            </a:r>
            <a:r>
              <a:rPr lang="en-US" dirty="0" err="1" smtClean="0"/>
              <a:t>coilpack</a:t>
            </a:r>
            <a:r>
              <a:rPr lang="en-US" dirty="0" smtClean="0"/>
              <a:t> in the lifting operation</a:t>
            </a:r>
          </a:p>
          <a:p>
            <a:r>
              <a:rPr lang="en-US" dirty="0" smtClean="0"/>
              <a:t>Magnet is moved back into position for preload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Integration</a:t>
            </a:r>
            <a:endParaRPr lang="en-US" dirty="0"/>
          </a:p>
        </p:txBody>
      </p:sp>
      <p:pic>
        <p:nvPicPr>
          <p:cNvPr id="10" name="Picture 9" descr="su-1003-3748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3549651" cy="274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5257800"/>
            <a:ext cx="2667000" cy="11430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1F497D"/>
                </a:solidFill>
              </a:rPr>
              <a:t>Wheels assembly can be removed after bladder preload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37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Rails and assembly table were not completed in time for MQXFSD assembly.</a:t>
            </a:r>
          </a:p>
          <a:p>
            <a:pPr lvl="1"/>
            <a:r>
              <a:rPr lang="en-US" dirty="0" smtClean="0"/>
              <a:t>But rails were tested after the MQXFSD was disassembled, and they performed well</a:t>
            </a:r>
          </a:p>
          <a:p>
            <a:pPr lvl="1"/>
            <a:r>
              <a:rPr lang="en-US" dirty="0" smtClean="0"/>
              <a:t>Assembly table lift operation was cycled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Integration</a:t>
            </a:r>
            <a:endParaRPr lang="en-US" dirty="0"/>
          </a:p>
        </p:txBody>
      </p:sp>
      <p:pic>
        <p:nvPicPr>
          <p:cNvPr id="7" name="Content Placeholder 7" descr="DSC06901.jpeg"/>
          <p:cNvPicPr>
            <a:picLocks noChangeAspect="1"/>
          </p:cNvPicPr>
          <p:nvPr/>
        </p:nvPicPr>
        <p:blipFill>
          <a:blip r:embed="rId2"/>
          <a:srcRect l="-11931" r="-11931"/>
          <a:stretch>
            <a:fillRect/>
          </a:stretch>
        </p:blipFill>
        <p:spPr>
          <a:xfrm>
            <a:off x="1981200" y="3429000"/>
            <a:ext cx="4530344" cy="2743200"/>
          </a:xfrm>
          <a:prstGeom prst="rect">
            <a:avLst/>
          </a:prstGeom>
        </p:spPr>
      </p:pic>
      <p:pic>
        <p:nvPicPr>
          <p:cNvPr id="8" name="Picture 7" descr="DSC0689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90800"/>
            <a:ext cx="3048000" cy="2286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9" name="Picture 8" descr="DSC0707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743200"/>
            <a:ext cx="3657600" cy="27432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0" name="Picture 9" descr="DSC0708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743200"/>
            <a:ext cx="3657600" cy="27432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1" name="Rectangle 10"/>
          <p:cNvSpPr/>
          <p:nvPr/>
        </p:nvSpPr>
        <p:spPr>
          <a:xfrm rot="2394372">
            <a:off x="7332630" y="1353828"/>
            <a:ext cx="1828800" cy="609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Scaled-up</a:t>
            </a:r>
          </a:p>
          <a:p>
            <a:pPr algn="ctr"/>
            <a:r>
              <a:rPr lang="en-US" b="1" dirty="0" smtClean="0"/>
              <a:t>Tooling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IL wiring will be routed through wire guides that will protect them from pinching as a result of the axial end load preparations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Integration - Axial End Loading</a:t>
            </a:r>
            <a:endParaRPr lang="en-US" dirty="0"/>
          </a:p>
        </p:txBody>
      </p:sp>
      <p:pic>
        <p:nvPicPr>
          <p:cNvPr id="7" name="Picture 6" descr="DSC064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76600"/>
            <a:ext cx="3657600" cy="2743200"/>
          </a:xfrm>
          <a:prstGeom prst="rect">
            <a:avLst/>
          </a:prstGeom>
        </p:spPr>
      </p:pic>
      <p:pic>
        <p:nvPicPr>
          <p:cNvPr id="8" name="Picture 7" descr="IMG_034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810000"/>
            <a:ext cx="3200400" cy="2400300"/>
          </a:xfrm>
          <a:prstGeom prst="rect">
            <a:avLst/>
          </a:prstGeom>
        </p:spPr>
      </p:pic>
      <p:pic>
        <p:nvPicPr>
          <p:cNvPr id="9" name="Picture 8" descr="WireBlock2.JPG"/>
          <p:cNvPicPr>
            <a:picLocks noChangeAspect="1"/>
          </p:cNvPicPr>
          <p:nvPr/>
        </p:nvPicPr>
        <p:blipFill>
          <a:blip r:embed="rId4"/>
          <a:srcRect l="12500" t="14250" r="833" b="10935"/>
          <a:stretch>
            <a:fillRect/>
          </a:stretch>
        </p:blipFill>
        <p:spPr>
          <a:xfrm>
            <a:off x="3048000" y="3048000"/>
            <a:ext cx="2743200" cy="1661746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0" name="Striped Right Arrow 9"/>
          <p:cNvSpPr/>
          <p:nvPr/>
        </p:nvSpPr>
        <p:spPr>
          <a:xfrm rot="19667968">
            <a:off x="2650318" y="4119951"/>
            <a:ext cx="1066800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394372">
            <a:off x="7332630" y="1353828"/>
            <a:ext cx="1828800" cy="609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 Fabrication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5239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Endplates are placed</a:t>
            </a:r>
          </a:p>
          <a:p>
            <a:r>
              <a:rPr lang="en-US" dirty="0" smtClean="0"/>
              <a:t>Axial rods are threaded into the endplate</a:t>
            </a:r>
          </a:p>
          <a:p>
            <a:r>
              <a:rPr lang="en-US" dirty="0" smtClean="0"/>
              <a:t>Wiring will be routed (through wire guides) between bullets</a:t>
            </a:r>
          </a:p>
          <a:p>
            <a:r>
              <a:rPr lang="en-US" dirty="0" smtClean="0"/>
              <a:t>Axial loading rig is attached</a:t>
            </a:r>
          </a:p>
          <a:p>
            <a:r>
              <a:rPr lang="en-US" dirty="0" smtClean="0"/>
              <a:t>Axial preload is performed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Integration - Axial End Loading</a:t>
            </a:r>
            <a:endParaRPr lang="en-US" dirty="0"/>
          </a:p>
        </p:txBody>
      </p:sp>
      <p:pic>
        <p:nvPicPr>
          <p:cNvPr id="12" name="Picture 11" descr="DSC0647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0"/>
            <a:ext cx="3048000" cy="2286000"/>
          </a:xfrm>
          <a:prstGeom prst="rect">
            <a:avLst/>
          </a:prstGeom>
        </p:spPr>
      </p:pic>
      <p:pic>
        <p:nvPicPr>
          <p:cNvPr id="13" name="Picture 12" descr="DSC0643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981200"/>
            <a:ext cx="3048000" cy="2286000"/>
          </a:xfrm>
          <a:prstGeom prst="rect">
            <a:avLst/>
          </a:prstGeom>
        </p:spPr>
      </p:pic>
      <p:pic>
        <p:nvPicPr>
          <p:cNvPr id="11" name="Picture 10" descr="DSC0640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810000"/>
            <a:ext cx="3048000" cy="2286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4" name="Rectangle 13"/>
          <p:cNvSpPr/>
          <p:nvPr/>
        </p:nvSpPr>
        <p:spPr>
          <a:xfrm rot="2394372">
            <a:off x="7332630" y="1353828"/>
            <a:ext cx="1828800" cy="609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Scaled-up</a:t>
            </a:r>
          </a:p>
          <a:p>
            <a:pPr algn="ctr"/>
            <a:r>
              <a:rPr lang="en-US" b="1" dirty="0" smtClean="0"/>
              <a:t>Tooling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Open Issues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ork\QXF\Mechanics\2D\MQXF_150mm_aperture\v7_ref\pictures\MQXF_2d_mech_cross-section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588746" cy="358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Shell-Yoke Structure</a:t>
            </a:r>
          </a:p>
          <a:p>
            <a:pPr lvl="1"/>
            <a:r>
              <a:rPr lang="en-US" dirty="0" smtClean="0"/>
              <a:t>Half-length subassemblies</a:t>
            </a:r>
          </a:p>
          <a:p>
            <a:pPr lvl="1"/>
            <a:r>
              <a:rPr lang="en-US" dirty="0" smtClean="0"/>
              <a:t>Joined shell-yoke subassembly, full-length</a:t>
            </a:r>
          </a:p>
          <a:p>
            <a:r>
              <a:rPr lang="en-US" dirty="0" err="1" smtClean="0"/>
              <a:t>Coilpack</a:t>
            </a:r>
            <a:endParaRPr lang="en-US" dirty="0" smtClean="0"/>
          </a:p>
          <a:p>
            <a:pPr lvl="1"/>
            <a:r>
              <a:rPr lang="en-US" dirty="0" smtClean="0"/>
              <a:t>Coil pack subassembly</a:t>
            </a:r>
          </a:p>
          <a:p>
            <a:pPr lvl="2"/>
            <a:r>
              <a:rPr lang="en-US" dirty="0" smtClean="0"/>
              <a:t>Load pad stacks</a:t>
            </a:r>
          </a:p>
          <a:p>
            <a:pPr lvl="1"/>
            <a:r>
              <a:rPr lang="en-US" dirty="0" smtClean="0"/>
              <a:t>Collar pack subassembly</a:t>
            </a:r>
          </a:p>
          <a:p>
            <a:pPr lvl="2"/>
            <a:r>
              <a:rPr lang="en-US" dirty="0" smtClean="0"/>
              <a:t>Collar stacks</a:t>
            </a:r>
          </a:p>
          <a:p>
            <a:pPr lvl="2"/>
            <a:r>
              <a:rPr lang="en-US" dirty="0" smtClean="0"/>
              <a:t>Instrumented and GPI wrapped coils</a:t>
            </a:r>
          </a:p>
          <a:p>
            <a:r>
              <a:rPr lang="en-US" dirty="0" smtClean="0"/>
              <a:t>Master Key packages</a:t>
            </a:r>
          </a:p>
          <a:p>
            <a:pPr lvl="1"/>
            <a:r>
              <a:rPr lang="en-US" dirty="0" smtClean="0"/>
              <a:t>Load keys, alignment keys, shims</a:t>
            </a:r>
          </a:p>
          <a:p>
            <a:r>
              <a:rPr lang="en-US" dirty="0" smtClean="0"/>
              <a:t>Axial load</a:t>
            </a:r>
          </a:p>
          <a:p>
            <a:pPr lvl="1"/>
            <a:r>
              <a:rPr lang="en-US" dirty="0" smtClean="0"/>
              <a:t>Axial rods, [end plates, wire guides]</a:t>
            </a:r>
          </a:p>
          <a:p>
            <a:r>
              <a:rPr lang="en-US" dirty="0" smtClean="0"/>
              <a:t>Splice Connection box</a:t>
            </a:r>
          </a:p>
          <a:p>
            <a:r>
              <a:rPr lang="en-US" dirty="0" smtClean="0"/>
              <a:t>Magnet support ring</a:t>
            </a:r>
          </a:p>
          <a:p>
            <a:pPr lvl="1"/>
            <a:r>
              <a:rPr lang="en-US" dirty="0" smtClean="0"/>
              <a:t>Instrumentation connector skirt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MQXFA Structure Subassemblies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3800" y="1447800"/>
            <a:ext cx="28956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57600" y="2590800"/>
            <a:ext cx="2895600" cy="152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3429000"/>
            <a:ext cx="28956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45736" y="3810000"/>
            <a:ext cx="25146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62200" y="4191000"/>
            <a:ext cx="41148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Integration – Splice Box</a:t>
            </a:r>
            <a:endParaRPr lang="en-US" dirty="0"/>
          </a:p>
        </p:txBody>
      </p:sp>
      <p:pic>
        <p:nvPicPr>
          <p:cNvPr id="9" name="Content Placeholder 10" descr="SpliceBox_1.JPG"/>
          <p:cNvPicPr>
            <a:picLocks noChangeAspect="1"/>
          </p:cNvPicPr>
          <p:nvPr/>
        </p:nvPicPr>
        <p:blipFill>
          <a:blip r:embed="rId2"/>
          <a:srcRect t="-13804" b="-13804"/>
          <a:stretch>
            <a:fillRect/>
          </a:stretch>
        </p:blipFill>
        <p:spPr>
          <a:xfrm>
            <a:off x="457200" y="1524000"/>
            <a:ext cx="3886200" cy="4602163"/>
          </a:xfrm>
          <a:prstGeom prst="rect">
            <a:avLst/>
          </a:prstGeom>
        </p:spPr>
      </p:pic>
      <p:pic>
        <p:nvPicPr>
          <p:cNvPr id="10" name="Content Placeholder 11" descr="SpliceBox8.JPG"/>
          <p:cNvPicPr>
            <a:picLocks noChangeAspect="1"/>
          </p:cNvPicPr>
          <p:nvPr/>
        </p:nvPicPr>
        <p:blipFill>
          <a:blip r:embed="rId3"/>
          <a:srcRect t="-26534" b="-26534"/>
          <a:stretch>
            <a:fillRect/>
          </a:stretch>
        </p:blipFill>
        <p:spPr>
          <a:xfrm>
            <a:off x="4800600" y="1524000"/>
            <a:ext cx="3886200" cy="4602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4600" y="1295400"/>
            <a:ext cx="2362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Splices (and CLIQ leads) will be made in two layers</a:t>
            </a: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rot="5400000">
            <a:off x="2871460" y="2071360"/>
            <a:ext cx="1076980" cy="5715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6" idx="2"/>
          </p:cNvCxnSpPr>
          <p:nvPr/>
        </p:nvCxnSpPr>
        <p:spPr>
          <a:xfrm rot="16200000" flipH="1">
            <a:off x="6719561" y="1995158"/>
            <a:ext cx="1076979" cy="87630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5715000"/>
            <a:ext cx="23622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Current leads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484104" y="5455092"/>
            <a:ext cx="307465" cy="21172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1371600"/>
            <a:ext cx="2362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CLIQ leads (max. 3)</a:t>
            </a:r>
          </a:p>
          <a:p>
            <a:pPr algn="ctr"/>
            <a:r>
              <a:rPr lang="en-US" sz="1400" dirty="0" smtClean="0"/>
              <a:t>Full-size cables shown</a:t>
            </a:r>
          </a:p>
        </p:txBody>
      </p:sp>
      <p:sp>
        <p:nvSpPr>
          <p:cNvPr id="17" name="Rectangle 16"/>
          <p:cNvSpPr/>
          <p:nvPr/>
        </p:nvSpPr>
        <p:spPr>
          <a:xfrm rot="2394372">
            <a:off x="7332630" y="1353828"/>
            <a:ext cx="1828800" cy="609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 Fabrication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5486400"/>
            <a:ext cx="3276600" cy="76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rmAutofit fontScale="85000" lnSpcReduction="10000"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Note: this splice design is based on the style used for prior magnets testing through MQXFS1.  Actual splice connectors for long magnets are subject to change based on requirements.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MQXFSD assembly appeared to be mechanically well centered</a:t>
            </a:r>
          </a:p>
          <a:p>
            <a:pPr lvl="1"/>
            <a:r>
              <a:rPr lang="en-US" dirty="0" smtClean="0"/>
              <a:t>All alignment keys were loose after the bladder operations (keys are not being loaded in shear)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 Integration – </a:t>
            </a:r>
            <a:r>
              <a:rPr lang="en-US" dirty="0" err="1" smtClean="0"/>
              <a:t>Fiducialization</a:t>
            </a:r>
            <a:r>
              <a:rPr lang="en-US" dirty="0" smtClean="0"/>
              <a:t> Discussion</a:t>
            </a:r>
            <a:endParaRPr lang="en-US" dirty="0"/>
          </a:p>
        </p:txBody>
      </p:sp>
      <p:pic>
        <p:nvPicPr>
          <p:cNvPr id="12" name="Picture 11" descr="DSC06362.jpeg"/>
          <p:cNvPicPr>
            <a:picLocks noChangeAspect="1"/>
          </p:cNvPicPr>
          <p:nvPr/>
        </p:nvPicPr>
        <p:blipFill>
          <a:blip r:embed="rId2"/>
          <a:srcRect l="26875" t="36250" r="24375" b="32500"/>
          <a:stretch>
            <a:fillRect/>
          </a:stretch>
        </p:blipFill>
        <p:spPr>
          <a:xfrm>
            <a:off x="5181600" y="2743200"/>
            <a:ext cx="3962400" cy="1905000"/>
          </a:xfrm>
          <a:prstGeom prst="rect">
            <a:avLst/>
          </a:prstGeom>
        </p:spPr>
      </p:pic>
      <p:pic>
        <p:nvPicPr>
          <p:cNvPr id="13" name="Picture 12" descr="DSC0636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7000"/>
            <a:ext cx="4876799" cy="36576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38400" y="304800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rot="756062">
            <a:off x="3328353" y="3057701"/>
            <a:ext cx="1649094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6477000" y="3124200"/>
            <a:ext cx="1524000" cy="38100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6477000" y="4267200"/>
            <a:ext cx="1524000" cy="381000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477000" y="3733800"/>
            <a:ext cx="457200" cy="228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9"/>
          <p:cNvGrpSpPr/>
          <p:nvPr/>
        </p:nvGrpSpPr>
        <p:grpSpPr>
          <a:xfrm>
            <a:off x="2514600" y="4148744"/>
            <a:ext cx="6357507" cy="2145316"/>
            <a:chOff x="2514600" y="4114799"/>
            <a:chExt cx="6357507" cy="2145316"/>
          </a:xfrm>
        </p:grpSpPr>
        <p:grpSp>
          <p:nvGrpSpPr>
            <p:cNvPr id="8" name="Group 18"/>
            <p:cNvGrpSpPr/>
            <p:nvPr/>
          </p:nvGrpSpPr>
          <p:grpSpPr>
            <a:xfrm>
              <a:off x="2514600" y="4114799"/>
              <a:ext cx="533400" cy="533401"/>
              <a:chOff x="1600200" y="5181598"/>
              <a:chExt cx="990600" cy="990602"/>
            </a:xfrm>
          </p:grpSpPr>
          <p:sp>
            <p:nvSpPr>
              <p:cNvPr id="33" name="Pie 32"/>
              <p:cNvSpPr/>
              <p:nvPr/>
            </p:nvSpPr>
            <p:spPr>
              <a:xfrm>
                <a:off x="1600200" y="5181600"/>
                <a:ext cx="990600" cy="990600"/>
              </a:xfrm>
              <a:prstGeom prst="pie">
                <a:avLst>
                  <a:gd name="adj1" fmla="val 0"/>
                  <a:gd name="adj2" fmla="val 541863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ie 33"/>
              <p:cNvSpPr/>
              <p:nvPr/>
            </p:nvSpPr>
            <p:spPr>
              <a:xfrm rot="10800000">
                <a:off x="1600200" y="5181600"/>
                <a:ext cx="990600" cy="990600"/>
              </a:xfrm>
              <a:prstGeom prst="pie">
                <a:avLst>
                  <a:gd name="adj1" fmla="val 0"/>
                  <a:gd name="adj2" fmla="val 541863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ie 34"/>
              <p:cNvSpPr/>
              <p:nvPr/>
            </p:nvSpPr>
            <p:spPr>
              <a:xfrm rot="5400000">
                <a:off x="1600200" y="5181598"/>
                <a:ext cx="990600" cy="990600"/>
              </a:xfrm>
              <a:prstGeom prst="pie">
                <a:avLst>
                  <a:gd name="adj1" fmla="val 0"/>
                  <a:gd name="adj2" fmla="val 5418638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ie 35"/>
              <p:cNvSpPr/>
              <p:nvPr/>
            </p:nvSpPr>
            <p:spPr>
              <a:xfrm rot="16200000">
                <a:off x="1600200" y="5181600"/>
                <a:ext cx="990600" cy="990600"/>
              </a:xfrm>
              <a:prstGeom prst="pie">
                <a:avLst>
                  <a:gd name="adj1" fmla="val 0"/>
                  <a:gd name="adj2" fmla="val 5418638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5366907" y="4690455"/>
              <a:ext cx="3505200" cy="1569660"/>
            </a:xfrm>
            <a:prstGeom prst="rect">
              <a:avLst/>
            </a:prstGeom>
            <a:solidFill>
              <a:srgbClr val="235591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Functional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Requirement R-03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states: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</a:rPr>
                <a:t>Straightness: 100 µm/5m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</a:rPr>
                <a:t>Twist: 1 mrad/5m</a:t>
              </a:r>
              <a:endParaRPr lang="en-US" sz="2000" b="1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Integration – </a:t>
            </a:r>
            <a:r>
              <a:rPr lang="en-US" dirty="0" err="1" smtClean="0"/>
              <a:t>Fiducialization</a:t>
            </a:r>
            <a:r>
              <a:rPr lang="en-US" dirty="0" smtClean="0"/>
              <a:t> Discussion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315200" cy="152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Straightness and Twist requirements mean this long structure must be capable of being measured to these parameters</a:t>
            </a:r>
          </a:p>
          <a:p>
            <a:r>
              <a:rPr lang="en-US" dirty="0" err="1" smtClean="0"/>
              <a:t>Fiducial</a:t>
            </a:r>
            <a:r>
              <a:rPr lang="en-US" dirty="0" smtClean="0"/>
              <a:t> features must be added to structures, and be accessible after magnet has been assembled, as conceptualized here</a:t>
            </a:r>
          </a:p>
          <a:p>
            <a:r>
              <a:rPr lang="en-US" dirty="0" smtClean="0"/>
              <a:t>Measurements will need to be taken before axial endplate install</a:t>
            </a:r>
          </a:p>
        </p:txBody>
      </p:sp>
      <p:pic>
        <p:nvPicPr>
          <p:cNvPr id="7" name="Picture 6" descr="DSC06094.jpeg"/>
          <p:cNvPicPr>
            <a:picLocks noChangeAspect="1"/>
          </p:cNvPicPr>
          <p:nvPr/>
        </p:nvPicPr>
        <p:blipFill>
          <a:blip r:embed="rId2"/>
          <a:srcRect l="6250" b="16667"/>
          <a:stretch>
            <a:fillRect/>
          </a:stretch>
        </p:blipFill>
        <p:spPr>
          <a:xfrm>
            <a:off x="32907" y="4267200"/>
            <a:ext cx="2971800" cy="1981200"/>
          </a:xfrm>
          <a:prstGeom prst="rect">
            <a:avLst/>
          </a:prstGeom>
        </p:spPr>
      </p:pic>
      <p:pic>
        <p:nvPicPr>
          <p:cNvPr id="8" name="Picture 7" descr="DSC06482.jpeg"/>
          <p:cNvPicPr>
            <a:picLocks noChangeAspect="1"/>
          </p:cNvPicPr>
          <p:nvPr/>
        </p:nvPicPr>
        <p:blipFill>
          <a:blip r:embed="rId3"/>
          <a:srcRect l="10938" r="3125"/>
          <a:stretch>
            <a:fillRect/>
          </a:stretch>
        </p:blipFill>
        <p:spPr>
          <a:xfrm>
            <a:off x="6096000" y="2819400"/>
            <a:ext cx="2971800" cy="2593571"/>
          </a:xfrm>
          <a:prstGeom prst="rect">
            <a:avLst/>
          </a:prstGeom>
        </p:spPr>
      </p:pic>
      <p:pic>
        <p:nvPicPr>
          <p:cNvPr id="10" name="Picture 9" descr="DSC0636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743200"/>
            <a:ext cx="2971800" cy="2228850"/>
          </a:xfrm>
          <a:prstGeom prst="rect">
            <a:avLst/>
          </a:prstGeom>
        </p:spPr>
      </p:pic>
      <p:grpSp>
        <p:nvGrpSpPr>
          <p:cNvPr id="9" name="Group 16"/>
          <p:cNvGrpSpPr/>
          <p:nvPr/>
        </p:nvGrpSpPr>
        <p:grpSpPr>
          <a:xfrm>
            <a:off x="1252107" y="3886200"/>
            <a:ext cx="533400" cy="533400"/>
            <a:chOff x="1600200" y="5181600"/>
            <a:chExt cx="990600" cy="990600"/>
          </a:xfrm>
        </p:grpSpPr>
        <p:sp>
          <p:nvSpPr>
            <p:cNvPr id="13" name="Pie 12"/>
            <p:cNvSpPr/>
            <p:nvPr/>
          </p:nvSpPr>
          <p:spPr>
            <a:xfrm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108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 rot="54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 rot="162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4267200" y="5105400"/>
            <a:ext cx="533400" cy="533400"/>
            <a:chOff x="1600200" y="5181600"/>
            <a:chExt cx="990600" cy="990600"/>
          </a:xfrm>
        </p:grpSpPr>
        <p:sp>
          <p:nvSpPr>
            <p:cNvPr id="22" name="Pie 21"/>
            <p:cNvSpPr/>
            <p:nvPr/>
          </p:nvSpPr>
          <p:spPr>
            <a:xfrm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 rot="108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 rot="54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 rot="162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Striped Right Arrow 25"/>
          <p:cNvSpPr/>
          <p:nvPr/>
        </p:nvSpPr>
        <p:spPr>
          <a:xfrm rot="16200000">
            <a:off x="970770" y="4624740"/>
            <a:ext cx="1066800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riped Right Arrow 26"/>
          <p:cNvSpPr/>
          <p:nvPr/>
        </p:nvSpPr>
        <p:spPr>
          <a:xfrm rot="5400000">
            <a:off x="3985858" y="3405541"/>
            <a:ext cx="1066801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7"/>
          <p:cNvGrpSpPr/>
          <p:nvPr/>
        </p:nvGrpSpPr>
        <p:grpSpPr>
          <a:xfrm>
            <a:off x="7300769" y="3838860"/>
            <a:ext cx="533400" cy="533400"/>
            <a:chOff x="1600200" y="5181600"/>
            <a:chExt cx="990600" cy="990600"/>
          </a:xfrm>
        </p:grpSpPr>
        <p:sp>
          <p:nvSpPr>
            <p:cNvPr id="29" name="Pie 28"/>
            <p:cNvSpPr/>
            <p:nvPr/>
          </p:nvSpPr>
          <p:spPr>
            <a:xfrm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Pie 29"/>
            <p:cNvSpPr/>
            <p:nvPr/>
          </p:nvSpPr>
          <p:spPr>
            <a:xfrm rot="108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 rot="54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Pie 31"/>
            <p:cNvSpPr/>
            <p:nvPr/>
          </p:nvSpPr>
          <p:spPr>
            <a:xfrm rot="16200000">
              <a:off x="1600200" y="5181600"/>
              <a:ext cx="990600" cy="990600"/>
            </a:xfrm>
            <a:prstGeom prst="pie">
              <a:avLst>
                <a:gd name="adj1" fmla="val 0"/>
                <a:gd name="adj2" fmla="val 541863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Striped Right Arrow 32"/>
          <p:cNvSpPr/>
          <p:nvPr/>
        </p:nvSpPr>
        <p:spPr>
          <a:xfrm rot="16200000">
            <a:off x="5968448" y="4930925"/>
            <a:ext cx="911628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riped Right Arrow 33"/>
          <p:cNvSpPr/>
          <p:nvPr/>
        </p:nvSpPr>
        <p:spPr>
          <a:xfrm rot="16200000">
            <a:off x="8283726" y="4930925"/>
            <a:ext cx="911628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71893" y="2685871"/>
            <a:ext cx="2395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Collar targets defined to the center (existing single </a:t>
            </a:r>
            <a:r>
              <a:rPr lang="en-US" dirty="0" err="1" smtClean="0"/>
              <a:t>fiducial</a:t>
            </a:r>
            <a:r>
              <a:rPr lang="en-US" dirty="0" smtClean="0"/>
              <a:t> feature is not sufficient for twist)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000681" y="5678269"/>
            <a:ext cx="299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Yoke targets and flats features</a:t>
            </a:r>
          </a:p>
          <a:p>
            <a:pPr algn="ctr"/>
            <a:r>
              <a:rPr lang="en-US" dirty="0" smtClean="0"/>
              <a:t>defined to collar targets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208891" y="5410200"/>
            <a:ext cx="2818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Yoke features</a:t>
            </a:r>
          </a:p>
          <a:p>
            <a:pPr algn="ctr"/>
            <a:r>
              <a:rPr lang="en-US" dirty="0" smtClean="0"/>
              <a:t>remain accessible after axial </a:t>
            </a:r>
          </a:p>
          <a:p>
            <a:pPr algn="ctr"/>
            <a:r>
              <a:rPr lang="en-US" dirty="0" smtClean="0"/>
              <a:t>endplates are installed</a:t>
            </a:r>
            <a:endParaRPr lang="en-US" dirty="0"/>
          </a:p>
        </p:txBody>
      </p:sp>
      <p:sp>
        <p:nvSpPr>
          <p:cNvPr id="41" name="Striped Right Arrow 40"/>
          <p:cNvSpPr/>
          <p:nvPr/>
        </p:nvSpPr>
        <p:spPr>
          <a:xfrm rot="5400000">
            <a:off x="4305090" y="4490819"/>
            <a:ext cx="457201" cy="65652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5715000" y="3124200"/>
            <a:ext cx="5334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2691424" y="3124200"/>
            <a:ext cx="5334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V="1">
            <a:off x="1551352" y="5614378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Integration – Instrumentation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3914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Instrumentation connectors mount is currently being designed for MQXFS.</a:t>
            </a:r>
          </a:p>
          <a:p>
            <a:pPr lvl="1"/>
            <a:r>
              <a:rPr lang="en-US" dirty="0" smtClean="0"/>
              <a:t>Relies upon the magnet support plates that mate with the FNAL test facility header when MQXFS is tested</a:t>
            </a:r>
          </a:p>
          <a:p>
            <a:r>
              <a:rPr lang="en-US" dirty="0" smtClean="0"/>
              <a:t>Magnet test facility at BNL may have different requirements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0"/>
            <a:ext cx="3343782" cy="2743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0"/>
            <a:ext cx="366366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Shipping &amp; Test Preparations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182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Magnet will be shipped to BNL for testing</a:t>
            </a:r>
          </a:p>
          <a:p>
            <a:r>
              <a:rPr lang="en-US" dirty="0" smtClean="0"/>
              <a:t>Lifting and handling tooling will require discussions with BNL test facility personnel for specific hardware interfaces</a:t>
            </a:r>
          </a:p>
          <a:p>
            <a:r>
              <a:rPr lang="en-US" dirty="0" smtClean="0"/>
              <a:t>If cost is an issue, the shipping frame and container used for the LQ magnet might be usable for this transfer operation</a:t>
            </a:r>
          </a:p>
          <a:p>
            <a:pPr lvl="1"/>
            <a:r>
              <a:rPr lang="en-US" dirty="0" smtClean="0"/>
              <a:t>New support beams and support raft is required, as well as re-analysis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/>
          <a:srcRect l="5833" t="10515" r="6302" b="8369"/>
          <a:stretch>
            <a:fillRect/>
          </a:stretch>
        </p:blipFill>
        <p:spPr>
          <a:xfrm>
            <a:off x="5241925" y="2971800"/>
            <a:ext cx="3825875" cy="2286000"/>
          </a:xfrm>
          <a:prstGeom prst="rect">
            <a:avLst/>
          </a:prstGeom>
        </p:spPr>
      </p:pic>
      <p:pic>
        <p:nvPicPr>
          <p:cNvPr id="13" name="Picture 12" descr="2.jpg"/>
          <p:cNvPicPr>
            <a:picLocks noChangeAspect="1"/>
          </p:cNvPicPr>
          <p:nvPr/>
        </p:nvPicPr>
        <p:blipFill>
          <a:blip r:embed="rId3"/>
          <a:srcRect l="8333" t="39699" r="10000" b="30687"/>
          <a:stretch>
            <a:fillRect/>
          </a:stretch>
        </p:blipFill>
        <p:spPr>
          <a:xfrm>
            <a:off x="304800" y="4648200"/>
            <a:ext cx="7315200" cy="171683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Shell-yoke assembly stand seismic and bladder support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Half-length shell lifting and handling tooling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Shell assembly rails</a:t>
            </a:r>
          </a:p>
          <a:p>
            <a:r>
              <a:rPr lang="en-US" dirty="0" err="1" smtClean="0"/>
              <a:t>Coilpack</a:t>
            </a:r>
            <a:r>
              <a:rPr lang="en-US" dirty="0" smtClean="0"/>
              <a:t> assembly/insertion table scale-up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Loadpad</a:t>
            </a:r>
            <a:r>
              <a:rPr lang="en-US" dirty="0" smtClean="0">
                <a:solidFill>
                  <a:srgbClr val="FF0000"/>
                </a:solidFill>
              </a:rPr>
              <a:t>-collar pre-assembly and articulated arms </a:t>
            </a:r>
          </a:p>
          <a:p>
            <a:r>
              <a:rPr lang="en-US" dirty="0" smtClean="0"/>
              <a:t>Coil rollover assembly table scale-up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Rotating wheels for </a:t>
            </a:r>
            <a:r>
              <a:rPr lang="en-US" dirty="0" err="1" smtClean="0">
                <a:solidFill>
                  <a:srgbClr val="FF0000"/>
                </a:solidFill>
              </a:rPr>
              <a:t>loadpad</a:t>
            </a:r>
            <a:r>
              <a:rPr lang="en-US" dirty="0" smtClean="0">
                <a:solidFill>
                  <a:srgbClr val="FF0000"/>
                </a:solidFill>
              </a:rPr>
              <a:t>-collar preassemblies</a:t>
            </a:r>
          </a:p>
          <a:p>
            <a:r>
              <a:rPr lang="en-US" dirty="0" smtClean="0"/>
              <a:t>Coil assembly support spuds</a:t>
            </a:r>
          </a:p>
          <a:p>
            <a:r>
              <a:rPr lang="en-US" dirty="0" smtClean="0"/>
              <a:t>Axial end loading, splice connections, and instrumentation wire protection</a:t>
            </a:r>
          </a:p>
          <a:p>
            <a:r>
              <a:rPr lang="en-US" dirty="0" smtClean="0"/>
              <a:t>Open Issues</a:t>
            </a:r>
          </a:p>
          <a:p>
            <a:pPr lvl="1"/>
            <a:r>
              <a:rPr lang="en-US" dirty="0" smtClean="0"/>
              <a:t>Magnet </a:t>
            </a:r>
            <a:r>
              <a:rPr lang="en-US" dirty="0" err="1" smtClean="0"/>
              <a:t>fiducialization</a:t>
            </a:r>
            <a:endParaRPr lang="en-US" dirty="0" smtClean="0"/>
          </a:p>
          <a:p>
            <a:pPr lvl="1"/>
            <a:r>
              <a:rPr lang="en-US" dirty="0" smtClean="0"/>
              <a:t>Instrumentation connectors interfaces for BNL test facility</a:t>
            </a:r>
          </a:p>
          <a:p>
            <a:pPr lvl="1"/>
            <a:r>
              <a:rPr lang="en-US" dirty="0" smtClean="0"/>
              <a:t>Shipping &amp; handling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Assembly Designs &amp; Processes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4343400"/>
            <a:ext cx="7010400" cy="13716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Most parts’ budgetary quotes have been produced using CERN-supplied drawings</a:t>
            </a:r>
          </a:p>
          <a:p>
            <a:pPr lvl="1"/>
            <a:r>
              <a:rPr lang="en-US" dirty="0" smtClean="0"/>
              <a:t>ISO =&gt; ASME 14.5 drawings will need to be created</a:t>
            </a:r>
          </a:p>
          <a:p>
            <a:pPr lvl="2"/>
            <a:r>
              <a:rPr lang="en-US" dirty="0" smtClean="0"/>
              <a:t>Most will be “copies” of features and tolerances</a:t>
            </a:r>
          </a:p>
          <a:p>
            <a:pPr lvl="2"/>
            <a:r>
              <a:rPr lang="en-US" dirty="0" smtClean="0"/>
              <a:t>Some (collars, etc.) will have adjusted dimensions, etc.</a:t>
            </a:r>
          </a:p>
          <a:p>
            <a:r>
              <a:rPr lang="en-US" dirty="0" smtClean="0"/>
              <a:t>Some of the tooling &amp; assembly processes presented here are still conceptual</a:t>
            </a:r>
          </a:p>
          <a:p>
            <a:pPr lvl="1"/>
            <a:r>
              <a:rPr lang="en-US" dirty="0" smtClean="0"/>
              <a:t>Most of these concepts are straightforward in development </a:t>
            </a:r>
            <a:r>
              <a:rPr lang="en-US" dirty="0" smtClean="0"/>
              <a:t>(based on scale</a:t>
            </a:r>
            <a:r>
              <a:rPr lang="en-US" dirty="0" smtClean="0"/>
              <a:t>-up, prior </a:t>
            </a:r>
            <a:r>
              <a:rPr lang="en-US" dirty="0" smtClean="0"/>
              <a:t>experience, etc.)</a:t>
            </a:r>
            <a:r>
              <a:rPr lang="en-US" dirty="0" smtClean="0"/>
              <a:t>, but </a:t>
            </a:r>
            <a:r>
              <a:rPr lang="en-US" dirty="0" err="1" smtClean="0"/>
              <a:t>loadpad</a:t>
            </a:r>
            <a:r>
              <a:rPr lang="en-US" dirty="0" smtClean="0"/>
              <a:t>-collar preassembly has not been performed before</a:t>
            </a:r>
          </a:p>
          <a:p>
            <a:pPr lvl="2"/>
            <a:r>
              <a:rPr lang="en-US" dirty="0" smtClean="0"/>
              <a:t>CERN is attempting this, and we expect an MQXFS model will be built this way</a:t>
            </a:r>
          </a:p>
          <a:p>
            <a:pPr lvl="1"/>
            <a:r>
              <a:rPr lang="en-US" dirty="0" smtClean="0"/>
              <a:t>We still estimate 2 mos. effort for developing and detailing these concepts, plus additional 2 mos. for detailed design</a:t>
            </a:r>
          </a:p>
          <a:p>
            <a:r>
              <a:rPr lang="en-US" dirty="0" smtClean="0"/>
              <a:t>Resource availability is limited</a:t>
            </a:r>
          </a:p>
          <a:p>
            <a:pPr lvl="1"/>
            <a:r>
              <a:rPr lang="en-US" dirty="0" smtClean="0"/>
              <a:t>We recently lost our primary designer for this work</a:t>
            </a:r>
            <a:endParaRPr lang="en-US" dirty="0" smtClean="0"/>
          </a:p>
          <a:p>
            <a:pPr lvl="2"/>
            <a:r>
              <a:rPr lang="en-US" dirty="0" smtClean="0"/>
              <a:t>Working with management to fill this</a:t>
            </a:r>
          </a:p>
          <a:p>
            <a:pPr lvl="2"/>
            <a:r>
              <a:rPr lang="en-US" dirty="0" smtClean="0"/>
              <a:t>Posting </a:t>
            </a:r>
            <a:r>
              <a:rPr lang="en-US" dirty="0" smtClean="0"/>
              <a:t>is out for replacement</a:t>
            </a:r>
          </a:p>
          <a:p>
            <a:pPr lvl="1"/>
            <a:r>
              <a:rPr lang="en-US" dirty="0" smtClean="0"/>
              <a:t>Currently sharing resources with other projects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Status of Parts &amp; Tooling Design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1981200"/>
            <a:ext cx="19812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rmAutofit fontScale="85000" lnSpcReduction="10000"/>
          </a:bodyPr>
          <a:lstStyle/>
          <a:p>
            <a:r>
              <a:rPr lang="en-US" sz="1400" dirty="0" smtClean="0"/>
              <a:t>See Kelly’s procurement talk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572000"/>
            <a:ext cx="24384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rmAutofit fontScale="92500"/>
          </a:bodyPr>
          <a:lstStyle/>
          <a:p>
            <a:r>
              <a:rPr lang="en-US" sz="1400" dirty="0" smtClean="0"/>
              <a:t>See Helene’s schedule discussion</a:t>
            </a:r>
            <a:endParaRPr lang="en-US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procedures developed for the assembly processes of the MQXFS can be reused with slight modification for the MQXFA</a:t>
            </a:r>
          </a:p>
          <a:p>
            <a:r>
              <a:rPr lang="en-US" dirty="0" smtClean="0"/>
              <a:t>Some procedures related to the scale-up will still need to be developed for MQXFA</a:t>
            </a:r>
          </a:p>
          <a:p>
            <a:pPr lvl="1"/>
            <a:r>
              <a:rPr lang="en-US" dirty="0" smtClean="0"/>
              <a:t>Half-shell segment joining</a:t>
            </a:r>
          </a:p>
          <a:p>
            <a:pPr lvl="1"/>
            <a:r>
              <a:rPr lang="en-US" dirty="0" smtClean="0"/>
              <a:t>Lifting and handling</a:t>
            </a:r>
          </a:p>
          <a:p>
            <a:pPr lvl="1"/>
            <a:r>
              <a:rPr lang="en-US" dirty="0" smtClean="0"/>
              <a:t>Shipping preparations</a:t>
            </a:r>
          </a:p>
          <a:p>
            <a:r>
              <a:rPr lang="en-US" dirty="0" smtClean="0"/>
              <a:t>This is an iterative process throughout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Procedures Development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43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Assembly processes and tooling concepts were presented for the MQXFA magnet</a:t>
            </a:r>
          </a:p>
          <a:p>
            <a:pPr lvl="1"/>
            <a:r>
              <a:rPr lang="en-US" dirty="0" smtClean="0"/>
              <a:t>Most of these concepts are straightforward in development (scale-up, prior experience), but </a:t>
            </a:r>
            <a:r>
              <a:rPr lang="en-US" dirty="0" err="1" smtClean="0"/>
              <a:t>loadpad</a:t>
            </a:r>
            <a:r>
              <a:rPr lang="en-US" dirty="0" smtClean="0"/>
              <a:t>-collar preassembly has not been performed before</a:t>
            </a:r>
          </a:p>
          <a:p>
            <a:pPr lvl="2"/>
            <a:r>
              <a:rPr lang="en-US" dirty="0" smtClean="0"/>
              <a:t>CERN is attempting this, and we expect an MQXFS model will be built this way</a:t>
            </a:r>
          </a:p>
          <a:p>
            <a:pPr lvl="1"/>
            <a:r>
              <a:rPr lang="en-US" dirty="0" smtClean="0"/>
              <a:t>We still estimate 2 mos. effort for developing and detailing these concepts, plus additional 2 mos. for detailed design</a:t>
            </a:r>
          </a:p>
          <a:p>
            <a:r>
              <a:rPr lang="en-US" dirty="0" smtClean="0"/>
              <a:t>The interface requirements for vertical testing at BNL require some discussions</a:t>
            </a:r>
          </a:p>
          <a:p>
            <a:pPr lvl="1"/>
            <a:r>
              <a:rPr lang="en-US" dirty="0" smtClean="0"/>
              <a:t>This may affect the design of the instrumentation connector layout and even the shipping of the magnet</a:t>
            </a:r>
          </a:p>
          <a:p>
            <a:r>
              <a:rPr lang="en-US" dirty="0" smtClean="0"/>
              <a:t>Designer resource availability is now limited</a:t>
            </a:r>
          </a:p>
          <a:p>
            <a:pPr lvl="1"/>
            <a:r>
              <a:rPr lang="en-US" dirty="0" smtClean="0"/>
              <a:t>More details in the schedule discussion later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Shell-Yoke Structure Assembly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Prepare shell segments (CMM, instrumentation, etc.)</a:t>
            </a:r>
          </a:p>
          <a:p>
            <a:r>
              <a:rPr lang="en-US" dirty="0" smtClean="0"/>
              <a:t>Place shell segments on vertical assembly stand</a:t>
            </a:r>
          </a:p>
          <a:p>
            <a:r>
              <a:rPr lang="en-US" dirty="0" smtClean="0"/>
              <a:t>Assemble yoke half stacks</a:t>
            </a:r>
          </a:p>
          <a:p>
            <a:r>
              <a:rPr lang="en-US" dirty="0" smtClean="0"/>
              <a:t>Assemble yokes into shell</a:t>
            </a:r>
          </a:p>
          <a:p>
            <a:r>
              <a:rPr lang="en-US" dirty="0" smtClean="0"/>
              <a:t>Insert bladders into assembly; preload</a:t>
            </a:r>
          </a:p>
          <a:p>
            <a:r>
              <a:rPr lang="en-US" dirty="0" smtClean="0"/>
              <a:t>Remove bladders</a:t>
            </a:r>
          </a:p>
          <a:p>
            <a:r>
              <a:rPr lang="en-US" dirty="0" smtClean="0"/>
              <a:t>Attach lifting beams</a:t>
            </a:r>
          </a:p>
          <a:p>
            <a:r>
              <a:rPr lang="en-US" dirty="0" smtClean="0"/>
              <a:t>Move half shell-yoke assemblies to rails, horizontal</a:t>
            </a:r>
          </a:p>
          <a:p>
            <a:r>
              <a:rPr lang="en-US" dirty="0" smtClean="0"/>
              <a:t>Remove lifting beams</a:t>
            </a:r>
          </a:p>
          <a:p>
            <a:r>
              <a:rPr lang="en-US" dirty="0" smtClean="0"/>
              <a:t>Remove half-length yoke tie rods</a:t>
            </a:r>
          </a:p>
          <a:p>
            <a:r>
              <a:rPr lang="en-US" dirty="0" smtClean="0"/>
              <a:t>Align and join half shell-yoke assemblies</a:t>
            </a:r>
          </a:p>
          <a:p>
            <a:r>
              <a:rPr lang="en-US" dirty="0" smtClean="0"/>
              <a:t>Insert full-length tie rods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 steps overview – Shell Structure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Coil Prep</a:t>
            </a:r>
          </a:p>
          <a:p>
            <a:pPr lvl="1"/>
            <a:r>
              <a:rPr lang="en-US" dirty="0" smtClean="0"/>
              <a:t>Receive coils, CMM</a:t>
            </a:r>
          </a:p>
          <a:p>
            <a:pPr lvl="1"/>
            <a:r>
              <a:rPr lang="en-US" dirty="0" smtClean="0"/>
              <a:t>Instrument coils</a:t>
            </a:r>
          </a:p>
          <a:p>
            <a:pPr lvl="1"/>
            <a:r>
              <a:rPr lang="en-US" dirty="0" smtClean="0"/>
              <a:t>Apply GPI layers to each coil</a:t>
            </a:r>
          </a:p>
          <a:p>
            <a:r>
              <a:rPr lang="en-US" dirty="0" smtClean="0"/>
              <a:t>Collars and load pads prep</a:t>
            </a:r>
          </a:p>
          <a:p>
            <a:pPr lvl="1"/>
            <a:r>
              <a:rPr lang="en-US" dirty="0" smtClean="0"/>
              <a:t>Assemble load pad stacks</a:t>
            </a:r>
          </a:p>
          <a:p>
            <a:pPr lvl="1"/>
            <a:r>
              <a:rPr lang="en-US" dirty="0" smtClean="0"/>
              <a:t>Assemble collar stacks on top of load pads</a:t>
            </a:r>
          </a:p>
          <a:p>
            <a:pPr lvl="1"/>
            <a:r>
              <a:rPr lang="en-US" dirty="0" smtClean="0"/>
              <a:t>Stage for coil pack integration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 steps overview – Coil Pack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Position first collar/load pad pair on assembly table</a:t>
            </a:r>
          </a:p>
          <a:p>
            <a:r>
              <a:rPr lang="en-US" dirty="0" smtClean="0"/>
              <a:t>Pair the first two coils on rollover table</a:t>
            </a:r>
          </a:p>
          <a:p>
            <a:r>
              <a:rPr lang="en-US" dirty="0" smtClean="0"/>
              <a:t>Move these two coils in place, and secure</a:t>
            </a:r>
          </a:p>
          <a:p>
            <a:r>
              <a:rPr lang="en-US" dirty="0" smtClean="0"/>
              <a:t>Pair the second two coils on rollover table</a:t>
            </a:r>
          </a:p>
          <a:p>
            <a:r>
              <a:rPr lang="en-US" dirty="0" smtClean="0"/>
              <a:t>Move these upper coils into place, secure</a:t>
            </a:r>
          </a:p>
          <a:p>
            <a:r>
              <a:rPr lang="en-US" dirty="0" smtClean="0"/>
              <a:t>Move side collar/load pad pairs on assembly wings and rotate into position</a:t>
            </a:r>
          </a:p>
          <a:p>
            <a:r>
              <a:rPr lang="en-US" dirty="0" smtClean="0"/>
              <a:t>Place last, upper collar/load pad assembly onto coil pack</a:t>
            </a:r>
          </a:p>
          <a:p>
            <a:r>
              <a:rPr lang="en-US" dirty="0" smtClean="0"/>
              <a:t>Torque coil pack and measure gaps and sizes, etc.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 steps overview – Coil Pack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Prepare master key shim and bladder packages, place the bottom ones in structure</a:t>
            </a:r>
          </a:p>
          <a:p>
            <a:r>
              <a:rPr lang="en-US" dirty="0" smtClean="0"/>
              <a:t>Raise coil pack, install insertion rails; secure</a:t>
            </a:r>
          </a:p>
          <a:p>
            <a:r>
              <a:rPr lang="en-US" dirty="0" smtClean="0"/>
              <a:t>Roll coil pack into the structure, secure</a:t>
            </a:r>
          </a:p>
          <a:p>
            <a:r>
              <a:rPr lang="en-US" dirty="0" smtClean="0"/>
              <a:t>Insert the other master key packages</a:t>
            </a:r>
          </a:p>
          <a:p>
            <a:r>
              <a:rPr lang="en-US" dirty="0" smtClean="0"/>
              <a:t>Connect high pressure system and SG system</a:t>
            </a:r>
          </a:p>
          <a:p>
            <a:r>
              <a:rPr lang="en-US" dirty="0" smtClean="0"/>
              <a:t>Perform bladder preload operations</a:t>
            </a:r>
          </a:p>
          <a:p>
            <a:r>
              <a:rPr lang="en-US" dirty="0" smtClean="0"/>
              <a:t>Disconnect systems</a:t>
            </a:r>
          </a:p>
          <a:p>
            <a:r>
              <a:rPr lang="en-US" dirty="0" smtClean="0"/>
              <a:t>Perform magnet splicing operations</a:t>
            </a:r>
          </a:p>
          <a:p>
            <a:r>
              <a:rPr lang="en-US" dirty="0" smtClean="0"/>
              <a:t>Attach connector mounts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Assembly steps overview – Magnet Integration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 shipping container</a:t>
            </a:r>
          </a:p>
          <a:p>
            <a:r>
              <a:rPr lang="en-US" dirty="0" smtClean="0"/>
              <a:t>Secure the leads and instrumentation wires</a:t>
            </a:r>
          </a:p>
          <a:p>
            <a:r>
              <a:rPr lang="en-US" dirty="0" smtClean="0"/>
              <a:t>Attach lifting beams and collars</a:t>
            </a:r>
          </a:p>
          <a:p>
            <a:r>
              <a:rPr lang="en-US" dirty="0" smtClean="0"/>
              <a:t>Transfer magnet to shipping container</a:t>
            </a:r>
          </a:p>
          <a:p>
            <a:r>
              <a:rPr lang="en-US" dirty="0" smtClean="0"/>
              <a:t>Secure magnet structure in place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 steps overview </a:t>
            </a:r>
            <a:r>
              <a:rPr lang="en-US" smtClean="0"/>
              <a:t>– Shipping Prep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rocket-pad.JPG"/>
          <p:cNvPicPr>
            <a:picLocks noChangeAspect="1"/>
          </p:cNvPicPr>
          <p:nvPr/>
        </p:nvPicPr>
        <p:blipFill>
          <a:blip r:embed="rId2"/>
          <a:srcRect l="21561" t="5233" r="20325" b="8769"/>
          <a:stretch>
            <a:fillRect/>
          </a:stretch>
        </p:blipFill>
        <p:spPr>
          <a:xfrm>
            <a:off x="228600" y="2438400"/>
            <a:ext cx="2261937" cy="3657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95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Half-length subassemblies assembled vertically</a:t>
            </a:r>
          </a:p>
          <a:p>
            <a:r>
              <a:rPr lang="en-US" dirty="0" smtClean="0"/>
              <a:t>Preload cross</a:t>
            </a:r>
            <a:r>
              <a:rPr lang="en-US" baseline="0" dirty="0" smtClean="0"/>
              <a:t> beam serves as</a:t>
            </a:r>
            <a:r>
              <a:rPr lang="en-US" dirty="0" smtClean="0"/>
              <a:t> integrated seismic support</a:t>
            </a:r>
            <a:endParaRPr lang="en-US" baseline="0" dirty="0" smtClean="0"/>
          </a:p>
          <a:p>
            <a:r>
              <a:rPr lang="en-US" baseline="0" dirty="0" smtClean="0"/>
              <a:t>Lifting support</a:t>
            </a:r>
            <a:r>
              <a:rPr lang="en-US" dirty="0" smtClean="0"/>
              <a:t> beams </a:t>
            </a:r>
            <a:r>
              <a:rPr lang="en-US" baseline="0" dirty="0" smtClean="0"/>
              <a:t>with horizontal rotation pivot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Shell-Yoke Subassemblies</a:t>
            </a:r>
            <a:endParaRPr lang="en-US" dirty="0"/>
          </a:p>
        </p:txBody>
      </p:sp>
      <p:pic>
        <p:nvPicPr>
          <p:cNvPr id="7" name="Picture 6" descr="713-a.JPG"/>
          <p:cNvPicPr>
            <a:picLocks noChangeAspect="1"/>
          </p:cNvPicPr>
          <p:nvPr/>
        </p:nvPicPr>
        <p:blipFill>
          <a:blip r:embed="rId3"/>
          <a:srcRect l="18261" r="24348"/>
          <a:stretch>
            <a:fillRect/>
          </a:stretch>
        </p:blipFill>
        <p:spPr>
          <a:xfrm>
            <a:off x="4038600" y="2514600"/>
            <a:ext cx="1676400" cy="3657600"/>
          </a:xfrm>
          <a:prstGeom prst="rect">
            <a:avLst/>
          </a:prstGeom>
        </p:spPr>
      </p:pic>
      <p:pic>
        <p:nvPicPr>
          <p:cNvPr id="8" name="Picture 7" descr="713-b.JPG"/>
          <p:cNvPicPr>
            <a:picLocks noChangeAspect="1"/>
          </p:cNvPicPr>
          <p:nvPr/>
        </p:nvPicPr>
        <p:blipFill>
          <a:blip r:embed="rId4"/>
          <a:srcRect l="21928" r="25992"/>
          <a:stretch>
            <a:fillRect/>
          </a:stretch>
        </p:blipFill>
        <p:spPr>
          <a:xfrm>
            <a:off x="5867400" y="2438400"/>
            <a:ext cx="1447800" cy="3657600"/>
          </a:xfrm>
          <a:prstGeom prst="rect">
            <a:avLst/>
          </a:prstGeom>
        </p:spPr>
      </p:pic>
      <p:pic>
        <p:nvPicPr>
          <p:cNvPr id="9" name="Picture 8" descr="713-c.JPG"/>
          <p:cNvPicPr>
            <a:picLocks noChangeAspect="1"/>
          </p:cNvPicPr>
          <p:nvPr/>
        </p:nvPicPr>
        <p:blipFill>
          <a:blip r:embed="rId5"/>
          <a:srcRect l="26177" t="6250" r="28609" b="6250"/>
          <a:stretch>
            <a:fillRect/>
          </a:stretch>
        </p:blipFill>
        <p:spPr>
          <a:xfrm>
            <a:off x="7364185" y="2590800"/>
            <a:ext cx="1551215" cy="34290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5486400" y="4038600"/>
            <a:ext cx="5334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086600" y="4038600"/>
            <a:ext cx="5334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1524000" y="4419600"/>
            <a:ext cx="1295400" cy="1143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57400" y="5638800"/>
            <a:ext cx="2057400" cy="6096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US" dirty="0" smtClean="0"/>
              <a:t>Cross beam support still shown with single bladder per quadrant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315200" y="3962400"/>
            <a:ext cx="381794" cy="7540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8839994" y="4266406"/>
            <a:ext cx="304006" cy="7699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52930" y="6047601"/>
            <a:ext cx="2748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Note: Final shell configuration not shown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 rot="2394372">
            <a:off x="7332628" y="1353829"/>
            <a:ext cx="1828800" cy="609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Conceptual Tooling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and Yoke Assemblies</a:t>
            </a:r>
            <a:endParaRPr lang="en-US" dirty="0"/>
          </a:p>
        </p:txBody>
      </p:sp>
      <p:pic>
        <p:nvPicPr>
          <p:cNvPr id="10" name="Picture 9" descr="713-e.JPG"/>
          <p:cNvPicPr>
            <a:picLocks noChangeAspect="1"/>
          </p:cNvPicPr>
          <p:nvPr/>
        </p:nvPicPr>
        <p:blipFill>
          <a:blip r:embed="rId2"/>
          <a:srcRect l="22802" r="28024"/>
          <a:stretch>
            <a:fillRect/>
          </a:stretch>
        </p:blipFill>
        <p:spPr>
          <a:xfrm>
            <a:off x="228600" y="1143000"/>
            <a:ext cx="1574800" cy="4572000"/>
          </a:xfrm>
          <a:prstGeom prst="rect">
            <a:avLst/>
          </a:prstGeom>
        </p:spPr>
      </p:pic>
      <p:pic>
        <p:nvPicPr>
          <p:cNvPr id="12" name="Picture 11" descr="713-h.JPG"/>
          <p:cNvPicPr>
            <a:picLocks noChangeAspect="1"/>
          </p:cNvPicPr>
          <p:nvPr/>
        </p:nvPicPr>
        <p:blipFill>
          <a:blip r:embed="rId3"/>
          <a:srcRect t="7345" r="5000" b="22871"/>
          <a:stretch>
            <a:fillRect/>
          </a:stretch>
        </p:blipFill>
        <p:spPr>
          <a:xfrm>
            <a:off x="2667000" y="3143250"/>
            <a:ext cx="6400800" cy="3105150"/>
          </a:xfrm>
          <a:prstGeom prst="rect">
            <a:avLst/>
          </a:prstGeom>
        </p:spPr>
      </p:pic>
      <p:pic>
        <p:nvPicPr>
          <p:cNvPr id="11" name="Picture 10" descr="713-f.JPG"/>
          <p:cNvPicPr>
            <a:picLocks noChangeAspect="1"/>
          </p:cNvPicPr>
          <p:nvPr/>
        </p:nvPicPr>
        <p:blipFill>
          <a:blip r:embed="rId4"/>
          <a:srcRect l="9425" t="25394" r="11785" b="10069"/>
          <a:stretch>
            <a:fillRect/>
          </a:stretch>
        </p:blipFill>
        <p:spPr>
          <a:xfrm>
            <a:off x="2147047" y="990600"/>
            <a:ext cx="4787153" cy="3124200"/>
          </a:xfrm>
          <a:prstGeom prst="rect">
            <a:avLst/>
          </a:prstGeom>
        </p:spPr>
      </p:pic>
      <p:sp>
        <p:nvSpPr>
          <p:cNvPr id="13" name="Curved Down Arrow 12"/>
          <p:cNvSpPr/>
          <p:nvPr/>
        </p:nvSpPr>
        <p:spPr>
          <a:xfrm rot="20225675">
            <a:off x="1702910" y="1088131"/>
            <a:ext cx="2019613" cy="67381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3173072">
            <a:off x="5883485" y="2681941"/>
            <a:ext cx="8382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0200" y="2133600"/>
            <a:ext cx="2072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Half-length lifted &amp;</a:t>
            </a:r>
          </a:p>
          <a:p>
            <a:r>
              <a:rPr lang="en-US" dirty="0" smtClean="0"/>
              <a:t>rotated horizontally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2209800"/>
            <a:ext cx="221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Subassembly placed</a:t>
            </a:r>
          </a:p>
          <a:p>
            <a:r>
              <a:rPr lang="en-US" dirty="0" smtClean="0"/>
              <a:t>on assembly rail table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2394372">
            <a:off x="7332628" y="1353829"/>
            <a:ext cx="1828800" cy="609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Conceptual Scale-up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52930" y="6276201"/>
            <a:ext cx="2748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Note: Final shell configuration not shown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79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Assembly rails allow halves to be joined together</a:t>
            </a:r>
          </a:p>
          <a:p>
            <a:r>
              <a:rPr lang="en-US" dirty="0" smtClean="0"/>
              <a:t>Clocking</a:t>
            </a:r>
            <a:r>
              <a:rPr lang="en-US" baseline="0" dirty="0" smtClean="0"/>
              <a:t> mechanism will the same as LQ method with lifting rollers</a:t>
            </a:r>
          </a:p>
          <a:p>
            <a:pPr lvl="1"/>
            <a:r>
              <a:rPr lang="en-US" baseline="0" dirty="0" smtClean="0"/>
              <a:t>Resting on shell cutouts for accurate placement</a:t>
            </a:r>
          </a:p>
          <a:p>
            <a:r>
              <a:rPr lang="en-US" dirty="0" smtClean="0"/>
              <a:t>Yoke tie rods will be swapped from half-length to full-length</a:t>
            </a:r>
            <a:endParaRPr lang="en-US" baseline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and Yoke Assemblies</a:t>
            </a:r>
            <a:endParaRPr lang="en-US" dirty="0"/>
          </a:p>
        </p:txBody>
      </p:sp>
      <p:pic>
        <p:nvPicPr>
          <p:cNvPr id="8" name="Picture 7" descr="713-i.JPG"/>
          <p:cNvPicPr>
            <a:picLocks noChangeAspect="1"/>
          </p:cNvPicPr>
          <p:nvPr/>
        </p:nvPicPr>
        <p:blipFill>
          <a:blip r:embed="rId2"/>
          <a:srcRect t="14466" r="2500" b="24986"/>
          <a:stretch>
            <a:fillRect/>
          </a:stretch>
        </p:blipFill>
        <p:spPr>
          <a:xfrm>
            <a:off x="0" y="2286000"/>
            <a:ext cx="5809130" cy="2286000"/>
          </a:xfrm>
          <a:prstGeom prst="rect">
            <a:avLst/>
          </a:prstGeom>
        </p:spPr>
      </p:pic>
      <p:pic>
        <p:nvPicPr>
          <p:cNvPr id="9" name="Picture 8" descr="713-j.JPG"/>
          <p:cNvPicPr>
            <a:picLocks noChangeAspect="1"/>
          </p:cNvPicPr>
          <p:nvPr/>
        </p:nvPicPr>
        <p:blipFill>
          <a:blip r:embed="rId3"/>
          <a:srcRect t="11378" r="5000" b="18774"/>
          <a:stretch>
            <a:fillRect/>
          </a:stretch>
        </p:blipFill>
        <p:spPr>
          <a:xfrm>
            <a:off x="3044757" y="3810000"/>
            <a:ext cx="6099243" cy="24384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10" name="Picture 9" descr="DSC0463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752600"/>
            <a:ext cx="2438399" cy="18288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>
            <a:off x="5981700" y="3543300"/>
            <a:ext cx="1524000" cy="990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2394372">
            <a:off x="7332628" y="1353829"/>
            <a:ext cx="1828800" cy="609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Conceptual Scale-up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52930" y="6276201"/>
            <a:ext cx="2748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Note: Final shell configuration not shown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Pack Prep &amp; Assembly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Cheng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Coil Pack Assembly Prep—Load Pads &amp; Collars</a:t>
            </a:r>
            <a:endParaRPr lang="en-US" dirty="0"/>
          </a:p>
        </p:txBody>
      </p:sp>
      <p:pic>
        <p:nvPicPr>
          <p:cNvPr id="10" name="Picture 9" descr="dan1.JPG"/>
          <p:cNvPicPr>
            <a:picLocks noChangeAspect="1"/>
          </p:cNvPicPr>
          <p:nvPr/>
        </p:nvPicPr>
        <p:blipFill>
          <a:blip r:embed="rId2"/>
          <a:srcRect r="14786"/>
          <a:stretch>
            <a:fillRect/>
          </a:stretch>
        </p:blipFill>
        <p:spPr>
          <a:xfrm>
            <a:off x="457200" y="1143000"/>
            <a:ext cx="3886200" cy="2514600"/>
          </a:xfrm>
          <a:prstGeom prst="rect">
            <a:avLst/>
          </a:prstGeom>
        </p:spPr>
      </p:pic>
      <p:pic>
        <p:nvPicPr>
          <p:cNvPr id="11" name="Picture 10" descr="da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455" y="1143000"/>
            <a:ext cx="3858310" cy="2514600"/>
          </a:xfrm>
          <a:prstGeom prst="rect">
            <a:avLst/>
          </a:prstGeom>
        </p:spPr>
      </p:pic>
      <p:pic>
        <p:nvPicPr>
          <p:cNvPr id="12" name="Picture 11" descr="dan3.JPG"/>
          <p:cNvPicPr>
            <a:picLocks noChangeAspect="1"/>
          </p:cNvPicPr>
          <p:nvPr/>
        </p:nvPicPr>
        <p:blipFill>
          <a:blip r:embed="rId4"/>
          <a:srcRect l="7264"/>
          <a:stretch>
            <a:fillRect/>
          </a:stretch>
        </p:blipFill>
        <p:spPr>
          <a:xfrm>
            <a:off x="457200" y="3733800"/>
            <a:ext cx="3891055" cy="2514600"/>
          </a:xfrm>
          <a:prstGeom prst="rect">
            <a:avLst/>
          </a:prstGeom>
        </p:spPr>
      </p:pic>
      <p:pic>
        <p:nvPicPr>
          <p:cNvPr id="13" name="Picture 12" descr="dan4.JPG"/>
          <p:cNvPicPr>
            <a:picLocks noChangeAspect="1"/>
          </p:cNvPicPr>
          <p:nvPr/>
        </p:nvPicPr>
        <p:blipFill>
          <a:blip r:embed="rId5"/>
          <a:srcRect r="1531"/>
          <a:stretch>
            <a:fillRect/>
          </a:stretch>
        </p:blipFill>
        <p:spPr>
          <a:xfrm>
            <a:off x="4800600" y="3733800"/>
            <a:ext cx="3886200" cy="251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2895600"/>
            <a:ext cx="2667000" cy="6857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rmAutofit fontScale="92500" lnSpcReduction="10000"/>
          </a:bodyPr>
          <a:lstStyle/>
          <a:p>
            <a:r>
              <a:rPr lang="en-US" sz="1400" dirty="0" smtClean="0"/>
              <a:t>Load pads assembled on surrogate master</a:t>
            </a:r>
          </a:p>
          <a:p>
            <a:r>
              <a:rPr lang="en-US" sz="1400" dirty="0" smtClean="0"/>
              <a:t>Collars then assembled on load pads</a:t>
            </a:r>
          </a:p>
          <a:p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3124201"/>
            <a:ext cx="2362200" cy="4571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rmAutofit fontScale="92500" lnSpcReduction="10000"/>
          </a:bodyPr>
          <a:lstStyle/>
          <a:p>
            <a:r>
              <a:rPr lang="en-US" sz="1400" dirty="0" smtClean="0"/>
              <a:t>Collars fully assembled on load pads</a:t>
            </a:r>
          </a:p>
          <a:p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5715000"/>
            <a:ext cx="2514600" cy="4571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rmAutofit fontScale="92500" lnSpcReduction="10000"/>
          </a:bodyPr>
          <a:lstStyle/>
          <a:p>
            <a:r>
              <a:rPr lang="en-US" sz="1400" dirty="0" smtClean="0"/>
              <a:t>Lifting beam is mounted to load pad/collar assembly</a:t>
            </a:r>
          </a:p>
          <a:p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5715000"/>
            <a:ext cx="2514600" cy="4571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rmAutofit fontScale="92500" lnSpcReduction="10000"/>
          </a:bodyPr>
          <a:lstStyle/>
          <a:p>
            <a:r>
              <a:rPr lang="en-US" sz="1400" dirty="0" smtClean="0"/>
              <a:t>Lifting beam moves load pad/collar assembly</a:t>
            </a:r>
          </a:p>
          <a:p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>
            <a:off x="4419600" y="1981200"/>
            <a:ext cx="3810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419600" y="4495800"/>
            <a:ext cx="3810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05400" y="6248400"/>
            <a:ext cx="32766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rmAutofit fontScale="92500" lnSpcReduction="20000"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Second assembly table shown for concept; surrogate master of the </a:t>
            </a:r>
            <a:r>
              <a:rPr lang="en-US" sz="1400" dirty="0" err="1" smtClean="0">
                <a:solidFill>
                  <a:srgbClr val="FF0000"/>
                </a:solidFill>
              </a:rPr>
              <a:t>coilpack</a:t>
            </a:r>
            <a:r>
              <a:rPr lang="en-US" sz="1400" dirty="0" smtClean="0">
                <a:solidFill>
                  <a:srgbClr val="FF0000"/>
                </a:solidFill>
              </a:rPr>
              <a:t> assembly table could be used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2394372">
            <a:off x="7332628" y="1353829"/>
            <a:ext cx="1828800" cy="609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Conceptual Tooling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2477</Words>
  <Application>Microsoft Macintosh PowerPoint</Application>
  <PresentationFormat>On-screen Show (4:3)</PresentationFormat>
  <Paragraphs>420</Paragraphs>
  <Slides>45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Assembly Plan and Tooling for MQXFA1</vt:lpstr>
      <vt:lpstr>Outline</vt:lpstr>
      <vt:lpstr>Primary MQXFA Structure Subassemblies</vt:lpstr>
      <vt:lpstr>Shell-Yoke Structure Assembly</vt:lpstr>
      <vt:lpstr>Shell-Yoke Subassemblies</vt:lpstr>
      <vt:lpstr>Shell and Yoke Assemblies</vt:lpstr>
      <vt:lpstr>Shell and Yoke Assemblies</vt:lpstr>
      <vt:lpstr>Coil Pack Prep &amp; Assembly</vt:lpstr>
      <vt:lpstr>Coil Pack Assembly Prep—Load Pads &amp; Collars</vt:lpstr>
      <vt:lpstr>Coil Pack Assembly Prep—Load Pads &amp; Collars</vt:lpstr>
      <vt:lpstr>Coil Pack Assembly Prep--Coil Preparations</vt:lpstr>
      <vt:lpstr>Coil Pack Assembly Prep--Coil Preparations</vt:lpstr>
      <vt:lpstr>Coil Pack Assembly Prep--Coil Preparations</vt:lpstr>
      <vt:lpstr>Coil Pack Assembly Prep—Load Pads &amp; Collars</vt:lpstr>
      <vt:lpstr>Magnet Integration</vt:lpstr>
      <vt:lpstr>Magnet Integration</vt:lpstr>
      <vt:lpstr>Magnet Integration</vt:lpstr>
      <vt:lpstr>Magnet Integration</vt:lpstr>
      <vt:lpstr>Magnet Integration</vt:lpstr>
      <vt:lpstr>Magnet Integration</vt:lpstr>
      <vt:lpstr>Magnet Integration</vt:lpstr>
      <vt:lpstr>Magnet Integration</vt:lpstr>
      <vt:lpstr>Magnet Integration</vt:lpstr>
      <vt:lpstr>Magnet Integration</vt:lpstr>
      <vt:lpstr>Magnet Integration</vt:lpstr>
      <vt:lpstr>Magnet Integration</vt:lpstr>
      <vt:lpstr>Magnet Integration - Axial End Loading</vt:lpstr>
      <vt:lpstr>Magnet Integration - Axial End Loading</vt:lpstr>
      <vt:lpstr>Open Issues</vt:lpstr>
      <vt:lpstr>Magnet Integration – Splice Box</vt:lpstr>
      <vt:lpstr>Magnet Integration – Fiducialization Discussion</vt:lpstr>
      <vt:lpstr>Magnet Integration – Fiducialization Discussion</vt:lpstr>
      <vt:lpstr>Magnet Integration – Instrumentation</vt:lpstr>
      <vt:lpstr>Magnet Shipping &amp; Test Preparations</vt:lpstr>
      <vt:lpstr>Summary of Assembly Designs &amp; Processes</vt:lpstr>
      <vt:lpstr>Status</vt:lpstr>
      <vt:lpstr>Status of Parts &amp; Tooling Design</vt:lpstr>
      <vt:lpstr>Status of Procedures Development</vt:lpstr>
      <vt:lpstr>Summary</vt:lpstr>
      <vt:lpstr>Appendix</vt:lpstr>
      <vt:lpstr>Assembly steps overview – Shell Structure</vt:lpstr>
      <vt:lpstr>Assembly steps overview – Coil Pack</vt:lpstr>
      <vt:lpstr>Assembly steps overview – Coil Pack</vt:lpstr>
      <vt:lpstr>Assembly steps overview – Magnet Integration</vt:lpstr>
      <vt:lpstr>Assembly steps overview – Shipping Prep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hfelice</dc:creator>
  <cp:lastModifiedBy>Dan Cheng</cp:lastModifiedBy>
  <cp:revision>182</cp:revision>
  <dcterms:created xsi:type="dcterms:W3CDTF">2015-07-16T18:42:15Z</dcterms:created>
  <dcterms:modified xsi:type="dcterms:W3CDTF">2015-07-16T18:50:04Z</dcterms:modified>
</cp:coreProperties>
</file>