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68" r:id="rId2"/>
    <p:sldId id="310" r:id="rId3"/>
    <p:sldId id="312" r:id="rId4"/>
    <p:sldId id="321" r:id="rId5"/>
    <p:sldId id="322" r:id="rId6"/>
    <p:sldId id="311" r:id="rId7"/>
    <p:sldId id="323" r:id="rId8"/>
    <p:sldId id="314" r:id="rId9"/>
    <p:sldId id="316" r:id="rId10"/>
    <p:sldId id="315" r:id="rId11"/>
    <p:sldId id="317" r:id="rId12"/>
    <p:sldId id="318" r:id="rId13"/>
    <p:sldId id="319" r:id="rId14"/>
    <p:sldId id="320" r:id="rId15"/>
    <p:sldId id="313" r:id="rId16"/>
    <p:sldId id="302" r:id="rId17"/>
    <p:sldId id="301" r:id="rId18"/>
    <p:sldId id="308" r:id="rId19"/>
    <p:sldId id="309" r:id="rId20"/>
    <p:sldId id="304" r:id="rId21"/>
    <p:sldId id="303" r:id="rId22"/>
    <p:sldId id="305" r:id="rId23"/>
    <p:sldId id="306" r:id="rId24"/>
    <p:sldId id="307" r:id="rId2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09B8B0-B358-4653-9D32-1FCFBA2FC2BE}">
          <p14:sldIdLst>
            <p14:sldId id="268"/>
            <p14:sldId id="310"/>
            <p14:sldId id="312"/>
            <p14:sldId id="321"/>
            <p14:sldId id="322"/>
            <p14:sldId id="311"/>
            <p14:sldId id="323"/>
            <p14:sldId id="314"/>
            <p14:sldId id="316"/>
            <p14:sldId id="315"/>
            <p14:sldId id="317"/>
            <p14:sldId id="318"/>
            <p14:sldId id="319"/>
            <p14:sldId id="320"/>
            <p14:sldId id="313"/>
            <p14:sldId id="302"/>
            <p14:sldId id="301"/>
            <p14:sldId id="308"/>
            <p14:sldId id="309"/>
            <p14:sldId id="304"/>
            <p14:sldId id="303"/>
            <p14:sldId id="305"/>
            <p14:sldId id="306"/>
            <p14:sldId id="307"/>
          </p14:sldIdLst>
        </p14:section>
        <p14:section name="Untitled Section" id="{A2CF2C81-8208-4323-B027-8B5E953422A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9" d="100"/>
          <a:sy n="179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422609D-80F9-4409-9649-DAA6BBD0AA9B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160B941-DBA9-4065-8178-D69C4AFE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6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8100"/>
            <a:ext cx="2105025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"/>
            <a:ext cx="6162675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1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"/>
            <a:ext cx="75057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93800"/>
            <a:ext cx="7759700" cy="5130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2975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447800" y="152400"/>
            <a:ext cx="55816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40327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2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6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8165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2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8165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7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447800" y="152400"/>
            <a:ext cx="55816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79F"/>
                </a:solidFill>
                <a:latin typeface="Arial" pitchFamily="34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52743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 flipH="1"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55816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level5</a:t>
            </a: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0346AF-ACFB-4C64-9BFA-79D3B779B3BC}" type="slidenum">
              <a:rPr lang="en-US" sz="10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524438"/>
            <a:ext cx="895350" cy="3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69" y="152400"/>
            <a:ext cx="1725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7" y="84930"/>
            <a:ext cx="6889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91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153400" cy="2667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LHC Hi-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Lumi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QXF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Options for Value Engineering</a:t>
            </a:r>
          </a:p>
          <a:p>
            <a:r>
              <a:rPr lang="en-US" sz="1800" b="0" dirty="0" smtClean="0">
                <a:solidFill>
                  <a:schemeClr val="accent1">
                    <a:lumMod val="50000"/>
                  </a:schemeClr>
                </a:solidFill>
              </a:rPr>
              <a:t>M. Anerella, J. Schmalzle, P. Kovach</a:t>
            </a:r>
          </a:p>
          <a:p>
            <a:r>
              <a:rPr lang="en-US" sz="1800" b="0" dirty="0" smtClean="0">
                <a:solidFill>
                  <a:schemeClr val="accent1">
                    <a:lumMod val="50000"/>
                  </a:schemeClr>
                </a:solidFill>
              </a:rPr>
              <a:t>July 17, 2015</a:t>
            </a:r>
            <a:endParaRPr lang="en-US" sz="18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4648200" cy="45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5810250" cy="736600"/>
          </a:xfrm>
        </p:spPr>
        <p:txBody>
          <a:bodyPr/>
          <a:lstStyle/>
          <a:p>
            <a:r>
              <a:rPr lang="en-US" dirty="0" smtClean="0"/>
              <a:t>Yoke shell sub-assembly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716" y="1524000"/>
            <a:ext cx="2667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pad are pre-assembled in the yoke shell subassembly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>
            <a:off x="2824716" y="1985665"/>
            <a:ext cx="1747284" cy="3003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30822" y="4007027"/>
            <a:ext cx="2667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Bolts secure load pads in retracted position. Bolts are installed at existing cutouts in shell. 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 bwMode="auto">
          <a:xfrm flipV="1">
            <a:off x="2797822" y="3581400"/>
            <a:ext cx="1012178" cy="10257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027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t="12078" r="28266" b="14980"/>
          <a:stretch/>
        </p:blipFill>
        <p:spPr bwMode="auto">
          <a:xfrm>
            <a:off x="2971800" y="1037891"/>
            <a:ext cx="4800600" cy="491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81650" cy="736600"/>
          </a:xfrm>
        </p:spPr>
        <p:txBody>
          <a:bodyPr/>
          <a:lstStyle/>
          <a:p>
            <a:r>
              <a:rPr lang="en-US" dirty="0" smtClean="0"/>
              <a:t>Collar pack insertion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199" y="1371600"/>
            <a:ext cx="274226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Collar assembly supported on roller assemblies, roller tracks inserted in yoke holes (more on next slide)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2818468" y="2110264"/>
            <a:ext cx="1601132" cy="2233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9" idx="3"/>
          </p:cNvCxnSpPr>
          <p:nvPr/>
        </p:nvCxnSpPr>
        <p:spPr bwMode="auto">
          <a:xfrm>
            <a:off x="2057399" y="4693861"/>
            <a:ext cx="3124201" cy="4877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5724" y="3124200"/>
            <a:ext cx="1821675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Once collar assembly is in place, screw assemblies used to push pads into position against collars to increase space for bladder installation.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1077" y="5010350"/>
            <a:ext cx="337392" cy="125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2743200" y="5410200"/>
            <a:ext cx="24384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172200" y="5562600"/>
            <a:ext cx="2819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requires holes in table base at bottom screw locations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13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esses\Documents\TEMP\Yoke collar proposal\lqxf_insertion_w_roller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7018" r="15517" b="28684"/>
          <a:stretch/>
        </p:blipFill>
        <p:spPr bwMode="auto">
          <a:xfrm>
            <a:off x="2895600" y="2516453"/>
            <a:ext cx="3124200" cy="188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esses\Documents\TEMP\Yoke collar proposal\lqxf_insertion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t="26713" r="15013" b="28272"/>
          <a:stretch/>
        </p:blipFill>
        <p:spPr bwMode="auto">
          <a:xfrm>
            <a:off x="1238766" y="731983"/>
            <a:ext cx="2723633" cy="16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81650" cy="736600"/>
          </a:xfrm>
        </p:spPr>
        <p:txBody>
          <a:bodyPr/>
          <a:lstStyle/>
          <a:p>
            <a:r>
              <a:rPr lang="en-US" dirty="0" smtClean="0"/>
              <a:t>Collar pack insertion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649" y="2785818"/>
            <a:ext cx="22098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Roller supports ready to accept collar pack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 flipV="1">
            <a:off x="2395449" y="1905000"/>
            <a:ext cx="652551" cy="13424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074235" y="3886200"/>
            <a:ext cx="3107365" cy="10848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55305" y="4324529"/>
            <a:ext cx="171893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Collar pack on supports, ready for insertion.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29051" b="7140"/>
          <a:stretch/>
        </p:blipFill>
        <p:spPr bwMode="auto">
          <a:xfrm>
            <a:off x="6096000" y="3709148"/>
            <a:ext cx="2663223" cy="2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jesses\Documents\TEMP\Yoke collar proposal\front_rail_suppor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9084" r="14136" b="20164"/>
          <a:stretch/>
        </p:blipFill>
        <p:spPr bwMode="auto">
          <a:xfrm>
            <a:off x="4719576" y="901547"/>
            <a:ext cx="2024517" cy="13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3276600" y="1557486"/>
            <a:ext cx="2133600" cy="3475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012904" y="4947995"/>
            <a:ext cx="171893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Collar assembly installation complete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 bwMode="auto">
          <a:xfrm flipV="1">
            <a:off x="5731834" y="5410200"/>
            <a:ext cx="821366" cy="1379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998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57" y="1267046"/>
            <a:ext cx="7238843" cy="437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81650" cy="736600"/>
          </a:xfrm>
        </p:spPr>
        <p:txBody>
          <a:bodyPr/>
          <a:lstStyle/>
          <a:p>
            <a:r>
              <a:rPr lang="en-US" dirty="0" smtClean="0"/>
              <a:t>Alternate tooling concept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828800" y="1295400"/>
            <a:ext cx="1295400" cy="243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751" y="1752600"/>
            <a:ext cx="192183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(cheaper) insertion rail concept, simpler support bar sliding on low friction UHMW bar.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082586" y="2819400"/>
            <a:ext cx="1879814" cy="1600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22" y="1310106"/>
            <a:ext cx="12922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0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81650" cy="736600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6858000" cy="3962400"/>
          </a:xfrm>
        </p:spPr>
        <p:txBody>
          <a:bodyPr/>
          <a:lstStyle/>
          <a:p>
            <a:r>
              <a:rPr lang="en-US" sz="2000" b="0" dirty="0" smtClean="0"/>
              <a:t>Shell - yoke subassembly includes the load pads.</a:t>
            </a:r>
          </a:p>
          <a:p>
            <a:r>
              <a:rPr lang="en-US" sz="2000" b="0" dirty="0" smtClean="0"/>
              <a:t>Masters eliminated:</a:t>
            </a:r>
          </a:p>
          <a:p>
            <a:pPr lvl="1"/>
            <a:r>
              <a:rPr lang="en-US" sz="2000" b="0" dirty="0" smtClean="0"/>
              <a:t>Increases alignment accuracy</a:t>
            </a:r>
          </a:p>
          <a:p>
            <a:pPr lvl="1"/>
            <a:r>
              <a:rPr lang="en-US" sz="2000" b="0" dirty="0" smtClean="0"/>
              <a:t>Reduces cost</a:t>
            </a:r>
          </a:p>
          <a:p>
            <a:r>
              <a:rPr lang="en-US" sz="2000" b="0" dirty="0" smtClean="0"/>
              <a:t>Insertion of only collared coil assembly. </a:t>
            </a:r>
            <a:endParaRPr lang="en-US" sz="2000" b="0" dirty="0"/>
          </a:p>
          <a:p>
            <a:r>
              <a:rPr lang="en-US" sz="2000" b="0" dirty="0" smtClean="0"/>
              <a:t>Requires only minor changes to tooling &amp; procedures</a:t>
            </a:r>
          </a:p>
          <a:p>
            <a:pPr lvl="1"/>
            <a:r>
              <a:rPr lang="en-US" sz="2000" b="0" dirty="0" smtClean="0"/>
              <a:t>New yoke preloading beam</a:t>
            </a:r>
          </a:p>
          <a:p>
            <a:pPr lvl="1"/>
            <a:r>
              <a:rPr lang="en-US" sz="2000" b="0" dirty="0" smtClean="0"/>
              <a:t>New rollers / slides for collar assembly</a:t>
            </a:r>
          </a:p>
          <a:p>
            <a:pPr lvl="1"/>
            <a:r>
              <a:rPr lang="en-US" sz="2000" b="0" dirty="0" smtClean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18163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533400" y="2362200"/>
            <a:ext cx="815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—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None/>
            </a:pPr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LHC Hi-</a:t>
            </a:r>
            <a:r>
              <a:rPr lang="en-US" kern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Lumi</a:t>
            </a:r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QXF</a:t>
            </a:r>
          </a:p>
          <a:p>
            <a:pPr marL="0" indent="0" algn="ctr">
              <a:buNone/>
            </a:pPr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Proposal for </a:t>
            </a:r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</a:rPr>
              <a:t>Coil Impregnation</a:t>
            </a:r>
          </a:p>
          <a:p>
            <a:pPr marL="0" indent="0" algn="ctr">
              <a:buNone/>
            </a:pPr>
            <a:r>
              <a:rPr lang="en-US" sz="1800" b="0" kern="0" dirty="0" smtClean="0">
                <a:solidFill>
                  <a:schemeClr val="accent1">
                    <a:lumMod val="50000"/>
                  </a:schemeClr>
                </a:solidFill>
              </a:rPr>
              <a:t>(updated 7/17/15)</a:t>
            </a:r>
          </a:p>
          <a:p>
            <a:pPr marL="0" indent="0" algn="ctr">
              <a:buNone/>
            </a:pPr>
            <a:endParaRPr lang="en-US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00" b="0" kern="0" dirty="0" smtClean="0">
                <a:solidFill>
                  <a:schemeClr val="accent1">
                    <a:lumMod val="50000"/>
                  </a:schemeClr>
                </a:solidFill>
              </a:rPr>
              <a:t>M. Anerella, J. Schmalzle, P. Kovach</a:t>
            </a:r>
          </a:p>
          <a:p>
            <a:pPr marL="0" indent="0" algn="ctr">
              <a:buNone/>
            </a:pPr>
            <a:r>
              <a:rPr lang="en-US" sz="1800" b="0" kern="0" dirty="0" smtClean="0">
                <a:solidFill>
                  <a:schemeClr val="accent1">
                    <a:lumMod val="50000"/>
                  </a:schemeClr>
                </a:solidFill>
              </a:rPr>
              <a:t>June 11, 2015</a:t>
            </a:r>
          </a:p>
          <a:p>
            <a:endParaRPr lang="en-US" kern="0" dirty="0" smtClean="0"/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574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5810250" cy="736600"/>
          </a:xfrm>
        </p:spPr>
        <p:txBody>
          <a:bodyPr/>
          <a:lstStyle/>
          <a:p>
            <a:r>
              <a:rPr lang="en-US" dirty="0" smtClean="0"/>
              <a:t>Modified Impregnation Fixture Design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 t="4972" r="10776" b="11239"/>
          <a:stretch/>
        </p:blipFill>
        <p:spPr bwMode="auto">
          <a:xfrm>
            <a:off x="3124200" y="2743200"/>
            <a:ext cx="3948251" cy="318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716" y="1524000"/>
            <a:ext cx="26670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Replace top plate and EDM blocks with solid </a:t>
            </a:r>
            <a:r>
              <a:rPr lang="en-US" dirty="0" err="1" smtClean="0"/>
              <a:t>formblocks</a:t>
            </a:r>
            <a:r>
              <a:rPr lang="en-US" dirty="0" smtClean="0"/>
              <a:t>, ~2 m long sections, machined &amp; honed</a:t>
            </a:r>
          </a:p>
          <a:p>
            <a:r>
              <a:rPr lang="en-US" dirty="0" smtClean="0"/>
              <a:t>(see appendix for details)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 bwMode="auto">
          <a:xfrm>
            <a:off x="2824716" y="2539663"/>
            <a:ext cx="1366284" cy="17275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1" b="34789"/>
          <a:stretch/>
        </p:blipFill>
        <p:spPr bwMode="auto">
          <a:xfrm>
            <a:off x="5270739" y="1014672"/>
            <a:ext cx="3466861" cy="134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4010487"/>
            <a:ext cx="2667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0-ring seal to base plate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 bwMode="auto">
          <a:xfrm>
            <a:off x="2895600" y="4195153"/>
            <a:ext cx="1371600" cy="9102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7716" y="5444515"/>
            <a:ext cx="2667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Mandrel blocks remain unchanged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 bwMode="auto">
          <a:xfrm flipV="1">
            <a:off x="2824716" y="5029200"/>
            <a:ext cx="2128284" cy="7384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6781800" y="3200400"/>
            <a:ext cx="565298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347098" y="2579326"/>
            <a:ext cx="16764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Commercial die sets provide alignment of formblock to mandrel, ensure parallel closing of fixture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07182"/>
            <a:ext cx="1676400" cy="87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2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with respect to existing design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70093"/>
            <a:ext cx="5146338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2482334"/>
            <a:ext cx="2209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Liner is eliminated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286000" y="2667000"/>
            <a:ext cx="2362200" cy="838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09870" y="3176994"/>
            <a:ext cx="156653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Side bars and screws are eliminated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 bwMode="auto">
          <a:xfrm flipV="1">
            <a:off x="1676400" y="3624761"/>
            <a:ext cx="990600" cy="1523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 flipV="1">
            <a:off x="1828800" y="4572000"/>
            <a:ext cx="1295400" cy="3562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09870" y="4466595"/>
            <a:ext cx="171893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Pusher bars and screws are eliminated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12335" y="1066800"/>
            <a:ext cx="156653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Top plate is eliminated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 bwMode="auto">
          <a:xfrm>
            <a:off x="3678865" y="1389966"/>
            <a:ext cx="893135" cy="10923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981200" y="5638800"/>
            <a:ext cx="5715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All changes reduce tolerances and/or reduce cost 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6200" y="3371671"/>
            <a:ext cx="1371600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Mating surface is maintained to retain compatibility with reaction fixture plate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7239000" y="4114800"/>
            <a:ext cx="457200" cy="3517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7589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  <p:bldP spid="20" grpId="0" animBg="1"/>
      <p:bldP spid="26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(</a:t>
            </a:r>
            <a:r>
              <a:rPr lang="en-US" dirty="0" smtClean="0">
                <a:solidFill>
                  <a:srgbClr val="FF0000"/>
                </a:solidFill>
              </a:rPr>
              <a:t>updated 7/17/15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0"/>
            <a:ext cx="8610600" cy="5130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Vendor quote of 2.3 m parts is $52K each using tool steel, ~ $60K each in 304 </a:t>
            </a:r>
            <a:r>
              <a:rPr lang="en-US" dirty="0" err="1" smtClean="0">
                <a:solidFill>
                  <a:srgbClr val="FF0000"/>
                </a:solidFill>
              </a:rPr>
              <a:t>sst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Need to compare to existing costs of </a:t>
            </a:r>
            <a:r>
              <a:rPr lang="en-US" dirty="0" err="1" smtClean="0"/>
              <a:t>formblocks</a:t>
            </a:r>
            <a:r>
              <a:rPr lang="en-US" dirty="0" smtClean="0"/>
              <a:t> + top plate + liner + side bars + pusher bars  </a:t>
            </a:r>
          </a:p>
          <a:p>
            <a:pPr lvl="1"/>
            <a:r>
              <a:rPr lang="en-US" dirty="0" smtClean="0"/>
              <a:t>4.6 m quotes in both materials are pending</a:t>
            </a:r>
          </a:p>
          <a:p>
            <a:endParaRPr lang="en-US" dirty="0"/>
          </a:p>
          <a:p>
            <a:r>
              <a:rPr lang="en-US" dirty="0" smtClean="0"/>
              <a:t>Existing 4 m EDM </a:t>
            </a:r>
            <a:r>
              <a:rPr lang="en-US" dirty="0" err="1" smtClean="0"/>
              <a:t>formblocks</a:t>
            </a:r>
            <a:r>
              <a:rPr lang="en-US" dirty="0" smtClean="0"/>
              <a:t> can be recycled for 4.2 m reaction fixtures</a:t>
            </a:r>
          </a:p>
          <a:p>
            <a:endParaRPr lang="en-US" dirty="0"/>
          </a:p>
          <a:p>
            <a:r>
              <a:rPr lang="en-US" dirty="0" smtClean="0"/>
              <a:t>Time for cleaning of </a:t>
            </a:r>
            <a:r>
              <a:rPr lang="en-US" dirty="0" err="1" smtClean="0"/>
              <a:t>formblocks</a:t>
            </a:r>
            <a:r>
              <a:rPr lang="en-US" dirty="0" smtClean="0"/>
              <a:t> between coils is significantly reduced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410200" cy="5130800"/>
          </a:xfrm>
        </p:spPr>
        <p:txBody>
          <a:bodyPr/>
          <a:lstStyle/>
          <a:p>
            <a:r>
              <a:rPr lang="en-US" sz="2000" b="0" dirty="0" smtClean="0"/>
              <a:t>Solid tooling is a well established, proven method for fabricating </a:t>
            </a:r>
            <a:r>
              <a:rPr lang="en-US" sz="2000" b="0" dirty="0" err="1" smtClean="0"/>
              <a:t>formblocks</a:t>
            </a:r>
            <a:r>
              <a:rPr lang="en-US" sz="2000" b="0" dirty="0" smtClean="0"/>
              <a:t> (</a:t>
            </a:r>
            <a:r>
              <a:rPr lang="en-US" sz="2000" b="0" i="1" dirty="0" smtClean="0"/>
              <a:t>all</a:t>
            </a:r>
            <a:r>
              <a:rPr lang="en-US" sz="2000" b="0" dirty="0" smtClean="0"/>
              <a:t> production RHIC tooling)</a:t>
            </a:r>
          </a:p>
          <a:p>
            <a:r>
              <a:rPr lang="en-US" sz="2000" b="0" dirty="0" smtClean="0"/>
              <a:t>Elimination of parts and tighter tolerance capability (</a:t>
            </a:r>
            <a:r>
              <a:rPr lang="en-US" sz="2000" b="0" dirty="0" smtClean="0">
                <a:solidFill>
                  <a:srgbClr val="FF0000"/>
                </a:solidFill>
              </a:rPr>
              <a:t>R .01 mm vs. .05 mm</a:t>
            </a:r>
            <a:r>
              <a:rPr lang="en-US" sz="2000" b="0" dirty="0" smtClean="0"/>
              <a:t>) can yield improved coil size &amp; L-R asymmetry results</a:t>
            </a:r>
          </a:p>
          <a:p>
            <a:r>
              <a:rPr lang="en-US" sz="2000" b="0" dirty="0"/>
              <a:t>A seamless implementation is possible due to compatibility with existing tooling</a:t>
            </a:r>
          </a:p>
          <a:p>
            <a:r>
              <a:rPr lang="en-US" sz="2000" b="0" dirty="0" smtClean="0"/>
              <a:t>Parts reduction should also yield significant cost savings</a:t>
            </a:r>
          </a:p>
          <a:p>
            <a:r>
              <a:rPr lang="en-US" sz="2000" b="0" dirty="0" smtClean="0"/>
              <a:t>Labor savings should result due to reduced surfaces to clean and prepare with each coil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49638" y="4523162"/>
            <a:ext cx="1676400" cy="207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605088" cy="33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5438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 smtClean="0"/>
              <a:t>From Ruben Carcagno (see below):</a:t>
            </a:r>
          </a:p>
          <a:p>
            <a:r>
              <a:rPr lang="en-US" sz="1800" b="0" dirty="0" smtClean="0"/>
              <a:t>Total US-Hi </a:t>
            </a:r>
            <a:r>
              <a:rPr lang="en-US" sz="1800" b="0" dirty="0" err="1" smtClean="0"/>
              <a:t>Lumi</a:t>
            </a:r>
            <a:r>
              <a:rPr lang="en-US" sz="1800" b="0" dirty="0" smtClean="0"/>
              <a:t> Project </a:t>
            </a:r>
            <a:r>
              <a:rPr lang="en-US" sz="1800" b="0" i="1" dirty="0" smtClean="0"/>
              <a:t>net</a:t>
            </a:r>
            <a:r>
              <a:rPr lang="en-US" sz="1800" b="0" dirty="0" smtClean="0"/>
              <a:t> cost estimate = $222M</a:t>
            </a:r>
          </a:p>
          <a:p>
            <a:r>
              <a:rPr lang="en-US" sz="1800" b="0" dirty="0" smtClean="0"/>
              <a:t>Total DOE funding expectation = $181M</a:t>
            </a:r>
          </a:p>
          <a:p>
            <a:r>
              <a:rPr lang="en-US" sz="1800" b="0" dirty="0" smtClean="0">
                <a:solidFill>
                  <a:srgbClr val="FF0000"/>
                </a:solidFill>
              </a:rPr>
              <a:t>$41M shortfall</a:t>
            </a:r>
          </a:p>
          <a:p>
            <a:pPr marL="0" indent="0">
              <a:buNone/>
            </a:pPr>
            <a:r>
              <a:rPr lang="en-US" sz="1800" b="0" dirty="0" smtClean="0"/>
              <a:t>QXF is $148M total inc. contingency for 20 cold masses</a:t>
            </a:r>
          </a:p>
          <a:p>
            <a:r>
              <a:rPr lang="en-US" sz="1800" b="0" dirty="0" smtClean="0"/>
              <a:t>$7.4M per cold mass (most expensive ever?)</a:t>
            </a:r>
          </a:p>
          <a:p>
            <a:pPr lvl="1"/>
            <a:r>
              <a:rPr lang="en-US" sz="1600" b="0" dirty="0" smtClean="0"/>
              <a:t>Only $28M for Nb</a:t>
            </a:r>
            <a:r>
              <a:rPr lang="en-US" sz="1600" b="0" baseline="-25000" dirty="0" smtClean="0"/>
              <a:t>3</a:t>
            </a:r>
            <a:r>
              <a:rPr lang="en-US" sz="1600" b="0" dirty="0" smtClean="0"/>
              <a:t>Sn; $37M for remaining material ($1.8M / CM)</a:t>
            </a:r>
          </a:p>
          <a:p>
            <a:pPr lvl="1"/>
            <a:r>
              <a:rPr lang="en-US" sz="1600" b="0" dirty="0" smtClean="0"/>
              <a:t>$67M for labor ($3.4M / CM)</a:t>
            </a:r>
          </a:p>
          <a:p>
            <a:pPr marL="0" indent="0">
              <a:buNone/>
            </a:pPr>
            <a:r>
              <a:rPr lang="en-US" sz="1800" b="0" dirty="0" smtClean="0">
                <a:solidFill>
                  <a:srgbClr val="FF0000"/>
                </a:solidFill>
              </a:rPr>
              <a:t>Production starts Jan 2018</a:t>
            </a:r>
          </a:p>
          <a:p>
            <a:r>
              <a:rPr lang="en-US" sz="1600" b="0" dirty="0" smtClean="0"/>
              <a:t>All Value Engineering must be 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evaluated ASAP </a:t>
            </a:r>
          </a:p>
          <a:p>
            <a:pPr marL="0" indent="0">
              <a:buNone/>
            </a:pPr>
            <a:endParaRPr lang="en-US" sz="1600" b="0" dirty="0"/>
          </a:p>
        </p:txBody>
      </p:sp>
      <p:pic>
        <p:nvPicPr>
          <p:cNvPr id="5122" name="Picture 1" descr="cid:image001.jpg@01D0B286.B8F7E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76847"/>
            <a:ext cx="4858251" cy="29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6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895600"/>
            <a:ext cx="5581650" cy="990600"/>
          </a:xfrm>
        </p:spPr>
        <p:txBody>
          <a:bodyPr/>
          <a:lstStyle/>
          <a:p>
            <a:r>
              <a:rPr lang="en-US" dirty="0" smtClean="0"/>
              <a:t>Appendix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</a:t>
            </a:r>
            <a:r>
              <a:rPr lang="en-US" dirty="0" smtClean="0"/>
              <a:t>ooling Fabrication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81650" cy="838200"/>
          </a:xfrm>
        </p:spPr>
        <p:txBody>
          <a:bodyPr/>
          <a:lstStyle/>
          <a:p>
            <a:r>
              <a:rPr lang="en-US" dirty="0" smtClean="0"/>
              <a:t>Step 1 – initial milling of tooling halves &amp; drilling holes*</a:t>
            </a:r>
            <a:br>
              <a:rPr lang="en-US" dirty="0" smtClean="0"/>
            </a:br>
            <a:r>
              <a:rPr lang="en-US" sz="1600" dirty="0" smtClean="0"/>
              <a:t>* some used for temporary bolting together of halves</a:t>
            </a:r>
            <a:endParaRPr 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229600" cy="531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581650" cy="914400"/>
          </a:xfrm>
        </p:spPr>
        <p:txBody>
          <a:bodyPr/>
          <a:lstStyle/>
          <a:p>
            <a:r>
              <a:rPr lang="en-US" dirty="0" smtClean="0"/>
              <a:t>Step 2 – bolt halves together &amp; gun drill to undersized radius</a:t>
            </a:r>
            <a:endParaRPr lang="en-U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191500" cy="529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6324600" cy="762000"/>
          </a:xfrm>
        </p:spPr>
        <p:txBody>
          <a:bodyPr/>
          <a:lstStyle/>
          <a:p>
            <a:r>
              <a:rPr lang="en-US" sz="2000" dirty="0" smtClean="0"/>
              <a:t>Step 3 – separate and machine each half to </a:t>
            </a:r>
            <a:r>
              <a:rPr lang="en-US" sz="2000" i="1" dirty="0" smtClean="0"/>
              <a:t>larger</a:t>
            </a:r>
            <a:r>
              <a:rPr lang="en-US" sz="2000" dirty="0" smtClean="0"/>
              <a:t> undersized radius, </a:t>
            </a:r>
            <a:r>
              <a:rPr lang="en-US" sz="2000" smtClean="0"/>
              <a:t>accurately machine </a:t>
            </a:r>
            <a:r>
              <a:rPr lang="en-US" sz="2000" dirty="0" smtClean="0"/>
              <a:t>midplane and machine overall height</a:t>
            </a:r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198"/>
            <a:ext cx="7162800" cy="553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60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324600" cy="762000"/>
          </a:xfrm>
        </p:spPr>
        <p:txBody>
          <a:bodyPr/>
          <a:lstStyle/>
          <a:p>
            <a:r>
              <a:rPr lang="en-US" sz="2000" dirty="0" smtClean="0"/>
              <a:t>Step 4 – bolt halves together and hone radius to final dimension</a:t>
            </a:r>
            <a:endParaRPr lang="en-US" sz="2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458200" cy="547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5562600"/>
            <a:ext cx="1828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Ø ± 0.013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676400" y="4800600"/>
            <a:ext cx="838200" cy="381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3" idx="4"/>
          </p:cNvCxnSpPr>
          <p:nvPr/>
        </p:nvCxnSpPr>
        <p:spPr bwMode="auto">
          <a:xfrm flipH="1" flipV="1">
            <a:off x="2095500" y="5181600"/>
            <a:ext cx="4191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3798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543800" cy="1930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Reduce assembly labor </a:t>
            </a:r>
            <a:r>
              <a:rPr lang="en-US" sz="2000" dirty="0" smtClean="0"/>
              <a:t>costs / time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Reduce material costs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preserve </a:t>
            </a:r>
            <a:r>
              <a:rPr lang="en-US" sz="2000" dirty="0" smtClean="0"/>
              <a:t>or improve </a:t>
            </a:r>
            <a:r>
              <a:rPr lang="en-US" sz="2000" dirty="0"/>
              <a:t>quality (while achieving goals 1&amp;2)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717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Candidates previously proposed</a:t>
            </a:r>
            <a:br>
              <a:rPr lang="en-US" dirty="0" smtClean="0"/>
            </a:br>
            <a:r>
              <a:rPr lang="en-US" dirty="0" smtClean="0"/>
              <a:t>(see details in back-up slides)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Coils:</a:t>
            </a:r>
          </a:p>
          <a:p>
            <a:r>
              <a:rPr lang="en-US" sz="2000" b="0" dirty="0" smtClean="0"/>
              <a:t>Solid formblock</a:t>
            </a:r>
          </a:p>
          <a:p>
            <a:pPr lvl="1"/>
            <a:r>
              <a:rPr lang="en-US" sz="2000" b="0" dirty="0"/>
              <a:t> </a:t>
            </a:r>
            <a:r>
              <a:rPr lang="en-US" sz="2000" b="0" dirty="0" smtClean="0"/>
              <a:t>reduces assembly labor (cleaning and installation of many EDM blocks)</a:t>
            </a:r>
          </a:p>
          <a:p>
            <a:pPr lvl="1"/>
            <a:r>
              <a:rPr lang="en-US" sz="2000" b="0" dirty="0"/>
              <a:t> </a:t>
            </a:r>
            <a:r>
              <a:rPr lang="en-US" sz="2000" b="0" dirty="0" smtClean="0"/>
              <a:t>likely reduces tooling cost (needs verification)</a:t>
            </a:r>
          </a:p>
          <a:p>
            <a:pPr lvl="1"/>
            <a:r>
              <a:rPr lang="en-US" sz="2000" b="0" dirty="0"/>
              <a:t> </a:t>
            </a:r>
            <a:r>
              <a:rPr lang="en-US" sz="2000" b="0" dirty="0" smtClean="0"/>
              <a:t>improves quality via reduced quantity of parts, fewer tolerances to accumulate</a:t>
            </a:r>
          </a:p>
          <a:p>
            <a:pPr marL="0" indent="0">
              <a:buNone/>
            </a:pPr>
            <a:r>
              <a:rPr lang="en-US" sz="2000" b="0" dirty="0" smtClean="0"/>
              <a:t>Structure:</a:t>
            </a:r>
          </a:p>
          <a:p>
            <a:r>
              <a:rPr lang="en-US" sz="2000" b="0" dirty="0" smtClean="0"/>
              <a:t>Eliminate masters</a:t>
            </a:r>
          </a:p>
          <a:p>
            <a:pPr lvl="1"/>
            <a:r>
              <a:rPr lang="en-US" sz="2000" b="0" dirty="0"/>
              <a:t> </a:t>
            </a:r>
            <a:r>
              <a:rPr lang="en-US" sz="2000" b="0" dirty="0" smtClean="0"/>
              <a:t>reduces material cost due to elimination of machined parts</a:t>
            </a:r>
          </a:p>
          <a:p>
            <a:pPr lvl="1"/>
            <a:r>
              <a:rPr lang="en-US" sz="2000" b="0" dirty="0" smtClean="0"/>
              <a:t> reduces assembly labor due to fewer parts to handle at assembly</a:t>
            </a:r>
          </a:p>
          <a:p>
            <a:pPr lvl="1"/>
            <a:r>
              <a:rPr lang="en-US" sz="2000" b="0" dirty="0"/>
              <a:t> improves quality via reduced quantity of parts, fewer tolerances to </a:t>
            </a:r>
            <a:r>
              <a:rPr lang="en-US" sz="2000" b="0" dirty="0" smtClean="0"/>
              <a:t>accumulate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534400" cy="51308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 smtClean="0"/>
              <a:t>Coils:</a:t>
            </a:r>
          </a:p>
          <a:p>
            <a:r>
              <a:rPr lang="en-US" sz="1800" b="0" dirty="0" smtClean="0"/>
              <a:t>Eliminate curing of outer layer; install directly into reaction </a:t>
            </a:r>
            <a:r>
              <a:rPr lang="en-US" sz="1800" b="0" dirty="0" smtClean="0"/>
              <a:t>fixture</a:t>
            </a:r>
          </a:p>
          <a:p>
            <a:r>
              <a:rPr lang="en-US" sz="1800" b="0" dirty="0" smtClean="0"/>
              <a:t>Employ silver plated bolts in the reaction fixture to eliminate application and cleaning of anti-seize compound (already implemented?)</a:t>
            </a:r>
            <a:endParaRPr lang="en-US" sz="1800" b="0" dirty="0" smtClean="0"/>
          </a:p>
          <a:p>
            <a:r>
              <a:rPr lang="en-US" sz="1800" b="0" dirty="0" smtClean="0"/>
              <a:t>Utilize commercial die sets to ensure parallel closing of reaction &amp; impregnation fixtures, eliminating the three-step process of closing to a shim, then opening fixture to remove shim, and then closing again</a:t>
            </a:r>
            <a:endParaRPr lang="en-US" sz="1800" b="0" dirty="0" smtClean="0"/>
          </a:p>
          <a:p>
            <a:r>
              <a:rPr lang="en-US" sz="1800" b="0" dirty="0" smtClean="0"/>
              <a:t>Eliminate inner trace</a:t>
            </a:r>
          </a:p>
          <a:p>
            <a:r>
              <a:rPr lang="en-US" sz="1800" b="0" dirty="0" smtClean="0"/>
              <a:t>Eliminate (resist incorporation of?) secondary operation of potting wires into coil extension; utilize mechanical strain relief instead</a:t>
            </a:r>
          </a:p>
          <a:p>
            <a:endParaRPr lang="en-US" sz="1800" b="0" dirty="0" smtClean="0"/>
          </a:p>
          <a:p>
            <a:pPr marL="0" indent="0">
              <a:buNone/>
            </a:pPr>
            <a:r>
              <a:rPr lang="en-US" sz="1800" b="0" dirty="0" smtClean="0"/>
              <a:t>Structure:</a:t>
            </a:r>
          </a:p>
          <a:p>
            <a:r>
              <a:rPr lang="en-US" sz="1800" b="0" dirty="0" smtClean="0"/>
              <a:t>Replace collar bolts with keys (intermittent spaces permit gap msmts)</a:t>
            </a:r>
          </a:p>
          <a:p>
            <a:r>
              <a:rPr lang="en-US" sz="1800" b="0" dirty="0" smtClean="0"/>
              <a:t>Eliminate “Fuji film” inspection assembly</a:t>
            </a:r>
          </a:p>
          <a:p>
            <a:r>
              <a:rPr lang="en-US" sz="1800" b="0" dirty="0" smtClean="0"/>
              <a:t> </a:t>
            </a:r>
            <a:r>
              <a:rPr lang="en-US" sz="1800" b="0" i="1" dirty="0" smtClean="0"/>
              <a:t>If deemed necessary</a:t>
            </a:r>
            <a:r>
              <a:rPr lang="en-US" sz="1800" b="0" dirty="0" smtClean="0"/>
              <a:t>, develop an optimized plan for magnetic shimming (i.e., avoid/minimize cost growth)</a:t>
            </a:r>
          </a:p>
        </p:txBody>
      </p:sp>
    </p:spTree>
    <p:extLst>
      <p:ext uri="{BB962C8B-B14F-4D97-AF65-F5344CB8AC3E}">
        <p14:creationId xmlns:p14="http://schemas.microsoft.com/office/powerpoint/2010/main" val="6589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3200"/>
            <a:ext cx="5581650" cy="736600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QXF Baseline Design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8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533400" y="2057400"/>
            <a:ext cx="815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—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None/>
            </a:pPr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LHC Hi-</a:t>
            </a:r>
            <a:r>
              <a:rPr lang="en-US" kern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Lumi</a:t>
            </a:r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QXF</a:t>
            </a:r>
          </a:p>
          <a:p>
            <a:pPr marL="0" indent="0" algn="ctr">
              <a:buNone/>
            </a:pPr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Proposal for </a:t>
            </a:r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</a:rPr>
              <a:t>Collar / Yoke Assembly</a:t>
            </a:r>
          </a:p>
          <a:p>
            <a:pPr marL="0" indent="0" algn="ctr">
              <a:buNone/>
            </a:pPr>
            <a:r>
              <a:rPr lang="en-US" sz="1800" b="0" kern="0" dirty="0" smtClean="0">
                <a:solidFill>
                  <a:schemeClr val="accent1">
                    <a:lumMod val="50000"/>
                  </a:schemeClr>
                </a:solidFill>
              </a:rPr>
              <a:t>(updated 7/17/15)</a:t>
            </a:r>
          </a:p>
          <a:p>
            <a:pPr marL="0" indent="0" algn="ctr">
              <a:buNone/>
            </a:pPr>
            <a:endParaRPr lang="en-US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00" b="0" kern="0" dirty="0" smtClean="0">
                <a:solidFill>
                  <a:schemeClr val="accent1">
                    <a:lumMod val="50000"/>
                  </a:schemeClr>
                </a:solidFill>
              </a:rPr>
              <a:t>M. Anerella, J. Schmalzle, P. Kovach</a:t>
            </a:r>
          </a:p>
          <a:p>
            <a:pPr marL="0" indent="0" algn="ctr">
              <a:buNone/>
            </a:pPr>
            <a:r>
              <a:rPr lang="en-US" sz="1800" b="0" kern="0" dirty="0" smtClean="0">
                <a:solidFill>
                  <a:schemeClr val="accent1">
                    <a:lumMod val="50000"/>
                  </a:schemeClr>
                </a:solidFill>
              </a:rPr>
              <a:t>July 10, 2015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413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t="11915" r="27421" b="15609"/>
          <a:stretch/>
        </p:blipFill>
        <p:spPr bwMode="auto">
          <a:xfrm>
            <a:off x="3275713" y="1005662"/>
            <a:ext cx="4877687" cy="488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5810250" cy="736600"/>
          </a:xfrm>
        </p:spPr>
        <p:txBody>
          <a:bodyPr/>
          <a:lstStyle/>
          <a:p>
            <a:r>
              <a:rPr lang="en-US" dirty="0" smtClean="0"/>
              <a:t>Proposed QXF magnet cross section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716" y="1524000"/>
            <a:ext cx="26670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Masters are eliminated.</a:t>
            </a:r>
          </a:p>
          <a:p>
            <a:endParaRPr lang="en-US" dirty="0" smtClean="0"/>
          </a:p>
          <a:p>
            <a:r>
              <a:rPr lang="en-US" dirty="0" smtClean="0"/>
              <a:t>Bladders / load keys are between yoke and load pads.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>
            <a:off x="2824716" y="2262664"/>
            <a:ext cx="2204484" cy="995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7" idx="3"/>
          </p:cNvCxnSpPr>
          <p:nvPr/>
        </p:nvCxnSpPr>
        <p:spPr bwMode="auto">
          <a:xfrm flipV="1">
            <a:off x="2824716" y="2057400"/>
            <a:ext cx="1899684" cy="2052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782" y="3352800"/>
            <a:ext cx="28194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Pads locate to collars at angled surfaces </a:t>
            </a:r>
          </a:p>
          <a:p>
            <a:r>
              <a:rPr lang="en-US" dirty="0" smtClean="0"/>
              <a:t>(as masters did 2x)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 bwMode="auto">
          <a:xfrm>
            <a:off x="2871182" y="3814465"/>
            <a:ext cx="1929418" cy="224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10" idx="3"/>
          </p:cNvCxnSpPr>
          <p:nvPr/>
        </p:nvCxnSpPr>
        <p:spPr bwMode="auto">
          <a:xfrm flipV="1">
            <a:off x="2871182" y="3048000"/>
            <a:ext cx="1929418" cy="7664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7982" y="4876800"/>
            <a:ext cx="2819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Pads key directly to yokes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947382" y="4800600"/>
            <a:ext cx="2691418" cy="3993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629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LB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25218</TotalTime>
  <Words>931</Words>
  <Application>Microsoft Office PowerPoint</Application>
  <PresentationFormat>On-screen Show (4:3)</PresentationFormat>
  <Paragraphs>123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LBNL</vt:lpstr>
      <vt:lpstr>  </vt:lpstr>
      <vt:lpstr>Motivation  </vt:lpstr>
      <vt:lpstr>Goals </vt:lpstr>
      <vt:lpstr>Candidates previously proposed (see details in back-up slides)</vt:lpstr>
      <vt:lpstr>Other Candidates</vt:lpstr>
      <vt:lpstr>Back-up slides</vt:lpstr>
      <vt:lpstr>QXF Baseline Design</vt:lpstr>
      <vt:lpstr>PowerPoint Presentation</vt:lpstr>
      <vt:lpstr>Proposed QXF magnet cross section</vt:lpstr>
      <vt:lpstr>Yoke shell sub-assembly</vt:lpstr>
      <vt:lpstr>Collar pack insertion</vt:lpstr>
      <vt:lpstr>Collar pack insertion</vt:lpstr>
      <vt:lpstr>Alternate tooling concept</vt:lpstr>
      <vt:lpstr>Summary </vt:lpstr>
      <vt:lpstr>PowerPoint Presentation</vt:lpstr>
      <vt:lpstr>Modified Impregnation Fixture Design</vt:lpstr>
      <vt:lpstr>Impact with respect to existing design</vt:lpstr>
      <vt:lpstr>Other (updated 7/17/15) </vt:lpstr>
      <vt:lpstr>Summary </vt:lpstr>
      <vt:lpstr>Appendix   Tooling Fabrication Steps</vt:lpstr>
      <vt:lpstr>Step 1 – initial milling of tooling halves &amp; drilling holes* * some used for temporary bolting together of halves</vt:lpstr>
      <vt:lpstr>Step 2 – bolt halves together &amp; gun drill to undersized radius</vt:lpstr>
      <vt:lpstr>Step 3 – separate and machine each half to larger undersized radius, accurately machine midplane and machine overall height</vt:lpstr>
      <vt:lpstr>Step 4 – bolt halves together and hone radius to final dimension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LARP 1.9 K Cold Test Cryogenic System</dc:title>
  <dc:creator>Marone, Andrew J</dc:creator>
  <cp:lastModifiedBy>Anerella, Michael D</cp:lastModifiedBy>
  <cp:revision>158</cp:revision>
  <cp:lastPrinted>2014-09-18T18:01:01Z</cp:lastPrinted>
  <dcterms:created xsi:type="dcterms:W3CDTF">2013-12-11T18:12:07Z</dcterms:created>
  <dcterms:modified xsi:type="dcterms:W3CDTF">2015-07-14T20:29:36Z</dcterms:modified>
</cp:coreProperties>
</file>