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5" r:id="rId2"/>
    <p:sldId id="266" r:id="rId3"/>
    <p:sldId id="267" r:id="rId4"/>
    <p:sldId id="269" r:id="rId5"/>
    <p:sldId id="268" r:id="rId6"/>
    <p:sldId id="270" r:id="rId7"/>
    <p:sldId id="271" r:id="rId8"/>
    <p:sldId id="278" r:id="rId9"/>
    <p:sldId id="273" r:id="rId10"/>
    <p:sldId id="274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10" autoAdjust="0"/>
  </p:normalViewPr>
  <p:slideViewPr>
    <p:cSldViewPr snapToGrid="0" snapToObjects="1">
      <p:cViewPr varScale="1">
        <p:scale>
          <a:sx n="115" d="100"/>
          <a:sy n="115" d="100"/>
        </p:scale>
        <p:origin x="-19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-351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BA15A-D398-514B-8606-8BF180B825A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286D-D129-EC45-85FB-760F9DF97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8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64759EF-ABF6-4449-B71C-DC80A3F3B854}" type="slidenum">
              <a:rPr lang="en-US" smtClean="0">
                <a:solidFill>
                  <a:srgbClr val="000000"/>
                </a:solidFill>
                <a:latin typeface="Trebuchet MS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7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00F19-C31E-4DC5-B8EF-FC4DA8D76832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8673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-23813"/>
            <a:ext cx="2114550" cy="6500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3813"/>
            <a:ext cx="6191250" cy="6500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6452D-9821-47FA-9B18-69F5F60298FC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4208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3E8096-CD3B-514C-BD36-FEFD3BB1A733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60177281"/>
      </p:ext>
    </p:extLst>
  </p:cSld>
  <p:clrMapOvr>
    <a:masterClrMapping/>
  </p:clrMapOvr>
  <p:transition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A6FAD3-9149-A544-852A-6A18D6E8D282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78048791"/>
      </p:ext>
    </p:extLst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7EA69-57B7-4129-8BB8-4CE36C646F9A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 dirty="0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21316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F4070-FD5D-4067-8DE5-235AAF39B697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8530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C74EC-BA69-4DAF-8472-403C4E5B458F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05550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0ED75-0CBC-4F10-9B05-6BE1558A54EB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8804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5693A-A2D9-4ABC-912B-C224855A38D9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7939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5346C-81CC-4545-A6A2-97D639BCF884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53397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96DC3-F494-447A-9FF9-DAEF99D5187D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8254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B665A-1178-45EF-A32E-93FBD562F03F}" type="slidenum">
              <a:rPr lang="en-US">
                <a:solidFill>
                  <a:srgbClr val="000000"/>
                </a:solidFill>
                <a:latin typeface="Trebuchet MS"/>
              </a:rPr>
              <a:pPr/>
              <a:t>‹#›</a:t>
            </a:fld>
            <a:endParaRPr lang="en-US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1395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773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613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6" name="Picture 4"/>
          <p:cNvPicPr>
            <a:picLocks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408738"/>
            <a:ext cx="5499100" cy="217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-23813"/>
            <a:ext cx="77724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Click to edit Master title style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1689100" y="65278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85131"/>
                </a:solidFill>
                <a:latin typeface="BankGothic Lt BT" pitchFamily="34" charset="0"/>
              </a:rPr>
              <a:t>Engineering Division</a:t>
            </a: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1219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64759EF-ABF6-4449-B71C-DC80A3F3B854}" type="slidenum">
              <a:rPr lang="en-US">
                <a:solidFill>
                  <a:srgbClr val="000000"/>
                </a:solidFill>
                <a:latin typeface="Trebuchet MS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8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0">
          <a:solidFill>
            <a:srgbClr val="000099"/>
          </a:solidFill>
          <a:latin typeface="Eras Demi ITC"/>
          <a:ea typeface="+mj-ea"/>
          <a:cs typeface="Eras Demi IT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rebuchet MS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rebuchet MS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rebuchet MS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rebuchet MS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Eras Demi ITC"/>
          <a:ea typeface="+mn-ea"/>
          <a:cs typeface="Eras Demi IT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0099"/>
          </a:solidFill>
          <a:latin typeface="Eras Demi ITC"/>
          <a:cs typeface="Eras Demi IT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Eras Demi ITC"/>
          <a:cs typeface="Eras Demi IT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99"/>
          </a:solidFill>
          <a:latin typeface="Eras Demi ITC"/>
          <a:cs typeface="Eras Demi IT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99"/>
          </a:solidFill>
          <a:latin typeface="Eras Demi ITC"/>
          <a:cs typeface="Eras Demi ITC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Transition to Production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Anderssen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2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to Finish moderate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19" y="3865302"/>
            <a:ext cx="8591016" cy="2611698"/>
          </a:xfrm>
        </p:spPr>
        <p:txBody>
          <a:bodyPr/>
          <a:lstStyle/>
          <a:p>
            <a:r>
              <a:rPr lang="en-US" dirty="0" smtClean="0"/>
              <a:t>Yoke Assembly finishes with Float, done in parallel</a:t>
            </a:r>
          </a:p>
          <a:p>
            <a:r>
              <a:rPr lang="en-US" dirty="0" smtClean="0"/>
              <a:t>40days start to finish with sufficient manpower to work on coils in parallel</a:t>
            </a:r>
          </a:p>
          <a:p>
            <a:r>
              <a:rPr lang="en-US" dirty="0" smtClean="0"/>
              <a:t>‘Final Shim Adjustment’ may not be required, but not enough statistics to say it can be removed presently</a:t>
            </a:r>
          </a:p>
          <a:p>
            <a:r>
              <a:rPr lang="en-US" dirty="0" smtClean="0"/>
              <a:t>Should not use this ‘now’ to save tooling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8F1811-BF62-DE46-9A1A-D5A43C82C40C}" type="slidenum">
              <a:rPr lang="fr-CH" smtClean="0"/>
              <a:t>10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6477"/>
            <a:ext cx="9144000" cy="275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Elbow Connector 7"/>
          <p:cNvCxnSpPr/>
          <p:nvPr/>
        </p:nvCxnSpPr>
        <p:spPr bwMode="auto">
          <a:xfrm rot="16200000" flipH="1">
            <a:off x="6527549" y="1982709"/>
            <a:ext cx="1919334" cy="1448554"/>
          </a:xfrm>
          <a:prstGeom prst="bentConnector3">
            <a:avLst>
              <a:gd name="adj1" fmla="val 472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8689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" y="934279"/>
            <a:ext cx="8951844" cy="5456583"/>
          </a:xfrm>
        </p:spPr>
        <p:txBody>
          <a:bodyPr/>
          <a:lstStyle/>
          <a:p>
            <a:r>
              <a:rPr lang="en-US" dirty="0" smtClean="0"/>
              <a:t>Production magnet assembly starts FY19—some additional tooling can be bought in FY19 to meet higher rate</a:t>
            </a:r>
          </a:p>
          <a:p>
            <a:r>
              <a:rPr lang="en-US" dirty="0" smtClean="0"/>
              <a:t>Need to produce 3 </a:t>
            </a:r>
            <a:r>
              <a:rPr lang="en-US" dirty="0" smtClean="0"/>
              <a:t>MQXF-L </a:t>
            </a:r>
            <a:r>
              <a:rPr lang="en-US" dirty="0" smtClean="0"/>
              <a:t>prototypes beforehand</a:t>
            </a:r>
          </a:p>
          <a:p>
            <a:pPr lvl="1"/>
            <a:r>
              <a:rPr lang="en-US" dirty="0" smtClean="0"/>
              <a:t>Propose to do all that with single set of tooling in 77A up until FY19 (‘dense’ configuration parallel assembly)</a:t>
            </a:r>
          </a:p>
          <a:p>
            <a:r>
              <a:rPr lang="en-US" dirty="0" smtClean="0"/>
              <a:t>Consider moving Yoke-Shell sub-</a:t>
            </a:r>
            <a:r>
              <a:rPr lang="en-US" dirty="0" err="1" smtClean="0"/>
              <a:t>assy</a:t>
            </a:r>
            <a:r>
              <a:rPr lang="en-US" dirty="0" smtClean="0"/>
              <a:t> to 77</a:t>
            </a:r>
          </a:p>
          <a:p>
            <a:pPr lvl="1"/>
            <a:r>
              <a:rPr lang="en-US" dirty="0" smtClean="0"/>
              <a:t>Need secondary bladder pressure unit and strain gage readout some months into FY19</a:t>
            </a:r>
          </a:p>
          <a:p>
            <a:pPr lvl="1"/>
            <a:r>
              <a:rPr lang="en-US" dirty="0" smtClean="0"/>
              <a:t>Staging yoke-shell sub-</a:t>
            </a:r>
            <a:r>
              <a:rPr lang="en-US" dirty="0" err="1" smtClean="0"/>
              <a:t>assy</a:t>
            </a:r>
            <a:r>
              <a:rPr lang="en-US" dirty="0" smtClean="0"/>
              <a:t> in 77 end-bay likely better</a:t>
            </a:r>
          </a:p>
          <a:p>
            <a:r>
              <a:rPr lang="en-US" dirty="0" smtClean="0"/>
              <a:t>LZ may be complete on FY19 timescale, but should not plan for that</a:t>
            </a:r>
          </a:p>
          <a:p>
            <a:pPr lvl="1"/>
            <a:r>
              <a:rPr lang="en-US" dirty="0" smtClean="0"/>
              <a:t>Even if done, moving platform will take some time…</a:t>
            </a:r>
          </a:p>
          <a:p>
            <a:r>
              <a:rPr lang="en-US" dirty="0" smtClean="0"/>
              <a:t>Plan to condense into 77A in 2020, perhaps add a second coil pack assembly line then…</a:t>
            </a:r>
          </a:p>
        </p:txBody>
      </p:sp>
    </p:spTree>
    <p:extLst>
      <p:ext uri="{BB962C8B-B14F-4D97-AF65-F5344CB8AC3E}">
        <p14:creationId xmlns:p14="http://schemas.microsoft.com/office/powerpoint/2010/main" val="1385882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‘Dense’ configuration is consistent with initial production rates</a:t>
            </a:r>
          </a:p>
          <a:p>
            <a:r>
              <a:rPr lang="en-US" dirty="0" smtClean="0"/>
              <a:t>Parallel short and long during ‘16-’17 possible with this configuration (maybe some impacts)</a:t>
            </a:r>
          </a:p>
          <a:p>
            <a:pPr lvl="1"/>
            <a:r>
              <a:rPr lang="en-US" dirty="0" smtClean="0"/>
              <a:t>Use of surge space in 77 may be required</a:t>
            </a:r>
          </a:p>
          <a:p>
            <a:r>
              <a:rPr lang="en-US" dirty="0" smtClean="0"/>
              <a:t>Estimate of tooling as function of year required</a:t>
            </a:r>
          </a:p>
          <a:p>
            <a:pPr lvl="1"/>
            <a:r>
              <a:rPr lang="en-US" dirty="0" smtClean="0"/>
              <a:t>Inventory of tooling will be produced to facilitate estimate</a:t>
            </a:r>
          </a:p>
          <a:p>
            <a:pPr lvl="1"/>
            <a:r>
              <a:rPr lang="en-US" dirty="0" smtClean="0"/>
              <a:t>Seems to be consistent with LARP Funding</a:t>
            </a:r>
          </a:p>
          <a:p>
            <a:r>
              <a:rPr lang="en-US" dirty="0" smtClean="0"/>
              <a:t>Additional tooling procured late ‘19/early ‘20 to facilitate ramped production rates</a:t>
            </a:r>
          </a:p>
          <a:p>
            <a:pPr lvl="1"/>
            <a:r>
              <a:rPr lang="en-US" dirty="0" smtClean="0"/>
              <a:t>Include cost estimate for this in inventory/estimate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9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77A Layout Options</a:t>
            </a:r>
          </a:p>
          <a:p>
            <a:r>
              <a:rPr lang="en-US" dirty="0" smtClean="0"/>
              <a:t>MQXF-L rates various space options…</a:t>
            </a:r>
          </a:p>
          <a:p>
            <a:r>
              <a:rPr lang="en-US" dirty="0" smtClean="0"/>
              <a:t>Schedule Estimates</a:t>
            </a:r>
          </a:p>
        </p:txBody>
      </p:sp>
    </p:spTree>
    <p:extLst>
      <p:ext uri="{BB962C8B-B14F-4D97-AF65-F5344CB8AC3E}">
        <p14:creationId xmlns:p14="http://schemas.microsoft.com/office/powerpoint/2010/main" val="229189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91234"/>
            <a:ext cx="9137243" cy="3368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Long Magnets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17" y="4525616"/>
            <a:ext cx="8925340" cy="1951383"/>
          </a:xfrm>
        </p:spPr>
        <p:txBody>
          <a:bodyPr/>
          <a:lstStyle/>
          <a:p>
            <a:r>
              <a:rPr lang="en-US" dirty="0" smtClean="0"/>
              <a:t>Current location of table line—in line with traction system</a:t>
            </a:r>
          </a:p>
          <a:p>
            <a:r>
              <a:rPr lang="en-US" dirty="0" smtClean="0"/>
              <a:t>Position OK for MQXF-S, but need to change for MQXF-L</a:t>
            </a:r>
          </a:p>
          <a:p>
            <a:r>
              <a:rPr lang="en-US" dirty="0" smtClean="0"/>
              <a:t>Need to move traction system, and have one both ends</a:t>
            </a:r>
          </a:p>
          <a:p>
            <a:r>
              <a:rPr lang="en-US" dirty="0" smtClean="0"/>
              <a:t>Space to wall overly generous…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9340" y="3473195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</a:t>
            </a:r>
          </a:p>
          <a:p>
            <a:r>
              <a:rPr lang="en-US" sz="1200" dirty="0" smtClean="0"/>
              <a:t>Shelf Loc.</a:t>
            </a:r>
            <a:endParaRPr lang="en-US" sz="1200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 bwMode="auto">
          <a:xfrm flipV="1">
            <a:off x="2646885" y="3558209"/>
            <a:ext cx="659532" cy="1458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576470" y="1981200"/>
            <a:ext cx="3346173" cy="794095"/>
          </a:xfrm>
          <a:prstGeom prst="rect">
            <a:avLst/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6884" y="2452129"/>
            <a:ext cx="1257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Loading Staging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903959" y="2252870"/>
            <a:ext cx="1993258" cy="125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400800" y="3332922"/>
            <a:ext cx="86139" cy="92765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0588" y="3704027"/>
            <a:ext cx="1192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Traction winch</a:t>
            </a:r>
            <a:endParaRPr lang="en-US" sz="1200" dirty="0"/>
          </a:p>
        </p:txBody>
      </p:sp>
      <p:cxnSp>
        <p:nvCxnSpPr>
          <p:cNvPr id="14" name="Straight Arrow Connector 13"/>
          <p:cNvCxnSpPr>
            <a:stCxn id="13" idx="3"/>
            <a:endCxn id="11" idx="3"/>
          </p:cNvCxnSpPr>
          <p:nvPr/>
        </p:nvCxnSpPr>
        <p:spPr bwMode="auto">
          <a:xfrm flipV="1">
            <a:off x="6092646" y="3412102"/>
            <a:ext cx="320769" cy="4304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 rot="207596">
            <a:off x="4532629" y="2106283"/>
            <a:ext cx="11267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Stage in Trays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517715" y="2975158"/>
            <a:ext cx="1448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Table Line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7953" y="1100795"/>
            <a:ext cx="32884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Layout Presently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0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Smallest Tooling Footprint--not desired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4379846"/>
            <a:ext cx="9097617" cy="2011016"/>
          </a:xfrm>
        </p:spPr>
        <p:txBody>
          <a:bodyPr/>
          <a:lstStyle/>
          <a:p>
            <a:r>
              <a:rPr lang="en-US" dirty="0" smtClean="0"/>
              <a:t>Not recommending, just documenting</a:t>
            </a:r>
          </a:p>
          <a:p>
            <a:r>
              <a:rPr lang="en-US" dirty="0" smtClean="0"/>
              <a:t>Have only single line—need to swap tooling between Yoke Assembly and Coil Pack</a:t>
            </a:r>
          </a:p>
          <a:p>
            <a:r>
              <a:rPr lang="en-US" dirty="0" smtClean="0"/>
              <a:t>Entire operation serial, no parallelization</a:t>
            </a:r>
          </a:p>
          <a:p>
            <a:r>
              <a:rPr lang="en-US" dirty="0" smtClean="0"/>
              <a:t>Minimum Tooling Cost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9378"/>
            <a:ext cx="9146931" cy="331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 bwMode="auto">
          <a:xfrm>
            <a:off x="4512365" y="2994991"/>
            <a:ext cx="417444" cy="3048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4923" y="2776331"/>
            <a:ext cx="1403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Move toward Wall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 bwMode="auto">
          <a:xfrm>
            <a:off x="6155635" y="3690730"/>
            <a:ext cx="377687" cy="20540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3" y="1100795"/>
            <a:ext cx="33916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Layout for MQXF-L (early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9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Tooling Layout--Parallel </a:t>
            </a:r>
            <a:r>
              <a:rPr lang="en-US" dirty="0" err="1" smtClean="0"/>
              <a:t>assy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61" y="4359966"/>
            <a:ext cx="8998226" cy="2004391"/>
          </a:xfrm>
        </p:spPr>
        <p:txBody>
          <a:bodyPr/>
          <a:lstStyle/>
          <a:p>
            <a:r>
              <a:rPr lang="en-US" dirty="0" smtClean="0"/>
              <a:t>Move 2’ closer to wall—separate Lines for Coil Pack / Yoke</a:t>
            </a:r>
          </a:p>
          <a:p>
            <a:r>
              <a:rPr lang="en-US" dirty="0" smtClean="0"/>
              <a:t>Winch locations at end of tables—need to decide location</a:t>
            </a:r>
          </a:p>
          <a:p>
            <a:r>
              <a:rPr lang="en-US" dirty="0" smtClean="0"/>
              <a:t>One option to get ‘Fermi’ Tables (2’ wide) increases clearance between </a:t>
            </a:r>
            <a:r>
              <a:rPr lang="en-US" dirty="0" smtClean="0"/>
              <a:t>tables—should try to compress to wall</a:t>
            </a:r>
            <a:endParaRPr lang="en-US" dirty="0" smtClean="0"/>
          </a:p>
          <a:p>
            <a:r>
              <a:rPr lang="en-US" dirty="0" smtClean="0"/>
              <a:t>Target this layout as ‘easy’ to expand to two </a:t>
            </a:r>
            <a:r>
              <a:rPr lang="en-US" dirty="0" smtClean="0"/>
              <a:t>lines later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5927"/>
            <a:ext cx="9144000" cy="331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6838122" y="3452191"/>
            <a:ext cx="72887" cy="72887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876261" y="3452191"/>
            <a:ext cx="86139" cy="72887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3" y="1100795"/>
            <a:ext cx="38982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Layout for MQXF-L (by mid </a:t>
            </a:r>
            <a:r>
              <a:rPr lang="en-US" dirty="0" smtClean="0"/>
              <a:t>2016-18)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9061" y="2802837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On wheels</a:t>
            </a:r>
            <a:endParaRPr lang="en-US" sz="1100" dirty="0"/>
          </a:p>
        </p:txBody>
      </p:sp>
      <p:cxnSp>
        <p:nvCxnSpPr>
          <p:cNvPr id="9" name="Curved Connector 8"/>
          <p:cNvCxnSpPr/>
          <p:nvPr/>
        </p:nvCxnSpPr>
        <p:spPr bwMode="auto">
          <a:xfrm flipV="1">
            <a:off x="3737113" y="3488634"/>
            <a:ext cx="1285461" cy="31474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062441" y="3831596"/>
            <a:ext cx="11112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Pallet-o-parts</a:t>
            </a:r>
          </a:p>
          <a:p>
            <a:r>
              <a:rPr lang="en-US" sz="1100" dirty="0" smtClean="0"/>
              <a:t>~2-3d duration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 bwMode="auto">
          <a:xfrm>
            <a:off x="4121426" y="2933642"/>
            <a:ext cx="2226365" cy="71236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Anchored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8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Assembly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" y="4361526"/>
            <a:ext cx="9142880" cy="2115474"/>
          </a:xfrm>
        </p:spPr>
        <p:txBody>
          <a:bodyPr/>
          <a:lstStyle/>
          <a:p>
            <a:r>
              <a:rPr lang="en-US" dirty="0" smtClean="0"/>
              <a:t>Clearly not possible in 2018 due to profile—maybe mid Fy20</a:t>
            </a:r>
          </a:p>
          <a:p>
            <a:r>
              <a:rPr lang="en-US" dirty="0" smtClean="0"/>
              <a:t>LZ purports to install in 2019 so should be done by then…</a:t>
            </a:r>
          </a:p>
          <a:p>
            <a:r>
              <a:rPr lang="en-US" dirty="0" smtClean="0"/>
              <a:t>Yoke Shell Sub Assembly may need to move to 77 in this case depending on space constraints</a:t>
            </a:r>
          </a:p>
          <a:p>
            <a:r>
              <a:rPr lang="en-US" dirty="0" smtClean="0"/>
              <a:t>Targeting this layout by late 2019/early 2020 (if required)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" y="1072599"/>
            <a:ext cx="9142880" cy="328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3154017" y="2292626"/>
            <a:ext cx="1364974" cy="37106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 rot="3403709">
            <a:off x="2719380" y="2567620"/>
            <a:ext cx="482311" cy="496957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WSimp" panose="00000400000000000000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3" y="1100795"/>
            <a:ext cx="35128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Layout for Production (2019/20)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1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tables are ‘generous’ (over wide/long)</a:t>
            </a:r>
          </a:p>
          <a:p>
            <a:pPr lvl="1"/>
            <a:r>
              <a:rPr lang="en-US" dirty="0" smtClean="0"/>
              <a:t>3’ X 18’ is a guestimate</a:t>
            </a:r>
          </a:p>
          <a:p>
            <a:pPr lvl="1"/>
            <a:r>
              <a:rPr lang="en-US" dirty="0" smtClean="0"/>
              <a:t>Coil Crate is 2’ X 18’</a:t>
            </a:r>
          </a:p>
          <a:p>
            <a:pPr lvl="1"/>
            <a:r>
              <a:rPr lang="en-US" dirty="0" smtClean="0"/>
              <a:t>Fermi Tables 2’, but need to be anchored to floor</a:t>
            </a:r>
          </a:p>
          <a:p>
            <a:pPr lvl="1"/>
            <a:r>
              <a:rPr lang="en-US" dirty="0" smtClean="0"/>
              <a:t>Do we need to ‘fasten’ cradles/rails to tables now?</a:t>
            </a:r>
          </a:p>
          <a:p>
            <a:r>
              <a:rPr lang="en-US" dirty="0" smtClean="0"/>
              <a:t>Winch locations make Yoke-Shell </a:t>
            </a:r>
            <a:r>
              <a:rPr lang="en-US" dirty="0" err="1" smtClean="0"/>
              <a:t>assy</a:t>
            </a:r>
            <a:r>
              <a:rPr lang="en-US" dirty="0" smtClean="0"/>
              <a:t> line difficult to move</a:t>
            </a:r>
          </a:p>
          <a:p>
            <a:pPr lvl="1"/>
            <a:r>
              <a:rPr lang="en-US" dirty="0" smtClean="0"/>
              <a:t>Discussion of this location most relevant—other lines can move relatively easily</a:t>
            </a:r>
          </a:p>
          <a:p>
            <a:pPr lvl="1"/>
            <a:r>
              <a:rPr lang="en-US" dirty="0" smtClean="0"/>
              <a:t>Move closer to wall up front?</a:t>
            </a:r>
          </a:p>
          <a:p>
            <a:r>
              <a:rPr lang="en-US" dirty="0" smtClean="0"/>
              <a:t>How much tooling can we afford on LARP	</a:t>
            </a:r>
            <a:endParaRPr lang="en-US" dirty="0"/>
          </a:p>
          <a:p>
            <a:pPr lvl="1"/>
            <a:r>
              <a:rPr lang="en-US" dirty="0" smtClean="0"/>
              <a:t>Return to this after schedule discussion…</a:t>
            </a:r>
          </a:p>
        </p:txBody>
      </p:sp>
    </p:spTree>
    <p:extLst>
      <p:ext uri="{BB962C8B-B14F-4D97-AF65-F5344CB8AC3E}">
        <p14:creationId xmlns:p14="http://schemas.microsoft.com/office/powerpoint/2010/main" val="302105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Coil Production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4300331"/>
            <a:ext cx="9144001" cy="2117035"/>
          </a:xfrm>
        </p:spPr>
        <p:txBody>
          <a:bodyPr/>
          <a:lstStyle/>
          <a:p>
            <a:r>
              <a:rPr lang="en-US" sz="2000" dirty="0" smtClean="0"/>
              <a:t>Schedule driven by Coil Part Procurement Milestones</a:t>
            </a:r>
          </a:p>
          <a:p>
            <a:r>
              <a:rPr lang="en-US" sz="2000" dirty="0" smtClean="0"/>
              <a:t>Same for both Fermi and BNL, so double this rate</a:t>
            </a:r>
          </a:p>
          <a:p>
            <a:r>
              <a:rPr lang="en-US" sz="2000" dirty="0" smtClean="0"/>
              <a:t>Production assembly start after 5-6 coils available for ‘matching’</a:t>
            </a:r>
          </a:p>
          <a:p>
            <a:r>
              <a:rPr lang="en-US" sz="2000" dirty="0" smtClean="0"/>
              <a:t>Production rate ~50d/2 coils (not 34 as previously thought)</a:t>
            </a:r>
          </a:p>
          <a:p>
            <a:r>
              <a:rPr lang="en-US" sz="2000" dirty="0" smtClean="0"/>
              <a:t>Need to finish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MQXF-L prior to production start</a:t>
            </a:r>
          </a:p>
          <a:p>
            <a:r>
              <a:rPr lang="en-US" sz="2000" dirty="0" smtClean="0"/>
              <a:t>Lag (rate) drops to 25d mid 2019, then 19d mid 2020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9788"/>
            <a:ext cx="9155274" cy="335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3600" y="155136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50d Lag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 bwMode="auto">
          <a:xfrm flipH="1">
            <a:off x="5393635" y="1736035"/>
            <a:ext cx="549965" cy="2385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433477" y="2591665"/>
            <a:ext cx="2552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Production Start ~FY19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 bwMode="auto">
          <a:xfrm flipH="1">
            <a:off x="5883513" y="2776331"/>
            <a:ext cx="549964" cy="2385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830505" y="1212574"/>
            <a:ext cx="0" cy="23058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7141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to Finish no parallel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" y="3087229"/>
            <a:ext cx="8978348" cy="3267188"/>
          </a:xfrm>
        </p:spPr>
        <p:txBody>
          <a:bodyPr/>
          <a:lstStyle/>
          <a:p>
            <a:r>
              <a:rPr lang="en-US" dirty="0" smtClean="0"/>
              <a:t>This is what ‘minimum tooling’ rate probably looks like…</a:t>
            </a:r>
          </a:p>
          <a:p>
            <a:r>
              <a:rPr lang="en-US" dirty="0" smtClean="0"/>
              <a:t>Does not include inefficiency of tooling re-configuration</a:t>
            </a:r>
          </a:p>
          <a:p>
            <a:r>
              <a:rPr lang="en-US" dirty="0" smtClean="0"/>
              <a:t>If Yoke Shell sub-</a:t>
            </a:r>
            <a:r>
              <a:rPr lang="en-US" dirty="0" err="1" smtClean="0"/>
              <a:t>assy</a:t>
            </a:r>
            <a:r>
              <a:rPr lang="en-US" dirty="0" smtClean="0"/>
              <a:t> can be staged, perhaps shrink duration by 12.5d i.e. below 50d target (risky)</a:t>
            </a:r>
          </a:p>
          <a:p>
            <a:r>
              <a:rPr lang="en-US" dirty="0" smtClean="0"/>
              <a:t>Conceivable to meet production rate, particularly if some learning curve is applied to both this and coil delivery</a:t>
            </a:r>
          </a:p>
          <a:p>
            <a:r>
              <a:rPr lang="en-US" dirty="0" smtClean="0"/>
              <a:t>Would prefer independent Coil Pack assembly line to save additional ~10d in parallel (next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8F1811-BF62-DE46-9A1A-D5A43C82C40C}" type="slidenum">
              <a:rPr lang="fr-CH" smtClean="0"/>
              <a:t>9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9511"/>
            <a:ext cx="9144000" cy="163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861"/>
      </p:ext>
    </p:extLst>
  </p:cSld>
  <p:clrMapOvr>
    <a:masterClrMapping/>
  </p:clrMapOvr>
</p:sld>
</file>

<file path=ppt/theme/theme1.xml><?xml version="1.0" encoding="utf-8"?>
<a:theme xmlns:a="http://schemas.openxmlformats.org/drawingml/2006/main" name="030509 Engineering Taskforce">
  <a:themeElements>
    <a:clrScheme name="030509 Engineering Taskfor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30509 Engineering Taskfor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030509 Engineering Taskfor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0509 Engineering Taskfor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0509 Engineering Taskfor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0509 Engineering Taskfor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0509 Engineering Taskfor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0509 Engineering Taskfor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0509 Engineering Taskfor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4497</TotalTime>
  <Words>758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030509 Engineering Taskforce</vt:lpstr>
      <vt:lpstr>Transition to Production</vt:lpstr>
      <vt:lpstr>Overview</vt:lpstr>
      <vt:lpstr>Transition to Long Magnets</vt:lpstr>
      <vt:lpstr>Smallest Tooling Footprint--not desired</vt:lpstr>
      <vt:lpstr>Dense Tooling Layout--Parallel assy</vt:lpstr>
      <vt:lpstr>Two Assembly Lines</vt:lpstr>
      <vt:lpstr>Comments for Discussion</vt:lpstr>
      <vt:lpstr>Proposed Coil Production Rate</vt:lpstr>
      <vt:lpstr>Start to Finish no parallel activity</vt:lpstr>
      <vt:lpstr>Start to Finish moderate parallelism</vt:lpstr>
      <vt:lpstr>Observations</vt:lpstr>
      <vt:lpstr>Conclusion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 Robinson</dc:creator>
  <cp:lastModifiedBy>ecanderssen</cp:lastModifiedBy>
  <cp:revision>218</cp:revision>
  <dcterms:created xsi:type="dcterms:W3CDTF">2011-08-30T23:13:24Z</dcterms:created>
  <dcterms:modified xsi:type="dcterms:W3CDTF">2015-05-29T00:48:52Z</dcterms:modified>
</cp:coreProperties>
</file>