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8" r:id="rId4"/>
  </p:sldMasterIdLst>
  <p:notesMasterIdLst>
    <p:notesMasterId r:id="rId29"/>
  </p:notesMasterIdLst>
  <p:handoutMasterIdLst>
    <p:handoutMasterId r:id="rId30"/>
  </p:handoutMasterIdLst>
  <p:sldIdLst>
    <p:sldId id="577" r:id="rId5"/>
    <p:sldId id="581" r:id="rId6"/>
    <p:sldId id="587" r:id="rId7"/>
    <p:sldId id="616" r:id="rId8"/>
    <p:sldId id="615" r:id="rId9"/>
    <p:sldId id="588" r:id="rId10"/>
    <p:sldId id="607" r:id="rId11"/>
    <p:sldId id="608" r:id="rId12"/>
    <p:sldId id="611" r:id="rId13"/>
    <p:sldId id="599" r:id="rId14"/>
    <p:sldId id="605" r:id="rId15"/>
    <p:sldId id="594" r:id="rId16"/>
    <p:sldId id="595" r:id="rId17"/>
    <p:sldId id="600" r:id="rId18"/>
    <p:sldId id="610" r:id="rId19"/>
    <p:sldId id="613" r:id="rId20"/>
    <p:sldId id="601" r:id="rId21"/>
    <p:sldId id="596" r:id="rId22"/>
    <p:sldId id="617" r:id="rId23"/>
    <p:sldId id="609" r:id="rId24"/>
    <p:sldId id="604" r:id="rId25"/>
    <p:sldId id="593" r:id="rId26"/>
    <p:sldId id="603" r:id="rId27"/>
    <p:sldId id="576" r:id="rId2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FF"/>
    <a:srgbClr val="FFCC99"/>
    <a:srgbClr val="9D3431"/>
    <a:srgbClr val="FFFFCC"/>
    <a:srgbClr val="FF0000"/>
    <a:srgbClr val="FF9966"/>
    <a:srgbClr val="008000"/>
    <a:srgbClr val="6699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07" autoAdjust="0"/>
  </p:normalViewPr>
  <p:slideViewPr>
    <p:cSldViewPr snapToGrid="0">
      <p:cViewPr>
        <p:scale>
          <a:sx n="80" d="100"/>
          <a:sy n="80" d="100"/>
        </p:scale>
        <p:origin x="-1589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6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9276" y="6196062"/>
            <a:ext cx="584812" cy="500014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22893"/>
            <a:ext cx="952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47" y="6230571"/>
            <a:ext cx="952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Planning Meeting, Oct 9-11, 2013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Planning Meeting, Oct 9-11,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Planning Meeting, Oct 9-11, 2013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Planning Meeting, Oct 9-11, 2013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LCLS-II Planning Meeting, Oct 9-11,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7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acspace.slac.stanford.edu/sites/ad/work_planning_control/PL_pics/large%20bellows%20closed%201.JPG" TargetMode="Externa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lacspace.slac.stanford.edu/sites/ad/work_planning_control/Work_Planning_Control_Documents/Partner_Lab_Info/Partner%20Labs%20Photos%20and%20Videos.asp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7213" y="1340908"/>
            <a:ext cx="8008937" cy="3281892"/>
          </a:xfrm>
        </p:spPr>
        <p:txBody>
          <a:bodyPr/>
          <a:lstStyle/>
          <a:p>
            <a:pPr algn="ctr"/>
            <a:r>
              <a:rPr lang="en-US" dirty="0" err="1" smtClean="0"/>
              <a:t>Cryomodule</a:t>
            </a:r>
            <a:r>
              <a:rPr lang="en-US" dirty="0" smtClean="0"/>
              <a:t> Interconnect</a:t>
            </a:r>
            <a:br>
              <a:rPr lang="en-US" dirty="0" smtClean="0"/>
            </a:br>
            <a:r>
              <a:rPr lang="en-US" dirty="0" smtClean="0"/>
              <a:t>Installation Issues</a:t>
            </a:r>
            <a:br>
              <a:rPr lang="en-US" dirty="0" smtClean="0"/>
            </a:br>
            <a:r>
              <a:rPr lang="en-US" dirty="0" smtClean="0"/>
              <a:t> A Comparison of XFEL to LCLSII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0266" y="5537199"/>
            <a:ext cx="2700867" cy="677335"/>
          </a:xfrm>
        </p:spPr>
        <p:txBody>
          <a:bodyPr/>
          <a:lstStyle/>
          <a:p>
            <a:r>
              <a:rPr lang="en-US" dirty="0" smtClean="0"/>
              <a:t>Karen Fant</a:t>
            </a:r>
          </a:p>
          <a:p>
            <a:r>
              <a:rPr lang="en-US" dirty="0" smtClean="0"/>
              <a:t>7/29/2015</a:t>
            </a:r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CM </a:t>
            </a:r>
            <a:r>
              <a:rPr lang="en-US" dirty="0" smtClean="0"/>
              <a:t>into Tunnel</a:t>
            </a:r>
            <a:endParaRPr lang="en-US" dirty="0"/>
          </a:p>
        </p:txBody>
      </p:sp>
      <p:pic>
        <p:nvPicPr>
          <p:cNvPr id="4098" name="Picture 2" descr="https://slacspace.slac.stanford.edu/sites/ad/work_planning_control/PL_pics/Cryomodule%20Install%20start%20to%20finish/_w/P7220027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4" y="1325390"/>
            <a:ext cx="2942377" cy="22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lacspace.slac.stanford.edu/sites/ad/work_planning_control/PL_pics/Cryomodule%20Install%20start%20to%20finish/_w/P7220029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85" y="1325390"/>
            <a:ext cx="2921252" cy="21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lacspace.slac.stanford.edu/sites/ad/work_planning_control/PL_pics/Cryomodule%20Install%20start%20to%20finish/_w/P7220032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4" y="4045741"/>
            <a:ext cx="2773378" cy="20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lacspace.slac.stanford.edu/sites/ad/work_planning_control/PL_pics/Cryomodule%20Install%20start%20to%20finish/_w/P7220039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11" y="3942972"/>
            <a:ext cx="3048000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2920" y="3586937"/>
            <a:ext cx="195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 Transporter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54717" y="3511765"/>
            <a:ext cx="376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 Transporter-Attachment Cradle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5485" y="6230775"/>
            <a:ext cx="376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Lowering CM to Tunnel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6249495"/>
            <a:ext cx="423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Preparing to Install CM on Transporter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0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Transport and Ceiling Mount</a:t>
            </a:r>
            <a:endParaRPr lang="en-US" dirty="0"/>
          </a:p>
        </p:txBody>
      </p:sp>
      <p:pic>
        <p:nvPicPr>
          <p:cNvPr id="4106" name="Picture 10" descr="https://slacspace.slac.stanford.edu/sites/ad/work_planning_control/PL_pics/Cryomodule%20Install%20start%20to%20finish/_w/P7220063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1" y="1169642"/>
            <a:ext cx="2884820" cy="21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lacspace.slac.stanford.edu/sites/ad/work_planning_control/PL_pics/Cryomodule%20Install%20start%20to%20finish/_w/P7220070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69" y="1169642"/>
            <a:ext cx="2746436" cy="205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lacspace.slac.stanford.edu/sites/ad/work_planning_control/PL_pics/Cryomodule%20Install%20start%20to%20finish/_w/P7220076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4" y="3815741"/>
            <a:ext cx="3412909" cy="25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lacspace.slac.stanford.edu/sites/ad/work_planning_control/PL_pics/Cryomodule%20Install%20start%20to%20finish/_w/P7220080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68" y="3866902"/>
            <a:ext cx="3276195" cy="24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6844" y="3363902"/>
            <a:ext cx="376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Moving CM through Tunnel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32356" y="3246843"/>
            <a:ext cx="376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Raising CM to Supports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843" y="6370091"/>
            <a:ext cx="376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Attaching CM to Supports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53068" y="6322487"/>
            <a:ext cx="376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 Installed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3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Welding the HGRP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9085" y="1219200"/>
            <a:ext cx="8333845" cy="47328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0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04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8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100000"/>
              </a:lnSpc>
              <a:spcBef>
                <a:spcPts val="600"/>
              </a:spcBef>
            </a:pPr>
            <a:endParaRPr lang="en-US" sz="1600" dirty="0"/>
          </a:p>
        </p:txBody>
      </p:sp>
      <p:pic>
        <p:nvPicPr>
          <p:cNvPr id="3084" name="Picture 12" descr="https://slacspace.slac.stanford.edu/sites/ad/work_planning_control/PL_pics/Welding/_w/large%20head%20on%20test%20set%20up%20running%2001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43" y="1122274"/>
            <a:ext cx="3003257" cy="22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slacspace.slac.stanford.edu/sites/ad/work_planning_control/PL_pics/Welding/_w/P6300138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2" y="3929938"/>
            <a:ext cx="3393247" cy="253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5050" y="3377943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Qualify the weld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84300" y="3393055"/>
            <a:ext cx="2975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Tack interconnect pipe in place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0594" y="6454522"/>
            <a:ext cx="255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Checking weld set-up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671961" y="6395003"/>
            <a:ext cx="43196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P</a:t>
            </a:r>
            <a:r>
              <a:rPr lang="en-US" sz="1600" dirty="0" smtClean="0"/>
              <a:t>erforming weld-workers on both sides of CM</a:t>
            </a:r>
            <a:endParaRPr lang="en-US" sz="1600" dirty="0"/>
          </a:p>
        </p:txBody>
      </p:sp>
      <p:pic>
        <p:nvPicPr>
          <p:cNvPr id="1026" name="Picture 2" descr="https://slacspace.slac.stanford.edu/sites/ad/work_planning_control/PL_pics/Welding/_w/P6300149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54" y="3812446"/>
            <a:ext cx="3442852" cy="25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lacspace.slac.stanford.edu/sites/ad/work_planning_control/PL_pics/Welding/_w/P7150005_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26" y="1140737"/>
            <a:ext cx="3003258" cy="22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lacspace.slac.stanford.edu/sites/ad/work_planning_control/PL_pics/Orbital%20welding%20tools%20and%20equipment/_w/P7200070_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" y="1140737"/>
            <a:ext cx="2978589" cy="22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lacspace.slac.stanford.edu/sites/ad/work_planning_control/PL_pics/Orbital%20welding%20tools%20and%20equipment/_w/P7200070_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" y="1140737"/>
            <a:ext cx="2978589" cy="22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0268" y="3401265"/>
            <a:ext cx="295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Orbital Track Welder with Custom Head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41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Welding Cryogenic Pipes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Planning Meeting, Oct 9-11, 2013</a:t>
            </a:r>
            <a:endParaRPr lang="en-US" dirty="0"/>
          </a:p>
        </p:txBody>
      </p:sp>
      <p:pic>
        <p:nvPicPr>
          <p:cNvPr id="3082" name="Picture 10" descr="https://slacspace.slac.stanford.edu/sites/ad/work_planning_control/PL_pics/Paddle%20Weld%20Heads/_w/2%20inch%20paddle%20on%20test%20piece%201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122161"/>
            <a:ext cx="2575468" cy="192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lacspace.slac.stanford.edu/sites/ad/work_planning_control/PL_pics/Paddle%20Weld%20Heads/_w/2%20inch%20paddle%20set%20up%20on%20CM%201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93" y="1122162"/>
            <a:ext cx="2575468" cy="192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lacspace.slac.stanford.edu/sites/ad/work_planning_control/PL_pics/Paddle%20Weld%20Heads/_w/2%20inch%20paddle%20set%20up%20with%20controller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887658"/>
            <a:ext cx="2621280" cy="19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lacspace.slac.stanford.edu/sites/ad/work_planning_control/PL_pics/Paddle%20Weld%20Heads/_w/just%20finished%20weld%20using%202%20inch%20paddle%20weld%20head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93" y="3881308"/>
            <a:ext cx="3048000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slacspace.slac.stanford.edu/sites/ad/work_planning_control/PL_pics/Paddle%20Weld%20Heads/_w/paddle%20head%20installed%20vertically%20running_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83" y="3874883"/>
            <a:ext cx="2612963" cy="19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slacspace.slac.stanford.edu/sites/ad/work_planning_control/PL_pics/Paddle%20Weld%20Heads/_w/tack%20weld%20tube%20clamps%201_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83" y="1122162"/>
            <a:ext cx="2575468" cy="192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5950" y="3148244"/>
            <a:ext cx="18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Qualify the weld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84900" y="3154037"/>
            <a:ext cx="269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 paddle weld head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73680" y="3150399"/>
            <a:ext cx="335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Tack interconnect pipe in place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16511" y="5977880"/>
            <a:ext cx="312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 </a:t>
            </a:r>
            <a:r>
              <a:rPr lang="en-US" dirty="0" smtClean="0"/>
              <a:t>oriented to fit location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26433" y="6001367"/>
            <a:ext cx="191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 the weld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14418" y="6257796"/>
            <a:ext cx="189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Completed weld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6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 Checking Cryogenic Pipes</a:t>
            </a:r>
            <a:endParaRPr lang="en-US" dirty="0"/>
          </a:p>
        </p:txBody>
      </p:sp>
      <p:pic>
        <p:nvPicPr>
          <p:cNvPr id="2054" name="Picture 6" descr="https://slacspace.slac.stanford.edu/sites/ad/work_planning_control/PL_pics/Leak%20Checking/Leak%20Checking%20Cryo%20Lines/Various%20Leak%20Check%20Fixtures/_w/Leak%20check%20orbital%20weld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40" y="1326757"/>
            <a:ext cx="2618322" cy="195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lacspace.slac.stanford.edu/sites/ad/work_planning_control/PL_pics/Leak%20Checking/Leak%20Checking%20Cryo%20Lines/Various%20Leak%20Check%20Fixtures/_w/P6180027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5" y="1326757"/>
            <a:ext cx="2647204" cy="19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lacspace.slac.stanford.edu/sites/ad/work_planning_control/PL_pics/Leak%20Checking/Leak%20Checking%20Cryo%20Lines/Various%20Leak%20Check%20Fixtures/_w/P6180036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26" y="3896214"/>
            <a:ext cx="2884950" cy="21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lacspace.slac.stanford.edu/sites/ad/work_planning_control/PL_pics/Leak%20Checking/Leak%20Checking%20Cryo%20Lines/Various%20Leak%20Check%20Fixtures/_w/P6180083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6" y="3892827"/>
            <a:ext cx="2824682" cy="211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lacspace.slac.stanford.edu/sites/ad/work_planning_control/PL_pics/Leak%20Checking/Leak%20Checking%20Cryo%20Lines/Various%20Leak%20Check%20Fixtures/_w/P6190014_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96" y="1326757"/>
            <a:ext cx="2661720" cy="199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lacspace.slac.stanford.edu/sites/ad/work_planning_control/PL_pics/Leak%20Checking/Leak%20Checking%20Cryo%20Lines/Various%20Leak%20Check%20Fixtures/_w/P6190022_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42" y="3922157"/>
            <a:ext cx="2815627" cy="210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9906" y="3359543"/>
            <a:ext cx="264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Elastomer Leak Check Fixtures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12258" y="3293151"/>
            <a:ext cx="264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Leak Checking HGRP Welds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6" y="3366286"/>
            <a:ext cx="3072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Leak Checking Cryogenic Pipes Welds with Elastomer Fixture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61166" y="6046325"/>
            <a:ext cx="264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Aluminum Leak Check Fixtures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241140" y="6174800"/>
            <a:ext cx="264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Aluminum Leak </a:t>
            </a:r>
            <a:r>
              <a:rPr lang="en-US" sz="1600" dirty="0" smtClean="0"/>
              <a:t>Check Fixtures Installed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81596" y="6068905"/>
            <a:ext cx="2647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Leak Checking Cryogenic Pipes Welds with Aluminum Fixture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900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 Installation</a:t>
            </a:r>
            <a:endParaRPr lang="en-US" dirty="0"/>
          </a:p>
        </p:txBody>
      </p:sp>
      <p:pic>
        <p:nvPicPr>
          <p:cNvPr id="15364" name="Picture 4" descr="https://slacspace.slac.stanford.edu/sites/ad/work_planning_control/PL_pics/Portable%20Cleanroom/_w/P6250018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0" y="4183184"/>
            <a:ext cx="2735714" cy="20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slacspace.slac.stanford.edu/sites/ad/work_planning_control/PL_pics/Portable%20Cleanroom/_w/HOMS%20Absorber%20fixture-1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76" y="1293202"/>
            <a:ext cx="2863406" cy="21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slacspace.slac.stanford.edu/sites/ad/work_planning_control/PL_pics/Portable%20Cleanroom/_w/Potable%20Clean%20Rm%20HOMS%20Absorber%20install%20fixture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016" y="1292978"/>
            <a:ext cx="2863705" cy="21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s://slacspace.slac.stanford.edu/sites/ad/work_planning_control/PL_pics/Portable%20Cleanroom/_w/Portable%20Clean%20Rm-4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3" y="1293202"/>
            <a:ext cx="2877386" cy="21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https://slacspace.slac.stanford.edu/sites/ad/work_planning_control/PL_pics/Portable%20Cleanroom/_w/P6250041_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83184"/>
            <a:ext cx="2735714" cy="20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42802" y="3554288"/>
            <a:ext cx="324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10 Portable Cleanroom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51718" y="3531304"/>
            <a:ext cx="224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 Install Fixture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3267" y="6374628"/>
            <a:ext cx="334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Placing HOM on Fixture in CR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91690" y="6342362"/>
            <a:ext cx="280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 Gate Valves in 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96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 Installation</a:t>
            </a:r>
            <a:endParaRPr lang="en-US" dirty="0"/>
          </a:p>
        </p:txBody>
      </p:sp>
      <p:pic>
        <p:nvPicPr>
          <p:cNvPr id="15362" name="Picture 2" descr="https://slacspace.slac.stanford.edu/sites/ad/work_planning_control/PL_pics/HOMS%20Installed%20with%20Offset%20Bellows/_w/DSC01623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051" y="3989405"/>
            <a:ext cx="2877447" cy="21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slacspace.slac.stanford.edu/sites/ad/work_planning_control/PL_pics/Portable%20Cleanroom/_w/Upper%20section%20of%20clean%20rm%20with%20HOMS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1" y="3989405"/>
            <a:ext cx="2993052" cy="22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s://slacspace.slac.stanford.edu/sites/ad/work_planning_control/PL_pics/Portable%20Cleanroom/_w/P7150042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30" y="1280651"/>
            <a:ext cx="2796400" cy="20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https://slacspace.slac.stanford.edu/sites/ad/work_planning_control/PL_pics/Portable%20Cleanroom/_w/P6250044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47" y="1280651"/>
            <a:ext cx="2796400" cy="209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https://slacspace.slac.stanford.edu/sites/ad/work_planning_control/PL_pics/Portable%20Cleanroom/_w/P6250036_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8" y="1280651"/>
            <a:ext cx="2796398" cy="209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7068" y="3486555"/>
            <a:ext cx="292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Raising HOM into Position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0915" y="3505889"/>
            <a:ext cx="292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Removing Flange Caps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71361" y="3473623"/>
            <a:ext cx="305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 Ready to Interconnect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89736" y="6337646"/>
            <a:ext cx="194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 Installed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9067" y="6229518"/>
            <a:ext cx="366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 with Clean Room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2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Shield Connection</a:t>
            </a:r>
            <a:endParaRPr lang="en-US" dirty="0"/>
          </a:p>
        </p:txBody>
      </p:sp>
      <p:pic>
        <p:nvPicPr>
          <p:cNvPr id="9222" name="Picture 6" descr="https://slacspace.slac.stanford.edu/sites/ad/work_planning_control/PL_pics/Cold%20Shield%20Installation/_w/P7240033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77" y="980458"/>
            <a:ext cx="3389176" cy="25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lacspace.slac.stanford.edu/sites/ad/work_planning_control/PL_pics/Cold%20Shield%20Installation/_w/thumb_IMG_4676_1024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98181"/>
            <a:ext cx="3344448" cy="25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lacspace.slac.stanford.edu/sites/ad/work_planning_control/PL_pics/Cold%20Shield%20Installation/_w/thumb_IMG_4690_1024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2" y="1065623"/>
            <a:ext cx="3268562" cy="24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slacspace.slac.stanford.edu/sites/ad/work_planning_control/PL_pics/Cold%20Shield%20Installation/_w/thumb_IMG_4696_1024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52" y="3944350"/>
            <a:ext cx="3282892" cy="24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5752" y="3559628"/>
            <a:ext cx="3741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Solid Aluminum Thermal Shield Covers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8819" y="6428440"/>
            <a:ext cx="4015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Perforated  Aluminum Shield Covers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74030" y="6406519"/>
            <a:ext cx="4669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Final Layer of MIL Installed-Ready for </a:t>
            </a:r>
            <a:r>
              <a:rPr lang="en-US" sz="1600" dirty="0" err="1" smtClean="0"/>
              <a:t>Lg</a:t>
            </a:r>
            <a:r>
              <a:rPr lang="en-US" sz="1600" dirty="0" smtClean="0"/>
              <a:t> Bellows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56578" y="3517045"/>
            <a:ext cx="4724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Shield and </a:t>
            </a:r>
            <a:r>
              <a:rPr lang="en-US" sz="1600" dirty="0" err="1" smtClean="0"/>
              <a:t>Cryo</a:t>
            </a:r>
            <a:r>
              <a:rPr lang="en-US" sz="1600" dirty="0" smtClean="0"/>
              <a:t>-Pipe Bellows Restraint Installed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1614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Bellows Installation</a:t>
            </a:r>
            <a:endParaRPr lang="en-US" dirty="0"/>
          </a:p>
        </p:txBody>
      </p:sp>
      <p:pic>
        <p:nvPicPr>
          <p:cNvPr id="20490" name="Picture 10" descr="https://slacspace.slac.stanford.edu/sites/ad/work_planning_control/PL_pics/Sliding%20Large%20Bellows/_w/P7090175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73" y="3860798"/>
            <a:ext cx="2941644" cy="22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s://slacspace.slac.stanford.edu/sites/ad/work_planning_control/PL_pics/Sliding%20Large%20Bellows/_w/P7090173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85" y="4130670"/>
            <a:ext cx="2941643" cy="22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https://slacspace.slac.stanford.edu/sites/ad/work_planning_control/PL_pics/Sliding%20Large%20Bellows/_w/P7090159_JP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19666" r="17239" b="7032"/>
          <a:stretch/>
        </p:blipFill>
        <p:spPr bwMode="auto">
          <a:xfrm>
            <a:off x="6332137" y="1050172"/>
            <a:ext cx="2647480" cy="22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18" descr="https://slacspace.slac.stanford.edu/sites/ad/work_planning_control/PL_pics/Sliding%20Large%20Bellows/_w/P7080126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16" y="1050172"/>
            <a:ext cx="2947784" cy="22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lacspace.slac.stanford.edu/sites/ad/work_planning_control/PL_pics/CTF%20Cryo%20Mod%20Bunker%20Test%20Area/_w/CTF%20Bunker%20Large%20Bellows%20Trolley%203_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4" y="1050171"/>
            <a:ext cx="2941643" cy="22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39220" y="3319045"/>
            <a:ext cx="293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Bellows Install Fixture </a:t>
            </a:r>
          </a:p>
          <a:p>
            <a:pPr algn="ctr"/>
            <a:r>
              <a:rPr lang="en-US" sz="1600" dirty="0" smtClean="0"/>
              <a:t>Top Supported (Tunnel)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39014" y="3334825"/>
            <a:ext cx="31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Bellows Install Fixture </a:t>
            </a:r>
          </a:p>
          <a:p>
            <a:pPr algn="ctr"/>
            <a:r>
              <a:rPr lang="en-US" sz="1600" dirty="0" smtClean="0"/>
              <a:t>Bottom Supported (Test Facility)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4229" y="3276023"/>
            <a:ext cx="306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Bellows </a:t>
            </a:r>
            <a:r>
              <a:rPr lang="en-US" sz="1600" dirty="0" err="1" smtClean="0"/>
              <a:t>Prep’d</a:t>
            </a:r>
            <a:r>
              <a:rPr lang="en-US" sz="1600" dirty="0" smtClean="0"/>
              <a:t> to Move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74048" y="6371199"/>
            <a:ext cx="306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Sliding Bellows into Position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680337" y="6204978"/>
            <a:ext cx="306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Bellows in Position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9119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Bellows Installation</a:t>
            </a:r>
            <a:endParaRPr lang="en-US" dirty="0"/>
          </a:p>
        </p:txBody>
      </p:sp>
      <p:pic>
        <p:nvPicPr>
          <p:cNvPr id="20482" name="Picture 2" descr="https://slacspace.slac.stanford.edu/sites/ad/work_planning_control/PL_pics/Sliding%20Large%20Bellows/_w/P7090189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7" y="3923577"/>
            <a:ext cx="2858819" cy="213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slacspace.slac.stanford.edu/sites/ad/work_planning_control/PL_pics/Sliding%20Large%20Bellows/_w/P7090188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14" y="1041397"/>
            <a:ext cx="2901694" cy="21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slacspace.slac.stanford.edu/sites/ad/work_planning_control/PL_pics/Sliding%20Large%20Bellows/_w/P7090187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3" y="1041397"/>
            <a:ext cx="2873830" cy="215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s://slacspace.slac.stanford.edu/sites/ad/work_planning_control/PL_pics/Sliding%20Large%20Bellows/_w/P7090185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0" y="1060752"/>
            <a:ext cx="2858819" cy="21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0" name="Picture 20" descr="Pictur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62" y="3923578"/>
            <a:ext cx="2858818" cy="213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910" y="3344970"/>
            <a:ext cx="306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Sliding Ring into Position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091543" y="3358911"/>
            <a:ext cx="306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Bolting Ring to Bellows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812971" y="3342034"/>
            <a:ext cx="306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Attaching Clamps Aisle Side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963556" y="6248519"/>
            <a:ext cx="306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Attaching Clamps Wall Side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763800" y="6125408"/>
            <a:ext cx="323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Bellows Installed and Threaded Rods Removed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7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70" y="2654895"/>
            <a:ext cx="2174002" cy="167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277205" y="1042307"/>
            <a:ext cx="8595861" cy="564636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2400" dirty="0" smtClean="0"/>
              <a:t>Design of LCLS II Interconnection based upon XFEL design</a:t>
            </a:r>
          </a:p>
          <a:p>
            <a:pPr lvl="2"/>
            <a:r>
              <a:rPr lang="en-US" sz="2000" dirty="0" smtClean="0"/>
              <a:t>Major Difference in Size of Tunnel &amp; Location CM within Tunnel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marL="648000" lvl="3" indent="0">
              <a:buNone/>
            </a:pPr>
            <a:endParaRPr lang="en-US" dirty="0" smtClean="0"/>
          </a:p>
          <a:p>
            <a:pPr lvl="2"/>
            <a:r>
              <a:rPr lang="en-US" sz="2000" dirty="0" smtClean="0"/>
              <a:t>Minor Difference in Build to Install Sequence </a:t>
            </a:r>
          </a:p>
          <a:p>
            <a:pPr marL="324000" lvl="2" indent="0">
              <a:buNone/>
            </a:pPr>
            <a:r>
              <a:rPr lang="en-US" dirty="0" smtClean="0"/>
              <a:t>XFEL:     Assembly      Transport       Accept      Test       RFI       Install</a:t>
            </a:r>
          </a:p>
          <a:p>
            <a:pPr marL="324000" lvl="2" indent="0">
              <a:buNone/>
            </a:pPr>
            <a:r>
              <a:rPr lang="en-US" dirty="0" smtClean="0"/>
              <a:t>LCLS-II:  Assembly      Test       RFI       Transport        Accept        Install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</p:txBody>
      </p:sp>
      <p:sp>
        <p:nvSpPr>
          <p:cNvPr id="3" name="Right Arrow 2"/>
          <p:cNvSpPr/>
          <p:nvPr/>
        </p:nvSpPr>
        <p:spPr>
          <a:xfrm>
            <a:off x="2592161" y="5947681"/>
            <a:ext cx="308405" cy="1471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600889" y="6247254"/>
            <a:ext cx="308405" cy="1471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49684" y="5947680"/>
            <a:ext cx="308405" cy="1471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083861" y="5952908"/>
            <a:ext cx="308405" cy="1471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863919" y="5939621"/>
            <a:ext cx="308405" cy="1471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409646" y="6247254"/>
            <a:ext cx="308405" cy="1471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228092" y="6250080"/>
            <a:ext cx="308405" cy="1471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35062" y="6258349"/>
            <a:ext cx="308405" cy="1471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861957" y="4165691"/>
            <a:ext cx="0" cy="348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64186" y="4165691"/>
            <a:ext cx="0" cy="348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61957" y="4399734"/>
            <a:ext cx="15022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64186" y="2815862"/>
            <a:ext cx="277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50579" y="4182020"/>
            <a:ext cx="277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02979" y="2815862"/>
            <a:ext cx="0" cy="13498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93973" y="4274542"/>
            <a:ext cx="9416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3.35m (11’)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282543" y="3594188"/>
            <a:ext cx="9633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3.05m (10’)</a:t>
            </a:r>
            <a:endParaRPr lang="en-US" sz="1200" dirty="0"/>
          </a:p>
        </p:txBody>
      </p:sp>
      <p:sp>
        <p:nvSpPr>
          <p:cNvPr id="23" name="Oval 22"/>
          <p:cNvSpPr/>
          <p:nvPr/>
        </p:nvSpPr>
        <p:spPr>
          <a:xfrm>
            <a:off x="5977567" y="3506351"/>
            <a:ext cx="493776" cy="4937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94213" y="2748640"/>
            <a:ext cx="493776" cy="493776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8" y="1805566"/>
            <a:ext cx="5177868" cy="371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073236" y="4184395"/>
            <a:ext cx="17887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86203" y="2101936"/>
            <a:ext cx="97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LCLS-II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319711" y="2094316"/>
            <a:ext cx="76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XFEL</a:t>
            </a:r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>
            <a:off x="6671898" y="5955946"/>
            <a:ext cx="308405" cy="1471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5650447" y="6258349"/>
            <a:ext cx="308405" cy="1471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45738" y="4950428"/>
            <a:ext cx="2271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(Graphics to scale)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43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143" y="304163"/>
            <a:ext cx="8103570" cy="753033"/>
          </a:xfrm>
        </p:spPr>
        <p:txBody>
          <a:bodyPr/>
          <a:lstStyle/>
          <a:p>
            <a:pPr algn="ctr"/>
            <a:r>
              <a:rPr lang="en-US" dirty="0" smtClean="0"/>
              <a:t>Example of Vacuum </a:t>
            </a:r>
            <a:r>
              <a:rPr lang="en-US" dirty="0" smtClean="0"/>
              <a:t>Pump </a:t>
            </a:r>
            <a:r>
              <a:rPr lang="en-US" dirty="0" smtClean="0"/>
              <a:t>Station Installed on Large Bellows</a:t>
            </a:r>
            <a:endParaRPr lang="en-US" dirty="0"/>
          </a:p>
        </p:txBody>
      </p:sp>
      <p:pic>
        <p:nvPicPr>
          <p:cNvPr id="14340" name="Picture 4" descr="https://slacspace.slac.stanford.edu/sites/ad/work_planning_control/PL_pics/June%208th%20Monday%20tour/_w/IMG_2658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00" y="1279845"/>
            <a:ext cx="6595712" cy="494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515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Planning Meeting, Oct 9-11, 2013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30628" y="1240970"/>
            <a:ext cx="8577943" cy="515983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Recommend FNAL and/or JLAB “interconnect” 2 CM for fit up check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next few months SLAC will build weld test fixture to confirm design</a:t>
            </a:r>
          </a:p>
          <a:p>
            <a:pPr marL="846900" lvl="2" indent="-342900"/>
            <a:r>
              <a:rPr lang="en-US" dirty="0"/>
              <a:t>U</a:t>
            </a:r>
            <a:r>
              <a:rPr lang="en-US" dirty="0" smtClean="0"/>
              <a:t>se pipe X, Y coordinates, materials, dimensions </a:t>
            </a:r>
            <a:r>
              <a:rPr lang="en-US" dirty="0"/>
              <a:t>as </a:t>
            </a:r>
            <a:r>
              <a:rPr lang="en-US" dirty="0" smtClean="0"/>
              <a:t>defined in CM Interconnect Assembly Procedure</a:t>
            </a:r>
            <a:endParaRPr lang="en-US" dirty="0"/>
          </a:p>
          <a:p>
            <a:pPr marL="846900" lvl="2" indent="-342900"/>
            <a:r>
              <a:rPr lang="en-US" dirty="0" smtClean="0"/>
              <a:t>Model to confirm clearance work for weld tracker, custom weld head, paddle heads, insulation shield fit</a:t>
            </a:r>
          </a:p>
          <a:p>
            <a:pPr marL="846900" lvl="2" indent="-342900"/>
            <a:r>
              <a:rPr lang="en-US" dirty="0"/>
              <a:t>D</a:t>
            </a:r>
            <a:r>
              <a:rPr lang="en-US" dirty="0" smtClean="0"/>
              <a:t>evelopment of weld sequence and parameters, purge and leak check tooling</a:t>
            </a:r>
          </a:p>
          <a:p>
            <a:pPr marL="846900" lvl="2" indent="-342900"/>
            <a:r>
              <a:rPr lang="en-US" dirty="0" smtClean="0"/>
              <a:t>Model to check ergonomics, special tooling requirements not already identified</a:t>
            </a:r>
          </a:p>
          <a:p>
            <a:pPr marL="846900" lvl="2" indent="-342900"/>
            <a:r>
              <a:rPr lang="en-US" dirty="0" smtClean="0"/>
              <a:t>Develop pressure test or X-ray procedures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72" y="4503737"/>
            <a:ext cx="28956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50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Areas of </a:t>
            </a:r>
            <a:r>
              <a:rPr lang="en-US" dirty="0"/>
              <a:t>C</a:t>
            </a:r>
            <a:r>
              <a:rPr lang="en-US" dirty="0" smtClean="0"/>
              <a:t>oncern or Issues to Resolve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344488" y="1348316"/>
            <a:ext cx="8108950" cy="46482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000" dirty="0"/>
              <a:t>Tube </a:t>
            </a:r>
            <a:r>
              <a:rPr lang="en-US" sz="2000" dirty="0" smtClean="0"/>
              <a:t>cutting prior to ship</a:t>
            </a:r>
            <a:endParaRPr lang="en-US" sz="2000" dirty="0"/>
          </a:p>
          <a:p>
            <a:pPr lvl="1"/>
            <a:r>
              <a:rPr lang="en-US" sz="2000" dirty="0" smtClean="0"/>
              <a:t>Receiving Inspection and Acceptance</a:t>
            </a:r>
          </a:p>
          <a:p>
            <a:pPr lvl="1"/>
            <a:r>
              <a:rPr lang="en-US" sz="2000" dirty="0" smtClean="0"/>
              <a:t>Vacuum </a:t>
            </a:r>
            <a:r>
              <a:rPr lang="en-US" sz="2000" dirty="0"/>
              <a:t>gages attached during transit in </a:t>
            </a:r>
            <a:r>
              <a:rPr lang="en-US" sz="2000" dirty="0" smtClean="0"/>
              <a:t>tunnel</a:t>
            </a:r>
            <a:endParaRPr lang="en-US" sz="2000" dirty="0"/>
          </a:p>
          <a:p>
            <a:pPr lvl="1"/>
            <a:r>
              <a:rPr lang="en-US" sz="2000" dirty="0" smtClean="0"/>
              <a:t>Tube welding</a:t>
            </a:r>
          </a:p>
          <a:p>
            <a:pPr lvl="1"/>
            <a:r>
              <a:rPr lang="en-US" sz="2000" dirty="0" smtClean="0"/>
              <a:t>Purge, welding gas (space for 12 pack)</a:t>
            </a:r>
            <a:endParaRPr lang="en-US" sz="2000" dirty="0"/>
          </a:p>
          <a:p>
            <a:pPr lvl="1"/>
            <a:r>
              <a:rPr lang="en-US" sz="2000" dirty="0" smtClean="0"/>
              <a:t>Thermal Insulation Shield – XFEL fit problems</a:t>
            </a:r>
            <a:endParaRPr lang="en-US" sz="2000" dirty="0"/>
          </a:p>
          <a:p>
            <a:pPr lvl="1"/>
            <a:r>
              <a:rPr lang="en-US" sz="2000" dirty="0"/>
              <a:t>Installation of HOM </a:t>
            </a:r>
            <a:r>
              <a:rPr lang="en-US" sz="2000" dirty="0" smtClean="0"/>
              <a:t>absorber</a:t>
            </a:r>
          </a:p>
          <a:p>
            <a:pPr lvl="1"/>
            <a:r>
              <a:rPr lang="en-US" sz="2000" dirty="0"/>
              <a:t>Pressure test vs </a:t>
            </a:r>
            <a:r>
              <a:rPr lang="en-US" sz="2000" dirty="0" smtClean="0"/>
              <a:t>X-ray</a:t>
            </a:r>
          </a:p>
          <a:p>
            <a:pPr lvl="1"/>
            <a:r>
              <a:rPr lang="en-US" sz="2000" dirty="0" smtClean="0"/>
              <a:t>Big Bellows installation and connection</a:t>
            </a:r>
          </a:p>
          <a:p>
            <a:pPr lvl="1"/>
            <a:r>
              <a:rPr lang="en-US" sz="2000" dirty="0" smtClean="0"/>
              <a:t>Continuous dry air purge vs desiccants</a:t>
            </a:r>
          </a:p>
          <a:p>
            <a:pPr lvl="1"/>
            <a:r>
              <a:rPr lang="en-US" sz="2000" dirty="0" smtClean="0"/>
              <a:t>Class 10 cleanroom in tight environment</a:t>
            </a:r>
          </a:p>
          <a:p>
            <a:pPr lvl="1"/>
            <a:r>
              <a:rPr lang="en-US" sz="2000" dirty="0" smtClean="0"/>
              <a:t>Installation required from wall side? – ergonomics, special tooling</a:t>
            </a:r>
          </a:p>
          <a:p>
            <a:pPr lvl="1"/>
            <a:endParaRPr lang="en-US" sz="2000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26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Planning Meeting, Oct 9-11, 2013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52400" y="1344468"/>
            <a:ext cx="8754533" cy="4648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LCLS II CM Interconnect similar but not identical to XFEL CM interconnect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SLAC personnel observation &amp; participation at XFEL extremely useful for understanding and recording installation process</a:t>
            </a:r>
          </a:p>
          <a:p>
            <a:pPr marL="324000" lvl="2" indent="0">
              <a:buNone/>
            </a:pPr>
            <a:r>
              <a:rPr lang="en-US" sz="1600" dirty="0"/>
              <a:t>P</a:t>
            </a:r>
            <a:r>
              <a:rPr lang="en-US" sz="1600" dirty="0" smtClean="0"/>
              <a:t>hotos all courtesy K. Ratcliffe and J. Garcia - Complete set of photos can be found at:</a:t>
            </a:r>
          </a:p>
          <a:p>
            <a:pPr marL="324000" lvl="2" indent="0">
              <a:buNone/>
            </a:pPr>
            <a:r>
              <a:rPr lang="en-US" sz="1300" dirty="0" smtClean="0">
                <a:hlinkClick r:id="rId2"/>
              </a:rPr>
              <a:t>https</a:t>
            </a:r>
            <a:r>
              <a:rPr lang="en-US" sz="1300" dirty="0">
                <a:hlinkClick r:id="rId2"/>
              </a:rPr>
              <a:t>://</a:t>
            </a:r>
            <a:r>
              <a:rPr lang="en-US" sz="1300" dirty="0" smtClean="0">
                <a:hlinkClick r:id="rId2"/>
              </a:rPr>
              <a:t>slacspace.slac.stanford.edu/sites/ad/work_planning_control/Work_Planning_Control_Documents/Partner_Lab_Info/Partner%20Labs%20Photos%20and%20Videos.aspx</a:t>
            </a:r>
            <a:endParaRPr lang="en-US" sz="1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Major differences identified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Working with FNAL design team to identify, address and resolve gap/issues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 far don’t see any show </a:t>
            </a:r>
            <a:r>
              <a:rPr lang="en-US" dirty="0" smtClean="0"/>
              <a:t>stoppers</a:t>
            </a:r>
          </a:p>
        </p:txBody>
      </p:sp>
    </p:spTree>
    <p:extLst>
      <p:ext uri="{BB962C8B-B14F-4D97-AF65-F5344CB8AC3E}">
        <p14:creationId xmlns:p14="http://schemas.microsoft.com/office/powerpoint/2010/main" val="3397527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 Interconnect Installation Assumptions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344488" y="1348315"/>
            <a:ext cx="8108950" cy="506095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100" dirty="0" smtClean="0"/>
              <a:t>FNAL design team has checked that CM interconnections are achievable within SLAC tunnel space and ergonomic constraints</a:t>
            </a:r>
            <a:endParaRPr lang="en-US" sz="2100" dirty="0"/>
          </a:p>
          <a:p>
            <a:pPr lvl="1"/>
            <a:r>
              <a:rPr lang="en-US" sz="2100" dirty="0" smtClean="0"/>
              <a:t>This FDR covers only string interconnect string (CM to CM, not to End/Feed caps)</a:t>
            </a:r>
          </a:p>
          <a:p>
            <a:pPr lvl="1"/>
            <a:r>
              <a:rPr lang="en-US" sz="2100" dirty="0" smtClean="0"/>
              <a:t>Prototype </a:t>
            </a:r>
            <a:r>
              <a:rPr lang="en-US" sz="2100" dirty="0"/>
              <a:t>and </a:t>
            </a:r>
            <a:r>
              <a:rPr lang="en-US" sz="2100" dirty="0" smtClean="0"/>
              <a:t>Production </a:t>
            </a:r>
            <a:r>
              <a:rPr lang="en-US" sz="2100" dirty="0"/>
              <a:t>CM </a:t>
            </a:r>
            <a:r>
              <a:rPr lang="en-US" sz="2100" dirty="0" smtClean="0"/>
              <a:t>interconnects </a:t>
            </a:r>
            <a:r>
              <a:rPr lang="en-US" sz="2100" dirty="0" smtClean="0"/>
              <a:t>are identical</a:t>
            </a:r>
            <a:endParaRPr lang="en-US" sz="2100" dirty="0"/>
          </a:p>
          <a:p>
            <a:pPr lvl="1"/>
            <a:r>
              <a:rPr lang="en-US" sz="2100" dirty="0"/>
              <a:t>CM delivered to SLAC Ready for </a:t>
            </a:r>
            <a:r>
              <a:rPr lang="en-US" sz="2100" dirty="0" smtClean="0"/>
              <a:t>Installation</a:t>
            </a:r>
            <a:endParaRPr lang="en-US" sz="2100" dirty="0"/>
          </a:p>
          <a:p>
            <a:pPr lvl="1"/>
            <a:r>
              <a:rPr lang="en-US" sz="2100" dirty="0"/>
              <a:t>Incoming acceptance inspection confirms no </a:t>
            </a:r>
            <a:r>
              <a:rPr lang="en-US" sz="2100" dirty="0" smtClean="0"/>
              <a:t>change or damage </a:t>
            </a:r>
            <a:r>
              <a:rPr lang="en-US" sz="2100" dirty="0"/>
              <a:t>during long transit</a:t>
            </a:r>
          </a:p>
          <a:p>
            <a:pPr lvl="2"/>
            <a:r>
              <a:rPr lang="en-US" dirty="0"/>
              <a:t>Checks for vacuum, electrical continuity, </a:t>
            </a:r>
            <a:r>
              <a:rPr lang="en-US" dirty="0" smtClean="0"/>
              <a:t>alignment, shipping </a:t>
            </a:r>
          </a:p>
          <a:p>
            <a:pPr lvl="1"/>
            <a:r>
              <a:rPr lang="en-US" sz="2100" dirty="0" smtClean="0"/>
              <a:t>FNAL </a:t>
            </a:r>
            <a:r>
              <a:rPr lang="en-US" sz="2100" dirty="0"/>
              <a:t>provides designs for interconnect tooling and </a:t>
            </a:r>
            <a:r>
              <a:rPr lang="en-US" sz="2100" dirty="0" err="1"/>
              <a:t>fixturing</a:t>
            </a:r>
            <a:endParaRPr lang="en-US" sz="2100" dirty="0"/>
          </a:p>
          <a:p>
            <a:pPr lvl="1"/>
            <a:r>
              <a:rPr lang="en-US" sz="2100" dirty="0"/>
              <a:t>SLAC procures interconnect tooling and </a:t>
            </a:r>
            <a:r>
              <a:rPr lang="en-US" sz="2100" dirty="0" err="1" smtClean="0"/>
              <a:t>fixturing</a:t>
            </a:r>
            <a:endParaRPr lang="en-US" sz="2100" dirty="0" smtClean="0"/>
          </a:p>
          <a:p>
            <a:pPr lvl="1"/>
            <a:r>
              <a:rPr lang="en-US" sz="2100" dirty="0" smtClean="0"/>
              <a:t>FNAL will develop interconnect procedures</a:t>
            </a:r>
          </a:p>
          <a:p>
            <a:pPr lvl="1"/>
            <a:r>
              <a:rPr lang="en-US" sz="2100" dirty="0" smtClean="0"/>
              <a:t>SLAC will develop interconnect travelers</a:t>
            </a:r>
            <a:endParaRPr lang="en-US" sz="2100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and Off-Loading</a:t>
            </a:r>
            <a:endParaRPr lang="en-US" dirty="0"/>
          </a:p>
        </p:txBody>
      </p:sp>
      <p:pic>
        <p:nvPicPr>
          <p:cNvPr id="18434" name="Picture 2" descr="https://slacspace.slac.stanford.edu/sites/ad/work_planning_control/PL_pics/Receiving%20and%20Offloading%20Cryomodule%2052%20at%20AMTF/_w/DSC01694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9" y="1170130"/>
            <a:ext cx="2760157" cy="207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slacspace.slac.stanford.edu/sites/ad/work_planning_control/PL_pics/Receiving%20and%20Offloading%20Cryomodule%2052%20at%20AMTF/_w/DSC01711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70131"/>
            <a:ext cx="2794037" cy="20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slacspace.slac.stanford.edu/sites/ad/work_planning_control/PL_pics/Receiving%20and%20Offloading%20Cryomodule%2052%20at%20AMTF/_w/DSC01708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4" y="1170130"/>
            <a:ext cx="2760158" cy="207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slacspace.slac.stanford.edu/sites/ad/work_planning_control/PL_pics/Receiving%20and%20Offloading%20Cryomodule%2052%20at%20AMTF/_w/DSC01735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9" y="4095220"/>
            <a:ext cx="2777065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s://slacspace.slac.stanford.edu/sites/ad/work_planning_control/PL_pics/Receiving%20and%20Offloading%20Cryomodule%2052%20at%20AMTF/_w/DSC01751_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64" y="4095220"/>
            <a:ext cx="2777067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ttps://slacspace.slac.stanford.edu/sites/ad/work_planning_control/PL_pics/Receiving%20and%20Offloading%20Cryomodule%2052%20at%20AMTF/_w/DSC01764_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6" y="4095220"/>
            <a:ext cx="2777066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4903" y="3403316"/>
            <a:ext cx="303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Truck Arrives from SACLAY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4" y="3378058"/>
            <a:ext cx="296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Ceiling and Walls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47331" y="3403316"/>
            <a:ext cx="296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Data Shock Logger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513" y="6311758"/>
            <a:ext cx="296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Attach Lifting Beam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06560" y="6235558"/>
            <a:ext cx="284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CM removed from Transport Frame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08706" y="6277723"/>
            <a:ext cx="296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 Lowered onto Supports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1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and Prep for Test</a:t>
            </a:r>
            <a:endParaRPr lang="en-US" dirty="0"/>
          </a:p>
        </p:txBody>
      </p:sp>
      <p:pic>
        <p:nvPicPr>
          <p:cNvPr id="18446" name="Picture 14" descr="https://slacspace.slac.stanford.edu/sites/ad/work_planning_control/PL_pics/Receiving%20and%20Offloading%20Cryomodule%2052%20at%20AMTF/_w/DSC01767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27" y="715941"/>
            <a:ext cx="3186997" cy="23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https://slacspace.slac.stanford.edu/sites/ad/work_planning_control/PL_pics/Receiving%20and%20Offloading%20Cryomodule%2052%20at%20AMTF/_w/DSC01772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44" y="3711063"/>
            <a:ext cx="3353156" cy="251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https://slacspace.slac.stanford.edu/sites/ad/work_planning_control/PL_pics/Receiving%20and%20Offloading%20Cryomodule%2052%20at%20AMTF/_w/DSC01778_JP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26636" r="17639" b="26697"/>
          <a:stretch/>
        </p:blipFill>
        <p:spPr bwMode="auto">
          <a:xfrm>
            <a:off x="232417" y="3744767"/>
            <a:ext cx="4200296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8660" y="3071657"/>
            <a:ext cx="326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Check Vacuum Gauges and Alignment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0161" y="3413054"/>
            <a:ext cx="284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hipping Caps Removed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332008" y="2396048"/>
            <a:ext cx="584200" cy="6554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18659" y="6215662"/>
            <a:ext cx="369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Portable Clean Room to Remove Vacuum Gauges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8175" y="6238795"/>
            <a:ext cx="2835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Accessory Box to Check Pipes and Vacuum</a:t>
            </a:r>
            <a:endParaRPr lang="en-US" dirty="0"/>
          </a:p>
        </p:txBody>
      </p:sp>
      <p:pic>
        <p:nvPicPr>
          <p:cNvPr id="1026" name="Picture 2" descr="https://slacspace.slac.stanford.edu/sites/ad/work_planning_control/PL_pics/June%208th%20Monday%20tour/_w/IMG_2675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59" y="972340"/>
            <a:ext cx="3254284" cy="24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79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Preparation-Cut, Face, Clean &amp; Package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9085" y="1219200"/>
            <a:ext cx="8333845" cy="47328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0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04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8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100000"/>
              </a:lnSpc>
              <a:spcBef>
                <a:spcPts val="600"/>
              </a:spcBef>
            </a:pPr>
            <a:endParaRPr lang="en-US" sz="1600" dirty="0"/>
          </a:p>
        </p:txBody>
      </p:sp>
      <p:pic>
        <p:nvPicPr>
          <p:cNvPr id="12292" name="Picture 4" descr="https://slacspace.slac.stanford.edu/sites/ad/work_planning_control/PL_pics/Cryomodule%20conflat%20flange%20removal/_w/P7170062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5" y="1042924"/>
            <a:ext cx="3339448" cy="249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lacspace.slac.stanford.edu/sites/ad/work_planning_control/PL_pics/Cryomodule%20conflat%20flange%20removal/_w/P7170070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58" y="1048159"/>
            <a:ext cx="3223649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slacspace.slac.stanford.edu/sites/ad/work_planning_control/PL_pics/Cryomodule%20conflat%20flange%20removal/_w/P7170078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5" y="3982228"/>
            <a:ext cx="3376615" cy="252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slacspace.slac.stanford.edu/sites/ad/work_planning_control/PL_pics/Cryomodule%20conflat%20flange%20removal/_w/P7170082_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58" y="3872395"/>
            <a:ext cx="3421552" cy="25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88" y="3559033"/>
            <a:ext cx="4013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Tooling to Measure and Mark Pipe Length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61688" y="3476592"/>
            <a:ext cx="4013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Inserting Wire Brush to Keep Pipe Clean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838" y="6458470"/>
            <a:ext cx="4013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Cutting Pipe to Length with Band Saw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860640" y="6458470"/>
            <a:ext cx="4013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Removing Brush after Cutting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39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314" name="Picture 2" descr="https://slacspace.slac.stanford.edu/sites/ad/work_planning_control/PL_pics/Cryomodule%20conflat%20flange%20removal/_w/P7170101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7" y="1066433"/>
            <a:ext cx="3177767" cy="23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lacspace.slac.stanford.edu/sites/ad/work_planning_control/PL_pics/Cryomodule%20conflat%20flange%20removal/_w/P7170112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04" y="1066433"/>
            <a:ext cx="3399995" cy="25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slacspace.slac.stanford.edu/sites/ad/work_planning_control/PL_pics/Cryomodule%20conflat%20flange%20removal/_w/thumb_IMG_4523_1024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179317"/>
            <a:ext cx="1501125" cy="200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slacspace.slac.stanford.edu/sites/ad/work_planning_control/PL_pics/Cryomodule%20conflat%20flange%20removal/_w/thumb_IMG_4597_1024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229" y="4040908"/>
            <a:ext cx="1509013" cy="201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slacspace.slac.stanford.edu/sites/ad/work_planning_control/PL_pics/Cryomodule%20conflat%20flange%20removal/_w/thumb_IMG_4605_1024_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87" y="3197083"/>
            <a:ext cx="2460426" cy="328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Preparation-Cut, Face, Clean &amp; Package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4039" y="3406633"/>
            <a:ext cx="2938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Tooling to Face Ends of Pipes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4130" y="3575910"/>
            <a:ext cx="28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Pipes are Cut and Faced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675742" y="6441724"/>
            <a:ext cx="40133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Pipes Capped and Ready for Installation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-14039" y="4552043"/>
            <a:ext cx="119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Desiccant</a:t>
            </a:r>
            <a:endParaRPr lang="en-US" sz="16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790701" y="5180068"/>
            <a:ext cx="2438399" cy="4279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9242" y="5023285"/>
            <a:ext cx="1194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Humidity Indicator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867275" y="5046917"/>
            <a:ext cx="1685925" cy="9157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of Large Bellows on CM</a:t>
            </a:r>
            <a:endParaRPr lang="en-US" dirty="0"/>
          </a:p>
        </p:txBody>
      </p:sp>
      <p:pic>
        <p:nvPicPr>
          <p:cNvPr id="10242" name="Picture 2" descr="https://slacspace.slac.stanford.edu/sites/ad/work_planning_control/PL_pics/Cryomodule%20conflat%20flange%20removal/_w/thumb_IMG_4635_1024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2" y="1104522"/>
            <a:ext cx="2272421" cy="30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lacspace.slac.stanford.edu/sites/ad/work_planning_control/PL_pics/Cryomodule%20conflat%20flange%20removal/_w/thumb_IMG_4644_1024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08" y="1104521"/>
            <a:ext cx="2272421" cy="30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lacspace.slac.stanford.edu/sites/ad/work_planning_control/PL_pics/Cryomodule%20conflat%20flange%20removal/_w/thumb_IMG_4651_1024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18" y="3890751"/>
            <a:ext cx="2114544" cy="281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slacspace.slac.stanford.edu/sites/ad/work_planning_control/PL_pics/Cryomodule%20conflat%20flange%20removal/_w/thumb_IMG_4663_1024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17" y="3407898"/>
            <a:ext cx="2476683" cy="330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321" y="4145085"/>
            <a:ext cx="147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 to Lift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31947" y="6022248"/>
            <a:ext cx="172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Bellows Install Complete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03329" y="1398304"/>
            <a:ext cx="189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Transport Bellows to CM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74126" y="4515172"/>
            <a:ext cx="156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Prepare to Install on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5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Transport Test to Tunnel</a:t>
            </a:r>
            <a:endParaRPr lang="en-US" dirty="0"/>
          </a:p>
        </p:txBody>
      </p:sp>
      <p:pic>
        <p:nvPicPr>
          <p:cNvPr id="16386" name="Picture 2" descr="https://slacspace.slac.stanford.edu/sites/ad/work_planning_control/PL_pics/June%208th%20Monday%20tour/_w/P7010001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5" y="1238769"/>
            <a:ext cx="2933334" cy="219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lacspace.slac.stanford.edu/sites/ad/work_planning_control/PL_pics/June%208th%20Monday%20tour/_w/P7010003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09" y="1362593"/>
            <a:ext cx="2897109" cy="21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slacspace.slac.stanford.edu/sites/ad/work_planning_control/PL_pics/June%208th%20Monday%20tour/_w/P7010006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0" y="3934155"/>
            <a:ext cx="3048000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slacspace.slac.stanford.edu/sites/ad/work_planning_control/PL_pics/June%208th%20Monday%20tour/_w/P7010010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97" y="3989281"/>
            <a:ext cx="2974346" cy="22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844" y="3473864"/>
            <a:ext cx="371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 Transported from Test Facility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55985" y="3581112"/>
            <a:ext cx="271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 Arrives at Install Site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0061" y="6305262"/>
            <a:ext cx="338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Preparing to Lower into Tunnel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78247" y="6272996"/>
            <a:ext cx="388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 Transporter Viewed from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4100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_Milestone_Review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8940F85F64F641AD87F10D68C06B05" ma:contentTypeVersion="5" ma:contentTypeDescription="Create a new document." ma:contentTypeScope="" ma:versionID="58c62394ab8455402fb30cf9317ff230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c79c8594d4fa4c9fd200c91a62336472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5FCCB-8CE2-4C85-B373-87D40F3047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sharepoint/v4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Design_Milestone_Review</Template>
  <TotalTime>5309</TotalTime>
  <Words>880</Words>
  <Application>Microsoft Office PowerPoint</Application>
  <PresentationFormat>On-screen Show (4:3)</PresentationFormat>
  <Paragraphs>192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Design_Milestone_Review</vt:lpstr>
      <vt:lpstr>Cryomodule Interconnect Installation Issues  A Comparison of XFEL to LCLSII</vt:lpstr>
      <vt:lpstr>Introduction</vt:lpstr>
      <vt:lpstr>SLAC Interconnect Installation Assumptions</vt:lpstr>
      <vt:lpstr>Receiving and Off-Loading</vt:lpstr>
      <vt:lpstr>Receiving and Prep for Test</vt:lpstr>
      <vt:lpstr>Pipe Preparation-Cut, Face, Clean &amp; Package</vt:lpstr>
      <vt:lpstr>Pipe Preparation-Cut, Face, Clean &amp; Package</vt:lpstr>
      <vt:lpstr>Assembly of Large Bellows on CM</vt:lpstr>
      <vt:lpstr>CM Transport Test to Tunnel</vt:lpstr>
      <vt:lpstr>CM into Tunnel</vt:lpstr>
      <vt:lpstr>Tunnel Transport and Ceiling Mount</vt:lpstr>
      <vt:lpstr>Welding the HGRP</vt:lpstr>
      <vt:lpstr>Welding Cryogenic Pipes</vt:lpstr>
      <vt:lpstr>Leak Checking Cryogenic Pipes</vt:lpstr>
      <vt:lpstr>HOM Installation</vt:lpstr>
      <vt:lpstr>HOM Installation</vt:lpstr>
      <vt:lpstr>Thermal Shield Connection</vt:lpstr>
      <vt:lpstr>Large Bellows Installation</vt:lpstr>
      <vt:lpstr>Large Bellows Installation</vt:lpstr>
      <vt:lpstr>Example of Vacuum Pump Station Installed on Large Bellows</vt:lpstr>
      <vt:lpstr>Testing the Design</vt:lpstr>
      <vt:lpstr>Some Areas of Concern or Issues to Resolve</vt:lpstr>
      <vt:lpstr>Summary</vt:lpstr>
      <vt:lpstr>End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PresentationTemplate</dc:title>
  <dc:creator>Plummer, Lori Jean</dc:creator>
  <cp:lastModifiedBy>Fant, Karen</cp:lastModifiedBy>
  <cp:revision>98</cp:revision>
  <cp:lastPrinted>2009-07-27T17:31:51Z</cp:lastPrinted>
  <dcterms:created xsi:type="dcterms:W3CDTF">2014-08-02T01:01:57Z</dcterms:created>
  <dcterms:modified xsi:type="dcterms:W3CDTF">2015-07-29T05:23:32Z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0x0101009E8940F85F64F641AD87F10D68C06B05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_dlc_DocIdItemGuid">
    <vt:lpwstr>6e379948-533e-4a57-9f1d-714c2880c4c7</vt:lpwstr>
  </property>
  <property fmtid="{D5CDD505-2E9C-101B-9397-08002B2CF9AE}" pid="8" name="Organization Unit">
    <vt:lpwstr>238;#LCLS-2|5fa05ef5-bcb1-47c1-a006-b66d0ac2220e</vt:lpwstr>
  </property>
  <property fmtid="{D5CDD505-2E9C-101B-9397-08002B2CF9AE}" pid="9" name="Document Type">
    <vt:lpwstr>218;#Templates|09abdf3f-5dae-474d-8c44-157bf154b270</vt:lpwstr>
  </property>
  <property fmtid="{D5CDD505-2E9C-101B-9397-08002B2CF9AE}" pid="10" name="Document Sub Type">
    <vt:lpwstr>229;#Design Review and Milestone|f2abbf55-fe33-4dd6-8f31-45fee31d757a</vt:lpwstr>
  </property>
  <property fmtid="{D5CDD505-2E9C-101B-9397-08002B2CF9AE}" pid="11" name="Order">
    <vt:r8>10600</vt:r8>
  </property>
</Properties>
</file>