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56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4D81"/>
    <a:srgbClr val="BD1F24"/>
    <a:srgbClr val="DA592A"/>
    <a:srgbClr val="808080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4299" autoAdjust="0"/>
  </p:normalViewPr>
  <p:slideViewPr>
    <p:cSldViewPr snapToGrid="0" snapToObjects="1">
      <p:cViewPr varScale="1">
        <p:scale>
          <a:sx n="98" d="100"/>
          <a:sy n="98" d="100"/>
        </p:scale>
        <p:origin x="19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704CD956-0F6B-4722-8727-E971EC07B214}" type="datetimeFigureOut">
              <a:rPr lang="en-US" altLang="en-US"/>
              <a:pPr/>
              <a:t>6/23/2015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B19B2DE5-7748-409D-A02C-35275EF26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59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4EC61B2F-F27F-4827-874F-FDD79266FC25}" type="datetimeFigureOut">
              <a:rPr lang="en-US" altLang="en-US"/>
              <a:pPr/>
              <a:t>6/23/2015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CA22620C-B0DB-47BB-9C3E-968AF058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75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69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14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620C-B0DB-47BB-9C3E-968AF058F3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8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23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E8AC2CDF-A70F-4AE5-8CD6-F3357D154963}" type="datetime1">
              <a:rPr lang="en-US" altLang="en-US" smtClean="0"/>
              <a:pPr/>
              <a:t>6/23/2015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3052-1B08-42CC-8C29-53A2B6257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9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0A9F0B51-E887-4DFF-A52A-02C639403E93}" type="datetime1">
              <a:rPr lang="en-US" altLang="en-US"/>
              <a:pPr/>
              <a:t>6/23/2015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81F6BD-A310-4E1B-9018-EAA60A939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969D9D7E-41F7-4722-B2EB-D4C411EDCB26}" type="datetime1">
              <a:rPr lang="en-US" altLang="en-US"/>
              <a:pPr/>
              <a:t>6/23/2015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CC595241-B4C9-44AF-AED3-0B62D0693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3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045BCB-5E75-4A7B-BD52-DCEA9BE81284}" type="datetime1">
              <a:rPr lang="en-US" altLang="en-US"/>
              <a:pPr/>
              <a:t>6/23/2015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B6ED-B4FE-4F96-9134-138B8D405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4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E8551-9BB1-4B36-B6B3-5CD90CBC0621}" type="datetime1">
              <a:rPr lang="en-US" altLang="en-US"/>
              <a:pPr/>
              <a:t>6/23/2015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EF8C4-B56D-49CA-92E3-5DA82B495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085DA5BD-D594-4057-A8D7-3B0D3B5CFDA6}" type="datetime1">
              <a:rPr lang="en-US" altLang="en-US"/>
              <a:pPr/>
              <a:t>6/23/2015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7B8FE45-5A68-4AA8-A40A-5DC443B72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79C892A-0BFE-405E-82E2-E41D2B808A56}" type="datetime1">
              <a:rPr lang="en-US" altLang="en-US"/>
              <a:pPr/>
              <a:t>6/23/2015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C042473-246A-4C1A-828A-43CCEEF5C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37A82F3-D7AE-4C36-9875-62B5CD8CF4F1}" type="datetime1">
              <a:rPr lang="en-US" altLang="en-US"/>
              <a:pPr/>
              <a:t>6/23/2015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9FF6D1B-F1E5-4593-823D-2543A563B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5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ntentSlide_HeaderFooter_01201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169BE27-463B-467F-A451-9FD3CFCA9C8A}" type="datetime1">
              <a:rPr lang="en-US" altLang="en-US"/>
              <a:pPr/>
              <a:t>6/23/2015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845C19DA-9219-4064-BB8E-8783320654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1" r:id="rId3"/>
    <p:sldLayoutId id="2147484042" r:id="rId4"/>
    <p:sldLayoutId id="2147484043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9588037C-4B3F-4DB9-9B82-EE224656590B}" type="datetime1">
              <a:rPr lang="en-US" altLang="en-US"/>
              <a:pPr/>
              <a:t>6/23/2015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fld id="{545F57DF-A9CB-49C4-AD11-17CBC1AFF83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ContentSlide_Footer_012014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7" r:id="rId2"/>
    <p:sldLayoutId id="2147484048" r:id="rId3"/>
    <p:sldLayoutId id="2147484049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RF Power (Front End, HWR, 325 MHz) – FY16 Budget Request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Ralph J. </a:t>
            </a:r>
            <a:r>
              <a:rPr lang="en-US" altLang="en-US" dirty="0" err="1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Pasquinelli</a:t>
            </a:r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, Engineer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PIP-II Budget Retreat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Helvetica" charset="0"/>
                <a:ea typeface="ＭＳ Ｐゴシック" pitchFamily="34" charset="-128"/>
              </a:rPr>
              <a:t>June 30,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minimum of 1 FTE necessary to accomplish anything</a:t>
            </a:r>
          </a:p>
          <a:p>
            <a:r>
              <a:rPr lang="en-US" dirty="0" smtClean="0"/>
              <a:t>Attend meetings, discussions, no procurement power, no installation of components.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2CDF-A70F-4AE5-8CD6-F3357D154963}" type="datetime1">
              <a:rPr lang="en-US" altLang="en-US" smtClean="0"/>
              <a:pPr/>
              <a:t>6/23/2015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91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RF Power (Front End, HWR, 325 MHz) </a:t>
            </a:r>
            <a:r>
              <a:rPr lang="en-US" altLang="en-US" dirty="0" smtClean="0">
                <a:latin typeface="Helvetica" charset="0"/>
                <a:ea typeface="ＭＳ Ｐゴシック" pitchFamily="34" charset="-128"/>
              </a:rPr>
              <a:t>- FY16 Initial Goals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887345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Power - 325 MHz – Support coupler tests for 325 MHz device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Test stand currently operational, but uses HINS resources which may prove to be a conflict with FAST</a:t>
            </a:r>
          </a:p>
          <a:p>
            <a:r>
              <a:rPr lang="en-US" altLang="en-US" sz="1800" dirty="0">
                <a:latin typeface="Helvetica" charset="0"/>
                <a:ea typeface="ＭＳ Ｐゴシック" pitchFamily="34" charset="-128"/>
              </a:rPr>
              <a:t>Power </a:t>
            </a:r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- 325 </a:t>
            </a:r>
            <a:r>
              <a:rPr lang="en-US" altLang="en-US" sz="1800" dirty="0">
                <a:latin typeface="Helvetica" charset="0"/>
                <a:ea typeface="ＭＳ Ｐゴシック" pitchFamily="34" charset="-128"/>
              </a:rPr>
              <a:t>MHz </a:t>
            </a:r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–Test the Indian 325 MHz source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Need replacement power modules</a:t>
            </a:r>
            <a:endParaRPr lang="en-US" altLang="en-US" sz="1800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Power – Front end – Support commissioning of RFQ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Once installed and connected, commissioning will continue into FY16 requiring RF support personnel.</a:t>
            </a:r>
            <a:endParaRPr lang="en-US" altLang="en-US" sz="1800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sz="1800" dirty="0">
                <a:latin typeface="Helvetica" charset="0"/>
                <a:ea typeface="ＭＳ Ｐゴシック" pitchFamily="34" charset="-128"/>
              </a:rPr>
              <a:t>Power Front end – Support commissioning of </a:t>
            </a:r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MEBT </a:t>
            </a:r>
            <a:r>
              <a:rPr lang="en-US" altLang="en-US" sz="1800" dirty="0" err="1" smtClean="0">
                <a:latin typeface="Helvetica" charset="0"/>
                <a:ea typeface="ＭＳ Ｐゴシック" pitchFamily="34" charset="-128"/>
              </a:rPr>
              <a:t>buncher</a:t>
            </a:r>
            <a:endParaRPr lang="en-US" altLang="en-US" sz="1800" dirty="0">
              <a:latin typeface="Helvetica" charset="0"/>
              <a:ea typeface="ＭＳ Ｐゴシック" pitchFamily="34" charset="-128"/>
            </a:endParaRP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There is a need to procure connectors for the transmission line we already own as scavenged from PBAR</a:t>
            </a:r>
            <a:endParaRPr lang="en-US" altLang="en-US" sz="1800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sz="1800" dirty="0">
                <a:latin typeface="Helvetica" charset="0"/>
                <a:ea typeface="ＭＳ Ｐゴシック" pitchFamily="34" charset="-128"/>
              </a:rPr>
              <a:t>Power </a:t>
            </a:r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– HWR – Support coupler tests for 162.5 MHz (HWR) Device</a:t>
            </a:r>
            <a:endParaRPr lang="en-US" altLang="en-US" sz="1800" dirty="0">
              <a:latin typeface="Helvetica" charset="0"/>
              <a:ea typeface="ＭＳ Ｐゴシック" pitchFamily="34" charset="-128"/>
            </a:endParaRP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Test stand is in the hands of Argonne</a:t>
            </a:r>
            <a:endParaRPr lang="en-US" altLang="en-US" sz="1800" dirty="0">
              <a:latin typeface="Helvetica" charset="0"/>
              <a:ea typeface="ＭＳ Ｐゴシック" pitchFamily="34" charset="-128"/>
            </a:endParaRPr>
          </a:p>
          <a:p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Support the completion of the CDR</a:t>
            </a:r>
          </a:p>
          <a:p>
            <a:pPr lvl="1"/>
            <a:r>
              <a:rPr lang="en-US" altLang="en-US" sz="1800" dirty="0" smtClean="0">
                <a:latin typeface="Helvetica" charset="0"/>
                <a:ea typeface="ＭＳ Ｐゴシック" pitchFamily="34" charset="-128"/>
              </a:rPr>
              <a:t>Fractional FTE for support as requested.</a:t>
            </a:r>
            <a:endParaRPr lang="en-US" altLang="en-US" sz="1800" dirty="0">
              <a:latin typeface="Helvetica" charset="0"/>
              <a:ea typeface="ＭＳ Ｐゴシック" pitchFamily="34" charset="-128"/>
            </a:endParaRPr>
          </a:p>
          <a:p>
            <a:endParaRPr lang="en-US" altLang="en-US" dirty="0" smtClean="0">
              <a:latin typeface="Helvetica" charset="0"/>
              <a:ea typeface="ＭＳ Ｐゴシック" pitchFamily="34" charset="-128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154D81"/>
                </a:solidFill>
                <a:latin typeface="Helvetica" charset="0"/>
              </a:rPr>
              <a:t>6/30/2015</a:t>
            </a:r>
            <a:endParaRPr lang="en-US" altLang="en-US" sz="900" dirty="0">
              <a:solidFill>
                <a:srgbClr val="154D81"/>
              </a:solidFill>
              <a:latin typeface="Helvetica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900" dirty="0">
                <a:latin typeface="Helvetica" pitchFamily="34" charset="0"/>
              </a:rPr>
              <a:t>Presenter | Presentation Title</a:t>
            </a:r>
            <a:endParaRPr lang="en-US" sz="900" b="1" dirty="0">
              <a:latin typeface="Helvetica" pitchFamily="34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234769-EDE6-42C9-BD58-7E41E45DD56D}" type="slidenum">
              <a:rPr lang="en-US" altLang="en-US" sz="900">
                <a:solidFill>
                  <a:srgbClr val="154D81"/>
                </a:solidFill>
                <a:latin typeface="Helvetica" charset="0"/>
              </a:rPr>
              <a:pPr eaLnBrk="1" hangingPunct="1"/>
              <a:t>3</a:t>
            </a:fld>
            <a:endParaRPr lang="en-US" altLang="en-US" sz="900">
              <a:solidFill>
                <a:srgbClr val="154D81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RF Power (Front End, HWR, 325 MHz) </a:t>
            </a:r>
            <a:r>
              <a:rPr lang="en-US" dirty="0" smtClean="0"/>
              <a:t>– Resources Required to Meet Initial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6779"/>
            <a:ext cx="8672513" cy="2931083"/>
          </a:xfrm>
        </p:spPr>
        <p:txBody>
          <a:bodyPr/>
          <a:lstStyle/>
          <a:p>
            <a:r>
              <a:rPr lang="en-US" dirty="0" smtClean="0"/>
              <a:t>Describe FTE resource needs to reach goals</a:t>
            </a:r>
          </a:p>
          <a:p>
            <a:pPr lvl="1"/>
            <a:r>
              <a:rPr lang="en-US" dirty="0" smtClean="0"/>
              <a:t>Electrical engineering support at 0.8 FTE 0.2 FTE technician</a:t>
            </a:r>
          </a:p>
          <a:p>
            <a:pPr lvl="1"/>
            <a:r>
              <a:rPr lang="en-US" dirty="0" smtClean="0"/>
              <a:t>Keep RFQ RF functioning, Installation of MEBT RF</a:t>
            </a:r>
          </a:p>
          <a:p>
            <a:pPr lvl="1"/>
            <a:endParaRPr lang="en-US" dirty="0"/>
          </a:p>
          <a:p>
            <a:r>
              <a:rPr lang="en-US" dirty="0" smtClean="0"/>
              <a:t>Describe M&amp;S resource needs to reach goals</a:t>
            </a:r>
          </a:p>
          <a:p>
            <a:pPr lvl="1"/>
            <a:r>
              <a:rPr lang="en-US" dirty="0" smtClean="0"/>
              <a:t>Procurement of connectors for MEBT, and one 7kW HWR 162.5 MHz amplifier with a one year lead time, needed in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958" y="892920"/>
            <a:ext cx="8162083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RF Power (Front End, HWR, 325 MHz) </a:t>
            </a:r>
            <a:r>
              <a:rPr lang="en-US" dirty="0" smtClean="0"/>
              <a:t>– FTE – By OHAP Category, Role and Div.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25" y="4360657"/>
            <a:ext cx="8672513" cy="1602398"/>
          </a:xfrm>
        </p:spPr>
        <p:txBody>
          <a:bodyPr/>
          <a:lstStyle/>
          <a:p>
            <a:r>
              <a:rPr lang="en-US" sz="2000" dirty="0" smtClean="0"/>
              <a:t>I want to change this table but do not know how.</a:t>
            </a:r>
          </a:p>
          <a:p>
            <a:r>
              <a:rPr lang="en-US" sz="2000" dirty="0"/>
              <a:t>Explanation of work effort for </a:t>
            </a:r>
            <a:r>
              <a:rPr lang="en-US" sz="2000" dirty="0" smtClean="0"/>
              <a:t>FTE category </a:t>
            </a:r>
            <a:r>
              <a:rPr lang="en-US" sz="2000" dirty="0" err="1" smtClean="0"/>
              <a:t>abc</a:t>
            </a:r>
            <a:endParaRPr lang="en-US" sz="2000" dirty="0"/>
          </a:p>
          <a:p>
            <a:r>
              <a:rPr lang="en-US" sz="2000" dirty="0"/>
              <a:t>Explanation of work effort for </a:t>
            </a:r>
            <a:r>
              <a:rPr lang="en-US" sz="2000" dirty="0" smtClean="0"/>
              <a:t>FTE category </a:t>
            </a:r>
            <a:r>
              <a:rPr lang="en-US" sz="2000" dirty="0" err="1" smtClean="0"/>
              <a:t>def</a:t>
            </a:r>
            <a:endParaRPr lang="en-US" sz="2000" dirty="0"/>
          </a:p>
          <a:p>
            <a:r>
              <a:rPr lang="en-US" sz="2000" dirty="0"/>
              <a:t>Explanation of work effort for </a:t>
            </a:r>
            <a:r>
              <a:rPr lang="en-US" sz="2000" dirty="0" smtClean="0"/>
              <a:t>FTE category </a:t>
            </a:r>
            <a:r>
              <a:rPr lang="en-US" sz="2000" dirty="0" err="1" smtClean="0"/>
              <a:t>mno</a:t>
            </a:r>
            <a:endParaRPr lang="en-US" sz="2000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571" y="906829"/>
            <a:ext cx="6905401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PIP-II </a:t>
            </a:r>
            <a:r>
              <a:rPr lang="en-US" altLang="en-US" dirty="0">
                <a:latin typeface="Helvetica" charset="0"/>
                <a:ea typeface="ＭＳ Ｐゴシック" pitchFamily="34" charset="-128"/>
              </a:rPr>
              <a:t>RF Power (Front End, HWR, 325 MHz) </a:t>
            </a:r>
            <a:r>
              <a:rPr lang="en-US" dirty="0" smtClean="0"/>
              <a:t>– Achievable Goals at Initial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2537687"/>
            <a:ext cx="8672513" cy="2148350"/>
          </a:xfrm>
        </p:spPr>
        <p:txBody>
          <a:bodyPr/>
          <a:lstStyle/>
          <a:p>
            <a:r>
              <a:rPr lang="en-US" dirty="0" smtClean="0"/>
              <a:t>Goal one that can be achieved with initial target funding</a:t>
            </a:r>
          </a:p>
          <a:p>
            <a:r>
              <a:rPr lang="en-US" dirty="0" smtClean="0"/>
              <a:t>Goal two that can be achieved with initial target funding</a:t>
            </a:r>
          </a:p>
          <a:p>
            <a:r>
              <a:rPr lang="en-US" dirty="0"/>
              <a:t>G</a:t>
            </a:r>
            <a:r>
              <a:rPr lang="en-US" dirty="0" smtClean="0"/>
              <a:t>oal three that can be achieved with initial </a:t>
            </a:r>
            <a:r>
              <a:rPr lang="en-US" dirty="0"/>
              <a:t>target funding</a:t>
            </a:r>
          </a:p>
          <a:p>
            <a:r>
              <a:rPr lang="en-US" dirty="0"/>
              <a:t>G</a:t>
            </a:r>
            <a:r>
              <a:rPr lang="en-US" dirty="0" smtClean="0"/>
              <a:t>oal four </a:t>
            </a:r>
            <a:r>
              <a:rPr lang="en-US" dirty="0"/>
              <a:t>that can be achieved with </a:t>
            </a:r>
            <a:r>
              <a:rPr lang="en-US" dirty="0" smtClean="0"/>
              <a:t>initial </a:t>
            </a:r>
            <a:r>
              <a:rPr lang="en-US" dirty="0"/>
              <a:t>target </a:t>
            </a:r>
            <a:r>
              <a:rPr lang="en-US" dirty="0" smtClean="0"/>
              <a:t>funding</a:t>
            </a:r>
          </a:p>
          <a:p>
            <a:r>
              <a:rPr lang="en-US" dirty="0" smtClean="0"/>
              <a:t>Etc.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6/30/2015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3052-1B08-42CC-8C29-53A2B625770F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768" y="991405"/>
            <a:ext cx="8162083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PC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FermilabTemplatePC</Template>
  <TotalTime>1892</TotalTime>
  <Words>429</Words>
  <Application>Microsoft Office PowerPoint</Application>
  <PresentationFormat>On-screen Show (4:3)</PresentationFormat>
  <Paragraphs>58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PGothic</vt:lpstr>
      <vt:lpstr>Arial</vt:lpstr>
      <vt:lpstr>Calibri</vt:lpstr>
      <vt:lpstr>Helvetica</vt:lpstr>
      <vt:lpstr>FermilabTemplatePC</vt:lpstr>
      <vt:lpstr>Fermilab: Footer Only</vt:lpstr>
      <vt:lpstr>RF Power (Front End, HWR, 325 MHz) – FY16 Budget Request</vt:lpstr>
      <vt:lpstr>Standard Presentation Outline</vt:lpstr>
      <vt:lpstr>PIP-II RF Power (Front End, HWR, 325 MHz) - FY16 Initial Goals</vt:lpstr>
      <vt:lpstr>PIP-II RF Power (Front End, HWR, 325 MHz) – Resources Required to Meet Initial Goals</vt:lpstr>
      <vt:lpstr>PIP-II RF Power (Front End, HWR, 325 MHz) – FTE – By OHAP Category, Role and Div.</vt:lpstr>
      <vt:lpstr>PIP-II RF Power (Front End, HWR, 325 MHz) – Achievable Goals at Initial Target</vt:lpstr>
    </vt:vector>
  </TitlesOfParts>
  <Company>Fermi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Project Management – FY15 Budget Request</dc:title>
  <dc:creator>Christopher P. Jacobsen x 16350N</dc:creator>
  <cp:lastModifiedBy>Christopher P. Jacobsen x 16350N</cp:lastModifiedBy>
  <cp:revision>100</cp:revision>
  <cp:lastPrinted>2015-06-17T12:51:22Z</cp:lastPrinted>
  <dcterms:created xsi:type="dcterms:W3CDTF">2014-06-05T19:57:50Z</dcterms:created>
  <dcterms:modified xsi:type="dcterms:W3CDTF">2015-06-23T21:19:07Z</dcterms:modified>
</cp:coreProperties>
</file>