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26"/>
  </p:notesMasterIdLst>
  <p:handoutMasterIdLst>
    <p:handoutMasterId r:id="rId27"/>
  </p:handoutMasterIdLst>
  <p:sldIdLst>
    <p:sldId id="256" r:id="rId3"/>
    <p:sldId id="262" r:id="rId4"/>
    <p:sldId id="271" r:id="rId5"/>
    <p:sldId id="263" r:id="rId6"/>
    <p:sldId id="264" r:id="rId7"/>
    <p:sldId id="265" r:id="rId8"/>
    <p:sldId id="266" r:id="rId9"/>
    <p:sldId id="267" r:id="rId10"/>
    <p:sldId id="268" r:id="rId11"/>
    <p:sldId id="269" r:id="rId12"/>
    <p:sldId id="270" r:id="rId13"/>
    <p:sldId id="257" r:id="rId14"/>
    <p:sldId id="258" r:id="rId15"/>
    <p:sldId id="259" r:id="rId16"/>
    <p:sldId id="260" r:id="rId17"/>
    <p:sldId id="272" r:id="rId18"/>
    <p:sldId id="273" r:id="rId19"/>
    <p:sldId id="279" r:id="rId20"/>
    <p:sldId id="274" r:id="rId21"/>
    <p:sldId id="275" r:id="rId22"/>
    <p:sldId id="278" r:id="rId23"/>
    <p:sldId id="276" r:id="rId24"/>
    <p:sldId id="277" r:id="rId25"/>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54D81"/>
    <a:srgbClr val="BD1F24"/>
    <a:srgbClr val="DA592A"/>
    <a:srgbClr val="808080"/>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4299" autoAdjust="0"/>
  </p:normalViewPr>
  <p:slideViewPr>
    <p:cSldViewPr snapToGrid="0" snapToObjects="1">
      <p:cViewPr varScale="1">
        <p:scale>
          <a:sx n="129" d="100"/>
          <a:sy n="129" d="100"/>
        </p:scale>
        <p:origin x="-100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56551" y="0"/>
            <a:ext cx="3026833" cy="464185"/>
          </a:xfrm>
          <a:prstGeom prst="rect">
            <a:avLst/>
          </a:prstGeom>
        </p:spPr>
        <p:txBody>
          <a:bodyPr vert="horz" wrap="square" lIns="92953" tIns="46477" rIns="92953" bIns="46477" numCol="1" anchor="t" anchorCtr="0" compatLnSpc="1">
            <a:prstTxWarp prst="textNoShape">
              <a:avLst/>
            </a:prstTxWarp>
          </a:bodyPr>
          <a:lstStyle>
            <a:lvl1pPr algn="r">
              <a:defRPr sz="1200">
                <a:latin typeface="Helvetica" charset="0"/>
              </a:defRPr>
            </a:lvl1pPr>
          </a:lstStyle>
          <a:p>
            <a:fld id="{704CD956-0F6B-4722-8727-E971EC07B214}" type="datetimeFigureOut">
              <a:rPr lang="en-US" altLang="en-US"/>
              <a:pPr/>
              <a:t>6/29/15</a:t>
            </a:fld>
            <a:endParaRPr lang="en-US" alt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3" tIns="46477" rIns="92953" bIns="46477"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wrap="square" lIns="92953" tIns="46477" rIns="92953" bIns="46477" numCol="1" anchor="b" anchorCtr="0" compatLnSpc="1">
            <a:prstTxWarp prst="textNoShape">
              <a:avLst/>
            </a:prstTxWarp>
          </a:bodyPr>
          <a:lstStyle>
            <a:lvl1pPr algn="r">
              <a:defRPr sz="1200">
                <a:latin typeface="Helvetica" charset="0"/>
              </a:defRPr>
            </a:lvl1pPr>
          </a:lstStyle>
          <a:p>
            <a:fld id="{B19B2DE5-7748-409D-A02C-35275EF26340}" type="slidenum">
              <a:rPr lang="en-US" altLang="en-US"/>
              <a:pPr/>
              <a:t>‹#›</a:t>
            </a:fld>
            <a:endParaRPr lang="en-US" altLang="en-US"/>
          </a:p>
        </p:txBody>
      </p:sp>
    </p:spTree>
    <p:extLst>
      <p:ext uri="{BB962C8B-B14F-4D97-AF65-F5344CB8AC3E}">
        <p14:creationId xmlns:p14="http://schemas.microsoft.com/office/powerpoint/2010/main" val="33639596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56551" y="0"/>
            <a:ext cx="3026833" cy="464185"/>
          </a:xfrm>
          <a:prstGeom prst="rect">
            <a:avLst/>
          </a:prstGeom>
        </p:spPr>
        <p:txBody>
          <a:bodyPr vert="horz" wrap="square" lIns="92953" tIns="46477" rIns="92953" bIns="46477" numCol="1" anchor="t" anchorCtr="0" compatLnSpc="1">
            <a:prstTxWarp prst="textNoShape">
              <a:avLst/>
            </a:prstTxWarp>
          </a:bodyPr>
          <a:lstStyle>
            <a:lvl1pPr algn="r">
              <a:defRPr sz="1200">
                <a:latin typeface="Helvetica" charset="0"/>
              </a:defRPr>
            </a:lvl1pPr>
          </a:lstStyle>
          <a:p>
            <a:fld id="{4EC61B2F-F27F-4827-874F-FDD79266FC25}" type="datetimeFigureOut">
              <a:rPr lang="en-US" altLang="en-US"/>
              <a:pPr/>
              <a:t>6/29/15</a:t>
            </a:fld>
            <a:endParaRPr lang="en-US" alt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wrap="square" lIns="92953" tIns="46477" rIns="92953" bIns="46477" numCol="1" anchor="b" anchorCtr="0" compatLnSpc="1">
            <a:prstTxWarp prst="textNoShape">
              <a:avLst/>
            </a:prstTxWarp>
          </a:bodyPr>
          <a:lstStyle>
            <a:lvl1pPr algn="r">
              <a:defRPr sz="1200">
                <a:latin typeface="Helvetica" charset="0"/>
              </a:defRPr>
            </a:lvl1pPr>
          </a:lstStyle>
          <a:p>
            <a:fld id="{CA22620C-B0DB-47BB-9C3E-968AF058F3A8}" type="slidenum">
              <a:rPr lang="en-US" altLang="en-US"/>
              <a:pPr/>
              <a:t>‹#›</a:t>
            </a:fld>
            <a:endParaRPr lang="en-US" altLang="en-US"/>
          </a:p>
        </p:txBody>
      </p:sp>
    </p:spTree>
    <p:extLst>
      <p:ext uri="{BB962C8B-B14F-4D97-AF65-F5344CB8AC3E}">
        <p14:creationId xmlns:p14="http://schemas.microsoft.com/office/powerpoint/2010/main" val="17732404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a:t>
            </a:fld>
            <a:endParaRPr lang="en-US" altLang="en-US"/>
          </a:p>
        </p:txBody>
      </p:sp>
    </p:spTree>
    <p:extLst>
      <p:ext uri="{BB962C8B-B14F-4D97-AF65-F5344CB8AC3E}">
        <p14:creationId xmlns:p14="http://schemas.microsoft.com/office/powerpoint/2010/main" val="1504211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11</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12</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13</a:t>
            </a:fld>
            <a:endParaRPr lang="en-US" altLang="en-US"/>
          </a:p>
        </p:txBody>
      </p:sp>
    </p:spTree>
    <p:extLst>
      <p:ext uri="{BB962C8B-B14F-4D97-AF65-F5344CB8AC3E}">
        <p14:creationId xmlns:p14="http://schemas.microsoft.com/office/powerpoint/2010/main" val="4003690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14</a:t>
            </a:fld>
            <a:endParaRPr lang="en-US" altLang="en-US"/>
          </a:p>
        </p:txBody>
      </p:sp>
    </p:spTree>
    <p:extLst>
      <p:ext uri="{BB962C8B-B14F-4D97-AF65-F5344CB8AC3E}">
        <p14:creationId xmlns:p14="http://schemas.microsoft.com/office/powerpoint/2010/main" val="1453144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15</a:t>
            </a:fld>
            <a:endParaRPr lang="en-US" altLang="en-US"/>
          </a:p>
        </p:txBody>
      </p:sp>
    </p:spTree>
    <p:extLst>
      <p:ext uri="{BB962C8B-B14F-4D97-AF65-F5344CB8AC3E}">
        <p14:creationId xmlns:p14="http://schemas.microsoft.com/office/powerpoint/2010/main" val="4255289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20</a:t>
            </a:fld>
            <a:endParaRPr lang="en-US" altLang="en-US"/>
          </a:p>
        </p:txBody>
      </p:sp>
    </p:spTree>
    <p:extLst>
      <p:ext uri="{BB962C8B-B14F-4D97-AF65-F5344CB8AC3E}">
        <p14:creationId xmlns:p14="http://schemas.microsoft.com/office/powerpoint/2010/main" val="4255289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21</a:t>
            </a:fld>
            <a:endParaRPr lang="en-US" altLang="en-US"/>
          </a:p>
        </p:txBody>
      </p:sp>
    </p:spTree>
    <p:extLst>
      <p:ext uri="{BB962C8B-B14F-4D97-AF65-F5344CB8AC3E}">
        <p14:creationId xmlns:p14="http://schemas.microsoft.com/office/powerpoint/2010/main" val="4003690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22</a:t>
            </a:fld>
            <a:endParaRPr lang="en-US" altLang="en-US"/>
          </a:p>
        </p:txBody>
      </p:sp>
    </p:spTree>
    <p:extLst>
      <p:ext uri="{BB962C8B-B14F-4D97-AF65-F5344CB8AC3E}">
        <p14:creationId xmlns:p14="http://schemas.microsoft.com/office/powerpoint/2010/main" val="4255289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23</a:t>
            </a:fld>
            <a:endParaRPr lang="en-US" altLang="en-US"/>
          </a:p>
        </p:txBody>
      </p:sp>
    </p:spTree>
    <p:extLst>
      <p:ext uri="{BB962C8B-B14F-4D97-AF65-F5344CB8AC3E}">
        <p14:creationId xmlns:p14="http://schemas.microsoft.com/office/powerpoint/2010/main" val="400369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3</a:t>
            </a:fld>
            <a:endParaRPr lang="en-US" altLang="en-US"/>
          </a:p>
        </p:txBody>
      </p:sp>
    </p:spTree>
    <p:extLst>
      <p:ext uri="{BB962C8B-B14F-4D97-AF65-F5344CB8AC3E}">
        <p14:creationId xmlns:p14="http://schemas.microsoft.com/office/powerpoint/2010/main" val="1504211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4</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5</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6</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7</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8</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9</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10</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91063" y="13716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231223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a:lvl1p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lvl1pPr>
              <a:defRPr/>
            </a:lvl1pPr>
          </a:lstStyle>
          <a:p>
            <a:fld id="{2A173052-1B08-42CC-8C29-53A2B625770F}" type="slidenum">
              <a:rPr lang="en-US" altLang="en-US"/>
              <a:pPr/>
              <a:t>‹#›</a:t>
            </a:fld>
            <a:endParaRPr lang="en-US" altLang="en-US"/>
          </a:p>
        </p:txBody>
      </p:sp>
    </p:spTree>
    <p:extLst>
      <p:ext uri="{BB962C8B-B14F-4D97-AF65-F5344CB8AC3E}">
        <p14:creationId xmlns:p14="http://schemas.microsoft.com/office/powerpoint/2010/main" val="416198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r>
              <a:rPr lang="en-US" altLang="en-US" smtClean="0"/>
              <a:t>6/30/15</a:t>
            </a:r>
            <a:endParaRPr lang="en-US" altLang="en-US"/>
          </a:p>
        </p:txBody>
      </p:sp>
      <p:sp>
        <p:nvSpPr>
          <p:cNvPr id="8" name="Footer Placeholder 4"/>
          <p:cNvSpPr>
            <a:spLocks noGrp="1"/>
          </p:cNvSpPr>
          <p:nvPr>
            <p:ph type="ftr" sz="quarter" idx="20"/>
          </p:nvPr>
        </p:nvSpPr>
        <p:spPr/>
        <p:txBody>
          <a:bodyPr/>
          <a:lstStyle>
            <a:lvl1pPr>
              <a:defRPr/>
            </a:lvl1pPr>
          </a:lstStyle>
          <a:p>
            <a:pPr>
              <a:defRPr/>
            </a:pPr>
            <a:r>
              <a:rPr lang="en-US" smtClean="0"/>
              <a:t>Paul Derwent | Everything Else</a:t>
            </a:r>
            <a:endParaRPr lang="en-US" b="1" dirty="0"/>
          </a:p>
        </p:txBody>
      </p:sp>
      <p:sp>
        <p:nvSpPr>
          <p:cNvPr id="9" name="Slide Number Placeholder 5"/>
          <p:cNvSpPr>
            <a:spLocks noGrp="1"/>
          </p:cNvSpPr>
          <p:nvPr>
            <p:ph type="sldNum" sz="quarter" idx="21"/>
          </p:nvPr>
        </p:nvSpPr>
        <p:spPr/>
        <p:txBody>
          <a:bodyPr/>
          <a:lstStyle>
            <a:lvl1pPr>
              <a:defRPr/>
            </a:lvl1pPr>
          </a:lstStyle>
          <a:p>
            <a:fld id="{B381F6BD-A310-4E1B-9018-EAA60A93969F}" type="slidenum">
              <a:rPr lang="en-US" altLang="en-US"/>
              <a:pPr/>
              <a:t>‹#›</a:t>
            </a:fld>
            <a:endParaRPr lang="en-US" altLang="en-US"/>
          </a:p>
        </p:txBody>
      </p:sp>
    </p:spTree>
    <p:extLst>
      <p:ext uri="{BB962C8B-B14F-4D97-AF65-F5344CB8AC3E}">
        <p14:creationId xmlns:p14="http://schemas.microsoft.com/office/powerpoint/2010/main" val="50316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r>
              <a:rPr lang="en-US" altLang="en-US" smtClean="0"/>
              <a:t>6/30/15</a:t>
            </a:r>
            <a:endParaRPr lang="en-US" altLang="en-US"/>
          </a:p>
        </p:txBody>
      </p:sp>
      <p:sp>
        <p:nvSpPr>
          <p:cNvPr id="6" name="Footer Placeholder 4"/>
          <p:cNvSpPr>
            <a:spLocks noGrp="1"/>
          </p:cNvSpPr>
          <p:nvPr>
            <p:ph type="ftr" sz="quarter" idx="17"/>
          </p:nvPr>
        </p:nvSpPr>
        <p:spPr/>
        <p:txBody>
          <a:bodyPr/>
          <a:lstStyle>
            <a:lvl1pPr>
              <a:defRPr/>
            </a:lvl1pPr>
          </a:lstStyle>
          <a:p>
            <a:pPr>
              <a:defRPr/>
            </a:pPr>
            <a:r>
              <a:rPr lang="en-US" smtClean="0"/>
              <a:t>Paul Derwent | Everything Else</a:t>
            </a:r>
            <a:endParaRPr lang="en-US" b="1" dirty="0"/>
          </a:p>
        </p:txBody>
      </p:sp>
      <p:sp>
        <p:nvSpPr>
          <p:cNvPr id="7" name="Slide Number Placeholder 5"/>
          <p:cNvSpPr>
            <a:spLocks noGrp="1"/>
          </p:cNvSpPr>
          <p:nvPr>
            <p:ph type="sldNum" sz="quarter" idx="18"/>
          </p:nvPr>
        </p:nvSpPr>
        <p:spPr/>
        <p:txBody>
          <a:bodyPr/>
          <a:lstStyle>
            <a:lvl1pPr>
              <a:defRPr/>
            </a:lvl1pPr>
          </a:lstStyle>
          <a:p>
            <a:fld id="{CC595241-B4C9-44AF-AED3-0B62D0693DEB}" type="slidenum">
              <a:rPr lang="en-US" altLang="en-US"/>
              <a:pPr/>
              <a:t>‹#›</a:t>
            </a:fld>
            <a:endParaRPr lang="en-US" altLang="en-US"/>
          </a:p>
        </p:txBody>
      </p:sp>
    </p:spTree>
    <p:extLst>
      <p:ext uri="{BB962C8B-B14F-4D97-AF65-F5344CB8AC3E}">
        <p14:creationId xmlns:p14="http://schemas.microsoft.com/office/powerpoint/2010/main" val="2615391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r>
              <a:rPr lang="en-US" altLang="en-US" smtClean="0"/>
              <a:t>6/30/15</a:t>
            </a: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smtClean="0"/>
              <a:t>Paul Derwent | Everything Else</a:t>
            </a:r>
            <a:endParaRPr lang="en-US" b="1" dirty="0"/>
          </a:p>
        </p:txBody>
      </p:sp>
      <p:sp>
        <p:nvSpPr>
          <p:cNvPr id="7" name="Slide Number Placeholder 5"/>
          <p:cNvSpPr>
            <a:spLocks noGrp="1"/>
          </p:cNvSpPr>
          <p:nvPr>
            <p:ph type="sldNum" sz="quarter" idx="12"/>
          </p:nvPr>
        </p:nvSpPr>
        <p:spPr/>
        <p:txBody>
          <a:bodyPr/>
          <a:lstStyle>
            <a:lvl1pPr>
              <a:defRPr/>
            </a:lvl1pPr>
          </a:lstStyle>
          <a:p>
            <a:fld id="{CA7AB6ED-B4FE-4F96-9134-138B8D405020}" type="slidenum">
              <a:rPr lang="en-US" altLang="en-US"/>
              <a:pPr/>
              <a:t>‹#›</a:t>
            </a:fld>
            <a:endParaRPr lang="en-US" altLang="en-US"/>
          </a:p>
        </p:txBody>
      </p:sp>
    </p:spTree>
    <p:extLst>
      <p:ext uri="{BB962C8B-B14F-4D97-AF65-F5344CB8AC3E}">
        <p14:creationId xmlns:p14="http://schemas.microsoft.com/office/powerpoint/2010/main" val="308884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20"/>
          </p:nvPr>
        </p:nvSpPr>
        <p:spPr>
          <a:ln/>
        </p:spPr>
        <p:txBody>
          <a:bodyPr/>
          <a:lstStyle>
            <a:lvl1pPr>
              <a:defRPr/>
            </a:lvl1pPr>
          </a:lstStyle>
          <a:p>
            <a:r>
              <a:rPr lang="en-US" altLang="en-US" smtClean="0"/>
              <a:t>6/30/15</a:t>
            </a:r>
            <a:endParaRPr lang="en-US" altLang="en-US"/>
          </a:p>
        </p:txBody>
      </p:sp>
      <p:sp>
        <p:nvSpPr>
          <p:cNvPr id="11" name="Footer Placeholder 4"/>
          <p:cNvSpPr>
            <a:spLocks noGrp="1"/>
          </p:cNvSpPr>
          <p:nvPr>
            <p:ph type="ftr" sz="quarter" idx="21"/>
          </p:nvPr>
        </p:nvSpPr>
        <p:spPr>
          <a:ln/>
        </p:spPr>
        <p:txBody>
          <a:bodyPr/>
          <a:lstStyle>
            <a:lvl1pPr>
              <a:defRPr/>
            </a:lvl1pPr>
          </a:lstStyle>
          <a:p>
            <a:pPr>
              <a:defRPr/>
            </a:pPr>
            <a:r>
              <a:rPr lang="en-US" smtClean="0"/>
              <a:t>Paul Derwent | Everything Else</a:t>
            </a:r>
            <a:endParaRPr lang="en-US" b="1"/>
          </a:p>
        </p:txBody>
      </p:sp>
      <p:sp>
        <p:nvSpPr>
          <p:cNvPr id="12" name="Slide Number Placeholder 5"/>
          <p:cNvSpPr>
            <a:spLocks noGrp="1"/>
          </p:cNvSpPr>
          <p:nvPr>
            <p:ph type="sldNum" sz="quarter" idx="22"/>
          </p:nvPr>
        </p:nvSpPr>
        <p:spPr>
          <a:ln/>
        </p:spPr>
        <p:txBody>
          <a:bodyPr/>
          <a:lstStyle>
            <a:lvl1pPr>
              <a:defRPr/>
            </a:lvl1pPr>
          </a:lstStyle>
          <a:p>
            <a:fld id="{259EF8C4-B56D-49CA-92E3-5DA82B495E38}" type="slidenum">
              <a:rPr lang="en-US" altLang="en-US"/>
              <a:pPr/>
              <a:t>‹#›</a:t>
            </a:fld>
            <a:endParaRPr lang="en-US" altLang="en-US"/>
          </a:p>
        </p:txBody>
      </p:sp>
    </p:spTree>
    <p:extLst>
      <p:ext uri="{BB962C8B-B14F-4D97-AF65-F5344CB8AC3E}">
        <p14:creationId xmlns:p14="http://schemas.microsoft.com/office/powerpoint/2010/main" val="27246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a:extLst>
            <a:ext uri="{FAA26D3D-D897-4be2-8F04-BA451C77F1D7}">
              <ma14:placeholderFlag xmlns:ma14="http://schemas.microsoft.com/office/mac/drawingml/2011/main" val="1"/>
            </a:ext>
          </a:extLst>
        </p:spPr>
        <p:txBody>
          <a:bodyPr/>
          <a:lstStyle>
            <a:lvl1pPr>
              <a:defRPr/>
            </a:lvl1pPr>
          </a:lstStyle>
          <a:p>
            <a:r>
              <a:rPr lang="en-US" altLang="en-US" smtClean="0"/>
              <a:t>6/30/15</a:t>
            </a:r>
            <a:endParaRPr lang="en-US" altLang="en-US"/>
          </a:p>
        </p:txBody>
      </p:sp>
      <p:sp>
        <p:nvSpPr>
          <p:cNvPr id="4" name="Footer Placeholder 4"/>
          <p:cNvSpPr>
            <a:spLocks noGrp="1"/>
          </p:cNvSpPr>
          <p:nvPr>
            <p:ph type="ftr" sz="quarter" idx="15"/>
          </p:nvPr>
        </p:nvSpPr>
        <p:spPr>
          <a:extLst>
            <a:ext uri="{FAA26D3D-D897-4be2-8F04-BA451C77F1D7}">
              <ma14:placeholderFlag xmlns:ma14="http://schemas.microsoft.com/office/mac/drawingml/2011/main" val="1"/>
            </a:ext>
          </a:extLst>
        </p:spPr>
        <p:txBody>
          <a:bodyPr/>
          <a:lstStyle>
            <a:lvl1pPr>
              <a:defRPr/>
            </a:lvl1pPr>
          </a:lstStyle>
          <a:p>
            <a:pPr>
              <a:defRPr/>
            </a:pPr>
            <a:r>
              <a:rPr lang="en-US" smtClean="0"/>
              <a:t>Paul Derwent | Everything Else</a:t>
            </a:r>
            <a:endParaRPr lang="en-US" b="1"/>
          </a:p>
        </p:txBody>
      </p:sp>
      <p:sp>
        <p:nvSpPr>
          <p:cNvPr id="5" name="Slide Number Placeholder 5"/>
          <p:cNvSpPr>
            <a:spLocks noGrp="1"/>
          </p:cNvSpPr>
          <p:nvPr>
            <p:ph type="sldNum" sz="quarter" idx="16"/>
          </p:nvPr>
        </p:nvSpPr>
        <p:spPr>
          <a:extLst>
            <a:ext uri="{FAA26D3D-D897-4be2-8F04-BA451C77F1D7}">
              <ma14:placeholderFlag xmlns:ma14="http://schemas.microsoft.com/office/mac/drawingml/2011/main" val="1"/>
            </a:ext>
          </a:extLst>
        </p:spPr>
        <p:txBody>
          <a:bodyPr/>
          <a:lstStyle>
            <a:lvl1pPr>
              <a:defRPr/>
            </a:lvl1pPr>
          </a:lstStyle>
          <a:p>
            <a:fld id="{77B8FE45-5A68-4AA8-A40A-5DC443B720C8}" type="slidenum">
              <a:rPr lang="en-US" altLang="en-US"/>
              <a:pPr/>
              <a:t>‹#›</a:t>
            </a:fld>
            <a:endParaRPr lang="en-US" altLang="en-US"/>
          </a:p>
        </p:txBody>
      </p:sp>
    </p:spTree>
    <p:extLst>
      <p:ext uri="{BB962C8B-B14F-4D97-AF65-F5344CB8AC3E}">
        <p14:creationId xmlns:p14="http://schemas.microsoft.com/office/powerpoint/2010/main" val="59587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a:extLst>
            <a:ext uri="{FAA26D3D-D897-4be2-8F04-BA451C77F1D7}">
              <ma14:placeholderFlag xmlns:ma14="http://schemas.microsoft.com/office/mac/drawingml/2011/main" val="1"/>
            </a:ext>
          </a:extLst>
        </p:spPr>
        <p:txBody>
          <a:bodyPr/>
          <a:lstStyle>
            <a:lvl1pPr>
              <a:defRPr/>
            </a:lvl1pPr>
          </a:lstStyle>
          <a:p>
            <a:r>
              <a:rPr lang="en-US" altLang="en-US" smtClean="0"/>
              <a:t>6/30/15</a:t>
            </a:r>
            <a:endParaRPr lang="en-US" altLang="en-US"/>
          </a:p>
        </p:txBody>
      </p:sp>
      <p:sp>
        <p:nvSpPr>
          <p:cNvPr id="5" name="Footer Placeholder 4"/>
          <p:cNvSpPr>
            <a:spLocks noGrp="1"/>
          </p:cNvSpPr>
          <p:nvPr>
            <p:ph type="ftr" sz="quarter" idx="15"/>
          </p:nvPr>
        </p:nvSpPr>
        <p:spPr>
          <a:extLst>
            <a:ext uri="{FAA26D3D-D897-4be2-8F04-BA451C77F1D7}">
              <ma14:placeholderFlag xmlns:ma14="http://schemas.microsoft.com/office/mac/drawingml/2011/main" val="1"/>
            </a:ext>
          </a:extLst>
        </p:spPr>
        <p:txBody>
          <a:bodyPr/>
          <a:lstStyle>
            <a:lvl1pPr>
              <a:defRPr/>
            </a:lvl1pPr>
          </a:lstStyle>
          <a:p>
            <a:pPr>
              <a:defRPr/>
            </a:pPr>
            <a:r>
              <a:rPr lang="en-US" smtClean="0"/>
              <a:t>Paul Derwent | Everything Else</a:t>
            </a:r>
            <a:endParaRPr lang="en-US" b="1"/>
          </a:p>
        </p:txBody>
      </p:sp>
      <p:sp>
        <p:nvSpPr>
          <p:cNvPr id="6" name="Slide Number Placeholder 5"/>
          <p:cNvSpPr>
            <a:spLocks noGrp="1"/>
          </p:cNvSpPr>
          <p:nvPr>
            <p:ph type="sldNum" sz="quarter" idx="16"/>
          </p:nvPr>
        </p:nvSpPr>
        <p:spPr>
          <a:extLst>
            <a:ext uri="{FAA26D3D-D897-4be2-8F04-BA451C77F1D7}">
              <ma14:placeholderFlag xmlns:ma14="http://schemas.microsoft.com/office/mac/drawingml/2011/main" val="1"/>
            </a:ext>
          </a:extLst>
        </p:spPr>
        <p:txBody>
          <a:bodyPr/>
          <a:lstStyle>
            <a:lvl1pPr>
              <a:defRPr/>
            </a:lvl1pPr>
          </a:lstStyle>
          <a:p>
            <a:fld id="{9C042473-246A-4C1A-828A-43CCEEF5CF16}" type="slidenum">
              <a:rPr lang="en-US" altLang="en-US"/>
              <a:pPr/>
              <a:t>‹#›</a:t>
            </a:fld>
            <a:endParaRPr lang="en-US" altLang="en-US"/>
          </a:p>
        </p:txBody>
      </p:sp>
    </p:spTree>
    <p:extLst>
      <p:ext uri="{BB962C8B-B14F-4D97-AF65-F5344CB8AC3E}">
        <p14:creationId xmlns:p14="http://schemas.microsoft.com/office/powerpoint/2010/main" val="269484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a:extLst>
            <a:ext uri="{FAA26D3D-D897-4be2-8F04-BA451C77F1D7}">
              <ma14:placeholderFlag xmlns:ma14="http://schemas.microsoft.com/office/mac/drawingml/2011/main" val="1"/>
            </a:ext>
          </a:extLst>
        </p:spPr>
        <p:txBody>
          <a:bodyPr/>
          <a:lstStyle>
            <a:lvl1pPr>
              <a:defRPr/>
            </a:lvl1pPr>
          </a:lstStyle>
          <a:p>
            <a:r>
              <a:rPr lang="en-US" altLang="en-US" smtClean="0"/>
              <a:t>6/30/15</a:t>
            </a:r>
            <a:endParaRPr lang="en-US" alt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val="1"/>
            </a:ext>
          </a:extLst>
        </p:spPr>
        <p:txBody>
          <a:bodyPr/>
          <a:lstStyle>
            <a:lvl1pPr>
              <a:defRPr/>
            </a:lvl1pPr>
          </a:lstStyle>
          <a:p>
            <a:pPr>
              <a:defRPr/>
            </a:pPr>
            <a:r>
              <a:rPr lang="en-US" smtClean="0"/>
              <a:t>Paul Derwent | Everything Else</a:t>
            </a:r>
            <a:endParaRPr lang="en-US" b="1"/>
          </a:p>
        </p:txBody>
      </p:sp>
      <p:sp>
        <p:nvSpPr>
          <p:cNvPr id="8" name="Slide Number Placeholder 5"/>
          <p:cNvSpPr>
            <a:spLocks noGrp="1"/>
          </p:cNvSpPr>
          <p:nvPr>
            <p:ph type="sldNum" sz="quarter" idx="12"/>
          </p:nvPr>
        </p:nvSpPr>
        <p:spPr>
          <a:extLst>
            <a:ext uri="{FAA26D3D-D897-4be2-8F04-BA451C77F1D7}">
              <ma14:placeholderFlag xmlns:ma14="http://schemas.microsoft.com/office/mac/drawingml/2011/main" val="1"/>
            </a:ext>
          </a:extLst>
        </p:spPr>
        <p:txBody>
          <a:bodyPr/>
          <a:lstStyle>
            <a:lvl1pPr>
              <a:defRPr/>
            </a:lvl1pPr>
          </a:lstStyle>
          <a:p>
            <a:fld id="{49FF6D1B-F1E5-4593-823D-2543A563B677}" type="slidenum">
              <a:rPr lang="en-US" altLang="en-US"/>
              <a:pPr/>
              <a:t>‹#›</a:t>
            </a:fld>
            <a:endParaRPr lang="en-US" altLang="en-US"/>
          </a:p>
        </p:txBody>
      </p:sp>
    </p:spTree>
    <p:extLst>
      <p:ext uri="{BB962C8B-B14F-4D97-AF65-F5344CB8AC3E}">
        <p14:creationId xmlns:p14="http://schemas.microsoft.com/office/powerpoint/2010/main" val="1939452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8"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1.emf"/><Relationship Id="rId7" Type="http://schemas.openxmlformats.org/officeDocument/2006/relationships/image" Target="../media/image5.emf"/><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alphaModFix amt="0"/>
          </a:blip>
          <a:srcRect/>
          <a:stretch>
            <a:fillRect/>
          </a:stretch>
        </a:blipFill>
        <a:effectLst/>
      </p:bgPr>
    </p:bg>
    <p:spTree>
      <p:nvGrpSpPr>
        <p:cNvPr id="1" name=""/>
        <p:cNvGrpSpPr/>
        <p:nvPr/>
      </p:nvGrpSpPr>
      <p:grpSpPr>
        <a:xfrm>
          <a:off x="0" y="0"/>
          <a:ext cx="0" cy="0"/>
          <a:chOff x="0" y="0"/>
          <a:chExt cx="0" cy="0"/>
        </a:xfrm>
      </p:grpSpPr>
      <p:pic>
        <p:nvPicPr>
          <p:cNvPr id="1026" name="Picture 3" descr="ContentSlide_HeaderFooter_012014.pdf"/>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154D81"/>
                </a:solidFill>
                <a:latin typeface="Helvetica" charset="0"/>
              </a:defRPr>
            </a:lvl1pPr>
          </a:lstStyle>
          <a:p>
            <a:r>
              <a:rPr lang="en-US" altLang="en-US" smtClean="0"/>
              <a:t>6/30/15</a:t>
            </a:r>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ea typeface="ＭＳ Ｐゴシック" charset="0"/>
                <a:cs typeface="ＭＳ Ｐゴシック" charset="0"/>
              </a:defRPr>
            </a:lvl1pPr>
          </a:lstStyle>
          <a:p>
            <a:pPr>
              <a:defRPr/>
            </a:pPr>
            <a:r>
              <a:rPr lang="en-US" smtClean="0"/>
              <a:t>Paul Derwent | Everything Else</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154D81"/>
                </a:solidFill>
                <a:latin typeface="Helvetica" charset="0"/>
              </a:defRPr>
            </a:lvl1pPr>
          </a:lstStyle>
          <a:p>
            <a:fld id="{845C19DA-9219-4064-BB8E-87833206547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1" r:id="rId3"/>
    <p:sldLayoutId id="2147484042" r:id="rId4"/>
    <p:sldLayoutId id="2147484043" r:id="rId5"/>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alphaModFix amt="0"/>
          </a:blip>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defRPr>
            </a:lvl1pPr>
          </a:lstStyle>
          <a:p>
            <a:r>
              <a:rPr lang="en-US" altLang="en-US" smtClean="0"/>
              <a:t>6/30/15</a:t>
            </a:r>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ea typeface="ＭＳ Ｐゴシック" charset="0"/>
                <a:cs typeface="ＭＳ Ｐゴシック" charset="0"/>
              </a:defRPr>
            </a:lvl1pPr>
          </a:lstStyle>
          <a:p>
            <a:pPr>
              <a:defRPr/>
            </a:pPr>
            <a:r>
              <a:rPr lang="en-US" smtClean="0"/>
              <a:t>Paul Derwent | Everything Else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fld id="{545F57DF-A9CB-49C4-AD11-17CBC1AFF835}" type="slidenum">
              <a:rPr lang="en-US" altLang="en-US"/>
              <a:pPr/>
              <a:t>‹#›</a:t>
            </a:fld>
            <a:endParaRPr lang="en-US" altLang="en-US"/>
          </a:p>
        </p:txBody>
      </p:sp>
      <p:pic>
        <p:nvPicPr>
          <p:cNvPr id="7173" name="Picture 1" descr="ContentSlide_Footer_012014.pd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4" r:id="rId1"/>
    <p:sldLayoutId id="2147484047" r:id="rId2"/>
    <p:sldLayoutId id="2147484048" r:id="rId3"/>
    <p:sldLayoutId id="2147484049" r:id="rId4"/>
  </p:sldLayoutIdLst>
  <p:timing>
    <p:tnLst>
      <p:par>
        <p:cTn xmlns:p14="http://schemas.microsoft.com/office/powerpoint/2010/mai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2658045"/>
            <a:ext cx="7526338" cy="20409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altLang="en-US" dirty="0" smtClean="0">
                <a:latin typeface="Helvetica" charset="0"/>
                <a:ea typeface="ＭＳ Ｐゴシック" pitchFamily="34" charset="-128"/>
              </a:rPr>
              <a:t>HLRF, Vacuum, </a:t>
            </a:r>
            <a:r>
              <a:rPr lang="en-US" altLang="en-US" dirty="0" err="1" smtClean="0">
                <a:latin typeface="Helvetica" charset="0"/>
                <a:ea typeface="ＭＳ Ｐゴシック" pitchFamily="34" charset="-128"/>
              </a:rPr>
              <a:t>Mec</a:t>
            </a:r>
            <a:r>
              <a:rPr lang="en-US" altLang="en-US" dirty="0" err="1" smtClean="0">
                <a:latin typeface="Helvetica" charset="0"/>
                <a:ea typeface="ＭＳ Ｐゴシック" pitchFamily="34" charset="-128"/>
              </a:rPr>
              <a:t>h</a:t>
            </a:r>
            <a:r>
              <a:rPr lang="en-US" altLang="en-US" dirty="0" smtClean="0">
                <a:latin typeface="Helvetica" charset="0"/>
                <a:ea typeface="ＭＳ Ｐゴシック" pitchFamily="34" charset="-128"/>
              </a:rPr>
              <a:t> Support, LLRF, Instrumentation, Cryo, Beam Delivery, </a:t>
            </a:r>
            <a:r>
              <a:rPr lang="en-US" altLang="en-US" dirty="0" err="1" smtClean="0">
                <a:latin typeface="Helvetica" charset="0"/>
                <a:ea typeface="ＭＳ Ｐゴシック" pitchFamily="34" charset="-128"/>
              </a:rPr>
              <a:t>Accel</a:t>
            </a:r>
            <a:r>
              <a:rPr lang="en-US" altLang="en-US" dirty="0" smtClean="0">
                <a:latin typeface="Helvetica" charset="0"/>
                <a:ea typeface="ＭＳ Ｐゴシック" pitchFamily="34" charset="-128"/>
              </a:rPr>
              <a:t> Physics &amp; Design</a:t>
            </a:r>
            <a:br>
              <a:rPr lang="en-US" altLang="en-US" dirty="0" smtClean="0">
                <a:latin typeface="Helvetica" charset="0"/>
                <a:ea typeface="ＭＳ Ｐゴシック" pitchFamily="34" charset="-128"/>
              </a:rPr>
            </a:br>
            <a:r>
              <a:rPr lang="en-US" altLang="en-US" dirty="0" smtClean="0">
                <a:latin typeface="Helvetica" charset="0"/>
                <a:ea typeface="ＭＳ Ｐゴシック" pitchFamily="34" charset="-128"/>
              </a:rPr>
              <a:t>Booster/RR/MI too!</a:t>
            </a:r>
            <a:endParaRPr lang="en-US" altLang="en-US" dirty="0" smtClean="0">
              <a:latin typeface="Helvetica" charset="0"/>
              <a:ea typeface="ＭＳ Ｐゴシック" pitchFamily="34" charset="-128"/>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solidFill>
                  <a:schemeClr val="tx2"/>
                </a:solidFill>
                <a:latin typeface="Helvetica" charset="0"/>
                <a:ea typeface="ＭＳ Ｐゴシック" pitchFamily="34" charset="-128"/>
              </a:rPr>
              <a:t>Paul Derwent</a:t>
            </a:r>
            <a:endParaRPr lang="en-US" altLang="en-US" dirty="0" smtClean="0">
              <a:solidFill>
                <a:schemeClr val="tx2"/>
              </a:solidFill>
              <a:latin typeface="Helvetica" charset="0"/>
              <a:ea typeface="ＭＳ Ｐゴシック" pitchFamily="34" charset="-128"/>
            </a:endParaRPr>
          </a:p>
          <a:p>
            <a:r>
              <a:rPr lang="en-US" altLang="en-US" dirty="0" smtClean="0">
                <a:solidFill>
                  <a:schemeClr val="tx2"/>
                </a:solidFill>
                <a:latin typeface="Helvetica" charset="0"/>
                <a:ea typeface="ＭＳ Ｐゴシック" pitchFamily="34" charset="-128"/>
              </a:rPr>
              <a:t>PIP-II Budget Retreat</a:t>
            </a:r>
          </a:p>
          <a:p>
            <a:r>
              <a:rPr lang="en-US" altLang="en-US" dirty="0" smtClean="0">
                <a:solidFill>
                  <a:schemeClr val="tx2"/>
                </a:solidFill>
                <a:latin typeface="Helvetica" charset="0"/>
                <a:ea typeface="ＭＳ Ｐゴシック" pitchFamily="34" charset="-128"/>
              </a:rPr>
              <a:t>June 30, 2015</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Mechanical Support Systems </a:t>
            </a:r>
            <a:r>
              <a:rPr lang="en-US" altLang="en-US" dirty="0" smtClean="0">
                <a:latin typeface="Helvetica" charset="0"/>
                <a:ea typeface="ＭＳ Ｐゴシック" pitchFamily="34" charset="-128"/>
              </a:rPr>
              <a:t>- FY16 Initial Goals</a:t>
            </a:r>
          </a:p>
        </p:txBody>
      </p:sp>
      <p:sp>
        <p:nvSpPr>
          <p:cNvPr id="20482" name="Content Placeholder 2"/>
          <p:cNvSpPr>
            <a:spLocks noGrp="1"/>
          </p:cNvSpPr>
          <p:nvPr>
            <p:ph idx="1"/>
          </p:nvPr>
        </p:nvSpPr>
        <p:spPr bwMode="auto">
          <a:xfrm>
            <a:off x="228600" y="84842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a:t>
            </a:r>
            <a:r>
              <a:rPr lang="en-US" altLang="en-US" dirty="0">
                <a:latin typeface="Helvetica" charset="0"/>
                <a:ea typeface="ＭＳ Ｐゴシック" pitchFamily="34" charset="-128"/>
              </a:rPr>
              <a:t>Conceptual Design Report (CDR) development</a:t>
            </a:r>
          </a:p>
          <a:p>
            <a:pPr lvl="1"/>
            <a:r>
              <a:rPr lang="en-US" altLang="en-US" sz="2000" dirty="0" smtClean="0">
                <a:latin typeface="Helvetica" charset="0"/>
                <a:ea typeface="ＭＳ Ｐゴシック" pitchFamily="34" charset="-128"/>
              </a:rPr>
              <a:t>Milestones:</a:t>
            </a:r>
          </a:p>
          <a:p>
            <a:pPr lvl="2"/>
            <a:r>
              <a:rPr lang="en-US" altLang="en-US" sz="1800" dirty="0">
                <a:latin typeface="Helvetica" charset="0"/>
                <a:ea typeface="ＭＳ Ｐゴシック" pitchFamily="34" charset="-128"/>
              </a:rPr>
              <a:t>Start developing and documenting design concepts for mechanical support systems in support of </a:t>
            </a:r>
            <a:r>
              <a:rPr lang="en-US" altLang="en-US" sz="1800" dirty="0" smtClean="0">
                <a:latin typeface="Helvetica" charset="0"/>
                <a:ea typeface="ＭＳ Ｐゴシック" pitchFamily="34" charset="-128"/>
              </a:rPr>
              <a:t>CDR</a:t>
            </a:r>
          </a:p>
          <a:p>
            <a:pPr lvl="2"/>
            <a:r>
              <a:rPr lang="en-US" altLang="en-US" sz="1800" dirty="0" smtClean="0">
                <a:latin typeface="Helvetica" charset="0"/>
                <a:ea typeface="ＭＳ Ｐゴシック" pitchFamily="34" charset="-128"/>
              </a:rPr>
              <a:t>Generate CDR input</a:t>
            </a:r>
          </a:p>
          <a:p>
            <a:pPr lvl="2"/>
            <a:r>
              <a:rPr lang="en-US" altLang="en-US" sz="1800" dirty="0" smtClean="0">
                <a:latin typeface="Helvetica" charset="0"/>
                <a:ea typeface="ＭＳ Ｐゴシック" pitchFamily="34" charset="-128"/>
              </a:rPr>
              <a:t>LOE support for planning and reporting</a:t>
            </a:r>
          </a:p>
          <a:p>
            <a:pPr lvl="2"/>
            <a:endParaRPr lang="en-US" altLang="en-US" sz="1800" dirty="0" smtClean="0">
              <a:latin typeface="Helvetica" charset="0"/>
              <a:ea typeface="ＭＳ Ｐゴシック" pitchFamily="34" charset="-128"/>
            </a:endParaRPr>
          </a:p>
          <a:p>
            <a:pPr lvl="1"/>
            <a:r>
              <a:rPr lang="en-US" altLang="en-US" dirty="0" smtClean="0">
                <a:latin typeface="Helvetica" charset="0"/>
                <a:ea typeface="ＭＳ Ｐゴシック" pitchFamily="34" charset="-128"/>
              </a:rPr>
              <a:t>Biggest single effort will be work on PIP-II fluids systems by the MSD fluids group</a:t>
            </a:r>
          </a:p>
          <a:p>
            <a:pPr lvl="1"/>
            <a:endParaRPr lang="en-US" altLang="en-US" dirty="0" smtClean="0">
              <a:latin typeface="Helvetica" charset="0"/>
              <a:ea typeface="ＭＳ Ｐゴシック" pitchFamily="34" charset="-128"/>
            </a:endParaRPr>
          </a:p>
          <a:p>
            <a:pPr lvl="1"/>
            <a:r>
              <a:rPr lang="en-US" altLang="en-US" dirty="0" smtClean="0">
                <a:latin typeface="Helvetica" charset="0"/>
                <a:ea typeface="ＭＳ Ｐゴシック" pitchFamily="34" charset="-128"/>
              </a:rPr>
              <a:t>Vacuum Systems will be in its own WBS element, and is no longer captured by this account</a:t>
            </a:r>
            <a:endParaRPr lang="en-US" altLang="en-US" dirty="0">
              <a:latin typeface="Helvetica" charset="0"/>
              <a:ea typeface="ＭＳ Ｐゴシック" pitchFamily="34" charset="-128"/>
            </a:endParaRPr>
          </a:p>
          <a:p>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10</a:t>
            </a:fld>
            <a:endParaRPr lang="en-US" altLang="en-US" sz="900">
              <a:solidFill>
                <a:srgbClr val="154D81"/>
              </a:solidFill>
              <a:latin typeface="Helvetica" charset="0"/>
            </a:endParaRPr>
          </a:p>
        </p:txBody>
      </p:sp>
      <p:sp>
        <p:nvSpPr>
          <p:cNvPr id="7" name="Footer Placeholder 4"/>
          <p:cNvSpPr>
            <a:spLocks noGrp="1"/>
          </p:cNvSpPr>
          <p:nvPr>
            <p:ph type="ftr" sz="quarter" idx="11"/>
          </p:nvPr>
        </p:nvSpPr>
        <p:spPr>
          <a:xfrm>
            <a:off x="806450" y="6515100"/>
            <a:ext cx="5373688" cy="241300"/>
          </a:xfrm>
        </p:spPr>
        <p:txBody>
          <a:bodyPr/>
          <a:lstStyle/>
          <a:p>
            <a:pPr>
              <a:defRPr/>
            </a:pPr>
            <a:r>
              <a:rPr lang="en-US" smtClean="0"/>
              <a:t>Paul Derwent | Everything Else</a:t>
            </a:r>
            <a:endParaRPr lang="en-US" b="1" dirty="0"/>
          </a:p>
        </p:txBody>
      </p:sp>
    </p:spTree>
    <p:extLst>
      <p:ext uri="{BB962C8B-B14F-4D97-AF65-F5344CB8AC3E}">
        <p14:creationId xmlns:p14="http://schemas.microsoft.com/office/powerpoint/2010/main" val="9362147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Vacuum </a:t>
            </a:r>
            <a:r>
              <a:rPr lang="en-US" altLang="en-US" dirty="0" smtClean="0">
                <a:latin typeface="Helvetica" charset="0"/>
                <a:ea typeface="ＭＳ Ｐゴシック" pitchFamily="34" charset="-128"/>
              </a:rPr>
              <a:t>- FY16 Initial Goals</a:t>
            </a:r>
          </a:p>
        </p:txBody>
      </p:sp>
      <p:sp>
        <p:nvSpPr>
          <p:cNvPr id="20482" name="Content Placeholder 2"/>
          <p:cNvSpPr>
            <a:spLocks noGrp="1"/>
          </p:cNvSpPr>
          <p:nvPr>
            <p:ph idx="1"/>
          </p:nvPr>
        </p:nvSpPr>
        <p:spPr bwMode="auto">
          <a:xfrm>
            <a:off x="228600" y="84842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design, acquisition, and installation of vacuum equipment for the LEBT</a:t>
            </a:r>
          </a:p>
          <a:p>
            <a:pPr lvl="1"/>
            <a:r>
              <a:rPr lang="en-US" altLang="en-US" sz="2000" dirty="0" smtClean="0">
                <a:latin typeface="Helvetica" charset="0"/>
                <a:ea typeface="ＭＳ Ｐゴシック" pitchFamily="34" charset="-128"/>
              </a:rPr>
              <a:t>Provide any required elucidation of the goal here</a:t>
            </a:r>
          </a:p>
          <a:p>
            <a:r>
              <a:rPr lang="en-US" altLang="en-US" dirty="0">
                <a:latin typeface="Helvetica" charset="0"/>
                <a:ea typeface="ＭＳ Ｐゴシック" pitchFamily="34" charset="-128"/>
              </a:rPr>
              <a:t>Support design, acquisition, and installation of vacuum equipment for the </a:t>
            </a:r>
            <a:r>
              <a:rPr lang="en-US" altLang="en-US" dirty="0" smtClean="0">
                <a:latin typeface="Helvetica" charset="0"/>
                <a:ea typeface="ＭＳ Ｐゴシック" pitchFamily="34" charset="-128"/>
              </a:rPr>
              <a:t>MEBT</a:t>
            </a:r>
          </a:p>
          <a:p>
            <a:pPr lvl="1"/>
            <a:r>
              <a:rPr lang="en-US" altLang="en-US" sz="1800" dirty="0" smtClean="0">
                <a:latin typeface="Helvetica" charset="0"/>
                <a:ea typeface="ＭＳ Ｐゴシック" pitchFamily="34" charset="-128"/>
              </a:rPr>
              <a:t>Provide </a:t>
            </a:r>
            <a:r>
              <a:rPr lang="en-US" altLang="en-US" sz="1800" dirty="0">
                <a:latin typeface="Helvetica" charset="0"/>
                <a:ea typeface="ＭＳ Ｐゴシック" pitchFamily="34" charset="-128"/>
              </a:rPr>
              <a:t>any required elucidation of the goal </a:t>
            </a:r>
            <a:r>
              <a:rPr lang="en-US" altLang="en-US" sz="1800" dirty="0" smtClean="0">
                <a:latin typeface="Helvetica" charset="0"/>
                <a:ea typeface="ＭＳ Ｐゴシック" pitchFamily="34" charset="-128"/>
              </a:rPr>
              <a:t>here</a:t>
            </a:r>
            <a:endParaRPr lang="en-US" altLang="en-US" sz="1800" dirty="0">
              <a:latin typeface="Helvetica" charset="0"/>
              <a:ea typeface="ＭＳ Ｐゴシック" pitchFamily="34" charset="-128"/>
            </a:endParaRPr>
          </a:p>
          <a:p>
            <a:r>
              <a:rPr lang="en-US" altLang="en-US" dirty="0">
                <a:latin typeface="Helvetica" charset="0"/>
                <a:ea typeface="ＭＳ Ｐゴシック" pitchFamily="34" charset="-128"/>
              </a:rPr>
              <a:t>Support design, acquisition, and installation of vacuum equipment for the </a:t>
            </a:r>
            <a:r>
              <a:rPr lang="en-US" altLang="en-US" dirty="0" smtClean="0">
                <a:latin typeface="Helvetica" charset="0"/>
                <a:ea typeface="ＭＳ Ｐゴシック" pitchFamily="34" charset="-128"/>
              </a:rPr>
              <a:t>RFQ</a:t>
            </a:r>
            <a:endParaRPr lang="en-US" altLang="en-US" dirty="0">
              <a:latin typeface="Helvetica" charset="0"/>
              <a:ea typeface="ＭＳ Ｐゴシック" pitchFamily="34" charset="-128"/>
            </a:endParaRPr>
          </a:p>
          <a:p>
            <a:pPr lvl="1"/>
            <a:r>
              <a:rPr lang="en-US" altLang="en-US" sz="1800" dirty="0">
                <a:latin typeface="Helvetica" charset="0"/>
                <a:ea typeface="ＭＳ Ｐゴシック" pitchFamily="34" charset="-128"/>
              </a:rPr>
              <a:t>Provide any required elucidation of the goal here</a:t>
            </a:r>
          </a:p>
          <a:p>
            <a:r>
              <a:rPr lang="en-US" altLang="en-US" dirty="0">
                <a:latin typeface="Helvetica" charset="0"/>
                <a:ea typeface="ＭＳ Ｐゴシック" pitchFamily="34" charset="-128"/>
              </a:rPr>
              <a:t>Support </a:t>
            </a:r>
            <a:r>
              <a:rPr lang="en-US" altLang="en-US" dirty="0" smtClean="0">
                <a:latin typeface="Helvetica" charset="0"/>
                <a:ea typeface="ＭＳ Ｐゴシック" pitchFamily="34" charset="-128"/>
              </a:rPr>
              <a:t>design of </a:t>
            </a:r>
            <a:r>
              <a:rPr lang="en-US" altLang="en-US" dirty="0">
                <a:latin typeface="Helvetica" charset="0"/>
                <a:ea typeface="ＭＳ Ｐゴシック" pitchFamily="34" charset="-128"/>
              </a:rPr>
              <a:t>vacuum equipment for the </a:t>
            </a:r>
            <a:r>
              <a:rPr lang="en-US" altLang="en-US" dirty="0" smtClean="0">
                <a:latin typeface="Helvetica" charset="0"/>
                <a:ea typeface="ＭＳ Ｐゴシック" pitchFamily="34" charset="-128"/>
              </a:rPr>
              <a:t>HEBT</a:t>
            </a:r>
            <a:endParaRPr lang="en-US" altLang="en-US" dirty="0">
              <a:latin typeface="Helvetica" charset="0"/>
              <a:ea typeface="ＭＳ Ｐゴシック" pitchFamily="34" charset="-128"/>
            </a:endParaRPr>
          </a:p>
          <a:p>
            <a:pPr lvl="1"/>
            <a:r>
              <a:rPr lang="en-US" altLang="en-US" sz="1800" dirty="0">
                <a:latin typeface="Helvetica" charset="0"/>
                <a:ea typeface="ＭＳ Ｐゴシック" pitchFamily="34" charset="-128"/>
              </a:rPr>
              <a:t>Provide any required elucidation of the goal here</a:t>
            </a:r>
          </a:p>
          <a:p>
            <a:r>
              <a:rPr lang="en-US" altLang="en-US" dirty="0">
                <a:latin typeface="Helvetica" charset="0"/>
                <a:ea typeface="ＭＳ Ｐゴシック" pitchFamily="34" charset="-128"/>
              </a:rPr>
              <a:t>Support Conceptual Design Report (CDR) development</a:t>
            </a:r>
          </a:p>
          <a:p>
            <a:pPr lvl="1"/>
            <a:r>
              <a:rPr lang="en-US" altLang="en-US" sz="2000" dirty="0">
                <a:latin typeface="Helvetica" charset="0"/>
                <a:ea typeface="ＭＳ Ｐゴシック" pitchFamily="34" charset="-128"/>
              </a:rPr>
              <a:t>Provide any required elucidation of the goal here</a:t>
            </a:r>
          </a:p>
          <a:p>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11</a:t>
            </a:fld>
            <a:endParaRPr lang="en-US" altLang="en-US" sz="900">
              <a:solidFill>
                <a:srgbClr val="154D81"/>
              </a:solidFill>
              <a:latin typeface="Helvetica" charset="0"/>
            </a:endParaRPr>
          </a:p>
        </p:txBody>
      </p:sp>
    </p:spTree>
    <p:extLst>
      <p:ext uri="{BB962C8B-B14F-4D97-AF65-F5344CB8AC3E}">
        <p14:creationId xmlns:p14="http://schemas.microsoft.com/office/powerpoint/2010/main" val="26762390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RF Power (Front End, HWR, 325 MHz) </a:t>
            </a:r>
            <a:r>
              <a:rPr lang="en-US" altLang="en-US" dirty="0" smtClean="0">
                <a:latin typeface="Helvetica" charset="0"/>
                <a:ea typeface="ＭＳ Ｐゴシック" pitchFamily="34" charset="-128"/>
              </a:rPr>
              <a:t>- FY16 Initial Goals</a:t>
            </a:r>
          </a:p>
        </p:txBody>
      </p:sp>
      <p:sp>
        <p:nvSpPr>
          <p:cNvPr id="20482" name="Content Placeholder 2"/>
          <p:cNvSpPr>
            <a:spLocks noGrp="1"/>
          </p:cNvSpPr>
          <p:nvPr>
            <p:ph idx="1"/>
          </p:nvPr>
        </p:nvSpPr>
        <p:spPr bwMode="auto">
          <a:xfrm>
            <a:off x="228600" y="887345"/>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1800" dirty="0" smtClean="0">
                <a:latin typeface="Helvetica" charset="0"/>
                <a:ea typeface="ＭＳ Ｐゴシック" pitchFamily="34" charset="-128"/>
              </a:rPr>
              <a:t>Power - 325 MHz – Support coupler tests for 325 MHz device</a:t>
            </a:r>
          </a:p>
          <a:p>
            <a:pPr lvl="1"/>
            <a:r>
              <a:rPr lang="en-US" altLang="en-US" sz="1800" dirty="0" smtClean="0">
                <a:latin typeface="Helvetica" charset="0"/>
                <a:ea typeface="ＭＳ Ｐゴシック" pitchFamily="34" charset="-128"/>
              </a:rPr>
              <a:t>Test stand currently operational, but uses HINS resources which may prove to be a conflict with FAST</a:t>
            </a:r>
          </a:p>
          <a:p>
            <a:r>
              <a:rPr lang="en-US" altLang="en-US" sz="1800" dirty="0">
                <a:latin typeface="Helvetica" charset="0"/>
                <a:ea typeface="ＭＳ Ｐゴシック" pitchFamily="34" charset="-128"/>
              </a:rPr>
              <a:t>Power </a:t>
            </a:r>
            <a:r>
              <a:rPr lang="en-US" altLang="en-US" sz="1800" dirty="0" smtClean="0">
                <a:latin typeface="Helvetica" charset="0"/>
                <a:ea typeface="ＭＳ Ｐゴシック" pitchFamily="34" charset="-128"/>
              </a:rPr>
              <a:t>- 325 </a:t>
            </a:r>
            <a:r>
              <a:rPr lang="en-US" altLang="en-US" sz="1800" dirty="0">
                <a:latin typeface="Helvetica" charset="0"/>
                <a:ea typeface="ＭＳ Ｐゴシック" pitchFamily="34" charset="-128"/>
              </a:rPr>
              <a:t>MHz </a:t>
            </a:r>
            <a:r>
              <a:rPr lang="en-US" altLang="en-US" sz="1800" dirty="0" smtClean="0">
                <a:latin typeface="Helvetica" charset="0"/>
                <a:ea typeface="ＭＳ Ｐゴシック" pitchFamily="34" charset="-128"/>
              </a:rPr>
              <a:t>–Test the Indian 325 MHz source</a:t>
            </a:r>
          </a:p>
          <a:p>
            <a:pPr lvl="1"/>
            <a:r>
              <a:rPr lang="en-US" altLang="en-US" sz="1800" dirty="0" smtClean="0">
                <a:latin typeface="Helvetica" charset="0"/>
                <a:ea typeface="ＭＳ Ｐゴシック" pitchFamily="34" charset="-128"/>
              </a:rPr>
              <a:t>Need replacement power modules</a:t>
            </a:r>
            <a:endParaRPr lang="en-US" altLang="en-US" sz="1800" dirty="0">
              <a:latin typeface="Helvetica" charset="0"/>
              <a:ea typeface="ＭＳ Ｐゴシック" pitchFamily="34" charset="-128"/>
            </a:endParaRPr>
          </a:p>
          <a:p>
            <a:r>
              <a:rPr lang="en-US" altLang="en-US" sz="1800" dirty="0" smtClean="0">
                <a:latin typeface="Helvetica" charset="0"/>
                <a:ea typeface="ＭＳ Ｐゴシック" pitchFamily="34" charset="-128"/>
              </a:rPr>
              <a:t>Power – Front end – Support commissioning of RFQ</a:t>
            </a:r>
          </a:p>
          <a:p>
            <a:pPr lvl="1"/>
            <a:r>
              <a:rPr lang="en-US" altLang="en-US" sz="1800" dirty="0" smtClean="0">
                <a:latin typeface="Helvetica" charset="0"/>
                <a:ea typeface="ＭＳ Ｐゴシック" pitchFamily="34" charset="-128"/>
              </a:rPr>
              <a:t>Once installed and connected, commissioning will continue into FY16 requiring RF support personnel.</a:t>
            </a:r>
            <a:endParaRPr lang="en-US" altLang="en-US" sz="1800" dirty="0">
              <a:latin typeface="Helvetica" charset="0"/>
              <a:ea typeface="ＭＳ Ｐゴシック" pitchFamily="34" charset="-128"/>
            </a:endParaRPr>
          </a:p>
          <a:p>
            <a:r>
              <a:rPr lang="en-US" altLang="en-US" sz="1800" dirty="0">
                <a:latin typeface="Helvetica" charset="0"/>
                <a:ea typeface="ＭＳ Ｐゴシック" pitchFamily="34" charset="-128"/>
              </a:rPr>
              <a:t>Power Front end – Support commissioning of </a:t>
            </a:r>
            <a:r>
              <a:rPr lang="en-US" altLang="en-US" sz="1800" dirty="0" smtClean="0">
                <a:latin typeface="Helvetica" charset="0"/>
                <a:ea typeface="ＭＳ Ｐゴシック" pitchFamily="34" charset="-128"/>
              </a:rPr>
              <a:t>MEBT </a:t>
            </a:r>
            <a:r>
              <a:rPr lang="en-US" altLang="en-US" sz="1800" dirty="0" err="1" smtClean="0">
                <a:latin typeface="Helvetica" charset="0"/>
                <a:ea typeface="ＭＳ Ｐゴシック" pitchFamily="34" charset="-128"/>
              </a:rPr>
              <a:t>buncher</a:t>
            </a:r>
            <a:endParaRPr lang="en-US" altLang="en-US" sz="1800"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There is a need to procure connectors for the transmission line we already own as scavenged from PBAR</a:t>
            </a:r>
            <a:endParaRPr lang="en-US" altLang="en-US" sz="1800" dirty="0">
              <a:latin typeface="Helvetica" charset="0"/>
              <a:ea typeface="ＭＳ Ｐゴシック" pitchFamily="34" charset="-128"/>
            </a:endParaRPr>
          </a:p>
          <a:p>
            <a:r>
              <a:rPr lang="en-US" altLang="en-US" sz="1800" dirty="0">
                <a:latin typeface="Helvetica" charset="0"/>
                <a:ea typeface="ＭＳ Ｐゴシック" pitchFamily="34" charset="-128"/>
              </a:rPr>
              <a:t>Power </a:t>
            </a:r>
            <a:r>
              <a:rPr lang="en-US" altLang="en-US" sz="1800" dirty="0" smtClean="0">
                <a:latin typeface="Helvetica" charset="0"/>
                <a:ea typeface="ＭＳ Ｐゴシック" pitchFamily="34" charset="-128"/>
              </a:rPr>
              <a:t>– HWR – Support coupler tests for 162.5 MHz (HWR) Device</a:t>
            </a:r>
            <a:endParaRPr lang="en-US" altLang="en-US" sz="1800"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Test stand is in the hands of Argonne</a:t>
            </a:r>
            <a:endParaRPr lang="en-US" altLang="en-US" sz="1800" dirty="0">
              <a:latin typeface="Helvetica" charset="0"/>
              <a:ea typeface="ＭＳ Ｐゴシック" pitchFamily="34" charset="-128"/>
            </a:endParaRPr>
          </a:p>
          <a:p>
            <a:r>
              <a:rPr lang="en-US" altLang="en-US" sz="1800" dirty="0" smtClean="0">
                <a:latin typeface="Helvetica" charset="0"/>
                <a:ea typeface="ＭＳ Ｐゴシック" pitchFamily="34" charset="-128"/>
              </a:rPr>
              <a:t>Support the completion of the CDR</a:t>
            </a:r>
          </a:p>
          <a:p>
            <a:pPr lvl="1"/>
            <a:r>
              <a:rPr lang="en-US" altLang="en-US" sz="1800" dirty="0" smtClean="0">
                <a:latin typeface="Helvetica" charset="0"/>
                <a:ea typeface="ＭＳ Ｐゴシック" pitchFamily="34" charset="-128"/>
              </a:rPr>
              <a:t>Fractional FTE for support as requested.</a:t>
            </a:r>
            <a:endParaRPr lang="en-US" altLang="en-US" sz="1800" dirty="0">
              <a:latin typeface="Helvetica" charset="0"/>
              <a:ea typeface="ＭＳ Ｐゴシック" pitchFamily="34" charset="-128"/>
            </a:endParaRPr>
          </a:p>
          <a:p>
            <a:endParaRPr lang="en-US" altLang="en-US" dirty="0" smtClean="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12</a:t>
            </a:fld>
            <a:endParaRPr lang="en-US" altLang="en-US" sz="900">
              <a:solidFill>
                <a:srgbClr val="154D81"/>
              </a:solidFill>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Helvetica" charset="0"/>
                <a:ea typeface="ＭＳ Ｐゴシック" pitchFamily="34" charset="-128"/>
              </a:rPr>
              <a:t>HLRF, Vacuum, </a:t>
            </a:r>
            <a:r>
              <a:rPr lang="en-US" altLang="en-US" dirty="0" err="1">
                <a:latin typeface="Helvetica" charset="0"/>
                <a:ea typeface="ＭＳ Ｐゴシック" pitchFamily="34" charset="-128"/>
              </a:rPr>
              <a:t>Mech</a:t>
            </a:r>
            <a:r>
              <a:rPr lang="en-US" altLang="en-US" dirty="0">
                <a:latin typeface="Helvetica" charset="0"/>
                <a:ea typeface="ＭＳ Ｐゴシック" pitchFamily="34" charset="-128"/>
              </a:rPr>
              <a:t> Support, LLRF, Instrumentation, Cryo, Beam Delivery, </a:t>
            </a:r>
            <a:r>
              <a:rPr lang="en-US" altLang="en-US" dirty="0" err="1">
                <a:latin typeface="Helvetica" charset="0"/>
                <a:ea typeface="ＭＳ Ｐゴシック" pitchFamily="34" charset="-128"/>
              </a:rPr>
              <a:t>Accel</a:t>
            </a:r>
            <a:r>
              <a:rPr lang="en-US" altLang="en-US" dirty="0">
                <a:latin typeface="Helvetica" charset="0"/>
                <a:ea typeface="ＭＳ Ｐゴシック" pitchFamily="34" charset="-128"/>
              </a:rPr>
              <a:t> Physics </a:t>
            </a:r>
            <a:r>
              <a:rPr lang="en-US" altLang="en-US" dirty="0" smtClean="0">
                <a:latin typeface="Helvetica" charset="0"/>
                <a:ea typeface="ＭＳ Ｐゴシック" pitchFamily="34" charset="-128"/>
              </a:rPr>
              <a:t>&amp; Design</a:t>
            </a:r>
            <a:endParaRPr lang="en-US" dirty="0"/>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13</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3493820212"/>
              </p:ext>
            </p:extLst>
          </p:nvPr>
        </p:nvGraphicFramePr>
        <p:xfrm>
          <a:off x="1171613" y="1097654"/>
          <a:ext cx="7039527" cy="3007550"/>
        </p:xfrm>
        <a:graphic>
          <a:graphicData uri="http://schemas.openxmlformats.org/drawingml/2006/table">
            <a:tbl>
              <a:tblPr/>
              <a:tblGrid>
                <a:gridCol w="2093289"/>
                <a:gridCol w="1147932"/>
                <a:gridCol w="1367390"/>
                <a:gridCol w="1266102"/>
                <a:gridCol w="1164814"/>
              </a:tblGrid>
              <a:tr h="426267">
                <a:tc gridSpan="5">
                  <a:txBody>
                    <a:bodyPr/>
                    <a:lstStyle/>
                    <a:p>
                      <a:pPr algn="ctr" fontAlgn="b"/>
                      <a:r>
                        <a:rPr lang="en-US" sz="2000" b="1" i="0" u="none" strike="noStrike">
                          <a:solidFill>
                            <a:srgbClr val="000000"/>
                          </a:solidFill>
                          <a:effectLst/>
                          <a:latin typeface="Calibri"/>
                        </a:rPr>
                        <a:t>Initial Budget Request for:</a:t>
                      </a:r>
                    </a:p>
                  </a:txBody>
                  <a:tcPr marL="0" marR="0" marT="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6267">
                <a:tc gridSpan="5">
                  <a:txBody>
                    <a:bodyPr/>
                    <a:lstStyle/>
                    <a:p>
                      <a:pPr algn="ctr" fontAlgn="b"/>
                      <a:r>
                        <a:rPr lang="en-US" sz="2000" b="1" i="0" u="none" strike="noStrike">
                          <a:solidFill>
                            <a:srgbClr val="000000"/>
                          </a:solidFill>
                          <a:effectLst/>
                          <a:latin typeface="Calibri"/>
                        </a:rPr>
                        <a:t>HLRF, Vacuum, Mech Support, LLRF, Instrumentation,</a:t>
                      </a:r>
                    </a:p>
                  </a:txBody>
                  <a:tcPr marL="0" marR="0" marT="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6267">
                <a:tc gridSpan="5">
                  <a:txBody>
                    <a:bodyPr/>
                    <a:lstStyle/>
                    <a:p>
                      <a:pPr algn="ctr" fontAlgn="b"/>
                      <a:r>
                        <a:rPr lang="en-US" sz="2000" b="1" i="0" u="none" strike="noStrike">
                          <a:solidFill>
                            <a:srgbClr val="000000"/>
                          </a:solidFill>
                          <a:effectLst/>
                          <a:latin typeface="Calibri"/>
                        </a:rPr>
                        <a:t>Cryo, Beam Delivery, and Accel Physics &amp; Design</a:t>
                      </a:r>
                    </a:p>
                  </a:txBody>
                  <a:tcPr marL="0" marR="0" marT="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1541">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solidFill>
                      <a:srgbClr val="FFFFFF"/>
                    </a:solidFill>
                  </a:tcPr>
                </a:tc>
              </a:tr>
              <a:tr h="331541">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solidFill>
                      <a:srgbClr val="FFFFFF"/>
                    </a:solidFill>
                  </a:tcPr>
                </a:tc>
                <a:tc>
                  <a:txBody>
                    <a:bodyPr/>
                    <a:lstStyle/>
                    <a:p>
                      <a:pPr algn="ctr" fontAlgn="b"/>
                      <a:r>
                        <a:rPr lang="en-US" sz="1600" b="1" i="0" u="sng" strike="noStrike">
                          <a:solidFill>
                            <a:srgbClr val="000000"/>
                          </a:solidFill>
                          <a:effectLst/>
                          <a:latin typeface="Calibri"/>
                        </a:rPr>
                        <a:t>FTE</a:t>
                      </a:r>
                    </a:p>
                  </a:txBody>
                  <a:tcPr marL="0" marR="0" marT="0" marB="0" anchor="b">
                    <a:lnL>
                      <a:noFill/>
                    </a:lnL>
                    <a:lnR>
                      <a:noFill/>
                    </a:lnR>
                    <a:lnT>
                      <a:noFill/>
                    </a:lnT>
                    <a:lnB>
                      <a:noFill/>
                    </a:lnB>
                    <a:solidFill>
                      <a:srgbClr val="FFFFFF"/>
                    </a:solidFill>
                  </a:tcPr>
                </a:tc>
                <a:tc>
                  <a:txBody>
                    <a:bodyPr/>
                    <a:lstStyle/>
                    <a:p>
                      <a:pPr algn="ctr" fontAlgn="b"/>
                      <a:r>
                        <a:rPr lang="en-US" sz="1600" b="1" i="0" u="sng" strike="noStrike">
                          <a:solidFill>
                            <a:srgbClr val="000000"/>
                          </a:solidFill>
                          <a:effectLst/>
                          <a:latin typeface="Calibri"/>
                        </a:rPr>
                        <a:t>SWF</a:t>
                      </a:r>
                    </a:p>
                  </a:txBody>
                  <a:tcPr marL="0" marR="0" marT="0" marB="0" anchor="b">
                    <a:lnL>
                      <a:noFill/>
                    </a:lnL>
                    <a:lnR>
                      <a:noFill/>
                    </a:lnR>
                    <a:lnT>
                      <a:noFill/>
                    </a:lnT>
                    <a:lnB>
                      <a:noFill/>
                    </a:lnB>
                    <a:solidFill>
                      <a:srgbClr val="FFFFFF"/>
                    </a:solidFill>
                  </a:tcPr>
                </a:tc>
                <a:tc>
                  <a:txBody>
                    <a:bodyPr/>
                    <a:lstStyle/>
                    <a:p>
                      <a:pPr algn="ctr" fontAlgn="b"/>
                      <a:r>
                        <a:rPr lang="en-US" sz="1600" b="1" i="0" u="sng" strike="noStrike">
                          <a:solidFill>
                            <a:srgbClr val="000000"/>
                          </a:solidFill>
                          <a:effectLst/>
                          <a:latin typeface="Calibri"/>
                        </a:rPr>
                        <a:t>M&amp;S</a:t>
                      </a:r>
                    </a:p>
                  </a:txBody>
                  <a:tcPr marL="0" marR="0" marT="0" marB="0" anchor="b">
                    <a:lnL>
                      <a:noFill/>
                    </a:lnL>
                    <a:lnR>
                      <a:noFill/>
                    </a:lnR>
                    <a:lnT>
                      <a:noFill/>
                    </a:lnT>
                    <a:lnB>
                      <a:noFill/>
                    </a:lnB>
                    <a:solidFill>
                      <a:srgbClr val="FFFFFF"/>
                    </a:solidFill>
                  </a:tcPr>
                </a:tc>
                <a:tc>
                  <a:txBody>
                    <a:bodyPr/>
                    <a:lstStyle/>
                    <a:p>
                      <a:pPr algn="ctr" fontAlgn="b"/>
                      <a:r>
                        <a:rPr lang="en-US" sz="1600" b="1" i="0" u="sng" strike="noStrike">
                          <a:solidFill>
                            <a:srgbClr val="000000"/>
                          </a:solidFill>
                          <a:effectLst/>
                          <a:latin typeface="Calibri"/>
                        </a:rPr>
                        <a:t>Tot. Directs</a:t>
                      </a:r>
                    </a:p>
                  </a:txBody>
                  <a:tcPr marL="0" marR="0" marT="0" marB="0" anchor="b">
                    <a:lnL>
                      <a:noFill/>
                    </a:lnL>
                    <a:lnR>
                      <a:noFill/>
                    </a:lnR>
                    <a:lnT>
                      <a:noFill/>
                    </a:lnT>
                    <a:lnB>
                      <a:noFill/>
                    </a:lnB>
                    <a:solidFill>
                      <a:srgbClr val="FFFFFF"/>
                    </a:solidFill>
                  </a:tcPr>
                </a:tc>
              </a:tr>
              <a:tr h="331541">
                <a:tc>
                  <a:txBody>
                    <a:bodyPr/>
                    <a:lstStyle/>
                    <a:p>
                      <a:pPr algn="l" fontAlgn="b"/>
                      <a:r>
                        <a:rPr lang="en-US" sz="1600" b="0" i="0" u="none" strike="noStrike">
                          <a:solidFill>
                            <a:srgbClr val="000000"/>
                          </a:solidFill>
                          <a:effectLst/>
                          <a:latin typeface="Calibri"/>
                        </a:rPr>
                        <a:t>Original Target</a:t>
                      </a:r>
                    </a:p>
                  </a:txBody>
                  <a:tcPr marL="0" marR="0" marT="0" marB="0" anchor="b">
                    <a:lnL>
                      <a:noFill/>
                    </a:lnL>
                    <a:lnR>
                      <a:noFill/>
                    </a:lnR>
                    <a:lnT>
                      <a:noFill/>
                    </a:lnT>
                    <a:lnB>
                      <a:noFill/>
                    </a:lnB>
                    <a:solidFill>
                      <a:srgbClr val="FFFFFF"/>
                    </a:solidFill>
                  </a:tcPr>
                </a:tc>
                <a:tc>
                  <a:txBody>
                    <a:bodyPr/>
                    <a:lstStyle/>
                    <a:p>
                      <a:pPr algn="r" fontAlgn="b"/>
                      <a:r>
                        <a:rPr lang="en-US" sz="1600" b="0" i="0" u="none" strike="noStrike" dirty="0">
                          <a:solidFill>
                            <a:srgbClr val="000000"/>
                          </a:solidFill>
                          <a:effectLst/>
                          <a:latin typeface="Calibri"/>
                        </a:rPr>
                        <a:t> 9.61 </a:t>
                      </a:r>
                    </a:p>
                  </a:txBody>
                  <a:tcPr marL="0" marR="0" marT="0" marB="0" anchor="b">
                    <a:lnL>
                      <a:noFill/>
                    </a:lnL>
                    <a:lnR>
                      <a:noFill/>
                    </a:lnR>
                    <a:lnT>
                      <a:noFill/>
                    </a:lnT>
                    <a:lnB>
                      <a:noFill/>
                    </a:lnB>
                    <a:solidFill>
                      <a:srgbClr val="FFFFFF"/>
                    </a:solidFill>
                  </a:tcPr>
                </a:tc>
                <a:tc>
                  <a:txBody>
                    <a:bodyPr/>
                    <a:lstStyle/>
                    <a:p>
                      <a:pPr algn="r" fontAlgn="b"/>
                      <a:r>
                        <a:rPr lang="en-US" sz="1600" b="0" i="0" u="none" strike="noStrike">
                          <a:solidFill>
                            <a:srgbClr val="000000"/>
                          </a:solidFill>
                          <a:effectLst/>
                          <a:latin typeface="Calibri"/>
                        </a:rPr>
                        <a:t> $1,220,470 </a:t>
                      </a:r>
                    </a:p>
                  </a:txBody>
                  <a:tcPr marL="0" marR="0" marT="0" marB="0" anchor="b">
                    <a:lnL>
                      <a:noFill/>
                    </a:lnL>
                    <a:lnR>
                      <a:noFill/>
                    </a:lnR>
                    <a:lnT>
                      <a:noFill/>
                    </a:lnT>
                    <a:lnB>
                      <a:noFill/>
                    </a:lnB>
                    <a:solidFill>
                      <a:srgbClr val="FFFFFF"/>
                    </a:solidFill>
                  </a:tcPr>
                </a:tc>
                <a:tc>
                  <a:txBody>
                    <a:bodyPr/>
                    <a:lstStyle/>
                    <a:p>
                      <a:pPr algn="r" fontAlgn="b"/>
                      <a:r>
                        <a:rPr lang="en-US" sz="1600" b="0" i="0" u="none" strike="noStrike">
                          <a:solidFill>
                            <a:srgbClr val="000000"/>
                          </a:solidFill>
                          <a:effectLst/>
                          <a:latin typeface="Calibri"/>
                        </a:rPr>
                        <a:t> $300,000 </a:t>
                      </a:r>
                    </a:p>
                  </a:txBody>
                  <a:tcPr marL="0" marR="0" marT="0" marB="0" anchor="b">
                    <a:lnL>
                      <a:noFill/>
                    </a:lnL>
                    <a:lnR>
                      <a:noFill/>
                    </a:lnR>
                    <a:lnT>
                      <a:noFill/>
                    </a:lnT>
                    <a:lnB>
                      <a:noFill/>
                    </a:lnB>
                    <a:solidFill>
                      <a:srgbClr val="FFFFFF"/>
                    </a:solidFill>
                  </a:tcPr>
                </a:tc>
                <a:tc>
                  <a:txBody>
                    <a:bodyPr/>
                    <a:lstStyle/>
                    <a:p>
                      <a:pPr algn="r" fontAlgn="b"/>
                      <a:r>
                        <a:rPr lang="en-US" sz="1600" b="0" i="0" u="none" strike="noStrike">
                          <a:solidFill>
                            <a:srgbClr val="000000"/>
                          </a:solidFill>
                          <a:effectLst/>
                          <a:latin typeface="Calibri"/>
                        </a:rPr>
                        <a:t> $1,520,470 </a:t>
                      </a:r>
                    </a:p>
                  </a:txBody>
                  <a:tcPr marL="0" marR="0" marT="0" marB="0" anchor="b">
                    <a:lnL>
                      <a:noFill/>
                    </a:lnL>
                    <a:lnR>
                      <a:noFill/>
                    </a:lnR>
                    <a:lnT>
                      <a:noFill/>
                    </a:lnT>
                    <a:lnB>
                      <a:noFill/>
                    </a:lnB>
                    <a:solidFill>
                      <a:srgbClr val="FFFFFF"/>
                    </a:solidFill>
                  </a:tcPr>
                </a:tc>
              </a:tr>
              <a:tr h="402585">
                <a:tc>
                  <a:txBody>
                    <a:bodyPr/>
                    <a:lstStyle/>
                    <a:p>
                      <a:pPr algn="l" fontAlgn="b"/>
                      <a:r>
                        <a:rPr lang="en-US" sz="1600" b="0" i="0" u="none" strike="noStrike">
                          <a:solidFill>
                            <a:srgbClr val="000000"/>
                          </a:solidFill>
                          <a:effectLst/>
                          <a:latin typeface="Calibri"/>
                        </a:rPr>
                        <a:t>Current Request</a:t>
                      </a:r>
                    </a:p>
                  </a:txBody>
                  <a:tcPr marL="0" marR="0" marT="0" marB="0" anchor="b">
                    <a:lnL>
                      <a:noFill/>
                    </a:lnL>
                    <a:lnR>
                      <a:noFill/>
                    </a:lnR>
                    <a:lnT>
                      <a:noFill/>
                    </a:lnT>
                    <a:lnB>
                      <a:noFill/>
                    </a:lnB>
                    <a:solidFill>
                      <a:srgbClr val="FFFFFF"/>
                    </a:solidFill>
                  </a:tcPr>
                </a:tc>
                <a:tc>
                  <a:txBody>
                    <a:bodyPr/>
                    <a:lstStyle/>
                    <a:p>
                      <a:pPr algn="r" fontAlgn="b"/>
                      <a:r>
                        <a:rPr lang="en-US" sz="1600" b="0" i="0" u="sng" strike="noStrike">
                          <a:solidFill>
                            <a:srgbClr val="000000"/>
                          </a:solidFill>
                          <a:effectLst/>
                          <a:latin typeface="Calibri"/>
                        </a:rPr>
                        <a:t> 13.27 </a:t>
                      </a:r>
                    </a:p>
                  </a:txBody>
                  <a:tcPr marL="0" marR="0" marT="0" marB="0" anchor="b">
                    <a:lnL>
                      <a:noFill/>
                    </a:lnL>
                    <a:lnR>
                      <a:noFill/>
                    </a:lnR>
                    <a:lnT>
                      <a:noFill/>
                    </a:lnT>
                    <a:lnB>
                      <a:noFill/>
                    </a:lnB>
                    <a:solidFill>
                      <a:srgbClr val="FFFFFF"/>
                    </a:solidFill>
                  </a:tcPr>
                </a:tc>
                <a:tc>
                  <a:txBody>
                    <a:bodyPr/>
                    <a:lstStyle/>
                    <a:p>
                      <a:pPr algn="r" fontAlgn="b"/>
                      <a:r>
                        <a:rPr lang="en-US" sz="1600" b="0" i="0" u="sng" strike="noStrike">
                          <a:solidFill>
                            <a:srgbClr val="000000"/>
                          </a:solidFill>
                          <a:effectLst/>
                          <a:latin typeface="Calibri"/>
                        </a:rPr>
                        <a:t> $1,876,585 </a:t>
                      </a:r>
                    </a:p>
                  </a:txBody>
                  <a:tcPr marL="0" marR="0" marT="0" marB="0" anchor="b">
                    <a:lnL>
                      <a:noFill/>
                    </a:lnL>
                    <a:lnR>
                      <a:noFill/>
                    </a:lnR>
                    <a:lnT>
                      <a:noFill/>
                    </a:lnT>
                    <a:lnB>
                      <a:noFill/>
                    </a:lnB>
                    <a:solidFill>
                      <a:srgbClr val="FFFFFF"/>
                    </a:solidFill>
                  </a:tcPr>
                </a:tc>
                <a:tc>
                  <a:txBody>
                    <a:bodyPr/>
                    <a:lstStyle/>
                    <a:p>
                      <a:pPr algn="r" fontAlgn="b"/>
                      <a:r>
                        <a:rPr lang="en-US" sz="1600" b="0" i="0" u="sng" strike="noStrike">
                          <a:solidFill>
                            <a:srgbClr val="000000"/>
                          </a:solidFill>
                          <a:effectLst/>
                          <a:latin typeface="Calibri"/>
                        </a:rPr>
                        <a:t> $1,244,320 </a:t>
                      </a:r>
                    </a:p>
                  </a:txBody>
                  <a:tcPr marL="0" marR="0" marT="0" marB="0" anchor="b">
                    <a:lnL>
                      <a:noFill/>
                    </a:lnL>
                    <a:lnR>
                      <a:noFill/>
                    </a:lnR>
                    <a:lnT>
                      <a:noFill/>
                    </a:lnT>
                    <a:lnB>
                      <a:noFill/>
                    </a:lnB>
                    <a:solidFill>
                      <a:srgbClr val="FFFFFF"/>
                    </a:solidFill>
                  </a:tcPr>
                </a:tc>
                <a:tc>
                  <a:txBody>
                    <a:bodyPr/>
                    <a:lstStyle/>
                    <a:p>
                      <a:pPr algn="r" fontAlgn="b"/>
                      <a:r>
                        <a:rPr lang="en-US" sz="1600" b="0" i="0" u="sng" strike="noStrike">
                          <a:solidFill>
                            <a:srgbClr val="000000"/>
                          </a:solidFill>
                          <a:effectLst/>
                          <a:latin typeface="Calibri"/>
                        </a:rPr>
                        <a:t> $3,120,905 </a:t>
                      </a:r>
                    </a:p>
                  </a:txBody>
                  <a:tcPr marL="0" marR="0" marT="0" marB="0" anchor="b">
                    <a:lnL>
                      <a:noFill/>
                    </a:lnL>
                    <a:lnR>
                      <a:noFill/>
                    </a:lnR>
                    <a:lnT>
                      <a:noFill/>
                    </a:lnT>
                    <a:lnB>
                      <a:noFill/>
                    </a:lnB>
                    <a:solidFill>
                      <a:srgbClr val="FFFFFF"/>
                    </a:solidFill>
                  </a:tcPr>
                </a:tc>
              </a:tr>
              <a:tr h="331541">
                <a:tc>
                  <a:txBody>
                    <a:bodyPr/>
                    <a:lstStyle/>
                    <a:p>
                      <a:pPr algn="l" fontAlgn="b"/>
                      <a:r>
                        <a:rPr lang="en-US" sz="1600" b="1" i="0" u="none" strike="noStrike">
                          <a:solidFill>
                            <a:srgbClr val="000000"/>
                          </a:solidFill>
                          <a:effectLst/>
                          <a:latin typeface="Calibri"/>
                        </a:rPr>
                        <a:t>(Over)/Under Target</a:t>
                      </a:r>
                    </a:p>
                  </a:txBody>
                  <a:tcPr marL="0" marR="0" marT="0" marB="0" anchor="b">
                    <a:lnL>
                      <a:noFill/>
                    </a:lnL>
                    <a:lnR>
                      <a:noFill/>
                    </a:lnR>
                    <a:lnT>
                      <a:noFill/>
                    </a:lnT>
                    <a:lnB>
                      <a:noFill/>
                    </a:lnB>
                    <a:solidFill>
                      <a:srgbClr val="FFFFFF"/>
                    </a:solidFill>
                  </a:tcPr>
                </a:tc>
                <a:tc>
                  <a:txBody>
                    <a:bodyPr/>
                    <a:lstStyle/>
                    <a:p>
                      <a:pPr algn="r" fontAlgn="b"/>
                      <a:r>
                        <a:rPr lang="en-US" sz="1600" b="1" i="0" u="none" strike="noStrike">
                          <a:solidFill>
                            <a:srgbClr val="000000"/>
                          </a:solidFill>
                          <a:effectLst/>
                          <a:latin typeface="Calibri"/>
                        </a:rPr>
                        <a:t> (3.66)</a:t>
                      </a:r>
                    </a:p>
                  </a:txBody>
                  <a:tcPr marL="0" marR="0" marT="0" marB="0" anchor="b">
                    <a:lnL>
                      <a:noFill/>
                    </a:lnL>
                    <a:lnR>
                      <a:noFill/>
                    </a:lnR>
                    <a:lnT>
                      <a:noFill/>
                    </a:lnT>
                    <a:lnB>
                      <a:noFill/>
                    </a:lnB>
                    <a:solidFill>
                      <a:srgbClr val="FFFFFF"/>
                    </a:solidFill>
                  </a:tcPr>
                </a:tc>
                <a:tc>
                  <a:txBody>
                    <a:bodyPr/>
                    <a:lstStyle/>
                    <a:p>
                      <a:pPr algn="r" fontAlgn="b"/>
                      <a:r>
                        <a:rPr lang="en-US" sz="1600" b="1" i="0" u="none" strike="noStrike">
                          <a:solidFill>
                            <a:srgbClr val="000000"/>
                          </a:solidFill>
                          <a:effectLst/>
                          <a:latin typeface="Calibri"/>
                        </a:rPr>
                        <a:t> $(656,115)</a:t>
                      </a:r>
                    </a:p>
                  </a:txBody>
                  <a:tcPr marL="0" marR="0" marT="0" marB="0" anchor="b">
                    <a:lnL>
                      <a:noFill/>
                    </a:lnL>
                    <a:lnR>
                      <a:noFill/>
                    </a:lnR>
                    <a:lnT>
                      <a:noFill/>
                    </a:lnT>
                    <a:lnB>
                      <a:noFill/>
                    </a:lnB>
                    <a:solidFill>
                      <a:srgbClr val="FFFFFF"/>
                    </a:solidFill>
                  </a:tcPr>
                </a:tc>
                <a:tc>
                  <a:txBody>
                    <a:bodyPr/>
                    <a:lstStyle/>
                    <a:p>
                      <a:pPr algn="r" fontAlgn="b"/>
                      <a:r>
                        <a:rPr lang="en-US" sz="1600" b="1" i="0" u="none" strike="noStrike">
                          <a:solidFill>
                            <a:srgbClr val="000000"/>
                          </a:solidFill>
                          <a:effectLst/>
                          <a:latin typeface="Calibri"/>
                        </a:rPr>
                        <a:t> $(944,320)</a:t>
                      </a:r>
                    </a:p>
                  </a:txBody>
                  <a:tcPr marL="0" marR="0" marT="0" marB="0" anchor="b">
                    <a:lnL>
                      <a:noFill/>
                    </a:lnL>
                    <a:lnR>
                      <a:noFill/>
                    </a:lnR>
                    <a:lnT>
                      <a:noFill/>
                    </a:lnT>
                    <a:lnB>
                      <a:noFill/>
                    </a:lnB>
                    <a:solidFill>
                      <a:srgbClr val="FFFFFF"/>
                    </a:solidFill>
                  </a:tcPr>
                </a:tc>
                <a:tc>
                  <a:txBody>
                    <a:bodyPr/>
                    <a:lstStyle/>
                    <a:p>
                      <a:pPr algn="r" fontAlgn="b"/>
                      <a:r>
                        <a:rPr lang="en-US" sz="1600" b="1" i="0" u="none" strike="noStrike" dirty="0">
                          <a:solidFill>
                            <a:srgbClr val="000000"/>
                          </a:solidFill>
                          <a:effectLst/>
                          <a:latin typeface="Calibri"/>
                        </a:rPr>
                        <a:t> $(1,600,435)</a:t>
                      </a:r>
                    </a:p>
                  </a:txBody>
                  <a:tcPr marL="0" marR="0" marT="0" marB="0" anchor="b">
                    <a:lnL>
                      <a:noFill/>
                    </a:lnL>
                    <a:lnR>
                      <a:noFill/>
                    </a:lnR>
                    <a:lnT>
                      <a:noFill/>
                    </a:lnT>
                    <a:lnB>
                      <a:noFill/>
                    </a:lnB>
                    <a:solidFill>
                      <a:srgbClr val="FFFFFF"/>
                    </a:solidFill>
                  </a:tcPr>
                </a:tc>
              </a:tr>
            </a:tbl>
          </a:graphicData>
        </a:graphic>
      </p:graphicFrame>
      <p:sp>
        <p:nvSpPr>
          <p:cNvPr id="8" name="Content Placeholder 7"/>
          <p:cNvSpPr>
            <a:spLocks noGrp="1"/>
          </p:cNvSpPr>
          <p:nvPr>
            <p:ph idx="1"/>
          </p:nvPr>
        </p:nvSpPr>
        <p:spPr>
          <a:xfrm>
            <a:off x="228600" y="4823858"/>
            <a:ext cx="8672513" cy="1207055"/>
          </a:xfrm>
        </p:spPr>
        <p:txBody>
          <a:bodyPr/>
          <a:lstStyle/>
          <a:p>
            <a:r>
              <a:rPr lang="en-US" dirty="0" smtClean="0"/>
              <a:t>SWF:  Beam Delivery &amp; Instrumentation </a:t>
            </a:r>
          </a:p>
          <a:p>
            <a:pPr lvl="1"/>
            <a:r>
              <a:rPr lang="en-US" sz="1800" dirty="0"/>
              <a:t>Note 4 Indian engineers (Cryo + LLRF) not included in this </a:t>
            </a:r>
            <a:r>
              <a:rPr lang="en-US" sz="1800" dirty="0" smtClean="0"/>
              <a:t>table</a:t>
            </a:r>
            <a:endParaRPr lang="en-US" dirty="0" smtClean="0"/>
          </a:p>
          <a:p>
            <a:r>
              <a:rPr lang="en-US" dirty="0" smtClean="0"/>
              <a:t>M&amp;S: Cryo, LLRF &amp; HLRF </a:t>
            </a:r>
            <a:endParaRPr lang="en-US" dirty="0"/>
          </a:p>
        </p:txBody>
      </p:sp>
    </p:spTree>
    <p:extLst>
      <p:ext uri="{BB962C8B-B14F-4D97-AF65-F5344CB8AC3E}">
        <p14:creationId xmlns:p14="http://schemas.microsoft.com/office/powerpoint/2010/main" val="18469924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000" dirty="0">
                <a:latin typeface="Helvetica" charset="0"/>
                <a:ea typeface="ＭＳ Ｐゴシック" pitchFamily="34" charset="-128"/>
              </a:rPr>
              <a:t>HLRF, Vacuum, </a:t>
            </a:r>
            <a:r>
              <a:rPr lang="en-US" altLang="en-US" sz="2000" dirty="0" err="1">
                <a:latin typeface="Helvetica" charset="0"/>
                <a:ea typeface="ＭＳ Ｐゴシック" pitchFamily="34" charset="-128"/>
              </a:rPr>
              <a:t>Mech</a:t>
            </a:r>
            <a:r>
              <a:rPr lang="en-US" altLang="en-US" sz="2000" dirty="0">
                <a:latin typeface="Helvetica" charset="0"/>
                <a:ea typeface="ＭＳ Ｐゴシック" pitchFamily="34" charset="-128"/>
              </a:rPr>
              <a:t> Support, LLRF, Instrumentation, Cryo, Beam Delivery, </a:t>
            </a:r>
            <a:r>
              <a:rPr lang="en-US" altLang="en-US" sz="2000" dirty="0" err="1">
                <a:latin typeface="Helvetica" charset="0"/>
                <a:ea typeface="ＭＳ Ｐゴシック" pitchFamily="34" charset="-128"/>
              </a:rPr>
              <a:t>Accel</a:t>
            </a:r>
            <a:r>
              <a:rPr lang="en-US" altLang="en-US" sz="2000" dirty="0">
                <a:latin typeface="Helvetica" charset="0"/>
                <a:ea typeface="ＭＳ Ｐゴシック" pitchFamily="34" charset="-128"/>
              </a:rPr>
              <a:t> Physics &amp; Design</a:t>
            </a:r>
            <a:r>
              <a:rPr lang="en-US" sz="2000" dirty="0" smtClean="0"/>
              <a:t> By </a:t>
            </a:r>
            <a:r>
              <a:rPr lang="en-US" sz="2000" dirty="0" smtClean="0"/>
              <a:t>OHAP Category, Role and Div.</a:t>
            </a:r>
            <a:endParaRPr lang="en-US" sz="2000" dirty="0"/>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14</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2013699282"/>
              </p:ext>
            </p:extLst>
          </p:nvPr>
        </p:nvGraphicFramePr>
        <p:xfrm>
          <a:off x="1089214" y="920922"/>
          <a:ext cx="6670206" cy="4525964"/>
        </p:xfrm>
        <a:graphic>
          <a:graphicData uri="http://schemas.openxmlformats.org/drawingml/2006/table">
            <a:tbl>
              <a:tblPr/>
              <a:tblGrid>
                <a:gridCol w="1944022"/>
                <a:gridCol w="2374733"/>
                <a:gridCol w="826500"/>
                <a:gridCol w="675169"/>
                <a:gridCol w="849782"/>
              </a:tblGrid>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solidFill>
                      <a:srgbClr val="DDEBF7"/>
                    </a:solidFill>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solidFill>
                      <a:srgbClr val="DDEBF7"/>
                    </a:solidFill>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solidFill>
                      <a:srgbClr val="DDEBF7"/>
                    </a:solidFill>
                  </a:tcPr>
                </a:tc>
                <a:tc>
                  <a:txBody>
                    <a:bodyPr/>
                    <a:lstStyle/>
                    <a:p>
                      <a:pPr algn="l" fontAlgn="b"/>
                      <a:r>
                        <a:rPr lang="en-US" sz="1000" b="1" i="0" u="none" strike="noStrike">
                          <a:solidFill>
                            <a:srgbClr val="000000"/>
                          </a:solidFill>
                          <a:effectLst/>
                          <a:latin typeface="Calibri"/>
                        </a:rPr>
                        <a:t>Values</a:t>
                      </a:r>
                    </a:p>
                  </a:txBody>
                  <a:tcPr marL="0" marR="0" marT="0" marB="0" anchor="b">
                    <a:lnL>
                      <a:noFill/>
                    </a:lnL>
                    <a:lnR>
                      <a:noFill/>
                    </a:lnR>
                    <a:lnT>
                      <a:noFill/>
                    </a:lnT>
                    <a:lnB>
                      <a:noFill/>
                    </a:lnB>
                    <a:solidFill>
                      <a:srgbClr val="DDEBF7"/>
                    </a:solidFill>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solidFill>
                      <a:srgbClr val="DDEBF7"/>
                    </a:solidFill>
                  </a:tcPr>
                </a:tc>
              </a:tr>
              <a:tr h="162972">
                <a:tc>
                  <a:txBody>
                    <a:bodyPr/>
                    <a:lstStyle/>
                    <a:p>
                      <a:pPr algn="l" fontAlgn="b"/>
                      <a:r>
                        <a:rPr lang="en-US" sz="1000" b="1" i="0" u="none" strike="noStrike">
                          <a:solidFill>
                            <a:srgbClr val="000000"/>
                          </a:solidFill>
                          <a:effectLst/>
                          <a:latin typeface="Calibri"/>
                        </a:rPr>
                        <a:t>Category</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a:rPr>
                        <a:t>Role</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a:rPr>
                        <a:t>Home DSC</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a:rPr>
                        <a:t>Sum of FTE</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a:rPr>
                        <a:t>Sum of SWF</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Calibri"/>
                        </a:rPr>
                        <a:t>0</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a:rPr>
                        <a:t>0</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a:rPr>
                        <a:t> -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a:rPr>
                        <a:t>$0</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$0</a:t>
                      </a:r>
                    </a:p>
                  </a:txBody>
                  <a:tcPr marL="0" marR="0" marT="0" marB="0" anchor="b">
                    <a:lnL>
                      <a:noFill/>
                    </a:lnL>
                    <a:lnR>
                      <a:noFill/>
                    </a:lnR>
                    <a:lnT>
                      <a:noFill/>
                    </a:lnT>
                    <a:lnB>
                      <a:noFill/>
                    </a:lnB>
                  </a:tcPr>
                </a:tc>
              </a:tr>
              <a:tr h="162972">
                <a:tc>
                  <a:txBody>
                    <a:bodyPr/>
                    <a:lstStyle/>
                    <a:p>
                      <a:pPr algn="l" fontAlgn="b"/>
                      <a:r>
                        <a:rPr lang="en-US" sz="1000" b="1" i="0" u="none" strike="noStrike">
                          <a:solidFill>
                            <a:srgbClr val="000000"/>
                          </a:solidFill>
                          <a:effectLst/>
                          <a:latin typeface="Calibri"/>
                        </a:rPr>
                        <a:t>Design</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alibri"/>
                        </a:rPr>
                        <a:t>Cryo Designer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0.25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$27,509</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Mechanical Drafter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0.42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$34,459</a:t>
                      </a:r>
                    </a:p>
                  </a:txBody>
                  <a:tcPr marL="0" marR="0" marT="0" marB="0" anchor="b">
                    <a:lnL>
                      <a:noFill/>
                    </a:lnL>
                    <a:lnR>
                      <a:noFill/>
                    </a:lnR>
                    <a:lnT>
                      <a:noFill/>
                    </a:lnT>
                    <a:lnB>
                      <a:noFill/>
                    </a:lnB>
                  </a:tcPr>
                </a:tc>
              </a:tr>
              <a:tr h="162972">
                <a:tc>
                  <a:txBody>
                    <a:bodyPr/>
                    <a:lstStyle/>
                    <a:p>
                      <a:pPr algn="l" fontAlgn="b"/>
                      <a:r>
                        <a:rPr lang="en-US" sz="1000" b="1" i="0" u="none" strike="noStrike">
                          <a:solidFill>
                            <a:srgbClr val="000000"/>
                          </a:solidFill>
                          <a:effectLst/>
                          <a:latin typeface="Calibri"/>
                        </a:rPr>
                        <a:t>Electrical Engineer</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alibri"/>
                        </a:rPr>
                        <a:t>Electrical Design Engineer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0.42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$62,902</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1" i="0" u="none" strike="noStrike">
                          <a:solidFill>
                            <a:srgbClr val="000000"/>
                          </a:solidFill>
                          <a:effectLst/>
                          <a:latin typeface="Calibri"/>
                        </a:rPr>
                        <a:t>Electronics Design Engineer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0.80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$119,813</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0.65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$97,348</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RF Design Engineer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1.15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$140,293</a:t>
                      </a:r>
                    </a:p>
                  </a:txBody>
                  <a:tcPr marL="0" marR="0" marT="0" marB="0" anchor="b">
                    <a:lnL>
                      <a:noFill/>
                    </a:lnL>
                    <a:lnR>
                      <a:noFill/>
                    </a:lnR>
                    <a:lnT>
                      <a:noFill/>
                    </a:lnT>
                    <a:lnB>
                      <a:noFill/>
                    </a:lnB>
                  </a:tcPr>
                </a:tc>
              </a:tr>
              <a:tr h="162972">
                <a:tc>
                  <a:txBody>
                    <a:bodyPr/>
                    <a:lstStyle/>
                    <a:p>
                      <a:pPr algn="l" fontAlgn="b"/>
                      <a:r>
                        <a:rPr lang="en-US" sz="1000" b="1" i="0" u="none" strike="noStrike">
                          <a:solidFill>
                            <a:srgbClr val="000000"/>
                          </a:solidFill>
                          <a:effectLst/>
                          <a:latin typeface="Calibri"/>
                        </a:rPr>
                        <a:t>Electrical Technician</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alibri"/>
                        </a:rPr>
                        <a:t>Electronics Technician</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0.75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$72,406</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0.45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$43,444</a:t>
                      </a:r>
                    </a:p>
                  </a:txBody>
                  <a:tcPr marL="0" marR="0" marT="0" marB="0" anchor="b">
                    <a:lnL>
                      <a:noFill/>
                    </a:lnL>
                    <a:lnR>
                      <a:noFill/>
                    </a:lnR>
                    <a:lnT>
                      <a:noFill/>
                    </a:lnT>
                    <a:lnB>
                      <a:noFill/>
                    </a:lnB>
                  </a:tcPr>
                </a:tc>
              </a:tr>
              <a:tr h="307318">
                <a:tc>
                  <a:txBody>
                    <a:bodyPr/>
                    <a:lstStyle/>
                    <a:p>
                      <a:pPr algn="l" fontAlgn="b"/>
                      <a:r>
                        <a:rPr lang="en-US" sz="1000" b="1" i="0" u="none" strike="noStrike">
                          <a:solidFill>
                            <a:srgbClr val="000000"/>
                          </a:solidFill>
                          <a:effectLst/>
                          <a:latin typeface="Calibri"/>
                        </a:rPr>
                        <a:t>Information Technology</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Applications Development &amp; Systems Analyst</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0.60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$86,273</a:t>
                      </a:r>
                    </a:p>
                  </a:txBody>
                  <a:tcPr marL="0" marR="0" marT="0" marB="0" anchor="b">
                    <a:lnL>
                      <a:noFill/>
                    </a:lnL>
                    <a:lnR>
                      <a:noFill/>
                    </a:lnR>
                    <a:lnT>
                      <a:noFill/>
                    </a:lnT>
                    <a:lnB>
                      <a:noFill/>
                    </a:lnB>
                  </a:tcPr>
                </a:tc>
              </a:tr>
              <a:tr h="162972">
                <a:tc>
                  <a:txBody>
                    <a:bodyPr/>
                    <a:lstStyle/>
                    <a:p>
                      <a:pPr algn="l" fontAlgn="b"/>
                      <a:r>
                        <a:rPr lang="en-US" sz="1000" b="1" i="0" u="none" strike="noStrike">
                          <a:solidFill>
                            <a:srgbClr val="000000"/>
                          </a:solidFill>
                          <a:effectLst/>
                          <a:latin typeface="Calibri"/>
                        </a:rPr>
                        <a:t>Mechanical Engineer</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alibri"/>
                        </a:rPr>
                        <a:t>Cryogenics Engineer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0.30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$44,930</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1" i="0" u="none" strike="noStrike">
                          <a:solidFill>
                            <a:srgbClr val="000000"/>
                          </a:solidFill>
                          <a:effectLst/>
                          <a:latin typeface="Calibri"/>
                        </a:rPr>
                        <a:t>Magnet Design Engineer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TD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0.42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$62,902</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1" i="0" u="none" strike="noStrike">
                          <a:solidFill>
                            <a:srgbClr val="000000"/>
                          </a:solidFill>
                          <a:effectLst/>
                          <a:latin typeface="Calibri"/>
                        </a:rPr>
                        <a:t>Mechanical Design Engineer</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0</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0.40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$59,906</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1.07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$160,250</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Process/Controls Engineer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0.05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$6,100</a:t>
                      </a:r>
                    </a:p>
                  </a:txBody>
                  <a:tcPr marL="0" marR="0" marT="0" marB="0" anchor="b">
                    <a:lnL>
                      <a:noFill/>
                    </a:lnL>
                    <a:lnR>
                      <a:noFill/>
                    </a:lnR>
                    <a:lnT>
                      <a:noFill/>
                    </a:lnT>
                    <a:lnB>
                      <a:noFill/>
                    </a:lnB>
                  </a:tcPr>
                </a:tc>
              </a:tr>
              <a:tr h="162972">
                <a:tc>
                  <a:txBody>
                    <a:bodyPr/>
                    <a:lstStyle/>
                    <a:p>
                      <a:pPr algn="l" fontAlgn="b"/>
                      <a:r>
                        <a:rPr lang="en-US" sz="1000" b="1" i="0" u="none" strike="noStrike">
                          <a:solidFill>
                            <a:srgbClr val="000000"/>
                          </a:solidFill>
                          <a:effectLst/>
                          <a:latin typeface="Calibri"/>
                        </a:rPr>
                        <a:t>Mechanical Technician</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Mechanical Systems Technician</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0.20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$15,449</a:t>
                      </a:r>
                    </a:p>
                  </a:txBody>
                  <a:tcPr marL="0" marR="0" marT="0" marB="0" anchor="b">
                    <a:lnL>
                      <a:noFill/>
                    </a:lnL>
                    <a:lnR>
                      <a:noFill/>
                    </a:lnR>
                    <a:lnT>
                      <a:noFill/>
                    </a:lnT>
                    <a:lnB>
                      <a:noFill/>
                    </a:lnB>
                  </a:tcPr>
                </a:tc>
              </a:tr>
              <a:tr h="307318">
                <a:tc>
                  <a:txBody>
                    <a:bodyPr/>
                    <a:lstStyle/>
                    <a:p>
                      <a:pPr algn="l" fontAlgn="b"/>
                      <a:r>
                        <a:rPr lang="en-US" sz="1000" b="1" i="0" u="none" strike="noStrike">
                          <a:solidFill>
                            <a:srgbClr val="000000"/>
                          </a:solidFill>
                          <a:effectLst/>
                          <a:latin typeface="Calibri"/>
                        </a:rPr>
                        <a:t>Postdoctoral Res Assoc</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Accelerator Experimental Research Associate</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TD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0.50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$40,800</a:t>
                      </a:r>
                    </a:p>
                  </a:txBody>
                  <a:tcPr marL="0" marR="0" marT="0" marB="0" anchor="b">
                    <a:lnL>
                      <a:noFill/>
                    </a:lnL>
                    <a:lnR>
                      <a:noFill/>
                    </a:lnR>
                    <a:lnT>
                      <a:noFill/>
                    </a:lnT>
                    <a:lnB>
                      <a:noFill/>
                    </a:lnB>
                  </a:tcPr>
                </a:tc>
              </a:tr>
              <a:tr h="162972">
                <a:tc>
                  <a:txBody>
                    <a:bodyPr/>
                    <a:lstStyle/>
                    <a:p>
                      <a:pPr algn="l" fontAlgn="b"/>
                      <a:r>
                        <a:rPr lang="en-US" sz="1000" b="1" i="0" u="none" strike="noStrike">
                          <a:solidFill>
                            <a:srgbClr val="000000"/>
                          </a:solidFill>
                          <a:effectLst/>
                          <a:latin typeface="Calibri"/>
                        </a:rPr>
                        <a:t>Scientist</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alibri"/>
                        </a:rPr>
                        <a:t>Accelerator Physicist Experimental</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0.88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$139,558</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0.40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$63,435</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1" i="0" u="none" strike="noStrike">
                          <a:solidFill>
                            <a:srgbClr val="000000"/>
                          </a:solidFill>
                          <a:effectLst/>
                          <a:latin typeface="Calibri"/>
                        </a:rPr>
                        <a:t>Accelerator Physicist Theory</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2.35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$397,188</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a:rPr>
                        <a:t>AD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 0.50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a:rPr>
                        <a:t>$84,508</a:t>
                      </a:r>
                    </a:p>
                  </a:txBody>
                  <a:tcPr marL="0" marR="0" marT="0" marB="0" anchor="b">
                    <a:lnL>
                      <a:noFill/>
                    </a:lnL>
                    <a:lnR>
                      <a:noFill/>
                    </a:lnR>
                    <a:lnT>
                      <a:noFill/>
                    </a:lnT>
                    <a:lnB>
                      <a:noFill/>
                    </a:lnB>
                  </a:tcPr>
                </a:tc>
              </a:tr>
              <a:tr h="162972">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Magnet Scientist</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TD</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0.71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$117,114</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r>
              <a:tr h="162972">
                <a:tc>
                  <a:txBody>
                    <a:bodyPr/>
                    <a:lstStyle/>
                    <a:p>
                      <a:pPr algn="l" fontAlgn="b"/>
                      <a:r>
                        <a:rPr lang="en-US" sz="1000" b="1" i="0" u="none" strike="noStrike">
                          <a:solidFill>
                            <a:srgbClr val="000000"/>
                          </a:solidFill>
                          <a:effectLst/>
                          <a:latin typeface="Calibri"/>
                        </a:rPr>
                        <a:t>Grand Total</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endParaRPr lang="en-US" sz="1000" b="1" i="0" u="none" strike="noStrike">
                        <a:solidFill>
                          <a:srgbClr val="000000"/>
                        </a:solidFill>
                        <a:effectLst/>
                        <a:latin typeface="Calibri"/>
                      </a:endParaRP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sz="1000" b="1" i="0" u="none" strike="noStrike">
                          <a:solidFill>
                            <a:srgbClr val="000000"/>
                          </a:solidFill>
                          <a:effectLst/>
                          <a:latin typeface="Calibri"/>
                        </a:rPr>
                        <a:t> 13.27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b"/>
                      <a:r>
                        <a:rPr lang="en-US" sz="1000" b="1" i="0" u="none" strike="noStrike" dirty="0">
                          <a:solidFill>
                            <a:srgbClr val="000000"/>
                          </a:solidFill>
                          <a:effectLst/>
                          <a:latin typeface="Calibri"/>
                        </a:rPr>
                        <a:t>$1,876,585</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r>
            </a:tbl>
          </a:graphicData>
        </a:graphic>
      </p:graphicFrame>
      <p:sp>
        <p:nvSpPr>
          <p:cNvPr id="10" name="Content Placeholder 9"/>
          <p:cNvSpPr>
            <a:spLocks noGrp="1"/>
          </p:cNvSpPr>
          <p:nvPr>
            <p:ph idx="1"/>
          </p:nvPr>
        </p:nvSpPr>
        <p:spPr>
          <a:xfrm>
            <a:off x="228600" y="5591736"/>
            <a:ext cx="8672513" cy="748191"/>
          </a:xfrm>
        </p:spPr>
        <p:txBody>
          <a:bodyPr/>
          <a:lstStyle/>
          <a:p>
            <a:r>
              <a:rPr lang="en-US" sz="2000" dirty="0" smtClean="0"/>
              <a:t>Note 4 Indian engineers (Cryo + LLRF) not included in this table</a:t>
            </a:r>
            <a:endParaRPr lang="en-US" sz="2000" dirty="0"/>
          </a:p>
        </p:txBody>
      </p:sp>
    </p:spTree>
    <p:extLst>
      <p:ext uri="{BB962C8B-B14F-4D97-AF65-F5344CB8AC3E}">
        <p14:creationId xmlns:p14="http://schemas.microsoft.com/office/powerpoint/2010/main" val="14077634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000" dirty="0">
                <a:latin typeface="Helvetica" charset="0"/>
                <a:ea typeface="ＭＳ Ｐゴシック" pitchFamily="34" charset="-128"/>
              </a:rPr>
              <a:t>HLRF, Vacuum, </a:t>
            </a:r>
            <a:r>
              <a:rPr lang="en-US" altLang="en-US" sz="2000" dirty="0" err="1">
                <a:latin typeface="Helvetica" charset="0"/>
                <a:ea typeface="ＭＳ Ｐゴシック" pitchFamily="34" charset="-128"/>
              </a:rPr>
              <a:t>Mech</a:t>
            </a:r>
            <a:r>
              <a:rPr lang="en-US" altLang="en-US" sz="2000" dirty="0">
                <a:latin typeface="Helvetica" charset="0"/>
                <a:ea typeface="ＭＳ Ｐゴシック" pitchFamily="34" charset="-128"/>
              </a:rPr>
              <a:t> Support, LLRF, Instrumentation, Cryo, Beam Delivery, </a:t>
            </a:r>
            <a:r>
              <a:rPr lang="en-US" altLang="en-US" sz="2000" dirty="0" err="1">
                <a:latin typeface="Helvetica" charset="0"/>
                <a:ea typeface="ＭＳ Ｐゴシック" pitchFamily="34" charset="-128"/>
              </a:rPr>
              <a:t>Accel</a:t>
            </a:r>
            <a:r>
              <a:rPr lang="en-US" altLang="en-US" sz="2000" dirty="0">
                <a:latin typeface="Helvetica" charset="0"/>
                <a:ea typeface="ＭＳ Ｐゴシック" pitchFamily="34" charset="-128"/>
              </a:rPr>
              <a:t> Physics &amp; </a:t>
            </a:r>
            <a:r>
              <a:rPr lang="en-US" altLang="en-US" sz="2000" dirty="0" smtClean="0">
                <a:latin typeface="Helvetica" charset="0"/>
                <a:ea typeface="ＭＳ Ｐゴシック" pitchFamily="34" charset="-128"/>
              </a:rPr>
              <a:t>Design </a:t>
            </a:r>
            <a:r>
              <a:rPr lang="en-US" sz="2000" dirty="0" smtClean="0"/>
              <a:t>– </a:t>
            </a:r>
            <a:r>
              <a:rPr lang="en-US" sz="2000" dirty="0" smtClean="0"/>
              <a:t>Achievable Goals at Initial Target</a:t>
            </a:r>
            <a:endParaRPr lang="en-US" sz="2000" dirty="0"/>
          </a:p>
        </p:txBody>
      </p:sp>
      <p:sp>
        <p:nvSpPr>
          <p:cNvPr id="3" name="Content Placeholder 2"/>
          <p:cNvSpPr>
            <a:spLocks noGrp="1"/>
          </p:cNvSpPr>
          <p:nvPr>
            <p:ph idx="1"/>
          </p:nvPr>
        </p:nvSpPr>
        <p:spPr>
          <a:xfrm>
            <a:off x="242887" y="876170"/>
            <a:ext cx="8672513" cy="5345622"/>
          </a:xfrm>
        </p:spPr>
        <p:txBody>
          <a:bodyPr/>
          <a:lstStyle/>
          <a:p>
            <a:r>
              <a:rPr lang="en-US" altLang="en-US" dirty="0">
                <a:latin typeface="Helvetica" charset="0"/>
                <a:ea typeface="ＭＳ Ｐゴシック" pitchFamily="34" charset="-128"/>
              </a:rPr>
              <a:t>HLRF, </a:t>
            </a:r>
            <a:r>
              <a:rPr lang="en-US" altLang="en-US" dirty="0" smtClean="0">
                <a:latin typeface="Helvetica" charset="0"/>
                <a:ea typeface="ＭＳ Ｐゴシック" pitchFamily="34" charset="-128"/>
              </a:rPr>
              <a:t>Vacuum, </a:t>
            </a:r>
            <a:r>
              <a:rPr lang="en-US" altLang="en-US" dirty="0">
                <a:latin typeface="Helvetica" charset="0"/>
                <a:ea typeface="ＭＳ Ｐゴシック" pitchFamily="34" charset="-128"/>
              </a:rPr>
              <a:t>LLRF, </a:t>
            </a:r>
            <a:r>
              <a:rPr lang="en-US" altLang="en-US" dirty="0" smtClean="0">
                <a:latin typeface="Helvetica" charset="0"/>
                <a:ea typeface="ＭＳ Ｐゴシック" pitchFamily="34" charset="-128"/>
              </a:rPr>
              <a:t>Instrumentation</a:t>
            </a:r>
          </a:p>
          <a:p>
            <a:pPr lvl="1"/>
            <a:r>
              <a:rPr lang="en-US" dirty="0" smtClean="0"/>
              <a:t>These budget lines focus on support of LEBT, RFQ, MEBT</a:t>
            </a:r>
            <a:endParaRPr lang="en-US" dirty="0"/>
          </a:p>
          <a:p>
            <a:r>
              <a:rPr lang="en-US" dirty="0" smtClean="0"/>
              <a:t>Cryo</a:t>
            </a:r>
          </a:p>
          <a:p>
            <a:pPr lvl="1"/>
            <a:r>
              <a:rPr lang="en-US" dirty="0" smtClean="0"/>
              <a:t>This budget line is for the distribution system at PXIE, have to have it in FY16 if want any chance of cryogenics in late FY17</a:t>
            </a:r>
            <a:endParaRPr lang="en-US" dirty="0"/>
          </a:p>
          <a:p>
            <a:r>
              <a:rPr lang="en-US" dirty="0" smtClean="0"/>
              <a:t>Beam Delivery</a:t>
            </a:r>
          </a:p>
          <a:p>
            <a:pPr lvl="1"/>
            <a:r>
              <a:rPr lang="en-US" dirty="0" smtClean="0"/>
              <a:t>HEBT : absorber design ?  </a:t>
            </a:r>
          </a:p>
          <a:p>
            <a:pPr lvl="1"/>
            <a:r>
              <a:rPr lang="en-US" dirty="0" smtClean="0"/>
              <a:t>Booster Transfer &amp; Dump ?</a:t>
            </a:r>
            <a:endParaRPr lang="en-US" dirty="0"/>
          </a:p>
          <a:p>
            <a:r>
              <a:rPr lang="en-US" dirty="0" err="1" smtClean="0"/>
              <a:t>Accel</a:t>
            </a:r>
            <a:r>
              <a:rPr lang="en-US" dirty="0" smtClean="0"/>
              <a:t> Physics &amp; Design:</a:t>
            </a:r>
          </a:p>
          <a:p>
            <a:pPr lvl="1"/>
            <a:r>
              <a:rPr lang="en-US" dirty="0" smtClean="0"/>
              <a:t>~95% towards CDR development</a:t>
            </a:r>
          </a:p>
          <a:p>
            <a:pPr lvl="1"/>
            <a:r>
              <a:rPr lang="en-US" dirty="0" smtClean="0"/>
              <a:t>~5% towards beam analysis </a:t>
            </a:r>
          </a:p>
          <a:p>
            <a:pPr lvl="1"/>
            <a:endParaRPr lang="en-US" dirty="0"/>
          </a:p>
          <a:p>
            <a:endParaRPr lang="en-US" dirty="0"/>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15</a:t>
            </a:fld>
            <a:endParaRPr lang="en-US" altLang="en-US"/>
          </a:p>
        </p:txBody>
      </p:sp>
    </p:spTree>
    <p:extLst>
      <p:ext uri="{BB962C8B-B14F-4D97-AF65-F5344CB8AC3E}">
        <p14:creationId xmlns:p14="http://schemas.microsoft.com/office/powerpoint/2010/main" val="18135991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R&amp;D Plan:  Booster/MI/RR</a:t>
            </a:r>
            <a:endParaRPr lang="en-US" dirty="0"/>
          </a:p>
        </p:txBody>
      </p:sp>
      <p:sp>
        <p:nvSpPr>
          <p:cNvPr id="5" name="TextBox 4"/>
          <p:cNvSpPr txBox="1"/>
          <p:nvPr/>
        </p:nvSpPr>
        <p:spPr>
          <a:xfrm>
            <a:off x="7019835" y="1254393"/>
            <a:ext cx="1895565" cy="2308324"/>
          </a:xfrm>
          <a:prstGeom prst="rect">
            <a:avLst/>
          </a:prstGeom>
          <a:noFill/>
        </p:spPr>
        <p:txBody>
          <a:bodyPr wrap="square" rtlCol="0">
            <a:spAutoFit/>
          </a:bodyPr>
          <a:lstStyle/>
          <a:p>
            <a:r>
              <a:rPr lang="en-US" dirty="0" smtClean="0"/>
              <a:t>Presented to AD in June</a:t>
            </a:r>
          </a:p>
          <a:p>
            <a:endParaRPr lang="en-US" dirty="0"/>
          </a:p>
          <a:p>
            <a:r>
              <a:rPr lang="en-US" dirty="0" smtClean="0"/>
              <a:t>Before swept into project scope</a:t>
            </a:r>
            <a:endParaRPr lang="en-US" dirty="0"/>
          </a:p>
        </p:txBody>
      </p:sp>
      <p:pic>
        <p:nvPicPr>
          <p:cNvPr id="3" name="Picture 2"/>
          <p:cNvPicPr>
            <a:picLocks noChangeAspect="1"/>
          </p:cNvPicPr>
          <p:nvPr/>
        </p:nvPicPr>
        <p:blipFill>
          <a:blip r:embed="rId2"/>
          <a:stretch>
            <a:fillRect/>
          </a:stretch>
        </p:blipFill>
        <p:spPr>
          <a:xfrm>
            <a:off x="695525" y="974615"/>
            <a:ext cx="5832580" cy="4950787"/>
          </a:xfrm>
          <a:prstGeom prst="rect">
            <a:avLst/>
          </a:prstGeom>
        </p:spPr>
      </p:pic>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7" name="Footer Placeholder 6"/>
          <p:cNvSpPr>
            <a:spLocks noGrp="1"/>
          </p:cNvSpPr>
          <p:nvPr>
            <p:ph type="ftr" sz="quarter" idx="11"/>
          </p:nvPr>
        </p:nvSpPr>
        <p:spPr/>
        <p:txBody>
          <a:bodyPr/>
          <a:lstStyle/>
          <a:p>
            <a:pPr>
              <a:defRPr/>
            </a:pPr>
            <a:r>
              <a:rPr lang="en-US" smtClean="0"/>
              <a:t>Paul Derwent | Everything Else</a:t>
            </a:r>
            <a:endParaRPr lang="en-US" b="1" dirty="0"/>
          </a:p>
        </p:txBody>
      </p:sp>
      <p:sp>
        <p:nvSpPr>
          <p:cNvPr id="8" name="Slide Number Placeholder 7"/>
          <p:cNvSpPr>
            <a:spLocks noGrp="1"/>
          </p:cNvSpPr>
          <p:nvPr>
            <p:ph type="sldNum" sz="quarter" idx="12"/>
          </p:nvPr>
        </p:nvSpPr>
        <p:spPr/>
        <p:txBody>
          <a:bodyPr/>
          <a:lstStyle/>
          <a:p>
            <a:fld id="{2A173052-1B08-42CC-8C29-53A2B625770F}" type="slidenum">
              <a:rPr lang="en-US" altLang="en-US" smtClean="0"/>
              <a:pPr/>
              <a:t>16</a:t>
            </a:fld>
            <a:endParaRPr lang="en-US" altLang="en-US"/>
          </a:p>
        </p:txBody>
      </p:sp>
    </p:spTree>
    <p:extLst>
      <p:ext uri="{BB962C8B-B14F-4D97-AF65-F5344CB8AC3E}">
        <p14:creationId xmlns:p14="http://schemas.microsoft.com/office/powerpoint/2010/main" val="2032696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a:t>
            </a:r>
            <a:endParaRPr lang="en-US" dirty="0"/>
          </a:p>
        </p:txBody>
      </p:sp>
      <p:sp>
        <p:nvSpPr>
          <p:cNvPr id="3" name="Content Placeholder 2"/>
          <p:cNvSpPr>
            <a:spLocks noGrp="1"/>
          </p:cNvSpPr>
          <p:nvPr>
            <p:ph idx="1"/>
          </p:nvPr>
        </p:nvSpPr>
        <p:spPr>
          <a:xfrm>
            <a:off x="228604" y="857250"/>
            <a:ext cx="8672513" cy="5437188"/>
          </a:xfrm>
        </p:spPr>
        <p:txBody>
          <a:bodyPr>
            <a:normAutofit lnSpcReduction="10000"/>
          </a:bodyPr>
          <a:lstStyle/>
          <a:p>
            <a:r>
              <a:rPr lang="en-US" dirty="0" smtClean="0"/>
              <a:t>Booster Injection Region: 1.05 FTE</a:t>
            </a:r>
          </a:p>
          <a:p>
            <a:pPr lvl="1"/>
            <a:r>
              <a:rPr lang="en-US" dirty="0" smtClean="0"/>
              <a:t>gradient magnet design (TD): 0.5 FTE</a:t>
            </a:r>
          </a:p>
          <a:p>
            <a:pPr lvl="1"/>
            <a:r>
              <a:rPr lang="en-US" dirty="0" smtClean="0"/>
              <a:t>absorber design (APC Energy Deposition): 0.25 FTE</a:t>
            </a:r>
          </a:p>
          <a:p>
            <a:pPr lvl="1"/>
            <a:r>
              <a:rPr lang="en-US" dirty="0" smtClean="0"/>
              <a:t>injection girder (Scientist, </a:t>
            </a:r>
            <a:r>
              <a:rPr lang="en-US" dirty="0" err="1" smtClean="0"/>
              <a:t>Eng</a:t>
            </a:r>
            <a:r>
              <a:rPr lang="en-US" dirty="0" smtClean="0"/>
              <a:t> </a:t>
            </a:r>
            <a:r>
              <a:rPr lang="en-US" dirty="0" err="1" smtClean="0"/>
              <a:t>Phys</a:t>
            </a:r>
            <a:r>
              <a:rPr lang="en-US" dirty="0" smtClean="0"/>
              <a:t> in PIP-II): 0.3 FTE</a:t>
            </a:r>
          </a:p>
          <a:p>
            <a:r>
              <a:rPr lang="en-US" dirty="0" smtClean="0"/>
              <a:t>Booster Beam Quality &amp; Collimation: 0.75 FTE</a:t>
            </a:r>
          </a:p>
          <a:p>
            <a:pPr lvl="1"/>
            <a:r>
              <a:rPr lang="en-US" dirty="0" smtClean="0"/>
              <a:t>beam dynamics, emittance and loss control, collimation</a:t>
            </a:r>
          </a:p>
          <a:p>
            <a:pPr lvl="1"/>
            <a:r>
              <a:rPr lang="en-US" dirty="0" smtClean="0"/>
              <a:t>Scientist PIP-II, Proton Source:  0.5 FTE</a:t>
            </a:r>
          </a:p>
          <a:p>
            <a:pPr lvl="1"/>
            <a:r>
              <a:rPr lang="en-US" dirty="0" smtClean="0"/>
              <a:t>APC Energy Deposition:  0.25 FTE</a:t>
            </a:r>
          </a:p>
          <a:p>
            <a:r>
              <a:rPr lang="en-US" dirty="0" smtClean="0"/>
              <a:t>Recycler RF Cavity Design: 2 FTE</a:t>
            </a:r>
            <a:endParaRPr lang="en-US" dirty="0"/>
          </a:p>
          <a:p>
            <a:pPr lvl="1"/>
            <a:r>
              <a:rPr lang="en-US" dirty="0" smtClean="0"/>
              <a:t>RF Engineer: 2 FTE</a:t>
            </a:r>
          </a:p>
          <a:p>
            <a:r>
              <a:rPr lang="en-US" dirty="0" smtClean="0"/>
              <a:t>MI RF Power:  2.2 FTE</a:t>
            </a:r>
          </a:p>
          <a:p>
            <a:pPr lvl="1"/>
            <a:r>
              <a:rPr lang="en-US" dirty="0" smtClean="0"/>
              <a:t>RF Engineer 1.1 FTE, RF Tech 1.1 FTE</a:t>
            </a:r>
          </a:p>
          <a:p>
            <a:r>
              <a:rPr lang="en-US" dirty="0" smtClean="0"/>
              <a:t>MI Gamma T Magnet: 0.3 FTE</a:t>
            </a:r>
          </a:p>
          <a:p>
            <a:pPr lvl="1"/>
            <a:r>
              <a:rPr lang="en-US" dirty="0" smtClean="0"/>
              <a:t>Prototype Magnet Design (TD) 0.3 FTE</a:t>
            </a:r>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17</a:t>
            </a:fld>
            <a:endParaRPr lang="en-US" altLang="en-US"/>
          </a:p>
        </p:txBody>
      </p:sp>
    </p:spTree>
    <p:extLst>
      <p:ext uri="{BB962C8B-B14F-4D97-AF65-F5344CB8AC3E}">
        <p14:creationId xmlns:p14="http://schemas.microsoft.com/office/powerpoint/2010/main" val="2676767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18</a:t>
            </a:fld>
            <a:endParaRPr lang="en-US" altLang="en-US"/>
          </a:p>
        </p:txBody>
      </p:sp>
    </p:spTree>
    <p:extLst>
      <p:ext uri="{BB962C8B-B14F-4D97-AF65-F5344CB8AC3E}">
        <p14:creationId xmlns:p14="http://schemas.microsoft.com/office/powerpoint/2010/main" val="2850044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Brian on LLRF:</a:t>
            </a:r>
          </a:p>
        </p:txBody>
      </p:sp>
      <p:sp>
        <p:nvSpPr>
          <p:cNvPr id="3" name="Content Placeholder 2"/>
          <p:cNvSpPr>
            <a:spLocks noGrp="1"/>
          </p:cNvSpPr>
          <p:nvPr>
            <p:ph idx="1"/>
          </p:nvPr>
        </p:nvSpPr>
        <p:spPr>
          <a:xfrm>
            <a:off x="228600" y="1043046"/>
            <a:ext cx="8672513" cy="5178746"/>
          </a:xfrm>
        </p:spPr>
        <p:txBody>
          <a:bodyPr/>
          <a:lstStyle/>
          <a:p>
            <a:pPr marL="400050" lvl="1" indent="0">
              <a:buNone/>
            </a:pPr>
            <a:r>
              <a:rPr lang="en-US" sz="1400" dirty="0" smtClean="0"/>
              <a:t>First</a:t>
            </a:r>
            <a:r>
              <a:rPr lang="en-US" sz="1400" dirty="0"/>
              <a:t>, here is the narrative of how I would like things to go in an ideal world</a:t>
            </a:r>
          </a:p>
          <a:p>
            <a:pPr marL="400050" lvl="1" indent="0">
              <a:buNone/>
            </a:pPr>
            <a:endParaRPr lang="en-US" sz="1400" dirty="0"/>
          </a:p>
          <a:p>
            <a:pPr marL="400050" lvl="1" indent="0">
              <a:buNone/>
            </a:pPr>
            <a:r>
              <a:rPr lang="en-US" sz="1400" dirty="0"/>
              <a:t>My team gets the RFQ system finished up this summer and we start testing with the RFQ as soon as possible in low duty factor pulsed mode.  This system will be based on our old MFC card.</a:t>
            </a:r>
          </a:p>
          <a:p>
            <a:pPr marL="400050" lvl="1" indent="0">
              <a:buNone/>
            </a:pPr>
            <a:r>
              <a:rPr lang="en-US" sz="1400" dirty="0"/>
              <a:t>I will be bringing on a new engineer by the end of the summer and he will join in on the effort to build the next gen card, our SOCMFC.  We have a first prototype now.  We are supposed to have </a:t>
            </a:r>
            <a:r>
              <a:rPr lang="en-US" sz="1400" dirty="0" smtClean="0"/>
              <a:t> two </a:t>
            </a:r>
            <a:r>
              <a:rPr lang="en-US" sz="1400" dirty="0"/>
              <a:t>Indian engineers in the fall and we should be able to fast track a system for the buncher cavities.  In the mean time we are working towards a final system design that will pass reviews and such.</a:t>
            </a:r>
          </a:p>
          <a:p>
            <a:pPr marL="400050" lvl="1" indent="0">
              <a:buNone/>
            </a:pPr>
            <a:r>
              <a:rPr lang="en-US" sz="1400" dirty="0"/>
              <a:t>Ongoing effort in RFQ resonance control as we increase the RF duty factor.</a:t>
            </a:r>
          </a:p>
          <a:p>
            <a:pPr marL="400050" lvl="1" indent="0">
              <a:buNone/>
            </a:pPr>
            <a:endParaRPr lang="en-US" sz="1400" dirty="0"/>
          </a:p>
          <a:p>
            <a:pPr marL="400050" lvl="1" indent="0">
              <a:buNone/>
            </a:pPr>
            <a:r>
              <a:rPr lang="en-US" sz="1400" dirty="0"/>
              <a:t>Note that we have never driven a cavity with two amplifiers here at FNAL, so there may be some adventure during the RFQ commissioning</a:t>
            </a:r>
            <a:r>
              <a:rPr lang="en-US" sz="1400" dirty="0" smtClean="0"/>
              <a:t>.</a:t>
            </a:r>
          </a:p>
          <a:p>
            <a:pPr marL="400050" lvl="1" indent="0">
              <a:buNone/>
            </a:pPr>
            <a:endParaRPr lang="en-US" sz="1400" dirty="0"/>
          </a:p>
          <a:p>
            <a:r>
              <a:rPr lang="en-US" dirty="0"/>
              <a:t>Ways to cut back</a:t>
            </a:r>
            <a:r>
              <a:rPr lang="en-US" dirty="0" smtClean="0"/>
              <a:t>:</a:t>
            </a:r>
            <a:endParaRPr lang="en-US" dirty="0"/>
          </a:p>
          <a:p>
            <a:pPr marL="400050" lvl="1" indent="0">
              <a:buNone/>
            </a:pPr>
            <a:r>
              <a:rPr lang="en-US" sz="1800" dirty="0"/>
              <a:t>LLRF</a:t>
            </a:r>
          </a:p>
          <a:p>
            <a:pPr marL="400050" lvl="1" indent="0">
              <a:buNone/>
            </a:pPr>
            <a:r>
              <a:rPr lang="en-US" sz="1800" dirty="0" smtClean="0"/>
              <a:t>2</a:t>
            </a:r>
            <a:r>
              <a:rPr lang="en-US" sz="1800" dirty="0"/>
              <a:t>)  Cobble up the buncher cavities with old hardware and leave new design for another day.</a:t>
            </a:r>
          </a:p>
          <a:p>
            <a:pPr marL="400050" lvl="1" indent="0">
              <a:buNone/>
            </a:pPr>
            <a:r>
              <a:rPr lang="en-US" sz="1800" dirty="0"/>
              <a:t>3) Run everything at 15 Hz, 1 </a:t>
            </a:r>
            <a:r>
              <a:rPr lang="en-US" sz="1800" dirty="0" err="1"/>
              <a:t>ms</a:t>
            </a:r>
            <a:r>
              <a:rPr lang="en-US" sz="1800" dirty="0"/>
              <a:t> pulse rate.</a:t>
            </a:r>
          </a:p>
          <a:p>
            <a:pPr marL="400050" lvl="1" indent="0">
              <a:buNone/>
            </a:pPr>
            <a:r>
              <a:rPr lang="en-US" sz="1800" dirty="0"/>
              <a:t>4) Don’t work on the kicker waveform generator </a:t>
            </a:r>
            <a:endParaRPr lang="en-US" sz="3200" dirty="0"/>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19</a:t>
            </a:fld>
            <a:endParaRPr lang="en-US" altLang="en-US"/>
          </a:p>
        </p:txBody>
      </p:sp>
    </p:spTree>
    <p:extLst>
      <p:ext uri="{BB962C8B-B14F-4D97-AF65-F5344CB8AC3E}">
        <p14:creationId xmlns:p14="http://schemas.microsoft.com/office/powerpoint/2010/main" val="356878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Presentation Outline</a:t>
            </a:r>
            <a:endParaRPr lang="en-US" dirty="0"/>
          </a:p>
        </p:txBody>
      </p:sp>
      <p:sp>
        <p:nvSpPr>
          <p:cNvPr id="3" name="Content Placeholder 2"/>
          <p:cNvSpPr>
            <a:spLocks noGrp="1"/>
          </p:cNvSpPr>
          <p:nvPr>
            <p:ph idx="1"/>
          </p:nvPr>
        </p:nvSpPr>
        <p:spPr>
          <a:xfrm>
            <a:off x="242887" y="850836"/>
            <a:ext cx="8672513" cy="384422"/>
          </a:xfrm>
        </p:spPr>
        <p:txBody>
          <a:bodyPr/>
          <a:lstStyle/>
          <a:p>
            <a:r>
              <a:rPr lang="en-US" dirty="0" smtClean="0"/>
              <a:t>Resources required to meet target Goals:</a:t>
            </a:r>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77932715"/>
              </p:ext>
            </p:extLst>
          </p:nvPr>
        </p:nvGraphicFramePr>
        <p:xfrm>
          <a:off x="1142076" y="1235258"/>
          <a:ext cx="7206900" cy="4443696"/>
        </p:xfrm>
        <a:graphic>
          <a:graphicData uri="http://schemas.openxmlformats.org/drawingml/2006/table">
            <a:tbl>
              <a:tblPr firstRow="1" bandRow="1">
                <a:tableStyleId>{5C22544A-7EE6-4342-B048-85BDC9FD1C3A}</a:tableStyleId>
              </a:tblPr>
              <a:tblGrid>
                <a:gridCol w="1801725"/>
                <a:gridCol w="1801725"/>
                <a:gridCol w="1801725"/>
                <a:gridCol w="1801725"/>
              </a:tblGrid>
              <a:tr h="370308">
                <a:tc>
                  <a:txBody>
                    <a:bodyPr/>
                    <a:lstStyle/>
                    <a:p>
                      <a:endParaRPr lang="en-US" dirty="0"/>
                    </a:p>
                  </a:txBody>
                  <a:tcPr/>
                </a:tc>
                <a:tc>
                  <a:txBody>
                    <a:bodyPr/>
                    <a:lstStyle/>
                    <a:p>
                      <a:pPr algn="ctr"/>
                      <a:r>
                        <a:rPr lang="en-US" dirty="0" smtClean="0"/>
                        <a:t>Allocation</a:t>
                      </a:r>
                      <a:endParaRPr lang="en-US" dirty="0"/>
                    </a:p>
                  </a:txBody>
                  <a:tcPr/>
                </a:tc>
                <a:tc>
                  <a:txBody>
                    <a:bodyPr/>
                    <a:lstStyle/>
                    <a:p>
                      <a:pPr algn="ctr"/>
                      <a:r>
                        <a:rPr lang="en-US" dirty="0" smtClean="0"/>
                        <a:t>Requested</a:t>
                      </a:r>
                      <a:endParaRPr lang="en-US" dirty="0"/>
                    </a:p>
                  </a:txBody>
                  <a:tcPr/>
                </a:tc>
                <a:tc>
                  <a:txBody>
                    <a:bodyPr/>
                    <a:lstStyle/>
                    <a:p>
                      <a:pPr algn="ctr"/>
                      <a:r>
                        <a:rPr lang="en-US" dirty="0" smtClean="0"/>
                        <a:t>Manager</a:t>
                      </a:r>
                      <a:endParaRPr lang="en-US" dirty="0"/>
                    </a:p>
                  </a:txBody>
                  <a:tcPr/>
                </a:tc>
              </a:tr>
              <a:tr h="370308">
                <a:tc>
                  <a:txBody>
                    <a:bodyPr/>
                    <a:lstStyle/>
                    <a:p>
                      <a:r>
                        <a:rPr lang="en-US" dirty="0" err="1" smtClean="0"/>
                        <a:t>Accel</a:t>
                      </a:r>
                      <a:r>
                        <a:rPr lang="en-US" dirty="0" smtClean="0"/>
                        <a:t> Design</a:t>
                      </a:r>
                      <a:endParaRPr lang="en-US" dirty="0"/>
                    </a:p>
                  </a:txBody>
                  <a:tcPr/>
                </a:tc>
                <a:tc>
                  <a:txBody>
                    <a:bodyPr/>
                    <a:lstStyle/>
                    <a:p>
                      <a:pPr algn="ctr"/>
                      <a:r>
                        <a:rPr lang="en-US" dirty="0" smtClean="0"/>
                        <a:t>1.0</a:t>
                      </a:r>
                      <a:endParaRPr lang="en-US" dirty="0"/>
                    </a:p>
                  </a:txBody>
                  <a:tcPr/>
                </a:tc>
                <a:tc>
                  <a:txBody>
                    <a:bodyPr/>
                    <a:lstStyle/>
                    <a:p>
                      <a:pPr algn="ctr"/>
                      <a:r>
                        <a:rPr lang="en-US" dirty="0" smtClean="0"/>
                        <a:t>1.2</a:t>
                      </a:r>
                      <a:endParaRPr lang="en-US" dirty="0"/>
                    </a:p>
                  </a:txBody>
                  <a:tcPr/>
                </a:tc>
                <a:tc>
                  <a:txBody>
                    <a:bodyPr/>
                    <a:lstStyle/>
                    <a:p>
                      <a:pPr algn="ctr"/>
                      <a:r>
                        <a:rPr lang="en-US" dirty="0" err="1" smtClean="0"/>
                        <a:t>Valeri</a:t>
                      </a:r>
                      <a:endParaRPr lang="en-US" dirty="0"/>
                    </a:p>
                  </a:txBody>
                  <a:tcPr/>
                </a:tc>
              </a:tr>
              <a:tr h="370308">
                <a:tc>
                  <a:txBody>
                    <a:bodyPr/>
                    <a:lstStyle/>
                    <a:p>
                      <a:r>
                        <a:rPr lang="en-US" dirty="0" err="1" smtClean="0"/>
                        <a:t>Accel</a:t>
                      </a:r>
                      <a:r>
                        <a:rPr lang="en-US" dirty="0" smtClean="0"/>
                        <a:t> Physics</a:t>
                      </a:r>
                      <a:endParaRPr lang="en-US" dirty="0"/>
                    </a:p>
                  </a:txBody>
                  <a:tcPr/>
                </a:tc>
                <a:tc>
                  <a:txBody>
                    <a:bodyPr/>
                    <a:lstStyle/>
                    <a:p>
                      <a:pPr algn="ctr"/>
                      <a:r>
                        <a:rPr lang="en-US" dirty="0" smtClean="0"/>
                        <a:t>3.0</a:t>
                      </a:r>
                      <a:endParaRPr lang="en-US" dirty="0"/>
                    </a:p>
                  </a:txBody>
                  <a:tcPr/>
                </a:tc>
                <a:tc>
                  <a:txBody>
                    <a:bodyPr/>
                    <a:lstStyle/>
                    <a:p>
                      <a:pPr algn="ctr"/>
                      <a:r>
                        <a:rPr lang="en-US" dirty="0" smtClean="0"/>
                        <a:t>2.4</a:t>
                      </a:r>
                      <a:endParaRPr lang="en-US" dirty="0"/>
                    </a:p>
                  </a:txBody>
                  <a:tcPr/>
                </a:tc>
                <a:tc>
                  <a:txBody>
                    <a:bodyPr/>
                    <a:lstStyle/>
                    <a:p>
                      <a:pPr algn="ctr"/>
                      <a:r>
                        <a:rPr lang="en-US" dirty="0" err="1" smtClean="0"/>
                        <a:t>Valeri</a:t>
                      </a:r>
                      <a:endParaRPr lang="en-US" dirty="0"/>
                    </a:p>
                  </a:txBody>
                  <a:tcPr/>
                </a:tc>
              </a:tr>
              <a:tr h="370308">
                <a:tc>
                  <a:txBody>
                    <a:bodyPr/>
                    <a:lstStyle/>
                    <a:p>
                      <a:r>
                        <a:rPr lang="en-US" dirty="0" smtClean="0"/>
                        <a:t>Beam Delivery</a:t>
                      </a:r>
                      <a:endParaRPr lang="en-US" dirty="0"/>
                    </a:p>
                  </a:txBody>
                  <a:tcPr/>
                </a:tc>
                <a:tc>
                  <a:txBody>
                    <a:bodyPr/>
                    <a:lstStyle/>
                    <a:p>
                      <a:pPr algn="ctr"/>
                      <a:r>
                        <a:rPr lang="en-US" dirty="0" smtClean="0"/>
                        <a:t>0.25</a:t>
                      </a:r>
                      <a:endParaRPr lang="en-US" dirty="0"/>
                    </a:p>
                  </a:txBody>
                  <a:tcPr/>
                </a:tc>
                <a:tc>
                  <a:txBody>
                    <a:bodyPr/>
                    <a:lstStyle/>
                    <a:p>
                      <a:pPr algn="ctr"/>
                      <a:r>
                        <a:rPr lang="en-US" dirty="0" smtClean="0"/>
                        <a:t>2.37</a:t>
                      </a:r>
                      <a:endParaRPr lang="en-US" dirty="0"/>
                    </a:p>
                  </a:txBody>
                  <a:tcPr/>
                </a:tc>
                <a:tc>
                  <a:txBody>
                    <a:bodyPr/>
                    <a:lstStyle/>
                    <a:p>
                      <a:pPr algn="ctr"/>
                      <a:r>
                        <a:rPr lang="en-US" dirty="0" smtClean="0"/>
                        <a:t>Dave</a:t>
                      </a:r>
                      <a:endParaRPr lang="en-US" dirty="0"/>
                    </a:p>
                  </a:txBody>
                  <a:tcPr/>
                </a:tc>
              </a:tr>
              <a:tr h="370308">
                <a:tc>
                  <a:txBody>
                    <a:bodyPr/>
                    <a:lstStyle/>
                    <a:p>
                      <a:r>
                        <a:rPr lang="en-US" dirty="0" smtClean="0"/>
                        <a:t>Cryo</a:t>
                      </a:r>
                      <a:endParaRPr lang="en-US" dirty="0"/>
                    </a:p>
                  </a:txBody>
                  <a:tcPr/>
                </a:tc>
                <a:tc>
                  <a:txBody>
                    <a:bodyPr/>
                    <a:lstStyle/>
                    <a:p>
                      <a:pPr algn="ctr"/>
                      <a:r>
                        <a:rPr lang="en-US" dirty="0" smtClean="0"/>
                        <a:t>3.00</a:t>
                      </a:r>
                      <a:endParaRPr lang="en-US" dirty="0"/>
                    </a:p>
                  </a:txBody>
                  <a:tcPr/>
                </a:tc>
                <a:tc>
                  <a:txBody>
                    <a:bodyPr/>
                    <a:lstStyle/>
                    <a:p>
                      <a:pPr algn="ctr"/>
                      <a:r>
                        <a:rPr lang="en-US" dirty="0" smtClean="0"/>
                        <a:t>2.55</a:t>
                      </a:r>
                      <a:endParaRPr lang="en-US" dirty="0"/>
                    </a:p>
                  </a:txBody>
                  <a:tcPr/>
                </a:tc>
                <a:tc>
                  <a:txBody>
                    <a:bodyPr/>
                    <a:lstStyle/>
                    <a:p>
                      <a:pPr algn="ctr"/>
                      <a:r>
                        <a:rPr lang="en-US" dirty="0" err="1" smtClean="0"/>
                        <a:t>Arkadiy</a:t>
                      </a:r>
                      <a:endParaRPr lang="en-US" dirty="0"/>
                    </a:p>
                  </a:txBody>
                  <a:tcPr/>
                </a:tc>
              </a:tr>
              <a:tr h="370308">
                <a:tc>
                  <a:txBody>
                    <a:bodyPr/>
                    <a:lstStyle/>
                    <a:p>
                      <a:r>
                        <a:rPr lang="en-US" dirty="0" smtClean="0"/>
                        <a:t>Instrumentation</a:t>
                      </a:r>
                      <a:endParaRPr lang="en-US" dirty="0"/>
                    </a:p>
                  </a:txBody>
                  <a:tcPr/>
                </a:tc>
                <a:tc>
                  <a:txBody>
                    <a:bodyPr/>
                    <a:lstStyle/>
                    <a:p>
                      <a:pPr algn="ctr"/>
                      <a:r>
                        <a:rPr lang="en-US" dirty="0" smtClean="0"/>
                        <a:t>1.76</a:t>
                      </a:r>
                      <a:endParaRPr lang="en-US" dirty="0"/>
                    </a:p>
                  </a:txBody>
                  <a:tcPr/>
                </a:tc>
                <a:tc>
                  <a:txBody>
                    <a:bodyPr/>
                    <a:lstStyle/>
                    <a:p>
                      <a:pPr algn="ctr"/>
                      <a:r>
                        <a:rPr lang="en-US" dirty="0" smtClean="0"/>
                        <a:t>3.7</a:t>
                      </a:r>
                      <a:endParaRPr lang="en-US" dirty="0"/>
                    </a:p>
                  </a:txBody>
                  <a:tcPr/>
                </a:tc>
                <a:tc>
                  <a:txBody>
                    <a:bodyPr/>
                    <a:lstStyle/>
                    <a:p>
                      <a:pPr algn="ctr"/>
                      <a:r>
                        <a:rPr lang="en-US" dirty="0" smtClean="0"/>
                        <a:t>Vic</a:t>
                      </a:r>
                      <a:endParaRPr lang="en-US" dirty="0"/>
                    </a:p>
                  </a:txBody>
                  <a:tcPr/>
                </a:tc>
              </a:tr>
              <a:tr h="370308">
                <a:tc>
                  <a:txBody>
                    <a:bodyPr/>
                    <a:lstStyle/>
                    <a:p>
                      <a:r>
                        <a:rPr lang="en-US" dirty="0" smtClean="0"/>
                        <a:t>LLRF</a:t>
                      </a:r>
                      <a:endParaRPr lang="en-US" dirty="0"/>
                    </a:p>
                  </a:txBody>
                  <a:tcPr/>
                </a:tc>
                <a:tc>
                  <a:txBody>
                    <a:bodyPr/>
                    <a:lstStyle/>
                    <a:p>
                      <a:pPr algn="ctr"/>
                      <a:r>
                        <a:rPr lang="en-US" dirty="0" smtClean="0"/>
                        <a:t>3.25</a:t>
                      </a:r>
                      <a:endParaRPr lang="en-US" dirty="0"/>
                    </a:p>
                  </a:txBody>
                  <a:tcPr/>
                </a:tc>
                <a:tc>
                  <a:txBody>
                    <a:bodyPr/>
                    <a:lstStyle/>
                    <a:p>
                      <a:pPr algn="ctr"/>
                      <a:r>
                        <a:rPr lang="en-US" dirty="0" smtClean="0"/>
                        <a:t>3.25</a:t>
                      </a:r>
                      <a:endParaRPr lang="en-US" dirty="0"/>
                    </a:p>
                  </a:txBody>
                  <a:tcPr/>
                </a:tc>
                <a:tc>
                  <a:txBody>
                    <a:bodyPr/>
                    <a:lstStyle/>
                    <a:p>
                      <a:pPr algn="ctr"/>
                      <a:r>
                        <a:rPr lang="en-US" dirty="0" smtClean="0"/>
                        <a:t>Brian</a:t>
                      </a:r>
                      <a:endParaRPr lang="en-US" dirty="0"/>
                    </a:p>
                  </a:txBody>
                  <a:tcPr/>
                </a:tc>
              </a:tr>
              <a:tr h="370308">
                <a:tc>
                  <a:txBody>
                    <a:bodyPr/>
                    <a:lstStyle/>
                    <a:p>
                      <a:r>
                        <a:rPr lang="en-US" dirty="0" err="1" smtClean="0"/>
                        <a:t>Mech</a:t>
                      </a:r>
                      <a:r>
                        <a:rPr lang="en-US" dirty="0" smtClean="0"/>
                        <a:t> Support </a:t>
                      </a:r>
                      <a:endParaRPr lang="en-US" dirty="0"/>
                    </a:p>
                  </a:txBody>
                  <a:tcPr/>
                </a:tc>
                <a:tc>
                  <a:txBody>
                    <a:bodyPr/>
                    <a:lstStyle/>
                    <a:p>
                      <a:pPr algn="ctr"/>
                      <a:r>
                        <a:rPr lang="en-US" dirty="0" smtClean="0"/>
                        <a:t>1.0</a:t>
                      </a:r>
                      <a:endParaRPr lang="en-US" dirty="0"/>
                    </a:p>
                  </a:txBody>
                  <a:tcPr/>
                </a:tc>
                <a:tc>
                  <a:txBody>
                    <a:bodyPr/>
                    <a:lstStyle/>
                    <a:p>
                      <a:pPr algn="ctr"/>
                      <a:r>
                        <a:rPr lang="en-US" dirty="0" smtClean="0"/>
                        <a:t>0.1</a:t>
                      </a:r>
                      <a:endParaRPr lang="en-US" dirty="0"/>
                    </a:p>
                  </a:txBody>
                  <a:tcPr/>
                </a:tc>
                <a:tc>
                  <a:txBody>
                    <a:bodyPr/>
                    <a:lstStyle/>
                    <a:p>
                      <a:pPr algn="ctr"/>
                      <a:r>
                        <a:rPr lang="en-US" dirty="0" smtClean="0"/>
                        <a:t>Curtis</a:t>
                      </a:r>
                      <a:endParaRPr lang="en-US" dirty="0"/>
                    </a:p>
                  </a:txBody>
                  <a:tcPr/>
                </a:tc>
              </a:tr>
              <a:tr h="370308">
                <a:tc>
                  <a:txBody>
                    <a:bodyPr/>
                    <a:lstStyle/>
                    <a:p>
                      <a:r>
                        <a:rPr lang="en-US" dirty="0" smtClean="0"/>
                        <a:t>Vacuum</a:t>
                      </a:r>
                      <a:endParaRPr lang="en-US" dirty="0"/>
                    </a:p>
                  </a:txBody>
                  <a:tcPr/>
                </a:tc>
                <a:tc>
                  <a:txBody>
                    <a:bodyPr/>
                    <a:lstStyle/>
                    <a:p>
                      <a:pPr algn="ctr"/>
                      <a:r>
                        <a:rPr lang="en-US" dirty="0" smtClean="0"/>
                        <a:t>0</a:t>
                      </a:r>
                      <a:endParaRPr lang="en-US" dirty="0"/>
                    </a:p>
                  </a:txBody>
                  <a:tcPr/>
                </a:tc>
                <a:tc>
                  <a:txBody>
                    <a:bodyPr/>
                    <a:lstStyle/>
                    <a:p>
                      <a:pPr algn="ctr"/>
                      <a:r>
                        <a:rPr lang="en-US" dirty="0" smtClean="0"/>
                        <a:t>0.7</a:t>
                      </a:r>
                      <a:endParaRPr lang="en-US" dirty="0"/>
                    </a:p>
                  </a:txBody>
                  <a:tcPr/>
                </a:tc>
                <a:tc>
                  <a:txBody>
                    <a:bodyPr/>
                    <a:lstStyle/>
                    <a:p>
                      <a:pPr algn="ctr"/>
                      <a:r>
                        <a:rPr lang="en-US" dirty="0" smtClean="0"/>
                        <a:t>Alex</a:t>
                      </a:r>
                      <a:endParaRPr lang="en-US" dirty="0"/>
                    </a:p>
                  </a:txBody>
                  <a:tcPr/>
                </a:tc>
              </a:tr>
              <a:tr h="370308">
                <a:tc>
                  <a:txBody>
                    <a:bodyPr/>
                    <a:lstStyle/>
                    <a:p>
                      <a:r>
                        <a:rPr lang="en-US" dirty="0" smtClean="0"/>
                        <a:t>HLRF</a:t>
                      </a:r>
                      <a:endParaRPr lang="en-US" dirty="0"/>
                    </a:p>
                  </a:txBody>
                  <a:tcPr/>
                </a:tc>
                <a:tc>
                  <a:txBody>
                    <a:bodyPr/>
                    <a:lstStyle/>
                    <a:p>
                      <a:pPr algn="ctr"/>
                      <a:r>
                        <a:rPr lang="en-US" dirty="0" smtClean="0"/>
                        <a:t>0.35</a:t>
                      </a:r>
                      <a:endParaRPr lang="en-US" dirty="0"/>
                    </a:p>
                  </a:txBody>
                  <a:tcPr/>
                </a:tc>
                <a:tc>
                  <a:txBody>
                    <a:bodyPr/>
                    <a:lstStyle/>
                    <a:p>
                      <a:pPr algn="ctr"/>
                      <a:r>
                        <a:rPr lang="en-US" dirty="0" smtClean="0"/>
                        <a:t>1.0</a:t>
                      </a:r>
                      <a:endParaRPr lang="en-US" dirty="0"/>
                    </a:p>
                  </a:txBody>
                  <a:tcPr/>
                </a:tc>
                <a:tc>
                  <a:txBody>
                    <a:bodyPr/>
                    <a:lstStyle/>
                    <a:p>
                      <a:pPr algn="ctr"/>
                      <a:r>
                        <a:rPr lang="en-US" dirty="0" smtClean="0"/>
                        <a:t>Ralph</a:t>
                      </a:r>
                      <a:endParaRPr lang="en-US" dirty="0"/>
                    </a:p>
                  </a:txBody>
                  <a:tcPr/>
                </a:tc>
              </a:tr>
              <a:tr h="370308">
                <a:tc>
                  <a:txBody>
                    <a:bodyPr/>
                    <a:lstStyle/>
                    <a:p>
                      <a:r>
                        <a:rPr lang="en-US" dirty="0" smtClean="0"/>
                        <a:t>Total</a:t>
                      </a:r>
                      <a:endParaRPr lang="en-US" dirty="0"/>
                    </a:p>
                  </a:txBody>
                  <a:tcPr/>
                </a:tc>
                <a:tc>
                  <a:txBody>
                    <a:bodyPr/>
                    <a:lstStyle/>
                    <a:p>
                      <a:pPr algn="ctr"/>
                      <a:r>
                        <a:rPr lang="en-US" dirty="0" smtClean="0"/>
                        <a:t>13.61</a:t>
                      </a:r>
                      <a:endParaRPr lang="en-US" dirty="0"/>
                    </a:p>
                  </a:txBody>
                  <a:tcPr/>
                </a:tc>
                <a:tc>
                  <a:txBody>
                    <a:bodyPr/>
                    <a:lstStyle/>
                    <a:p>
                      <a:pPr algn="ctr"/>
                      <a:r>
                        <a:rPr lang="en-US" dirty="0" smtClean="0"/>
                        <a:t>17.27</a:t>
                      </a:r>
                      <a:endParaRPr lang="en-US" dirty="0"/>
                    </a:p>
                  </a:txBody>
                  <a:tcPr/>
                </a:tc>
                <a:tc>
                  <a:txBody>
                    <a:bodyPr/>
                    <a:lstStyle/>
                    <a:p>
                      <a:pPr algn="ctr"/>
                      <a:r>
                        <a:rPr lang="en-US" dirty="0" smtClean="0">
                          <a:solidFill>
                            <a:srgbClr val="FF0000"/>
                          </a:solidFill>
                        </a:rPr>
                        <a:t>(3.66)</a:t>
                      </a:r>
                      <a:endParaRPr lang="en-US" dirty="0">
                        <a:solidFill>
                          <a:srgbClr val="FF0000"/>
                        </a:solidFill>
                      </a:endParaRPr>
                    </a:p>
                  </a:txBody>
                  <a:tcPr/>
                </a:tc>
              </a:tr>
              <a:tr h="370308">
                <a:tc>
                  <a:txBody>
                    <a:bodyPr/>
                    <a:lstStyle/>
                    <a:p>
                      <a:r>
                        <a:rPr lang="en-US" dirty="0" smtClean="0"/>
                        <a:t>Boo/RR/MI</a:t>
                      </a:r>
                      <a:endParaRPr lang="en-US" dirty="0"/>
                    </a:p>
                  </a:txBody>
                  <a:tcPr/>
                </a:tc>
                <a:tc>
                  <a:txBody>
                    <a:bodyPr/>
                    <a:lstStyle/>
                    <a:p>
                      <a:pPr algn="ctr"/>
                      <a:r>
                        <a:rPr lang="en-US" dirty="0" smtClean="0"/>
                        <a:t>-</a:t>
                      </a:r>
                      <a:endParaRPr lang="en-US" dirty="0"/>
                    </a:p>
                  </a:txBody>
                  <a:tcPr/>
                </a:tc>
                <a:tc>
                  <a:txBody>
                    <a:bodyPr/>
                    <a:lstStyle/>
                    <a:p>
                      <a:pPr algn="ctr"/>
                      <a:r>
                        <a:rPr lang="en-US" dirty="0" smtClean="0"/>
                        <a:t>6.3</a:t>
                      </a:r>
                      <a:endParaRPr lang="en-US" dirty="0"/>
                    </a:p>
                  </a:txBody>
                  <a:tcPr/>
                </a:tc>
                <a:tc>
                  <a:txBody>
                    <a:bodyPr/>
                    <a:lstStyle/>
                    <a:p>
                      <a:pPr algn="ctr"/>
                      <a:r>
                        <a:rPr lang="en-US" dirty="0" smtClean="0">
                          <a:solidFill>
                            <a:srgbClr val="FF0000"/>
                          </a:solidFill>
                        </a:rPr>
                        <a:t>(6.3)</a:t>
                      </a:r>
                      <a:endParaRPr lang="en-US" dirty="0">
                        <a:solidFill>
                          <a:srgbClr val="FF0000"/>
                        </a:solidFill>
                      </a:endParaRPr>
                    </a:p>
                  </a:txBody>
                  <a:tcPr/>
                </a:tc>
              </a:tr>
            </a:tbl>
          </a:graphicData>
        </a:graphic>
      </p:graphicFrame>
      <p:sp>
        <p:nvSpPr>
          <p:cNvPr id="8" name="TextBox 7"/>
          <p:cNvSpPr txBox="1"/>
          <p:nvPr/>
        </p:nvSpPr>
        <p:spPr>
          <a:xfrm>
            <a:off x="1437442" y="5778563"/>
            <a:ext cx="6616265" cy="461665"/>
          </a:xfrm>
          <a:prstGeom prst="rect">
            <a:avLst/>
          </a:prstGeom>
          <a:noFill/>
        </p:spPr>
        <p:txBody>
          <a:bodyPr wrap="none" rtlCol="0">
            <a:spAutoFit/>
          </a:bodyPr>
          <a:lstStyle/>
          <a:p>
            <a:r>
              <a:rPr lang="en-US" dirty="0" smtClean="0"/>
              <a:t>Note:  Cryo &amp; LLRF include 2 Indian guest engineers</a:t>
            </a:r>
            <a:endParaRPr lang="en-US" dirty="0"/>
          </a:p>
        </p:txBody>
      </p:sp>
    </p:spTree>
    <p:extLst>
      <p:ext uri="{BB962C8B-B14F-4D97-AF65-F5344CB8AC3E}">
        <p14:creationId xmlns:p14="http://schemas.microsoft.com/office/powerpoint/2010/main" val="2315913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 on Instrumentation</a:t>
            </a:r>
            <a:endParaRPr lang="en-US" dirty="0"/>
          </a:p>
        </p:txBody>
      </p:sp>
      <p:sp>
        <p:nvSpPr>
          <p:cNvPr id="3" name="Content Placeholder 2"/>
          <p:cNvSpPr>
            <a:spLocks noGrp="1"/>
          </p:cNvSpPr>
          <p:nvPr>
            <p:ph idx="1"/>
          </p:nvPr>
        </p:nvSpPr>
        <p:spPr>
          <a:xfrm>
            <a:off x="228600" y="2428829"/>
            <a:ext cx="8672513" cy="3623627"/>
          </a:xfrm>
        </p:spPr>
        <p:txBody>
          <a:bodyPr/>
          <a:lstStyle/>
          <a:p>
            <a:r>
              <a:rPr lang="en-US" altLang="en-US" sz="2000" dirty="0">
                <a:latin typeface="Helvetica" charset="0"/>
                <a:ea typeface="ＭＳ Ｐゴシック" pitchFamily="34" charset="-128"/>
              </a:rPr>
              <a:t>Support PXIE beam commissioning </a:t>
            </a:r>
          </a:p>
          <a:p>
            <a:r>
              <a:rPr lang="en-US" altLang="en-US" sz="2000" dirty="0">
                <a:latin typeface="Helvetica" charset="0"/>
                <a:ea typeface="ＭＳ Ｐゴシック" pitchFamily="34" charset="-128"/>
              </a:rPr>
              <a:t>Install/commission MEBT </a:t>
            </a:r>
            <a:r>
              <a:rPr lang="en-US" altLang="en-US" sz="2000" i="1" dirty="0" smtClean="0">
                <a:latin typeface="Helvetica" charset="0"/>
                <a:ea typeface="ＭＳ Ｐゴシック" pitchFamily="34" charset="-128"/>
              </a:rPr>
              <a:t>minimal</a:t>
            </a:r>
            <a:r>
              <a:rPr lang="en-US" altLang="en-US" sz="2000" dirty="0" smtClean="0">
                <a:latin typeface="Helvetica" charset="0"/>
                <a:ea typeface="ＭＳ Ｐゴシック" pitchFamily="34" charset="-128"/>
              </a:rPr>
              <a:t> beam </a:t>
            </a:r>
            <a:r>
              <a:rPr lang="en-US" altLang="en-US" sz="2000" dirty="0">
                <a:latin typeface="Helvetica" charset="0"/>
                <a:ea typeface="ＭＳ Ｐゴシック" pitchFamily="34" charset="-128"/>
              </a:rPr>
              <a:t>current </a:t>
            </a:r>
            <a:r>
              <a:rPr lang="en-US" altLang="en-US" sz="2000" dirty="0" smtClean="0">
                <a:latin typeface="Helvetica" charset="0"/>
                <a:ea typeface="ＭＳ Ｐゴシック" pitchFamily="34" charset="-128"/>
              </a:rPr>
              <a:t>electronics</a:t>
            </a:r>
          </a:p>
          <a:p>
            <a:pPr lvl="1"/>
            <a:r>
              <a:rPr lang="en-US" altLang="en-US" sz="1800" dirty="0" smtClean="0">
                <a:latin typeface="Helvetica" charset="0"/>
                <a:ea typeface="ＭＳ Ｐゴシック" pitchFamily="34" charset="-128"/>
              </a:rPr>
              <a:t>Pulsed beam only; non-biased scrapers</a:t>
            </a:r>
            <a:endParaRPr lang="en-US" altLang="en-US" sz="1800" dirty="0">
              <a:latin typeface="Helvetica" charset="0"/>
              <a:ea typeface="ＭＳ Ｐゴシック" pitchFamily="34" charset="-128"/>
            </a:endParaRPr>
          </a:p>
          <a:p>
            <a:r>
              <a:rPr lang="en-US" altLang="en-US" sz="2000" dirty="0">
                <a:latin typeface="Helvetica" charset="0"/>
                <a:ea typeface="ＭＳ Ｐゴシック" pitchFamily="34" charset="-128"/>
              </a:rPr>
              <a:t>Install/commission of </a:t>
            </a:r>
            <a:r>
              <a:rPr lang="en-US" altLang="en-US" sz="2000" dirty="0" smtClean="0">
                <a:latin typeface="Helvetica" charset="0"/>
                <a:ea typeface="ＭＳ Ｐゴシック" pitchFamily="34" charset="-128"/>
              </a:rPr>
              <a:t>MEBT </a:t>
            </a:r>
            <a:r>
              <a:rPr lang="en-US" altLang="en-US" sz="2000" i="1" dirty="0">
                <a:latin typeface="Helvetica" charset="0"/>
                <a:ea typeface="ＭＳ Ｐゴシック" pitchFamily="34" charset="-128"/>
              </a:rPr>
              <a:t>minimal</a:t>
            </a:r>
            <a:r>
              <a:rPr lang="en-US" altLang="en-US" sz="2000" dirty="0">
                <a:latin typeface="Helvetica" charset="0"/>
                <a:ea typeface="ＭＳ Ｐゴシック" pitchFamily="34" charset="-128"/>
              </a:rPr>
              <a:t> </a:t>
            </a:r>
            <a:r>
              <a:rPr lang="en-US" altLang="en-US" sz="2000" dirty="0" smtClean="0">
                <a:latin typeface="Helvetica" charset="0"/>
                <a:ea typeface="ＭＳ Ｐゴシック" pitchFamily="34" charset="-128"/>
              </a:rPr>
              <a:t>BPM system</a:t>
            </a:r>
          </a:p>
          <a:p>
            <a:pPr marL="742950" lvl="2" indent="-342900"/>
            <a:r>
              <a:rPr lang="en-US" altLang="en-US" sz="1800" dirty="0">
                <a:latin typeface="Helvetica" charset="0"/>
                <a:ea typeface="ＭＳ Ｐゴシック" pitchFamily="34" charset="-128"/>
              </a:rPr>
              <a:t>Pulsed beam </a:t>
            </a:r>
            <a:r>
              <a:rPr lang="en-US" altLang="en-US" sz="1800" dirty="0" smtClean="0">
                <a:latin typeface="Helvetica" charset="0"/>
                <a:ea typeface="ＭＳ Ｐゴシック" pitchFamily="34" charset="-128"/>
              </a:rPr>
              <a:t>only; single harmonic (no bunch length)</a:t>
            </a:r>
            <a:endParaRPr lang="en-US" altLang="en-US" sz="1800" dirty="0">
              <a:latin typeface="Helvetica" charset="0"/>
              <a:ea typeface="ＭＳ Ｐゴシック" pitchFamily="34" charset="-128"/>
            </a:endParaRPr>
          </a:p>
          <a:p>
            <a:r>
              <a:rPr lang="en-US" altLang="en-US" sz="2000" dirty="0">
                <a:latin typeface="Helvetica" charset="0"/>
                <a:ea typeface="ＭＳ Ｐゴシック" pitchFamily="34" charset="-128"/>
              </a:rPr>
              <a:t>Install/commission Time-of-Flight energy measurement </a:t>
            </a:r>
            <a:r>
              <a:rPr lang="en-US" altLang="en-US" sz="2000" dirty="0" smtClean="0">
                <a:latin typeface="Helvetica" charset="0"/>
                <a:ea typeface="ＭＳ Ｐゴシック" pitchFamily="34" charset="-128"/>
              </a:rPr>
              <a:t>system</a:t>
            </a:r>
            <a:endParaRPr lang="en-US" altLang="en-US" sz="2000" dirty="0">
              <a:latin typeface="Helvetica" charset="0"/>
              <a:ea typeface="ＭＳ Ｐゴシック" pitchFamily="34" charset="-128"/>
            </a:endParaRPr>
          </a:p>
          <a:p>
            <a:r>
              <a:rPr lang="en-US" altLang="en-US" sz="2000" dirty="0">
                <a:latin typeface="Helvetica" charset="0"/>
                <a:ea typeface="ＭＳ Ｐゴシック" pitchFamily="34" charset="-128"/>
              </a:rPr>
              <a:t>Install/commission </a:t>
            </a:r>
            <a:r>
              <a:rPr lang="en-US" altLang="en-US" sz="2000" i="1" dirty="0" smtClean="0">
                <a:latin typeface="Helvetica" charset="0"/>
                <a:ea typeface="ＭＳ Ｐゴシック" pitchFamily="34" charset="-128"/>
              </a:rPr>
              <a:t>minimal</a:t>
            </a:r>
            <a:r>
              <a:rPr lang="en-US" altLang="en-US" sz="2000" dirty="0" smtClean="0">
                <a:latin typeface="Helvetica" charset="0"/>
                <a:ea typeface="ＭＳ Ｐゴシック" pitchFamily="34" charset="-128"/>
              </a:rPr>
              <a:t> Fast </a:t>
            </a:r>
            <a:r>
              <a:rPr lang="en-US" altLang="en-US" sz="2000" dirty="0">
                <a:latin typeface="Helvetica" charset="0"/>
                <a:ea typeface="ＭＳ Ｐゴシック" pitchFamily="34" charset="-128"/>
              </a:rPr>
              <a:t>Faraday </a:t>
            </a:r>
            <a:r>
              <a:rPr lang="en-US" altLang="en-US" sz="2000" dirty="0" smtClean="0">
                <a:latin typeface="Helvetica" charset="0"/>
                <a:ea typeface="ＭＳ Ｐゴシック" pitchFamily="34" charset="-128"/>
              </a:rPr>
              <a:t>Cup</a:t>
            </a:r>
          </a:p>
          <a:p>
            <a:pPr lvl="1"/>
            <a:r>
              <a:rPr lang="en-US" altLang="en-US" sz="1800" dirty="0" smtClean="0">
                <a:latin typeface="Helvetica" charset="0"/>
                <a:ea typeface="ＭＳ Ｐゴシック" pitchFamily="34" charset="-128"/>
              </a:rPr>
              <a:t>Manual operation; manual scope readout; offline analysis</a:t>
            </a:r>
            <a:endParaRPr lang="en-US" altLang="en-US" sz="1800" dirty="0">
              <a:latin typeface="Helvetica" charset="0"/>
              <a:ea typeface="ＭＳ Ｐゴシック" pitchFamily="34" charset="-128"/>
            </a:endParaRPr>
          </a:p>
          <a:p>
            <a:r>
              <a:rPr lang="en-US" sz="2000" dirty="0" smtClean="0"/>
              <a:t>Support CDR</a:t>
            </a:r>
            <a:endParaRPr lang="en-US" sz="2000" dirty="0"/>
          </a:p>
          <a:p>
            <a:r>
              <a:rPr lang="en-US" sz="2000" dirty="0" smtClean="0">
                <a:solidFill>
                  <a:srgbClr val="FF0000"/>
                </a:solidFill>
              </a:rPr>
              <a:t>Not supported</a:t>
            </a:r>
            <a:r>
              <a:rPr lang="en-US" sz="2000" dirty="0" smtClean="0"/>
              <a:t>: MEBT </a:t>
            </a:r>
            <a:r>
              <a:rPr lang="en-US" sz="2000" dirty="0" err="1" smtClean="0"/>
              <a:t>Emittance</a:t>
            </a:r>
            <a:r>
              <a:rPr lang="en-US" sz="2000" dirty="0" smtClean="0"/>
              <a:t> monitor, wire scanners, RWCM, laser wire development</a:t>
            </a:r>
            <a:endParaRPr lang="en-US" sz="2000" dirty="0"/>
          </a:p>
        </p:txBody>
      </p:sp>
      <p:sp>
        <p:nvSpPr>
          <p:cNvPr id="4" name="Date Placeholder 3"/>
          <p:cNvSpPr>
            <a:spLocks noGrp="1"/>
          </p:cNvSpPr>
          <p:nvPr>
            <p:ph type="dt" sz="half" idx="10"/>
          </p:nvPr>
        </p:nvSpPr>
        <p:spPr/>
        <p:txBody>
          <a:bodyPr/>
          <a:lstStyle/>
          <a:p>
            <a:fld id="{B4A579C7-7E32-4E3B-A232-E14F83635CA6}" type="datetime1">
              <a:rPr lang="en-US" altLang="en-US" smtClean="0"/>
              <a:t>6/29/15</a:t>
            </a:fld>
            <a:endParaRPr lang="en-US" altLang="en-US" dirty="0"/>
          </a:p>
        </p:txBody>
      </p:sp>
      <p:sp>
        <p:nvSpPr>
          <p:cNvPr id="5" name="Footer Placeholder 4"/>
          <p:cNvSpPr>
            <a:spLocks noGrp="1"/>
          </p:cNvSpPr>
          <p:nvPr>
            <p:ph type="ftr" sz="quarter" idx="11"/>
          </p:nvPr>
        </p:nvSpPr>
        <p:spPr/>
        <p:txBody>
          <a:bodyPr/>
          <a:lstStyle/>
          <a:p>
            <a:pPr>
              <a:defRPr/>
            </a:pPr>
            <a:r>
              <a:rPr lang="en-US" smtClean="0"/>
              <a:t>Scarpine | Instrumentation</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20</a:t>
            </a:fld>
            <a:endParaRPr lang="en-US" altLang="en-US"/>
          </a:p>
        </p:txBody>
      </p:sp>
      <p:pic>
        <p:nvPicPr>
          <p:cNvPr id="11" name="Picture 10"/>
          <p:cNvPicPr>
            <a:picLocks noChangeAspect="1"/>
          </p:cNvPicPr>
          <p:nvPr/>
        </p:nvPicPr>
        <p:blipFill>
          <a:blip r:embed="rId3"/>
          <a:stretch>
            <a:fillRect/>
          </a:stretch>
        </p:blipFill>
        <p:spPr>
          <a:xfrm>
            <a:off x="393678" y="923315"/>
            <a:ext cx="8162083" cy="1295400"/>
          </a:xfrm>
          <a:prstGeom prst="rect">
            <a:avLst/>
          </a:prstGeom>
        </p:spPr>
      </p:pic>
    </p:spTree>
    <p:extLst>
      <p:ext uri="{BB962C8B-B14F-4D97-AF65-F5344CB8AC3E}">
        <p14:creationId xmlns:p14="http://schemas.microsoft.com/office/powerpoint/2010/main" val="17434603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Instrumentation</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2931083"/>
          </a:xfrm>
        </p:spPr>
        <p:txBody>
          <a:bodyPr/>
          <a:lstStyle/>
          <a:p>
            <a:r>
              <a:rPr lang="en-US" dirty="0" smtClean="0"/>
              <a:t>Describe FTE resource needs to reach goals</a:t>
            </a:r>
          </a:p>
          <a:p>
            <a:pPr lvl="1"/>
            <a:r>
              <a:rPr lang="en-US" dirty="0" smtClean="0"/>
              <a:t>A number of instruments will be commissioned in FY16 requiring an increase in FTEs</a:t>
            </a:r>
          </a:p>
          <a:p>
            <a:pPr lvl="1"/>
            <a:r>
              <a:rPr lang="en-US" dirty="0" smtClean="0"/>
              <a:t>Most of these instruments required to commission RFQ</a:t>
            </a:r>
            <a:endParaRPr lang="en-US" dirty="0"/>
          </a:p>
          <a:p>
            <a:r>
              <a:rPr lang="en-US" dirty="0" smtClean="0"/>
              <a:t>Describe M&amp;S resource needs to reach goals</a:t>
            </a:r>
          </a:p>
          <a:p>
            <a:pPr lvl="1"/>
            <a:r>
              <a:rPr lang="en-US" dirty="0" smtClean="0"/>
              <a:t>Original target M&amp;S appear adequate to meet FY16 initial goals</a:t>
            </a:r>
          </a:p>
          <a:p>
            <a:pPr lvl="1"/>
            <a:r>
              <a:rPr lang="en-US" dirty="0" smtClean="0"/>
              <a:t>Additional narrative here, if needed</a:t>
            </a:r>
          </a:p>
        </p:txBody>
      </p:sp>
      <p:sp>
        <p:nvSpPr>
          <p:cNvPr id="4" name="Date Placeholder 3"/>
          <p:cNvSpPr>
            <a:spLocks noGrp="1"/>
          </p:cNvSpPr>
          <p:nvPr>
            <p:ph type="dt" sz="half" idx="10"/>
          </p:nvPr>
        </p:nvSpPr>
        <p:spPr/>
        <p:txBody>
          <a:bodyPr/>
          <a:lstStyle/>
          <a:p>
            <a:fld id="{32D34AEF-A70E-46FF-A12F-DC4186FAAE46}" type="datetime1">
              <a:rPr lang="en-US" altLang="en-US" smtClean="0"/>
              <a:t>6/29/15</a:t>
            </a:fld>
            <a:endParaRPr lang="en-US" altLang="en-US" dirty="0"/>
          </a:p>
        </p:txBody>
      </p:sp>
      <p:sp>
        <p:nvSpPr>
          <p:cNvPr id="5" name="Footer Placeholder 4"/>
          <p:cNvSpPr>
            <a:spLocks noGrp="1"/>
          </p:cNvSpPr>
          <p:nvPr>
            <p:ph type="ftr" sz="quarter" idx="11"/>
          </p:nvPr>
        </p:nvSpPr>
        <p:spPr/>
        <p:txBody>
          <a:bodyPr/>
          <a:lstStyle/>
          <a:p>
            <a:pPr>
              <a:defRPr/>
            </a:pPr>
            <a:r>
              <a:rPr lang="en-US" smtClean="0"/>
              <a:t>Scarpine | Instrumentation</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21</a:t>
            </a:fld>
            <a:endParaRPr lang="en-US" altLang="en-US" dirty="0"/>
          </a:p>
        </p:txBody>
      </p:sp>
      <p:pic>
        <p:nvPicPr>
          <p:cNvPr id="11" name="Picture 10"/>
          <p:cNvPicPr>
            <a:picLocks noChangeAspect="1"/>
          </p:cNvPicPr>
          <p:nvPr/>
        </p:nvPicPr>
        <p:blipFill>
          <a:blip r:embed="rId3"/>
          <a:stretch>
            <a:fillRect/>
          </a:stretch>
        </p:blipFill>
        <p:spPr>
          <a:xfrm>
            <a:off x="442318" y="863186"/>
            <a:ext cx="8162083" cy="2349500"/>
          </a:xfrm>
          <a:prstGeom prst="rect">
            <a:avLst/>
          </a:prstGeom>
        </p:spPr>
      </p:pic>
    </p:spTree>
    <p:extLst>
      <p:ext uri="{BB962C8B-B14F-4D97-AF65-F5344CB8AC3E}">
        <p14:creationId xmlns:p14="http://schemas.microsoft.com/office/powerpoint/2010/main" val="19224004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Curtis on </a:t>
            </a:r>
            <a:r>
              <a:rPr lang="en-US" altLang="en-US" dirty="0" smtClean="0">
                <a:latin typeface="Helvetica" charset="0"/>
                <a:ea typeface="ＭＳ Ｐゴシック" pitchFamily="34" charset="-128"/>
              </a:rPr>
              <a:t>Mechanical </a:t>
            </a:r>
            <a:r>
              <a:rPr lang="en-US" altLang="en-US" dirty="0">
                <a:latin typeface="Helvetica" charset="0"/>
                <a:ea typeface="ＭＳ Ｐゴシック" pitchFamily="34" charset="-128"/>
              </a:rPr>
              <a:t>Support </a:t>
            </a:r>
            <a:r>
              <a:rPr lang="en-US" altLang="en-US" dirty="0" smtClean="0">
                <a:latin typeface="Helvetica" charset="0"/>
                <a:ea typeface="ＭＳ Ｐゴシック" pitchFamily="34" charset="-128"/>
              </a:rPr>
              <a:t>Systems </a:t>
            </a:r>
            <a:r>
              <a:rPr lang="en-US" dirty="0" smtClean="0"/>
              <a:t>– Achievable Goals at Initial Target</a:t>
            </a:r>
            <a:endParaRPr lang="en-US" dirty="0"/>
          </a:p>
        </p:txBody>
      </p:sp>
      <p:sp>
        <p:nvSpPr>
          <p:cNvPr id="3" name="Content Placeholder 2"/>
          <p:cNvSpPr>
            <a:spLocks noGrp="1"/>
          </p:cNvSpPr>
          <p:nvPr>
            <p:ph idx="1"/>
          </p:nvPr>
        </p:nvSpPr>
        <p:spPr>
          <a:xfrm>
            <a:off x="242887" y="2537687"/>
            <a:ext cx="8672513" cy="2148350"/>
          </a:xfrm>
        </p:spPr>
        <p:txBody>
          <a:bodyPr/>
          <a:lstStyle/>
          <a:p>
            <a:r>
              <a:rPr lang="en-US" dirty="0" smtClean="0"/>
              <a:t>The goal of supporting the CDR can be achieved with less than this original target</a:t>
            </a:r>
            <a:endParaRPr lang="en-US" dirty="0"/>
          </a:p>
          <a:p>
            <a:endParaRPr lang="en-US" dirty="0"/>
          </a:p>
        </p:txBody>
      </p:sp>
      <p:sp>
        <p:nvSpPr>
          <p:cNvPr id="4" name="Date Placeholder 3"/>
          <p:cNvSpPr>
            <a:spLocks noGrp="1"/>
          </p:cNvSpPr>
          <p:nvPr>
            <p:ph type="dt" sz="half" idx="10"/>
          </p:nvPr>
        </p:nvSpPr>
        <p:spPr/>
        <p:txBody>
          <a:bodyPr/>
          <a:lstStyle/>
          <a:p>
            <a:r>
              <a:rPr lang="en-US" altLang="en-US" dirty="0" smtClean="0"/>
              <a:t>6/30/2015</a:t>
            </a:r>
            <a:endParaRPr lang="en-US" altLang="en-US"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22</a:t>
            </a:fld>
            <a:endParaRPr lang="en-US" altLang="en-US"/>
          </a:p>
        </p:txBody>
      </p:sp>
      <p:pic>
        <p:nvPicPr>
          <p:cNvPr id="7" name="Picture 6"/>
          <p:cNvPicPr>
            <a:picLocks noChangeAspect="1"/>
          </p:cNvPicPr>
          <p:nvPr/>
        </p:nvPicPr>
        <p:blipFill>
          <a:blip r:embed="rId3"/>
          <a:stretch>
            <a:fillRect/>
          </a:stretch>
        </p:blipFill>
        <p:spPr>
          <a:xfrm>
            <a:off x="413134" y="1030313"/>
            <a:ext cx="8162083" cy="1295400"/>
          </a:xfrm>
          <a:prstGeom prst="rect">
            <a:avLst/>
          </a:prstGeom>
        </p:spPr>
      </p:pic>
      <p:sp>
        <p:nvSpPr>
          <p:cNvPr id="8" name="Footer Placeholder 4"/>
          <p:cNvSpPr>
            <a:spLocks noGrp="1"/>
          </p:cNvSpPr>
          <p:nvPr>
            <p:ph type="ftr" sz="quarter" idx="11"/>
          </p:nvPr>
        </p:nvSpPr>
        <p:spPr>
          <a:xfrm>
            <a:off x="806450" y="6515100"/>
            <a:ext cx="5373688" cy="241300"/>
          </a:xfrm>
        </p:spPr>
        <p:txBody>
          <a:bodyPr/>
          <a:lstStyle/>
          <a:p>
            <a:pPr>
              <a:defRPr/>
            </a:pPr>
            <a:r>
              <a:rPr lang="en-US" dirty="0" smtClean="0"/>
              <a:t>C. Baffes | PIP-II Mechanical Support Systems FY16 Budget Request</a:t>
            </a:r>
            <a:endParaRPr lang="en-US" b="1" dirty="0"/>
          </a:p>
        </p:txBody>
      </p:sp>
    </p:spTree>
    <p:extLst>
      <p:ext uri="{BB962C8B-B14F-4D97-AF65-F5344CB8AC3E}">
        <p14:creationId xmlns:p14="http://schemas.microsoft.com/office/powerpoint/2010/main" val="338544154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RF Power (Front End, HWR, 325 MHz) </a:t>
            </a:r>
            <a:r>
              <a:rPr lang="en-US" dirty="0" smtClean="0"/>
              <a:t>– Resources Required to Meet Initial Goals</a:t>
            </a:r>
            <a:endParaRPr lang="en-US" dirty="0"/>
          </a:p>
        </p:txBody>
      </p:sp>
      <p:sp>
        <p:nvSpPr>
          <p:cNvPr id="3" name="Content Placeholder 2"/>
          <p:cNvSpPr>
            <a:spLocks noGrp="1"/>
          </p:cNvSpPr>
          <p:nvPr>
            <p:ph idx="1"/>
          </p:nvPr>
        </p:nvSpPr>
        <p:spPr>
          <a:xfrm>
            <a:off x="228600" y="3046779"/>
            <a:ext cx="8672513" cy="2931083"/>
          </a:xfrm>
        </p:spPr>
        <p:txBody>
          <a:bodyPr/>
          <a:lstStyle/>
          <a:p>
            <a:r>
              <a:rPr lang="en-US" dirty="0" smtClean="0"/>
              <a:t>Describe FTE resource needs to reach goals</a:t>
            </a:r>
          </a:p>
          <a:p>
            <a:pPr lvl="1"/>
            <a:r>
              <a:rPr lang="en-US" dirty="0" smtClean="0"/>
              <a:t>Electrical engineering support at 0.8 FTE 0.2 FTE technician</a:t>
            </a:r>
          </a:p>
          <a:p>
            <a:pPr lvl="1"/>
            <a:r>
              <a:rPr lang="en-US" dirty="0" smtClean="0"/>
              <a:t>Keep RFQ RF functioning, Installation of MEBT RF</a:t>
            </a:r>
          </a:p>
          <a:p>
            <a:pPr lvl="1"/>
            <a:endParaRPr lang="en-US" dirty="0"/>
          </a:p>
          <a:p>
            <a:r>
              <a:rPr lang="en-US" dirty="0" smtClean="0"/>
              <a:t>Describe M&amp;S resource needs to reach goals</a:t>
            </a:r>
          </a:p>
          <a:p>
            <a:pPr lvl="1"/>
            <a:r>
              <a:rPr lang="en-US" dirty="0" smtClean="0"/>
              <a:t>Procurement of connectors for MEBT, and one 7kW HWR 162.5 MHz amplifier with a one year lead time, needed in 2017</a:t>
            </a:r>
          </a:p>
        </p:txBody>
      </p:sp>
      <p:sp>
        <p:nvSpPr>
          <p:cNvPr id="4" name="Date Placeholder 3"/>
          <p:cNvSpPr>
            <a:spLocks noGrp="1"/>
          </p:cNvSpPr>
          <p:nvPr>
            <p:ph type="dt" sz="half" idx="10"/>
          </p:nvPr>
        </p:nvSpPr>
        <p:spPr/>
        <p:txBody>
          <a:bodyPr/>
          <a:lstStyle/>
          <a:p>
            <a:r>
              <a:rPr lang="en-US" altLang="en-US" dirty="0" smtClean="0"/>
              <a:t>6/30/2015</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23</a:t>
            </a:fld>
            <a:endParaRPr lang="en-US" altLang="en-US" dirty="0"/>
          </a:p>
        </p:txBody>
      </p:sp>
      <p:pic>
        <p:nvPicPr>
          <p:cNvPr id="9" name="Picture 8"/>
          <p:cNvPicPr>
            <a:picLocks noChangeAspect="1"/>
          </p:cNvPicPr>
          <p:nvPr/>
        </p:nvPicPr>
        <p:blipFill>
          <a:blip r:embed="rId3"/>
          <a:stretch>
            <a:fillRect/>
          </a:stretch>
        </p:blipFill>
        <p:spPr>
          <a:xfrm>
            <a:off x="490958" y="892920"/>
            <a:ext cx="8162083" cy="2095500"/>
          </a:xfrm>
          <a:prstGeom prst="rect">
            <a:avLst/>
          </a:prstGeom>
        </p:spPr>
      </p:pic>
    </p:spTree>
    <p:extLst>
      <p:ext uri="{BB962C8B-B14F-4D97-AF65-F5344CB8AC3E}">
        <p14:creationId xmlns:p14="http://schemas.microsoft.com/office/powerpoint/2010/main" val="12549697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Presentation Outline</a:t>
            </a:r>
            <a:endParaRPr lang="en-US" dirty="0"/>
          </a:p>
        </p:txBody>
      </p:sp>
      <p:sp>
        <p:nvSpPr>
          <p:cNvPr id="3" name="Content Placeholder 2"/>
          <p:cNvSpPr>
            <a:spLocks noGrp="1"/>
          </p:cNvSpPr>
          <p:nvPr>
            <p:ph idx="1"/>
          </p:nvPr>
        </p:nvSpPr>
        <p:spPr>
          <a:xfrm>
            <a:off x="228600" y="1043047"/>
            <a:ext cx="8672513" cy="384422"/>
          </a:xfrm>
        </p:spPr>
        <p:txBody>
          <a:bodyPr/>
          <a:lstStyle/>
          <a:p>
            <a:r>
              <a:rPr lang="en-US" dirty="0" smtClean="0"/>
              <a:t>Resources required to meet target Goals:</a:t>
            </a:r>
          </a:p>
        </p:txBody>
      </p:sp>
      <p:sp>
        <p:nvSpPr>
          <p:cNvPr id="4" name="Date Placeholder 3"/>
          <p:cNvSpPr>
            <a:spLocks noGrp="1"/>
          </p:cNvSpPr>
          <p:nvPr>
            <p:ph type="dt" sz="half" idx="10"/>
          </p:nvPr>
        </p:nvSpPr>
        <p:spPr/>
        <p:txBody>
          <a:bodyPr/>
          <a:lstStyle/>
          <a:p>
            <a:r>
              <a:rPr lang="en-US" altLang="en-US" smtClean="0"/>
              <a:t>6/30/15</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Everything Else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003797153"/>
              </p:ext>
            </p:extLst>
          </p:nvPr>
        </p:nvGraphicFramePr>
        <p:xfrm>
          <a:off x="1142076" y="1476693"/>
          <a:ext cx="7453036" cy="4450080"/>
        </p:xfrm>
        <a:graphic>
          <a:graphicData uri="http://schemas.openxmlformats.org/drawingml/2006/table">
            <a:tbl>
              <a:tblPr firstRow="1" bandRow="1">
                <a:tableStyleId>{5C22544A-7EE6-4342-B048-85BDC9FD1C3A}</a:tableStyleId>
              </a:tblPr>
              <a:tblGrid>
                <a:gridCol w="1863259"/>
                <a:gridCol w="1863259"/>
                <a:gridCol w="1863259"/>
                <a:gridCol w="1863259"/>
              </a:tblGrid>
              <a:tr h="370840">
                <a:tc>
                  <a:txBody>
                    <a:bodyPr/>
                    <a:lstStyle/>
                    <a:p>
                      <a:endParaRPr lang="en-US" dirty="0"/>
                    </a:p>
                  </a:txBody>
                  <a:tcPr/>
                </a:tc>
                <a:tc>
                  <a:txBody>
                    <a:bodyPr/>
                    <a:lstStyle/>
                    <a:p>
                      <a:pPr algn="ctr"/>
                      <a:r>
                        <a:rPr lang="en-US" dirty="0" smtClean="0"/>
                        <a:t>Allocation</a:t>
                      </a:r>
                      <a:endParaRPr lang="en-US" dirty="0"/>
                    </a:p>
                  </a:txBody>
                  <a:tcPr/>
                </a:tc>
                <a:tc>
                  <a:txBody>
                    <a:bodyPr/>
                    <a:lstStyle/>
                    <a:p>
                      <a:pPr algn="ctr"/>
                      <a:r>
                        <a:rPr lang="en-US" dirty="0" smtClean="0"/>
                        <a:t>Requested</a:t>
                      </a:r>
                      <a:endParaRPr lang="en-US" dirty="0"/>
                    </a:p>
                  </a:txBody>
                  <a:tcPr/>
                </a:tc>
                <a:tc>
                  <a:txBody>
                    <a:bodyPr/>
                    <a:lstStyle/>
                    <a:p>
                      <a:pPr algn="ctr"/>
                      <a:r>
                        <a:rPr lang="en-US" dirty="0" smtClean="0"/>
                        <a:t>Manager</a:t>
                      </a:r>
                      <a:endParaRPr lang="en-US" dirty="0"/>
                    </a:p>
                  </a:txBody>
                  <a:tcPr/>
                </a:tc>
              </a:tr>
              <a:tr h="370840">
                <a:tc>
                  <a:txBody>
                    <a:bodyPr/>
                    <a:lstStyle/>
                    <a:p>
                      <a:r>
                        <a:rPr lang="en-US" dirty="0" err="1" smtClean="0"/>
                        <a:t>Accel</a:t>
                      </a:r>
                      <a:r>
                        <a:rPr lang="en-US" dirty="0" smtClean="0"/>
                        <a:t> Design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err="1" smtClean="0"/>
                        <a:t>Valeri</a:t>
                      </a:r>
                      <a:endParaRPr lang="en-US" dirty="0"/>
                    </a:p>
                  </a:txBody>
                  <a:tcPr/>
                </a:tc>
              </a:tr>
              <a:tr h="370840">
                <a:tc>
                  <a:txBody>
                    <a:bodyPr/>
                    <a:lstStyle/>
                    <a:p>
                      <a:r>
                        <a:rPr lang="en-US" dirty="0" err="1" smtClean="0"/>
                        <a:t>Accel</a:t>
                      </a:r>
                      <a:r>
                        <a:rPr lang="en-US" dirty="0" smtClean="0"/>
                        <a:t> Physics</a:t>
                      </a:r>
                      <a:endParaRPr lang="en-US" dirty="0"/>
                    </a:p>
                  </a:txBody>
                  <a:tcPr/>
                </a:tc>
                <a:tc>
                  <a:txBody>
                    <a:bodyPr/>
                    <a:lstStyle/>
                    <a:p>
                      <a:pPr algn="ctr"/>
                      <a:r>
                        <a:rPr lang="en-US" dirty="0" smtClean="0"/>
                        <a:t>$50,000</a:t>
                      </a:r>
                      <a:endParaRPr lang="en-US" dirty="0"/>
                    </a:p>
                  </a:txBody>
                  <a:tcPr/>
                </a:tc>
                <a:tc>
                  <a:txBody>
                    <a:bodyPr/>
                    <a:lstStyle/>
                    <a:p>
                      <a:pPr algn="ctr"/>
                      <a:endParaRPr lang="en-US" dirty="0"/>
                    </a:p>
                  </a:txBody>
                  <a:tcPr/>
                </a:tc>
                <a:tc>
                  <a:txBody>
                    <a:bodyPr/>
                    <a:lstStyle/>
                    <a:p>
                      <a:pPr algn="ctr"/>
                      <a:r>
                        <a:rPr lang="en-US" dirty="0" err="1" smtClean="0"/>
                        <a:t>Valeri</a:t>
                      </a:r>
                      <a:endParaRPr lang="en-US" dirty="0"/>
                    </a:p>
                  </a:txBody>
                  <a:tcPr/>
                </a:tc>
              </a:tr>
              <a:tr h="370840">
                <a:tc>
                  <a:txBody>
                    <a:bodyPr/>
                    <a:lstStyle/>
                    <a:p>
                      <a:r>
                        <a:rPr lang="en-US" dirty="0" smtClean="0"/>
                        <a:t>Beam Delivery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Dave</a:t>
                      </a:r>
                      <a:endParaRPr lang="en-US" dirty="0"/>
                    </a:p>
                  </a:txBody>
                  <a:tcPr/>
                </a:tc>
              </a:tr>
              <a:tr h="370840">
                <a:tc>
                  <a:txBody>
                    <a:bodyPr/>
                    <a:lstStyle/>
                    <a:p>
                      <a:r>
                        <a:rPr lang="en-US" dirty="0" smtClean="0"/>
                        <a:t>Cryo</a:t>
                      </a:r>
                      <a:endParaRPr lang="en-US" dirty="0"/>
                    </a:p>
                  </a:txBody>
                  <a:tcPr/>
                </a:tc>
                <a:tc>
                  <a:txBody>
                    <a:bodyPr/>
                    <a:lstStyle/>
                    <a:p>
                      <a:pPr algn="ctr"/>
                      <a:r>
                        <a:rPr lang="en-US" dirty="0" smtClean="0"/>
                        <a:t>-</a:t>
                      </a:r>
                      <a:endParaRPr lang="en-US" dirty="0"/>
                    </a:p>
                  </a:txBody>
                  <a:tcPr/>
                </a:tc>
                <a:tc>
                  <a:txBody>
                    <a:bodyPr/>
                    <a:lstStyle/>
                    <a:p>
                      <a:pPr algn="ctr"/>
                      <a:r>
                        <a:rPr lang="en-US" dirty="0" smtClean="0"/>
                        <a:t>$800,000</a:t>
                      </a:r>
                      <a:endParaRPr lang="en-US" dirty="0"/>
                    </a:p>
                  </a:txBody>
                  <a:tcPr/>
                </a:tc>
                <a:tc>
                  <a:txBody>
                    <a:bodyPr/>
                    <a:lstStyle/>
                    <a:p>
                      <a:pPr algn="ctr"/>
                      <a:r>
                        <a:rPr lang="en-US" dirty="0" err="1" smtClean="0"/>
                        <a:t>Arkadiy</a:t>
                      </a:r>
                      <a:endParaRPr lang="en-US" dirty="0"/>
                    </a:p>
                  </a:txBody>
                  <a:tcPr/>
                </a:tc>
              </a:tr>
              <a:tr h="370840">
                <a:tc>
                  <a:txBody>
                    <a:bodyPr/>
                    <a:lstStyle/>
                    <a:p>
                      <a:r>
                        <a:rPr lang="en-US" dirty="0" smtClean="0"/>
                        <a:t>Instrumentation</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$98,000</a:t>
                      </a:r>
                      <a:endParaRPr lang="en-US" dirty="0"/>
                    </a:p>
                  </a:txBody>
                  <a:tcPr/>
                </a:tc>
                <a:tc>
                  <a:txBody>
                    <a:bodyPr/>
                    <a:lstStyle/>
                    <a:p>
                      <a:pPr algn="ctr"/>
                      <a:r>
                        <a:rPr lang="en-US" dirty="0" smtClean="0"/>
                        <a:t>Vic</a:t>
                      </a:r>
                      <a:endParaRPr lang="en-US" dirty="0"/>
                    </a:p>
                  </a:txBody>
                  <a:tcPr/>
                </a:tc>
              </a:tr>
              <a:tr h="370840">
                <a:tc>
                  <a:txBody>
                    <a:bodyPr/>
                    <a:lstStyle/>
                    <a:p>
                      <a:r>
                        <a:rPr lang="en-US" dirty="0" smtClean="0"/>
                        <a:t>LLRF</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$222,520</a:t>
                      </a:r>
                      <a:endParaRPr lang="en-US" dirty="0"/>
                    </a:p>
                  </a:txBody>
                  <a:tcPr/>
                </a:tc>
                <a:tc>
                  <a:txBody>
                    <a:bodyPr/>
                    <a:lstStyle/>
                    <a:p>
                      <a:pPr algn="ctr"/>
                      <a:r>
                        <a:rPr lang="en-US" dirty="0" smtClean="0"/>
                        <a:t>Brian</a:t>
                      </a:r>
                      <a:endParaRPr lang="en-US" dirty="0"/>
                    </a:p>
                  </a:txBody>
                  <a:tcPr/>
                </a:tc>
              </a:tr>
              <a:tr h="370840">
                <a:tc>
                  <a:txBody>
                    <a:bodyPr/>
                    <a:lstStyle/>
                    <a:p>
                      <a:r>
                        <a:rPr lang="en-US" dirty="0" err="1" smtClean="0"/>
                        <a:t>Mech</a:t>
                      </a:r>
                      <a:r>
                        <a:rPr lang="en-US" dirty="0" smtClean="0"/>
                        <a:t> Support </a:t>
                      </a:r>
                      <a:endParaRPr lang="en-US" dirty="0"/>
                    </a:p>
                  </a:txBody>
                  <a:tcPr/>
                </a:tc>
                <a:tc>
                  <a:txBody>
                    <a:bodyPr/>
                    <a:lstStyle/>
                    <a:p>
                      <a:pPr algn="ctr"/>
                      <a:r>
                        <a:rPr lang="en-US" dirty="0" smtClean="0"/>
                        <a:t>$50,000</a:t>
                      </a:r>
                      <a:endParaRPr lang="en-US" dirty="0"/>
                    </a:p>
                  </a:txBody>
                  <a:tcPr/>
                </a:tc>
                <a:tc>
                  <a:txBody>
                    <a:bodyPr/>
                    <a:lstStyle/>
                    <a:p>
                      <a:pPr algn="ctr"/>
                      <a:r>
                        <a:rPr lang="en-US" dirty="0" smtClean="0"/>
                        <a:t>$15,000</a:t>
                      </a:r>
                      <a:endParaRPr lang="en-US" dirty="0"/>
                    </a:p>
                  </a:txBody>
                  <a:tcPr/>
                </a:tc>
                <a:tc>
                  <a:txBody>
                    <a:bodyPr/>
                    <a:lstStyle/>
                    <a:p>
                      <a:pPr algn="ctr"/>
                      <a:r>
                        <a:rPr lang="en-US" dirty="0" smtClean="0"/>
                        <a:t>Curtis</a:t>
                      </a:r>
                      <a:endParaRPr lang="en-US" dirty="0"/>
                    </a:p>
                  </a:txBody>
                  <a:tcPr/>
                </a:tc>
              </a:tr>
              <a:tr h="370840">
                <a:tc>
                  <a:txBody>
                    <a:bodyPr/>
                    <a:lstStyle/>
                    <a:p>
                      <a:r>
                        <a:rPr lang="en-US" dirty="0" smtClean="0"/>
                        <a:t>Vacuum</a:t>
                      </a:r>
                      <a:endParaRPr lang="en-US" dirty="0"/>
                    </a:p>
                  </a:txBody>
                  <a:tcPr/>
                </a:tc>
                <a:tc>
                  <a:txBody>
                    <a:bodyPr/>
                    <a:lstStyle/>
                    <a:p>
                      <a:pPr algn="ctr"/>
                      <a:r>
                        <a:rPr lang="en-US" dirty="0" smtClean="0"/>
                        <a:t>-</a:t>
                      </a:r>
                      <a:endParaRPr lang="en-US" dirty="0"/>
                    </a:p>
                  </a:txBody>
                  <a:tcPr/>
                </a:tc>
                <a:tc>
                  <a:txBody>
                    <a:bodyPr/>
                    <a:lstStyle/>
                    <a:p>
                      <a:pPr algn="ctr"/>
                      <a:r>
                        <a:rPr lang="en-US" dirty="0" smtClean="0"/>
                        <a:t>$48,800</a:t>
                      </a:r>
                      <a:endParaRPr lang="en-US" dirty="0"/>
                    </a:p>
                  </a:txBody>
                  <a:tcPr/>
                </a:tc>
                <a:tc>
                  <a:txBody>
                    <a:bodyPr/>
                    <a:lstStyle/>
                    <a:p>
                      <a:pPr algn="ctr"/>
                      <a:r>
                        <a:rPr lang="en-US" dirty="0" smtClean="0"/>
                        <a:t>Alex</a:t>
                      </a:r>
                      <a:endParaRPr lang="en-US" dirty="0"/>
                    </a:p>
                  </a:txBody>
                  <a:tcPr/>
                </a:tc>
              </a:tr>
              <a:tr h="370840">
                <a:tc>
                  <a:txBody>
                    <a:bodyPr/>
                    <a:lstStyle/>
                    <a:p>
                      <a:r>
                        <a:rPr lang="en-US" dirty="0" smtClean="0"/>
                        <a:t>HLRF</a:t>
                      </a:r>
                      <a:endParaRPr lang="en-US" dirty="0"/>
                    </a:p>
                  </a:txBody>
                  <a:tcPr/>
                </a:tc>
                <a:tc>
                  <a:txBody>
                    <a:bodyPr/>
                    <a:lstStyle/>
                    <a:p>
                      <a:pPr algn="ctr"/>
                      <a:r>
                        <a:rPr lang="en-US" dirty="0" smtClean="0"/>
                        <a:t>-</a:t>
                      </a:r>
                      <a:endParaRPr lang="en-US" dirty="0"/>
                    </a:p>
                  </a:txBody>
                  <a:tcPr/>
                </a:tc>
                <a:tc>
                  <a:txBody>
                    <a:bodyPr/>
                    <a:lstStyle/>
                    <a:p>
                      <a:pPr algn="ctr"/>
                      <a:r>
                        <a:rPr lang="en-US" dirty="0" smtClean="0"/>
                        <a:t>$60,000</a:t>
                      </a:r>
                      <a:endParaRPr lang="en-US" dirty="0"/>
                    </a:p>
                  </a:txBody>
                  <a:tcPr/>
                </a:tc>
                <a:tc>
                  <a:txBody>
                    <a:bodyPr/>
                    <a:lstStyle/>
                    <a:p>
                      <a:pPr algn="ctr"/>
                      <a:r>
                        <a:rPr lang="en-US" dirty="0" smtClean="0"/>
                        <a:t>Ralph</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$300,000</a:t>
                      </a:r>
                      <a:endParaRPr lang="en-US" dirty="0"/>
                    </a:p>
                  </a:txBody>
                  <a:tcPr/>
                </a:tc>
                <a:tc>
                  <a:txBody>
                    <a:bodyPr/>
                    <a:lstStyle/>
                    <a:p>
                      <a:pPr algn="ctr"/>
                      <a:r>
                        <a:rPr lang="en-US" dirty="0" smtClean="0"/>
                        <a:t>$1,244,320</a:t>
                      </a:r>
                      <a:endParaRPr lang="en-US" dirty="0"/>
                    </a:p>
                  </a:txBody>
                  <a:tcPr/>
                </a:tc>
                <a:tc>
                  <a:txBody>
                    <a:bodyPr/>
                    <a:lstStyle/>
                    <a:p>
                      <a:pPr algn="ctr"/>
                      <a:r>
                        <a:rPr lang="en-US" dirty="0" smtClean="0">
                          <a:solidFill>
                            <a:srgbClr val="FF0000"/>
                          </a:solidFill>
                        </a:rPr>
                        <a:t>($944,320)</a:t>
                      </a:r>
                      <a:endParaRPr lang="en-US" dirty="0">
                        <a:solidFill>
                          <a:srgbClr val="FF0000"/>
                        </a:solidFill>
                      </a:endParaRPr>
                    </a:p>
                  </a:txBody>
                  <a:tcPr/>
                </a:tc>
              </a:tr>
              <a:tr h="370840">
                <a:tc>
                  <a:txBody>
                    <a:bodyPr/>
                    <a:lstStyle/>
                    <a:p>
                      <a:r>
                        <a:rPr lang="en-US" dirty="0" smtClean="0"/>
                        <a:t>Boo/RR/MI</a:t>
                      </a:r>
                      <a:endParaRPr lang="en-US" dirty="0"/>
                    </a:p>
                  </a:txBody>
                  <a:tcPr/>
                </a:tc>
                <a:tc>
                  <a:txBody>
                    <a:bodyPr/>
                    <a:lstStyle/>
                    <a:p>
                      <a:pPr algn="ctr"/>
                      <a:r>
                        <a:rPr lang="en-US" dirty="0" smtClean="0"/>
                        <a:t>-</a:t>
                      </a:r>
                      <a:endParaRPr lang="en-US" dirty="0"/>
                    </a:p>
                  </a:txBody>
                  <a:tcPr/>
                </a:tc>
                <a:tc>
                  <a:txBody>
                    <a:bodyPr/>
                    <a:lstStyle/>
                    <a:p>
                      <a:pPr algn="ctr"/>
                      <a:r>
                        <a:rPr lang="en-US" dirty="0" smtClean="0"/>
                        <a:t>$530,000</a:t>
                      </a:r>
                      <a:endParaRPr lang="en-US" dirty="0"/>
                    </a:p>
                  </a:txBody>
                  <a:tcPr/>
                </a:tc>
                <a:tc>
                  <a:txBody>
                    <a:bodyPr/>
                    <a:lstStyle/>
                    <a:p>
                      <a:pPr algn="ctr"/>
                      <a:r>
                        <a:rPr lang="en-US" dirty="0" smtClean="0">
                          <a:solidFill>
                            <a:schemeClr val="accent6"/>
                          </a:solidFill>
                        </a:rPr>
                        <a:t>?</a:t>
                      </a:r>
                      <a:endParaRPr lang="en-US" dirty="0">
                        <a:solidFill>
                          <a:schemeClr val="accent6"/>
                        </a:solidFill>
                      </a:endParaRPr>
                    </a:p>
                  </a:txBody>
                  <a:tcPr/>
                </a:tc>
              </a:tr>
            </a:tbl>
          </a:graphicData>
        </a:graphic>
      </p:graphicFrame>
    </p:spTree>
    <p:extLst>
      <p:ext uri="{BB962C8B-B14F-4D97-AF65-F5344CB8AC3E}">
        <p14:creationId xmlns:p14="http://schemas.microsoft.com/office/powerpoint/2010/main" val="3378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Accelerator Physics </a:t>
            </a:r>
            <a:r>
              <a:rPr lang="en-US" altLang="en-US" dirty="0" smtClean="0">
                <a:latin typeface="Helvetica" charset="0"/>
                <a:ea typeface="ＭＳ Ｐゴシック" pitchFamily="34" charset="-128"/>
              </a:rPr>
              <a:t>- FY16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Complete Conceptual Design Requirement (CDR)</a:t>
            </a:r>
          </a:p>
          <a:p>
            <a:pPr lvl="1"/>
            <a:r>
              <a:rPr lang="en-US" altLang="en-US" dirty="0" smtClean="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Support LEBT, RFQ, and MEBT beam analysis</a:t>
            </a:r>
            <a:endParaRPr lang="en-US" altLang="en-US" dirty="0">
              <a:latin typeface="Helvetica" charset="0"/>
              <a:ea typeface="ＭＳ Ｐゴシック" pitchFamily="34" charset="-128"/>
            </a:endParaRPr>
          </a:p>
          <a:p>
            <a:pPr lvl="1"/>
            <a:r>
              <a:rPr lang="en-US" altLang="en-US" dirty="0">
                <a:latin typeface="Helvetica" charset="0"/>
                <a:ea typeface="ＭＳ Ｐゴシック" pitchFamily="34" charset="-128"/>
              </a:rPr>
              <a:t>Provide any required elucidation of the goal </a:t>
            </a:r>
            <a:r>
              <a:rPr lang="en-US" altLang="en-US" dirty="0" smtClean="0">
                <a:latin typeface="Helvetica" charset="0"/>
                <a:ea typeface="ＭＳ Ｐゴシック" pitchFamily="34" charset="-128"/>
              </a:rPr>
              <a:t>here</a:t>
            </a:r>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4</a:t>
            </a:fld>
            <a:endParaRPr lang="en-US" altLang="en-US" sz="900">
              <a:solidFill>
                <a:srgbClr val="154D81"/>
              </a:solidFill>
              <a:latin typeface="Helvetica" charset="0"/>
            </a:endParaRPr>
          </a:p>
        </p:txBody>
      </p:sp>
    </p:spTree>
    <p:extLst>
      <p:ext uri="{BB962C8B-B14F-4D97-AF65-F5344CB8AC3E}">
        <p14:creationId xmlns:p14="http://schemas.microsoft.com/office/powerpoint/2010/main" val="37978956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Accelerator Physics - </a:t>
            </a:r>
            <a:r>
              <a:rPr lang="en-US" altLang="en-US" dirty="0" smtClean="0">
                <a:latin typeface="Helvetica" charset="0"/>
                <a:ea typeface="ＭＳ Ｐゴシック" pitchFamily="34" charset="-128"/>
              </a:rPr>
              <a:t>FY16 Initial Goals</a:t>
            </a:r>
          </a:p>
        </p:txBody>
      </p:sp>
      <p:sp>
        <p:nvSpPr>
          <p:cNvPr id="20482" name="Content Placeholder 2"/>
          <p:cNvSpPr>
            <a:spLocks noGrp="1"/>
          </p:cNvSpPr>
          <p:nvPr>
            <p:ph idx="1"/>
          </p:nvPr>
        </p:nvSpPr>
        <p:spPr bwMode="auto">
          <a:xfrm>
            <a:off x="228600" y="84842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Conceptual Design Report (CDR) development</a:t>
            </a:r>
          </a:p>
          <a:p>
            <a:pPr lvl="1"/>
            <a:r>
              <a:rPr lang="en-US" altLang="en-US" sz="2000" dirty="0" smtClean="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Support LEBT, RFQ, and MEBT beam analysis</a:t>
            </a:r>
          </a:p>
          <a:p>
            <a:pPr lvl="1"/>
            <a:r>
              <a:rPr lang="en-US" altLang="en-US" sz="2000" dirty="0">
                <a:latin typeface="Helvetica" charset="0"/>
                <a:ea typeface="ＭＳ Ｐゴシック" pitchFamily="34" charset="-128"/>
              </a:rPr>
              <a:t>Provide any required elucidation of the goal </a:t>
            </a:r>
            <a:r>
              <a:rPr lang="en-US" altLang="en-US" sz="2000" dirty="0" smtClean="0">
                <a:latin typeface="Helvetica" charset="0"/>
                <a:ea typeface="ＭＳ Ｐゴシック" pitchFamily="34" charset="-128"/>
              </a:rPr>
              <a:t>here</a:t>
            </a:r>
            <a:endParaRPr lang="en-US" altLang="en-US" sz="2000" dirty="0">
              <a:latin typeface="Helvetica" charset="0"/>
              <a:ea typeface="ＭＳ Ｐゴシック" pitchFamily="34" charset="-128"/>
            </a:endParaRPr>
          </a:p>
          <a:p>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5</a:t>
            </a:fld>
            <a:endParaRPr lang="en-US" altLang="en-US" sz="900">
              <a:solidFill>
                <a:srgbClr val="154D81"/>
              </a:solidFill>
              <a:latin typeface="Helvetica" charset="0"/>
            </a:endParaRPr>
          </a:p>
        </p:txBody>
      </p:sp>
    </p:spTree>
    <p:extLst>
      <p:ext uri="{BB962C8B-B14F-4D97-AF65-F5344CB8AC3E}">
        <p14:creationId xmlns:p14="http://schemas.microsoft.com/office/powerpoint/2010/main" val="9420529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Beam Delivery </a:t>
            </a:r>
            <a:r>
              <a:rPr lang="en-US" altLang="en-US" dirty="0" smtClean="0">
                <a:latin typeface="Helvetica" charset="0"/>
                <a:ea typeface="ＭＳ Ｐゴシック" pitchFamily="34" charset="-128"/>
              </a:rPr>
              <a:t>- FY16 Initial Goals</a:t>
            </a:r>
          </a:p>
        </p:txBody>
      </p:sp>
      <p:sp>
        <p:nvSpPr>
          <p:cNvPr id="20482" name="Content Placeholder 2"/>
          <p:cNvSpPr>
            <a:spLocks noGrp="1"/>
          </p:cNvSpPr>
          <p:nvPr>
            <p:ph idx="1"/>
          </p:nvPr>
        </p:nvSpPr>
        <p:spPr bwMode="auto">
          <a:xfrm>
            <a:off x="228600" y="84842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2200" dirty="0" smtClean="0">
                <a:latin typeface="Helvetica" charset="0"/>
                <a:ea typeface="ＭＳ Ｐゴシック" pitchFamily="34" charset="-128"/>
              </a:rPr>
              <a:t>Beam Delivery – Booster – Support completion of Conceptual Design Requirement (CDR)</a:t>
            </a:r>
          </a:p>
          <a:p>
            <a:pPr lvl="1"/>
            <a:r>
              <a:rPr lang="en-US" altLang="en-US" sz="2000" dirty="0" smtClean="0">
                <a:latin typeface="Helvetica" charset="0"/>
                <a:ea typeface="ＭＳ Ｐゴシック" pitchFamily="34" charset="-128"/>
              </a:rPr>
              <a:t>Provide any required elucidation of the goal here</a:t>
            </a:r>
          </a:p>
          <a:p>
            <a:r>
              <a:rPr lang="en-US" altLang="en-US" sz="2200" dirty="0">
                <a:latin typeface="Helvetica" charset="0"/>
                <a:ea typeface="ＭＳ Ｐゴシック" pitchFamily="34" charset="-128"/>
              </a:rPr>
              <a:t>Beam Delivery – Booster – </a:t>
            </a:r>
            <a:r>
              <a:rPr lang="en-US" altLang="en-US" sz="2200" dirty="0" smtClean="0">
                <a:latin typeface="Helvetica" charset="0"/>
                <a:ea typeface="ＭＳ Ｐゴシック" pitchFamily="34" charset="-128"/>
              </a:rPr>
              <a:t>Interface with booster injection development</a:t>
            </a:r>
          </a:p>
          <a:p>
            <a:pPr lvl="1"/>
            <a:r>
              <a:rPr lang="en-US" altLang="en-US" sz="2000" dirty="0">
                <a:latin typeface="Helvetica" charset="0"/>
                <a:ea typeface="ＭＳ Ｐゴシック" pitchFamily="34" charset="-128"/>
              </a:rPr>
              <a:t>Provide any required elucidation of the goal </a:t>
            </a:r>
            <a:r>
              <a:rPr lang="en-US" altLang="en-US" sz="2000" dirty="0" smtClean="0">
                <a:latin typeface="Helvetica" charset="0"/>
                <a:ea typeface="ＭＳ Ｐゴシック" pitchFamily="34" charset="-128"/>
              </a:rPr>
              <a:t>here</a:t>
            </a:r>
            <a:endParaRPr lang="en-US" altLang="en-US" sz="2000" dirty="0">
              <a:latin typeface="Helvetica" charset="0"/>
              <a:ea typeface="ＭＳ Ｐゴシック" pitchFamily="34" charset="-128"/>
            </a:endParaRPr>
          </a:p>
          <a:p>
            <a:r>
              <a:rPr lang="en-US" altLang="en-US" sz="2200" dirty="0">
                <a:latin typeface="Helvetica" charset="0"/>
                <a:ea typeface="ＭＳ Ｐゴシック" pitchFamily="34" charset="-128"/>
              </a:rPr>
              <a:t>Beam Delivery – </a:t>
            </a:r>
            <a:r>
              <a:rPr lang="en-US" altLang="en-US" sz="2200" dirty="0" smtClean="0">
                <a:latin typeface="Helvetica" charset="0"/>
                <a:ea typeface="ＭＳ Ｐゴシック" pitchFamily="34" charset="-128"/>
              </a:rPr>
              <a:t>Dump Line </a:t>
            </a:r>
            <a:r>
              <a:rPr lang="en-US" altLang="en-US" sz="2200" dirty="0">
                <a:latin typeface="Helvetica" charset="0"/>
                <a:ea typeface="ＭＳ Ｐゴシック" pitchFamily="34" charset="-128"/>
              </a:rPr>
              <a:t>– Support completion of Conceptual Design Requirement (CDR)</a:t>
            </a:r>
          </a:p>
          <a:p>
            <a:pPr lvl="1"/>
            <a:r>
              <a:rPr lang="en-US" altLang="en-US" sz="2000" dirty="0" smtClean="0">
                <a:latin typeface="Helvetica" charset="0"/>
                <a:ea typeface="ＭＳ Ｐゴシック" pitchFamily="34" charset="-128"/>
              </a:rPr>
              <a:t>Provide </a:t>
            </a:r>
            <a:r>
              <a:rPr lang="en-US" altLang="en-US" sz="2000" dirty="0">
                <a:latin typeface="Helvetica" charset="0"/>
                <a:ea typeface="ＭＳ Ｐゴシック" pitchFamily="34" charset="-128"/>
              </a:rPr>
              <a:t>any required elucidation of the goal </a:t>
            </a:r>
            <a:r>
              <a:rPr lang="en-US" altLang="en-US" sz="2000" dirty="0" smtClean="0">
                <a:latin typeface="Helvetica" charset="0"/>
                <a:ea typeface="ＭＳ Ｐゴシック" pitchFamily="34" charset="-128"/>
              </a:rPr>
              <a:t>here</a:t>
            </a:r>
          </a:p>
          <a:p>
            <a:r>
              <a:rPr lang="en-US" altLang="en-US" sz="2200" dirty="0">
                <a:latin typeface="Helvetica" charset="0"/>
                <a:ea typeface="ＭＳ Ｐゴシック" pitchFamily="34" charset="-128"/>
              </a:rPr>
              <a:t>Beam Delivery – Dump Line – </a:t>
            </a:r>
            <a:r>
              <a:rPr lang="en-US" altLang="en-US" sz="2200" dirty="0" smtClean="0">
                <a:latin typeface="Helvetica" charset="0"/>
                <a:ea typeface="ＭＳ Ｐゴシック" pitchFamily="34" charset="-128"/>
              </a:rPr>
              <a:t>Develop design concepts for beam line and dump</a:t>
            </a:r>
            <a:endParaRPr lang="en-US" altLang="en-US" sz="2200" dirty="0">
              <a:latin typeface="Helvetica" charset="0"/>
              <a:ea typeface="ＭＳ Ｐゴシック" pitchFamily="34" charset="-128"/>
            </a:endParaRPr>
          </a:p>
          <a:p>
            <a:pPr lvl="1"/>
            <a:r>
              <a:rPr lang="en-US" altLang="en-US" sz="2000" dirty="0">
                <a:latin typeface="Helvetica" charset="0"/>
                <a:ea typeface="ＭＳ Ｐゴシック" pitchFamily="34" charset="-128"/>
              </a:rPr>
              <a:t>Provide any required elucidation of the goal here</a:t>
            </a:r>
          </a:p>
          <a:p>
            <a:r>
              <a:rPr lang="en-US" altLang="en-US" sz="2200" dirty="0">
                <a:latin typeface="Helvetica" charset="0"/>
                <a:ea typeface="ＭＳ Ｐゴシック" pitchFamily="34" charset="-128"/>
              </a:rPr>
              <a:t>Beam Delivery – Dump Line – </a:t>
            </a:r>
            <a:r>
              <a:rPr lang="en-US" altLang="en-US" sz="2200" dirty="0" smtClean="0">
                <a:latin typeface="Helvetica" charset="0"/>
                <a:ea typeface="ＭＳ Ｐゴシック" pitchFamily="34" charset="-128"/>
              </a:rPr>
              <a:t>Initiate mechanical design for beam line and dump components</a:t>
            </a:r>
            <a:endParaRPr lang="en-US" altLang="en-US" sz="2200" dirty="0">
              <a:latin typeface="Helvetica" charset="0"/>
              <a:ea typeface="ＭＳ Ｐゴシック" pitchFamily="34" charset="-128"/>
            </a:endParaRPr>
          </a:p>
          <a:p>
            <a:pPr lvl="1"/>
            <a:r>
              <a:rPr lang="en-US" altLang="en-US" sz="2000" dirty="0">
                <a:latin typeface="Helvetica" charset="0"/>
                <a:ea typeface="ＭＳ Ｐゴシック" pitchFamily="34" charset="-128"/>
              </a:rPr>
              <a:t>Provide any required elucidation of the goal here</a:t>
            </a:r>
          </a:p>
          <a:p>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6</a:t>
            </a:fld>
            <a:endParaRPr lang="en-US" altLang="en-US" sz="900">
              <a:solidFill>
                <a:srgbClr val="154D81"/>
              </a:solidFill>
              <a:latin typeface="Helvetica" charset="0"/>
            </a:endParaRPr>
          </a:p>
        </p:txBody>
      </p:sp>
    </p:spTree>
    <p:extLst>
      <p:ext uri="{BB962C8B-B14F-4D97-AF65-F5344CB8AC3E}">
        <p14:creationId xmlns:p14="http://schemas.microsoft.com/office/powerpoint/2010/main" val="16661353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Cryogenics - </a:t>
            </a:r>
            <a:r>
              <a:rPr lang="en-US" altLang="en-US" dirty="0" smtClean="0">
                <a:latin typeface="Helvetica" charset="0"/>
                <a:ea typeface="ＭＳ Ｐゴシック" pitchFamily="34" charset="-128"/>
              </a:rPr>
              <a:t>FY16 Initial Goals</a:t>
            </a:r>
          </a:p>
        </p:txBody>
      </p:sp>
      <p:sp>
        <p:nvSpPr>
          <p:cNvPr id="20482" name="Content Placeholder 2"/>
          <p:cNvSpPr>
            <a:spLocks noGrp="1"/>
          </p:cNvSpPr>
          <p:nvPr>
            <p:ph idx="1"/>
          </p:nvPr>
        </p:nvSpPr>
        <p:spPr bwMode="auto">
          <a:xfrm>
            <a:off x="228600" y="84842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Conceptual Design Report (CDR) development</a:t>
            </a:r>
          </a:p>
          <a:p>
            <a:pPr lvl="1"/>
            <a:r>
              <a:rPr lang="en-US" altLang="en-US" sz="2000" dirty="0" smtClean="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Initiate PXIE cryogenics distribution design</a:t>
            </a:r>
          </a:p>
          <a:p>
            <a:pPr lvl="1"/>
            <a:r>
              <a:rPr lang="en-US" altLang="en-US" sz="1800" dirty="0" smtClean="0">
                <a:latin typeface="Helvetica" charset="0"/>
                <a:ea typeface="ＭＳ Ｐゴシック" pitchFamily="34" charset="-128"/>
              </a:rPr>
              <a:t>Provide </a:t>
            </a:r>
            <a:r>
              <a:rPr lang="en-US" altLang="en-US" sz="1800" dirty="0">
                <a:latin typeface="Helvetica" charset="0"/>
                <a:ea typeface="ＭＳ Ｐゴシック" pitchFamily="34" charset="-128"/>
              </a:rPr>
              <a:t>any required elucidation of the goal </a:t>
            </a:r>
            <a:r>
              <a:rPr lang="en-US" altLang="en-US" sz="1800" dirty="0" smtClean="0">
                <a:latin typeface="Helvetica" charset="0"/>
                <a:ea typeface="ＭＳ Ｐゴシック" pitchFamily="34" charset="-128"/>
              </a:rPr>
              <a:t>here</a:t>
            </a:r>
            <a:endParaRPr lang="en-US" altLang="en-US" sz="1800" dirty="0">
              <a:latin typeface="Helvetica" charset="0"/>
              <a:ea typeface="ＭＳ Ｐゴシック" pitchFamily="34" charset="-128"/>
            </a:endParaRPr>
          </a:p>
          <a:p>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7</a:t>
            </a:fld>
            <a:endParaRPr lang="en-US" altLang="en-US" sz="900">
              <a:solidFill>
                <a:srgbClr val="154D81"/>
              </a:solidFill>
              <a:latin typeface="Helvetica" charset="0"/>
            </a:endParaRPr>
          </a:p>
        </p:txBody>
      </p:sp>
    </p:spTree>
    <p:extLst>
      <p:ext uri="{BB962C8B-B14F-4D97-AF65-F5344CB8AC3E}">
        <p14:creationId xmlns:p14="http://schemas.microsoft.com/office/powerpoint/2010/main" val="17793146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Instrumentation</a:t>
            </a:r>
            <a:r>
              <a:rPr lang="en-US" altLang="en-US" dirty="0" smtClean="0">
                <a:latin typeface="Helvetica" charset="0"/>
                <a:ea typeface="ＭＳ Ｐゴシック" pitchFamily="34" charset="-128"/>
              </a:rPr>
              <a:t> - FY16 Initial Goals</a:t>
            </a:r>
          </a:p>
        </p:txBody>
      </p:sp>
      <p:sp>
        <p:nvSpPr>
          <p:cNvPr id="20482" name="Content Placeholder 2"/>
          <p:cNvSpPr>
            <a:spLocks noGrp="1"/>
          </p:cNvSpPr>
          <p:nvPr>
            <p:ph idx="1"/>
          </p:nvPr>
        </p:nvSpPr>
        <p:spPr bwMode="auto">
          <a:xfrm>
            <a:off x="228600" y="848428"/>
            <a:ext cx="8555477" cy="54648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1600" dirty="0">
                <a:latin typeface="Helvetica" charset="0"/>
                <a:ea typeface="ＭＳ Ｐゴシック" pitchFamily="34" charset="-128"/>
              </a:rPr>
              <a:t>Support PXIE beam commissioning </a:t>
            </a:r>
            <a:endParaRPr lang="en-US" altLang="en-US" sz="1600" dirty="0" smtClean="0">
              <a:latin typeface="Helvetica" charset="0"/>
              <a:ea typeface="ＭＳ Ｐゴシック" pitchFamily="34" charset="-128"/>
            </a:endParaRPr>
          </a:p>
          <a:p>
            <a:r>
              <a:rPr lang="en-US" altLang="en-US" sz="1600" dirty="0" smtClean="0">
                <a:latin typeface="Helvetica" charset="0"/>
                <a:ea typeface="ＭＳ Ｐゴシック" pitchFamily="34" charset="-128"/>
              </a:rPr>
              <a:t>Install/commission </a:t>
            </a:r>
            <a:r>
              <a:rPr lang="en-US" altLang="en-US" sz="1600" dirty="0">
                <a:latin typeface="Helvetica" charset="0"/>
                <a:ea typeface="ＭＳ Ｐゴシック" pitchFamily="34" charset="-128"/>
              </a:rPr>
              <a:t>MEBT </a:t>
            </a:r>
            <a:r>
              <a:rPr lang="en-US" altLang="en-US" sz="1600" dirty="0" smtClean="0">
                <a:latin typeface="Helvetica" charset="0"/>
                <a:ea typeface="ＭＳ Ｐゴシック" pitchFamily="34" charset="-128"/>
              </a:rPr>
              <a:t>beam current </a:t>
            </a:r>
            <a:r>
              <a:rPr lang="en-US" altLang="en-US" sz="1600" dirty="0">
                <a:latin typeface="Helvetica" charset="0"/>
                <a:ea typeface="ＭＳ Ｐゴシック" pitchFamily="34" charset="-128"/>
              </a:rPr>
              <a:t>electronics</a:t>
            </a:r>
            <a:endParaRPr lang="en-US" altLang="en-US" sz="1600" dirty="0" smtClean="0">
              <a:latin typeface="Helvetica" charset="0"/>
              <a:ea typeface="ＭＳ Ｐゴシック" pitchFamily="34" charset="-128"/>
            </a:endParaRPr>
          </a:p>
          <a:p>
            <a:pPr lvl="1"/>
            <a:r>
              <a:rPr lang="en-US" altLang="en-US" sz="1200" dirty="0" smtClean="0">
                <a:latin typeface="Helvetica" charset="0"/>
                <a:ea typeface="ＭＳ Ｐゴシック" pitchFamily="34" charset="-128"/>
              </a:rPr>
              <a:t>Critical for RFQ/MEBT commissioning – mostly FTE in FY16</a:t>
            </a:r>
            <a:endParaRPr lang="en-US" altLang="en-US" sz="1200" dirty="0">
              <a:latin typeface="Helvetica" charset="0"/>
              <a:ea typeface="ＭＳ Ｐゴシック" pitchFamily="34" charset="-128"/>
            </a:endParaRPr>
          </a:p>
          <a:p>
            <a:r>
              <a:rPr lang="en-US" altLang="en-US" sz="1600" dirty="0" smtClean="0">
                <a:latin typeface="Helvetica" charset="0"/>
                <a:ea typeface="ＭＳ Ｐゴシック" pitchFamily="34" charset="-128"/>
              </a:rPr>
              <a:t>Install/commission </a:t>
            </a:r>
            <a:r>
              <a:rPr lang="en-US" altLang="en-US" sz="1600" dirty="0">
                <a:latin typeface="Helvetica" charset="0"/>
                <a:ea typeface="ＭＳ Ｐゴシック" pitchFamily="34" charset="-128"/>
              </a:rPr>
              <a:t>of MEBT BPM system</a:t>
            </a:r>
          </a:p>
          <a:p>
            <a:pPr lvl="1"/>
            <a:r>
              <a:rPr lang="en-US" altLang="en-US" sz="1200" dirty="0">
                <a:latin typeface="Helvetica" charset="0"/>
                <a:ea typeface="ＭＳ Ｐゴシック" pitchFamily="34" charset="-128"/>
              </a:rPr>
              <a:t>Critical for RFQ/MEBT commissioning – mostly </a:t>
            </a:r>
            <a:r>
              <a:rPr lang="en-US" altLang="en-US" sz="1200" dirty="0" smtClean="0">
                <a:latin typeface="Helvetica" charset="0"/>
                <a:ea typeface="ＭＳ Ｐゴシック" pitchFamily="34" charset="-128"/>
              </a:rPr>
              <a:t>FTE in FY16</a:t>
            </a:r>
            <a:endParaRPr lang="en-US" altLang="en-US" sz="1200" dirty="0">
              <a:latin typeface="Helvetica" charset="0"/>
              <a:ea typeface="ＭＳ Ｐゴシック" pitchFamily="34" charset="-128"/>
            </a:endParaRPr>
          </a:p>
          <a:p>
            <a:r>
              <a:rPr lang="en-US" altLang="en-US" sz="1600" dirty="0" smtClean="0">
                <a:latin typeface="Helvetica" charset="0"/>
                <a:ea typeface="ＭＳ Ｐゴシック" pitchFamily="34" charset="-128"/>
              </a:rPr>
              <a:t>Install/commission </a:t>
            </a:r>
            <a:r>
              <a:rPr lang="en-US" altLang="en-US" sz="1600" dirty="0">
                <a:latin typeface="Helvetica" charset="0"/>
                <a:ea typeface="ＭＳ Ｐゴシック" pitchFamily="34" charset="-128"/>
              </a:rPr>
              <a:t>Time-of-Flight energy measurement system</a:t>
            </a:r>
          </a:p>
          <a:p>
            <a:pPr lvl="1"/>
            <a:r>
              <a:rPr lang="en-US" altLang="en-US" sz="1200" dirty="0" smtClean="0">
                <a:latin typeface="Helvetica" charset="0"/>
                <a:ea typeface="ＭＳ Ｐゴシック" pitchFamily="34" charset="-128"/>
              </a:rPr>
              <a:t>Required for RFQ/MEBT beam energy measurements – mostly FTE in FY16</a:t>
            </a:r>
            <a:endParaRPr lang="en-US" altLang="en-US" sz="1200" dirty="0">
              <a:latin typeface="Helvetica" charset="0"/>
              <a:ea typeface="ＭＳ Ｐゴシック" pitchFamily="34" charset="-128"/>
            </a:endParaRPr>
          </a:p>
          <a:p>
            <a:r>
              <a:rPr lang="en-US" altLang="en-US" sz="1600" dirty="0" smtClean="0">
                <a:latin typeface="Helvetica" charset="0"/>
                <a:ea typeface="ＭＳ Ｐゴシック" pitchFamily="34" charset="-128"/>
              </a:rPr>
              <a:t>Install/commission </a:t>
            </a:r>
            <a:r>
              <a:rPr lang="en-US" altLang="en-US" sz="1600" dirty="0">
                <a:latin typeface="Helvetica" charset="0"/>
                <a:ea typeface="ＭＳ Ｐゴシック" pitchFamily="34" charset="-128"/>
              </a:rPr>
              <a:t>Fast Faraday </a:t>
            </a:r>
            <a:r>
              <a:rPr lang="en-US" altLang="en-US" sz="1600" dirty="0" smtClean="0">
                <a:latin typeface="Helvetica" charset="0"/>
                <a:ea typeface="ＭＳ Ｐゴシック" pitchFamily="34" charset="-128"/>
              </a:rPr>
              <a:t>Cup (FFC) </a:t>
            </a:r>
            <a:r>
              <a:rPr lang="en-US" altLang="en-US" sz="1600" dirty="0">
                <a:latin typeface="Helvetica" charset="0"/>
                <a:ea typeface="ＭＳ Ｐゴシック" pitchFamily="34" charset="-128"/>
              </a:rPr>
              <a:t>Longitudinal Profile Measurement System</a:t>
            </a:r>
          </a:p>
          <a:p>
            <a:pPr lvl="1"/>
            <a:r>
              <a:rPr lang="en-US" altLang="en-US" sz="1400" dirty="0" smtClean="0">
                <a:latin typeface="Helvetica" charset="0"/>
                <a:ea typeface="ＭＳ Ｐゴシック" pitchFamily="34" charset="-128"/>
              </a:rPr>
              <a:t>Required for RFQ and MEBT </a:t>
            </a:r>
            <a:r>
              <a:rPr lang="en-US" altLang="en-US" sz="1400" dirty="0" err="1" smtClean="0">
                <a:latin typeface="Helvetica" charset="0"/>
                <a:ea typeface="ＭＳ Ｐゴシック" pitchFamily="34" charset="-128"/>
              </a:rPr>
              <a:t>buncher</a:t>
            </a:r>
            <a:r>
              <a:rPr lang="en-US" altLang="en-US" sz="1400" dirty="0" smtClean="0">
                <a:latin typeface="Helvetica" charset="0"/>
                <a:ea typeface="ＭＳ Ｐゴシック" pitchFamily="34" charset="-128"/>
              </a:rPr>
              <a:t> cavity commissioning – mostly FTE in FY16</a:t>
            </a:r>
            <a:endParaRPr lang="en-US" altLang="en-US" sz="1400" dirty="0">
              <a:latin typeface="Helvetica" charset="0"/>
              <a:ea typeface="ＭＳ Ｐゴシック" pitchFamily="34" charset="-128"/>
            </a:endParaRPr>
          </a:p>
          <a:p>
            <a:r>
              <a:rPr lang="en-US" altLang="en-US" sz="1600" dirty="0">
                <a:latin typeface="Helvetica" charset="0"/>
                <a:ea typeface="ＭＳ Ｐゴシック" pitchFamily="34" charset="-128"/>
              </a:rPr>
              <a:t>Continue development of laser based profile system</a:t>
            </a:r>
          </a:p>
          <a:p>
            <a:pPr lvl="1"/>
            <a:r>
              <a:rPr lang="en-US" altLang="en-US" sz="1400" dirty="0" smtClean="0">
                <a:latin typeface="Helvetica" charset="0"/>
                <a:ea typeface="ＭＳ Ｐゴシック" pitchFamily="34" charset="-128"/>
              </a:rPr>
              <a:t>Installation of </a:t>
            </a:r>
            <a:r>
              <a:rPr lang="en-US" altLang="en-US" sz="1400" dirty="0" err="1" smtClean="0">
                <a:latin typeface="Helvetica" charset="0"/>
                <a:ea typeface="ＭＳ Ｐゴシック" pitchFamily="34" charset="-128"/>
              </a:rPr>
              <a:t>beamline</a:t>
            </a:r>
            <a:r>
              <a:rPr lang="en-US" altLang="en-US" sz="1400" dirty="0" smtClean="0">
                <a:latin typeface="Helvetica" charset="0"/>
                <a:ea typeface="ＭＳ Ｐゴシック" pitchFamily="34" charset="-128"/>
              </a:rPr>
              <a:t> vacuum hardware only in FY16</a:t>
            </a:r>
            <a:endParaRPr lang="en-US" altLang="en-US" sz="1400" dirty="0">
              <a:latin typeface="Helvetica" charset="0"/>
              <a:ea typeface="ＭＳ Ｐゴシック" pitchFamily="34" charset="-128"/>
            </a:endParaRPr>
          </a:p>
          <a:p>
            <a:r>
              <a:rPr lang="en-US" altLang="en-US" sz="1600" dirty="0">
                <a:latin typeface="Helvetica" charset="0"/>
                <a:ea typeface="ＭＳ Ｐゴシック" pitchFamily="34" charset="-128"/>
              </a:rPr>
              <a:t>Design and construction of two (2) MEBT wire scanner</a:t>
            </a:r>
          </a:p>
          <a:p>
            <a:pPr lvl="1"/>
            <a:r>
              <a:rPr lang="en-US" altLang="en-US" sz="1400" dirty="0" smtClean="0">
                <a:latin typeface="Helvetica" charset="0"/>
                <a:ea typeface="ＭＳ Ｐゴシック" pitchFamily="34" charset="-128"/>
              </a:rPr>
              <a:t>Profile monitor prototype development and testing in FY16</a:t>
            </a:r>
            <a:endParaRPr lang="en-US" altLang="en-US" sz="1400" dirty="0">
              <a:latin typeface="Helvetica" charset="0"/>
              <a:ea typeface="ＭＳ Ｐゴシック" pitchFamily="34" charset="-128"/>
            </a:endParaRPr>
          </a:p>
          <a:p>
            <a:r>
              <a:rPr lang="en-US" altLang="en-US" sz="1600" dirty="0">
                <a:latin typeface="Helvetica" charset="0"/>
                <a:ea typeface="ＭＳ Ｐゴシック" pitchFamily="34" charset="-128"/>
              </a:rPr>
              <a:t>Design and construction of prototype resistive wall current </a:t>
            </a:r>
            <a:r>
              <a:rPr lang="en-US" altLang="en-US" sz="1600" dirty="0" smtClean="0">
                <a:latin typeface="Helvetica" charset="0"/>
                <a:ea typeface="ＭＳ Ｐゴシック" pitchFamily="34" charset="-128"/>
              </a:rPr>
              <a:t>monitors (RWCM)</a:t>
            </a:r>
            <a:endParaRPr lang="en-US" altLang="en-US" sz="1600" dirty="0">
              <a:latin typeface="Helvetica" charset="0"/>
              <a:ea typeface="ＭＳ Ｐゴシック" pitchFamily="34" charset="-128"/>
            </a:endParaRPr>
          </a:p>
          <a:p>
            <a:pPr lvl="1"/>
            <a:r>
              <a:rPr lang="en-US" altLang="en-US" sz="1400" dirty="0" smtClean="0">
                <a:latin typeface="Helvetica" charset="0"/>
                <a:ea typeface="ＭＳ Ｐゴシック" pitchFamily="34" charset="-128"/>
              </a:rPr>
              <a:t>Required for chopper extinction measurements – need ~1 year to develop</a:t>
            </a:r>
            <a:endParaRPr lang="en-US" altLang="en-US" sz="1400" dirty="0">
              <a:latin typeface="Helvetica" charset="0"/>
              <a:ea typeface="ＭＳ Ｐゴシック" pitchFamily="34" charset="-128"/>
            </a:endParaRPr>
          </a:p>
          <a:p>
            <a:r>
              <a:rPr lang="en-US" altLang="en-US" sz="1600" dirty="0">
                <a:latin typeface="Helvetica" charset="0"/>
                <a:ea typeface="ＭＳ Ｐゴシック" pitchFamily="34" charset="-128"/>
              </a:rPr>
              <a:t>Design and construction of MEBT Allison emittance scanner</a:t>
            </a:r>
          </a:p>
          <a:p>
            <a:pPr lvl="1"/>
            <a:r>
              <a:rPr lang="en-US" altLang="en-US" sz="1400" dirty="0">
                <a:latin typeface="Helvetica" charset="0"/>
                <a:ea typeface="ＭＳ Ｐゴシック" pitchFamily="34" charset="-128"/>
              </a:rPr>
              <a:t>Critical for RFQ/MEBT </a:t>
            </a:r>
            <a:r>
              <a:rPr lang="en-US" altLang="en-US" sz="1400" dirty="0" smtClean="0">
                <a:latin typeface="Helvetica" charset="0"/>
                <a:ea typeface="ＭＳ Ｐゴシック" pitchFamily="34" charset="-128"/>
              </a:rPr>
              <a:t>commissioning; build new detector in FY16; reuse LEBT electronics </a:t>
            </a:r>
          </a:p>
          <a:p>
            <a:r>
              <a:rPr lang="en-US" altLang="en-US" sz="1800" dirty="0" smtClean="0">
                <a:latin typeface="Helvetica" charset="0"/>
                <a:ea typeface="ＭＳ Ｐゴシック" pitchFamily="34" charset="-128"/>
              </a:rPr>
              <a:t>Support Conceptual Design Report (CDR)</a:t>
            </a:r>
            <a:endParaRPr lang="en-US" altLang="en-US" sz="1800"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8</a:t>
            </a:fld>
            <a:endParaRPr lang="en-US" altLang="en-US" sz="900">
              <a:solidFill>
                <a:srgbClr val="154D81"/>
              </a:solidFill>
              <a:latin typeface="Helvetica" charset="0"/>
            </a:endParaRPr>
          </a:p>
        </p:txBody>
      </p:sp>
    </p:spTree>
    <p:extLst>
      <p:ext uri="{BB962C8B-B14F-4D97-AF65-F5344CB8AC3E}">
        <p14:creationId xmlns:p14="http://schemas.microsoft.com/office/powerpoint/2010/main" val="28284441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Low Level Radio Frequency (LLRF)</a:t>
            </a:r>
            <a:r>
              <a:rPr lang="en-US" altLang="en-US" dirty="0" smtClean="0">
                <a:latin typeface="Helvetica" charset="0"/>
                <a:ea typeface="ＭＳ Ｐゴシック" pitchFamily="34" charset="-128"/>
              </a:rPr>
              <a:t> - FY16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RFQ commissioning</a:t>
            </a:r>
          </a:p>
          <a:p>
            <a:pPr lvl="1"/>
            <a:r>
              <a:rPr lang="en-US" altLang="en-US" dirty="0" smtClean="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Support resonance control experiments</a:t>
            </a:r>
          </a:p>
          <a:p>
            <a:pPr lvl="1"/>
            <a:r>
              <a:rPr lang="en-US" altLang="en-US" dirty="0" smtClean="0">
                <a:latin typeface="Helvetica" charset="0"/>
                <a:ea typeface="ＭＳ Ｐゴシック" pitchFamily="34" charset="-128"/>
              </a:rPr>
              <a:t>Provide </a:t>
            </a:r>
            <a:r>
              <a:rPr lang="en-US" altLang="en-US" dirty="0">
                <a:latin typeface="Helvetica" charset="0"/>
                <a:ea typeface="ＭＳ Ｐゴシック" pitchFamily="34" charset="-128"/>
              </a:rPr>
              <a:t>any required elucidation of the goal </a:t>
            </a:r>
            <a:r>
              <a:rPr lang="en-US" altLang="en-US" dirty="0" smtClean="0">
                <a:latin typeface="Helvetica" charset="0"/>
                <a:ea typeface="ＭＳ Ｐゴシック" pitchFamily="34" charset="-128"/>
              </a:rPr>
              <a:t>here</a:t>
            </a:r>
          </a:p>
          <a:p>
            <a:r>
              <a:rPr lang="en-US" altLang="en-US" dirty="0" smtClean="0">
                <a:latin typeface="Helvetica" charset="0"/>
                <a:ea typeface="ＭＳ Ｐゴシック" pitchFamily="34" charset="-128"/>
              </a:rPr>
              <a:t>Develop strategy for LLRF and timing control for PIP-II</a:t>
            </a:r>
            <a:endParaRPr lang="en-US" altLang="en-US" dirty="0">
              <a:latin typeface="Helvetica" charset="0"/>
              <a:ea typeface="ＭＳ Ｐゴシック" pitchFamily="34" charset="-128"/>
            </a:endParaRPr>
          </a:p>
          <a:p>
            <a:pPr lvl="1"/>
            <a:r>
              <a:rPr lang="en-US" altLang="en-US" dirty="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Support the completion of the CDR</a:t>
            </a:r>
            <a:endParaRPr lang="en-US" altLang="en-US" dirty="0">
              <a:latin typeface="Helvetica" charset="0"/>
              <a:ea typeface="ＭＳ Ｐゴシック" pitchFamily="34" charset="-128"/>
            </a:endParaRPr>
          </a:p>
          <a:p>
            <a:pPr lvl="1"/>
            <a:r>
              <a:rPr lang="en-US" altLang="en-US" dirty="0">
                <a:latin typeface="Helvetica" charset="0"/>
                <a:ea typeface="ＭＳ Ｐゴシック" pitchFamily="34" charset="-128"/>
              </a:rPr>
              <a:t>Provide any required elucidation of the goal here</a:t>
            </a:r>
          </a:p>
          <a:p>
            <a:endParaRPr lang="en-US" altLang="en-US" dirty="0" smtClean="0">
              <a:latin typeface="Helvetica" charset="0"/>
              <a:ea typeface="ＭＳ Ｐゴシック" pitchFamily="34" charset="-128"/>
            </a:endParaRPr>
          </a:p>
          <a:p>
            <a:endParaRPr lang="en-US" altLang="en-US" dirty="0" smtClean="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6/30/15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Everything Else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9</a:t>
            </a:fld>
            <a:endParaRPr lang="en-US" altLang="en-US" sz="900">
              <a:solidFill>
                <a:srgbClr val="154D81"/>
              </a:solidFill>
              <a:latin typeface="Helvetica" charset="0"/>
            </a:endParaRPr>
          </a:p>
        </p:txBody>
      </p:sp>
    </p:spTree>
    <p:extLst>
      <p:ext uri="{BB962C8B-B14F-4D97-AF65-F5344CB8AC3E}">
        <p14:creationId xmlns:p14="http://schemas.microsoft.com/office/powerpoint/2010/main" val="6729057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ermilabTemplatePC">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FermilabTemplatePC</Template>
  <TotalTime>2225</TotalTime>
  <Words>2185</Words>
  <Application>Microsoft Macintosh PowerPoint</Application>
  <PresentationFormat>On-screen Show (4:3)</PresentationFormat>
  <Paragraphs>482</Paragraphs>
  <Slides>23</Slides>
  <Notes>18</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FermilabTemplatePC</vt:lpstr>
      <vt:lpstr>Fermilab: Footer Only</vt:lpstr>
      <vt:lpstr>HLRF, Vacuum, Mech Support, LLRF, Instrumentation, Cryo, Beam Delivery, Accel Physics &amp; Design Booster/RR/MI too!</vt:lpstr>
      <vt:lpstr>Standard Presentation Outline</vt:lpstr>
      <vt:lpstr>Standard Presentation Outline</vt:lpstr>
      <vt:lpstr>PIP-II Accelerator Physics - FY16 Initial Goals</vt:lpstr>
      <vt:lpstr>PIP-II Accelerator Physics - FY16 Initial Goals</vt:lpstr>
      <vt:lpstr>PIP-II Beam Delivery - FY16 Initial Goals</vt:lpstr>
      <vt:lpstr>PIP-II Cryogenics - FY16 Initial Goals</vt:lpstr>
      <vt:lpstr>PIP-II Instrumentation - FY16 Initial Goals</vt:lpstr>
      <vt:lpstr>PIP-II Low Level Radio Frequency (LLRF) - FY16 Initial Goals</vt:lpstr>
      <vt:lpstr>PIP-II Mechanical Support Systems - FY16 Initial Goals</vt:lpstr>
      <vt:lpstr>PIP-II Vacuum - FY16 Initial Goals</vt:lpstr>
      <vt:lpstr>PIP-II RF Power (Front End, HWR, 325 MHz) - FY16 Initial Goals</vt:lpstr>
      <vt:lpstr>HLRF, Vacuum, Mech Support, LLRF, Instrumentation, Cryo, Beam Delivery, Accel Physics &amp; Design</vt:lpstr>
      <vt:lpstr>HLRF, Vacuum, Mech Support, LLRF, Instrumentation, Cryo, Beam Delivery, Accel Physics &amp; Design By OHAP Category, Role and Div.</vt:lpstr>
      <vt:lpstr>HLRF, Vacuum, Mech Support, LLRF, Instrumentation, Cryo, Beam Delivery, Accel Physics &amp; Design – Achievable Goals at Initial Target</vt:lpstr>
      <vt:lpstr>R&amp;D Plan:  Booster/MI/RR</vt:lpstr>
      <vt:lpstr>Requests: </vt:lpstr>
      <vt:lpstr>backups</vt:lpstr>
      <vt:lpstr>Brian on LLRF:</vt:lpstr>
      <vt:lpstr>Vic on Instrumentation</vt:lpstr>
      <vt:lpstr>PIP-II Instrumentation– Resources Required to Meet Initial Goals</vt:lpstr>
      <vt:lpstr>Curtis on Mechanical Support Systems – Achievable Goals at Initial Target</vt:lpstr>
      <vt:lpstr>PIP-II RF Power (Front End, HWR, 325 MHz) – Resources Required to Meet Initial Goals</vt:lpstr>
    </vt:vector>
  </TitlesOfParts>
  <Company>Fermi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PIP-II Project Management – FY15 Budget Request</dc:title>
  <dc:creator>Christopher P. Jacobsen x 16350N</dc:creator>
  <cp:lastModifiedBy>Paul Derwent</cp:lastModifiedBy>
  <cp:revision>113</cp:revision>
  <cp:lastPrinted>2015-06-17T12:51:22Z</cp:lastPrinted>
  <dcterms:created xsi:type="dcterms:W3CDTF">2014-06-05T19:57:50Z</dcterms:created>
  <dcterms:modified xsi:type="dcterms:W3CDTF">2015-06-29T18:58:34Z</dcterms:modified>
</cp:coreProperties>
</file>