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2" r:id="rId4"/>
    <p:sldId id="272" r:id="rId5"/>
    <p:sldId id="267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58" r:id="rId14"/>
    <p:sldId id="259" r:id="rId15"/>
    <p:sldId id="260" r:id="rId16"/>
  </p:sldIdLst>
  <p:sldSz cx="9144000" cy="6858000" type="screen4x3"/>
  <p:notesSz cx="6985000" cy="92837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4D81"/>
    <a:srgbClr val="BD1F24"/>
    <a:srgbClr val="DA592A"/>
    <a:srgbClr val="808080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anose="020B0604020202020204" pitchFamily="34" charset="0"/>
              </a:defRPr>
            </a:lvl1pPr>
          </a:lstStyle>
          <a:p>
            <a:fld id="{4F8681B9-209F-43C8-B47C-3361B4EBDCE3}" type="datetimeFigureOut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anose="020B0604020202020204" pitchFamily="34" charset="0"/>
              </a:defRPr>
            </a:lvl1pPr>
          </a:lstStyle>
          <a:p>
            <a:fld id="{C3D3F4BB-2F4B-49A7-B0BD-123F0DC22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43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anose="020B0604020202020204" pitchFamily="34" charset="0"/>
              </a:defRPr>
            </a:lvl1pPr>
          </a:lstStyle>
          <a:p>
            <a:fld id="{9F922E6A-B95C-4B8E-93DA-2E06DAC186D9}" type="datetimeFigureOut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anose="020B0604020202020204" pitchFamily="34" charset="0"/>
              </a:defRPr>
            </a:lvl1pPr>
          </a:lstStyle>
          <a:p>
            <a:fld id="{D845D053-5D02-4FAB-B163-FA6F72A07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17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CD4C57F-7531-4ADD-B829-A687CFF83D97}" type="slidenum">
              <a:rPr lang="en-US" altLang="en-US" sz="1200">
                <a:latin typeface="Helvetica" panose="020B0604020202020204" pitchFamily="34" charset="0"/>
              </a:rPr>
              <a:pPr/>
              <a:t>2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4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31CC35-1224-4EA7-AC99-90577D042287}" type="slidenum">
              <a:rPr lang="en-US" altLang="en-US" sz="1200">
                <a:latin typeface="Helvetica" panose="020B0604020202020204" pitchFamily="34" charset="0"/>
              </a:rPr>
              <a:pPr/>
              <a:t>3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9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A6B9CC8-24A2-41EE-ADB7-D6AF2344DBCC}" type="slidenum">
              <a:rPr lang="en-US" altLang="en-US" sz="1200">
                <a:latin typeface="Helvetica" panose="020B0604020202020204" pitchFamily="34" charset="0"/>
              </a:rPr>
              <a:pPr/>
              <a:t>12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0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4BAB494-DE9E-4AB5-9641-7B9C40F79ED4}" type="slidenum">
              <a:rPr lang="en-US" altLang="en-US" sz="1200">
                <a:latin typeface="Helvetica" panose="020B0604020202020204" pitchFamily="34" charset="0"/>
              </a:rPr>
              <a:pPr/>
              <a:t>13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7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CF968E-2E27-4386-B60C-174ADF1DC21A}" type="slidenum">
              <a:rPr lang="en-US" altLang="en-US" sz="1200">
                <a:latin typeface="Helvetica" panose="020B0604020202020204" pitchFamily="34" charset="0"/>
              </a:rPr>
              <a:pPr/>
              <a:t>14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3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34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421EED26-483F-44A0-9083-41CBE5EE4711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80BF4946-8978-4B69-87DF-3D3C3CA56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2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B0A6249E-4448-42AC-AE45-B0A2D87C7251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D7935-4545-4C1B-9FCE-667DFFE06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78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57D68C1E-CE72-4964-84C9-240E6B8D1DB8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F611361-D7F7-4098-BB9D-FA01AFB7B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06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C45D56E-4900-45F9-B164-038587698A8E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B209EF1-ACB2-4065-9455-B9B49F98B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71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5CB57-950C-4C9A-B713-F75FEAB3D8CC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4F8D-1067-4E52-B81D-DA0E16DC8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5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C5B3D-974E-4E9D-946E-DD46B7FF93C3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C969-83E0-4588-BD8B-D5F83FAA9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2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BAED-2C5D-42D5-857C-3C0D876499B8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95510-52AB-4AD8-86A4-00C34C1BA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7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326A8D5C-2C64-4622-810D-4D88E0F5835B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4720900-D5AF-4980-BD4C-61E0D8127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91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C4A7B081-9FA7-4B27-9F77-3415154479C4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8134E914-5403-4BC2-9420-764BC027E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91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D227CC39-D7EC-4498-BBFE-CBB772D3B337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4E6EEC66-34ED-4AD0-8046-4352944F5F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1" r:id="rId3"/>
    <p:sldLayoutId id="2147484072" r:id="rId4"/>
    <p:sldLayoutId id="2147484073" r:id="rId5"/>
    <p:sldLayoutId id="214748407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65EFD15D-F4FC-4DFF-9E75-E4FF4696841D}" type="datetime1">
              <a:rPr lang="en-US" altLang="en-US"/>
              <a:pPr/>
              <a:t>6/30/2015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10B26F5F-2474-4719-987E-BC107EC3179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8" r:id="rId2"/>
    <p:sldLayoutId id="2147484079" r:id="rId3"/>
    <p:sldLayoutId id="214748408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650 MHz – FY16 Budget Request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Helvetica" panose="020B0604020202020204" pitchFamily="34" charset="0"/>
              </a:rPr>
              <a:t>A. Grassellino, Cavity Test Group Leader, SRF dept, TD 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Helvetica" panose="020B0604020202020204" pitchFamily="34" charset="0"/>
              </a:rPr>
              <a:t>PIP-II Budget Retreat</a:t>
            </a:r>
          </a:p>
          <a:p>
            <a:pPr eaLnBrk="1" hangingPunct="1"/>
            <a:r>
              <a:rPr lang="en-US" altLang="en-US" smtClean="0">
                <a:solidFill>
                  <a:schemeClr val="tx2"/>
                </a:solidFill>
                <a:latin typeface="Helvetica" panose="020B0604020202020204" pitchFamily="34" charset="0"/>
              </a:rPr>
              <a:t>June 30,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5725" y="23813"/>
            <a:ext cx="88344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000" smtClean="0">
                <a:solidFill>
                  <a:srgbClr val="000099"/>
                </a:solidFill>
                <a:latin typeface="Calibri" panose="020F0502020204030204" pitchFamily="34" charset="0"/>
              </a:rPr>
              <a:t>650 MHz High-Beta</a:t>
            </a:r>
            <a:br>
              <a:rPr lang="en-US" altLang="en-US" sz="3000" smtClean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en-US" altLang="en-US" sz="3000" smtClean="0">
                <a:solidFill>
                  <a:srgbClr val="000099"/>
                </a:solidFill>
                <a:latin typeface="Calibri" panose="020F0502020204030204" pitchFamily="34" charset="0"/>
              </a:rPr>
              <a:t>Cryomodule General Configuration</a:t>
            </a:r>
          </a:p>
        </p:txBody>
      </p:sp>
      <p:pic>
        <p:nvPicPr>
          <p:cNvPr id="37890" name="Рисунок 6" descr="Z-Z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600200"/>
            <a:ext cx="40941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74" name="Straight Arrow Connector 11"/>
          <p:cNvCxnSpPr>
            <a:cxnSpLocks noChangeShapeType="1"/>
          </p:cNvCxnSpPr>
          <p:nvPr/>
        </p:nvCxnSpPr>
        <p:spPr bwMode="auto">
          <a:xfrm>
            <a:off x="2209800" y="4522788"/>
            <a:ext cx="1524000" cy="5826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85725" y="4338638"/>
            <a:ext cx="2141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Strongback</a:t>
            </a:r>
          </a:p>
        </p:txBody>
      </p:sp>
      <p:cxnSp>
        <p:nvCxnSpPr>
          <p:cNvPr id="26" name="Straight Arrow Connector 11"/>
          <p:cNvCxnSpPr>
            <a:cxnSpLocks noChangeShapeType="1"/>
          </p:cNvCxnSpPr>
          <p:nvPr/>
        </p:nvCxnSpPr>
        <p:spPr bwMode="auto">
          <a:xfrm>
            <a:off x="2459038" y="4197350"/>
            <a:ext cx="1524000" cy="581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4" name="TextBox 26"/>
          <p:cNvSpPr txBox="1">
            <a:spLocks noChangeArrowheads="1"/>
          </p:cNvSpPr>
          <p:nvPr/>
        </p:nvSpPr>
        <p:spPr bwMode="auto">
          <a:xfrm>
            <a:off x="85725" y="4011613"/>
            <a:ext cx="239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Support post</a:t>
            </a:r>
          </a:p>
        </p:txBody>
      </p:sp>
      <p:cxnSp>
        <p:nvCxnSpPr>
          <p:cNvPr id="28" name="Straight Arrow Connector 11"/>
          <p:cNvCxnSpPr>
            <a:cxnSpLocks noChangeShapeType="1"/>
            <a:stCxn id="37896" idx="3"/>
          </p:cNvCxnSpPr>
          <p:nvPr/>
        </p:nvCxnSpPr>
        <p:spPr bwMode="auto">
          <a:xfrm flipV="1">
            <a:off x="2197100" y="2209800"/>
            <a:ext cx="1536700" cy="2968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29"/>
          <p:cNvSpPr txBox="1">
            <a:spLocks noChangeArrowheads="1"/>
          </p:cNvSpPr>
          <p:nvPr/>
        </p:nvSpPr>
        <p:spPr bwMode="auto">
          <a:xfrm>
            <a:off x="85725" y="2184400"/>
            <a:ext cx="211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Heat exchanger enclosure</a:t>
            </a:r>
          </a:p>
        </p:txBody>
      </p:sp>
      <p:sp>
        <p:nvSpPr>
          <p:cNvPr id="37897" name="TextBox 32"/>
          <p:cNvSpPr txBox="1">
            <a:spLocks noChangeArrowheads="1"/>
          </p:cNvSpPr>
          <p:nvPr/>
        </p:nvSpPr>
        <p:spPr bwMode="auto">
          <a:xfrm>
            <a:off x="6815138" y="3167063"/>
            <a:ext cx="24161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Vacuum vessel extension for bayonets, cryo valves, etc.</a:t>
            </a:r>
          </a:p>
        </p:txBody>
      </p:sp>
      <p:cxnSp>
        <p:nvCxnSpPr>
          <p:cNvPr id="34" name="Straight Arrow Connector 11"/>
          <p:cNvCxnSpPr>
            <a:cxnSpLocks noChangeShapeType="1"/>
            <a:stCxn id="37897" idx="1"/>
          </p:cNvCxnSpPr>
          <p:nvPr/>
        </p:nvCxnSpPr>
        <p:spPr bwMode="auto">
          <a:xfrm flipH="1">
            <a:off x="6096000" y="3627438"/>
            <a:ext cx="719138" cy="4619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9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52DF58-51E3-42D6-9C0D-E384F433D7D6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10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cxnSp>
        <p:nvCxnSpPr>
          <p:cNvPr id="14" name="Straight Arrow Connector 11"/>
          <p:cNvCxnSpPr>
            <a:cxnSpLocks noChangeShapeType="1"/>
          </p:cNvCxnSpPr>
          <p:nvPr/>
        </p:nvCxnSpPr>
        <p:spPr bwMode="auto">
          <a:xfrm>
            <a:off x="1930400" y="3421063"/>
            <a:ext cx="1270000" cy="4651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1" name="TextBox 14"/>
          <p:cNvSpPr txBox="1">
            <a:spLocks noChangeArrowheads="1"/>
          </p:cNvSpPr>
          <p:nvPr/>
        </p:nvSpPr>
        <p:spPr bwMode="auto">
          <a:xfrm>
            <a:off x="304800" y="32353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Thermal shield</a:t>
            </a:r>
          </a:p>
        </p:txBody>
      </p:sp>
      <p:sp>
        <p:nvSpPr>
          <p:cNvPr id="37902" name="TextBox 15"/>
          <p:cNvSpPr txBox="1">
            <a:spLocks noChangeArrowheads="1"/>
          </p:cNvSpPr>
          <p:nvPr/>
        </p:nvSpPr>
        <p:spPr bwMode="auto">
          <a:xfrm>
            <a:off x="6678613" y="1755775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T. Nicol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52600" y="274638"/>
            <a:ext cx="6019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000" smtClean="0">
                <a:solidFill>
                  <a:srgbClr val="000099"/>
                </a:solidFill>
                <a:latin typeface="Calibri" panose="020F0502020204030204" pitchFamily="34" charset="0"/>
              </a:rPr>
              <a:t>650 MHz High-Beta</a:t>
            </a:r>
            <a:br>
              <a:rPr lang="en-US" altLang="en-US" sz="3000" smtClean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en-US" altLang="en-US" sz="3000" smtClean="0">
                <a:solidFill>
                  <a:srgbClr val="000099"/>
                </a:solidFill>
                <a:latin typeface="Calibri" panose="020F0502020204030204" pitchFamily="34" charset="0"/>
              </a:rPr>
              <a:t>Cryomodule General Configuration</a:t>
            </a:r>
          </a:p>
        </p:txBody>
      </p:sp>
      <p:pic>
        <p:nvPicPr>
          <p:cNvPr id="38914" name="Content Placeholder 5" descr="Cavity_String_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263"/>
            <a:ext cx="82296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685800" y="2057400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650 Cavity with 2-phase pipe</a:t>
            </a:r>
          </a:p>
        </p:txBody>
      </p:sp>
      <p:cxnSp>
        <p:nvCxnSpPr>
          <p:cNvPr id="6349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209800" y="2819400"/>
            <a:ext cx="1295400" cy="53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7618413" y="3271838"/>
            <a:ext cx="146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Warm up cool</a:t>
            </a:r>
          </a:p>
          <a:p>
            <a:pPr eaLnBrk="1" hangingPunct="1"/>
            <a:r>
              <a:rPr lang="en-US" altLang="en-US" sz="1800"/>
              <a:t>down pipe</a:t>
            </a:r>
          </a:p>
        </p:txBody>
      </p:sp>
      <p:cxnSp>
        <p:nvCxnSpPr>
          <p:cNvPr id="63498" name="Straight Arrow Connector 11"/>
          <p:cNvCxnSpPr>
            <a:cxnSpLocks noChangeShapeType="1"/>
            <a:stCxn id="38917" idx="1"/>
          </p:cNvCxnSpPr>
          <p:nvPr/>
        </p:nvCxnSpPr>
        <p:spPr bwMode="auto">
          <a:xfrm flipH="1" flipV="1">
            <a:off x="6781800" y="2895600"/>
            <a:ext cx="836613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Arrow Connector 14"/>
          <p:cNvCxnSpPr>
            <a:cxnSpLocks noChangeShapeType="1"/>
            <a:stCxn id="38925" idx="1"/>
          </p:cNvCxnSpPr>
          <p:nvPr/>
        </p:nvCxnSpPr>
        <p:spPr bwMode="auto">
          <a:xfrm flipH="1" flipV="1">
            <a:off x="6477000" y="3810000"/>
            <a:ext cx="993775" cy="1295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Box 15"/>
          <p:cNvSpPr txBox="1">
            <a:spLocks noChangeArrowheads="1"/>
          </p:cNvSpPr>
          <p:nvPr/>
        </p:nvSpPr>
        <p:spPr bwMode="auto">
          <a:xfrm>
            <a:off x="4267200" y="1752600"/>
            <a:ext cx="176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He  reservoir</a:t>
            </a:r>
          </a:p>
          <a:p>
            <a:pPr eaLnBrk="1" hangingPunct="1"/>
            <a:r>
              <a:rPr lang="en-US" altLang="en-US" sz="1800"/>
              <a:t>with level sensor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4381500" y="2628900"/>
            <a:ext cx="762000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TextBox 18"/>
          <p:cNvSpPr txBox="1">
            <a:spLocks noChangeArrowheads="1"/>
          </p:cNvSpPr>
          <p:nvPr/>
        </p:nvSpPr>
        <p:spPr bwMode="auto">
          <a:xfrm>
            <a:off x="4724400" y="5105400"/>
            <a:ext cx="236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4K circuit for intercepts</a:t>
            </a:r>
          </a:p>
          <a:p>
            <a:pPr eaLnBrk="1" hangingPunct="1"/>
            <a:r>
              <a:rPr lang="en-US" altLang="en-US" sz="1800"/>
              <a:t>Thermal shield </a:t>
            </a:r>
          </a:p>
        </p:txBody>
      </p:sp>
      <p:cxnSp>
        <p:nvCxnSpPr>
          <p:cNvPr id="63503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4076700" y="4533900"/>
            <a:ext cx="914400" cy="533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>
            <a:off x="3810000" y="4876800"/>
            <a:ext cx="9906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5" name="TextBox 9"/>
          <p:cNvSpPr txBox="1">
            <a:spLocks noChangeArrowheads="1"/>
          </p:cNvSpPr>
          <p:nvPr/>
        </p:nvSpPr>
        <p:spPr bwMode="auto">
          <a:xfrm>
            <a:off x="7470775" y="4643438"/>
            <a:ext cx="146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Strong back with </a:t>
            </a:r>
          </a:p>
          <a:p>
            <a:pPr eaLnBrk="1" hangingPunct="1"/>
            <a:r>
              <a:rPr lang="en-US" altLang="en-US" sz="1800"/>
              <a:t>supports</a:t>
            </a:r>
          </a:p>
        </p:txBody>
      </p:sp>
      <p:sp>
        <p:nvSpPr>
          <p:cNvPr id="389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9C82E13-02E2-4CBF-A9BD-32FB9A1D4E6D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11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38927" name="TextBox 15"/>
          <p:cNvSpPr txBox="1">
            <a:spLocks noChangeArrowheads="1"/>
          </p:cNvSpPr>
          <p:nvPr/>
        </p:nvSpPr>
        <p:spPr bwMode="auto">
          <a:xfrm>
            <a:off x="6678613" y="1755775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T. Nicol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PIP-II 650 MHz – Resources Required to Meet Initial Goals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242888" y="2987675"/>
            <a:ext cx="8672512" cy="293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Describe FTE resource needs to reach goals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Engineers for CM conceptual design, for completing design of coupler/tuner, and for infrastructure upgrade, technicians for processing/test/ infrastructure upgrades, scientists for test, mag shielding design</a:t>
            </a:r>
          </a:p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Describe M&amp;S resource needs to reach goals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HPR, coupler/shielding/tuner prototypes, multicell processing, tuning machine 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He vessel welding machine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t>6/30/2015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Presenter | Presentation Title</a:t>
            </a:r>
            <a:endParaRPr lang="en-US" altLang="en-US" sz="900" b="1" smtClean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AE6D646-DDB5-4713-9D2E-3DA2FFE7E44B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12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782638"/>
            <a:ext cx="80613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PIP-II 650 MHz – FTE – By OHAP Category, Role and Div.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292100" y="4438650"/>
            <a:ext cx="8672513" cy="209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Mechanical and cryogenic engineers for CM conceptual design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Mechanical and eletrical engineer for completing design of coupler/tuner, and for infrastructure upgrade design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Technicians for processing/test/ infrastructure upgrades,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Scientists for test, mag shielding design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t>6/30/2015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Presenter | Presentation Title</a:t>
            </a:r>
            <a:endParaRPr lang="en-US" altLang="en-US" sz="900" b="1" smtClean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4C383AE-FA4B-43D6-A1D1-C7037148D2F8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13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pic>
        <p:nvPicPr>
          <p:cNvPr id="215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892175"/>
            <a:ext cx="55784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PIP-II 650 MHz – Achievable Goals at Initial Target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242888" y="1989138"/>
            <a:ext cx="8672512" cy="214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smtClean="0">
                <a:latin typeface="Helvetica" panose="020B0604020202020204" pitchFamily="34" charset="0"/>
              </a:rPr>
              <a:t>Cavity processing sequence will remain a bottleneck until we have enough processing facilities that can support cavity flow</a:t>
            </a:r>
          </a:p>
          <a:p>
            <a:pPr eaLnBrk="1" hangingPunct="1"/>
            <a:r>
              <a:rPr lang="en-US" altLang="en-US" sz="1800" smtClean="0">
                <a:latin typeface="Helvetica" panose="020B0604020202020204" pitchFamily="34" charset="0"/>
              </a:rPr>
              <a:t>Cavity processing would be slowed down anyway – we need to be independent from LCLS-2</a:t>
            </a:r>
          </a:p>
          <a:p>
            <a:pPr eaLnBrk="1" hangingPunct="1"/>
            <a:r>
              <a:rPr lang="en-US" altLang="en-US" sz="1800" smtClean="0">
                <a:latin typeface="Helvetica" panose="020B0604020202020204" pitchFamily="34" charset="0"/>
              </a:rPr>
              <a:t>HPR is the most critical – tuning is also critical, He vessel welding machine commissioning could be delayed in FY17 (maximum)</a:t>
            </a:r>
          </a:p>
          <a:p>
            <a:pPr eaLnBrk="1" hangingPunct="1"/>
            <a:r>
              <a:rPr lang="en-US" altLang="en-US" sz="1800" smtClean="0">
                <a:latin typeface="Helvetica" panose="020B0604020202020204" pitchFamily="34" charset="0"/>
              </a:rPr>
              <a:t>Suggested if limited to initial target:</a:t>
            </a:r>
          </a:p>
          <a:p>
            <a:pPr lvl="1" eaLnBrk="1" hangingPunct="1"/>
            <a:r>
              <a:rPr lang="en-US" altLang="en-US" sz="1800" smtClean="0">
                <a:latin typeface="Helvetica" panose="020B0604020202020204" pitchFamily="34" charset="0"/>
              </a:rPr>
              <a:t>HPR and tuning [We could have a contribution to the HPR/lab2 effort from GARD or Doping ECA]</a:t>
            </a:r>
          </a:p>
          <a:p>
            <a:pPr lvl="1" eaLnBrk="1" hangingPunct="1"/>
            <a:r>
              <a:rPr lang="en-US" altLang="en-US" sz="1800" smtClean="0">
                <a:latin typeface="Helvetica" panose="020B0604020202020204" pitchFamily="34" charset="0"/>
              </a:rPr>
              <a:t>Some cryo conceptual design (small effort)</a:t>
            </a:r>
          </a:p>
          <a:p>
            <a:pPr lvl="1" eaLnBrk="1" hangingPunct="1"/>
            <a:r>
              <a:rPr lang="en-US" altLang="en-US" sz="1800" smtClean="0">
                <a:latin typeface="Helvetica" panose="020B0604020202020204" pitchFamily="34" charset="0"/>
              </a:rPr>
              <a:t>2 multicell cavities processed and tested</a:t>
            </a:r>
          </a:p>
          <a:p>
            <a:pPr eaLnBrk="1" hangingPunct="1"/>
            <a:r>
              <a:rPr lang="en-US" altLang="en-US" sz="1800" smtClean="0">
                <a:latin typeface="Helvetica" panose="020B0604020202020204" pitchFamily="34" charset="0"/>
              </a:rPr>
              <a:t>This will cut and delay:</a:t>
            </a:r>
          </a:p>
          <a:p>
            <a:pPr lvl="1" eaLnBrk="1" hangingPunct="1"/>
            <a:r>
              <a:rPr lang="en-US" altLang="en-US" sz="1800" smtClean="0">
                <a:latin typeface="Helvetica" panose="020B0604020202020204" pitchFamily="34" charset="0"/>
              </a:rPr>
              <a:t>6 cavities processing/testing; coupler, tuner and magnetic shield design/prototype into FY17, as well as part of the CM conceptual design; which would mean &gt; a full year delay for the prototype CM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t>6/30/2015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Presenter | Presentation Title</a:t>
            </a:r>
            <a:endParaRPr lang="en-US" altLang="en-US" sz="900" b="1" smtClean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D4ABCB0-DFB8-41F5-BCD2-928096D9D579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14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754063"/>
            <a:ext cx="76882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Effort request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11.3 FTEs (~1.5 scientists, ~   7 cryo/mech engineers, ~1 design&amp;draft, ~1.5 technicians )</a:t>
            </a:r>
          </a:p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~$1.5M M&amp;S (HPR, He vessel welding, processing, tuning, prototypes)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FBEE89-872B-4142-A9B8-2AC7C66679EF}" type="datetime1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6/30/2015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154D81"/>
                </a:solidFill>
                <a:latin typeface="Helvetica" panose="020B0604020202020204" pitchFamily="34" charset="0"/>
              </a:rPr>
              <a:t>Presenter | Presentation Title</a:t>
            </a:r>
            <a:endParaRPr lang="en-US" altLang="en-US" sz="900" b="1" smtClean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14A92E6-3DF9-497E-BCB5-20D3DC4ADA7F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2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PIP-II 650 MHz - FY16 Initial Goals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01700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smtClean="0">
                <a:latin typeface="Helvetica" panose="020B0604020202020204" pitchFamily="34" charset="0"/>
              </a:rPr>
              <a:t>Cavity design</a:t>
            </a:r>
          </a:p>
          <a:p>
            <a:pPr lvl="1" eaLnBrk="1" hangingPunct="1"/>
            <a:r>
              <a:rPr lang="en-US" altLang="en-US" sz="2000" smtClean="0">
                <a:latin typeface="Helvetica" panose="020B0604020202020204" pitchFamily="34" charset="0"/>
              </a:rPr>
              <a:t>Is now expected to be completed in FY15, small effort in FY16</a:t>
            </a:r>
          </a:p>
          <a:p>
            <a:pPr eaLnBrk="1" hangingPunct="1"/>
            <a:r>
              <a:rPr lang="en-US" altLang="en-US" sz="2000" smtClean="0">
                <a:latin typeface="Helvetica" panose="020B0604020202020204" pitchFamily="34" charset="0"/>
              </a:rPr>
              <a:t>Multi-cell cavity processing and testing</a:t>
            </a:r>
          </a:p>
          <a:p>
            <a:pPr lvl="1" eaLnBrk="1" hangingPunct="1"/>
            <a:r>
              <a:rPr lang="en-US" altLang="en-US" sz="2000" smtClean="0">
                <a:latin typeface="Helvetica" panose="020B0604020202020204" pitchFamily="34" charset="0"/>
              </a:rPr>
              <a:t>With the goal of having a 650 CM in FY19, 8 multicell cavities should be processed and tested – need to be dressed and tested dressed in FY17-FY18, CM assembled in FY18</a:t>
            </a:r>
          </a:p>
          <a:p>
            <a:pPr eaLnBrk="1" hangingPunct="1"/>
            <a:r>
              <a:rPr lang="en-US" altLang="en-US" sz="2000" smtClean="0">
                <a:latin typeface="Helvetica" panose="020B0604020202020204" pitchFamily="34" charset="0"/>
              </a:rPr>
              <a:t>Infrastructure upgrades/design for HPR, tuning and He vessel welding</a:t>
            </a:r>
          </a:p>
          <a:p>
            <a:pPr lvl="1" eaLnBrk="1" hangingPunct="1"/>
            <a:r>
              <a:rPr lang="en-US" altLang="en-US" sz="2000" smtClean="0">
                <a:latin typeface="Helvetica" panose="020B0604020202020204" pitchFamily="34" charset="0"/>
              </a:rPr>
              <a:t>Existing infrastructure is insufficient to process cavities for LCLS-2, PIP-2, R&amp;D and other projects; need dedicated processing lab and other tools for PIP-2 cavities only (spoke and 650)</a:t>
            </a:r>
          </a:p>
          <a:p>
            <a:pPr eaLnBrk="1" hangingPunct="1"/>
            <a:r>
              <a:rPr lang="en-US" altLang="en-US" sz="2000" smtClean="0">
                <a:latin typeface="Helvetica" panose="020B0604020202020204" pitchFamily="34" charset="0"/>
              </a:rPr>
              <a:t>Cryomodule conceptual design</a:t>
            </a:r>
          </a:p>
          <a:p>
            <a:pPr lvl="1" eaLnBrk="1" hangingPunct="1"/>
            <a:r>
              <a:rPr lang="en-US" altLang="en-US" sz="2000" smtClean="0">
                <a:latin typeface="Helvetica" panose="020B0604020202020204" pitchFamily="34" charset="0"/>
              </a:rPr>
              <a:t>Cavity string, cryo piping and thermal shield/vacuum vessel design </a:t>
            </a:r>
          </a:p>
          <a:p>
            <a:pPr eaLnBrk="1" hangingPunct="1"/>
            <a:r>
              <a:rPr lang="en-US" altLang="en-US" sz="2000" smtClean="0">
                <a:latin typeface="Helvetica" panose="020B0604020202020204" pitchFamily="34" charset="0"/>
              </a:rPr>
              <a:t>CM components design including tuner, coupler and shielding</a:t>
            </a:r>
          </a:p>
          <a:p>
            <a:pPr lvl="1" eaLnBrk="1" hangingPunct="1"/>
            <a:r>
              <a:rPr lang="en-US" altLang="en-US" sz="2000" smtClean="0">
                <a:latin typeface="Helvetica" panose="020B0604020202020204" pitchFamily="34" charset="0"/>
              </a:rPr>
              <a:t>complete design and prototype</a:t>
            </a:r>
          </a:p>
          <a:p>
            <a:pPr eaLnBrk="1" hangingPunct="1"/>
            <a:r>
              <a:rPr lang="en-US" altLang="en-US" sz="2000" smtClean="0">
                <a:latin typeface="Helvetica" panose="020B0604020202020204" pitchFamily="34" charset="0"/>
              </a:rPr>
              <a:t>Complete cyromodule design with India</a:t>
            </a:r>
          </a:p>
          <a:p>
            <a:pPr lvl="1" eaLnBrk="1" hangingPunct="1"/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t>6/30/2015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900" smtClean="0">
                <a:latin typeface="Helvetica" panose="020B0604020202020204" pitchFamily="34" charset="0"/>
              </a:rPr>
              <a:t>Presenter | Presentation Title</a:t>
            </a:r>
            <a:endParaRPr lang="en-US" altLang="en-US" sz="900" b="1" smtClean="0"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C3B6D4-7550-4A21-858A-423D1631B952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3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628650" y="139700"/>
            <a:ext cx="7886700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latin typeface="Arial Black" panose="020B0A04020102020204" pitchFamily="34" charset="0"/>
              </a:rPr>
              <a:t>Resonance Control/Tuner development 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0" t="17267" r="19948" b="8846"/>
          <a:stretch>
            <a:fillRect/>
          </a:stretch>
        </p:blipFill>
        <p:spPr bwMode="auto">
          <a:xfrm>
            <a:off x="427038" y="806450"/>
            <a:ext cx="37973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455613" y="4273550"/>
            <a:ext cx="3087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3D Model of the slow/fast tuner for  650MHz</a:t>
            </a:r>
          </a:p>
          <a:p>
            <a:r>
              <a:rPr lang="en-US" altLang="en-US"/>
              <a:t>(conceptual design; double lever style)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8325" y="766763"/>
            <a:ext cx="4608513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Calibri" charset="0"/>
                <a:ea typeface="ＭＳ Ｐゴシック" charset="0"/>
                <a:cs typeface="ＭＳ Ｐゴシック" charset="0"/>
              </a:rPr>
              <a:t>Proposed plan for 2016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Finish mechanical design/drawings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Complete ANSYS simulation of the structure)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Build first prototype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Installed tuner on the mock-up or real cavity/vessel system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onduct warm tuner test (range; forces; transfer function; etc.)</a:t>
            </a: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4378325" y="5843588"/>
            <a:ext cx="201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Y. Pischalnikov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MC_650MHZ_stp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/>
          <a:stretch>
            <a:fillRect/>
          </a:stretch>
        </p:blipFill>
        <p:spPr bwMode="auto">
          <a:xfrm>
            <a:off x="271463" y="1619250"/>
            <a:ext cx="586105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611188" y="209550"/>
            <a:ext cx="306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/>
              <a:t>650 MHz coupler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9463" y="801688"/>
            <a:ext cx="6045200" cy="2986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Necessary works:</a:t>
            </a:r>
          </a:p>
          <a:p>
            <a:pPr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Refresh design (design was done in 2011).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Or/and new design with new ideas (we have them).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Coupler fabrication.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Design of coupler test stand.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Test stand fabrication and assembling.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Test of prototype coupler at test stand.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Test coupler with cavity in </a:t>
            </a:r>
            <a:r>
              <a:rPr lang="en-US" sz="2000" b="1" dirty="0" err="1">
                <a:latin typeface="Calibri" charset="0"/>
                <a:ea typeface="ＭＳ Ｐゴシック" charset="0"/>
                <a:cs typeface="ＭＳ Ｐゴシック" charset="0"/>
              </a:rPr>
              <a:t>cryomodule</a:t>
            </a: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 (FY17-18).</a:t>
            </a:r>
            <a:endParaRPr lang="en-US" sz="20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678613" y="4735513"/>
            <a:ext cx="121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Kazakov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ctrTitle"/>
          </p:nvPr>
        </p:nvSpPr>
        <p:spPr bwMode="auto">
          <a:xfrm>
            <a:off x="685800" y="152400"/>
            <a:ext cx="77724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HPR tool for Dressed 650 MHz cavity: the bottleneck</a:t>
            </a:r>
          </a:p>
        </p:txBody>
      </p:sp>
      <p:pic>
        <p:nvPicPr>
          <p:cNvPr id="33794" name="Picture 3" descr="F10005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51666"/>
          <a:stretch>
            <a:fillRect/>
          </a:stretch>
        </p:blipFill>
        <p:spPr bwMode="auto">
          <a:xfrm>
            <a:off x="304800" y="1066800"/>
            <a:ext cx="28956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3733800" y="2503488"/>
            <a:ext cx="54102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000"/>
              <a:t>Currently FNAL owns two HPR tools total, one at ANL, one at IB4 -no HPR tool is capable of supporting 650 MHz without modifications</a:t>
            </a:r>
          </a:p>
          <a:p>
            <a:pPr>
              <a:buFontTx/>
              <a:buChar char="-"/>
            </a:pPr>
            <a:r>
              <a:rPr lang="en-US" altLang="en-US" sz="2000"/>
              <a:t>HPR at ANL in FNAL room cannot run simultaneously to HPR in ANL room – several conflicts with other projects</a:t>
            </a:r>
          </a:p>
          <a:p>
            <a:pPr>
              <a:buFontTx/>
              <a:buChar char="-"/>
            </a:pPr>
            <a:r>
              <a:rPr lang="en-US" altLang="en-US" sz="2000"/>
              <a:t>We need to design, purchase and commission a 600 lb capacity HPR tool with support frame suitable for VTS for Dressed 5 cell 650 MHz Cavity with 56” stroke. 2.5 month mechanical engineer, 3 month design and drafting, 1 month control engineer. M&amp;S – 500.000 USD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088"/>
            <a:ext cx="7886700" cy="6842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ea typeface="ＭＳ Ｐゴシック" charset="0"/>
              </a:rPr>
              <a:t>Multicell</a:t>
            </a:r>
            <a:r>
              <a:rPr lang="en-US" sz="4000" dirty="0" smtClean="0">
                <a:ea typeface="ＭＳ Ｐゴシック" charset="0"/>
              </a:rPr>
              <a:t> 650 MHz Cavity Processing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514350" y="1216025"/>
            <a:ext cx="8140700" cy="528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Lab 2 requirements for HPR: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Class 10 HPR cleanroom – approx. $100k ($75k for 20’x20’ room + $15k installation + $10k fire protection) [shared with 325 MHz]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Vertical HPR stands with capacity to hold dressed 650 MHz cavities – $325k (2x$125k M&amp;S + $100k engineering)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HPR pump – 2x$100k [shared with 325 MHz]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OCR/commissioning – $85k [shared with 325 MHz]</a:t>
            </a:r>
          </a:p>
          <a:p>
            <a:pPr lvl="1" eaLnBrk="1" hangingPunct="1"/>
            <a:r>
              <a:rPr lang="en-US" altLang="en-US" smtClean="0">
                <a:latin typeface="Helvetica" panose="020B0604020202020204" pitchFamily="34" charset="0"/>
              </a:rPr>
              <a:t>Lifting carts – $30k [shared with 325 MHz]</a:t>
            </a:r>
          </a:p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DI water system and other cleanroom items that would be duplicates of existing infrastructure are also required (hopefully covered by director’s reserve)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5110163" y="5853113"/>
            <a:ext cx="123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S. Posen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High-Beta Cryomodule Configuration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114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4 total cryomodules</a:t>
            </a:r>
          </a:p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6 cavities each (650 MHz, 5-cell)</a:t>
            </a:r>
          </a:p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24 total cavities</a:t>
            </a:r>
          </a:p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No magnets internal to the cryomodule</a:t>
            </a:r>
          </a:p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Approximate length = 9.5 m</a:t>
            </a:r>
          </a:p>
        </p:txBody>
      </p:sp>
      <p:pic>
        <p:nvPicPr>
          <p:cNvPr id="3584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4488"/>
            <a:ext cx="81867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3983EF8-9C93-4966-AEAC-D3F35D350BBC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8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6678613" y="1755775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T. Nicol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188"/>
            <a:ext cx="8686800" cy="6429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650 </a:t>
            </a:r>
            <a:r>
              <a:rPr lang="en-US" dirty="0" smtClean="0">
                <a:ea typeface="ＭＳ Ｐゴシック" charset="0"/>
              </a:rPr>
              <a:t>MHz High</a:t>
            </a:r>
            <a:r>
              <a:rPr lang="en-US" dirty="0">
                <a:ea typeface="ＭＳ Ｐゴシック" charset="0"/>
              </a:rPr>
              <a:t>-Beta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Cryomodule General Configuration</a:t>
            </a:r>
          </a:p>
        </p:txBody>
      </p:sp>
      <p:grpSp>
        <p:nvGrpSpPr>
          <p:cNvPr id="36866" name="Group 3"/>
          <p:cNvGrpSpPr>
            <a:grpSpLocks noChangeAspect="1"/>
          </p:cNvGrpSpPr>
          <p:nvPr/>
        </p:nvGrpSpPr>
        <p:grpSpPr bwMode="auto">
          <a:xfrm>
            <a:off x="163513" y="1681163"/>
            <a:ext cx="8318500" cy="4298950"/>
            <a:chOff x="88479" y="1528482"/>
            <a:chExt cx="8756193" cy="4525963"/>
          </a:xfrm>
        </p:grpSpPr>
        <p:pic>
          <p:nvPicPr>
            <p:cNvPr id="36870" name="Content Placeholder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88" y="1528482"/>
              <a:ext cx="7540939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TextBox 6"/>
            <p:cNvSpPr txBox="1">
              <a:spLocks noChangeArrowheads="1"/>
            </p:cNvSpPr>
            <p:nvPr/>
          </p:nvSpPr>
          <p:spPr bwMode="auto">
            <a:xfrm>
              <a:off x="88479" y="5576584"/>
              <a:ext cx="1772652" cy="35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</a:rPr>
                <a:t>Beam pipe</a:t>
              </a: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990600" y="4876800"/>
              <a:ext cx="609600" cy="685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TextBox 8"/>
            <p:cNvSpPr txBox="1">
              <a:spLocks noChangeArrowheads="1"/>
            </p:cNvSpPr>
            <p:nvPr/>
          </p:nvSpPr>
          <p:spPr bwMode="auto">
            <a:xfrm>
              <a:off x="423503" y="2152710"/>
              <a:ext cx="216415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Bayonets connections,</a:t>
              </a:r>
            </a:p>
            <a:p>
              <a:r>
                <a:rPr lang="en-US" altLang="en-US" sz="1600">
                  <a:solidFill>
                    <a:srgbClr val="000000"/>
                  </a:solidFill>
                </a:rPr>
                <a:t>cryogenic valves, etc.</a:t>
              </a:r>
            </a:p>
          </p:txBody>
        </p:sp>
        <p:sp>
          <p:nvSpPr>
            <p:cNvPr id="36874" name="TextBox 9"/>
            <p:cNvSpPr txBox="1">
              <a:spLocks noChangeArrowheads="1"/>
            </p:cNvSpPr>
            <p:nvPr/>
          </p:nvSpPr>
          <p:spPr bwMode="auto">
            <a:xfrm>
              <a:off x="6553200" y="5410200"/>
              <a:ext cx="20255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Ports to access tuner</a:t>
              </a:r>
            </a:p>
            <a:p>
              <a:r>
                <a:rPr lang="en-US" altLang="en-US" sz="1600">
                  <a:solidFill>
                    <a:srgbClr val="000000"/>
                  </a:solidFill>
                </a:rPr>
                <a:t>motors</a:t>
              </a:r>
            </a:p>
          </p:txBody>
        </p:sp>
        <p:cxnSp>
          <p:nvCxnSpPr>
            <p:cNvPr id="12" name="Straight Arrow Connector 11"/>
            <p:cNvCxnSpPr>
              <a:cxnSpLocks noChangeShapeType="1"/>
              <a:stCxn id="36882" idx="0"/>
            </p:cNvCxnSpPr>
            <p:nvPr/>
          </p:nvCxnSpPr>
          <p:spPr bwMode="auto">
            <a:xfrm flipH="1" flipV="1">
              <a:off x="6248400" y="3848101"/>
              <a:ext cx="1823692" cy="3428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6" name="TextBox 12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2235402" y="1749281"/>
              <a:ext cx="2736648" cy="38655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  <a:stCxn id="36873" idx="3"/>
            </p:cNvCxnSpPr>
            <p:nvPr/>
          </p:nvCxnSpPr>
          <p:spPr bwMode="auto">
            <a:xfrm>
              <a:off x="2587658" y="2460487"/>
              <a:ext cx="1908141" cy="541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 flipH="1" flipV="1">
              <a:off x="5638800" y="3802156"/>
              <a:ext cx="1905000" cy="160804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3238369" y="5511262"/>
              <a:ext cx="304127" cy="2623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H="1" flipV="1">
              <a:off x="6347273" y="3505200"/>
              <a:ext cx="1196527" cy="19050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2" name="TextBox 23"/>
            <p:cNvSpPr txBox="1">
              <a:spLocks noChangeArrowheads="1"/>
            </p:cNvSpPr>
            <p:nvPr/>
          </p:nvSpPr>
          <p:spPr bwMode="auto">
            <a:xfrm>
              <a:off x="7299512" y="4191000"/>
              <a:ext cx="1545160" cy="35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Power couplers</a:t>
              </a:r>
            </a:p>
          </p:txBody>
        </p:sp>
        <p:cxnSp>
          <p:nvCxnSpPr>
            <p:cNvPr id="25" name="Straight Arrow Connector 24"/>
            <p:cNvCxnSpPr>
              <a:cxnSpLocks noChangeShapeType="1"/>
              <a:stCxn id="36882" idx="0"/>
            </p:cNvCxnSpPr>
            <p:nvPr/>
          </p:nvCxnSpPr>
          <p:spPr bwMode="auto">
            <a:xfrm flipH="1" flipV="1">
              <a:off x="6792410" y="3619501"/>
              <a:ext cx="1279682" cy="5714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  <a:stCxn id="36882" idx="0"/>
            </p:cNvCxnSpPr>
            <p:nvPr/>
          </p:nvCxnSpPr>
          <p:spPr bwMode="auto">
            <a:xfrm flipH="1" flipV="1">
              <a:off x="7299513" y="3413312"/>
              <a:ext cx="772579" cy="7776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867" name="TextBox 26"/>
          <p:cNvSpPr txBox="1">
            <a:spLocks noChangeArrowheads="1"/>
          </p:cNvSpPr>
          <p:nvPr/>
        </p:nvSpPr>
        <p:spPr bwMode="auto">
          <a:xfrm>
            <a:off x="544513" y="1720850"/>
            <a:ext cx="4632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Heat exchanger</a:t>
            </a:r>
          </a:p>
        </p:txBody>
      </p:sp>
      <p:sp>
        <p:nvSpPr>
          <p:cNvPr id="3686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75A774-7F52-4BCE-9979-C2E07CB3EEC8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/>
              <a:t>9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36869" name="Content Placeholder 27"/>
          <p:cNvSpPr txBox="1"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mtClean="0">
                <a:latin typeface="Helvetica" panose="020B0604020202020204" pitchFamily="34" charset="0"/>
              </a:rPr>
              <a:t>T. Nicol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P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</Template>
  <TotalTime>3053</TotalTime>
  <Words>971</Words>
  <Application>Microsoft Office PowerPoint</Application>
  <PresentationFormat>On-screen Show (4:3)</PresentationFormat>
  <Paragraphs>137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MS PGothic</vt:lpstr>
      <vt:lpstr>Arial</vt:lpstr>
      <vt:lpstr>Helvetica</vt:lpstr>
      <vt:lpstr>Arial Black</vt:lpstr>
      <vt:lpstr>FermilabTemplatePC</vt:lpstr>
      <vt:lpstr>Fermilab: Footer Only</vt:lpstr>
      <vt:lpstr>650 MHz – FY16 Budget Request</vt:lpstr>
      <vt:lpstr>Effort request</vt:lpstr>
      <vt:lpstr>PIP-II 650 MHz - FY16 Initial Goals</vt:lpstr>
      <vt:lpstr>Resonance Control/Tuner development </vt:lpstr>
      <vt:lpstr>PowerPoint Presentation</vt:lpstr>
      <vt:lpstr>HPR tool for Dressed 650 MHz cavity: the bottleneck</vt:lpstr>
      <vt:lpstr>Multicell 650 MHz Cavity Processing</vt:lpstr>
      <vt:lpstr>High-Beta Cryomodule Configuration</vt:lpstr>
      <vt:lpstr>650 MHz High-Beta Cryomodule General Configuration</vt:lpstr>
      <vt:lpstr>650 MHz High-Beta Cryomodule General Configuration</vt:lpstr>
      <vt:lpstr>650 MHz High-Beta Cryomodule General Configuration</vt:lpstr>
      <vt:lpstr>PIP-II 650 MHz – Resources Required to Meet Initial Goals</vt:lpstr>
      <vt:lpstr>PIP-II 650 MHz – FTE – By OHAP Category, Role and Div.</vt:lpstr>
      <vt:lpstr>PIP-II 650 MHz – Achievable Goals at Initial Target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PIP-II Project Management – FY15 Budget Request</dc:title>
  <dc:creator>Christopher P. Jacobsen x 16350N</dc:creator>
  <cp:lastModifiedBy>Christopher P. Jacobsen x 16350N</cp:lastModifiedBy>
  <cp:revision>104</cp:revision>
  <cp:lastPrinted>2015-06-17T12:51:22Z</cp:lastPrinted>
  <dcterms:created xsi:type="dcterms:W3CDTF">2014-06-05T19:57:50Z</dcterms:created>
  <dcterms:modified xsi:type="dcterms:W3CDTF">2015-06-30T13:02:31Z</dcterms:modified>
</cp:coreProperties>
</file>