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57" r:id="rId5"/>
    <p:sldId id="263" r:id="rId6"/>
    <p:sldId id="258" r:id="rId7"/>
    <p:sldId id="259" r:id="rId8"/>
    <p:sldId id="260" r:id="rId9"/>
    <p:sldId id="266" r:id="rId10"/>
    <p:sldId id="265" r:id="rId11"/>
    <p:sldId id="264" r:id="rId1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4D81"/>
    <a:srgbClr val="BD1F24"/>
    <a:srgbClr val="DA592A"/>
    <a:srgbClr val="808080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299" autoAdjust="0"/>
  </p:normalViewPr>
  <p:slideViewPr>
    <p:cSldViewPr snapToGrid="0" snapToObjects="1">
      <p:cViewPr varScale="1">
        <p:scale>
          <a:sx n="126" d="100"/>
          <a:sy n="126" d="100"/>
        </p:scale>
        <p:origin x="-1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704CD956-0F6B-4722-8727-E971EC07B214}" type="datetimeFigureOut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B19B2DE5-7748-409D-A02C-35275EF26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59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4EC61B2F-F27F-4827-874F-FDD79266FC25}" type="datetimeFigureOut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CA22620C-B0DB-47BB-9C3E-968AF058F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4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1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9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14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23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E8AC2CDF-A70F-4AE5-8CD6-F3357D154963}" type="datetime1">
              <a:rPr lang="en-US" altLang="en-US" smtClean="0"/>
              <a:pPr/>
              <a:t>6/29/15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3052-1B08-42CC-8C29-53A2B6257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9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0A9F0B51-E887-4DFF-A52A-02C639403E93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381F6BD-A310-4E1B-9018-EAA60A939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69D9D7E-41F7-4722-B2EB-D4C411EDCB26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C595241-B4C9-44AF-AED3-0B62D0693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45BCB-5E75-4A7B-BD52-DCEA9BE81284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B6ED-B4FE-4F96-9134-138B8D405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E8551-9BB1-4B36-B6B3-5CD90CBC0621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EF8C4-B56D-49CA-92E3-5DA82B495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085DA5BD-D594-4057-A8D7-3B0D3B5CFDA6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7B8FE45-5A68-4AA8-A40A-5DC443B72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79C892A-0BFE-405E-82E2-E41D2B808A56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9C042473-246A-4C1A-828A-43CCEEF5C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4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37A82F3-D7AE-4C36-9875-62B5CD8CF4F1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9FF6D1B-F1E5-4593-823D-2543A563B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1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5169BE27-463B-467F-A451-9FD3CFCA9C8A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845C19DA-9219-4064-BB8E-878332065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9588037C-4B3F-4DB9-9B82-EE224656590B}" type="datetime1">
              <a:rPr lang="en-US" altLang="en-US"/>
              <a:pPr/>
              <a:t>6/29/15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545F57DF-A9CB-49C4-AD11-17CBC1AFF8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325 MHz – FY16 Budget Request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charset="0"/>
                <a:ea typeface="ＭＳ Ｐゴシック" pitchFamily="34" charset="-128"/>
              </a:rPr>
              <a:t>Leonardo Ristori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Helvetica" charset="0"/>
                <a:ea typeface="ＭＳ Ｐゴシック" pitchFamily="34" charset="-128"/>
              </a:rPr>
              <a:t>PIP-II Budget Retreat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Helvetica" charset="0"/>
                <a:ea typeface="ＭＳ Ｐゴシック" pitchFamily="34" charset="-128"/>
              </a:rPr>
              <a:t>June 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 and Cold-Mass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2CDF-A70F-4AE5-8CD6-F3357D154963}" type="datetime1">
              <a:rPr lang="en-US" altLang="en-US" smtClean="0"/>
              <a:pPr/>
              <a:t>6/29/15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7" name="Picture 6" descr="SSR1-string2-9oct14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5" b="100000" l="382" r="99924">
                        <a14:foregroundMark x1="84339" y1="15529" x2="84339" y2="15529"/>
                        <a14:foregroundMark x1="63102" y1="27474" x2="63102" y2="27474"/>
                        <a14:foregroundMark x1="20474" y1="51365" x2="20474" y2="5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3992">
            <a:off x="379785" y="1037721"/>
            <a:ext cx="6876268" cy="3078299"/>
          </a:xfrm>
          <a:prstGeom prst="rect">
            <a:avLst/>
          </a:prstGeom>
          <a:effectLst>
            <a:outerShdw blurRad="76200" dist="76200" dir="3300000" algn="l" rotWithShape="0">
              <a:prstClr val="black">
                <a:alpha val="48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0425197">
            <a:off x="1260421" y="1814005"/>
            <a:ext cx="256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CAVITY-MAGNET STRING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2" b="94731" l="4676" r="99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144" y="2167467"/>
            <a:ext cx="6185497" cy="4429808"/>
          </a:xfrm>
          <a:prstGeom prst="rect">
            <a:avLst/>
          </a:prstGeom>
          <a:noFill/>
          <a:ln>
            <a:noFill/>
          </a:ln>
          <a:effectLst>
            <a:outerShdw blurRad="133350" dist="9944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9756941">
            <a:off x="6255416" y="4191939"/>
            <a:ext cx="184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>
                    <a:lumMod val="40000"/>
                    <a:lumOff val="60000"/>
                  </a:schemeClr>
                </a:solidFill>
              </a:rPr>
              <a:t>COLD-MASS</a:t>
            </a:r>
          </a:p>
        </p:txBody>
      </p:sp>
    </p:spTree>
    <p:extLst>
      <p:ext uri="{BB962C8B-B14F-4D97-AF65-F5344CB8AC3E}">
        <p14:creationId xmlns:p14="http://schemas.microsoft.com/office/powerpoint/2010/main" val="1177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required to meet target goals</a:t>
            </a:r>
          </a:p>
          <a:p>
            <a:r>
              <a:rPr lang="en-US" dirty="0" smtClean="0"/>
              <a:t>Goals that can be met with the initial resources allocation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2CDF-A70F-4AE5-8CD6-F3357D154963}" type="datetime1">
              <a:rPr lang="en-US" altLang="en-US" smtClean="0"/>
              <a:pPr/>
              <a:t>6/29/15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91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PIP-II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325 MHz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-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FY16 Initial Goals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4842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1"/>
                </a:solidFill>
                <a:latin typeface="Helvetica" charset="0"/>
                <a:ea typeface="ＭＳ Ｐゴシック" pitchFamily="34" charset="-128"/>
              </a:rPr>
              <a:t>SSR1 CM + Facilities + PIP-II Resonance Control</a:t>
            </a:r>
          </a:p>
          <a:p>
            <a:pPr marL="0" indent="0">
              <a:buNone/>
            </a:pPr>
            <a:endParaRPr lang="en-US" altLang="en-US" sz="1800" dirty="0" smtClean="0">
              <a:solidFill>
                <a:schemeClr val="accent1"/>
              </a:solidFill>
              <a:latin typeface="Helvetica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SSR1 CM cavity string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8 + 2 cavities: BCP, HPR, Heat treat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8 + 2 couplers: RF condition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8 + 2 cavity-coupler qualification in STC</a:t>
            </a:r>
            <a:endParaRPr lang="en-US" altLang="en-US" sz="1600" dirty="0">
              <a:latin typeface="Helvetica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SSR1 cold mass design, tooling, procurement and assembly</a:t>
            </a:r>
            <a:endParaRPr lang="en-US" altLang="en-US" dirty="0">
              <a:latin typeface="Helvetica" charset="0"/>
              <a:ea typeface="ＭＳ Ｐゴシック" pitchFamily="34" charset="-128"/>
            </a:endParaRP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Cold mass drawings, procurement of cold mass components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Design tooling for lifting cavity string and lowering onto strongback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Pre-assemble strongback with lower shields, insulation etc.. Perform installation of cavity string on strongback.</a:t>
            </a:r>
            <a:endParaRPr lang="en-US" altLang="en-US" sz="1600" dirty="0">
              <a:latin typeface="Helvetica" charset="0"/>
              <a:ea typeface="ＭＳ Ｐゴシック" pitchFamily="34" charset="-128"/>
            </a:endParaRPr>
          </a:p>
          <a:p>
            <a:r>
              <a:rPr lang="en-US" altLang="en-US" dirty="0">
                <a:latin typeface="Helvetica" charset="0"/>
                <a:ea typeface="ＭＳ Ｐゴシック" pitchFamily="34" charset="-128"/>
              </a:rPr>
              <a:t>Facilities: Lab 2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Continue to manage renovation operations (crane, cleanroom etc.)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Rail system + Tooling for string assembly in Lab2 (325MHz &amp; 650MHz)</a:t>
            </a:r>
          </a:p>
          <a:p>
            <a:pPr lvl="2"/>
            <a:r>
              <a:rPr lang="en-US" altLang="en-US" sz="1600" dirty="0">
                <a:latin typeface="Helvetica" charset="0"/>
                <a:ea typeface="ＭＳ Ｐゴシック" pitchFamily="34" charset="-128"/>
              </a:rPr>
              <a:t>Design/Procure horizontal HPR system</a:t>
            </a:r>
          </a:p>
          <a:p>
            <a:endParaRPr lang="en-US" altLang="en-US" dirty="0"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154D81"/>
                </a:solidFill>
                <a:latin typeface="Helvetica" charset="0"/>
              </a:rPr>
              <a:t>6/30/2015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dirty="0">
                <a:latin typeface="Helvetica" pitchFamily="34" charset="0"/>
              </a:rPr>
              <a:t>Presenter | Presentation Title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PIP-II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325 MHz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-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FY16 Initial Goals (continued)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350685"/>
            <a:ext cx="8672513" cy="4485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charset="0"/>
                <a:ea typeface="ＭＳ Ｐゴシック" pitchFamily="34" charset="-128"/>
              </a:rPr>
              <a:t>SSR1 cryomodules design and initiation of procurement</a:t>
            </a:r>
          </a:p>
          <a:p>
            <a:pPr lvl="1"/>
            <a:r>
              <a:rPr lang="en-US" altLang="en-US" sz="1800" dirty="0">
                <a:latin typeface="Helvetica" charset="0"/>
                <a:ea typeface="ＭＳ Ｐゴシック" pitchFamily="34" charset="-128"/>
              </a:rPr>
              <a:t>Finalize design of cryomodule piping, define assembly procedure.</a:t>
            </a:r>
          </a:p>
          <a:p>
            <a:pPr lvl="1"/>
            <a:r>
              <a:rPr lang="en-US" altLang="en-US" sz="1800" dirty="0">
                <a:latin typeface="Helvetica" charset="0"/>
                <a:ea typeface="ＭＳ Ｐゴシック" pitchFamily="34" charset="-128"/>
              </a:rPr>
              <a:t>Initiate procurement of remaining cryomodule components</a:t>
            </a:r>
          </a:p>
          <a:p>
            <a:r>
              <a:rPr lang="en-US" altLang="en-US" dirty="0">
                <a:latin typeface="Helvetica" charset="0"/>
                <a:ea typeface="ＭＳ Ｐゴシック" pitchFamily="34" charset="-128"/>
              </a:rPr>
              <a:t>PIP-II Resonance Control</a:t>
            </a:r>
          </a:p>
          <a:p>
            <a:pPr lvl="1"/>
            <a:r>
              <a:rPr lang="en-US" altLang="en-US" sz="1800" dirty="0">
                <a:latin typeface="Helvetica" charset="0"/>
                <a:ea typeface="ＭＳ Ｐゴシック" pitchFamily="34" charset="-128"/>
              </a:rPr>
              <a:t>Demonstrate successful compensation of LFD and Microphonics in STC</a:t>
            </a:r>
          </a:p>
          <a:p>
            <a:r>
              <a:rPr lang="en-US" altLang="en-US" dirty="0">
                <a:latin typeface="Helvetica" charset="0"/>
                <a:ea typeface="ＭＳ Ｐゴシック" pitchFamily="34" charset="-128"/>
              </a:rPr>
              <a:t>Support Conceptual Design Report (CDR) development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154D81"/>
                </a:solidFill>
                <a:latin typeface="Helvetica" charset="0"/>
              </a:rPr>
              <a:t>6/30/2015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dirty="0">
                <a:latin typeface="Helvetica" pitchFamily="34" charset="0"/>
              </a:rPr>
              <a:t>Presenter | Presentation Title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5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325 MHz </a:t>
            </a:r>
            <a:r>
              <a:rPr lang="en-US" dirty="0" smtClean="0"/>
              <a:t>– Resources Required to Meet Initial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2998594"/>
            <a:ext cx="8672513" cy="2931083"/>
          </a:xfrm>
          <a:noFill/>
        </p:spPr>
        <p:txBody>
          <a:bodyPr/>
          <a:lstStyle/>
          <a:p>
            <a:r>
              <a:rPr lang="en-US" sz="2000" dirty="0"/>
              <a:t>Currently (June 2015) the total 325 MHz effort is at 13-14 FTE</a:t>
            </a:r>
          </a:p>
          <a:p>
            <a:pPr lvl="2"/>
            <a:r>
              <a:rPr lang="en-US" sz="1600" dirty="0"/>
              <a:t>SSR1 ~ 11 FTE</a:t>
            </a:r>
          </a:p>
          <a:p>
            <a:pPr lvl="2"/>
            <a:r>
              <a:rPr lang="en-US" sz="1600" dirty="0"/>
              <a:t>Lab2 ~ 1 FTE</a:t>
            </a:r>
          </a:p>
          <a:p>
            <a:pPr lvl="2"/>
            <a:r>
              <a:rPr lang="en-US" sz="1600" dirty="0"/>
              <a:t>Resonance Control ~ 1.5 FTE</a:t>
            </a:r>
            <a:endParaRPr lang="en-US" sz="1600" dirty="0"/>
          </a:p>
          <a:p>
            <a:r>
              <a:rPr lang="en-US" sz="1800" dirty="0" smtClean="0"/>
              <a:t>Current request of 18.25 FTE + $760K M&amp;S allows to meet the goals with emphasis on string and cold-mass completion. </a:t>
            </a:r>
          </a:p>
          <a:p>
            <a:r>
              <a:rPr lang="en-US" sz="1800" dirty="0" smtClean="0"/>
              <a:t>With a Total Direct of $2.5-2.7M it will be possible to meet the goals, with the following options:</a:t>
            </a:r>
          </a:p>
          <a:p>
            <a:pPr lvl="1"/>
            <a:r>
              <a:rPr lang="en-US" sz="1600" dirty="0"/>
              <a:t>Ratio of SWF/M&amp;S can be adjusted to favor investments in infrastructures (higher M&amp;S to cover Lab2 HPR) or activities for string assembly (higher SWF).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6/30/2015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2" y="831733"/>
            <a:ext cx="816208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325 MHz </a:t>
            </a:r>
            <a:r>
              <a:rPr lang="en-US" dirty="0" smtClean="0"/>
              <a:t>– FTE – By OHAP Category, Role and Div.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25" y="3887764"/>
            <a:ext cx="8672513" cy="2321353"/>
          </a:xfrm>
        </p:spPr>
        <p:txBody>
          <a:bodyPr/>
          <a:lstStyle/>
          <a:p>
            <a:r>
              <a:rPr lang="en-US" sz="1800" dirty="0"/>
              <a:t>Mech Drafter: Drawings for Tooling, Cryomodule and Facilities</a:t>
            </a:r>
          </a:p>
          <a:p>
            <a:r>
              <a:rPr lang="en-US" sz="1800" dirty="0"/>
              <a:t>Mech Engineer: Design of cryomodule components, tooling, Facilities.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RF engineer: Coupler conditioning, tests/troubleshooting, Cavity RF tuning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RF Scientist: Cavity qualifications + Resonance Control studies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Technician: Cavity chemistry and preparations for tests, vacuum checks, tooling assembly/troubleshooting, cavity string assembly.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6/30/2015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00" y="874947"/>
            <a:ext cx="6654511" cy="29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</a:t>
            </a:r>
            <a:r>
              <a:rPr lang="en-US" altLang="en-US" dirty="0">
                <a:latin typeface="Helvetica" charset="0"/>
                <a:ea typeface="ＭＳ Ｐゴシック" pitchFamily="34" charset="-128"/>
              </a:rPr>
              <a:t>325 MHz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</a:t>
            </a:r>
            <a:r>
              <a:rPr lang="en-US" dirty="0" smtClean="0"/>
              <a:t>– Achievable Goals at Initial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2537687"/>
            <a:ext cx="8672513" cy="2148350"/>
          </a:xfrm>
        </p:spPr>
        <p:txBody>
          <a:bodyPr/>
          <a:lstStyle/>
          <a:p>
            <a:r>
              <a:rPr lang="en-US" sz="2000" dirty="0" smtClean="0"/>
              <a:t>In the scenario of a budget reduction from the original target, the following measures can be taken:</a:t>
            </a:r>
          </a:p>
          <a:p>
            <a:pPr lvl="1"/>
            <a:r>
              <a:rPr lang="en-US" sz="2000" dirty="0"/>
              <a:t>$250K Delay String assembly to 2</a:t>
            </a:r>
            <a:r>
              <a:rPr lang="en-US" sz="2000" baseline="30000" dirty="0"/>
              <a:t>nd</a:t>
            </a:r>
            <a:r>
              <a:rPr lang="en-US" sz="2000" dirty="0"/>
              <a:t> half of FY16... Delay processing/qualification of cavities (~$50K direct/ea), budget for only 50% of cavities in FY16 </a:t>
            </a:r>
          </a:p>
          <a:p>
            <a:pPr lvl="1"/>
            <a:r>
              <a:rPr lang="en-US" sz="2000" dirty="0"/>
              <a:t>$500K Delay procurements and assembly of cold-mass to FY17 (+1yr) and Cryomodule to FY18 (+1yr)</a:t>
            </a:r>
          </a:p>
          <a:p>
            <a:pPr lvl="2"/>
            <a:r>
              <a:rPr lang="en-US" sz="1800" dirty="0"/>
              <a:t>Save ~ 1-2 FTE</a:t>
            </a:r>
          </a:p>
          <a:p>
            <a:pPr lvl="2"/>
            <a:r>
              <a:rPr lang="en-US" sz="1800" dirty="0"/>
              <a:t>Cold mass tooling shields and piping (save ~$300K)</a:t>
            </a:r>
          </a:p>
          <a:p>
            <a:pPr lvl="2"/>
            <a:r>
              <a:rPr lang="en-US" sz="1800" dirty="0"/>
              <a:t>Cryomodule tooling and initial procurements (save ~$100K)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6/30/2015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0" y="913589"/>
            <a:ext cx="816208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/>
          <a:stretch/>
        </p:blipFill>
        <p:spPr>
          <a:xfrm>
            <a:off x="1894816" y="947615"/>
            <a:ext cx="7024492" cy="5256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SSR1 Cryomodule Schedule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446" y="1316055"/>
            <a:ext cx="2751015" cy="4343627"/>
          </a:xfrm>
        </p:spPr>
        <p:txBody>
          <a:bodyPr/>
          <a:lstStyle/>
          <a:p>
            <a:r>
              <a:rPr lang="en-US" sz="1600"/>
              <a:t>String assembly rehearsal </a:t>
            </a:r>
          </a:p>
          <a:p>
            <a:pPr lvl="1"/>
            <a:r>
              <a:rPr lang="en-US" sz="1400"/>
              <a:t>July - Aug 2015</a:t>
            </a:r>
          </a:p>
          <a:p>
            <a:r>
              <a:rPr lang="en-US" sz="1600"/>
              <a:t>Cav. qualifications</a:t>
            </a:r>
          </a:p>
          <a:p>
            <a:pPr lvl="1"/>
            <a:r>
              <a:rPr lang="en-US" sz="1400"/>
              <a:t>Nov 2015 - Apr 2016</a:t>
            </a:r>
          </a:p>
          <a:p>
            <a:r>
              <a:rPr lang="en-US" sz="1600"/>
              <a:t>String assembly</a:t>
            </a:r>
          </a:p>
          <a:p>
            <a:pPr lvl="1"/>
            <a:r>
              <a:rPr lang="en-US" sz="1400"/>
              <a:t>May - July 2016</a:t>
            </a:r>
          </a:p>
          <a:p>
            <a:r>
              <a:rPr lang="en-US" sz="1600"/>
              <a:t>Cold mass assembly </a:t>
            </a:r>
          </a:p>
          <a:p>
            <a:pPr lvl="1"/>
            <a:r>
              <a:rPr lang="en-US" sz="1400"/>
              <a:t>Aug - Nov 2016</a:t>
            </a:r>
          </a:p>
          <a:p>
            <a:r>
              <a:rPr lang="en-US" sz="1600"/>
              <a:t>Cryomodule assembly </a:t>
            </a:r>
          </a:p>
          <a:p>
            <a:pPr lvl="1"/>
            <a:r>
              <a:rPr lang="en-US" sz="1400"/>
              <a:t>Oct 2016 - May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L. Ristori  -  SSR1 SSR2 - P2MAC Meeting 9-10 March 2015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8D828626-EF86-AC4E-8DED-1D4611268D8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Cavity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2CDF-A70F-4AE5-8CD6-F3357D154963}" type="datetime1">
              <a:rPr lang="en-US" altLang="en-US" smtClean="0"/>
              <a:pPr/>
              <a:t>6/29/15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856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2141</TotalTime>
  <Words>695</Words>
  <Application>Microsoft Macintosh PowerPoint</Application>
  <PresentationFormat>On-screen Show (4:3)</PresentationFormat>
  <Paragraphs>97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FermilabTemplatePC</vt:lpstr>
      <vt:lpstr>Fermilab: Footer Only</vt:lpstr>
      <vt:lpstr>325 MHz – FY16 Budget Request</vt:lpstr>
      <vt:lpstr>Standard Presentation Outline</vt:lpstr>
      <vt:lpstr>PIP-II 325 MHz - FY16 Initial Goals</vt:lpstr>
      <vt:lpstr>PIP-II 325 MHz - FY16 Initial Goals (continued)</vt:lpstr>
      <vt:lpstr>PIP-II 325 MHz – Resources Required to Meet Initial Goals</vt:lpstr>
      <vt:lpstr>PIP-II 325 MHz – FTE – By OHAP Category, Role and Div.</vt:lpstr>
      <vt:lpstr>PIP-II 325 MHz – Achievable Goals at Initial Target</vt:lpstr>
      <vt:lpstr>SSR1 Cryomodule Schedule</vt:lpstr>
      <vt:lpstr>Cavity Status</vt:lpstr>
      <vt:lpstr>String and Cold-Mass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PIP-II Project Management – FY15 Budget Request</dc:title>
  <dc:creator>Christopher P. Jacobsen x 16350N</dc:creator>
  <cp:lastModifiedBy>Leonardo Ristori</cp:lastModifiedBy>
  <cp:revision>125</cp:revision>
  <cp:lastPrinted>2015-06-17T12:51:22Z</cp:lastPrinted>
  <dcterms:created xsi:type="dcterms:W3CDTF">2014-06-05T19:57:50Z</dcterms:created>
  <dcterms:modified xsi:type="dcterms:W3CDTF">2015-06-29T23:42:23Z</dcterms:modified>
</cp:coreProperties>
</file>