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3" r:id="rId4"/>
    <p:sldId id="264" r:id="rId5"/>
    <p:sldId id="265" r:id="rId6"/>
    <p:sldId id="257" r:id="rId7"/>
    <p:sldId id="266" r:id="rId8"/>
    <p:sldId id="267" r:id="rId9"/>
    <p:sldId id="272" r:id="rId10"/>
    <p:sldId id="275" r:id="rId11"/>
    <p:sldId id="274" r:id="rId12"/>
    <p:sldId id="258" r:id="rId13"/>
    <p:sldId id="259" r:id="rId14"/>
    <p:sldId id="260" r:id="rId15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FFFFFF"/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84299" autoAdjust="0"/>
  </p:normalViewPr>
  <p:slideViewPr>
    <p:cSldViewPr snapToGrid="0" snapToObjects="1">
      <p:cViewPr>
        <p:scale>
          <a:sx n="100" d="100"/>
          <a:sy n="100" d="100"/>
        </p:scale>
        <p:origin x="7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8CC3CFEC-C8BC-4148-BE8E-D90D828C740B}" type="datetime1">
              <a:rPr lang="en-US" altLang="en-US" smtClean="0"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E0CED4AC-6AA7-40A6-9EDA-F130BA6B0E21}" type="datetime1">
              <a:rPr lang="en-US" altLang="en-US" smtClean="0"/>
              <a:t>6/26/2015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4D452CC-1D04-4CD1-A521-77118B8896EF}" type="datetime1">
              <a:rPr lang="en-US" altLang="en-US" smtClean="0"/>
              <a:t>6/26/2015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38532-5C9B-45ED-B81F-DF875D27E1CA}" type="datetime1">
              <a:rPr lang="en-US" altLang="en-US" smtClean="0"/>
              <a:t>6/26/2015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83A81-E545-4A3A-89C8-E3FD06C69494}" type="datetime1">
              <a:rPr lang="en-US" altLang="en-US" smtClean="0"/>
              <a:t>6/26/2015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292E6FDD-A8C6-4FA9-AA18-0803F336136E}" type="datetime1">
              <a:rPr lang="en-US" altLang="en-US" smtClean="0"/>
              <a:t>6/26/2015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5EADC089-A110-440C-8113-2E1231CAF150}" type="datetime1">
              <a:rPr lang="en-US" altLang="en-US" smtClean="0"/>
              <a:t>6/26/2015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3293A354-EE3D-4C4B-B8EC-BB36898142CD}" type="datetime1">
              <a:rPr lang="en-US" altLang="en-US" smtClean="0"/>
              <a:t>6/26/2015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FF9BA120-F39A-42A6-B33D-1D5E7C3EAEA8}" type="datetime1">
              <a:rPr lang="en-US" altLang="en-US" smtClean="0"/>
              <a:t>6/26/2015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F4AAC22C-0C31-470B-A090-59462CC2BA4E}" type="datetime1">
              <a:rPr lang="en-US" altLang="en-US" smtClean="0"/>
              <a:t>6/26/2015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Holmes | Project Management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13543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Workshop Goals</a:t>
            </a:r>
            <a:br>
              <a:rPr lang="en-US" altLang="en-US" dirty="0" smtClean="0">
                <a:latin typeface="Helvetica" charset="0"/>
                <a:ea typeface="ＭＳ Ｐゴシック" pitchFamily="34" charset="-128"/>
              </a:rPr>
            </a:b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Project Management – FY16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Steve Holmes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June 30,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809892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Systems Engineering &amp; Integration - FY16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52405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Implement in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Teamcenter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all PIP-II engineering documentation</a:t>
            </a:r>
          </a:p>
          <a:p>
            <a:pPr lvl="1">
              <a:spcBef>
                <a:spcPts val="200"/>
              </a:spcBef>
            </a:pPr>
            <a:r>
              <a:rPr lang="en-US" altLang="en-US" dirty="0">
                <a:latin typeface="Helvetica" charset="0"/>
                <a:ea typeface="ＭＳ Ｐゴシック" pitchFamily="34" charset="-128"/>
              </a:rPr>
              <a:t>Assist PIP-II personnel to develop the necessary skills in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Teamcenter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to be successful in document management</a:t>
            </a:r>
          </a:p>
          <a:p>
            <a:pPr>
              <a:spcBef>
                <a:spcPts val="1200"/>
              </a:spcBef>
            </a:pPr>
            <a:r>
              <a:rPr lang="en-US" altLang="en-US" dirty="0">
                <a:latin typeface="Helvetica" charset="0"/>
                <a:ea typeface="ＭＳ Ｐゴシック" pitchFamily="34" charset="-128"/>
              </a:rPr>
              <a:t>Establish a PIP-II EPDM structure in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Teamcenter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for all project work packages (WBS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developement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en-US" dirty="0">
                <a:latin typeface="Helvetica" charset="0"/>
                <a:ea typeface="ＭＳ Ｐゴシック" pitchFamily="34" charset="-128"/>
              </a:rPr>
              <a:t>Develop a PIP-II EPDM systems integration plan</a:t>
            </a:r>
          </a:p>
          <a:p>
            <a:pPr lvl="1">
              <a:spcBef>
                <a:spcPts val="200"/>
              </a:spcBef>
            </a:pPr>
            <a:r>
              <a:rPr lang="en-US" altLang="en-US" dirty="0">
                <a:latin typeface="Helvetica" charset="0"/>
                <a:ea typeface="ＭＳ Ｐゴシック" pitchFamily="34" charset="-128"/>
              </a:rPr>
              <a:t>Identify engineering multi-disciplines per work package and develop the strategy for integrating them</a:t>
            </a:r>
          </a:p>
          <a:p>
            <a:pPr>
              <a:spcBef>
                <a:spcPts val="1200"/>
              </a:spcBef>
            </a:pPr>
            <a:r>
              <a:rPr lang="en-US" altLang="en-US" dirty="0">
                <a:latin typeface="Helvetica" charset="0"/>
                <a:ea typeface="ＭＳ Ｐゴシック" pitchFamily="34" charset="-128"/>
              </a:rPr>
              <a:t>Engineering Oversight</a:t>
            </a:r>
          </a:p>
          <a:p>
            <a:pPr lvl="1">
              <a:spcBef>
                <a:spcPts val="200"/>
              </a:spcBef>
            </a:pPr>
            <a:r>
              <a:rPr lang="en-US" altLang="en-US" dirty="0">
                <a:latin typeface="Helvetica" charset="0"/>
                <a:ea typeface="ＭＳ Ｐゴシック" pitchFamily="34" charset="-128"/>
              </a:rPr>
              <a:t>Provide component/system reviews, support and guidance</a:t>
            </a:r>
          </a:p>
          <a:p>
            <a:pPr lvl="1">
              <a:spcBef>
                <a:spcPts val="200"/>
              </a:spcBef>
            </a:pPr>
            <a:r>
              <a:rPr lang="en-US" altLang="en-US" dirty="0">
                <a:latin typeface="Helvetica" charset="0"/>
                <a:ea typeface="ＭＳ Ｐゴシック" pitchFamily="34" charset="-128"/>
              </a:rPr>
              <a:t>Help coordinate budgets and schedules</a:t>
            </a:r>
          </a:p>
          <a:p>
            <a:pPr lvl="1">
              <a:spcBef>
                <a:spcPts val="200"/>
              </a:spcBef>
            </a:pPr>
            <a:r>
              <a:rPr lang="en-US" altLang="en-US" dirty="0">
                <a:latin typeface="Helvetica" charset="0"/>
                <a:ea typeface="ＭＳ Ｐゴシック" pitchFamily="34" charset="-128"/>
              </a:rPr>
              <a:t>Develop technical facility layouts to facilitate working group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meetings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F7B3C6D-E77C-4639-8A85-B212A22D2A90}" type="datetime1">
              <a:rPr lang="en-US" altLang="en-US" sz="900" smtClean="0">
                <a:solidFill>
                  <a:srgbClr val="154D81"/>
                </a:solidFill>
                <a:latin typeface="Helvetica" charset="0"/>
              </a:rPr>
              <a:t>6/26/2015</a:t>
            </a:fld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smtClean="0">
                <a:latin typeface="Helvetica" pitchFamily="34" charset="0"/>
              </a:rPr>
              <a:t>S. Holmes | Project Management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10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Project Management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2" y="3800474"/>
            <a:ext cx="8672513" cy="24860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FTE resource needs to reach goals</a:t>
            </a:r>
          </a:p>
          <a:p>
            <a:pPr lvl="1"/>
            <a:r>
              <a:rPr lang="en-US" dirty="0" smtClean="0"/>
              <a:t>Senior management team including newly hired Associate Project Manager for Planning &amp; Reporting and Project Controls Manager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M&amp;S resource needs to reach goals</a:t>
            </a:r>
          </a:p>
          <a:p>
            <a:pPr lvl="1"/>
            <a:r>
              <a:rPr lang="en-US" dirty="0" smtClean="0"/>
              <a:t>$10K for office supplies</a:t>
            </a:r>
          </a:p>
          <a:p>
            <a:pPr lvl="1"/>
            <a:r>
              <a:rPr lang="en-US" dirty="0" smtClean="0"/>
              <a:t>$40K for conference travel support (16 attendees x $2500)</a:t>
            </a:r>
          </a:p>
          <a:p>
            <a:pPr lvl="1"/>
            <a:r>
              <a:rPr lang="en-US" dirty="0" smtClean="0"/>
              <a:t>$50K for NEPA consultant</a:t>
            </a:r>
          </a:p>
          <a:p>
            <a:pPr lvl="1"/>
            <a:r>
              <a:rPr lang="en-US" dirty="0" smtClean="0"/>
              <a:t>$96K for India trips (4 face-to-face meetings:16 trips x $6K/trip)</a:t>
            </a:r>
          </a:p>
          <a:p>
            <a:pPr lvl="1"/>
            <a:r>
              <a:rPr lang="en-US" dirty="0" smtClean="0"/>
              <a:t>$93K for support for short-term Indian visitors (24 visitor-months)</a:t>
            </a:r>
          </a:p>
          <a:p>
            <a:pPr lvl="1"/>
            <a:r>
              <a:rPr lang="en-US" dirty="0" smtClean="0"/>
              <a:t>$3K </a:t>
            </a:r>
            <a:r>
              <a:rPr lang="en-US" dirty="0" smtClean="0"/>
              <a:t>to </a:t>
            </a:r>
            <a:r>
              <a:rPr lang="en-US" dirty="0"/>
              <a:t>support attendance at </a:t>
            </a:r>
            <a:r>
              <a:rPr lang="en-US" dirty="0" err="1"/>
              <a:t>Teamcenter</a:t>
            </a:r>
            <a:r>
              <a:rPr lang="en-US" dirty="0"/>
              <a:t> conferences and User Group </a:t>
            </a:r>
            <a:r>
              <a:rPr lang="en-US" dirty="0" smtClean="0"/>
              <a:t>meetings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42B6-913A-4023-AE97-A031D4544D79}" type="datetime1">
              <a:rPr lang="en-US" altLang="en-US" smtClean="0"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49" y="1061488"/>
            <a:ext cx="7029451" cy="257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Project Management </a:t>
            </a:r>
            <a:r>
              <a:rPr lang="en-US" dirty="0" smtClean="0"/>
              <a:t>– FTE – By OHAP Category, Role and Div.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480051"/>
            <a:ext cx="8458200" cy="892174"/>
          </a:xfrm>
        </p:spPr>
        <p:txBody>
          <a:bodyPr/>
          <a:lstStyle/>
          <a:p>
            <a:r>
              <a:rPr lang="en-US" sz="2000" dirty="0" smtClean="0"/>
              <a:t>Project Office staff (7.0)</a:t>
            </a:r>
          </a:p>
          <a:p>
            <a:r>
              <a:rPr lang="en-US" sz="2000" dirty="0" smtClean="0"/>
              <a:t>Indian Collaboration Management (3.7)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3773-45E6-47BD-A501-090D067BE133}" type="datetime1">
              <a:rPr lang="en-US" altLang="en-US" smtClean="0"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Holmes | Project Management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63602"/>
            <a:ext cx="4916354" cy="449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Project Management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04411"/>
            <a:ext cx="8672513" cy="33773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can largely meet assigned goals, expect for a slow down in preparations for CD-1</a:t>
            </a:r>
          </a:p>
          <a:p>
            <a:r>
              <a:rPr lang="en-US" dirty="0" smtClean="0"/>
              <a:t>Reduce Finance Manager </a:t>
            </a:r>
            <a:r>
              <a:rPr lang="en-US" dirty="0" smtClean="0"/>
              <a:t>fraction (0.25 FTE)</a:t>
            </a:r>
            <a:endParaRPr lang="en-US" dirty="0" smtClean="0"/>
          </a:p>
          <a:p>
            <a:r>
              <a:rPr lang="en-US" dirty="0" smtClean="0"/>
              <a:t>Delay assignment of Project </a:t>
            </a:r>
            <a:r>
              <a:rPr lang="en-US" dirty="0" smtClean="0"/>
              <a:t>Controls Manager fraction </a:t>
            </a:r>
            <a:r>
              <a:rPr lang="en-US" dirty="0" smtClean="0"/>
              <a:t>(0.25 FTE)</a:t>
            </a:r>
          </a:p>
          <a:p>
            <a:r>
              <a:rPr lang="en-US" dirty="0" smtClean="0"/>
              <a:t>Delay assignment of Deputy Project Engineer (0.4 FTE)</a:t>
            </a:r>
            <a:endParaRPr lang="en-US" dirty="0" smtClean="0"/>
          </a:p>
          <a:p>
            <a:r>
              <a:rPr lang="en-US" dirty="0" smtClean="0"/>
              <a:t>Delay start of NEPA development: no consultants ($50K)</a:t>
            </a:r>
          </a:p>
          <a:p>
            <a:r>
              <a:rPr lang="en-US" dirty="0" smtClean="0"/>
              <a:t>Reduce conference support by factor of two ($20K)</a:t>
            </a:r>
          </a:p>
          <a:p>
            <a:r>
              <a:rPr lang="en-US" dirty="0" smtClean="0"/>
              <a:t>Reduce India trips to ten ($36K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Reduce </a:t>
            </a:r>
            <a:r>
              <a:rPr lang="en-US" dirty="0"/>
              <a:t>I</a:t>
            </a:r>
            <a:r>
              <a:rPr lang="en-US" dirty="0" smtClean="0"/>
              <a:t>ndian short-term visits to 1 person-year ($47K)</a:t>
            </a:r>
          </a:p>
          <a:p>
            <a:r>
              <a:rPr lang="en-US" dirty="0" smtClean="0"/>
              <a:t>Unidentified ($160K)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53F-AAF0-4CFA-A4FB-FBAC01FD7C15}" type="datetime1">
              <a:rPr lang="en-US" altLang="en-US" smtClean="0"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99" y="813662"/>
            <a:ext cx="6183077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Retreat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0747"/>
            <a:ext cx="8672513" cy="527527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Establish a set of self-consistent goals and resource requirements, consistent with our </a:t>
            </a:r>
            <a:r>
              <a:rPr lang="en-US" dirty="0" smtClean="0"/>
              <a:t>FY16 </a:t>
            </a:r>
            <a:r>
              <a:rPr lang="en-US" dirty="0"/>
              <a:t>budget guidance.</a:t>
            </a:r>
          </a:p>
          <a:p>
            <a:pPr lvl="1"/>
            <a:r>
              <a:rPr lang="en-US" dirty="0"/>
              <a:t>Preliminary goals established at level 3 of WBS</a:t>
            </a:r>
          </a:p>
          <a:p>
            <a:pPr lvl="1"/>
            <a:r>
              <a:rPr lang="en-US" dirty="0"/>
              <a:t>Initial resource target allocations established at level 3 of WBS</a:t>
            </a:r>
          </a:p>
          <a:p>
            <a:pPr lvl="1"/>
            <a:r>
              <a:rPr lang="en-US" dirty="0"/>
              <a:t>Unlikely we will achieve this goal today, but we will have all info required to develop a rational </a:t>
            </a:r>
            <a:r>
              <a:rPr lang="en-US" dirty="0" smtClean="0"/>
              <a:t>plan and will make a start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FY16 </a:t>
            </a:r>
            <a:r>
              <a:rPr lang="en-US" dirty="0"/>
              <a:t>Guidance = $</a:t>
            </a:r>
            <a:r>
              <a:rPr lang="en-US" dirty="0" smtClean="0"/>
              <a:t>19.5M</a:t>
            </a:r>
          </a:p>
          <a:p>
            <a:pPr lvl="1"/>
            <a:r>
              <a:rPr lang="en-US" dirty="0" smtClean="0"/>
              <a:t>Compare to FY15 budget of $20.6M</a:t>
            </a:r>
          </a:p>
          <a:p>
            <a:pPr lvl="1"/>
            <a:r>
              <a:rPr lang="en-US" dirty="0" smtClean="0"/>
              <a:t>This will be augmented by whatever we carry over/forward fund from FY15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Level 3 Managers to present:</a:t>
            </a:r>
          </a:p>
          <a:p>
            <a:pPr lvl="1"/>
            <a:r>
              <a:rPr lang="en-US" dirty="0"/>
              <a:t>Resources required to meet the preliminary goals</a:t>
            </a:r>
          </a:p>
          <a:p>
            <a:pPr lvl="1"/>
            <a:r>
              <a:rPr lang="en-US" dirty="0"/>
              <a:t>Goals that can be met at the initial target resource </a:t>
            </a:r>
            <a:r>
              <a:rPr lang="en-US" dirty="0" smtClean="0"/>
              <a:t>allocation</a:t>
            </a:r>
          </a:p>
          <a:p>
            <a:pPr lvl="2"/>
            <a:r>
              <a:rPr lang="en-US" dirty="0" smtClean="0"/>
              <a:t>And plan for delaying deliverables by one year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7B54-3767-4D0D-8176-058C55197F32}" type="datetime1">
              <a:rPr lang="en-US" altLang="en-US" smtClean="0"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06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FY16 PIP-II High Level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</a:t>
            </a:r>
            <a:r>
              <a:rPr lang="en-US" dirty="0"/>
              <a:t>for CD-1</a:t>
            </a:r>
          </a:p>
          <a:p>
            <a:r>
              <a:rPr lang="en-US" dirty="0" smtClean="0"/>
              <a:t>Initiate </a:t>
            </a:r>
            <a:r>
              <a:rPr lang="en-US" dirty="0"/>
              <a:t>Project activities</a:t>
            </a:r>
          </a:p>
          <a:p>
            <a:r>
              <a:rPr lang="en-US" dirty="0" smtClean="0"/>
              <a:t>Keep </a:t>
            </a:r>
            <a:r>
              <a:rPr lang="en-US" dirty="0"/>
              <a:t>PXIE on schedule</a:t>
            </a:r>
          </a:p>
          <a:p>
            <a:r>
              <a:rPr lang="en-US" dirty="0" smtClean="0"/>
              <a:t>Keep </a:t>
            </a:r>
            <a:r>
              <a:rPr lang="en-US" dirty="0"/>
              <a:t>SRF R&amp;D on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E411-CEEF-4A10-B7F5-53115F1D8584}" type="datetime1">
              <a:rPr lang="en-US" altLang="en-US" smtClean="0"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19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Request vs. Initial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2188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Integrated request corresponding to L3 Goals: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The difference is beyond the realm of “tweaking”</a:t>
            </a:r>
          </a:p>
          <a:p>
            <a:pPr>
              <a:buFont typeface="Symbol" panose="05050102010706020507" pitchFamily="18" charset="2"/>
              <a:buChar char=""/>
            </a:pPr>
            <a:r>
              <a:rPr lang="en-US" b="1" dirty="0" smtClean="0">
                <a:solidFill>
                  <a:schemeClr val="tx1"/>
                </a:solidFill>
              </a:rPr>
              <a:t>We are going to have to slow down multiple activities</a:t>
            </a:r>
          </a:p>
          <a:p>
            <a:pPr lvl="1"/>
            <a:r>
              <a:rPr lang="en-US" dirty="0" smtClean="0"/>
              <a:t>We need to do this in a consistent manner so that things are coming together synchronously, albeit later than originally planned</a:t>
            </a:r>
          </a:p>
          <a:p>
            <a:pPr lvl="2"/>
            <a:r>
              <a:rPr lang="en-US" dirty="0" smtClean="0"/>
              <a:t>PXIE: HWR, SSR1, </a:t>
            </a:r>
            <a:r>
              <a:rPr lang="en-US" dirty="0" err="1" smtClean="0"/>
              <a:t>cryo</a:t>
            </a:r>
            <a:r>
              <a:rPr lang="en-US" dirty="0" smtClean="0"/>
              <a:t>, </a:t>
            </a:r>
            <a:r>
              <a:rPr lang="en-US" dirty="0" err="1" smtClean="0"/>
              <a:t>rf</a:t>
            </a:r>
            <a:r>
              <a:rPr lang="en-US" dirty="0" smtClean="0"/>
              <a:t>, power, LCW…</a:t>
            </a:r>
          </a:p>
          <a:p>
            <a:pPr lvl="2"/>
            <a:r>
              <a:rPr lang="en-US" dirty="0" smtClean="0"/>
              <a:t>HTS-2 and HB650</a:t>
            </a:r>
          </a:p>
          <a:p>
            <a:pPr lvl="2"/>
            <a:r>
              <a:rPr lang="en-US" dirty="0" smtClean="0"/>
              <a:t>Appropriate balance between CD-1 and R&amp;D activities</a:t>
            </a:r>
          </a:p>
          <a:p>
            <a:pPr lvl="1"/>
            <a:r>
              <a:rPr lang="en-US" dirty="0" smtClean="0"/>
              <a:t>Coordination with our Indian collaborators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900" dirty="0" smtClean="0"/>
              <a:t>*Note: Total resources requested is nearly identical to what we informed the laboratory and DOE last September would be required in FY2016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2C53-19F3-4570-A0BD-C39C36BF0C48}" type="datetime1">
              <a:rPr lang="en-US" altLang="en-US" smtClean="0"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Holmes 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213256"/>
              </p:ext>
            </p:extLst>
          </p:nvPr>
        </p:nvGraphicFramePr>
        <p:xfrm>
          <a:off x="1466224" y="1593764"/>
          <a:ext cx="5825844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5430"/>
                <a:gridCol w="1720207"/>
                <a:gridCol w="172020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M&amp;S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$5.3M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Requests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$10.1M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Difference*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23.4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$4.8M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17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Project Management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- FY16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Manage PIP-II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Appoint Associate Project Manager for Planning &amp; Reporting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Keep things moving smoothly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Organize CD-1 documentation, including alternative study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Complete Alternatives Study, including cost estimate for pulsed </a:t>
            </a:r>
            <a:r>
              <a:rPr lang="en-US" altLang="en-US" dirty="0" err="1" smtClean="0">
                <a:latin typeface="Helvetica" charset="0"/>
                <a:ea typeface="ＭＳ Ｐゴシック" pitchFamily="34" charset="-128"/>
              </a:rPr>
              <a:t>linac</a:t>
            </a:r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Complete draft CDR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Organize PIP-II collaboration meeting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Organize meeting in fall 2015 with potential collaborators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Support conference, workshop, and collaboration meeting travel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Provide conference travel support </a:t>
            </a:r>
          </a:p>
          <a:p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773743B-85C0-4ED2-A239-198F2C2F359F}" type="datetime1">
              <a:rPr lang="en-US" altLang="en-US" sz="900" smtClean="0">
                <a:solidFill>
                  <a:srgbClr val="154D81"/>
                </a:solidFill>
                <a:latin typeface="Helvetica" charset="0"/>
              </a:rPr>
              <a:t>6/26/2015</a:t>
            </a:fld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smtClean="0">
                <a:latin typeface="Helvetica" pitchFamily="34" charset="0"/>
              </a:rPr>
              <a:t>S. Holmes | Project Management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5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ESH&amp;Q - FY16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General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ES&amp;H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for PXIE and PIP-II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Complete HA and ORC for RFQ beam commissioning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Initiate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NEPA documentation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Complete EENF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Update Wetlands Delineation Report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Initiate EA development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completion of the CDR</a:t>
            </a:r>
          </a:p>
          <a:p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14EA297-A4EC-4191-8BF6-EE2E570CE065}" type="datetime1">
              <a:rPr lang="en-US" altLang="en-US" sz="900" smtClean="0">
                <a:solidFill>
                  <a:srgbClr val="154D81"/>
                </a:solidFill>
                <a:latin typeface="Helvetica" charset="0"/>
              </a:rPr>
              <a:t>6/26/2015</a:t>
            </a:fld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smtClean="0">
                <a:latin typeface="Helvetica" pitchFamily="34" charset="0"/>
              </a:rPr>
              <a:t>S. Holmes | Project Management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6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Business Office - FY16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Initiate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development of resource loaded schedule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Develop RLS for R&amp;D program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Initiate development of PIP-II RLS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Develop CD-1 estimate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Update PIP-II cost estimate (when needed)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Support development of alternatives estimate(s)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Develop CD-1 documentation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Initiate CD-1 documentation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0C87B14-A4B2-4B9E-AC64-29E56D2E80BA}" type="datetime1">
              <a:rPr lang="en-US" altLang="en-US" sz="900" smtClean="0">
                <a:solidFill>
                  <a:srgbClr val="154D81"/>
                </a:solidFill>
                <a:latin typeface="Helvetica" charset="0"/>
              </a:rPr>
              <a:t>6/26/2015</a:t>
            </a:fld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smtClean="0">
                <a:latin typeface="Helvetica" pitchFamily="34" charset="0"/>
              </a:rPr>
              <a:t>S. Holmes | Project Management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7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International Collaboration - FY16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Manage international collaborations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3 Face to Face meeting between IIFC Sub-Project Managers</a:t>
            </a:r>
          </a:p>
          <a:p>
            <a:pPr lvl="2"/>
            <a:r>
              <a:rPr lang="en-US" altLang="en-US" dirty="0">
                <a:latin typeface="Helvetica" charset="0"/>
                <a:ea typeface="ＭＳ Ｐゴシック" pitchFamily="34" charset="-128"/>
              </a:rPr>
              <a:t>Cryogenic Plant, Instrumentation and Controls</a:t>
            </a:r>
          </a:p>
          <a:p>
            <a:pPr lvl="2"/>
            <a:r>
              <a:rPr lang="en-US" altLang="en-US" dirty="0">
                <a:latin typeface="Helvetica" charset="0"/>
                <a:ea typeface="ＭＳ Ｐゴシック" pitchFamily="34" charset="-128"/>
              </a:rPr>
              <a:t>RF Power, LLRF and RF Protection</a:t>
            </a:r>
          </a:p>
          <a:p>
            <a:pPr lvl="2"/>
            <a:r>
              <a:rPr lang="en-US" altLang="en-US" dirty="0">
                <a:latin typeface="Helvetica" charset="0"/>
                <a:ea typeface="ＭＳ Ｐゴシック" pitchFamily="34" charset="-128"/>
              </a:rPr>
              <a:t>SRF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1 Face to Face Annual IIFC Management meeting</a:t>
            </a: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Establish detail technical plan for deliverables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Finalize all the TRS</a:t>
            </a:r>
          </a:p>
          <a:p>
            <a:pPr lvl="2"/>
            <a:r>
              <a:rPr lang="en-US" altLang="en-US" dirty="0">
                <a:latin typeface="Helvetica" charset="0"/>
                <a:ea typeface="ＭＳ Ｐゴシック" pitchFamily="34" charset="-128"/>
              </a:rPr>
              <a:t>SSR2 Dressed Cavity and CM</a:t>
            </a:r>
          </a:p>
          <a:p>
            <a:pPr lvl="2"/>
            <a:r>
              <a:rPr lang="en-US" altLang="en-US" dirty="0">
                <a:latin typeface="Helvetica" charset="0"/>
                <a:ea typeface="ＭＳ Ｐゴシック" pitchFamily="34" charset="-128"/>
              </a:rPr>
              <a:t>HB650 CM</a:t>
            </a: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Indian R&amp;D deliverables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FY16 deliverables outlined in IIFC Joint R&amp;D Project Document</a:t>
            </a:r>
          </a:p>
          <a:p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D33A121-C845-4AA8-9BD9-7200731F6321}" type="datetime1">
              <a:rPr lang="en-US" altLang="en-US" sz="900" smtClean="0">
                <a:solidFill>
                  <a:srgbClr val="154D81"/>
                </a:solidFill>
                <a:latin typeface="Helvetica" charset="0"/>
              </a:rPr>
              <a:t>6/26/2015</a:t>
            </a:fld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smtClean="0">
                <a:latin typeface="Helvetica" pitchFamily="34" charset="0"/>
              </a:rPr>
              <a:t>S. Holmes | Project Management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8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Experimental Design Requirements - FY16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Establish Mu2e/Stage 2 and SBN Strategy</a:t>
            </a:r>
          </a:p>
          <a:p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1CB3767-5886-480B-BDFD-3A6DE857B63A}" type="datetime1">
              <a:rPr lang="en-US" altLang="en-US" sz="900" smtClean="0">
                <a:solidFill>
                  <a:srgbClr val="154D81"/>
                </a:solidFill>
                <a:latin typeface="Helvetica" charset="0"/>
              </a:rPr>
              <a:t>6/26/2015</a:t>
            </a:fld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smtClean="0">
                <a:latin typeface="Helvetica" pitchFamily="34" charset="0"/>
              </a:rPr>
              <a:t>S. Holmes | Project Management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9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2435</TotalTime>
  <Words>929</Words>
  <Application>Microsoft Office PowerPoint</Application>
  <PresentationFormat>On-screen Show (4:3)</PresentationFormat>
  <Paragraphs>170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FermilabTemplatePC</vt:lpstr>
      <vt:lpstr>Fermilab: Footer Only</vt:lpstr>
      <vt:lpstr>Workshop Goals Project Management – FY16 Budget Request</vt:lpstr>
      <vt:lpstr>Goals for the Retreat</vt:lpstr>
      <vt:lpstr>FY16 PIP-II High Level Goals</vt:lpstr>
      <vt:lpstr>Integrated Request vs. Initial Allocation</vt:lpstr>
      <vt:lpstr>PIP-II Project Management - FY16 Initial Goals</vt:lpstr>
      <vt:lpstr>PIP-II ESH&amp;Q - FY16 Initial Goals</vt:lpstr>
      <vt:lpstr>PIP-II Business Office - FY16 Initial Goals</vt:lpstr>
      <vt:lpstr>PIP-II International Collaboration - FY16 Initial Goals</vt:lpstr>
      <vt:lpstr>PIP-II Experimental Design Requirements - FY16 Initial Goals</vt:lpstr>
      <vt:lpstr>PIP-II Systems Engineering &amp; Integration - FY16 Initial Goals</vt:lpstr>
      <vt:lpstr>PIP-II Project Management – Resources Required to Meet Initial Goals</vt:lpstr>
      <vt:lpstr>PIP-II Project Management – FTE – By OHAP Category, Role and Div.</vt:lpstr>
      <vt:lpstr>PIP-II Project Management – Achievable Goals at Initial Target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Stephen D. Holmes x3988,3211 05964N</cp:lastModifiedBy>
  <cp:revision>127</cp:revision>
  <cp:lastPrinted>2015-06-17T12:51:22Z</cp:lastPrinted>
  <dcterms:created xsi:type="dcterms:W3CDTF">2014-06-05T19:57:50Z</dcterms:created>
  <dcterms:modified xsi:type="dcterms:W3CDTF">2015-06-26T21:00:03Z</dcterms:modified>
</cp:coreProperties>
</file>