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4299" autoAdjust="0"/>
  </p:normalViewPr>
  <p:slideViewPr>
    <p:cSldViewPr snapToGrid="0" snapToObjects="1">
      <p:cViewPr varScale="1">
        <p:scale>
          <a:sx n="98" d="100"/>
          <a:sy n="98" d="100"/>
        </p:scale>
        <p:origin x="-20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8AC2CDF-A70F-4AE5-8CD6-F3357D154963}" type="datetime1">
              <a:rPr lang="en-US" altLang="en-US" smtClean="0"/>
              <a:pPr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L.Prost</a:t>
            </a:r>
            <a:r>
              <a:rPr lang="en-US" dirty="0" smtClean="0"/>
              <a:t> | MEBT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6/26/2015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Medium Energy Beam Transport (MEBT) – FY16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L. Prost for A. Shemyakin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June 30,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required to meet target goals</a:t>
            </a:r>
          </a:p>
          <a:p>
            <a:r>
              <a:rPr lang="en-US" dirty="0" smtClean="0"/>
              <a:t>Goals that can be met with the initial resources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CDF-A70F-4AE5-8CD6-F3357D154963}" type="datetime1">
              <a:rPr lang="en-US" altLang="en-US" smtClean="0"/>
              <a:pPr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L.Prost</a:t>
            </a:r>
            <a:r>
              <a:rPr lang="en-US" dirty="0"/>
              <a:t> | MEBT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MEBT stages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CDF-A70F-4AE5-8CD6-F3357D154963}" type="datetime1">
              <a:rPr lang="en-US" altLang="en-US" smtClean="0"/>
              <a:pPr/>
              <a:t>6/26/2015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L.Prost | MEBT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3</a:t>
            </a:fld>
            <a:endParaRPr lang="en-US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6704" y="3024512"/>
            <a:ext cx="7754150" cy="1722175"/>
            <a:chOff x="6704" y="3024512"/>
            <a:chExt cx="7754150" cy="1722175"/>
          </a:xfrm>
        </p:grpSpPr>
        <p:pic>
          <p:nvPicPr>
            <p:cNvPr id="11" name="Picture 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4" y="3165537"/>
              <a:ext cx="63055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6312254" y="3338994"/>
              <a:ext cx="723843" cy="29967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Text Box 6"/>
            <p:cNvSpPr txBox="1"/>
            <p:nvPr/>
          </p:nvSpPr>
          <p:spPr>
            <a:xfrm>
              <a:off x="5960526" y="3024512"/>
              <a:ext cx="978974" cy="2674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effectLst/>
                  <a:latin typeface="Times New Roman"/>
                  <a:ea typeface="Times New Roman"/>
                </a:rPr>
                <a:t>Diagnostics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Text Box 7"/>
            <p:cNvSpPr txBox="1"/>
            <p:nvPr/>
          </p:nvSpPr>
          <p:spPr>
            <a:xfrm>
              <a:off x="7036402" y="3192711"/>
              <a:ext cx="724452" cy="446367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Beam dump</a:t>
              </a:r>
            </a:p>
          </p:txBody>
        </p:sp>
      </p:grpSp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4" y="4558310"/>
            <a:ext cx="6971063" cy="195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4" y="884496"/>
            <a:ext cx="3331422" cy="139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434316" y="884496"/>
            <a:ext cx="5404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MEBT-1</a:t>
            </a:r>
            <a:r>
              <a:rPr lang="en-US" sz="1600" dirty="0"/>
              <a:t> : 2 doublets, 1 buncher, diagnostics (FFC, </a:t>
            </a:r>
            <a:r>
              <a:rPr lang="en-US" sz="1600" dirty="0" err="1"/>
              <a:t>ToF</a:t>
            </a:r>
            <a:r>
              <a:rPr lang="en-US" sz="1600" dirty="0"/>
              <a:t>, scrapers etc</a:t>
            </a:r>
            <a:r>
              <a:rPr lang="en-US" sz="1600" dirty="0" smtClean="0"/>
              <a:t>.). Several modifications that differ by parts after the second doublet. RFQ beam characterization; 10 kW into beam dump.</a:t>
            </a:r>
            <a:endParaRPr lang="en-US" sz="1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1900316"/>
            <a:ext cx="6070493" cy="1738356"/>
            <a:chOff x="0" y="1900316"/>
            <a:chExt cx="6070493" cy="1738356"/>
          </a:xfrm>
        </p:grpSpPr>
        <p:pic>
          <p:nvPicPr>
            <p:cNvPr id="19" name="Picture 18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85487"/>
              <a:ext cx="4227830" cy="135318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" name="Group 19"/>
            <p:cNvGrpSpPr/>
            <p:nvPr/>
          </p:nvGrpSpPr>
          <p:grpSpPr>
            <a:xfrm>
              <a:off x="3766081" y="1900316"/>
              <a:ext cx="2304412" cy="1257935"/>
              <a:chOff x="0" y="0"/>
              <a:chExt cx="2304593" cy="1258113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95021" y="651053"/>
                <a:ext cx="460375" cy="6070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Text Box 3"/>
              <p:cNvSpPr txBox="1"/>
              <p:nvPr/>
            </p:nvSpPr>
            <p:spPr>
              <a:xfrm>
                <a:off x="0" y="14631"/>
                <a:ext cx="855345" cy="599846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Absorber prototype chamber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55879" y="760781"/>
                <a:ext cx="723900" cy="29972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Text Box 6"/>
              <p:cNvSpPr txBox="1"/>
              <p:nvPr/>
            </p:nvSpPr>
            <p:spPr>
              <a:xfrm>
                <a:off x="790042" y="0"/>
                <a:ext cx="1155065" cy="61404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Diagnostics: BPM, scrapers, wire scanner</a:t>
                </a:r>
              </a:p>
            </p:txBody>
          </p:sp>
          <p:sp>
            <p:nvSpPr>
              <p:cNvPr id="25" name="Text Box 7"/>
              <p:cNvSpPr txBox="1"/>
              <p:nvPr/>
            </p:nvSpPr>
            <p:spPr>
              <a:xfrm>
                <a:off x="1580084" y="614477"/>
                <a:ext cx="724509" cy="446430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Beam dump</a:t>
                </a: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6180138" y="1826910"/>
            <a:ext cx="2887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MEBT-2</a:t>
            </a:r>
            <a:r>
              <a:rPr lang="en-US" sz="1600" dirty="0"/>
              <a:t> : Add 4 triplets, 1 buncher, prototypes of kicker and </a:t>
            </a:r>
            <a:r>
              <a:rPr lang="en-US" sz="1600" dirty="0" smtClean="0"/>
              <a:t>absorber. Optics; tests of absorber and kicker prototypes.</a:t>
            </a:r>
            <a:endParaRPr lang="en-US" sz="1600" dirty="0"/>
          </a:p>
        </p:txBody>
      </p:sp>
      <p:sp>
        <p:nvSpPr>
          <p:cNvPr id="27" name="Right Brace 26"/>
          <p:cNvSpPr/>
          <p:nvPr/>
        </p:nvSpPr>
        <p:spPr>
          <a:xfrm rot="5400000">
            <a:off x="1229302" y="1349128"/>
            <a:ext cx="442117" cy="203278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50360" y="2660989"/>
            <a:ext cx="0" cy="4224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04564" y="2856994"/>
            <a:ext cx="1339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MEBT-3</a:t>
            </a:r>
            <a:r>
              <a:rPr lang="en-US" sz="1600" dirty="0" smtClean="0"/>
              <a:t> </a:t>
            </a:r>
            <a:r>
              <a:rPr lang="en-US" sz="1600" dirty="0"/>
              <a:t>: Add </a:t>
            </a:r>
            <a:r>
              <a:rPr lang="en-US" sz="1600" dirty="0" smtClean="0"/>
              <a:t>3 </a:t>
            </a:r>
            <a:r>
              <a:rPr lang="en-US" sz="1600" dirty="0"/>
              <a:t>triplets, 1 buncher, </a:t>
            </a:r>
            <a:r>
              <a:rPr lang="en-US" sz="1600" dirty="0" smtClean="0"/>
              <a:t>final chopper. 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111971" y="4397733"/>
            <a:ext cx="1955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Final MEBT</a:t>
            </a:r>
            <a:r>
              <a:rPr lang="en-US" sz="1600" dirty="0" smtClean="0"/>
              <a:t> </a:t>
            </a:r>
            <a:r>
              <a:rPr lang="en-US" sz="1600" dirty="0"/>
              <a:t>: </a:t>
            </a:r>
            <a:r>
              <a:rPr lang="en-US" sz="1600" dirty="0" smtClean="0"/>
              <a:t>Clean last 2.5m. Bunch-by-bunch separation. Injection into HWR.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312254" y="3859124"/>
            <a:ext cx="2755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Optics; vacuum management.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339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Medium Energy Beam Transport (MEBT)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- FY16 Initial Goals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154D81"/>
                </a:solidFill>
                <a:latin typeface="Helvetica" charset="0"/>
              </a:rPr>
              <a:t>6/30/2015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dirty="0" err="1"/>
              <a:t>L.Prost</a:t>
            </a:r>
            <a:r>
              <a:rPr lang="en-US" sz="900" dirty="0"/>
              <a:t> | MEBT</a:t>
            </a:r>
            <a:endParaRPr lang="en-US" sz="900" b="1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4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MEBT-1 installed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2 doublets, 1 buncher, diagnostics (FFC, </a:t>
            </a:r>
            <a:r>
              <a:rPr lang="en-US" altLang="en-US" dirty="0" err="1">
                <a:latin typeface="Helvetica" charset="0"/>
                <a:ea typeface="ＭＳ Ｐゴシック" pitchFamily="34" charset="-128"/>
              </a:rPr>
              <a:t>ToF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, scrapers etc.)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RFQ beam measurements in pulse mode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Energy, emittance, Twiss parameters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CW beam in MEBT-1, up to 10 kW into beam dump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MEBT-2 installation 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Add 4 triplets, 1 buncher, prototypes of kicker and absorber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MEBT-2 commissioning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Pass the beam through; absorber test; initial kicker tests</a:t>
            </a:r>
          </a:p>
          <a:p>
            <a:r>
              <a:rPr lang="en-US" altLang="en-US" dirty="0">
                <a:latin typeface="Helvetica" charset="0"/>
                <a:ea typeface="ＭＳ Ｐゴシック" pitchFamily="34" charset="-128"/>
              </a:rPr>
              <a:t>Design of full length MEBT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Except the final chopping system</a:t>
            </a:r>
          </a:p>
          <a:p>
            <a:pPr lvl="1"/>
            <a:r>
              <a:rPr lang="en-US" altLang="en-US" dirty="0">
                <a:latin typeface="Helvetica" charset="0"/>
                <a:ea typeface="ＭＳ Ｐゴシック" pitchFamily="34" charset="-128"/>
              </a:rPr>
              <a:t>Manufacture most of parts except UHV portion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Medium Energy Beam Transport (MEBT)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978686"/>
            <a:ext cx="8672513" cy="2931083"/>
          </a:xfrm>
        </p:spPr>
        <p:txBody>
          <a:bodyPr/>
          <a:lstStyle/>
          <a:p>
            <a:r>
              <a:rPr lang="en-US" dirty="0"/>
              <a:t>Difference in FTE</a:t>
            </a:r>
          </a:p>
          <a:p>
            <a:pPr lvl="1"/>
            <a:r>
              <a:rPr lang="en-US" dirty="0"/>
              <a:t>Most of installation work in MEBT will be done in FY16</a:t>
            </a:r>
          </a:p>
          <a:p>
            <a:pPr lvl="1"/>
            <a:r>
              <a:rPr lang="en-US" dirty="0"/>
              <a:t>Large design and commissioning efforts</a:t>
            </a:r>
          </a:p>
          <a:p>
            <a:pPr lvl="2"/>
            <a:r>
              <a:rPr lang="en-US" dirty="0"/>
              <a:t>Includes characterization of the beam out of RFQ </a:t>
            </a:r>
          </a:p>
          <a:p>
            <a:r>
              <a:rPr lang="en-US" dirty="0"/>
              <a:t>M&amp;S</a:t>
            </a:r>
          </a:p>
          <a:p>
            <a:pPr lvl="1"/>
            <a:r>
              <a:rPr lang="en-US" dirty="0"/>
              <a:t>Vacuum pumps and equipment are in separate Vacuum line</a:t>
            </a:r>
          </a:p>
          <a:p>
            <a:pPr lvl="1"/>
            <a:r>
              <a:rPr lang="en-US" dirty="0"/>
              <a:t>Largest items: vacuum chambers ($50k) and scrapers ($80k)</a:t>
            </a:r>
          </a:p>
          <a:p>
            <a:pPr lvl="1"/>
            <a:r>
              <a:rPr lang="en-US" dirty="0"/>
              <a:t>Payment for contractor (D. </a:t>
            </a:r>
            <a:r>
              <a:rPr lang="en-US" dirty="0" err="1"/>
              <a:t>Snee</a:t>
            </a:r>
            <a:r>
              <a:rPr lang="en-US" dirty="0"/>
              <a:t>, $20k) can be done in FY15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L.Prost</a:t>
            </a:r>
            <a:r>
              <a:rPr lang="en-US" dirty="0"/>
              <a:t> | MEBT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50" y="873458"/>
            <a:ext cx="816208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Medium Energy Beam Transport (MEBT) </a:t>
            </a:r>
            <a:r>
              <a:rPr lang="en-US" dirty="0" smtClean="0"/>
              <a:t>– FTE – By OHAP Category, Role and Div.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866488"/>
            <a:ext cx="8672513" cy="1417578"/>
          </a:xfrm>
        </p:spPr>
        <p:txBody>
          <a:bodyPr/>
          <a:lstStyle/>
          <a:p>
            <a:r>
              <a:rPr lang="en-US" sz="2000" dirty="0"/>
              <a:t>3.4 FTE goes to mechanical design</a:t>
            </a:r>
          </a:p>
          <a:p>
            <a:r>
              <a:rPr lang="en-US" sz="2000" dirty="0"/>
              <a:t>Efforts related to water, cabling, controls, and most of instrumentation are not included, as well as others &lt;0.05FTE</a:t>
            </a:r>
          </a:p>
          <a:p>
            <a:r>
              <a:rPr lang="en-US" sz="2000" dirty="0"/>
              <a:t>Technicians time for major installation is included into Infrastructure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L.Prost</a:t>
            </a:r>
            <a:r>
              <a:rPr lang="en-US" dirty="0"/>
              <a:t> | MEBT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077" y="900887"/>
            <a:ext cx="5578242" cy="375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Medium Energy Beam Transport (MEBT)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7"/>
            <a:ext cx="8672513" cy="3525656"/>
          </a:xfrm>
        </p:spPr>
        <p:txBody>
          <a:bodyPr/>
          <a:lstStyle/>
          <a:p>
            <a:r>
              <a:rPr lang="en-US" dirty="0"/>
              <a:t>Main difference: </a:t>
            </a:r>
            <a:r>
              <a:rPr lang="en-US" dirty="0" smtClean="0"/>
              <a:t>9.4 </a:t>
            </a:r>
            <a:r>
              <a:rPr lang="en-US" dirty="0"/>
              <a:t>FTE requested vs 6.0 in original target</a:t>
            </a:r>
          </a:p>
          <a:p>
            <a:r>
              <a:rPr lang="en-US" dirty="0"/>
              <a:t>Most of the goals related to beam commissioning in FY16 can be achieved with initial target funding</a:t>
            </a:r>
          </a:p>
          <a:p>
            <a:pPr lvl="1"/>
            <a:r>
              <a:rPr lang="en-US" dirty="0"/>
              <a:t>Commissioning of MEBT-2 would be delayed</a:t>
            </a:r>
          </a:p>
          <a:p>
            <a:r>
              <a:rPr lang="en-US" dirty="0"/>
              <a:t>Lower number of FTEs would affect preparation for FY17</a:t>
            </a:r>
          </a:p>
          <a:p>
            <a:pPr lvl="1"/>
            <a:r>
              <a:rPr lang="en-US" dirty="0"/>
              <a:t>Design of full-length MEBT (MEBT-3 will be delayed in FY17)</a:t>
            </a:r>
          </a:p>
          <a:p>
            <a:pPr lvl="1"/>
            <a:r>
              <a:rPr lang="en-US" dirty="0"/>
              <a:t>Final absorber design</a:t>
            </a:r>
          </a:p>
          <a:p>
            <a:pPr lvl="1"/>
            <a:r>
              <a:rPr lang="en-US" dirty="0"/>
              <a:t>Work with kickers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L.Prost</a:t>
            </a:r>
            <a:r>
              <a:rPr lang="en-US" dirty="0"/>
              <a:t> | MEBT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29" y="913587"/>
            <a:ext cx="816208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1821</TotalTime>
  <Words>500</Words>
  <Application>Microsoft Office PowerPoint</Application>
  <PresentationFormat>On-screen Show (4:3)</PresentationFormat>
  <Paragraphs>75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FermilabTemplatePC</vt:lpstr>
      <vt:lpstr>Fermilab: Footer Only</vt:lpstr>
      <vt:lpstr>Medium Energy Beam Transport (MEBT) – FY16 Budget Request</vt:lpstr>
      <vt:lpstr>Standard Presentation Outline</vt:lpstr>
      <vt:lpstr>MEBT stages</vt:lpstr>
      <vt:lpstr>PIP-II Medium Energy Beam Transport (MEBT) - FY16 Initial Goals</vt:lpstr>
      <vt:lpstr>PIP-II Medium Energy Beam Transport (MEBT) – Resources Required to Meet Initial Goals</vt:lpstr>
      <vt:lpstr>PIP-II Medium Energy Beam Transport (MEBT) – FTE – By OHAP Category, Role and Div.</vt:lpstr>
      <vt:lpstr>PIP-II Medium Energy Beam Transport (MEBT) – Achievable Goals at Initial Target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Lionel R. Prost x5614 14086N</cp:lastModifiedBy>
  <cp:revision>90</cp:revision>
  <cp:lastPrinted>2015-06-17T12:51:22Z</cp:lastPrinted>
  <dcterms:created xsi:type="dcterms:W3CDTF">2014-06-05T19:57:50Z</dcterms:created>
  <dcterms:modified xsi:type="dcterms:W3CDTF">2015-06-26T14:06:08Z</dcterms:modified>
</cp:coreProperties>
</file>