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2"/>
  </p:notesMasterIdLst>
  <p:handoutMasterIdLst>
    <p:handoutMasterId r:id="rId13"/>
  </p:handoutMasterIdLst>
  <p:sldIdLst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54D81"/>
    <a:srgbClr val="BD1F24"/>
    <a:srgbClr val="DA592A"/>
    <a:srgbClr val="808080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4299" autoAdjust="0"/>
  </p:normalViewPr>
  <p:slideViewPr>
    <p:cSldViewPr snapToGrid="0" snapToObjects="1">
      <p:cViewPr varScale="1">
        <p:scale>
          <a:sx n="66" d="100"/>
          <a:sy n="66" d="100"/>
        </p:scale>
        <p:origin x="-120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704CD956-0F6B-4722-8727-E971EC07B214}" type="datetimeFigureOut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B19B2DE5-7748-409D-A02C-35275EF26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959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4EC61B2F-F27F-4827-874F-FDD79266FC25}" type="datetimeFigureOut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CA22620C-B0DB-47BB-9C3E-968AF058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24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1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5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69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690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144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89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89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8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716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23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E8AC2CDF-A70F-4AE5-8CD6-F3357D154963}" type="datetime1">
              <a:rPr lang="en-US" altLang="en-US" smtClean="0"/>
              <a:pPr/>
              <a:t>6/26/2015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73052-1B08-42CC-8C29-53A2B6257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98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0A9F0B51-E887-4DFF-A52A-02C639403E93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381F6BD-A310-4E1B-9018-EAA60A939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16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969D9D7E-41F7-4722-B2EB-D4C411EDCB26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C595241-B4C9-44AF-AED3-0B62D0693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3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045BCB-5E75-4A7B-BD52-DCEA9BE81284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AB6ED-B4FE-4F96-9134-138B8D405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84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E8551-9BB1-4B36-B6B3-5CD90CBC0621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EF8C4-B56D-49CA-92E3-5DA82B495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085DA5BD-D594-4057-A8D7-3B0D3B5CFDA6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77B8FE45-5A68-4AA8-A40A-5DC443B72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87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479C892A-0BFE-405E-82E2-E41D2B808A56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9C042473-246A-4C1A-828A-43CCEEF5C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84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B37A82F3-D7AE-4C36-9875-62B5CD8CF4F1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49FF6D1B-F1E5-4593-823D-2543A563B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5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ontentSlide_HeaderFooter_012014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169BE27-463B-467F-A451-9FD3CFCA9C8A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845C19DA-9219-4064-BB8E-8783320654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1" r:id="rId3"/>
    <p:sldLayoutId id="2147484042" r:id="rId4"/>
    <p:sldLayoutId id="2147484043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9588037C-4B3F-4DB9-9B82-EE224656590B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45F57DF-A9CB-49C4-AD11-17CBC1AFF8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ContentSlide_Footer_012014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7" r:id="rId2"/>
    <p:sldLayoutId id="2147484048" r:id="rId3"/>
    <p:sldLayoutId id="2147484049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Horizontal Test Stand – 2 (HTS-2) – FY16 Budget Request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Joe Ozelis, Sr. Engineering </a:t>
            </a:r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Physicist</a:t>
            </a:r>
            <a:endParaRPr lang="en-US" altLang="en-US" dirty="0" smtClean="0">
              <a:solidFill>
                <a:schemeClr val="tx2"/>
              </a:solidFill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PIP-II Budget Retreat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June 30, 2015</a:t>
            </a:r>
          </a:p>
        </p:txBody>
      </p:sp>
    </p:spTree>
    <p:extLst>
      <p:ext uri="{BB962C8B-B14F-4D97-AF65-F5344CB8AC3E}">
        <p14:creationId xmlns:p14="http://schemas.microsoft.com/office/powerpoint/2010/main" val="148052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 required to meet target goals</a:t>
            </a:r>
          </a:p>
          <a:p>
            <a:r>
              <a:rPr lang="en-US" dirty="0" smtClean="0"/>
              <a:t>Goals that can be met with the initial resources allocation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6/30/2015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Ozelis - HTS-2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33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Horizontal Test Stand – 2 (HTS-2)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- FY16 Initial Goals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Progress on HTS-2 Cryostat 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Fabrication Oversight and Coordination with Collaborators</a:t>
            </a:r>
          </a:p>
          <a:p>
            <a:pPr lvl="2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HTS-2 Cryostat to be fabricated in India using Indian vendors, direct (local) oversight by RRCAT, additional oversight by FNAL (teleconferences, periodic visits)</a:t>
            </a:r>
            <a:endParaRPr lang="en-US" altLang="en-US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Preparation of infrastructure for FY17 delivery and commissioning of HTS-2 cryostat 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Conventional facilities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Cryogenic systems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RF/Controls/DAQ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Safety systems</a:t>
            </a:r>
          </a:p>
          <a:p>
            <a:pPr lvl="1"/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Ancillary systems (vacuum pumping, magnetic shielding, etc.)</a:t>
            </a:r>
          </a:p>
          <a:p>
            <a:pPr lvl="1"/>
            <a:endParaRPr lang="en-US" altLang="en-US" dirty="0" smtClean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900" smtClean="0">
                <a:solidFill>
                  <a:srgbClr val="154D81"/>
                </a:solidFill>
                <a:latin typeface="Helvetica" charset="0"/>
              </a:rPr>
              <a:t>6/30/2015</a:t>
            </a:r>
            <a:endParaRPr lang="en-US" altLang="en-US" sz="900" dirty="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900" smtClean="0">
                <a:latin typeface="Helvetica" pitchFamily="34" charset="0"/>
              </a:rPr>
              <a:t>J. Ozelis - HTS-2</a:t>
            </a:r>
            <a:endParaRPr lang="en-US" sz="900" b="1" dirty="0">
              <a:latin typeface="Helvetica" pitchFamily="34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234769-EDE6-42C9-BD58-7E41E45DD56D}" type="slidenum">
              <a:rPr lang="en-US" alt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3</a:t>
            </a:fld>
            <a:endParaRPr lang="en-US" altLang="en-US" sz="900">
              <a:solidFill>
                <a:srgbClr val="154D81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Horizontal Test Stand – 2 (HTS-2) </a:t>
            </a:r>
            <a:r>
              <a:rPr lang="en-US" dirty="0" smtClean="0"/>
              <a:t>– Resources Required to Meet Initial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3230434"/>
            <a:ext cx="8672513" cy="2931083"/>
          </a:xfrm>
        </p:spPr>
        <p:txBody>
          <a:bodyPr/>
          <a:lstStyle/>
          <a:p>
            <a:r>
              <a:rPr lang="en-US" dirty="0" smtClean="0"/>
              <a:t>4.3 FTE’s (</a:t>
            </a:r>
            <a:r>
              <a:rPr lang="en-US" dirty="0" err="1" smtClean="0"/>
              <a:t>CryEng</a:t>
            </a:r>
            <a:r>
              <a:rPr lang="en-US" dirty="0" smtClean="0"/>
              <a:t>, </a:t>
            </a:r>
            <a:r>
              <a:rPr lang="en-US" dirty="0" err="1" smtClean="0"/>
              <a:t>MechEng</a:t>
            </a:r>
            <a:r>
              <a:rPr lang="en-US" dirty="0" smtClean="0"/>
              <a:t>, </a:t>
            </a:r>
            <a:r>
              <a:rPr lang="en-US" dirty="0" err="1" smtClean="0"/>
              <a:t>RFEng</a:t>
            </a:r>
            <a:r>
              <a:rPr lang="en-US" dirty="0" smtClean="0"/>
              <a:t>, </a:t>
            </a:r>
            <a:r>
              <a:rPr lang="en-US" dirty="0" err="1" smtClean="0"/>
              <a:t>CtrlEng</a:t>
            </a:r>
            <a:r>
              <a:rPr lang="en-US" dirty="0" smtClean="0"/>
              <a:t>, MTs, ETs)</a:t>
            </a:r>
          </a:p>
          <a:p>
            <a:pPr lvl="1"/>
            <a:r>
              <a:rPr lang="en-US" dirty="0" smtClean="0"/>
              <a:t>Design, fabrication, installation of </a:t>
            </a:r>
            <a:r>
              <a:rPr lang="en-US" dirty="0" err="1" smtClean="0"/>
              <a:t>cryo</a:t>
            </a:r>
            <a:r>
              <a:rPr lang="en-US" dirty="0" smtClean="0"/>
              <a:t> distribution systems</a:t>
            </a:r>
          </a:p>
          <a:p>
            <a:pPr lvl="1"/>
            <a:r>
              <a:rPr lang="en-US" dirty="0" smtClean="0"/>
              <a:t>Design, procurement installation of control systems (RF, </a:t>
            </a:r>
            <a:r>
              <a:rPr lang="en-US" dirty="0" err="1" smtClean="0"/>
              <a:t>cryo</a:t>
            </a:r>
            <a:r>
              <a:rPr lang="en-US" dirty="0" smtClean="0"/>
              <a:t>, diagnostics, interlocks)</a:t>
            </a:r>
          </a:p>
          <a:p>
            <a:pPr lvl="1"/>
            <a:r>
              <a:rPr lang="en-US" dirty="0" smtClean="0"/>
              <a:t>Enclosure/infrastructure design, assembly, layout (racks, trays, AC power, HVAC, LCW, gates, cryostat supports, </a:t>
            </a:r>
            <a:r>
              <a:rPr lang="en-US" dirty="0" err="1" smtClean="0"/>
              <a:t>shldg</a:t>
            </a:r>
            <a:r>
              <a:rPr lang="en-US" dirty="0" smtClean="0"/>
              <a:t>)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6/30/2015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Ozelis - HTS-2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74" y="961007"/>
            <a:ext cx="8162083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63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Horizontal Test Stand – 2 (HTS-2) </a:t>
            </a:r>
            <a:r>
              <a:rPr lang="en-US" dirty="0" smtClean="0"/>
              <a:t>– Resources Required to Meet Initial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2887510"/>
            <a:ext cx="8672513" cy="2931083"/>
          </a:xfrm>
        </p:spPr>
        <p:txBody>
          <a:bodyPr/>
          <a:lstStyle/>
          <a:p>
            <a:r>
              <a:rPr lang="en-US" dirty="0" smtClean="0"/>
              <a:t>M&amp;S resources</a:t>
            </a:r>
            <a:endParaRPr lang="en-US" dirty="0" smtClean="0"/>
          </a:p>
          <a:p>
            <a:pPr lvl="1"/>
            <a:r>
              <a:rPr lang="en-US" dirty="0" smtClean="0"/>
              <a:t>Does not include cost of HTS-2 cryostat or RF amplifiers (supplied by RRACT)</a:t>
            </a:r>
          </a:p>
          <a:p>
            <a:pPr lvl="1"/>
            <a:r>
              <a:rPr lang="en-US" dirty="0" smtClean="0"/>
              <a:t>Includes cost of :</a:t>
            </a:r>
          </a:p>
          <a:p>
            <a:pPr lvl="2"/>
            <a:r>
              <a:rPr lang="en-US" dirty="0" smtClean="0"/>
              <a:t>Shielding blocks, racks, cable trays &amp; cabling, HPRF components, LLRF controls HW, </a:t>
            </a:r>
            <a:r>
              <a:rPr lang="en-US" dirty="0" err="1" smtClean="0"/>
              <a:t>cryo</a:t>
            </a:r>
            <a:r>
              <a:rPr lang="en-US" dirty="0" smtClean="0"/>
              <a:t> controls HW, 2K pump skid, safety system infrastructure (gates, chipmunks, interlock HW), cavity &amp; coupler vacuum systems (cavity/coupler/ins </a:t>
            </a:r>
            <a:r>
              <a:rPr lang="en-US" dirty="0" err="1" smtClean="0"/>
              <a:t>vac</a:t>
            </a:r>
            <a:r>
              <a:rPr lang="en-US" dirty="0" smtClean="0"/>
              <a:t>), HVAC (ODH fans),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6/30/2015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Ozelis - HTS-2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74" y="792010"/>
            <a:ext cx="8162083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Horizontal Test Stand – 2 (HTS-2) </a:t>
            </a:r>
            <a:r>
              <a:rPr lang="en-US" dirty="0" smtClean="0"/>
              <a:t>– FTE – By OHAP Category, Role and Div.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25" y="4146628"/>
            <a:ext cx="8672513" cy="2091354"/>
          </a:xfrm>
        </p:spPr>
        <p:txBody>
          <a:bodyPr/>
          <a:lstStyle/>
          <a:p>
            <a:r>
              <a:rPr lang="en-US" sz="1600" dirty="0" err="1" smtClean="0"/>
              <a:t>Mech</a:t>
            </a:r>
            <a:r>
              <a:rPr lang="en-US" sz="1600" dirty="0" smtClean="0"/>
              <a:t> </a:t>
            </a:r>
            <a:r>
              <a:rPr lang="en-US" sz="1600" dirty="0" err="1" smtClean="0"/>
              <a:t>Eng</a:t>
            </a:r>
            <a:r>
              <a:rPr lang="en-US" sz="1600" dirty="0" smtClean="0"/>
              <a:t> : cave infrastructure, cryostat supports, vacuum systems (RT &amp; </a:t>
            </a:r>
            <a:r>
              <a:rPr lang="en-US" sz="1600" dirty="0" err="1" smtClean="0"/>
              <a:t>cryo</a:t>
            </a:r>
            <a:r>
              <a:rPr lang="en-US" sz="1600" dirty="0" smtClean="0"/>
              <a:t>), HVAC</a:t>
            </a:r>
            <a:endParaRPr lang="en-US" sz="1600" dirty="0" smtClean="0"/>
          </a:p>
          <a:p>
            <a:r>
              <a:rPr lang="en-US" sz="1600" dirty="0" err="1" smtClean="0"/>
              <a:t>Cryo</a:t>
            </a:r>
            <a:r>
              <a:rPr lang="en-US" sz="1600" dirty="0" smtClean="0"/>
              <a:t> </a:t>
            </a:r>
            <a:r>
              <a:rPr lang="en-US" sz="1600" dirty="0" err="1" smtClean="0"/>
              <a:t>Eng</a:t>
            </a:r>
            <a:r>
              <a:rPr lang="en-US" sz="1600" dirty="0" smtClean="0"/>
              <a:t> : </a:t>
            </a:r>
            <a:r>
              <a:rPr lang="en-US" sz="1600" dirty="0" err="1" smtClean="0"/>
              <a:t>cryodistribution</a:t>
            </a:r>
            <a:r>
              <a:rPr lang="en-US" sz="1600" dirty="0" smtClean="0"/>
              <a:t> systems, controls, ODH analysis</a:t>
            </a:r>
          </a:p>
          <a:p>
            <a:r>
              <a:rPr lang="en-US" sz="1600" dirty="0" smtClean="0"/>
              <a:t>RF </a:t>
            </a:r>
            <a:r>
              <a:rPr lang="en-US" sz="1600" dirty="0" err="1" smtClean="0"/>
              <a:t>Eng</a:t>
            </a:r>
            <a:r>
              <a:rPr lang="en-US" sz="1600" dirty="0" smtClean="0"/>
              <a:t> : HPRF &amp; LLRF systems</a:t>
            </a:r>
          </a:p>
          <a:p>
            <a:r>
              <a:rPr lang="en-US" sz="1600" dirty="0" smtClean="0"/>
              <a:t>Intlk </a:t>
            </a:r>
            <a:r>
              <a:rPr lang="en-US" sz="1600" dirty="0" err="1" smtClean="0"/>
              <a:t>Eng</a:t>
            </a:r>
            <a:r>
              <a:rPr lang="en-US" sz="1600" dirty="0" smtClean="0"/>
              <a:t> : interlocks, safety systems,  ODH systems</a:t>
            </a:r>
          </a:p>
          <a:p>
            <a:r>
              <a:rPr lang="en-US" sz="1600" dirty="0" smtClean="0"/>
              <a:t>Controls </a:t>
            </a:r>
            <a:r>
              <a:rPr lang="en-US" sz="1600" dirty="0" err="1" smtClean="0"/>
              <a:t>Eng</a:t>
            </a:r>
            <a:r>
              <a:rPr lang="en-US" sz="1600" dirty="0" smtClean="0"/>
              <a:t> : </a:t>
            </a:r>
            <a:r>
              <a:rPr lang="en-US" sz="1600" dirty="0" err="1" smtClean="0"/>
              <a:t>cryo</a:t>
            </a:r>
            <a:r>
              <a:rPr lang="en-US" sz="1600" dirty="0" smtClean="0"/>
              <a:t> &amp; RF controls, diagnostics </a:t>
            </a:r>
          </a:p>
          <a:p>
            <a:r>
              <a:rPr lang="en-US" sz="1600" dirty="0" err="1" smtClean="0"/>
              <a:t>Mech</a:t>
            </a:r>
            <a:r>
              <a:rPr lang="en-US" sz="1600" dirty="0" smtClean="0"/>
              <a:t> Tech : mechanical assembly, fab, installation</a:t>
            </a:r>
          </a:p>
          <a:p>
            <a:r>
              <a:rPr lang="en-US" sz="1600" dirty="0" err="1" smtClean="0"/>
              <a:t>Elec</a:t>
            </a:r>
            <a:r>
              <a:rPr lang="en-US" sz="1600" dirty="0" smtClean="0"/>
              <a:t> Tech : electrical assembly , fab, installation</a:t>
            </a:r>
          </a:p>
          <a:p>
            <a:endParaRPr lang="en-US" sz="1600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6/30/2015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Ozelis - HTS-2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2068" y="883585"/>
            <a:ext cx="5681228" cy="316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3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Horizontal Test Stand – 2 (HTS-2)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en-US" dirty="0" smtClean="0"/>
              <a:t>– Achievable Goals at Initial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2537686"/>
            <a:ext cx="8672513" cy="3634514"/>
          </a:xfrm>
        </p:spPr>
        <p:txBody>
          <a:bodyPr/>
          <a:lstStyle/>
          <a:p>
            <a:r>
              <a:rPr lang="en-US" dirty="0" smtClean="0"/>
              <a:t>Under Initial Target scenario, concentrate on preparing infrastructure, some basic systems. </a:t>
            </a:r>
            <a:r>
              <a:rPr lang="en-US" dirty="0"/>
              <a:t>2</a:t>
            </a:r>
            <a:r>
              <a:rPr lang="en-US" dirty="0" smtClean="0"/>
              <a:t>.49 FTE/175k$</a:t>
            </a:r>
          </a:p>
          <a:p>
            <a:pPr lvl="1"/>
            <a:r>
              <a:rPr lang="en-US" dirty="0" smtClean="0"/>
              <a:t>Complete facility design/layout</a:t>
            </a:r>
            <a:endParaRPr lang="en-US" dirty="0" smtClean="0"/>
          </a:p>
          <a:p>
            <a:pPr lvl="1"/>
            <a:r>
              <a:rPr lang="en-US" dirty="0" smtClean="0"/>
              <a:t>LLRF – complete design, fab, installation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distribution system – fabrications, installation</a:t>
            </a:r>
          </a:p>
          <a:p>
            <a:pPr lvl="1"/>
            <a:r>
              <a:rPr lang="en-US" dirty="0" smtClean="0"/>
              <a:t>Cable trays &amp; racks – procurement and installation</a:t>
            </a:r>
          </a:p>
          <a:p>
            <a:pPr lvl="1"/>
            <a:r>
              <a:rPr lang="en-US" dirty="0" smtClean="0"/>
              <a:t>LCW system – specification, design, &amp; installation</a:t>
            </a:r>
          </a:p>
          <a:p>
            <a:pPr lvl="1"/>
            <a:r>
              <a:rPr lang="en-US" dirty="0" smtClean="0"/>
              <a:t>Cabling – specification, procurement, fab, install</a:t>
            </a:r>
          </a:p>
          <a:p>
            <a:pPr lvl="1"/>
            <a:r>
              <a:rPr lang="en-US" dirty="0" smtClean="0"/>
              <a:t>ODH/HVAC – analysis, procurement, installation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6/30/2015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Ozelis - HTS-2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406" y="894128"/>
            <a:ext cx="8162083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9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Horizontal Test Stand – 2 (HTS-2)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en-US" dirty="0" smtClean="0"/>
              <a:t>– Achievable Goals </a:t>
            </a:r>
            <a:r>
              <a:rPr lang="en-US" dirty="0" smtClean="0"/>
              <a:t>with 1-year Delay of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26600"/>
            <a:ext cx="8672513" cy="558849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Original timetable </a:t>
            </a:r>
          </a:p>
          <a:p>
            <a:pPr lvl="1"/>
            <a:r>
              <a:rPr lang="en-US" dirty="0" smtClean="0"/>
              <a:t>FY16 – prepare for installation and commissioning of HTS-2</a:t>
            </a:r>
          </a:p>
          <a:p>
            <a:pPr lvl="1"/>
            <a:r>
              <a:rPr lang="en-US" dirty="0" smtClean="0"/>
              <a:t>FY17  - complete commissioning prep, install HTS-2 and commission</a:t>
            </a:r>
          </a:p>
          <a:p>
            <a:r>
              <a:rPr lang="en-US" dirty="0" smtClean="0"/>
              <a:t>One year delay</a:t>
            </a:r>
          </a:p>
          <a:p>
            <a:pPr lvl="1"/>
            <a:r>
              <a:rPr lang="en-US" dirty="0" smtClean="0"/>
              <a:t>FY16 – minor preparation work for facility, complete designs</a:t>
            </a:r>
          </a:p>
          <a:p>
            <a:pPr marL="741363" lvl="1" indent="-277813"/>
            <a:r>
              <a:rPr lang="en-US" dirty="0" smtClean="0"/>
              <a:t>FY17 – prepare </a:t>
            </a:r>
            <a:r>
              <a:rPr lang="en-US" dirty="0"/>
              <a:t>for installation and commissioning of HTS-2</a:t>
            </a:r>
          </a:p>
          <a:p>
            <a:pPr marL="741363" lvl="1" indent="-277813"/>
            <a:r>
              <a:rPr lang="en-US" dirty="0" smtClean="0"/>
              <a:t>FY18 – complete </a:t>
            </a:r>
            <a:r>
              <a:rPr lang="en-US" dirty="0"/>
              <a:t>commissioning prep, install HTS-2 and </a:t>
            </a:r>
            <a:r>
              <a:rPr lang="en-US" dirty="0" smtClean="0"/>
              <a:t>commission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6/30/2015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Ozelis - HTS-2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27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Horizontal Test Stand – 2 (HTS-2)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 </a:t>
            </a:r>
            <a:r>
              <a:rPr lang="en-US" dirty="0" smtClean="0"/>
              <a:t>– Achievable Goals </a:t>
            </a:r>
            <a:r>
              <a:rPr lang="en-US" dirty="0" smtClean="0"/>
              <a:t>with 1-year Delay of Deliverables – FY16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26600"/>
            <a:ext cx="8672513" cy="4907041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One year delay</a:t>
            </a:r>
          </a:p>
          <a:p>
            <a:pPr lvl="1"/>
            <a:r>
              <a:rPr lang="en-US" dirty="0" smtClean="0"/>
              <a:t>FY16 – minor preparation work for facility, complete designs</a:t>
            </a:r>
          </a:p>
          <a:p>
            <a:pPr marL="1141413" lvl="2" indent="-277813"/>
            <a:r>
              <a:rPr lang="en-US" dirty="0" smtClean="0"/>
              <a:t>Compete facility design </a:t>
            </a:r>
          </a:p>
          <a:p>
            <a:pPr marL="1141413" lvl="2" indent="-277813"/>
            <a:r>
              <a:rPr lang="en-US" dirty="0" smtClean="0"/>
              <a:t>Procure &amp; install racks/cable trays</a:t>
            </a:r>
          </a:p>
          <a:p>
            <a:pPr marL="1141413" lvl="2" indent="-277813"/>
            <a:r>
              <a:rPr lang="en-US" dirty="0"/>
              <a:t>S</a:t>
            </a:r>
            <a:r>
              <a:rPr lang="en-US" dirty="0" smtClean="0"/>
              <a:t>pec &amp; install LCW </a:t>
            </a:r>
          </a:p>
          <a:p>
            <a:pPr marL="1141413" lvl="2" indent="-277813"/>
            <a:r>
              <a:rPr lang="en-US" dirty="0" err="1" smtClean="0"/>
              <a:t>Mech</a:t>
            </a:r>
            <a:r>
              <a:rPr lang="en-US" dirty="0" smtClean="0"/>
              <a:t> installation of </a:t>
            </a:r>
            <a:r>
              <a:rPr lang="en-US" dirty="0" err="1" smtClean="0"/>
              <a:t>cryo</a:t>
            </a:r>
            <a:r>
              <a:rPr lang="en-US" dirty="0" smtClean="0"/>
              <a:t> distribution </a:t>
            </a:r>
          </a:p>
          <a:p>
            <a:pPr marL="1141413" lvl="2" indent="-277813"/>
            <a:r>
              <a:rPr lang="en-US" dirty="0" smtClean="0"/>
              <a:t>Complete LLRF design, some fab &amp; controls </a:t>
            </a:r>
            <a:r>
              <a:rPr lang="en-US" dirty="0" err="1" smtClean="0"/>
              <a:t>dev</a:t>
            </a:r>
            <a:endParaRPr lang="en-US" dirty="0" smtClean="0"/>
          </a:p>
          <a:p>
            <a:pPr marL="741363" lvl="1" indent="-277813"/>
            <a:r>
              <a:rPr lang="en-US" dirty="0" smtClean="0"/>
              <a:t>1.4FTE/105k$ M&amp;S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6/30/2015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Ozelis - HTS-2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latePC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FermilabTemplatePC</Template>
  <TotalTime>1926</TotalTime>
  <Words>661</Words>
  <Application>Microsoft Office PowerPoint</Application>
  <PresentationFormat>On-screen Show (4:3)</PresentationFormat>
  <Paragraphs>95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FermilabTemplatePC</vt:lpstr>
      <vt:lpstr>Fermilab: Footer Only</vt:lpstr>
      <vt:lpstr>Horizontal Test Stand – 2 (HTS-2) – FY16 Budget Request</vt:lpstr>
      <vt:lpstr>Outline</vt:lpstr>
      <vt:lpstr>PIP-II Horizontal Test Stand – 2 (HTS-2) - FY16 Initial Goals</vt:lpstr>
      <vt:lpstr>PIP-II Horizontal Test Stand – 2 (HTS-2) – Resources Required to Meet Initial Goals</vt:lpstr>
      <vt:lpstr>PIP-II Horizontal Test Stand – 2 (HTS-2) – Resources Required to Meet Initial Goals</vt:lpstr>
      <vt:lpstr>PIP-II Horizontal Test Stand – 2 (HTS-2) – FTE – By OHAP Category, Role and Div.</vt:lpstr>
      <vt:lpstr>PIP-II Horizontal Test Stand – 2 (HTS-2) – Achievable Goals at Initial Target</vt:lpstr>
      <vt:lpstr>PIP-II Horizontal Test Stand – 2 (HTS-2) – Achievable Goals with 1-year Delay of Deliverables</vt:lpstr>
      <vt:lpstr>PIP-II Horizontal Test Stand – 2 (HTS-2) – Achievable Goals with 1-year Delay of Deliverables – FY16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PIP-II Project Management – FY15 Budget Request</dc:title>
  <dc:creator>Christopher P. Jacobsen x 16350N</dc:creator>
  <cp:lastModifiedBy>Joe P. Ozelis x4319 08433N</cp:lastModifiedBy>
  <cp:revision>94</cp:revision>
  <cp:lastPrinted>2015-06-17T12:51:22Z</cp:lastPrinted>
  <dcterms:created xsi:type="dcterms:W3CDTF">2014-06-05T19:57:50Z</dcterms:created>
  <dcterms:modified xsi:type="dcterms:W3CDTF">2015-06-26T18:16:48Z</dcterms:modified>
</cp:coreProperties>
</file>