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67" r:id="rId9"/>
    <p:sldId id="264" r:id="rId10"/>
    <p:sldId id="265" r:id="rId11"/>
    <p:sldId id="266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3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AC0A9-DDDE-1D41-8E0C-AD0CBCB2CD3A}" type="datetimeFigureOut">
              <a:rPr lang="en-US" smtClean="0"/>
              <a:t>7/1/15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1CABC3-2BCA-7440-8BEF-80C1A1FAD7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277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488D1-3F27-F749-8820-1952E8601AD1}" type="datetimeFigureOut">
              <a:rPr lang="en-US" smtClean="0"/>
              <a:t>7/1/15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6C9BE-815B-5144-8ED6-ACA2C086D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148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 Junk News Announcements 35-ton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A6AD-BA67-0942-9D0A-D65CC4A97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27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 Junk News Announcements 35-ton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A6AD-BA67-0942-9D0A-D65CC4A97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282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 Junk News Announcements 35-ton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A6AD-BA67-0942-9D0A-D65CC4A97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38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 Junk News Announcements 35-ton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A6AD-BA67-0942-9D0A-D65CC4A97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47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 Junk News Announcements 35-ton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A6AD-BA67-0942-9D0A-D65CC4A97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94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 Junk News Announcements 35-ton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A6AD-BA67-0942-9D0A-D65CC4A97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95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7/1/15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 Junk News Announcements 35-ton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A6AD-BA67-0942-9D0A-D65CC4A97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829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7/1/15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 Junk News Announcements 35-ton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A6AD-BA67-0942-9D0A-D65CC4A97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085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 Junk News Announcements 35-ton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A6AD-BA67-0942-9D0A-D65CC4A97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795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 Junk News Announcements 35-ton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A6AD-BA67-0942-9D0A-D65CC4A97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166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 Junk News Announcements 35-ton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A6AD-BA67-0942-9D0A-D65CC4A97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347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7/1/15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T. Junk News Announcements 35-ton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DA6AD-BA67-0942-9D0A-D65CC4A97D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735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LArForum.org/foru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ervicedesk.fnal.gov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indico.fnal.gov/getFile.py/access?contribId=30&amp;resId=0&amp;materialId=slides&amp;confId=9737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DUNE/35-ton News and Announcements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Tom Junk, Michelle </a:t>
            </a:r>
            <a:r>
              <a:rPr lang="en-US" dirty="0" err="1" smtClean="0"/>
              <a:t>Stancari</a:t>
            </a:r>
            <a:r>
              <a:rPr lang="en-US" dirty="0" smtClean="0"/>
              <a:t>, </a:t>
            </a:r>
            <a:r>
              <a:rPr lang="en-US" dirty="0" err="1" smtClean="0"/>
              <a:t>Tingjun</a:t>
            </a:r>
            <a:r>
              <a:rPr lang="en-US" dirty="0" smtClean="0"/>
              <a:t> Yang, Mark </a:t>
            </a:r>
            <a:r>
              <a:rPr lang="en-US" dirty="0" err="1" smtClean="0"/>
              <a:t>Convery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 Junk News Announcements 35-ton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A6AD-BA67-0942-9D0A-D65CC4A97D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023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 Junk News Announcements 35-ton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A6AD-BA67-0942-9D0A-D65CC4A97D85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180" y="798392"/>
            <a:ext cx="5585419" cy="313726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2784" y="191652"/>
            <a:ext cx="584146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Thanks for cleaning up /</a:t>
            </a:r>
            <a:r>
              <a:rPr lang="en-US" sz="3200" dirty="0" err="1" smtClean="0"/>
              <a:t>lbne</a:t>
            </a:r>
            <a:r>
              <a:rPr lang="en-US" sz="3200" dirty="0" smtClean="0"/>
              <a:t>/app!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86008" y="4313760"/>
            <a:ext cx="763542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Got a notice that /grid/</a:t>
            </a:r>
            <a:r>
              <a:rPr lang="en-US" dirty="0" err="1" smtClean="0"/>
              <a:t>fermiapp</a:t>
            </a:r>
            <a:r>
              <a:rPr lang="en-US" dirty="0"/>
              <a:t> </a:t>
            </a:r>
            <a:r>
              <a:rPr lang="en-US" dirty="0" smtClean="0"/>
              <a:t>quota for group </a:t>
            </a:r>
            <a:r>
              <a:rPr lang="en-US" dirty="0" err="1" smtClean="0"/>
              <a:t>lbne</a:t>
            </a:r>
            <a:r>
              <a:rPr lang="en-US" dirty="0" smtClean="0"/>
              <a:t> is critical (nearly full)</a:t>
            </a:r>
          </a:p>
          <a:p>
            <a:r>
              <a:rPr lang="en-US" dirty="0" smtClean="0"/>
              <a:t>/grid/</a:t>
            </a:r>
            <a:r>
              <a:rPr lang="en-US" dirty="0" err="1" smtClean="0"/>
              <a:t>fermiapp</a:t>
            </a:r>
            <a:r>
              <a:rPr lang="en-US" dirty="0" smtClean="0"/>
              <a:t>/</a:t>
            </a:r>
            <a:r>
              <a:rPr lang="en-US" dirty="0" err="1" smtClean="0"/>
              <a:t>lbne</a:t>
            </a:r>
            <a:r>
              <a:rPr lang="en-US" dirty="0" smtClean="0"/>
              <a:t> and /grid/</a:t>
            </a:r>
            <a:r>
              <a:rPr lang="en-US" dirty="0" err="1" smtClean="0"/>
              <a:t>fermiapp</a:t>
            </a:r>
            <a:r>
              <a:rPr lang="en-US" dirty="0" smtClean="0"/>
              <a:t>/products/</a:t>
            </a:r>
            <a:r>
              <a:rPr lang="en-US" dirty="0" err="1" smtClean="0"/>
              <a:t>lbne</a:t>
            </a:r>
            <a:endParaRPr lang="en-US" dirty="0" smtClean="0"/>
          </a:p>
          <a:p>
            <a:r>
              <a:rPr lang="en-US" dirty="0" smtClean="0"/>
              <a:t>Three big usage areas:</a:t>
            </a:r>
          </a:p>
          <a:p>
            <a:r>
              <a:rPr lang="en-US" dirty="0" smtClean="0"/>
              <a:t>old SVN releases of </a:t>
            </a:r>
            <a:r>
              <a:rPr lang="en-US" dirty="0" err="1" smtClean="0"/>
              <a:t>lbnecode</a:t>
            </a:r>
            <a:endParaRPr lang="en-US" dirty="0" smtClean="0"/>
          </a:p>
          <a:p>
            <a:r>
              <a:rPr lang="en-US" dirty="0" smtClean="0"/>
              <a:t>new </a:t>
            </a:r>
            <a:r>
              <a:rPr lang="en-US" dirty="0" err="1" smtClean="0"/>
              <a:t>git</a:t>
            </a:r>
            <a:r>
              <a:rPr lang="en-US" dirty="0" smtClean="0"/>
              <a:t>/</a:t>
            </a:r>
            <a:r>
              <a:rPr lang="en-US" dirty="0" err="1" smtClean="0"/>
              <a:t>cmake</a:t>
            </a:r>
            <a:r>
              <a:rPr lang="en-US" dirty="0" smtClean="0"/>
              <a:t> releases of </a:t>
            </a:r>
            <a:r>
              <a:rPr lang="en-US" dirty="0" err="1" smtClean="0"/>
              <a:t>lbnecode</a:t>
            </a:r>
            <a:endParaRPr lang="en-US" dirty="0" smtClean="0"/>
          </a:p>
          <a:p>
            <a:r>
              <a:rPr lang="en-US" dirty="0" err="1" smtClean="0"/>
              <a:t>ArgoNeuT</a:t>
            </a:r>
            <a:r>
              <a:rPr lang="en-US" dirty="0" smtClean="0"/>
              <a:t> flux files – still needed (may not be owned by LBNE so may not count</a:t>
            </a:r>
          </a:p>
          <a:p>
            <a:r>
              <a:rPr lang="en-US" dirty="0" smtClean="0"/>
              <a:t>against </a:t>
            </a:r>
            <a:r>
              <a:rPr lang="en-US" dirty="0" err="1" smtClean="0"/>
              <a:t>lbne’s</a:t>
            </a:r>
            <a:r>
              <a:rPr lang="en-US" dirty="0" smtClean="0"/>
              <a:t> quota)</a:t>
            </a:r>
          </a:p>
        </p:txBody>
      </p:sp>
    </p:spTree>
    <p:extLst>
      <p:ext uri="{BB962C8B-B14F-4D97-AF65-F5344CB8AC3E}">
        <p14:creationId xmlns:p14="http://schemas.microsoft.com/office/powerpoint/2010/main" val="3134482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 Junk News Announcements 35-ton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A6AD-BA67-0942-9D0A-D65CC4A97D85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24544" y="344958"/>
            <a:ext cx="42881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Any interest in SL7?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830916" y="1662070"/>
            <a:ext cx="8073544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SCD is evaluating the strategic plan for FY16, and wanted to ping</a:t>
            </a:r>
          </a:p>
          <a:p>
            <a:r>
              <a:rPr lang="en-US" dirty="0" smtClean="0"/>
              <a:t>experiments for interest.</a:t>
            </a:r>
          </a:p>
          <a:p>
            <a:endParaRPr lang="en-US" dirty="0"/>
          </a:p>
          <a:p>
            <a:r>
              <a:rPr lang="en-US" dirty="0" smtClean="0"/>
              <a:t>Could help performance for multiprocessor applications, and also</a:t>
            </a:r>
          </a:p>
          <a:p>
            <a:r>
              <a:rPr lang="en-US" dirty="0" smtClean="0"/>
              <a:t>improve I/O performance.</a:t>
            </a:r>
          </a:p>
          <a:p>
            <a:endParaRPr lang="en-US" dirty="0" smtClean="0"/>
          </a:p>
          <a:p>
            <a:r>
              <a:rPr lang="en-US" dirty="0" smtClean="0"/>
              <a:t>May improve compatibility with other Linux </a:t>
            </a:r>
            <a:r>
              <a:rPr lang="en-US" dirty="0" err="1" smtClean="0"/>
              <a:t>distros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We’ll need to upgrade to it when the grid nodes get upgraded.</a:t>
            </a:r>
          </a:p>
          <a:p>
            <a:endParaRPr lang="en-US" dirty="0" smtClean="0"/>
          </a:p>
          <a:p>
            <a:r>
              <a:rPr lang="en-US" dirty="0" smtClean="0"/>
              <a:t>Can ask for a test VM.  More work, and it’s probably a bit premature to start testing.</a:t>
            </a:r>
          </a:p>
          <a:p>
            <a:endParaRPr lang="en-US" dirty="0"/>
          </a:p>
          <a:p>
            <a:r>
              <a:rPr lang="en-US" dirty="0" smtClean="0"/>
              <a:t>ROOT6 however might be coming sooner.  </a:t>
            </a:r>
            <a:r>
              <a:rPr lang="en-US" i="1" dirty="0" smtClean="0"/>
              <a:t>art</a:t>
            </a:r>
            <a:r>
              <a:rPr lang="en-US" dirty="0" smtClean="0"/>
              <a:t> is already testing ROOT6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241440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 Junk News Announcements 35-ton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A6AD-BA67-0942-9D0A-D65CC4A97D85}" type="slidenum">
              <a:rPr lang="en-US" smtClean="0"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22858" y="344958"/>
            <a:ext cx="24835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Schedules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533041" y="1850229"/>
            <a:ext cx="67577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DocDB</a:t>
            </a:r>
            <a:r>
              <a:rPr lang="en-US" dirty="0" smtClean="0"/>
              <a:t> 8373:  Commissioning now begins Sep. 25</a:t>
            </a:r>
          </a:p>
          <a:p>
            <a:endParaRPr lang="en-US" dirty="0"/>
          </a:p>
          <a:p>
            <a:r>
              <a:rPr lang="en-US" dirty="0" smtClean="0"/>
              <a:t>We should make a list of some basic plots we want to be able to make</a:t>
            </a:r>
          </a:p>
          <a:p>
            <a:r>
              <a:rPr lang="en-US" dirty="0" smtClean="0"/>
              <a:t>with </a:t>
            </a:r>
            <a:r>
              <a:rPr lang="en-US" dirty="0" err="1" smtClean="0"/>
              <a:t>LArSoft</a:t>
            </a:r>
            <a:r>
              <a:rPr lang="en-US" dirty="0" smtClean="0"/>
              <a:t> as soon as data </a:t>
            </a:r>
            <a:r>
              <a:rPr lang="en-US" smtClean="0"/>
              <a:t>become available. 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117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 Junk News Announcements 35-ton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A6AD-BA67-0942-9D0A-D65CC4A97D85}" type="slidenum">
              <a:rPr lang="en-US" smtClean="0"/>
              <a:t>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66081" y="329278"/>
            <a:ext cx="67981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New </a:t>
            </a:r>
            <a:r>
              <a:rPr lang="en-US" sz="3600" dirty="0" err="1" smtClean="0"/>
              <a:t>LArSoft</a:t>
            </a:r>
            <a:r>
              <a:rPr lang="en-US" sz="3600" dirty="0" smtClean="0"/>
              <a:t> and </a:t>
            </a:r>
            <a:r>
              <a:rPr lang="en-US" sz="3600" dirty="0" err="1" smtClean="0"/>
              <a:t>lbnecode</a:t>
            </a:r>
            <a:r>
              <a:rPr lang="en-US" sz="3600" dirty="0" smtClean="0"/>
              <a:t> releases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586128" y="2051216"/>
            <a:ext cx="8322311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Last week:  v04_13_01  -- regular weekly release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               v04_14_00  -- </a:t>
            </a:r>
            <a:r>
              <a:rPr lang="en-US" sz="3200" i="1" dirty="0" smtClean="0"/>
              <a:t>art</a:t>
            </a:r>
            <a:r>
              <a:rPr lang="en-US" sz="3200" dirty="0" smtClean="0"/>
              <a:t> multiple-file </a:t>
            </a:r>
            <a:r>
              <a:rPr lang="en-US" sz="3200" dirty="0" err="1" smtClean="0"/>
              <a:t>bugfix</a:t>
            </a:r>
            <a:r>
              <a:rPr lang="en-US" sz="3200" dirty="0" smtClean="0"/>
              <a:t>, 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            </a:t>
            </a:r>
            <a:r>
              <a:rPr lang="en-US" sz="3200" dirty="0"/>
              <a:t>new </a:t>
            </a:r>
            <a:r>
              <a:rPr lang="en-US" sz="3200" dirty="0" err="1"/>
              <a:t>genie_xsec</a:t>
            </a:r>
            <a:r>
              <a:rPr lang="en-US" sz="3200" dirty="0"/>
              <a:t> (v2.8.6a) and </a:t>
            </a:r>
            <a:endParaRPr lang="en-US" sz="3200" dirty="0" smtClean="0"/>
          </a:p>
          <a:p>
            <a:r>
              <a:rPr lang="en-US" sz="3200" dirty="0"/>
              <a:t> </a:t>
            </a:r>
            <a:r>
              <a:rPr lang="en-US" sz="3200" dirty="0" smtClean="0"/>
              <a:t>              </a:t>
            </a:r>
            <a:r>
              <a:rPr lang="en-US" sz="3200" dirty="0" err="1" smtClean="0"/>
              <a:t>libwda</a:t>
            </a:r>
            <a:r>
              <a:rPr lang="en-US" sz="3200" dirty="0" smtClean="0"/>
              <a:t> </a:t>
            </a:r>
            <a:r>
              <a:rPr lang="en-US" sz="3200" dirty="0"/>
              <a:t>(v2.21.1), </a:t>
            </a:r>
            <a:r>
              <a:rPr lang="en-US" sz="3200" dirty="0" err="1"/>
              <a:t>ifdhc</a:t>
            </a:r>
            <a:r>
              <a:rPr lang="en-US" sz="3200" dirty="0"/>
              <a:t> (v1.8.4) </a:t>
            </a:r>
            <a:endParaRPr lang="en-US" sz="3200" dirty="0" smtClean="0">
              <a:effectLst/>
            </a:endParaRPr>
          </a:p>
          <a:p>
            <a:endParaRPr lang="en-US" sz="3200" dirty="0" smtClean="0"/>
          </a:p>
          <a:p>
            <a:r>
              <a:rPr lang="en-US" sz="3200" dirty="0" smtClean="0"/>
              <a:t>This week:  Another weekly release scheduled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89006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 Junk News Announcements 35-ton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A6AD-BA67-0942-9D0A-D65CC4A97D85}" type="slidenum">
              <a:rPr lang="en-US" smtClean="0"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50068" y="1103399"/>
            <a:ext cx="7848600" cy="46987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i="1" baseline="30000" dirty="0"/>
              <a:t>art</a:t>
            </a:r>
            <a:r>
              <a:rPr lang="en-US" sz="7200" baseline="30000" dirty="0"/>
              <a:t> / </a:t>
            </a:r>
            <a:r>
              <a:rPr lang="en-US" sz="7200" baseline="30000" dirty="0" err="1"/>
              <a:t>LArSoft</a:t>
            </a:r>
            <a:r>
              <a:rPr lang="en-US" sz="7200" baseline="30000" dirty="0"/>
              <a:t> class August 3 – 7</a:t>
            </a:r>
          </a:p>
          <a:p>
            <a:r>
              <a:rPr lang="en-US" sz="2800" baseline="30000" dirty="0"/>
              <a:t>See https://</a:t>
            </a:r>
            <a:r>
              <a:rPr lang="en-US" sz="2800" baseline="30000" dirty="0" err="1"/>
              <a:t>indico.fnal.gov</a:t>
            </a:r>
            <a:r>
              <a:rPr lang="en-US" sz="2800" baseline="30000" dirty="0"/>
              <a:t>/</a:t>
            </a:r>
            <a:r>
              <a:rPr lang="en-US" sz="2800" baseline="30000" dirty="0" err="1"/>
              <a:t>conferenceDisplay.py?confId</a:t>
            </a:r>
            <a:r>
              <a:rPr lang="en-US" sz="2800" baseline="30000" dirty="0"/>
              <a:t>=9928</a:t>
            </a:r>
          </a:p>
          <a:p>
            <a:endParaRPr lang="en-US" sz="2800" baseline="30000" dirty="0" smtClean="0"/>
          </a:p>
          <a:p>
            <a:r>
              <a:rPr lang="en-US" sz="2800" baseline="30000" dirty="0" smtClean="0"/>
              <a:t>Last </a:t>
            </a:r>
            <a:r>
              <a:rPr lang="en-US" sz="2800" baseline="30000" dirty="0"/>
              <a:t>day of the class will be devoted to </a:t>
            </a:r>
            <a:r>
              <a:rPr lang="en-US" sz="2800" baseline="30000" dirty="0" err="1"/>
              <a:t>LArSoft</a:t>
            </a:r>
            <a:endParaRPr lang="en-US" sz="2800" baseline="30000" dirty="0"/>
          </a:p>
          <a:p>
            <a:r>
              <a:rPr lang="en-US" sz="2800" baseline="30000" dirty="0"/>
              <a:t>Class is now full</a:t>
            </a:r>
            <a:r>
              <a:rPr lang="en-US" sz="2800" baseline="30000" dirty="0" smtClean="0"/>
              <a:t>!</a:t>
            </a:r>
          </a:p>
          <a:p>
            <a:endParaRPr lang="en-US" sz="2800" baseline="30000" dirty="0"/>
          </a:p>
          <a:p>
            <a:r>
              <a:rPr lang="en-US" sz="2800" dirty="0"/>
              <a:t>If you have registered, but know you cannot attend, please let </a:t>
            </a:r>
            <a:r>
              <a:rPr lang="en-US" sz="2800" dirty="0" smtClean="0"/>
              <a:t>Erica and Saba know.</a:t>
            </a:r>
          </a:p>
          <a:p>
            <a:endParaRPr lang="en-US" sz="2800" dirty="0" smtClean="0">
              <a:effectLst/>
            </a:endParaRPr>
          </a:p>
          <a:p>
            <a:r>
              <a:rPr lang="en-US" sz="2800" dirty="0"/>
              <a:t>Send suggestions, comments to </a:t>
            </a:r>
            <a:r>
              <a:rPr lang="en-US" sz="2800" dirty="0" err="1"/>
              <a:t>ssehrish@fnal.gov</a:t>
            </a:r>
            <a:r>
              <a:rPr lang="en-US" sz="2800" dirty="0"/>
              <a:t> and </a:t>
            </a:r>
            <a:r>
              <a:rPr lang="en-US" sz="2800" dirty="0" err="1"/>
              <a:t>erica@fnal.gov</a:t>
            </a:r>
            <a:r>
              <a:rPr lang="en-US" sz="2800" dirty="0"/>
              <a:t> </a:t>
            </a:r>
            <a:endParaRPr lang="en-US" sz="2800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729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 Junk News Announcements 35-ton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A6AD-BA67-0942-9D0A-D65CC4A97D85}" type="slidenum">
              <a:rPr lang="en-US" smtClean="0"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50404" y="156799"/>
            <a:ext cx="677501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/>
              <a:t>LAr</a:t>
            </a:r>
            <a:r>
              <a:rPr lang="en-US" sz="3200" dirty="0" smtClean="0"/>
              <a:t> Forum – to discuss </a:t>
            </a:r>
            <a:r>
              <a:rPr lang="en-US" sz="3200" dirty="0" err="1" smtClean="0"/>
              <a:t>LArTPC</a:t>
            </a:r>
            <a:r>
              <a:rPr lang="en-US" sz="3200" dirty="0"/>
              <a:t> </a:t>
            </a:r>
            <a:r>
              <a:rPr lang="en-US" sz="3200" dirty="0" smtClean="0"/>
              <a:t>software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175825" y="2540144"/>
            <a:ext cx="7200258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Resurrection of old </a:t>
            </a:r>
            <a:r>
              <a:rPr lang="en-US" dirty="0" err="1" smtClean="0"/>
              <a:t>LArSoft</a:t>
            </a:r>
            <a:r>
              <a:rPr lang="en-US" dirty="0" smtClean="0"/>
              <a:t> forum – old posts are still there!</a:t>
            </a:r>
          </a:p>
          <a:p>
            <a:r>
              <a:rPr lang="en-US" dirty="0" err="1" smtClean="0"/>
              <a:t>Andrzej</a:t>
            </a:r>
            <a:r>
              <a:rPr lang="en-US" dirty="0" smtClean="0"/>
              <a:t> </a:t>
            </a:r>
            <a:r>
              <a:rPr lang="en-US" dirty="0" err="1" smtClean="0"/>
              <a:t>Szelc</a:t>
            </a:r>
            <a:r>
              <a:rPr lang="en-US" dirty="0" smtClean="0"/>
              <a:t> revived it.  Tom’s one of the new-user signers/admins</a:t>
            </a:r>
          </a:p>
          <a:p>
            <a:endParaRPr lang="en-US" dirty="0"/>
          </a:p>
          <a:p>
            <a:r>
              <a:rPr lang="en-US" dirty="0" smtClean="0"/>
              <a:t>Lots of tools, feature plugins available for </a:t>
            </a:r>
            <a:r>
              <a:rPr lang="en-US" dirty="0" err="1" smtClean="0"/>
              <a:t>phpBB</a:t>
            </a:r>
            <a:r>
              <a:rPr lang="en-US" dirty="0" smtClean="0"/>
              <a:t> application used</a:t>
            </a:r>
          </a:p>
          <a:p>
            <a:r>
              <a:rPr lang="en-US" dirty="0" smtClean="0"/>
              <a:t>Feature requests welcome!</a:t>
            </a:r>
          </a:p>
          <a:p>
            <a:r>
              <a:rPr lang="en-US" dirty="0" smtClean="0"/>
              <a:t>Please sign up!</a:t>
            </a:r>
          </a:p>
          <a:p>
            <a:endParaRPr lang="en-US" dirty="0"/>
          </a:p>
          <a:p>
            <a:r>
              <a:rPr lang="en-US" dirty="0" err="1" smtClean="0"/>
              <a:t>Andrzej</a:t>
            </a:r>
            <a:r>
              <a:rPr lang="en-US" dirty="0" smtClean="0"/>
              <a:t> fixed an issue within a day or two – it couldn’t search for the word</a:t>
            </a:r>
          </a:p>
          <a:p>
            <a:r>
              <a:rPr lang="en-US" dirty="0" smtClean="0"/>
              <a:t>“Genie” as it was too short.  Now the search will go down to 3-letter words</a:t>
            </a:r>
          </a:p>
          <a:p>
            <a:r>
              <a:rPr lang="en-US" dirty="0" smtClean="0"/>
              <a:t>(it’ll search for “hit” but not “the” now).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04617" y="1317112"/>
            <a:ext cx="4239158" cy="5437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aseline="30000" dirty="0" smtClean="0">
                <a:hlinkClick r:id="rId2"/>
              </a:rPr>
              <a:t>http://larforum.org/forum</a:t>
            </a:r>
            <a:endParaRPr lang="en-US" sz="4400" baseline="30000" dirty="0" smtClean="0"/>
          </a:p>
        </p:txBody>
      </p:sp>
    </p:spTree>
    <p:extLst>
      <p:ext uri="{BB962C8B-B14F-4D97-AF65-F5344CB8AC3E}">
        <p14:creationId xmlns:p14="http://schemas.microsoft.com/office/powerpoint/2010/main" val="4204684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 Junk News Announcements 35-ton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A6AD-BA67-0942-9D0A-D65CC4A97D85}" type="slidenum">
              <a:rPr lang="en-US" smtClean="0"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00920" y="109759"/>
            <a:ext cx="73558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2D Reconstruction by channel vs. time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160147" y="743865"/>
            <a:ext cx="6750566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Requested by DUNE</a:t>
            </a:r>
          </a:p>
          <a:p>
            <a:endParaRPr lang="en-US" dirty="0"/>
          </a:p>
          <a:p>
            <a:r>
              <a:rPr lang="en-US" dirty="0" smtClean="0"/>
              <a:t>See </a:t>
            </a:r>
            <a:r>
              <a:rPr lang="en-US" dirty="0" err="1" smtClean="0"/>
              <a:t>Gianluca’s</a:t>
            </a:r>
            <a:r>
              <a:rPr lang="en-US" dirty="0" smtClean="0"/>
              <a:t> talk at yesterday’s </a:t>
            </a:r>
            <a:r>
              <a:rPr lang="en-US" dirty="0" err="1" smtClean="0"/>
              <a:t>LArSoft</a:t>
            </a:r>
            <a:r>
              <a:rPr lang="en-US" dirty="0" smtClean="0"/>
              <a:t> Coordination Meeting or ask</a:t>
            </a:r>
          </a:p>
          <a:p>
            <a:r>
              <a:rPr lang="en-US" dirty="0" err="1" smtClean="0"/>
              <a:t>Gianluca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 smtClean="0"/>
              <a:t>https://</a:t>
            </a:r>
            <a:r>
              <a:rPr lang="en-US" dirty="0" err="1" smtClean="0"/>
              <a:t>indico.fnal.gov</a:t>
            </a:r>
            <a:r>
              <a:rPr lang="en-US" dirty="0" smtClean="0"/>
              <a:t>/</a:t>
            </a:r>
            <a:r>
              <a:rPr lang="en-US" dirty="0" err="1" smtClean="0"/>
              <a:t>conferenceDisplay.py?confId</a:t>
            </a:r>
            <a:r>
              <a:rPr lang="en-US" dirty="0" smtClean="0"/>
              <a:t>=10108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00920" y="2707346"/>
            <a:ext cx="4743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Channel Map Discussion</a:t>
            </a:r>
            <a:endParaRPr lang="en-US" sz="3600" dirty="0"/>
          </a:p>
        </p:txBody>
      </p:sp>
      <p:sp>
        <p:nvSpPr>
          <p:cNvPr id="8" name="TextBox 7"/>
          <p:cNvSpPr txBox="1"/>
          <p:nvPr/>
        </p:nvSpPr>
        <p:spPr>
          <a:xfrm>
            <a:off x="800920" y="3494027"/>
            <a:ext cx="7885880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Vagaries of the online channel map should be taken out upstream of the</a:t>
            </a:r>
          </a:p>
          <a:p>
            <a:r>
              <a:rPr lang="en-US" dirty="0" smtClean="0"/>
              <a:t>event display.</a:t>
            </a:r>
          </a:p>
          <a:p>
            <a:endParaRPr lang="en-US" dirty="0"/>
          </a:p>
          <a:p>
            <a:r>
              <a:rPr lang="en-US" dirty="0" smtClean="0"/>
              <a:t>Need database access as the channel map could be a function of time (RCE swaps)</a:t>
            </a:r>
          </a:p>
          <a:p>
            <a:endParaRPr lang="en-US" dirty="0"/>
          </a:p>
          <a:p>
            <a:r>
              <a:rPr lang="en-US" dirty="0" smtClean="0"/>
              <a:t>Can be put in the </a:t>
            </a:r>
            <a:r>
              <a:rPr lang="en-US" dirty="0" err="1" smtClean="0"/>
              <a:t>lbnecode</a:t>
            </a:r>
            <a:r>
              <a:rPr lang="en-US" dirty="0" smtClean="0"/>
              <a:t>/</a:t>
            </a:r>
            <a:r>
              <a:rPr lang="en-US" dirty="0" err="1" smtClean="0"/>
              <a:t>lbne</a:t>
            </a:r>
            <a:r>
              <a:rPr lang="en-US" dirty="0" smtClean="0"/>
              <a:t>/daqinput35t/</a:t>
            </a:r>
            <a:r>
              <a:rPr lang="en-US" dirty="0" err="1" smtClean="0"/>
              <a:t>SplitterInput_source.cxx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-- need to figure out how to hook the database into it.</a:t>
            </a:r>
          </a:p>
          <a:p>
            <a:r>
              <a:rPr lang="en-US" dirty="0"/>
              <a:t> </a:t>
            </a:r>
            <a:r>
              <a:rPr lang="en-US" dirty="0" smtClean="0"/>
              <a:t>-- it may force everyone to use the splitter input source if that’s the only</a:t>
            </a:r>
          </a:p>
          <a:p>
            <a:r>
              <a:rPr lang="en-US" dirty="0"/>
              <a:t> </a:t>
            </a:r>
            <a:r>
              <a:rPr lang="en-US" dirty="0" smtClean="0"/>
              <a:t>    way the channel map can be </a:t>
            </a:r>
            <a:r>
              <a:rPr lang="en-US" dirty="0" err="1" smtClean="0"/>
              <a:t>swizzled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-- need to have a version accessible online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456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 Junk News Announcements 35-ton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A6AD-BA67-0942-9D0A-D65CC4A97D85}" type="slidenum">
              <a:rPr lang="en-US" smtClean="0"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21173" y="376280"/>
            <a:ext cx="75006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DUNE FNAL Computing News</a:t>
            </a:r>
            <a:endParaRPr lang="en-US" sz="4800" dirty="0"/>
          </a:p>
        </p:txBody>
      </p:sp>
      <p:sp>
        <p:nvSpPr>
          <p:cNvPr id="6" name="TextBox 5"/>
          <p:cNvSpPr txBox="1"/>
          <p:nvPr/>
        </p:nvSpPr>
        <p:spPr>
          <a:xfrm>
            <a:off x="595751" y="1552311"/>
            <a:ext cx="8217025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have an experiment number:  E-1062</a:t>
            </a:r>
          </a:p>
          <a:p>
            <a:endParaRPr lang="en-US" dirty="0"/>
          </a:p>
          <a:p>
            <a:r>
              <a:rPr lang="en-US" dirty="0" smtClean="0"/>
              <a:t>The drop-down menu for “Experiment” affiliation in the </a:t>
            </a:r>
            <a:r>
              <a:rPr lang="en-US" dirty="0" err="1" smtClean="0"/>
              <a:t>Fermilab</a:t>
            </a:r>
            <a:r>
              <a:rPr lang="en-US" dirty="0" smtClean="0"/>
              <a:t> Service Desk</a:t>
            </a:r>
          </a:p>
          <a:p>
            <a:r>
              <a:rPr lang="en-US" dirty="0" smtClean="0"/>
              <a:t>Web Interface now has DUNE E-1062 listed, under “Approved” experiments.</a:t>
            </a:r>
          </a:p>
          <a:p>
            <a:endParaRPr lang="en-US" dirty="0"/>
          </a:p>
          <a:p>
            <a:r>
              <a:rPr lang="en-US" dirty="0" smtClean="0">
                <a:hlinkClick r:id="rId2"/>
              </a:rPr>
              <a:t>http://servicedesk.fnal.gov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New </a:t>
            </a:r>
          </a:p>
          <a:p>
            <a:endParaRPr lang="nl-NL" dirty="0" smtClean="0"/>
          </a:p>
          <a:p>
            <a:r>
              <a:rPr lang="nl-NL" dirty="0" err="1" smtClean="0"/>
              <a:t>uid</a:t>
            </a:r>
            <a:r>
              <a:rPr lang="nl-NL" dirty="0" smtClean="0"/>
              <a:t> </a:t>
            </a:r>
            <a:r>
              <a:rPr lang="nl-NL" dirty="0"/>
              <a:t>50381</a:t>
            </a:r>
          </a:p>
          <a:p>
            <a:r>
              <a:rPr lang="nl-NL" dirty="0" err="1"/>
              <a:t>gid</a:t>
            </a:r>
            <a:r>
              <a:rPr lang="nl-NL" dirty="0"/>
              <a:t> </a:t>
            </a:r>
            <a:r>
              <a:rPr lang="nl-NL" dirty="0" smtClean="0"/>
              <a:t>9010</a:t>
            </a:r>
          </a:p>
          <a:p>
            <a:endParaRPr lang="en-US" dirty="0"/>
          </a:p>
          <a:p>
            <a:r>
              <a:rPr lang="en-US" dirty="0" smtClean="0"/>
              <a:t>Still to do – new VO.  Steve </a:t>
            </a:r>
            <a:r>
              <a:rPr lang="en-US" dirty="0" err="1" smtClean="0"/>
              <a:t>Timm</a:t>
            </a:r>
            <a:r>
              <a:rPr lang="en-US" dirty="0" smtClean="0"/>
              <a:t> says they were waiting for the listing of DUNE in the</a:t>
            </a:r>
          </a:p>
          <a:p>
            <a:r>
              <a:rPr lang="en-US" dirty="0" smtClean="0"/>
              <a:t>Service Desk to make progress – that should be moving for now.  Administrators</a:t>
            </a:r>
          </a:p>
          <a:p>
            <a:r>
              <a:rPr lang="en-US" dirty="0" smtClean="0"/>
              <a:t>for the VO same as the LBNE one.</a:t>
            </a:r>
          </a:p>
        </p:txBody>
      </p:sp>
    </p:spTree>
    <p:extLst>
      <p:ext uri="{BB962C8B-B14F-4D97-AF65-F5344CB8AC3E}">
        <p14:creationId xmlns:p14="http://schemas.microsoft.com/office/powerpoint/2010/main" val="2216572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 Junk News Announcements 35-ton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A6AD-BA67-0942-9D0A-D65CC4A97D85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37137" y="199861"/>
            <a:ext cx="708098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New Persistent </a:t>
            </a:r>
            <a:r>
              <a:rPr lang="en-US" sz="3200" dirty="0" err="1" smtClean="0"/>
              <a:t>dCache</a:t>
            </a:r>
            <a:r>
              <a:rPr lang="en-US" sz="3200" dirty="0" smtClean="0"/>
              <a:t> Space at </a:t>
            </a:r>
            <a:r>
              <a:rPr lang="en-US" sz="3200" dirty="0" err="1" smtClean="0"/>
              <a:t>Fermilab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91832" y="1287777"/>
            <a:ext cx="7891403" cy="41242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/</a:t>
            </a:r>
            <a:r>
              <a:rPr lang="en-US" dirty="0" err="1" smtClean="0"/>
              <a:t>pnfs</a:t>
            </a:r>
            <a:r>
              <a:rPr lang="en-US" dirty="0" smtClean="0"/>
              <a:t>/</a:t>
            </a:r>
            <a:r>
              <a:rPr lang="en-US" dirty="0" err="1" smtClean="0"/>
              <a:t>lbne</a:t>
            </a:r>
            <a:r>
              <a:rPr lang="en-US" dirty="0" smtClean="0"/>
              <a:t>/persistent/users/&lt;</a:t>
            </a:r>
            <a:r>
              <a:rPr lang="en-US" dirty="0" err="1" smtClean="0"/>
              <a:t>makeyourowndirectory</a:t>
            </a:r>
            <a:r>
              <a:rPr lang="en-US" dirty="0" smtClean="0"/>
              <a:t>&gt;</a:t>
            </a:r>
          </a:p>
          <a:p>
            <a:endParaRPr lang="en-US" dirty="0"/>
          </a:p>
          <a:p>
            <a:r>
              <a:rPr lang="en-US" dirty="0" smtClean="0"/>
              <a:t>/</a:t>
            </a:r>
            <a:r>
              <a:rPr lang="en-US" dirty="0" err="1" smtClean="0"/>
              <a:t>pnfs</a:t>
            </a:r>
            <a:r>
              <a:rPr lang="en-US" dirty="0" smtClean="0"/>
              <a:t>/dune/persistent</a:t>
            </a:r>
          </a:p>
          <a:p>
            <a:endParaRPr lang="en-US" dirty="0"/>
          </a:p>
          <a:p>
            <a:r>
              <a:rPr lang="en-US" dirty="0" smtClean="0"/>
              <a:t>These directories share </a:t>
            </a:r>
            <a:r>
              <a:rPr lang="en-US" dirty="0" smtClean="0">
                <a:solidFill>
                  <a:srgbClr val="0000FF"/>
                </a:solidFill>
              </a:rPr>
              <a:t>150 </a:t>
            </a:r>
            <a:r>
              <a:rPr lang="en-US" dirty="0" err="1" smtClean="0">
                <a:solidFill>
                  <a:srgbClr val="0000FF"/>
                </a:solidFill>
              </a:rPr>
              <a:t>TBytes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of persistent space in </a:t>
            </a:r>
            <a:r>
              <a:rPr lang="en-US" dirty="0" err="1" smtClean="0"/>
              <a:t>dCache</a:t>
            </a:r>
            <a:r>
              <a:rPr lang="en-US" dirty="0" smtClean="0"/>
              <a:t>.</a:t>
            </a:r>
          </a:p>
          <a:p>
            <a:r>
              <a:rPr lang="en-US" dirty="0" smtClean="0"/>
              <a:t>Most people are not yet in the Dune group and cannot yet use the dune directory,</a:t>
            </a:r>
          </a:p>
          <a:p>
            <a:r>
              <a:rPr lang="en-US" dirty="0" smtClean="0"/>
              <a:t>so use the </a:t>
            </a:r>
            <a:r>
              <a:rPr lang="en-US" dirty="0" err="1" smtClean="0"/>
              <a:t>lbne</a:t>
            </a:r>
            <a:r>
              <a:rPr lang="en-US" dirty="0" smtClean="0"/>
              <a:t> area as a stopgap. Can always mv the files later.</a:t>
            </a:r>
          </a:p>
          <a:p>
            <a:endParaRPr lang="en-US" dirty="0"/>
          </a:p>
          <a:p>
            <a:r>
              <a:rPr lang="en-US" dirty="0" smtClean="0"/>
              <a:t>POSIX access (</a:t>
            </a:r>
            <a:r>
              <a:rPr lang="en-US" dirty="0" err="1" smtClean="0"/>
              <a:t>ls</a:t>
            </a:r>
            <a:r>
              <a:rPr lang="en-US" dirty="0" smtClean="0"/>
              <a:t>, </a:t>
            </a:r>
            <a:r>
              <a:rPr lang="en-US" dirty="0" err="1" smtClean="0"/>
              <a:t>cp</a:t>
            </a:r>
            <a:r>
              <a:rPr lang="en-US" dirty="0" smtClean="0"/>
              <a:t>, mv, ...) on the interactive </a:t>
            </a:r>
            <a:r>
              <a:rPr lang="en-US" dirty="0" err="1" smtClean="0"/>
              <a:t>lbnegpvm</a:t>
            </a:r>
            <a:r>
              <a:rPr lang="en-US" dirty="0" smtClean="0"/>
              <a:t> nodes (NFSv4)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ifdh</a:t>
            </a:r>
            <a:r>
              <a:rPr lang="en-US" dirty="0" smtClean="0"/>
              <a:t> </a:t>
            </a:r>
            <a:r>
              <a:rPr lang="en-US" dirty="0" err="1" smtClean="0"/>
              <a:t>cp</a:t>
            </a:r>
            <a:r>
              <a:rPr lang="en-US" dirty="0" smtClean="0"/>
              <a:t> to transfer files back and forth to grid workers.</a:t>
            </a:r>
          </a:p>
          <a:p>
            <a:r>
              <a:rPr lang="en-US" dirty="0" smtClean="0"/>
              <a:t>Recommended local storage on the grid $_CONDOR_SCRATCH_DIR</a:t>
            </a:r>
          </a:p>
          <a:p>
            <a:endParaRPr lang="en-US" dirty="0"/>
          </a:p>
          <a:p>
            <a:r>
              <a:rPr lang="en-US" dirty="0" smtClean="0"/>
              <a:t>Best practices, see </a:t>
            </a:r>
          </a:p>
          <a:p>
            <a:r>
              <a:rPr lang="en-US" sz="1400" dirty="0" smtClean="0">
                <a:hlinkClick r:id="rId2"/>
              </a:rPr>
              <a:t>https://indico.fnal.gov/getFile.py/access?contribId=30&amp;resId=0&amp;materialId=slides&amp;confId=9737</a:t>
            </a:r>
            <a:endParaRPr lang="en-US" sz="1400" dirty="0" smtClean="0"/>
          </a:p>
          <a:p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38636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 Junk News Announcements 35-ton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A6AD-BA67-0942-9D0A-D65CC4A97D85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07181" y="84727"/>
            <a:ext cx="627607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Need new </a:t>
            </a:r>
            <a:r>
              <a:rPr lang="en-US" sz="4000" dirty="0" err="1" smtClean="0"/>
              <a:t>Redmine</a:t>
            </a:r>
            <a:r>
              <a:rPr lang="en-US" sz="4000" dirty="0" smtClean="0"/>
              <a:t> projects/</a:t>
            </a:r>
          </a:p>
          <a:p>
            <a:r>
              <a:rPr lang="en-US" sz="4000" dirty="0" smtClean="0"/>
              <a:t>repositories</a:t>
            </a:r>
            <a:endParaRPr lang="en-US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1408166"/>
            <a:ext cx="8336161" cy="5078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lbnecode</a:t>
            </a:r>
            <a:r>
              <a:rPr lang="en-US" dirty="0" smtClean="0"/>
              <a:t> – should get rid of the </a:t>
            </a:r>
            <a:r>
              <a:rPr lang="en-US" dirty="0" err="1" smtClean="0"/>
              <a:t>lbne</a:t>
            </a:r>
            <a:r>
              <a:rPr lang="en-US" dirty="0" smtClean="0"/>
              <a:t> name</a:t>
            </a:r>
          </a:p>
          <a:p>
            <a:endParaRPr lang="en-US" dirty="0"/>
          </a:p>
          <a:p>
            <a:r>
              <a:rPr lang="en-US" dirty="0" smtClean="0"/>
              <a:t>Now have a top-level DUNE </a:t>
            </a:r>
            <a:r>
              <a:rPr lang="en-US" dirty="0" err="1" smtClean="0"/>
              <a:t>Redmine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Some questions – hierarchical structure (ND, FD, Beam, Facility), or flat?</a:t>
            </a:r>
          </a:p>
          <a:p>
            <a:r>
              <a:rPr lang="en-US" dirty="0" smtClean="0"/>
              <a:t>(may prefer flat – otherwise you have lots of projects that do nothing)</a:t>
            </a:r>
          </a:p>
          <a:p>
            <a:endParaRPr lang="en-US" dirty="0"/>
          </a:p>
          <a:p>
            <a:r>
              <a:rPr lang="en-US" dirty="0" smtClean="0"/>
              <a:t>Do we take this opportunity to divide </a:t>
            </a:r>
            <a:r>
              <a:rPr lang="en-US" dirty="0" err="1" smtClean="0"/>
              <a:t>lbnecode</a:t>
            </a:r>
            <a:r>
              <a:rPr lang="en-US" dirty="0" smtClean="0"/>
              <a:t> into pieces?  Is it too big yet?</a:t>
            </a:r>
          </a:p>
          <a:p>
            <a:endParaRPr lang="en-US" dirty="0"/>
          </a:p>
          <a:p>
            <a:r>
              <a:rPr lang="en-US" dirty="0" smtClean="0"/>
              <a:t>Rename LBNE-&gt;DUNE (and </a:t>
            </a:r>
            <a:r>
              <a:rPr lang="en-US" dirty="0" err="1" smtClean="0"/>
              <a:t>lbne</a:t>
            </a:r>
            <a:r>
              <a:rPr lang="en-US" dirty="0" smtClean="0"/>
              <a:t>-&gt;dune and all other combos)</a:t>
            </a:r>
          </a:p>
          <a:p>
            <a:endParaRPr lang="en-US" dirty="0"/>
          </a:p>
          <a:p>
            <a:r>
              <a:rPr lang="en-US" dirty="0" smtClean="0"/>
              <a:t>Preserve history?  Or just keep the old projects.</a:t>
            </a:r>
          </a:p>
          <a:p>
            <a:endParaRPr lang="en-US" dirty="0"/>
          </a:p>
          <a:p>
            <a:r>
              <a:rPr lang="en-US" dirty="0" err="1" smtClean="0"/>
              <a:t>lbne</a:t>
            </a:r>
            <a:r>
              <a:rPr lang="en-US" dirty="0" smtClean="0"/>
              <a:t>-raw-data can probably stay as is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Shared group – </a:t>
            </a:r>
            <a:r>
              <a:rPr lang="en-US" dirty="0" err="1" smtClean="0"/>
              <a:t>Larsoft</a:t>
            </a:r>
            <a:r>
              <a:rPr lang="en-US" dirty="0"/>
              <a:t> </a:t>
            </a:r>
            <a:r>
              <a:rPr lang="en-US" dirty="0" smtClean="0"/>
              <a:t>U</a:t>
            </a:r>
            <a:r>
              <a:rPr lang="en-US" dirty="0" smtClean="0"/>
              <a:t>sers grants developer permission for all the </a:t>
            </a:r>
            <a:r>
              <a:rPr lang="en-US" dirty="0" err="1" smtClean="0"/>
              <a:t>LArSoft</a:t>
            </a:r>
            <a:endParaRPr lang="en-US" dirty="0" smtClean="0"/>
          </a:p>
          <a:p>
            <a:r>
              <a:rPr lang="en-US" dirty="0" err="1" smtClean="0"/>
              <a:t>redmine</a:t>
            </a:r>
            <a:r>
              <a:rPr lang="en-US" dirty="0" smtClean="0"/>
              <a:t> projects and repositories as wel</a:t>
            </a:r>
            <a:r>
              <a:rPr lang="en-US" dirty="0" smtClean="0"/>
              <a:t>l as </a:t>
            </a:r>
            <a:r>
              <a:rPr lang="en-US" dirty="0" err="1" smtClean="0"/>
              <a:t>lbnecode</a:t>
            </a:r>
            <a:r>
              <a:rPr lang="en-US" dirty="0" smtClean="0"/>
              <a:t>.  Probably should just add all the</a:t>
            </a:r>
          </a:p>
          <a:p>
            <a:r>
              <a:rPr lang="en-US" dirty="0" smtClean="0"/>
              <a:t>DUNE ones to the list.  Beam </a:t>
            </a:r>
            <a:r>
              <a:rPr lang="en-US" dirty="0" err="1" smtClean="0"/>
              <a:t>sims</a:t>
            </a:r>
            <a:r>
              <a:rPr lang="en-US" dirty="0" smtClean="0"/>
              <a:t>?  </a:t>
            </a:r>
            <a:r>
              <a:rPr lang="en-US" smtClean="0"/>
              <a:t>ND?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704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7/1/15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T. Junk News Announcements 35-ton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A6AD-BA67-0942-9D0A-D65CC4A97D85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54213" y="344958"/>
            <a:ext cx="55222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35-ton Computing TSW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768206" y="1552311"/>
            <a:ext cx="7821184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“Technical Scope of Work”  -- essentially a MOU between </a:t>
            </a:r>
            <a:r>
              <a:rPr lang="en-US" dirty="0" err="1" smtClean="0"/>
              <a:t>Fermilab’s</a:t>
            </a:r>
            <a:r>
              <a:rPr lang="en-US" dirty="0" smtClean="0"/>
              <a:t> Computing</a:t>
            </a:r>
          </a:p>
          <a:p>
            <a:r>
              <a:rPr lang="en-US" dirty="0" smtClean="0"/>
              <a:t>Sector and the DUNE 35-ton effort</a:t>
            </a:r>
          </a:p>
          <a:p>
            <a:endParaRPr lang="en-US" dirty="0"/>
          </a:p>
          <a:p>
            <a:r>
              <a:rPr lang="en-US" dirty="0" smtClean="0"/>
              <a:t>Online systems, database, file transfer, storage, grid </a:t>
            </a:r>
          </a:p>
          <a:p>
            <a:endParaRPr lang="en-US" dirty="0"/>
          </a:p>
          <a:p>
            <a:r>
              <a:rPr lang="en-US" dirty="0" smtClean="0"/>
              <a:t>Very rough draft by Eileen Berman, Tom Junk, Stu </a:t>
            </a:r>
            <a:r>
              <a:rPr lang="en-US" dirty="0" err="1" smtClean="0"/>
              <a:t>Fuess</a:t>
            </a:r>
            <a:r>
              <a:rPr lang="en-US" dirty="0" smtClean="0"/>
              <a:t>, Margaret </a:t>
            </a:r>
            <a:r>
              <a:rPr lang="en-US" dirty="0" err="1" smtClean="0"/>
              <a:t>Votava</a:t>
            </a:r>
            <a:r>
              <a:rPr lang="en-US" dirty="0" smtClean="0"/>
              <a:t>, others</a:t>
            </a:r>
          </a:p>
          <a:p>
            <a:endParaRPr lang="en-US" dirty="0"/>
          </a:p>
          <a:p>
            <a:r>
              <a:rPr lang="en-US" dirty="0" smtClean="0"/>
              <a:t>Sent around to dune-fd-35ton mailing list– if you need a copy, ask Tom</a:t>
            </a:r>
          </a:p>
          <a:p>
            <a:endParaRPr lang="en-US" dirty="0"/>
          </a:p>
          <a:p>
            <a:r>
              <a:rPr lang="en-US" dirty="0" smtClean="0"/>
              <a:t>Comments due Friday, July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020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1211</Words>
  <Application>Microsoft Macintosh PowerPoint</Application>
  <PresentationFormat>On-screen Show (4:3)</PresentationFormat>
  <Paragraphs>173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DUNE/35-ton News and Announcements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R. Junk</dc:creator>
  <cp:lastModifiedBy>Thomas R. Junk</cp:lastModifiedBy>
  <cp:revision>21</cp:revision>
  <dcterms:created xsi:type="dcterms:W3CDTF">2015-07-01T02:40:13Z</dcterms:created>
  <dcterms:modified xsi:type="dcterms:W3CDTF">2015-07-01T14:48:31Z</dcterms:modified>
</cp:coreProperties>
</file>