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9" r:id="rId6"/>
    <p:sldId id="270" r:id="rId7"/>
    <p:sldId id="264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8" autoAdjust="0"/>
    <p:restoredTop sz="99653" autoAdjust="0"/>
  </p:normalViewPr>
  <p:slideViewPr>
    <p:cSldViewPr snapToGrid="0">
      <p:cViewPr>
        <p:scale>
          <a:sx n="100" d="100"/>
          <a:sy n="100" d="100"/>
        </p:scale>
        <p:origin x="-80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93559-8844-F145-A01A-397AA4DC3CDB}" type="datetimeFigureOut">
              <a:rPr lang="en-US" smtClean="0"/>
              <a:pPr/>
              <a:t>7/1/15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1FD38-3B6A-7C41-A6EB-3F906599C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322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B4172-CB9A-C143-9803-63C6171CD170}" type="datetimeFigureOut">
              <a:rPr lang="en-US" smtClean="0"/>
              <a:pPr/>
              <a:t>7/1/15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D33B0-EA14-8D43-86AD-1A40D360F0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201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D33B0-EA14-8D43-86AD-1A40D360F08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AED3-4D8D-2646-8F07-5204B332A271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D191-BBDE-3341-B43B-CCEB20E7BC18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60F9-055A-9B49-8FFF-5CF888522043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F8385-A983-E34B-9877-EB0F3522022C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F58A-E697-EC47-A01B-AA7EA554EDCB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61138-F03E-2F45-B9A3-3A4774FD4053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971B-D085-7D41-A982-C41196ED90E4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287D-5F58-A148-8BD7-8E5DAA527BCC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B1886-F861-E24D-A7AB-86EC5D6EED72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2126-6801-B540-8228-ED445DE7B295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B168-06FB-0A4F-9EB9-36C43E9939DE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4447-D28F-4E4E-8FB1-4F3EA910527E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7C0D-1BFA-FC47-8652-36F7ED0255AF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E600-686F-0740-BF7D-139951EF967B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8689-603C-3444-AC49-207851337E65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CD62-570F-6242-AF0A-D32F45B7999F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61C0-FA98-0E48-BF67-8052A8276962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80120B2-9DD8-8847-A1EC-A1C90287FCAD}" type="datetime1">
              <a:rPr lang="en-US" smtClean="0"/>
              <a:pPr/>
              <a:t>7/1/15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212" y="0"/>
            <a:ext cx="9310688" cy="4559300"/>
          </a:xfrm>
        </p:spPr>
        <p:txBody>
          <a:bodyPr>
            <a:normAutofit/>
          </a:bodyPr>
          <a:lstStyle/>
          <a:p>
            <a:r>
              <a:rPr lang="en-US" dirty="0" smtClean="0"/>
              <a:t>CHARGE depositions IN THE APA GAPS </a:t>
            </a:r>
            <a:br>
              <a:rPr lang="en-US" dirty="0" smtClean="0"/>
            </a:br>
            <a:r>
              <a:rPr lang="en-US" sz="3556" dirty="0" smtClean="0"/>
              <a:t> </a:t>
            </a:r>
            <a:br>
              <a:rPr lang="en-US" sz="3556" dirty="0" smtClean="0"/>
            </a:br>
            <a:r>
              <a:rPr lang="en-US" sz="3556" dirty="0" smtClean="0"/>
              <a:t/>
            </a:r>
            <a:br>
              <a:rPr lang="en-US" sz="3556" dirty="0" smtClean="0"/>
            </a:br>
            <a:r>
              <a:rPr lang="en-US" sz="3000" dirty="0" smtClean="0">
                <a:solidFill>
                  <a:srgbClr val="A50E82"/>
                </a:solidFill>
                <a:latin typeface="+mn-lt"/>
              </a:rPr>
              <a:t>filtering gap crossing events </a:t>
            </a:r>
            <a:br>
              <a:rPr lang="en-US" sz="3000" dirty="0" smtClean="0">
                <a:solidFill>
                  <a:srgbClr val="A50E82"/>
                </a:solidFill>
                <a:latin typeface="+mn-lt"/>
              </a:rPr>
            </a:br>
            <a:r>
              <a:rPr lang="en-US" sz="3000" dirty="0" smtClean="0">
                <a:solidFill>
                  <a:srgbClr val="A50E82"/>
                </a:solidFill>
                <a:latin typeface="+mn-lt"/>
              </a:rPr>
              <a:t>filtering stopping events using gaps calibration for gap widths</a:t>
            </a:r>
            <a:endParaRPr lang="en-US" sz="3000" dirty="0">
              <a:solidFill>
                <a:srgbClr val="A50E82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0212" y="5295900"/>
            <a:ext cx="6400800" cy="850900"/>
          </a:xfrm>
        </p:spPr>
        <p:txBody>
          <a:bodyPr/>
          <a:lstStyle/>
          <a:p>
            <a:r>
              <a:rPr lang="en-US" dirty="0" smtClean="0"/>
              <a:t>TRISTAN BLACKBURN - SUSSEX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84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5109632"/>
            <a:ext cx="8534400" cy="1507067"/>
          </a:xfrm>
        </p:spPr>
        <p:txBody>
          <a:bodyPr/>
          <a:lstStyle/>
          <a:p>
            <a:r>
              <a:rPr lang="en-US" dirty="0" smtClean="0"/>
              <a:t>Stopping </a:t>
            </a:r>
            <a:r>
              <a:rPr lang="en-US" dirty="0" err="1" smtClean="0"/>
              <a:t>Algo</a:t>
            </a:r>
            <a:r>
              <a:rPr lang="en-US" dirty="0" smtClean="0"/>
              <a:t> 1 – TPC5 stoppers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8" name="Content Placeholder 7" descr="Long Drift APA Collection 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829301" y="201105"/>
            <a:ext cx="6214542" cy="4586795"/>
          </a:xfrm>
        </p:spPr>
      </p:pic>
      <p:sp>
        <p:nvSpPr>
          <p:cNvPr id="9" name="Rectangle 8"/>
          <p:cNvSpPr/>
          <p:nvPr/>
        </p:nvSpPr>
        <p:spPr>
          <a:xfrm>
            <a:off x="8382000" y="355600"/>
            <a:ext cx="1435100" cy="199390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2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84212" y="190500"/>
            <a:ext cx="4929188" cy="4533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first, and simplest, algorithm loops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over the hits in an event and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discards all events that either fail the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</a:rPr>
              <a:t>x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 cut (on previous slide) or events that contain hits outside of TPC 5.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means that no gaps must be crossed and no edge channels, save those on TPC 5, can experience any charge.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lang="en-US" sz="2000" baseline="0" dirty="0" smtClean="0">
                <a:solidFill>
                  <a:schemeClr val="bg2">
                    <a:lumMod val="75000"/>
                  </a:schemeClr>
                </a:solidFill>
              </a:rPr>
              <a:t>Currently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 the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</a:rPr>
              <a:t>x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 cut is done by cheating. Can easily be converted to a cut in drift time.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29300" y="48895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A50E82"/>
                </a:solidFill>
              </a:rPr>
              <a:t>The allowed hit region (TPC5) for </a:t>
            </a:r>
            <a:r>
              <a:rPr lang="en-US" dirty="0" err="1" smtClean="0">
                <a:solidFill>
                  <a:srgbClr val="A50E82"/>
                </a:solidFill>
              </a:rPr>
              <a:t>Algo</a:t>
            </a:r>
            <a:r>
              <a:rPr lang="en-US" dirty="0" smtClean="0">
                <a:solidFill>
                  <a:srgbClr val="A50E82"/>
                </a:solidFill>
              </a:rPr>
              <a:t> 1 has been highlighted above</a:t>
            </a:r>
            <a:endParaRPr lang="en-US" dirty="0">
              <a:solidFill>
                <a:srgbClr val="A50E8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" y="4919132"/>
            <a:ext cx="10390188" cy="1507067"/>
          </a:xfrm>
        </p:spPr>
        <p:txBody>
          <a:bodyPr/>
          <a:lstStyle/>
          <a:p>
            <a:r>
              <a:rPr lang="en-US" dirty="0" smtClean="0"/>
              <a:t>STOPPING ALGO 2 (&amp; 3) – GAP Crossers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12" y="495300"/>
            <a:ext cx="6427788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second and third stopping event algorithms rely on the same principle. </a:t>
            </a:r>
          </a:p>
          <a:p>
            <a:r>
              <a:rPr lang="en-US" dirty="0" smtClean="0"/>
              <a:t>Again all events failing the restriction in </a:t>
            </a:r>
            <a:r>
              <a:rPr lang="en-US" dirty="0" err="1" smtClean="0"/>
              <a:t>x</a:t>
            </a:r>
            <a:r>
              <a:rPr lang="en-US" dirty="0" smtClean="0"/>
              <a:t> are discarded.</a:t>
            </a:r>
          </a:p>
          <a:p>
            <a:r>
              <a:rPr lang="en-US" dirty="0" smtClean="0"/>
              <a:t>Furthermore the events must pass the following criteria: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6"/>
                </a:solidFill>
              </a:rPr>
              <a:t>There must be no hit on channels 400 or 2047, the outside edge of TPC1 and TPC7 respectively.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/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Events must either cross Gap 1 (</a:t>
            </a:r>
            <a:r>
              <a:rPr lang="en-US" dirty="0" err="1" smtClean="0">
                <a:solidFill>
                  <a:schemeClr val="accent6"/>
                </a:solidFill>
              </a:rPr>
              <a:t>Algo</a:t>
            </a:r>
            <a:r>
              <a:rPr lang="en-US" dirty="0" smtClean="0">
                <a:solidFill>
                  <a:schemeClr val="accent6"/>
                </a:solidFill>
              </a:rPr>
              <a:t> 2) or Gap 2 (</a:t>
            </a:r>
            <a:r>
              <a:rPr lang="en-US" dirty="0" err="1" smtClean="0">
                <a:solidFill>
                  <a:schemeClr val="accent6"/>
                </a:solidFill>
              </a:rPr>
              <a:t>Algo</a:t>
            </a:r>
            <a:r>
              <a:rPr lang="en-US" dirty="0" smtClean="0">
                <a:solidFill>
                  <a:schemeClr val="accent6"/>
                </a:solidFill>
              </a:rPr>
              <a:t> 3)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/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There must be no hit in TPC3 (restricting angular range).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1612" y="6337300"/>
            <a:ext cx="7543800" cy="365125"/>
          </a:xfrm>
        </p:spPr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Content Placeholder 7" descr="Long Drift APA Collection 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994839" y="241300"/>
            <a:ext cx="4972804" cy="367030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7848600" y="317500"/>
            <a:ext cx="1689100" cy="1193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9931400" y="431800"/>
            <a:ext cx="1524000" cy="124460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 flipV="1">
            <a:off x="7848600" y="292100"/>
            <a:ext cx="3111500" cy="190500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99300" y="4000500"/>
            <a:ext cx="4864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Figure showing stopping events that would be picked up by </a:t>
            </a:r>
            <a:r>
              <a:rPr lang="en-US" dirty="0" err="1" smtClean="0">
                <a:solidFill>
                  <a:schemeClr val="bg1"/>
                </a:solidFill>
              </a:rPr>
              <a:t>Algo</a:t>
            </a:r>
            <a:r>
              <a:rPr lang="en-US" dirty="0" smtClean="0">
                <a:solidFill>
                  <a:schemeClr val="bg1"/>
                </a:solidFill>
              </a:rPr>
              <a:t> 2 (Blue), </a:t>
            </a:r>
            <a:r>
              <a:rPr lang="en-US" dirty="0" err="1" smtClean="0">
                <a:solidFill>
                  <a:schemeClr val="bg1"/>
                </a:solidFill>
              </a:rPr>
              <a:t>Algo</a:t>
            </a:r>
            <a:r>
              <a:rPr lang="en-US" dirty="0" smtClean="0">
                <a:solidFill>
                  <a:schemeClr val="bg1"/>
                </a:solidFill>
              </a:rPr>
              <a:t> 3 (Orange) and by both </a:t>
            </a:r>
            <a:r>
              <a:rPr lang="en-US" dirty="0" err="1" smtClean="0">
                <a:solidFill>
                  <a:schemeClr val="bg1"/>
                </a:solidFill>
              </a:rPr>
              <a:t>Algo’s</a:t>
            </a:r>
            <a:r>
              <a:rPr lang="en-US" dirty="0" smtClean="0">
                <a:solidFill>
                  <a:schemeClr val="bg1"/>
                </a:solidFill>
              </a:rPr>
              <a:t> 2 &amp; 3 (Red)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944532"/>
            <a:ext cx="8534400" cy="1507067"/>
          </a:xfrm>
        </p:spPr>
        <p:txBody>
          <a:bodyPr/>
          <a:lstStyle/>
          <a:p>
            <a:r>
              <a:rPr lang="en-US" dirty="0" smtClean="0"/>
              <a:t>Problem with </a:t>
            </a:r>
            <a:r>
              <a:rPr lang="en-US" dirty="0" err="1" smtClean="0"/>
              <a:t>aLgos</a:t>
            </a:r>
            <a:r>
              <a:rPr lang="en-US" dirty="0" smtClean="0"/>
              <a:t> 2 &amp;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520700"/>
            <a:ext cx="5970588" cy="44831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the cartoon, that has been used throughout this presentation, the width of the gaps is greatly exaggerated.</a:t>
            </a:r>
          </a:p>
          <a:p>
            <a:r>
              <a:rPr lang="en-US" dirty="0" smtClean="0"/>
              <a:t>The actual gap width allows events to cross gap 1 or gap 2 and exit through the bottom of either TPC7 or TPC1. Such an event is shown to the right.</a:t>
            </a:r>
          </a:p>
          <a:p>
            <a:r>
              <a:rPr lang="en-US" dirty="0" smtClean="0"/>
              <a:t>Such an event may pass all the criteria of being a stopper, according to algorithms 2 &amp; 3, whilst actually being a through going event.</a:t>
            </a:r>
          </a:p>
          <a:p>
            <a:r>
              <a:rPr lang="en-US" dirty="0" smtClean="0"/>
              <a:t>Needed a more complicated method to guarantee purity.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5" descr="simplelong.jpeg"/>
          <p:cNvPicPr>
            <a:picLocks noChangeAspect="1"/>
          </p:cNvPicPr>
          <p:nvPr/>
        </p:nvPicPr>
        <p:blipFill>
          <a:blip r:embed="rId2"/>
          <a:srcRect l="1969" r="15092"/>
          <a:stretch>
            <a:fillRect/>
          </a:stretch>
        </p:blipFill>
        <p:spPr>
          <a:xfrm>
            <a:off x="6953709" y="381000"/>
            <a:ext cx="4881604" cy="43434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rot="16200000" flipH="1">
            <a:off x="8020050" y="1022350"/>
            <a:ext cx="3759200" cy="2857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391400" y="4864100"/>
            <a:ext cx="4152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Through going event that would fool </a:t>
            </a:r>
            <a:r>
              <a:rPr lang="en-US" dirty="0" err="1" smtClean="0">
                <a:solidFill>
                  <a:schemeClr val="accent2"/>
                </a:solidFill>
              </a:rPr>
              <a:t>Algo</a:t>
            </a:r>
            <a:r>
              <a:rPr lang="en-US" dirty="0" smtClean="0">
                <a:solidFill>
                  <a:schemeClr val="accent2"/>
                </a:solidFill>
              </a:rPr>
              <a:t> 2 &amp; 3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071532"/>
            <a:ext cx="8875712" cy="1507067"/>
          </a:xfrm>
        </p:spPr>
        <p:txBody>
          <a:bodyPr/>
          <a:lstStyle/>
          <a:p>
            <a:r>
              <a:rPr lang="en-US" dirty="0" err="1" smtClean="0"/>
              <a:t>Algo</a:t>
            </a:r>
            <a:r>
              <a:rPr lang="en-US" dirty="0" smtClean="0"/>
              <a:t> 4 – constrained stoppers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203200"/>
            <a:ext cx="6692900" cy="52451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Algo</a:t>
            </a:r>
            <a:r>
              <a:rPr lang="en-US" dirty="0" smtClean="0"/>
              <a:t> 4 requires stoppers to pass the following criteria: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6"/>
                </a:solidFill>
              </a:rPr>
              <a:t>There must be no hit on channels 400 or 2047, the outside edge of TPC1 and TPC7 respectively.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/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Events must either cross Gap 1 or Gap 2 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/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There must be no hit in TPC3.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/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Events must cross more than 39 collection channels in their TPC of entry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The last criteria is the only non self-explanatory requirement.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In order to avoid the problem present on slide 12, one can draw a line between the edge channel endpoints of TPC5 (Y,Z = 1.46, 102.52) and TPC7 (Y,Z = -82.3, 154.4) – shown in blue on the cartoon. Then, extrapolating backwards using the gradient (-1.61) one can determine a start point in </a:t>
            </a:r>
            <a:r>
              <a:rPr lang="en-US" dirty="0" err="1" smtClean="0">
                <a:solidFill>
                  <a:srgbClr val="000000"/>
                </a:solidFill>
              </a:rPr>
              <a:t>z</a:t>
            </a:r>
            <a:r>
              <a:rPr lang="en-US" dirty="0" smtClean="0">
                <a:solidFill>
                  <a:srgbClr val="000000"/>
                </a:solidFill>
              </a:rPr>
              <a:t> for the entry TPC (for TPC1 this is at Z = 33.1cm) – extrapolation shown in orange.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Using the above one can make the angle </a:t>
            </a:r>
            <a:r>
              <a:rPr lang="en-US" dirty="0" err="1" smtClean="0">
                <a:solidFill>
                  <a:srgbClr val="E87D37"/>
                </a:solidFill>
              </a:rPr>
              <a:t>θ</a:t>
            </a:r>
            <a:r>
              <a:rPr lang="en-US" dirty="0" smtClean="0">
                <a:solidFill>
                  <a:schemeClr val="bg1"/>
                </a:solidFill>
              </a:rPr>
              <a:t> shallower than the max possible angle for the particle to be on a trajectory such that it can exit through the bottom of the TPC.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is simply done by translating the extrapolated Z value to a channel number. It turns out that a minimum of 38 (The filter uses 39) channels must be crossed for the particle angle to be sufficiently shallow such that it cannot miss channel 2047.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event must cross channel 2047 to exit the cryostat and so </a:t>
            </a:r>
            <a:r>
              <a:rPr lang="en-US" dirty="0" err="1" smtClean="0">
                <a:solidFill>
                  <a:schemeClr val="bg1"/>
                </a:solidFill>
              </a:rPr>
              <a:t>algo</a:t>
            </a:r>
            <a:r>
              <a:rPr lang="en-US" dirty="0" smtClean="0">
                <a:solidFill>
                  <a:schemeClr val="bg1"/>
                </a:solidFill>
              </a:rPr>
              <a:t> 4 guarantees a stopping event (assuming no deflections!)</a:t>
            </a:r>
            <a:endParaRPr lang="en-US" dirty="0" smtClean="0">
              <a:solidFill>
                <a:srgbClr val="E87D37"/>
              </a:solidFill>
            </a:endParaRPr>
          </a:p>
          <a:p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Picture 6" descr="simplelong.jpeg"/>
          <p:cNvPicPr>
            <a:picLocks noChangeAspect="1"/>
          </p:cNvPicPr>
          <p:nvPr/>
        </p:nvPicPr>
        <p:blipFill>
          <a:blip r:embed="rId2"/>
          <a:srcRect l="1969" r="15748"/>
          <a:stretch>
            <a:fillRect/>
          </a:stretch>
        </p:blipFill>
        <p:spPr>
          <a:xfrm>
            <a:off x="6801309" y="263046"/>
            <a:ext cx="4946191" cy="4435953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10058400" y="2755900"/>
            <a:ext cx="1447800" cy="1397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7874000" y="584200"/>
            <a:ext cx="2184400" cy="217170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 rot="5400000">
            <a:off x="7905750" y="361950"/>
            <a:ext cx="469900" cy="469900"/>
          </a:xfrm>
          <a:prstGeom prst="arc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250451" y="60525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E87D37"/>
                </a:solidFill>
              </a:rPr>
              <a:t>θ</a:t>
            </a:r>
            <a:endParaRPr lang="en-US" dirty="0">
              <a:solidFill>
                <a:srgbClr val="E87D37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00" y="4017432"/>
            <a:ext cx="2754312" cy="1507067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772399" y="254000"/>
          <a:ext cx="425291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457"/>
                <a:gridCol w="21264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Algorithm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Stoppers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(TPC 5 stoppers)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(Gap 1 Stoppers)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(Gap</a:t>
                      </a:r>
                      <a:r>
                        <a:rPr lang="en-US" baseline="0" dirty="0" smtClean="0"/>
                        <a:t> 2 Stoppers)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(Constrained Stoppers)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4212" y="266700"/>
            <a:ext cx="6173788" cy="40343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 the gap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crossing filter with the stopping event filter over 1100 events from the MC challenge.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number of events roughly corresponds to 2s of cosmic data entering the 35t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cryo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lang="en-US" sz="2000" baseline="0" dirty="0" smtClean="0">
                <a:solidFill>
                  <a:schemeClr val="bg2">
                    <a:lumMod val="75000"/>
                  </a:schemeClr>
                </a:solidFill>
              </a:rPr>
              <a:t>Defined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 efficiency as the number of stopping events identified by all the algorithms over the number of true stopping events.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Two efficiencies have been provided. One defining all stopping events in the cryostat as the denominator and one defining all stopping events after the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</a:rPr>
              <a:t>x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 cut in the cryostat. The reason for this is because it is easy to relax the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</a:rPr>
              <a:t>x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 cut criteria, so the latter measure of efficiency is the ‘better’ metric.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purity as the percentage of identified stoppers that are actually stopping events.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counted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events (one’s passing two algorithms) have been accounted for.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51800" y="3441700"/>
            <a:ext cx="389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Results from 1100 MCC events. Events can be double counted.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73099" y="4635500"/>
          <a:ext cx="7035798" cy="18288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345266"/>
                <a:gridCol w="2345266"/>
                <a:gridCol w="2345266"/>
              </a:tblGrid>
              <a:tr h="2971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Whole Cryostat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After X-Cuts</a:t>
                      </a:r>
                      <a:endParaRPr lang="en-US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Cheated Stoppers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265</a:t>
                      </a:r>
                      <a:endParaRPr lang="en-US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Algo</a:t>
                      </a:r>
                      <a:r>
                        <a:rPr lang="en-US" dirty="0" smtClean="0"/>
                        <a:t> Stoppers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144</a:t>
                      </a:r>
                      <a:endParaRPr lang="en-US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Stopping filter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Finding stopping events using the gaps and edge channels appears highly promising. </a:t>
            </a:r>
          </a:p>
          <a:p>
            <a:r>
              <a:rPr lang="en-US" dirty="0" smtClean="0"/>
              <a:t>Can achieve upward of 50% efficiency, in an online fashion, already. Though only in simulation!</a:t>
            </a:r>
          </a:p>
          <a:p>
            <a:r>
              <a:rPr lang="en-US" dirty="0" smtClean="0"/>
              <a:t>Have ideas for further algorithms that may, and should, increase efficiency. These will use gap crossing information in conjunction with TPC 5 entry and similar angular considerations as shown for the ‘constrained stopper’ algorithm on slide 13.</a:t>
            </a:r>
          </a:p>
          <a:p>
            <a:r>
              <a:rPr lang="en-US" dirty="0" smtClean="0"/>
              <a:t>Filtered samples are 100% pure. The algorithms appear to be working well.</a:t>
            </a:r>
          </a:p>
          <a:p>
            <a:r>
              <a:rPr lang="en-US" dirty="0" smtClean="0"/>
              <a:t>Only </a:t>
            </a:r>
            <a:r>
              <a:rPr lang="en-US" dirty="0" err="1" smtClean="0"/>
              <a:t>RawHitFinder</a:t>
            </a:r>
            <a:r>
              <a:rPr lang="en-US" dirty="0" smtClean="0"/>
              <a:t> is required once one has raw digits.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work on determining gap 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Widths of gaps are perfectly even and consistent between </a:t>
            </a:r>
            <a:r>
              <a:rPr lang="en-US" dirty="0" err="1" smtClean="0"/>
              <a:t>TPCs</a:t>
            </a:r>
            <a:r>
              <a:rPr lang="en-US" dirty="0" smtClean="0"/>
              <a:t> in the LArSoft 35t geometry. </a:t>
            </a:r>
          </a:p>
          <a:p>
            <a:r>
              <a:rPr lang="en-US" dirty="0" smtClean="0"/>
              <a:t>When the cryostat is fully instrumented the hardware will be subject to imperfections in TPC placement and the cooling effect of the argon.</a:t>
            </a:r>
          </a:p>
          <a:p>
            <a:r>
              <a:rPr lang="en-US" dirty="0" err="1" smtClean="0"/>
              <a:t>TPCs</a:t>
            </a:r>
            <a:r>
              <a:rPr lang="en-US" dirty="0" smtClean="0"/>
              <a:t> may be misaligned, out of place and edge channels may not lie parallel to each other (leading to a varying gap width in Y).</a:t>
            </a:r>
          </a:p>
          <a:p>
            <a:r>
              <a:rPr lang="en-US" dirty="0" smtClean="0"/>
              <a:t>Need some metric to determine the exact APA gap width using the available ‘</a:t>
            </a:r>
            <a:r>
              <a:rPr lang="en-US" dirty="0" err="1" smtClean="0"/>
              <a:t>measurables</a:t>
            </a:r>
            <a:r>
              <a:rPr lang="en-US" dirty="0" smtClean="0"/>
              <a:t>’.</a:t>
            </a:r>
          </a:p>
          <a:p>
            <a:r>
              <a:rPr lang="en-US" dirty="0" smtClean="0"/>
              <a:t>Have created some plots regarding this.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Geometry Oddities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17295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Width of Gap 1 = 2.08cm</a:t>
            </a:r>
          </a:p>
          <a:p>
            <a:r>
              <a:rPr lang="en-US" dirty="0" smtClean="0"/>
              <a:t>Width of Gap 2 = 2.08cm</a:t>
            </a:r>
          </a:p>
          <a:p>
            <a:r>
              <a:rPr lang="en-US" dirty="0" smtClean="0"/>
              <a:t>Width of Gap 3 = 1.63cm</a:t>
            </a:r>
          </a:p>
          <a:p>
            <a:r>
              <a:rPr lang="en-US" dirty="0" smtClean="0"/>
              <a:t>Width of Gap 4 = 2.53cm</a:t>
            </a:r>
          </a:p>
          <a:p>
            <a:r>
              <a:rPr lang="en-US" dirty="0" smtClean="0"/>
              <a:t>The widths of the TPC gaps are not identical in </a:t>
            </a:r>
            <a:r>
              <a:rPr lang="en-US" dirty="0" err="1" smtClean="0"/>
              <a:t>z</a:t>
            </a:r>
            <a:r>
              <a:rPr lang="en-US" dirty="0" smtClean="0"/>
              <a:t>. The sum of the total gap distance is even for A and B where:</a:t>
            </a:r>
            <a:br>
              <a:rPr lang="en-US" dirty="0" smtClean="0"/>
            </a:br>
            <a:r>
              <a:rPr lang="en-US" dirty="0" smtClean="0"/>
              <a:t>A = TPC 1-5 (Gap 1) + TPC 5-7 (Gap 2) = 4.16cm</a:t>
            </a:r>
            <a:br>
              <a:rPr lang="en-US" dirty="0" smtClean="0"/>
            </a:br>
            <a:r>
              <a:rPr lang="en-US" dirty="0" smtClean="0"/>
              <a:t>B = TPC 1-3 (Gap 3) + TPC 3-7 (Gap 4) = 4.16cm</a:t>
            </a:r>
          </a:p>
          <a:p>
            <a:r>
              <a:rPr lang="en-US" dirty="0" err="1" smtClean="0"/>
              <a:t>TPCs</a:t>
            </a:r>
            <a:r>
              <a:rPr lang="en-US" dirty="0" smtClean="0"/>
              <a:t> 3 &amp; 5 are offset in </a:t>
            </a:r>
            <a:r>
              <a:rPr lang="en-US" dirty="0" err="1" smtClean="0"/>
              <a:t>z</a:t>
            </a:r>
            <a:r>
              <a:rPr lang="en-US" dirty="0" smtClean="0"/>
              <a:t>. TPC 5 is approximately 0.45cm further along </a:t>
            </a:r>
            <a:r>
              <a:rPr lang="en-US" dirty="0" err="1" smtClean="0"/>
              <a:t>z</a:t>
            </a:r>
            <a:r>
              <a:rPr lang="en-US" dirty="0" smtClean="0"/>
              <a:t> than TPC 3.</a:t>
            </a:r>
          </a:p>
          <a:p>
            <a:r>
              <a:rPr lang="en-US" dirty="0" smtClean="0"/>
              <a:t>The exact middle of gap 5 marks the zero point of the </a:t>
            </a:r>
            <a:r>
              <a:rPr lang="en-US" dirty="0" err="1" smtClean="0"/>
              <a:t>y</a:t>
            </a:r>
            <a:r>
              <a:rPr lang="en-US" dirty="0" smtClean="0"/>
              <a:t> axis in the geometry.</a:t>
            </a:r>
          </a:p>
          <a:p>
            <a:r>
              <a:rPr lang="en-US" dirty="0" smtClean="0"/>
              <a:t>TPC 1, 5 &amp; 7 extend the same distance into +Y – Well understood.</a:t>
            </a:r>
          </a:p>
          <a:p>
            <a:r>
              <a:rPr lang="en-US" dirty="0" smtClean="0"/>
              <a:t>TPC 3 extends further into –Y than TPC 1 &amp; 7 – Well understood.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of gap width determination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79400"/>
            <a:ext cx="7824788" cy="402166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active volume of the cryostat in the simulation geometry exceeds that of the TPC coverage.</a:t>
            </a:r>
          </a:p>
          <a:p>
            <a:r>
              <a:rPr lang="en-US" dirty="0" smtClean="0"/>
              <a:t>Can use this to study the effect of increasing the length of particle charge deposition within the argon that an </a:t>
            </a:r>
            <a:r>
              <a:rPr lang="en-US" dirty="0" err="1" smtClean="0"/>
              <a:t>extremal</a:t>
            </a:r>
            <a:r>
              <a:rPr lang="en-US" dirty="0" smtClean="0"/>
              <a:t> edge channel (Channels 400 in TPC1 and 2047 in TPC7) experiences.</a:t>
            </a:r>
          </a:p>
          <a:p>
            <a:r>
              <a:rPr lang="en-US" dirty="0" smtClean="0"/>
              <a:t>Fired five 3GeV anti-</a:t>
            </a:r>
            <a:r>
              <a:rPr lang="en-US" dirty="0" err="1" smtClean="0"/>
              <a:t>muon</a:t>
            </a:r>
            <a:r>
              <a:rPr lang="en-US" dirty="0" smtClean="0"/>
              <a:t> samples along the positive Z axis at channel 400. No angular variation, no </a:t>
            </a:r>
            <a:r>
              <a:rPr lang="en-US" dirty="0" err="1" smtClean="0"/>
              <a:t>momenta</a:t>
            </a:r>
            <a:r>
              <a:rPr lang="en-US" dirty="0" smtClean="0"/>
              <a:t> variation.</a:t>
            </a:r>
          </a:p>
          <a:p>
            <a:r>
              <a:rPr lang="en-US" dirty="0" smtClean="0"/>
              <a:t>Started all at X,Y =  100, 56</a:t>
            </a:r>
          </a:p>
          <a:p>
            <a:r>
              <a:rPr lang="en-US" dirty="0" smtClean="0"/>
              <a:t>Varied the distance of the Z starting point between samples, using 0.25cm intervals, such that channel 400 experience more charge as the </a:t>
            </a:r>
            <a:r>
              <a:rPr lang="en-US" dirty="0" err="1" smtClean="0"/>
              <a:t>muon</a:t>
            </a:r>
            <a:r>
              <a:rPr lang="en-US" dirty="0" smtClean="0"/>
              <a:t> origin point became more distal.</a:t>
            </a:r>
          </a:p>
          <a:p>
            <a:r>
              <a:rPr lang="en-US" dirty="0" smtClean="0"/>
              <a:t>Channel 400 lies at Z = 0.75 cm. </a:t>
            </a:r>
          </a:p>
          <a:p>
            <a:r>
              <a:rPr lang="en-US" dirty="0" smtClean="0"/>
              <a:t>Generated 7 samples, down to -1.00cm.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9810750" y="2355850"/>
            <a:ext cx="3886200" cy="12700"/>
          </a:xfrm>
          <a:prstGeom prst="line">
            <a:avLst/>
          </a:prstGeom>
          <a:ln w="10160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851900" y="431800"/>
            <a:ext cx="2794000" cy="158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410700" y="1282700"/>
            <a:ext cx="2235200" cy="127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0007600" y="2260600"/>
            <a:ext cx="1638300" cy="254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0629900" y="3365500"/>
            <a:ext cx="1054100" cy="1270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1226800" y="4191000"/>
            <a:ext cx="419100" cy="158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801100" y="4457700"/>
            <a:ext cx="3390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Firing particles at channel 400 from different origin points changes the overall charge that the wire experiences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212" y="5969001"/>
            <a:ext cx="8534400" cy="888999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6" name="Content Placeholder 5" descr="charge.jpg"/>
          <p:cNvPicPr>
            <a:picLocks noGrp="1" noChangeAspect="1"/>
          </p:cNvPicPr>
          <p:nvPr>
            <p:ph idx="1"/>
          </p:nvPr>
        </p:nvPicPr>
        <p:blipFill>
          <a:blip r:embed="rId2"/>
          <a:srcRect l="2054" r="6162"/>
          <a:stretch>
            <a:fillRect/>
          </a:stretch>
        </p:blipFill>
        <p:spPr>
          <a:xfrm>
            <a:off x="304867" y="165100"/>
            <a:ext cx="5102319" cy="361526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8212" y="6213475"/>
            <a:ext cx="7543800" cy="365125"/>
          </a:xfrm>
        </p:spPr>
        <p:txBody>
          <a:bodyPr/>
          <a:lstStyle/>
          <a:p>
            <a:r>
              <a:rPr lang="en-US" dirty="0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7" name="Picture 6" descr="chargeratio.jpg"/>
          <p:cNvPicPr>
            <a:picLocks noChangeAspect="1"/>
          </p:cNvPicPr>
          <p:nvPr/>
        </p:nvPicPr>
        <p:blipFill>
          <a:blip r:embed="rId3"/>
          <a:srcRect l="2914" r="7576"/>
          <a:stretch>
            <a:fillRect/>
          </a:stretch>
        </p:blipFill>
        <p:spPr>
          <a:xfrm>
            <a:off x="5508584" y="165102"/>
            <a:ext cx="6073816" cy="36160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9400" y="4000500"/>
            <a:ext cx="11518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Plots are shown of charge collected on channel 400 against distance of incoming </a:t>
            </a:r>
            <a:r>
              <a:rPr lang="en-US" dirty="0" err="1" smtClean="0"/>
              <a:t>muon</a:t>
            </a:r>
            <a:r>
              <a:rPr lang="en-US" dirty="0" smtClean="0"/>
              <a:t> from channel 400 (left) and of the charge ratio of channel 400 to the TPC1 collection wire mean against distance of incoming </a:t>
            </a:r>
            <a:r>
              <a:rPr lang="en-US" dirty="0" err="1" smtClean="0"/>
              <a:t>muon</a:t>
            </a:r>
            <a:r>
              <a:rPr lang="en-US" dirty="0" smtClean="0"/>
              <a:t> from channel 400 (right).</a:t>
            </a:r>
          </a:p>
          <a:p>
            <a:endParaRPr lang="en-US" dirty="0" smtClean="0"/>
          </a:p>
          <a:p>
            <a:r>
              <a:rPr lang="en-US" dirty="0" smtClean="0"/>
              <a:t>Both plots show the expected linear trend. As the wire experiences more path length, wherein a </a:t>
            </a:r>
            <a:r>
              <a:rPr lang="en-US" dirty="0" err="1" smtClean="0"/>
              <a:t>muon</a:t>
            </a:r>
            <a:r>
              <a:rPr lang="en-US" dirty="0" smtClean="0"/>
              <a:t> can deposit charge, the wire itself collects more charge and thus the ratio also increases in a similar fashion. Gradients are given on next slides.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912" y="4804832"/>
            <a:ext cx="8534400" cy="1507067"/>
          </a:xfrm>
        </p:spPr>
        <p:txBody>
          <a:bodyPr/>
          <a:lstStyle/>
          <a:p>
            <a:r>
              <a:rPr lang="en-US" dirty="0" smtClean="0"/>
              <a:t>In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12" y="152400"/>
            <a:ext cx="10072688" cy="4902200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It is currently unknown how charge deposited in the APA gaps will behave in actuality. </a:t>
            </a:r>
          </a:p>
          <a:p>
            <a:r>
              <a:rPr lang="en-US" dirty="0" smtClean="0"/>
              <a:t>I have developed a module to select events that cross single or multiple gaps.</a:t>
            </a:r>
          </a:p>
          <a:p>
            <a:r>
              <a:rPr lang="en-US" dirty="0" smtClean="0"/>
              <a:t>LArSoft presently deals with charge deposited in the cryostat regions between </a:t>
            </a:r>
            <a:r>
              <a:rPr lang="en-US" dirty="0" err="1" smtClean="0"/>
              <a:t>TPCs</a:t>
            </a:r>
            <a:r>
              <a:rPr lang="en-US" dirty="0" smtClean="0"/>
              <a:t> by drifting the charge to the nearest wires.</a:t>
            </a:r>
          </a:p>
          <a:p>
            <a:r>
              <a:rPr lang="en-US" dirty="0" smtClean="0"/>
              <a:t>The filtering module has been developed to collate data for gap crossing events. It requires reconstructed hits to operate and is thus usable online through </a:t>
            </a:r>
            <a:r>
              <a:rPr lang="en-US" dirty="0" err="1" smtClean="0"/>
              <a:t>RawHitFinder</a:t>
            </a:r>
            <a:r>
              <a:rPr lang="en-US" dirty="0" smtClean="0"/>
              <a:t> or offline using any </a:t>
            </a:r>
            <a:r>
              <a:rPr lang="en-US" dirty="0" err="1" smtClean="0"/>
              <a:t>HitFinding</a:t>
            </a:r>
            <a:r>
              <a:rPr lang="en-US" dirty="0" smtClean="0"/>
              <a:t> algorithm.</a:t>
            </a:r>
          </a:p>
          <a:p>
            <a:r>
              <a:rPr lang="en-US" dirty="0" smtClean="0"/>
              <a:t>This presentation comprises three major components:</a:t>
            </a:r>
            <a:br>
              <a:rPr lang="en-US" dirty="0" smtClean="0"/>
            </a:br>
            <a:r>
              <a:rPr lang="en-US" dirty="0" smtClean="0">
                <a:solidFill>
                  <a:schemeClr val="accent4"/>
                </a:solidFill>
              </a:rPr>
              <a:t/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Detailing of the gap filtering module in its present state, what it does and what I hope to do with it in future.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/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Detailing of an online stopping event selector that </a:t>
            </a:r>
            <a:r>
              <a:rPr lang="en-US" dirty="0" err="1" smtClean="0">
                <a:solidFill>
                  <a:schemeClr val="accent6"/>
                </a:solidFill>
              </a:rPr>
              <a:t>utilises</a:t>
            </a:r>
            <a:r>
              <a:rPr lang="en-US" dirty="0" smtClean="0">
                <a:solidFill>
                  <a:schemeClr val="accent6"/>
                </a:solidFill>
              </a:rPr>
              <a:t> gap and edge channel information from the gap crossing filter.</a:t>
            </a:r>
          </a:p>
          <a:p>
            <a:pPr>
              <a:buNone/>
            </a:pPr>
            <a:r>
              <a:rPr lang="en-US" dirty="0" smtClean="0">
                <a:solidFill>
                  <a:schemeClr val="accent6"/>
                </a:solidFill>
              </a:rPr>
              <a:t>	Preliminary work on calibrating the gap widths in reality - where the hardware is subject to cooling effects and displacements from ideal simulation geometry.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 WIDTH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0767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expected trend of increasing </a:t>
            </a:r>
            <a:r>
              <a:rPr lang="en-US" dirty="0" err="1" smtClean="0"/>
              <a:t>muon</a:t>
            </a:r>
            <a:r>
              <a:rPr lang="en-US" dirty="0" smtClean="0"/>
              <a:t> path length increasing the charge experienced by a wire and thus its charge ratio (as defined on the previous slide) is observed.</a:t>
            </a:r>
          </a:p>
          <a:p>
            <a:r>
              <a:rPr lang="en-US" dirty="0" smtClean="0"/>
              <a:t>Whether the numbers given in the simulated data will reflect the actual phase II run is unknown. For this reason it may be better to use gradients.</a:t>
            </a:r>
          </a:p>
          <a:p>
            <a:r>
              <a:rPr lang="en-US" dirty="0" smtClean="0"/>
              <a:t>The gradient of the charge plot is 2.17e3</a:t>
            </a:r>
          </a:p>
          <a:p>
            <a:r>
              <a:rPr lang="en-US" dirty="0" smtClean="0"/>
              <a:t>The gradient of the charge ratio plot is 2.47</a:t>
            </a:r>
          </a:p>
          <a:p>
            <a:r>
              <a:rPr lang="en-US" dirty="0" smtClean="0"/>
              <a:t>In future I plan to deaden channels in the gaps, adjust the ‘nearest wire’ algorithm to skip dead channels and increase the gap width in this fashion. I will then make the analogous plots for gap crossing events.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5-03-25 at 16.37.3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3117" y="0"/>
            <a:ext cx="9228883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214193"/>
            <a:ext cx="2938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 1 – 35t long drift volume geometry as seen from inside the short drift volume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21938" y="948569"/>
            <a:ext cx="94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46194"/>
                </a:solidFill>
              </a:rPr>
              <a:t>Gap 1</a:t>
            </a:r>
            <a:endParaRPr lang="en-US" dirty="0">
              <a:solidFill>
                <a:srgbClr val="146194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59333" y="978573"/>
            <a:ext cx="94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46194"/>
                </a:solidFill>
              </a:rPr>
              <a:t>Gap 2</a:t>
            </a:r>
            <a:endParaRPr lang="en-US" dirty="0">
              <a:solidFill>
                <a:srgbClr val="14619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05395" y="4512163"/>
            <a:ext cx="94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46194"/>
                </a:solidFill>
              </a:rPr>
              <a:t>Gap 3</a:t>
            </a:r>
            <a:endParaRPr lang="en-US" dirty="0">
              <a:solidFill>
                <a:srgbClr val="146194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7373782" y="3410004"/>
            <a:ext cx="94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46194"/>
                </a:solidFill>
              </a:rPr>
              <a:t>Gap 5</a:t>
            </a:r>
            <a:endParaRPr lang="en-US" dirty="0">
              <a:solidFill>
                <a:srgbClr val="146194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28107" y="4512162"/>
            <a:ext cx="94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46194"/>
                </a:solidFill>
              </a:rPr>
              <a:t>Gap 4</a:t>
            </a:r>
            <a:endParaRPr lang="en-US" dirty="0">
              <a:solidFill>
                <a:srgbClr val="146194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484052"/>
            <a:ext cx="2922714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LArSoft label for each TPC is given in the top right hand corner.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Gaps 1, 2, 3 &amp; 4 are the only ones for which I have the filter working currently.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The dotted lines indicate the axis on which a coordinate is recorded.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The number in brackets is the channel of the edge collection wire.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817532"/>
            <a:ext cx="8534400" cy="1507067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-215900"/>
            <a:ext cx="7570788" cy="55753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filter loops through events, and in each event through its hits.</a:t>
            </a:r>
          </a:p>
          <a:p>
            <a:r>
              <a:rPr lang="en-US" dirty="0" smtClean="0"/>
              <a:t>The filter identifies whether any events had hits on the edge channel of an APA on the collection wires.</a:t>
            </a:r>
          </a:p>
          <a:p>
            <a:r>
              <a:rPr lang="en-US" dirty="0" smtClean="0"/>
              <a:t>If an event is identified to have such hits on either side of an APA gap it’s pushed to the appropriate sub-category as shown on slide 4.</a:t>
            </a:r>
          </a:p>
          <a:p>
            <a:r>
              <a:rPr lang="en-US" dirty="0" smtClean="0"/>
              <a:t>It outputs a text file containing the event numbers (as given by the input file) for each event that meets the criteria for each gap crossing sub category.</a:t>
            </a:r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 descr="Screen Shot 2015-06-23 at 16.07.5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3650" y="304800"/>
            <a:ext cx="2527300" cy="2032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623300" y="2489200"/>
            <a:ext cx="32385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Typical module output. This one is taken from 100 cosmic events using the MC challenge data, courtesy of </a:t>
            </a:r>
            <a:r>
              <a:rPr lang="en-US" dirty="0" err="1" smtClean="0"/>
              <a:t>Tingjun</a:t>
            </a:r>
            <a:r>
              <a:rPr lang="en-US" dirty="0" smtClean="0"/>
              <a:t> and Karl.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17500" y="188793"/>
            <a:ext cx="85217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Gap crossing events are filtered by the module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into the below subcategories.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A50E82"/>
                </a:solidFill>
              </a:rPr>
              <a:t>Simple Gap Crossers:</a:t>
            </a:r>
          </a:p>
          <a:p>
            <a:r>
              <a:rPr lang="en-US" dirty="0" smtClean="0"/>
              <a:t>Events that cross Gap 1</a:t>
            </a:r>
          </a:p>
          <a:p>
            <a:r>
              <a:rPr lang="en-US" dirty="0" smtClean="0"/>
              <a:t>Events that cross Gap 2</a:t>
            </a:r>
          </a:p>
          <a:p>
            <a:r>
              <a:rPr lang="en-US" dirty="0" smtClean="0"/>
              <a:t>Events that cross Gap 3</a:t>
            </a:r>
          </a:p>
          <a:p>
            <a:r>
              <a:rPr lang="en-US" dirty="0" smtClean="0"/>
              <a:t>Events that cross Gap 5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Horizontal Multiple Gap Crossers:</a:t>
            </a:r>
          </a:p>
          <a:p>
            <a:r>
              <a:rPr lang="en-US" dirty="0" smtClean="0"/>
              <a:t>Events that cross Gaps 1 and 2</a:t>
            </a:r>
          </a:p>
          <a:p>
            <a:r>
              <a:rPr lang="en-US" dirty="0" smtClean="0"/>
              <a:t>Events that cross Gaps 3 and 4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A50E82"/>
                </a:solidFill>
              </a:rPr>
              <a:t>Diagonal Multiple Gap Crossers:</a:t>
            </a:r>
          </a:p>
          <a:p>
            <a:r>
              <a:rPr lang="en-US" dirty="0" smtClean="0"/>
              <a:t>Events that cross Gaps 1 and 4</a:t>
            </a:r>
          </a:p>
          <a:p>
            <a:r>
              <a:rPr lang="en-US" dirty="0" smtClean="0"/>
              <a:t>Events that cross Gaps 2 and 3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A50E82"/>
                </a:solidFill>
              </a:rPr>
              <a:t>Broad Spectrum Multiple Gap Crossers:</a:t>
            </a:r>
          </a:p>
          <a:p>
            <a:r>
              <a:rPr lang="en-US" dirty="0" smtClean="0"/>
              <a:t>Events that cross Gap 1 and either Gap 2 or Gap 4</a:t>
            </a:r>
          </a:p>
          <a:p>
            <a:r>
              <a:rPr lang="en-US" dirty="0" smtClean="0"/>
              <a:t>Events that cross Gap 2 and either Gap 1 or Gap 3</a:t>
            </a:r>
          </a:p>
          <a:p>
            <a:r>
              <a:rPr lang="en-US" dirty="0" smtClean="0"/>
              <a:t>Events that cross either Gap 1 or Gap 3 and cross either Gap 2 or Gap 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1" y="266700"/>
            <a:ext cx="5994399" cy="44236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47732"/>
            <a:ext cx="8534400" cy="1507067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0"/>
            <a:ext cx="6489700" cy="57785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Ran the filter on 1100 (Of a possible 10,000) cosmic events taken from the Monte Carlo Challenge. Thanks to Karl and </a:t>
            </a:r>
            <a:r>
              <a:rPr lang="en-US" sz="1800" dirty="0" err="1" smtClean="0"/>
              <a:t>Tingjun</a:t>
            </a:r>
            <a:r>
              <a:rPr lang="en-US" sz="1800" dirty="0" smtClean="0"/>
              <a:t> for providing the data for this.</a:t>
            </a:r>
          </a:p>
          <a:p>
            <a:r>
              <a:rPr lang="en-US" sz="1800" dirty="0" smtClean="0"/>
              <a:t>The results are shown in the corresponding table.</a:t>
            </a:r>
          </a:p>
          <a:p>
            <a:r>
              <a:rPr lang="en-US" sz="1800" dirty="0" smtClean="0"/>
              <a:t>The events are not unique to each group. i.e. the same event can turn up in multiple </a:t>
            </a:r>
            <a:r>
              <a:rPr lang="en-US" sz="1800" dirty="0" err="1" smtClean="0"/>
              <a:t>Gap(s</a:t>
            </a:r>
            <a:r>
              <a:rPr lang="en-US" sz="1800" dirty="0" smtClean="0"/>
              <a:t>) crossed categories.</a:t>
            </a:r>
          </a:p>
          <a:p>
            <a:r>
              <a:rPr lang="en-US" sz="1800" dirty="0" smtClean="0"/>
              <a:t>As expected gaps 1 through 4 all see a large number of gap crossers. </a:t>
            </a:r>
          </a:p>
          <a:p>
            <a:r>
              <a:rPr lang="en-US" sz="1800" dirty="0" smtClean="0"/>
              <a:t>Only ~280 events of 1100 cross a gap. </a:t>
            </a:r>
          </a:p>
          <a:p>
            <a:r>
              <a:rPr lang="en-US" sz="1800" dirty="0" smtClean="0"/>
              <a:t>A significant number of events cross both gaps. Approximately 1 in 6 gap crossing events cross two gaps.</a:t>
            </a:r>
          </a:p>
          <a:p>
            <a:r>
              <a:rPr lang="en-US" sz="1800" dirty="0" smtClean="0"/>
              <a:t>Approximately 1 in 24 events cross two gaps.</a:t>
            </a:r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95000" y="5972175"/>
            <a:ext cx="1142245" cy="6699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985000" y="177802"/>
          <a:ext cx="4991100" cy="558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5550"/>
                <a:gridCol w="2495550"/>
              </a:tblGrid>
              <a:tr h="465667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Gap(s</a:t>
                      </a:r>
                      <a:r>
                        <a:rPr lang="en-US" dirty="0" smtClean="0"/>
                        <a:t>) Crossed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 of Events</a:t>
                      </a:r>
                      <a:endParaRPr lang="en-US" dirty="0"/>
                    </a:p>
                  </a:txBody>
                  <a:tcPr/>
                </a:tc>
              </a:tr>
              <a:tr h="4656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</a:tr>
              <a:tr h="4656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</a:tr>
              <a:tr h="4656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</a:tr>
              <a:tr h="4656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</a:tr>
              <a:tr h="4656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&amp;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4656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&amp;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4656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&amp;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656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&amp;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656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&amp; (2 or 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</a:tr>
              <a:tr h="4656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&amp; (1 or 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4656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 or 3) &amp; (3</a:t>
                      </a:r>
                      <a:r>
                        <a:rPr lang="en-US" baseline="0" dirty="0" smtClean="0"/>
                        <a:t> or 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879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Filter currently creates lists of events that cross gaps, sorting them according to which gaps, and how many gaps, are crossed.</a:t>
            </a:r>
          </a:p>
          <a:p>
            <a:r>
              <a:rPr lang="en-US" dirty="0" smtClean="0"/>
              <a:t>Can filter particles entering through the APA gaps themselves to identify events with tight angular ranges. Doing this allows possible identification of stopping events.</a:t>
            </a:r>
          </a:p>
          <a:p>
            <a:r>
              <a:rPr lang="en-US" dirty="0" smtClean="0"/>
              <a:t>Can </a:t>
            </a:r>
            <a:r>
              <a:rPr lang="en-US" dirty="0" err="1" smtClean="0"/>
              <a:t>utilise</a:t>
            </a:r>
            <a:r>
              <a:rPr lang="en-US" dirty="0" smtClean="0"/>
              <a:t> the filter to identify stopping events. This can be done as per the previous bullet point. It may be possible to identify such events by making careful cuts within TPC 3 – details on later slides.</a:t>
            </a:r>
          </a:p>
          <a:p>
            <a:r>
              <a:rPr lang="en-US" dirty="0" smtClean="0"/>
              <a:t>When the cryostat is filled with liquid argon, the placement of the TPC elements, and the corresponding gap widths, may differ from the </a:t>
            </a:r>
            <a:r>
              <a:rPr lang="en-US" dirty="0" err="1" smtClean="0"/>
              <a:t>idealised</a:t>
            </a:r>
            <a:r>
              <a:rPr lang="en-US" dirty="0" smtClean="0"/>
              <a:t> simulation geometry. Can use the filter to identify events which can be used to </a:t>
            </a:r>
            <a:r>
              <a:rPr lang="en-US" dirty="0" err="1" smtClean="0"/>
              <a:t>characterise</a:t>
            </a:r>
            <a:r>
              <a:rPr lang="en-US" dirty="0" smtClean="0"/>
              <a:t> these geometry variables.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74712" y="4500032"/>
            <a:ext cx="8534400" cy="1507067"/>
          </a:xfrm>
        </p:spPr>
        <p:txBody>
          <a:bodyPr/>
          <a:lstStyle/>
          <a:p>
            <a:r>
              <a:rPr lang="en-US" dirty="0" smtClean="0"/>
              <a:t>Filter Uses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Screen Shot 2015-03-25 at 16.37.35.png"/>
          <p:cNvPicPr>
            <a:picLocks noChangeAspect="1"/>
          </p:cNvPicPr>
          <p:nvPr/>
        </p:nvPicPr>
        <p:blipFill>
          <a:blip r:embed="rId2"/>
          <a:srcRect l="41131" b="46276"/>
          <a:stretch>
            <a:fillRect/>
          </a:stretch>
        </p:blipFill>
        <p:spPr>
          <a:xfrm>
            <a:off x="6543209" y="1259819"/>
            <a:ext cx="5432891" cy="36844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812" y="5198533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does angle of particle entry, into the </a:t>
            </a:r>
            <a:r>
              <a:rPr lang="en-US" dirty="0" err="1" smtClean="0"/>
              <a:t>cryo</a:t>
            </a:r>
            <a:r>
              <a:rPr lang="en-US" dirty="0" smtClean="0"/>
              <a:t>, affect the charge appearance (in simulation)?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215900"/>
            <a:ext cx="6108700" cy="5156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order to test the filter, and for specific use cases I had in mind for it, I tried to measure effect of entry angle on the charge collected on edge channels in </a:t>
            </a:r>
            <a:r>
              <a:rPr lang="en-US" dirty="0" err="1" smtClean="0"/>
              <a:t>TPCs</a:t>
            </a:r>
            <a:r>
              <a:rPr lang="en-US" dirty="0" smtClean="0"/>
              <a:t> 5 &amp; 7.</a:t>
            </a:r>
          </a:p>
          <a:p>
            <a:r>
              <a:rPr lang="en-US" dirty="0" smtClean="0"/>
              <a:t>This was done to determine whether the ratio of charges on either side of a gap could be used to determine trajectories for particles entering the cryostat in the gaps.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figure illustrates the varied angle. Anti-</a:t>
            </a:r>
            <a:r>
              <a:rPr lang="en-US" dirty="0" err="1" smtClean="0">
                <a:solidFill>
                  <a:schemeClr val="bg1"/>
                </a:solidFill>
              </a:rPr>
              <a:t>muons</a:t>
            </a:r>
            <a:r>
              <a:rPr lang="en-US" dirty="0" smtClean="0">
                <a:solidFill>
                  <a:schemeClr val="bg1"/>
                </a:solidFill>
              </a:rPr>
              <a:t> were fired at 5 degree separations from </a:t>
            </a:r>
            <a:r>
              <a:rPr lang="en-US" dirty="0" err="1" smtClean="0">
                <a:solidFill>
                  <a:schemeClr val="bg1"/>
                </a:solidFill>
              </a:rPr>
              <a:t>θ</a:t>
            </a:r>
            <a:r>
              <a:rPr lang="en-US" dirty="0" smtClean="0">
                <a:solidFill>
                  <a:schemeClr val="bg1"/>
                </a:solidFill>
              </a:rPr>
              <a:t>= 0 to </a:t>
            </a:r>
            <a:r>
              <a:rPr lang="en-US" dirty="0" err="1" smtClean="0">
                <a:solidFill>
                  <a:schemeClr val="bg1"/>
                </a:solidFill>
              </a:rPr>
              <a:t>θ</a:t>
            </a:r>
            <a:r>
              <a:rPr lang="en-US" dirty="0" smtClean="0">
                <a:solidFill>
                  <a:schemeClr val="bg1"/>
                </a:solidFill>
              </a:rPr>
              <a:t>= 80 degrees in the forward </a:t>
            </a:r>
            <a:r>
              <a:rPr lang="en-US" dirty="0" err="1" smtClean="0">
                <a:solidFill>
                  <a:schemeClr val="bg1"/>
                </a:solidFill>
              </a:rPr>
              <a:t>z</a:t>
            </a:r>
            <a:r>
              <a:rPr lang="en-US" dirty="0" smtClean="0">
                <a:solidFill>
                  <a:schemeClr val="bg1"/>
                </a:solidFill>
              </a:rPr>
              <a:t> direction.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All </a:t>
            </a:r>
            <a:r>
              <a:rPr lang="en-US" dirty="0" err="1" smtClean="0">
                <a:solidFill>
                  <a:schemeClr val="bg1"/>
                </a:solidFill>
              </a:rPr>
              <a:t>muons</a:t>
            </a:r>
            <a:r>
              <a:rPr lang="en-US" dirty="0" smtClean="0">
                <a:solidFill>
                  <a:schemeClr val="bg1"/>
                </a:solidFill>
              </a:rPr>
              <a:t> were fired at a common central point, in line with the top of both the </a:t>
            </a:r>
            <a:r>
              <a:rPr lang="en-US" dirty="0" err="1" smtClean="0">
                <a:solidFill>
                  <a:schemeClr val="bg1"/>
                </a:solidFill>
              </a:rPr>
              <a:t>TPCs</a:t>
            </a:r>
            <a:r>
              <a:rPr lang="en-US" dirty="0" smtClean="0">
                <a:solidFill>
                  <a:schemeClr val="bg1"/>
                </a:solidFill>
              </a:rPr>
              <a:t> and at the exact mid point between </a:t>
            </a:r>
            <a:r>
              <a:rPr lang="en-US" dirty="0" err="1" smtClean="0">
                <a:solidFill>
                  <a:schemeClr val="bg1"/>
                </a:solidFill>
              </a:rPr>
              <a:t>TPCs</a:t>
            </a:r>
            <a:r>
              <a:rPr lang="en-US" dirty="0" smtClean="0">
                <a:solidFill>
                  <a:schemeClr val="bg1"/>
                </a:solidFill>
              </a:rPr>
              <a:t> 5 and 7 – Y,Z = 113.142, 103.557.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Expected charge to start collecting on the edge of TPC5 (chan1535) as angle became large enough for the active volume of the </a:t>
            </a:r>
            <a:r>
              <a:rPr lang="en-US" dirty="0" err="1" smtClean="0">
                <a:solidFill>
                  <a:schemeClr val="bg1"/>
                </a:solidFill>
              </a:rPr>
              <a:t>cryo</a:t>
            </a:r>
            <a:r>
              <a:rPr lang="en-US" dirty="0" smtClean="0">
                <a:solidFill>
                  <a:schemeClr val="bg1"/>
                </a:solidFill>
              </a:rPr>
              <a:t> above the TPC to start experiencing proximal charge to the edge wire.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Observed that no such phenomena happens, within the simulation, between an angular range of </a:t>
            </a:r>
            <a:r>
              <a:rPr lang="en-US" dirty="0" err="1" smtClean="0">
                <a:solidFill>
                  <a:schemeClr val="bg1"/>
                </a:solidFill>
              </a:rPr>
              <a:t>θ</a:t>
            </a:r>
            <a:r>
              <a:rPr lang="en-US" dirty="0" smtClean="0">
                <a:solidFill>
                  <a:schemeClr val="bg1"/>
                </a:solidFill>
              </a:rPr>
              <a:t>= -80 to </a:t>
            </a:r>
            <a:r>
              <a:rPr lang="en-US" dirty="0" err="1" smtClean="0">
                <a:solidFill>
                  <a:schemeClr val="bg1"/>
                </a:solidFill>
              </a:rPr>
              <a:t>θ</a:t>
            </a:r>
            <a:r>
              <a:rPr lang="en-US" dirty="0" smtClean="0">
                <a:solidFill>
                  <a:schemeClr val="bg1"/>
                </a:solidFill>
              </a:rPr>
              <a:t>= 80 degrees.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Charge only collects on the edge channel, forward in the direction of particle travel, within this range. 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2" name="5-Point Star 21"/>
          <p:cNvSpPr/>
          <p:nvPr/>
        </p:nvSpPr>
        <p:spPr>
          <a:xfrm>
            <a:off x="8966200" y="1374120"/>
            <a:ext cx="342900" cy="317500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rot="16200000" flipH="1">
            <a:off x="7772400" y="193020"/>
            <a:ext cx="1536700" cy="1206500"/>
          </a:xfrm>
          <a:prstGeom prst="line">
            <a:avLst/>
          </a:prstGeom>
          <a:ln w="47625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 flipV="1">
            <a:off x="8364275" y="779725"/>
            <a:ext cx="1564620" cy="5169"/>
          </a:xfrm>
          <a:prstGeom prst="line">
            <a:avLst/>
          </a:prstGeom>
          <a:ln w="47625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 rot="16200000">
            <a:off x="8896350" y="872470"/>
            <a:ext cx="444500" cy="584200"/>
          </a:xfrm>
          <a:prstGeom prst="arc">
            <a:avLst/>
          </a:prstGeom>
          <a:ln w="44450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733051" y="61795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E87D37"/>
                </a:solidFill>
              </a:rPr>
              <a:t>θ</a:t>
            </a:r>
            <a:endParaRPr lang="en-US" dirty="0">
              <a:solidFill>
                <a:srgbClr val="E87D37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stopping events using edge channels and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Thank to J. </a:t>
            </a:r>
            <a:r>
              <a:rPr lang="en-US" dirty="0" err="1" smtClean="0"/>
              <a:t>Insler</a:t>
            </a:r>
            <a:r>
              <a:rPr lang="en-US" dirty="0" smtClean="0"/>
              <a:t> for his work regarding stopping </a:t>
            </a:r>
            <a:r>
              <a:rPr lang="en-US" dirty="0" err="1" smtClean="0"/>
              <a:t>muons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 have written four algorithms for detecting stopping events within the 35t cryostat. </a:t>
            </a:r>
          </a:p>
          <a:p>
            <a:r>
              <a:rPr lang="en-US" dirty="0" smtClean="0"/>
              <a:t>All 4 rely on gap crossing and edge channel hit information.</a:t>
            </a:r>
          </a:p>
          <a:p>
            <a:r>
              <a:rPr lang="en-US" dirty="0" smtClean="0"/>
              <a:t>None of them require reconstruction beyond a hit finding algorithm.</a:t>
            </a:r>
          </a:p>
          <a:p>
            <a:r>
              <a:rPr lang="en-US" dirty="0" smtClean="0"/>
              <a:t>They were developed and tested using cheated hit information.</a:t>
            </a:r>
          </a:p>
          <a:p>
            <a:r>
              <a:rPr lang="en-US" dirty="0" smtClean="0"/>
              <a:t>Require zero disambiguation.</a:t>
            </a:r>
          </a:p>
          <a:p>
            <a:r>
              <a:rPr lang="en-US" dirty="0" smtClean="0"/>
              <a:t>They all share one common cut with respect to the </a:t>
            </a:r>
            <a:r>
              <a:rPr lang="en-US" dirty="0" err="1" smtClean="0"/>
              <a:t>x</a:t>
            </a:r>
            <a:r>
              <a:rPr lang="en-US" dirty="0" smtClean="0"/>
              <a:t> co-ordinate. This cut excludes all events with hits in the short drift volume or in the region </a:t>
            </a:r>
            <a:r>
              <a:rPr lang="en-US" dirty="0" err="1" smtClean="0"/>
              <a:t>x</a:t>
            </a:r>
            <a:r>
              <a:rPr lang="en-US" dirty="0" smtClean="0"/>
              <a:t> &gt; 220 cm (30cm from </a:t>
            </a:r>
            <a:r>
              <a:rPr lang="en-US" dirty="0" err="1" smtClean="0"/>
              <a:t>cryo</a:t>
            </a:r>
            <a:r>
              <a:rPr lang="en-US" dirty="0" smtClean="0"/>
              <a:t> edge).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Tristan Blackburn - Sussex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61988</TotalTime>
  <Words>2342</Words>
  <Application>Microsoft Macintosh PowerPoint</Application>
  <PresentationFormat>Custom</PresentationFormat>
  <Paragraphs>240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Slice</vt:lpstr>
      <vt:lpstr>CHARGE depositions IN THE APA GAPS     filtering gap crossing events  filtering stopping events using gaps calibration for gap widths</vt:lpstr>
      <vt:lpstr>In this presentation</vt:lpstr>
      <vt:lpstr>PowerPoint Presentation</vt:lpstr>
      <vt:lpstr>Methodology</vt:lpstr>
      <vt:lpstr>PowerPoint Presentation</vt:lpstr>
      <vt:lpstr>Results</vt:lpstr>
      <vt:lpstr>Filter Uses</vt:lpstr>
      <vt:lpstr>does angle of particle entry, into the cryo, affect the charge appearance (in simulation)?</vt:lpstr>
      <vt:lpstr>Identifying stopping events using edge channels and gaps</vt:lpstr>
      <vt:lpstr>Stopping Algo 1 – TPC5 stoppers</vt:lpstr>
      <vt:lpstr>STOPPING ALGO 2 (&amp; 3) – GAP Crossers</vt:lpstr>
      <vt:lpstr>Problem with aLgos 2 &amp; 3</vt:lpstr>
      <vt:lpstr>Algo 4 – constrained stoppers</vt:lpstr>
      <vt:lpstr>results</vt:lpstr>
      <vt:lpstr>Stopping filter conclusions</vt:lpstr>
      <vt:lpstr>Preliminary work on determining gap width</vt:lpstr>
      <vt:lpstr>Some Geometry Oddities</vt:lpstr>
      <vt:lpstr>Method of gap width determination</vt:lpstr>
      <vt:lpstr>Results</vt:lpstr>
      <vt:lpstr>Gap WIDTH 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Thomas R. Junk</cp:lastModifiedBy>
  <cp:revision>105</cp:revision>
  <cp:lastPrinted>2015-03-31T15:59:21Z</cp:lastPrinted>
  <dcterms:created xsi:type="dcterms:W3CDTF">2015-06-23T20:47:24Z</dcterms:created>
  <dcterms:modified xsi:type="dcterms:W3CDTF">2015-07-01T16:38:36Z</dcterms:modified>
</cp:coreProperties>
</file>