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8" r:id="rId1"/>
  </p:sldMasterIdLst>
  <p:notesMasterIdLst>
    <p:notesMasterId r:id="rId25"/>
  </p:notesMasterIdLst>
  <p:handoutMasterIdLst>
    <p:handoutMasterId r:id="rId26"/>
  </p:handoutMasterIdLst>
  <p:sldIdLst>
    <p:sldId id="591" r:id="rId2"/>
    <p:sldId id="619" r:id="rId3"/>
    <p:sldId id="540" r:id="rId4"/>
    <p:sldId id="639" r:id="rId5"/>
    <p:sldId id="623" r:id="rId6"/>
    <p:sldId id="633" r:id="rId7"/>
    <p:sldId id="635" r:id="rId8"/>
    <p:sldId id="636" r:id="rId9"/>
    <p:sldId id="637" r:id="rId10"/>
    <p:sldId id="638" r:id="rId11"/>
    <p:sldId id="641" r:id="rId12"/>
    <p:sldId id="642" r:id="rId13"/>
    <p:sldId id="625" r:id="rId14"/>
    <p:sldId id="626" r:id="rId15"/>
    <p:sldId id="643" r:id="rId16"/>
    <p:sldId id="644" r:id="rId17"/>
    <p:sldId id="645" r:id="rId18"/>
    <p:sldId id="627" r:id="rId19"/>
    <p:sldId id="647" r:id="rId20"/>
    <p:sldId id="648" r:id="rId21"/>
    <p:sldId id="646" r:id="rId22"/>
    <p:sldId id="649" r:id="rId23"/>
    <p:sldId id="634" r:id="rId24"/>
  </p:sldIdLst>
  <p:sldSz cx="9144000" cy="6858000" type="screen4x3"/>
  <p:notesSz cx="6934200" cy="92329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2F"/>
    <a:srgbClr val="0F4F97"/>
    <a:srgbClr val="F6CE86"/>
    <a:srgbClr val="AEF8E5"/>
    <a:srgbClr val="0A8464"/>
    <a:srgbClr val="0DB78A"/>
    <a:srgbClr val="D68F10"/>
    <a:srgbClr val="F1B13D"/>
    <a:srgbClr val="10D6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8" autoAdjust="0"/>
    <p:restoredTop sz="65227" autoAdjust="0"/>
  </p:normalViewPr>
  <p:slideViewPr>
    <p:cSldViewPr snapToGrid="0">
      <p:cViewPr>
        <p:scale>
          <a:sx n="55" d="100"/>
          <a:sy n="55" d="100"/>
        </p:scale>
        <p:origin x="-496" y="-72"/>
      </p:cViewPr>
      <p:guideLst>
        <p:guide orient="horz" pos="993"/>
        <p:guide orient="horz" pos="3999"/>
        <p:guide pos="2880"/>
      </p:guideLst>
    </p:cSldViewPr>
  </p:slideViewPr>
  <p:outlineViewPr>
    <p:cViewPr>
      <p:scale>
        <a:sx n="33" d="100"/>
        <a:sy n="33" d="100"/>
      </p:scale>
      <p:origin x="0" y="16400"/>
    </p:cViewPr>
  </p:outlineViewPr>
  <p:notesTextViewPr>
    <p:cViewPr>
      <p:scale>
        <a:sx n="100" d="100"/>
        <a:sy n="100" d="100"/>
      </p:scale>
      <p:origin x="0" y="0"/>
    </p:cViewPr>
  </p:notesTextViewPr>
  <p:sorterViewPr>
    <p:cViewPr>
      <p:scale>
        <a:sx n="90" d="100"/>
        <a:sy n="90" d="100"/>
      </p:scale>
      <p:origin x="0" y="0"/>
    </p:cViewPr>
  </p:sorterViewPr>
  <p:notesViewPr>
    <p:cSldViewPr snapToObjects="1">
      <p:cViewPr varScale="1">
        <p:scale>
          <a:sx n="43" d="100"/>
          <a:sy n="43" d="100"/>
        </p:scale>
        <p:origin x="-2046" y="-96"/>
      </p:cViewPr>
      <p:guideLst>
        <p:guide orient="horz" pos="2908"/>
        <p:guide pos="2184"/>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71" tIns="46186" rIns="92371" bIns="46186" rtlCol="0"/>
          <a:lstStyle>
            <a:lvl1pPr algn="l">
              <a:defRPr sz="1100"/>
            </a:lvl1pPr>
          </a:lstStyle>
          <a:p>
            <a:endParaRPr lang="en-US" dirty="0">
              <a:latin typeface="Arial"/>
            </a:endParaRPr>
          </a:p>
        </p:txBody>
      </p:sp>
      <p:sp>
        <p:nvSpPr>
          <p:cNvPr id="3" name="Date Placeholder 2"/>
          <p:cNvSpPr>
            <a:spLocks noGrp="1"/>
          </p:cNvSpPr>
          <p:nvPr>
            <p:ph type="dt" sz="quarter" idx="1"/>
          </p:nvPr>
        </p:nvSpPr>
        <p:spPr>
          <a:xfrm>
            <a:off x="3927775" y="0"/>
            <a:ext cx="3004820" cy="461645"/>
          </a:xfrm>
          <a:prstGeom prst="rect">
            <a:avLst/>
          </a:prstGeom>
        </p:spPr>
        <p:txBody>
          <a:bodyPr vert="horz" lIns="92371" tIns="46186" rIns="92371" bIns="46186" rtlCol="0"/>
          <a:lstStyle>
            <a:lvl1pPr algn="r">
              <a:defRPr sz="1100"/>
            </a:lvl1pPr>
          </a:lstStyle>
          <a:p>
            <a:fld id="{C0E5B05F-CCBB-194E-AB07-67747DC2B2A4}" type="datetime1">
              <a:rPr lang="en-US" smtClean="0">
                <a:latin typeface="Arial"/>
              </a:rPr>
              <a:t>8/25/15</a:t>
            </a:fld>
            <a:endParaRPr lang="en-US" dirty="0">
              <a:latin typeface="Arial"/>
            </a:endParaRPr>
          </a:p>
        </p:txBody>
      </p:sp>
      <p:sp>
        <p:nvSpPr>
          <p:cNvPr id="4" name="Footer Placeholder 3"/>
          <p:cNvSpPr>
            <a:spLocks noGrp="1"/>
          </p:cNvSpPr>
          <p:nvPr>
            <p:ph type="ftr" sz="quarter" idx="2"/>
          </p:nvPr>
        </p:nvSpPr>
        <p:spPr>
          <a:xfrm>
            <a:off x="0" y="8769653"/>
            <a:ext cx="3004820" cy="461645"/>
          </a:xfrm>
          <a:prstGeom prst="rect">
            <a:avLst/>
          </a:prstGeom>
        </p:spPr>
        <p:txBody>
          <a:bodyPr vert="horz" lIns="92371" tIns="46186" rIns="92371" bIns="46186" rtlCol="0" anchor="b"/>
          <a:lstStyle>
            <a:lvl1pPr algn="l">
              <a:defRPr sz="1100"/>
            </a:lvl1pPr>
          </a:lstStyle>
          <a:p>
            <a:endParaRPr lang="en-US" dirty="0">
              <a:latin typeface="Arial"/>
            </a:endParaRPr>
          </a:p>
        </p:txBody>
      </p:sp>
      <p:sp>
        <p:nvSpPr>
          <p:cNvPr id="5" name="Slide Number Placeholder 4"/>
          <p:cNvSpPr>
            <a:spLocks noGrp="1"/>
          </p:cNvSpPr>
          <p:nvPr>
            <p:ph type="sldNum" sz="quarter" idx="3"/>
          </p:nvPr>
        </p:nvSpPr>
        <p:spPr>
          <a:xfrm>
            <a:off x="3927775" y="8769653"/>
            <a:ext cx="3004820" cy="461645"/>
          </a:xfrm>
          <a:prstGeom prst="rect">
            <a:avLst/>
          </a:prstGeom>
        </p:spPr>
        <p:txBody>
          <a:bodyPr vert="horz" lIns="92371" tIns="46186" rIns="92371" bIns="46186" rtlCol="0" anchor="b"/>
          <a:lstStyle>
            <a:lvl1pPr algn="r">
              <a:defRPr sz="1100"/>
            </a:lvl1pPr>
          </a:lstStyle>
          <a:p>
            <a:fld id="{CE221CE3-F987-1944-AB66-8BE5522C5EC6}" type="slidenum">
              <a:rPr lang="en-US" smtClean="0">
                <a:latin typeface="Arial"/>
              </a:rPr>
              <a:pPr/>
              <a:t>‹#›</a:t>
            </a:fld>
            <a:endParaRPr lang="en-US" dirty="0">
              <a:latin typeface="Arial"/>
            </a:endParaRPr>
          </a:p>
        </p:txBody>
      </p:sp>
    </p:spTree>
    <p:extLst>
      <p:ext uri="{BB962C8B-B14F-4D97-AF65-F5344CB8AC3E}">
        <p14:creationId xmlns:p14="http://schemas.microsoft.com/office/powerpoint/2010/main" val="332284817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645"/>
          </a:xfrm>
          <a:prstGeom prst="rect">
            <a:avLst/>
          </a:prstGeom>
        </p:spPr>
        <p:txBody>
          <a:bodyPr vert="horz" lIns="92371" tIns="46186" rIns="92371" bIns="46186" rtlCol="0"/>
          <a:lstStyle>
            <a:lvl1pPr algn="l">
              <a:defRPr sz="1100">
                <a:latin typeface="Arial"/>
              </a:defRPr>
            </a:lvl1pPr>
          </a:lstStyle>
          <a:p>
            <a:endParaRPr lang="en-US" dirty="0"/>
          </a:p>
        </p:txBody>
      </p:sp>
      <p:sp>
        <p:nvSpPr>
          <p:cNvPr id="3" name="Date Placeholder 2"/>
          <p:cNvSpPr>
            <a:spLocks noGrp="1"/>
          </p:cNvSpPr>
          <p:nvPr>
            <p:ph type="dt" idx="1"/>
          </p:nvPr>
        </p:nvSpPr>
        <p:spPr>
          <a:xfrm>
            <a:off x="3927775" y="0"/>
            <a:ext cx="3004820" cy="461645"/>
          </a:xfrm>
          <a:prstGeom prst="rect">
            <a:avLst/>
          </a:prstGeom>
        </p:spPr>
        <p:txBody>
          <a:bodyPr vert="horz" lIns="92371" tIns="46186" rIns="92371" bIns="46186" rtlCol="0"/>
          <a:lstStyle>
            <a:lvl1pPr algn="r">
              <a:defRPr sz="1100">
                <a:latin typeface="Arial"/>
              </a:defRPr>
            </a:lvl1pPr>
          </a:lstStyle>
          <a:p>
            <a:fld id="{977D4709-4D2F-4243-B15F-358E6796ABBD}" type="datetime1">
              <a:rPr lang="en-US" smtClean="0"/>
              <a:t>8/25/15</a:t>
            </a:fld>
            <a:endParaRPr lang="en-US" dirty="0"/>
          </a:p>
        </p:txBody>
      </p:sp>
      <p:sp>
        <p:nvSpPr>
          <p:cNvPr id="4" name="Slide Image Placeholder 3"/>
          <p:cNvSpPr>
            <a:spLocks noGrp="1" noRot="1" noChangeAspect="1"/>
          </p:cNvSpPr>
          <p:nvPr>
            <p:ph type="sldImg" idx="2"/>
          </p:nvPr>
        </p:nvSpPr>
        <p:spPr>
          <a:xfrm>
            <a:off x="1158875" y="692150"/>
            <a:ext cx="4616450" cy="3462338"/>
          </a:xfrm>
          <a:prstGeom prst="rect">
            <a:avLst/>
          </a:prstGeom>
          <a:noFill/>
          <a:ln w="12700">
            <a:solidFill>
              <a:prstClr val="black"/>
            </a:solidFill>
          </a:ln>
        </p:spPr>
        <p:txBody>
          <a:bodyPr vert="horz" lIns="92371" tIns="46186" rIns="92371" bIns="46186" rtlCol="0" anchor="ctr"/>
          <a:lstStyle/>
          <a:p>
            <a:endParaRPr lang="en-US" dirty="0"/>
          </a:p>
        </p:txBody>
      </p:sp>
      <p:sp>
        <p:nvSpPr>
          <p:cNvPr id="5" name="Notes Placeholder 4"/>
          <p:cNvSpPr>
            <a:spLocks noGrp="1"/>
          </p:cNvSpPr>
          <p:nvPr>
            <p:ph type="body" sz="quarter" idx="3"/>
          </p:nvPr>
        </p:nvSpPr>
        <p:spPr>
          <a:xfrm>
            <a:off x="693420" y="4385628"/>
            <a:ext cx="5547360" cy="4154805"/>
          </a:xfrm>
          <a:prstGeom prst="rect">
            <a:avLst/>
          </a:prstGeom>
        </p:spPr>
        <p:txBody>
          <a:bodyPr vert="horz" lIns="92371" tIns="46186" rIns="92371" bIns="46186"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769653"/>
            <a:ext cx="3004820" cy="461645"/>
          </a:xfrm>
          <a:prstGeom prst="rect">
            <a:avLst/>
          </a:prstGeom>
        </p:spPr>
        <p:txBody>
          <a:bodyPr vert="horz" lIns="92371" tIns="46186" rIns="92371" bIns="46186" rtlCol="0" anchor="b"/>
          <a:lstStyle>
            <a:lvl1pPr algn="l">
              <a:defRPr sz="1100">
                <a:latin typeface="Arial"/>
              </a:defRPr>
            </a:lvl1pPr>
          </a:lstStyle>
          <a:p>
            <a:endParaRPr lang="en-US" dirty="0"/>
          </a:p>
        </p:txBody>
      </p:sp>
      <p:sp>
        <p:nvSpPr>
          <p:cNvPr id="7" name="Slide Number Placeholder 6"/>
          <p:cNvSpPr>
            <a:spLocks noGrp="1"/>
          </p:cNvSpPr>
          <p:nvPr>
            <p:ph type="sldNum" sz="quarter" idx="5"/>
          </p:nvPr>
        </p:nvSpPr>
        <p:spPr>
          <a:xfrm>
            <a:off x="3927775" y="8769653"/>
            <a:ext cx="3004820" cy="461645"/>
          </a:xfrm>
          <a:prstGeom prst="rect">
            <a:avLst/>
          </a:prstGeom>
        </p:spPr>
        <p:txBody>
          <a:bodyPr vert="horz" lIns="92371" tIns="46186" rIns="92371" bIns="46186" rtlCol="0" anchor="b"/>
          <a:lstStyle>
            <a:lvl1pPr algn="r">
              <a:defRPr sz="1100">
                <a:latin typeface="Arial"/>
              </a:defRPr>
            </a:lvl1pPr>
          </a:lstStyle>
          <a:p>
            <a:fld id="{4CFDF800-FE0E-A944-8AC1-D57C07B352FC}" type="slidenum">
              <a:rPr lang="en-US" smtClean="0"/>
              <a:pPr/>
              <a:t>‹#›</a:t>
            </a:fld>
            <a:endParaRPr lang="en-US" dirty="0"/>
          </a:p>
        </p:txBody>
      </p:sp>
    </p:spTree>
    <p:extLst>
      <p:ext uri="{BB962C8B-B14F-4D97-AF65-F5344CB8AC3E}">
        <p14:creationId xmlns:p14="http://schemas.microsoft.com/office/powerpoint/2010/main" val="351676509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Thanks for the introduction</a:t>
            </a:r>
          </a:p>
        </p:txBody>
      </p:sp>
      <p:sp>
        <p:nvSpPr>
          <p:cNvPr id="4" name="Slide Number Placeholder 3"/>
          <p:cNvSpPr>
            <a:spLocks noGrp="1"/>
          </p:cNvSpPr>
          <p:nvPr>
            <p:ph type="sldNum" sz="quarter" idx="10"/>
          </p:nvPr>
        </p:nvSpPr>
        <p:spPr/>
        <p:txBody>
          <a:bodyPr/>
          <a:lstStyle/>
          <a:p>
            <a:fld id="{4CFDF800-FE0E-A944-8AC1-D57C07B352F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2011 a Harvey </a:t>
            </a:r>
            <a:r>
              <a:rPr lang="en-US" dirty="0" err="1" smtClean="0"/>
              <a:t>Mudd</a:t>
            </a:r>
            <a:r>
              <a:rPr lang="en-US" dirty="0" smtClean="0"/>
              <a:t> College Clinic team was tasked with designing a drive system based on piezoelectric actuators with a stick slip design in order to minimize heat load. They took measurements of actuation, heat generation, and shifts of resonance on a cavity using a network analyzer at room temperature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a:ea typeface="+mn-ea"/>
                <a:cs typeface="+mn-cs"/>
              </a:rPr>
              <a:t>Because of the increased need of a piezoelectric system to replace the gear box system, we were given the task of picking up where they left off and improving their and getting it into </a:t>
            </a:r>
            <a:r>
              <a:rPr lang="en-US" sz="1200" kern="1200" dirty="0" err="1" smtClean="0">
                <a:solidFill>
                  <a:schemeClr val="tx1"/>
                </a:solidFill>
                <a:effectLst/>
                <a:latin typeface="Arial"/>
                <a:ea typeface="+mn-ea"/>
                <a:cs typeface="+mn-cs"/>
              </a:rPr>
              <a:t>cryo</a:t>
            </a:r>
            <a:r>
              <a:rPr lang="en-US" sz="1200" kern="1200" dirty="0" smtClean="0">
                <a:solidFill>
                  <a:schemeClr val="tx1"/>
                </a:solidFill>
                <a:effectLst/>
                <a:latin typeface="Arial"/>
                <a:ea typeface="+mn-ea"/>
                <a:cs typeface="+mn-cs"/>
              </a:rPr>
              <a:t>. Our goals for this were to redesign it to fit in a volume of 5.75 inches in diameter by 3 inches, see motion at </a:t>
            </a:r>
            <a:r>
              <a:rPr lang="en-US" sz="1200" kern="1200" dirty="0" err="1" smtClean="0">
                <a:solidFill>
                  <a:schemeClr val="tx1"/>
                </a:solidFill>
                <a:effectLst/>
                <a:latin typeface="Arial"/>
                <a:ea typeface="+mn-ea"/>
                <a:cs typeface="+mn-cs"/>
              </a:rPr>
              <a:t>cryo</a:t>
            </a:r>
            <a:r>
              <a:rPr lang="en-US" sz="1200" kern="1200" dirty="0" smtClean="0">
                <a:solidFill>
                  <a:schemeClr val="tx1"/>
                </a:solidFill>
                <a:effectLst/>
                <a:latin typeface="Arial"/>
                <a:ea typeface="+mn-ea"/>
                <a:cs typeface="+mn-cs"/>
              </a:rPr>
              <a:t>, maintain constant and reproducible motion , and a frequency resolution of less than 100Hz</a:t>
            </a:r>
            <a:endParaRPr lang="fr-FR" sz="1200" kern="1200" dirty="0" smtClean="0">
              <a:solidFill>
                <a:schemeClr val="tx1"/>
              </a:solidFill>
              <a:effectLst/>
              <a:latin typeface="Arial"/>
              <a:ea typeface="+mn-ea"/>
              <a:cs typeface="+mn-cs"/>
            </a:endParaRPr>
          </a:p>
          <a:p>
            <a:endParaRPr lang="en-US"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13</a:t>
            </a:fld>
            <a:endParaRPr lang="en-US" dirty="0"/>
          </a:p>
        </p:txBody>
      </p:sp>
    </p:spTree>
    <p:extLst>
      <p:ext uri="{BB962C8B-B14F-4D97-AF65-F5344CB8AC3E}">
        <p14:creationId xmlns:p14="http://schemas.microsoft.com/office/powerpoint/2010/main" val="151248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a:ea typeface="+mn-ea"/>
                <a:cs typeface="+mn-cs"/>
              </a:rPr>
              <a:t>We ended up redesigning it to fit on a 5.66” diameter plate and machining all the holding parts to fit onto this new base. We also made new, thinner cantilevers that can be driven with a reduced voltage for higher precision. (further detail in next slides).</a:t>
            </a:r>
            <a:r>
              <a:rPr lang="en-US" sz="1200" kern="1200" baseline="0" dirty="0" smtClean="0">
                <a:solidFill>
                  <a:schemeClr val="tx1"/>
                </a:solidFill>
                <a:effectLst/>
                <a:latin typeface="Arial"/>
                <a:ea typeface="+mn-ea"/>
                <a:cs typeface="+mn-cs"/>
              </a:rPr>
              <a:t> Smaller parts.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Arial"/>
                <a:ea typeface="+mn-ea"/>
                <a:cs typeface="+mn-cs"/>
              </a:rPr>
              <a:t>Changes since this picture: mounting blocks shrunk. Keys added- good </a:t>
            </a:r>
            <a:r>
              <a:rPr lang="en-US" sz="1200" kern="1200" baseline="0" dirty="0" err="1" smtClean="0">
                <a:solidFill>
                  <a:schemeClr val="tx1"/>
                </a:solidFill>
                <a:effectLst/>
                <a:latin typeface="Arial"/>
                <a:ea typeface="+mn-ea"/>
                <a:cs typeface="+mn-cs"/>
              </a:rPr>
              <a:t>cuz</a:t>
            </a:r>
            <a:r>
              <a:rPr lang="en-US" sz="1200" kern="1200" baseline="0" dirty="0" smtClean="0">
                <a:solidFill>
                  <a:schemeClr val="tx1"/>
                </a:solidFill>
                <a:effectLst/>
                <a:latin typeface="Arial"/>
                <a:ea typeface="+mn-ea"/>
                <a:cs typeface="+mn-cs"/>
              </a:rPr>
              <a:t> no slipping. Bad </a:t>
            </a:r>
            <a:r>
              <a:rPr lang="en-US" sz="1200" kern="1200" baseline="0" dirty="0" err="1" smtClean="0">
                <a:solidFill>
                  <a:schemeClr val="tx1"/>
                </a:solidFill>
                <a:effectLst/>
                <a:latin typeface="Arial"/>
                <a:ea typeface="+mn-ea"/>
                <a:cs typeface="+mn-cs"/>
              </a:rPr>
              <a:t>cuz</a:t>
            </a:r>
            <a:r>
              <a:rPr lang="en-US" sz="1200" kern="1200" baseline="0" dirty="0" smtClean="0">
                <a:solidFill>
                  <a:schemeClr val="tx1"/>
                </a:solidFill>
                <a:effectLst/>
                <a:latin typeface="Arial"/>
                <a:ea typeface="+mn-ea"/>
                <a:cs typeface="+mn-cs"/>
              </a:rPr>
              <a:t> no self alignment. </a:t>
            </a:r>
          </a:p>
          <a:p>
            <a:endParaRPr lang="en-US"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14</a:t>
            </a:fld>
            <a:endParaRPr lang="en-US" dirty="0"/>
          </a:p>
        </p:txBody>
      </p:sp>
    </p:spTree>
    <p:extLst>
      <p:ext uri="{BB962C8B-B14F-4D97-AF65-F5344CB8AC3E}">
        <p14:creationId xmlns:p14="http://schemas.microsoft.com/office/powerpoint/2010/main" val="3114476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a:ea typeface="+mn-ea"/>
                <a:cs typeface="+mn-cs"/>
              </a:rPr>
              <a:t>The three piezo stacks are driven by offset wave functions to maximize the stick slip effect.</a:t>
            </a:r>
            <a:r>
              <a:rPr lang="en-US" sz="1200" kern="1200" baseline="0" dirty="0" smtClean="0">
                <a:solidFill>
                  <a:schemeClr val="tx1"/>
                </a:solidFill>
                <a:effectLst/>
                <a:latin typeface="Arial"/>
                <a:ea typeface="+mn-ea"/>
                <a:cs typeface="+mn-cs"/>
              </a:rPr>
              <a:t> Explain that the </a:t>
            </a:r>
            <a:r>
              <a:rPr lang="en-US" sz="1200" kern="1200" baseline="0" dirty="0" err="1" smtClean="0">
                <a:solidFill>
                  <a:schemeClr val="tx1"/>
                </a:solidFill>
                <a:effectLst/>
                <a:latin typeface="Arial"/>
                <a:ea typeface="+mn-ea"/>
                <a:cs typeface="+mn-cs"/>
              </a:rPr>
              <a:t>stivk</a:t>
            </a:r>
            <a:r>
              <a:rPr lang="en-US" sz="1200" kern="1200" baseline="0" dirty="0" smtClean="0">
                <a:solidFill>
                  <a:schemeClr val="tx1"/>
                </a:solidFill>
                <a:effectLst/>
                <a:latin typeface="Arial"/>
                <a:ea typeface="+mn-ea"/>
                <a:cs typeface="+mn-cs"/>
              </a:rPr>
              <a:t> slip effect. Lowest voltage we have driven at was 3Vpp.  It is possible to drive without offset. Slightly slower. </a:t>
            </a:r>
            <a:endParaRPr lang="fr-FR"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15</a:t>
            </a:fld>
            <a:endParaRPr lang="en-US" dirty="0"/>
          </a:p>
        </p:txBody>
      </p:sp>
    </p:spTree>
    <p:extLst>
      <p:ext uri="{BB962C8B-B14F-4D97-AF65-F5344CB8AC3E}">
        <p14:creationId xmlns:p14="http://schemas.microsoft.com/office/powerpoint/2010/main" val="257686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determine the most efficient</a:t>
            </a:r>
            <a:r>
              <a:rPr lang="en-US" baseline="0" dirty="0" smtClean="0"/>
              <a:t> way to drive the </a:t>
            </a:r>
            <a:r>
              <a:rPr lang="en-US" baseline="0" dirty="0" err="1" smtClean="0"/>
              <a:t>canilevers</a:t>
            </a:r>
            <a:r>
              <a:rPr lang="en-US" baseline="0" dirty="0" smtClean="0"/>
              <a:t> we modeled them as a beam with the load at the top. </a:t>
            </a:r>
          </a:p>
          <a:p>
            <a:r>
              <a:rPr lang="en-US" baseline="0" dirty="0" smtClean="0"/>
              <a:t>F is the load (driving) </a:t>
            </a:r>
          </a:p>
          <a:p>
            <a:r>
              <a:rPr lang="en-US" baseline="0" dirty="0" smtClean="0"/>
              <a:t>L is the length</a:t>
            </a:r>
          </a:p>
          <a:p>
            <a:r>
              <a:rPr lang="en-US" baseline="0" dirty="0" smtClean="0"/>
              <a:t>B is young’s modulus</a:t>
            </a:r>
          </a:p>
          <a:p>
            <a:r>
              <a:rPr lang="en-US" baseline="0" dirty="0" smtClean="0"/>
              <a:t>I is moment of inertia </a:t>
            </a:r>
            <a:endParaRPr lang="fr-FR"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16</a:t>
            </a:fld>
            <a:endParaRPr lang="en-US" dirty="0"/>
          </a:p>
        </p:txBody>
      </p:sp>
    </p:spTree>
    <p:extLst>
      <p:ext uri="{BB962C8B-B14F-4D97-AF65-F5344CB8AC3E}">
        <p14:creationId xmlns:p14="http://schemas.microsoft.com/office/powerpoint/2010/main" val="3963160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improve them? </a:t>
            </a:r>
          </a:p>
          <a:p>
            <a:r>
              <a:rPr lang="en-US" dirty="0" smtClean="0"/>
              <a:t>Material with lower young’s modulus</a:t>
            </a:r>
            <a:r>
              <a:rPr lang="en-US" baseline="0" dirty="0" smtClean="0"/>
              <a:t> – 303 as opposed to 304</a:t>
            </a:r>
          </a:p>
          <a:p>
            <a:r>
              <a:rPr lang="en-US" baseline="0" dirty="0" smtClean="0"/>
              <a:t>Thinner because moment of inertia scales with width </a:t>
            </a:r>
          </a:p>
          <a:p>
            <a:endParaRPr lang="fr-FR"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17</a:t>
            </a:fld>
            <a:endParaRPr lang="en-US" dirty="0"/>
          </a:p>
        </p:txBody>
      </p:sp>
    </p:spTree>
    <p:extLst>
      <p:ext uri="{BB962C8B-B14F-4D97-AF65-F5344CB8AC3E}">
        <p14:creationId xmlns:p14="http://schemas.microsoft.com/office/powerpoint/2010/main" val="713795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rough </a:t>
            </a:r>
            <a:r>
              <a:rPr lang="en-US" dirty="0" err="1" smtClean="0"/>
              <a:t>calc</a:t>
            </a:r>
            <a:r>
              <a:rPr lang="en-US" dirty="0" smtClean="0"/>
              <a:t> for 2kg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a:ea typeface="+mn-ea"/>
                <a:cs typeface="+mn-cs"/>
              </a:rPr>
              <a:t>The end goal of our project is to see effective motion at cryogenic temperatures (around 4K and potentially lower). </a:t>
            </a:r>
            <a:r>
              <a:rPr lang="en-US" sz="1200" kern="1200" dirty="0" err="1" smtClean="0">
                <a:solidFill>
                  <a:schemeClr val="tx1"/>
                </a:solidFill>
                <a:effectLst/>
                <a:latin typeface="Arial"/>
                <a:ea typeface="+mn-ea"/>
                <a:cs typeface="+mn-cs"/>
              </a:rPr>
              <a:t>Physik</a:t>
            </a:r>
            <a:r>
              <a:rPr lang="en-US" sz="1200" kern="1200" dirty="0" smtClean="0">
                <a:solidFill>
                  <a:schemeClr val="tx1"/>
                </a:solidFill>
                <a:effectLst/>
                <a:latin typeface="Arial"/>
                <a:ea typeface="+mn-ea"/>
                <a:cs typeface="+mn-cs"/>
              </a:rPr>
              <a:t> </a:t>
            </a:r>
            <a:r>
              <a:rPr lang="en-US" sz="1200" kern="1200" dirty="0" err="1" smtClean="0">
                <a:solidFill>
                  <a:schemeClr val="tx1"/>
                </a:solidFill>
                <a:effectLst/>
                <a:latin typeface="Arial"/>
                <a:ea typeface="+mn-ea"/>
                <a:cs typeface="+mn-cs"/>
              </a:rPr>
              <a:t>Instrumente</a:t>
            </a:r>
            <a:r>
              <a:rPr lang="en-US" sz="1200" kern="1200" dirty="0" smtClean="0">
                <a:solidFill>
                  <a:schemeClr val="tx1"/>
                </a:solidFill>
                <a:effectLst/>
                <a:latin typeface="Arial"/>
                <a:ea typeface="+mn-ea"/>
                <a:cs typeface="+mn-cs"/>
              </a:rPr>
              <a:t> has tested PICMA P-888.9 piezoelectric actuators at cryogenic temperatures and got the following results: There was a 50% increase in the Young’s Modulus and a 90% decrease in the actuation of the piezoelectric stacks. The dilution </a:t>
            </a:r>
            <a:r>
              <a:rPr lang="en-US" sz="1200" kern="1200" dirty="0" err="1" smtClean="0">
                <a:solidFill>
                  <a:schemeClr val="tx1"/>
                </a:solidFill>
                <a:effectLst/>
                <a:latin typeface="Arial"/>
                <a:ea typeface="+mn-ea"/>
                <a:cs typeface="+mn-cs"/>
              </a:rPr>
              <a:t>refridgerator</a:t>
            </a:r>
            <a:r>
              <a:rPr lang="en-US" sz="1200" kern="1200" dirty="0" smtClean="0">
                <a:solidFill>
                  <a:schemeClr val="tx1"/>
                </a:solidFill>
                <a:effectLst/>
                <a:latin typeface="Arial"/>
                <a:ea typeface="+mn-ea"/>
                <a:cs typeface="+mn-cs"/>
              </a:rPr>
              <a:t> on ADMX has a certain amount of cooling power and we have to make sure the heat load from this drive system is under that to ensure the system does not heat up too much.  Based on our calculations we expect the temperature rise to be around .03K for 100MicroWatts over ten minutes. </a:t>
            </a:r>
            <a:endParaRPr lang="fr-FR" sz="1200" kern="1200" dirty="0" smtClean="0">
              <a:solidFill>
                <a:schemeClr val="tx1"/>
              </a:solidFill>
              <a:effectLst/>
              <a:latin typeface="Arial"/>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4CFDF800-FE0E-A944-8AC1-D57C07B352FC}" type="slidenum">
              <a:rPr lang="en-US" smtClean="0"/>
              <a:pPr/>
              <a:t>18</a:t>
            </a:fld>
            <a:endParaRPr lang="en-US" dirty="0"/>
          </a:p>
        </p:txBody>
      </p:sp>
    </p:spTree>
    <p:extLst>
      <p:ext uri="{BB962C8B-B14F-4D97-AF65-F5344CB8AC3E}">
        <p14:creationId xmlns:p14="http://schemas.microsoft.com/office/powerpoint/2010/main" val="1088468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19</a:t>
            </a:fld>
            <a:endParaRPr lang="en-US" dirty="0"/>
          </a:p>
        </p:txBody>
      </p:sp>
    </p:spTree>
    <p:extLst>
      <p:ext uri="{BB962C8B-B14F-4D97-AF65-F5344CB8AC3E}">
        <p14:creationId xmlns:p14="http://schemas.microsoft.com/office/powerpoint/2010/main" val="30442650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to measure torque at </a:t>
            </a:r>
            <a:r>
              <a:rPr lang="en-US" dirty="0" err="1" smtClean="0"/>
              <a:t>cryo</a:t>
            </a:r>
            <a:r>
              <a:rPr lang="en-US" dirty="0" smtClean="0"/>
              <a:t> (at room temp we are using a spring scale) </a:t>
            </a:r>
          </a:p>
          <a:p>
            <a:endParaRPr lang="en-US" dirty="0" smtClean="0"/>
          </a:p>
          <a:p>
            <a:r>
              <a:rPr lang="en-US" sz="1200" kern="1200" dirty="0" smtClean="0">
                <a:solidFill>
                  <a:schemeClr val="tx1"/>
                </a:solidFill>
                <a:effectLst/>
                <a:latin typeface="Arial"/>
                <a:ea typeface="+mn-ea"/>
                <a:cs typeface="+mn-cs"/>
              </a:rPr>
              <a:t>As I mentioned in the last slide, there is a predicted 90% decrease in actuation below 10K. We need to determine if we will be able to get motion in the chamber with less than 120V because that it the maximum amount of voltage we can run into the chamber. </a:t>
            </a:r>
          </a:p>
          <a:p>
            <a:endParaRPr lang="en-US" sz="1200" kern="1200" dirty="0" smtClean="0">
              <a:solidFill>
                <a:schemeClr val="tx1"/>
              </a:solidFill>
              <a:effectLst/>
              <a:latin typeface="Arial"/>
              <a:ea typeface="+mn-ea"/>
              <a:cs typeface="+mn-cs"/>
            </a:endParaRPr>
          </a:p>
          <a:p>
            <a:r>
              <a:rPr lang="en-US" sz="1200" kern="1200" dirty="0" smtClean="0">
                <a:solidFill>
                  <a:schemeClr val="tx1"/>
                </a:solidFill>
                <a:effectLst/>
                <a:latin typeface="Arial"/>
                <a:ea typeface="+mn-ea"/>
                <a:cs typeface="+mn-cs"/>
              </a:rPr>
              <a:t>We will be calibrating more temperature sensors so we can measure the heat load. </a:t>
            </a:r>
          </a:p>
          <a:p>
            <a:endParaRPr lang="en-US" sz="1200" kern="1200" dirty="0" smtClean="0">
              <a:solidFill>
                <a:schemeClr val="tx1"/>
              </a:solidFill>
              <a:effectLst/>
              <a:latin typeface="Arial"/>
              <a:ea typeface="+mn-ea"/>
              <a:cs typeface="+mn-cs"/>
            </a:endParaRPr>
          </a:p>
          <a:p>
            <a:r>
              <a:rPr lang="en-US" sz="1200" kern="1200" dirty="0" smtClean="0">
                <a:solidFill>
                  <a:schemeClr val="tx1"/>
                </a:solidFill>
                <a:effectLst/>
                <a:latin typeface="Arial"/>
                <a:ea typeface="+mn-ea"/>
                <a:cs typeface="+mn-cs"/>
              </a:rPr>
              <a:t>Issue with cantilevers – constant stress</a:t>
            </a:r>
            <a:r>
              <a:rPr lang="en-US" sz="1200" kern="1200" baseline="0" dirty="0" smtClean="0">
                <a:solidFill>
                  <a:schemeClr val="tx1"/>
                </a:solidFill>
                <a:effectLst/>
                <a:latin typeface="Arial"/>
                <a:ea typeface="+mn-ea"/>
                <a:cs typeface="+mn-cs"/>
              </a:rPr>
              <a:t> so they deform. Work on modeling the deformation and looking into alternative designs and materials. Need something that will last long because the experiment cant be opened up that often </a:t>
            </a:r>
          </a:p>
          <a:p>
            <a:r>
              <a:rPr lang="en-US" sz="1200" kern="1200" baseline="0" dirty="0" smtClean="0">
                <a:solidFill>
                  <a:schemeClr val="tx1"/>
                </a:solidFill>
                <a:effectLst/>
                <a:latin typeface="Arial"/>
                <a:ea typeface="+mn-ea"/>
                <a:cs typeface="+mn-cs"/>
              </a:rPr>
              <a:t> look into alternative materials for whole system – next slide </a:t>
            </a:r>
          </a:p>
          <a:p>
            <a:endParaRPr lang="fr-FR"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20</a:t>
            </a:fld>
            <a:endParaRPr lang="en-US" dirty="0"/>
          </a:p>
        </p:txBody>
      </p:sp>
    </p:spTree>
    <p:extLst>
      <p:ext uri="{BB962C8B-B14F-4D97-AF65-F5344CB8AC3E}">
        <p14:creationId xmlns:p14="http://schemas.microsoft.com/office/powerpoint/2010/main" val="1946401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though we changed it</a:t>
            </a:r>
            <a:r>
              <a:rPr lang="en-US" baseline="0" dirty="0" smtClean="0"/>
              <a:t> such that most of it is 303, many of</a:t>
            </a:r>
            <a:r>
              <a:rPr lang="en-US" dirty="0" smtClean="0"/>
              <a:t> the parts of our system</a:t>
            </a:r>
            <a:r>
              <a:rPr lang="en-US" baseline="0" dirty="0" smtClean="0"/>
              <a:t> are different materials which works fine at room temperature but will contract at </a:t>
            </a:r>
            <a:r>
              <a:rPr lang="en-US" baseline="0" dirty="0" err="1" smtClean="0"/>
              <a:t>cryo</a:t>
            </a:r>
            <a:r>
              <a:rPr lang="en-US" baseline="0" dirty="0" smtClean="0"/>
              <a:t> at different rates which will mess with alignment. Through our testing we know its </a:t>
            </a:r>
            <a:r>
              <a:rPr lang="en-US" baseline="0" dirty="0" err="1" smtClean="0"/>
              <a:t>finiky</a:t>
            </a:r>
            <a:r>
              <a:rPr lang="en-US" baseline="0" dirty="0" smtClean="0"/>
              <a:t> so that’s </a:t>
            </a:r>
            <a:r>
              <a:rPr lang="en-US" baseline="0" dirty="0" err="1" smtClean="0"/>
              <a:t>importnt</a:t>
            </a:r>
            <a:r>
              <a:rPr lang="en-US" baseline="0" dirty="0" smtClean="0"/>
              <a:t>. Above are coefficients of thermal expansion to show how much they differ. Ball and </a:t>
            </a:r>
            <a:r>
              <a:rPr lang="en-US" baseline="0" dirty="0" err="1" smtClean="0"/>
              <a:t>allumina</a:t>
            </a:r>
            <a:r>
              <a:rPr lang="en-US" baseline="0" dirty="0" smtClean="0"/>
              <a:t> issue (very different) </a:t>
            </a:r>
            <a:endParaRPr lang="fr-FR"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21</a:t>
            </a:fld>
            <a:endParaRPr lang="en-US" dirty="0"/>
          </a:p>
        </p:txBody>
      </p:sp>
    </p:spTree>
    <p:extLst>
      <p:ext uri="{BB962C8B-B14F-4D97-AF65-F5344CB8AC3E}">
        <p14:creationId xmlns:p14="http://schemas.microsoft.com/office/powerpoint/2010/main" val="35517868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alternative is just using commercial rotary piezoelectric motors</a:t>
            </a:r>
            <a:r>
              <a:rPr lang="en-US" baseline="0" dirty="0" smtClean="0"/>
              <a:t>. </a:t>
            </a:r>
          </a:p>
          <a:p>
            <a:r>
              <a:rPr lang="en-US" baseline="0" dirty="0" smtClean="0"/>
              <a:t>The next speaker will discuss how they are in use in </a:t>
            </a:r>
            <a:r>
              <a:rPr lang="en-US" baseline="0" dirty="0" err="1" smtClean="0"/>
              <a:t>washington</a:t>
            </a:r>
            <a:r>
              <a:rPr lang="en-US" baseline="0" dirty="0" smtClean="0"/>
              <a:t> </a:t>
            </a:r>
          </a:p>
          <a:p>
            <a:r>
              <a:rPr lang="en-US" baseline="0" dirty="0" smtClean="0"/>
              <a:t>Pros: more reliable, more easily replicable, more </a:t>
            </a:r>
            <a:r>
              <a:rPr lang="en-US" baseline="0" dirty="0" err="1" smtClean="0"/>
              <a:t>reproducable</a:t>
            </a:r>
            <a:r>
              <a:rPr lang="en-US" baseline="0" dirty="0" smtClean="0"/>
              <a:t>. </a:t>
            </a:r>
          </a:p>
          <a:p>
            <a:r>
              <a:rPr lang="en-US" baseline="0" dirty="0" smtClean="0"/>
              <a:t>Cons: low torque, not all </a:t>
            </a:r>
            <a:r>
              <a:rPr lang="en-US" baseline="0" dirty="0" err="1" smtClean="0"/>
              <a:t>cryo</a:t>
            </a:r>
            <a:r>
              <a:rPr lang="en-US" baseline="0" dirty="0" smtClean="0"/>
              <a:t> friendly </a:t>
            </a:r>
          </a:p>
          <a:p>
            <a:r>
              <a:rPr lang="en-US" baseline="0" dirty="0" smtClean="0"/>
              <a:t>Two brands </a:t>
            </a:r>
          </a:p>
          <a:p>
            <a:r>
              <a:rPr lang="en-US" baseline="0" dirty="0" smtClean="0"/>
              <a:t>Janssen : pro they say its good enough </a:t>
            </a:r>
          </a:p>
          <a:p>
            <a:r>
              <a:rPr lang="en-US" baseline="0" dirty="0" err="1" smtClean="0"/>
              <a:t>Attocube</a:t>
            </a:r>
            <a:r>
              <a:rPr lang="en-US" baseline="0" dirty="0" smtClean="0"/>
              <a:t>: one line has good torque one is </a:t>
            </a:r>
            <a:r>
              <a:rPr lang="en-US" baseline="0" dirty="0" err="1" smtClean="0"/>
              <a:t>cryo</a:t>
            </a:r>
            <a:r>
              <a:rPr lang="en-US" baseline="0" dirty="0" smtClean="0"/>
              <a:t> friendly and they haven’t said they can customize to our specs yet. </a:t>
            </a:r>
            <a:endParaRPr lang="fr-FR"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22</a:t>
            </a:fld>
            <a:endParaRPr lang="en-US" dirty="0"/>
          </a:p>
        </p:txBody>
      </p:sp>
    </p:spTree>
    <p:extLst>
      <p:ext uri="{BB962C8B-B14F-4D97-AF65-F5344CB8AC3E}">
        <p14:creationId xmlns:p14="http://schemas.microsoft.com/office/powerpoint/2010/main" val="2796866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color to for</a:t>
            </a:r>
            <a:r>
              <a:rPr lang="en-US" baseline="0" dirty="0" smtClean="0"/>
              <a:t> people who are directly involved in this piezo system </a:t>
            </a:r>
            <a:endParaRPr lang="en-US"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2</a:t>
            </a:fld>
            <a:endParaRPr lang="en-US" dirty="0"/>
          </a:p>
        </p:txBody>
      </p:sp>
    </p:spTree>
    <p:extLst>
      <p:ext uri="{BB962C8B-B14F-4D97-AF65-F5344CB8AC3E}">
        <p14:creationId xmlns:p14="http://schemas.microsoft.com/office/powerpoint/2010/main" val="742042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a:t>
            </a:r>
            <a:r>
              <a:rPr lang="en-US" smtClean="0"/>
              <a:t>for coming woo</a:t>
            </a:r>
            <a:endParaRPr lang="fr-FR"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23</a:t>
            </a:fld>
            <a:endParaRPr lang="en-US" dirty="0"/>
          </a:p>
        </p:txBody>
      </p:sp>
    </p:spTree>
    <p:extLst>
      <p:ext uri="{BB962C8B-B14F-4D97-AF65-F5344CB8AC3E}">
        <p14:creationId xmlns:p14="http://schemas.microsoft.com/office/powerpoint/2010/main" val="1972637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a:ln/>
        </p:spPr>
      </p:sp>
      <p:sp>
        <p:nvSpPr>
          <p:cNvPr id="102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Times" charset="0"/>
                <a:ea typeface="ＭＳ Ｐゴシック" charset="0"/>
                <a:cs typeface="ＭＳ Ｐゴシック" charset="0"/>
              </a:rPr>
              <a:t>Here is a brief intro to </a:t>
            </a:r>
            <a:r>
              <a:rPr lang="en-US" dirty="0" err="1" smtClean="0">
                <a:latin typeface="Times" charset="0"/>
                <a:ea typeface="ＭＳ Ｐゴシック" charset="0"/>
                <a:cs typeface="ＭＳ Ｐゴシック" charset="0"/>
              </a:rPr>
              <a:t>admx</a:t>
            </a:r>
            <a:r>
              <a:rPr lang="en-US" baseline="0" dirty="0" smtClean="0">
                <a:latin typeface="Times" charset="0"/>
                <a:ea typeface="ＭＳ Ｐゴシック" charset="0"/>
                <a:cs typeface="ＭＳ Ｐゴシック" charset="0"/>
              </a:rPr>
              <a:t> in general. (GP earlier).</a:t>
            </a:r>
          </a:p>
          <a:p>
            <a:r>
              <a:rPr lang="en-US" baseline="0" dirty="0" smtClean="0">
                <a:latin typeface="Times" charset="0"/>
                <a:ea typeface="ＭＳ Ｐゴシック" charset="0"/>
                <a:cs typeface="ＭＳ Ｐゴシック" charset="0"/>
              </a:rPr>
              <a:t>Dark matter theorized to make up a quarter of mass. Indirect evidence since the 30s. Such as gravitational lensing and </a:t>
            </a:r>
            <a:r>
              <a:rPr lang="en-US" sz="1200" kern="1200" dirty="0" smtClean="0">
                <a:solidFill>
                  <a:schemeClr val="tx1"/>
                </a:solidFill>
                <a:effectLst/>
                <a:latin typeface="Arial"/>
                <a:ea typeface="+mn-ea"/>
                <a:cs typeface="+mn-cs"/>
              </a:rPr>
              <a:t>the flattening of the velocity curves of galaxies</a:t>
            </a:r>
          </a:p>
          <a:p>
            <a:r>
              <a:rPr lang="en-US" sz="1200" kern="1200" dirty="0" err="1" smtClean="0">
                <a:solidFill>
                  <a:schemeClr val="tx1"/>
                </a:solidFill>
                <a:effectLst/>
                <a:latin typeface="Arial"/>
                <a:ea typeface="+mn-ea"/>
                <a:cs typeface="+mn-cs"/>
              </a:rPr>
              <a:t>Axion</a:t>
            </a:r>
            <a:r>
              <a:rPr lang="en-US" sz="1200" kern="1200" dirty="0" smtClean="0">
                <a:solidFill>
                  <a:schemeClr val="tx1"/>
                </a:solidFill>
                <a:effectLst/>
                <a:latin typeface="Arial"/>
                <a:ea typeface="+mn-ea"/>
                <a:cs typeface="+mn-cs"/>
              </a:rPr>
              <a:t> </a:t>
            </a:r>
            <a:r>
              <a:rPr lang="en-US" sz="1200" kern="1200" dirty="0" err="1" smtClean="0">
                <a:solidFill>
                  <a:schemeClr val="tx1"/>
                </a:solidFill>
                <a:effectLst/>
                <a:latin typeface="Arial"/>
                <a:ea typeface="+mn-ea"/>
                <a:cs typeface="+mn-cs"/>
              </a:rPr>
              <a:t>postulaed</a:t>
            </a:r>
            <a:r>
              <a:rPr lang="en-US" sz="1200" kern="1200" dirty="0" smtClean="0">
                <a:solidFill>
                  <a:schemeClr val="tx1"/>
                </a:solidFill>
                <a:effectLst/>
                <a:latin typeface="Arial"/>
                <a:ea typeface="+mn-ea"/>
                <a:cs typeface="+mn-cs"/>
              </a:rPr>
              <a:t> as solution to strong</a:t>
            </a:r>
            <a:r>
              <a:rPr lang="en-US" sz="1200" kern="1200" baseline="0" dirty="0" smtClean="0">
                <a:solidFill>
                  <a:schemeClr val="tx1"/>
                </a:solidFill>
                <a:effectLst/>
                <a:latin typeface="Arial"/>
                <a:ea typeface="+mn-ea"/>
                <a:cs typeface="+mn-cs"/>
              </a:rPr>
              <a:t> </a:t>
            </a:r>
            <a:r>
              <a:rPr lang="en-US" sz="1200" kern="1200" baseline="0" dirty="0" err="1" smtClean="0">
                <a:solidFill>
                  <a:schemeClr val="tx1"/>
                </a:solidFill>
                <a:effectLst/>
                <a:latin typeface="Arial"/>
                <a:ea typeface="+mn-ea"/>
                <a:cs typeface="+mn-cs"/>
              </a:rPr>
              <a:t>cp</a:t>
            </a:r>
            <a:r>
              <a:rPr lang="en-US" sz="1200" kern="1200" baseline="0" dirty="0" smtClean="0">
                <a:solidFill>
                  <a:schemeClr val="tx1"/>
                </a:solidFill>
                <a:effectLst/>
                <a:latin typeface="Arial"/>
                <a:ea typeface="+mn-ea"/>
                <a:cs typeface="+mn-cs"/>
              </a:rPr>
              <a:t> problem and is one of two prevalent dark matter theories. </a:t>
            </a:r>
          </a:p>
          <a:p>
            <a:r>
              <a:rPr lang="en-US" sz="1200" kern="1200" baseline="0" dirty="0" err="1" smtClean="0">
                <a:solidFill>
                  <a:schemeClr val="tx1"/>
                </a:solidFill>
                <a:effectLst/>
                <a:latin typeface="Arial"/>
                <a:ea typeface="+mn-ea"/>
                <a:cs typeface="+mn-cs"/>
              </a:rPr>
              <a:t>Primakoff</a:t>
            </a:r>
            <a:r>
              <a:rPr lang="en-US" sz="1200" kern="1200" baseline="0" dirty="0" smtClean="0">
                <a:solidFill>
                  <a:schemeClr val="tx1"/>
                </a:solidFill>
                <a:effectLst/>
                <a:latin typeface="Arial"/>
                <a:ea typeface="+mn-ea"/>
                <a:cs typeface="+mn-cs"/>
              </a:rPr>
              <a:t> effect – couples to virtual photon to produce real photon with frequency equivalent to the mass energy of </a:t>
            </a:r>
            <a:r>
              <a:rPr lang="en-US" sz="1200" kern="1200" baseline="0" dirty="0" err="1" smtClean="0">
                <a:solidFill>
                  <a:schemeClr val="tx1"/>
                </a:solidFill>
                <a:effectLst/>
                <a:latin typeface="Arial"/>
                <a:ea typeface="+mn-ea"/>
                <a:cs typeface="+mn-cs"/>
              </a:rPr>
              <a:t>axion</a:t>
            </a:r>
            <a:r>
              <a:rPr lang="en-US" sz="1200" kern="1200" baseline="0" dirty="0" smtClean="0">
                <a:solidFill>
                  <a:schemeClr val="tx1"/>
                </a:solidFill>
                <a:effectLst/>
                <a:latin typeface="Arial"/>
                <a:ea typeface="+mn-ea"/>
                <a:cs typeface="+mn-cs"/>
              </a:rPr>
              <a:t>. </a:t>
            </a:r>
          </a:p>
          <a:p>
            <a:r>
              <a:rPr lang="en-US" sz="1200" kern="1200" baseline="0" dirty="0" smtClean="0">
                <a:solidFill>
                  <a:schemeClr val="tx1"/>
                </a:solidFill>
                <a:effectLst/>
                <a:latin typeface="Arial"/>
                <a:ea typeface="+mn-ea"/>
                <a:cs typeface="+mn-cs"/>
              </a:rPr>
              <a:t>Tiny signal – use amplifier and tiny steps to not skip over it. </a:t>
            </a:r>
            <a:endParaRPr lang="en-US" dirty="0" smtClean="0">
              <a:latin typeface="Times" charset="0"/>
              <a:ea typeface="ＭＳ Ｐゴシック" charset="0"/>
              <a:cs typeface="ＭＳ Ｐゴシック" charset="0"/>
            </a:endParaRPr>
          </a:p>
          <a:p>
            <a:endParaRPr lang="en-US" dirty="0" smtClean="0">
              <a:latin typeface="Times" charset="0"/>
              <a:ea typeface="ＭＳ Ｐゴシック" charset="0"/>
              <a:cs typeface="ＭＳ Ｐゴシック" charset="0"/>
            </a:endParaRPr>
          </a:p>
        </p:txBody>
      </p:sp>
      <p:sp>
        <p:nvSpPr>
          <p:cNvPr id="102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b="1">
                <a:solidFill>
                  <a:schemeClr val="tx1"/>
                </a:solidFill>
                <a:latin typeface="Helvetica" charset="0"/>
                <a:ea typeface="ＭＳ Ｐゴシック" charset="0"/>
                <a:cs typeface="ＭＳ Ｐゴシック" charset="0"/>
              </a:defRPr>
            </a:lvl1pPr>
            <a:lvl2pPr marL="750602" indent="-288693" eaLnBrk="0" hangingPunct="0">
              <a:defRPr sz="1400" b="1">
                <a:solidFill>
                  <a:schemeClr val="tx1"/>
                </a:solidFill>
                <a:latin typeface="Helvetica" charset="0"/>
                <a:ea typeface="ＭＳ Ｐゴシック" charset="0"/>
              </a:defRPr>
            </a:lvl2pPr>
            <a:lvl3pPr marL="1154773" indent="-230955" eaLnBrk="0" hangingPunct="0">
              <a:defRPr sz="1400" b="1">
                <a:solidFill>
                  <a:schemeClr val="tx1"/>
                </a:solidFill>
                <a:latin typeface="Helvetica" charset="0"/>
                <a:ea typeface="ＭＳ Ｐゴシック" charset="0"/>
              </a:defRPr>
            </a:lvl3pPr>
            <a:lvl4pPr marL="1616682" indent="-230955" eaLnBrk="0" hangingPunct="0">
              <a:defRPr sz="1400" b="1">
                <a:solidFill>
                  <a:schemeClr val="tx1"/>
                </a:solidFill>
                <a:latin typeface="Helvetica" charset="0"/>
                <a:ea typeface="ＭＳ Ｐゴシック" charset="0"/>
              </a:defRPr>
            </a:lvl4pPr>
            <a:lvl5pPr marL="2078591" indent="-230955" eaLnBrk="0" hangingPunct="0">
              <a:defRPr sz="1400" b="1">
                <a:solidFill>
                  <a:schemeClr val="tx1"/>
                </a:solidFill>
                <a:latin typeface="Helvetica" charset="0"/>
                <a:ea typeface="ＭＳ Ｐゴシック" charset="0"/>
              </a:defRPr>
            </a:lvl5pPr>
            <a:lvl6pPr marL="2540500" indent="-230955" eaLnBrk="0" fontAlgn="base" hangingPunct="0">
              <a:spcBef>
                <a:spcPct val="0"/>
              </a:spcBef>
              <a:spcAft>
                <a:spcPct val="0"/>
              </a:spcAft>
              <a:defRPr sz="1400" b="1">
                <a:solidFill>
                  <a:schemeClr val="tx1"/>
                </a:solidFill>
                <a:latin typeface="Helvetica" charset="0"/>
                <a:ea typeface="ＭＳ Ｐゴシック" charset="0"/>
              </a:defRPr>
            </a:lvl6pPr>
            <a:lvl7pPr marL="3002410" indent="-230955" eaLnBrk="0" fontAlgn="base" hangingPunct="0">
              <a:spcBef>
                <a:spcPct val="0"/>
              </a:spcBef>
              <a:spcAft>
                <a:spcPct val="0"/>
              </a:spcAft>
              <a:defRPr sz="1400" b="1">
                <a:solidFill>
                  <a:schemeClr val="tx1"/>
                </a:solidFill>
                <a:latin typeface="Helvetica" charset="0"/>
                <a:ea typeface="ＭＳ Ｐゴシック" charset="0"/>
              </a:defRPr>
            </a:lvl7pPr>
            <a:lvl8pPr marL="3464319" indent="-230955" eaLnBrk="0" fontAlgn="base" hangingPunct="0">
              <a:spcBef>
                <a:spcPct val="0"/>
              </a:spcBef>
              <a:spcAft>
                <a:spcPct val="0"/>
              </a:spcAft>
              <a:defRPr sz="1400" b="1">
                <a:solidFill>
                  <a:schemeClr val="tx1"/>
                </a:solidFill>
                <a:latin typeface="Helvetica" charset="0"/>
                <a:ea typeface="ＭＳ Ｐゴシック" charset="0"/>
              </a:defRPr>
            </a:lvl8pPr>
            <a:lvl9pPr marL="3926228" indent="-230955" eaLnBrk="0" fontAlgn="base" hangingPunct="0">
              <a:spcBef>
                <a:spcPct val="0"/>
              </a:spcBef>
              <a:spcAft>
                <a:spcPct val="0"/>
              </a:spcAft>
              <a:defRPr sz="1400" b="1">
                <a:solidFill>
                  <a:schemeClr val="tx1"/>
                </a:solidFill>
                <a:latin typeface="Helvetica" charset="0"/>
                <a:ea typeface="ＭＳ Ｐゴシック" charset="0"/>
              </a:defRPr>
            </a:lvl9pPr>
          </a:lstStyle>
          <a:p>
            <a:fld id="{1769E0B3-3866-D143-92DE-69AFCAA88B8F}" type="slidenum">
              <a:rPr lang="en-US" sz="1200" b="0">
                <a:latin typeface="Arial" charset="0"/>
              </a:rPr>
              <a:pPr/>
              <a:t>3</a:t>
            </a:fld>
            <a:endParaRPr lang="en-US" sz="1200" b="0" dirty="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real photon will have an energy equivalent to the mass energy of the </a:t>
            </a:r>
            <a:r>
              <a:rPr lang="en-US" dirty="0" err="1" smtClean="0"/>
              <a:t>axion</a:t>
            </a:r>
            <a:endParaRPr lang="en-US" dirty="0" smtClean="0"/>
          </a:p>
          <a:p>
            <a:r>
              <a:rPr lang="en-US" dirty="0" smtClean="0"/>
              <a:t>Here is the plot of the frequencies that ADMX and ADMXHF are planning to cover. </a:t>
            </a:r>
          </a:p>
          <a:p>
            <a:r>
              <a:rPr lang="en-US" dirty="0" smtClean="0"/>
              <a:t>Filled in – scanned</a:t>
            </a:r>
          </a:p>
          <a:p>
            <a:r>
              <a:rPr lang="en-US" dirty="0" smtClean="0"/>
              <a:t>Top is GHz, bottom would be corresponding mass of </a:t>
            </a:r>
            <a:r>
              <a:rPr lang="en-US" dirty="0" err="1" smtClean="0"/>
              <a:t>axion</a:t>
            </a:r>
            <a:endParaRPr lang="en-US" dirty="0" smtClean="0"/>
          </a:p>
          <a:p>
            <a:r>
              <a:rPr lang="en-US" dirty="0" smtClean="0"/>
              <a:t>Left is coupling strength. </a:t>
            </a:r>
          </a:p>
          <a:p>
            <a:endParaRPr lang="en-US" dirty="0" smtClean="0"/>
          </a:p>
          <a:p>
            <a:endParaRPr lang="fr-FR"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4</a:t>
            </a:fld>
            <a:endParaRPr lang="en-US" dirty="0"/>
          </a:p>
        </p:txBody>
      </p:sp>
    </p:spTree>
    <p:extLst>
      <p:ext uri="{BB962C8B-B14F-4D97-AF65-F5344CB8AC3E}">
        <p14:creationId xmlns:p14="http://schemas.microsoft.com/office/powerpoint/2010/main" val="3989787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a:ea typeface="+mn-ea"/>
                <a:cs typeface="+mn-cs"/>
              </a:rPr>
              <a:t>We do our scanning by mechanically rotating tuning rods inside of the microwave cavity, which change its resonant frequency.  This is the  main function of our rotary drive which will be introduced soon</a:t>
            </a:r>
          </a:p>
          <a:p>
            <a:r>
              <a:rPr lang="en-US" sz="1200" kern="1200" dirty="0" smtClean="0">
                <a:solidFill>
                  <a:schemeClr val="tx1"/>
                </a:solidFill>
                <a:effectLst/>
                <a:latin typeface="Arial"/>
                <a:ea typeface="+mn-ea"/>
                <a:cs typeface="+mn-cs"/>
              </a:rPr>
              <a:t>Here is the gear box that is currently being used. </a:t>
            </a:r>
            <a:endParaRPr lang="en-US"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5</a:t>
            </a:fld>
            <a:endParaRPr lang="en-US" dirty="0"/>
          </a:p>
        </p:txBody>
      </p:sp>
    </p:spTree>
    <p:extLst>
      <p:ext uri="{BB962C8B-B14F-4D97-AF65-F5344CB8AC3E}">
        <p14:creationId xmlns:p14="http://schemas.microsoft.com/office/powerpoint/2010/main" val="3336895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a:ea typeface="+mn-ea"/>
                <a:cs typeface="+mn-cs"/>
              </a:rPr>
              <a:t> Here is a progression of the swept power transmission through the cavity.  There are a very large number of resonant modes, several of which are seen in this specific frequency range of 4.6 to 5.8 GHz.  The one highlighted by the arrow, which moves, is the TM010 mode that couples most to the </a:t>
            </a:r>
            <a:r>
              <a:rPr lang="en-US" sz="1200" kern="1200" dirty="0" err="1" smtClean="0">
                <a:solidFill>
                  <a:schemeClr val="tx1"/>
                </a:solidFill>
                <a:effectLst/>
                <a:latin typeface="Arial"/>
                <a:ea typeface="+mn-ea"/>
                <a:cs typeface="+mn-cs"/>
              </a:rPr>
              <a:t>axion</a:t>
            </a:r>
            <a:r>
              <a:rPr lang="en-US" sz="1200" kern="1200" dirty="0" smtClean="0">
                <a:solidFill>
                  <a:schemeClr val="tx1"/>
                </a:solidFill>
                <a:effectLst/>
                <a:latin typeface="Arial"/>
                <a:ea typeface="+mn-ea"/>
                <a:cs typeface="+mn-cs"/>
              </a:rPr>
              <a:t>, and so we track this one as we scan through the frequencies. </a:t>
            </a:r>
            <a:endParaRPr lang="fr-FR"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6</a:t>
            </a:fld>
            <a:endParaRPr lang="en-US" dirty="0"/>
          </a:p>
        </p:txBody>
      </p:sp>
    </p:spTree>
    <p:extLst>
      <p:ext uri="{BB962C8B-B14F-4D97-AF65-F5344CB8AC3E}">
        <p14:creationId xmlns:p14="http://schemas.microsoft.com/office/powerpoint/2010/main" val="661576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a:ea typeface="+mn-ea"/>
                <a:cs typeface="+mn-cs"/>
              </a:rPr>
              <a:t> Here is a progression of the swept power transmission through the cavity.  There are a very large number of resonant modes, several of which are seen in this specific frequency range of 4.6 to 5.8 GHz.  The one highlighted by the arrow, which moves, is the TM010 mode that couples most to the </a:t>
            </a:r>
            <a:r>
              <a:rPr lang="en-US" sz="1200" kern="1200" dirty="0" err="1" smtClean="0">
                <a:solidFill>
                  <a:schemeClr val="tx1"/>
                </a:solidFill>
                <a:effectLst/>
                <a:latin typeface="Arial"/>
                <a:ea typeface="+mn-ea"/>
                <a:cs typeface="+mn-cs"/>
              </a:rPr>
              <a:t>axion</a:t>
            </a:r>
            <a:r>
              <a:rPr lang="en-US" sz="1200" kern="1200" dirty="0" smtClean="0">
                <a:solidFill>
                  <a:schemeClr val="tx1"/>
                </a:solidFill>
                <a:effectLst/>
                <a:latin typeface="Arial"/>
                <a:ea typeface="+mn-ea"/>
                <a:cs typeface="+mn-cs"/>
              </a:rPr>
              <a:t>, and so we track this one as we scan through the frequencies. </a:t>
            </a:r>
            <a:endParaRPr lang="fr-FR"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10</a:t>
            </a:fld>
            <a:endParaRPr lang="en-US" dirty="0"/>
          </a:p>
        </p:txBody>
      </p:sp>
    </p:spTree>
    <p:extLst>
      <p:ext uri="{BB962C8B-B14F-4D97-AF65-F5344CB8AC3E}">
        <p14:creationId xmlns:p14="http://schemas.microsoft.com/office/powerpoint/2010/main" val="38327760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seen a few slides ago, the</a:t>
            </a:r>
            <a:r>
              <a:rPr lang="en-US" baseline="0" dirty="0" smtClean="0"/>
              <a:t> experiment is currently using a gearbox and stepping motor system. Which comes with two problems.  Heat and step size. Explain graph. We believe </a:t>
            </a:r>
            <a:r>
              <a:rPr lang="en-US" baseline="0" dirty="0" err="1" smtClean="0"/>
              <a:t>piezoelectrics</a:t>
            </a:r>
            <a:r>
              <a:rPr lang="en-US" baseline="0" dirty="0" smtClean="0"/>
              <a:t> are the solution to both. </a:t>
            </a:r>
            <a:endParaRPr lang="fr-FR"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11</a:t>
            </a:fld>
            <a:endParaRPr lang="en-US" dirty="0"/>
          </a:p>
        </p:txBody>
      </p:sp>
    </p:spTree>
    <p:extLst>
      <p:ext uri="{BB962C8B-B14F-4D97-AF65-F5344CB8AC3E}">
        <p14:creationId xmlns:p14="http://schemas.microsoft.com/office/powerpoint/2010/main" val="1405814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Piezoelectrics</a:t>
            </a:r>
            <a:r>
              <a:rPr lang="en-US" dirty="0" smtClean="0"/>
              <a:t> convert an applied electric field into mechanical strain. </a:t>
            </a:r>
          </a:p>
          <a:p>
            <a:r>
              <a:rPr lang="en-US" dirty="0" smtClean="0"/>
              <a:t>Save space.</a:t>
            </a:r>
          </a:p>
          <a:p>
            <a:r>
              <a:rPr lang="en-US" dirty="0" smtClean="0"/>
              <a:t>Gear box is limited by the size of gears. </a:t>
            </a:r>
            <a:r>
              <a:rPr lang="en-US" dirty="0" err="1" smtClean="0"/>
              <a:t>Piezos</a:t>
            </a:r>
            <a:r>
              <a:rPr lang="en-US" baseline="0" dirty="0" smtClean="0"/>
              <a:t> are not </a:t>
            </a:r>
            <a:endParaRPr lang="fr-FR" dirty="0"/>
          </a:p>
        </p:txBody>
      </p:sp>
      <p:sp>
        <p:nvSpPr>
          <p:cNvPr id="4" name="Slide Number Placeholder 3"/>
          <p:cNvSpPr>
            <a:spLocks noGrp="1"/>
          </p:cNvSpPr>
          <p:nvPr>
            <p:ph type="sldNum" sz="quarter" idx="10"/>
          </p:nvPr>
        </p:nvSpPr>
        <p:spPr/>
        <p:txBody>
          <a:bodyPr/>
          <a:lstStyle/>
          <a:p>
            <a:fld id="{4CFDF800-FE0E-A944-8AC1-D57C07B352FC}" type="slidenum">
              <a:rPr lang="en-US" smtClean="0"/>
              <a:pPr/>
              <a:t>12</a:t>
            </a:fld>
            <a:endParaRPr lang="en-US" dirty="0"/>
          </a:p>
        </p:txBody>
      </p:sp>
    </p:spTree>
    <p:extLst>
      <p:ext uri="{BB962C8B-B14F-4D97-AF65-F5344CB8AC3E}">
        <p14:creationId xmlns:p14="http://schemas.microsoft.com/office/powerpoint/2010/main" val="403213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Title Slide">
    <p:spTree>
      <p:nvGrpSpPr>
        <p:cNvPr id="1" name=""/>
        <p:cNvGrpSpPr/>
        <p:nvPr/>
      </p:nvGrpSpPr>
      <p:grpSpPr>
        <a:xfrm>
          <a:off x="0" y="0"/>
          <a:ext cx="0" cy="0"/>
          <a:chOff x="0" y="0"/>
          <a:chExt cx="0" cy="0"/>
        </a:xfrm>
      </p:grpSpPr>
      <p:sp>
        <p:nvSpPr>
          <p:cNvPr id="15" name="Rectangle 14"/>
          <p:cNvSpPr/>
          <p:nvPr/>
        </p:nvSpPr>
        <p:spPr>
          <a:xfrm>
            <a:off x="0" y="3065028"/>
            <a:ext cx="3417506" cy="3792972"/>
          </a:xfrm>
          <a:prstGeom prst="rect">
            <a:avLst/>
          </a:prstGeom>
          <a:solidFill>
            <a:srgbClr val="0F4F9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r"/>
            <a:endParaRPr lang="en-US" dirty="0">
              <a:latin typeface="Arial"/>
            </a:endParaRPr>
          </a:p>
        </p:txBody>
      </p:sp>
      <p:sp>
        <p:nvSpPr>
          <p:cNvPr id="10" name="Title 9"/>
          <p:cNvSpPr>
            <a:spLocks noGrp="1"/>
          </p:cNvSpPr>
          <p:nvPr>
            <p:ph type="title"/>
          </p:nvPr>
        </p:nvSpPr>
        <p:spPr>
          <a:xfrm>
            <a:off x="457200" y="743918"/>
            <a:ext cx="8229600" cy="986725"/>
          </a:xfrm>
        </p:spPr>
        <p:txBody>
          <a:bodyPr/>
          <a:lstStyle>
            <a:lvl1pPr>
              <a:lnSpc>
                <a:spcPts val="3800"/>
              </a:lnSpc>
              <a:defRPr b="0" i="1">
                <a:solidFill>
                  <a:srgbClr val="0F4F97"/>
                </a:solidFill>
                <a:effectLst/>
                <a:latin typeface="Arial"/>
                <a:cs typeface="Arial"/>
              </a:defRPr>
            </a:lvl1pPr>
          </a:lstStyle>
          <a:p>
            <a:r>
              <a:rPr lang="en-US" dirty="0" smtClean="0"/>
              <a:t>Click to edit Master title style</a:t>
            </a:r>
            <a:endParaRPr lang="en-US" dirty="0"/>
          </a:p>
        </p:txBody>
      </p:sp>
      <p:sp>
        <p:nvSpPr>
          <p:cNvPr id="12" name="Text Placeholder 11"/>
          <p:cNvSpPr>
            <a:spLocks noGrp="1"/>
          </p:cNvSpPr>
          <p:nvPr>
            <p:ph type="body" sz="quarter" idx="13"/>
          </p:nvPr>
        </p:nvSpPr>
        <p:spPr>
          <a:xfrm>
            <a:off x="652275" y="1733685"/>
            <a:ext cx="5434199" cy="369888"/>
          </a:xfrm>
        </p:spPr>
        <p:txBody>
          <a:bodyPr>
            <a:noAutofit/>
          </a:bodyPr>
          <a:lstStyle>
            <a:lvl1pPr>
              <a:lnSpc>
                <a:spcPts val="2200"/>
              </a:lnSpc>
              <a:buNone/>
              <a:defRPr sz="2000">
                <a:latin typeface="Arial"/>
                <a:cs typeface="Arial"/>
              </a:defRPr>
            </a:lvl1pPr>
            <a:lvl2pPr>
              <a:buNone/>
              <a:defRPr/>
            </a:lvl2pPr>
            <a:lvl3pPr>
              <a:buNone/>
              <a:defRPr/>
            </a:lvl3pPr>
            <a:lvl4pPr>
              <a:buNone/>
              <a:defRPr/>
            </a:lvl4pPr>
            <a:lvl5pPr>
              <a:buNone/>
              <a:defRPr/>
            </a:lvl5pPr>
          </a:lstStyle>
          <a:p>
            <a:pPr lvl="0"/>
            <a:r>
              <a:rPr lang="en-US" dirty="0" smtClean="0"/>
              <a:t>Click to edit Master text styles</a:t>
            </a:r>
          </a:p>
        </p:txBody>
      </p:sp>
      <p:pic>
        <p:nvPicPr>
          <p:cNvPr id="7" name="Picture 2"/>
          <p:cNvPicPr>
            <a:picLocks noChangeAspect="1" noChangeArrowheads="1"/>
          </p:cNvPicPr>
          <p:nvPr userDrawn="1"/>
        </p:nvPicPr>
        <p:blipFill rotWithShape="1">
          <a:blip r:embed="rId2" cstate="print"/>
          <a:srcRect l="949"/>
          <a:stretch/>
        </p:blipFill>
        <p:spPr bwMode="auto">
          <a:xfrm>
            <a:off x="3497385" y="3062287"/>
            <a:ext cx="5646615" cy="3795713"/>
          </a:xfrm>
          <a:prstGeom prst="rect">
            <a:avLst/>
          </a:prstGeom>
          <a:noFill/>
          <a:ln w="9525">
            <a:noFill/>
            <a:miter lim="800000"/>
            <a:headEnd/>
            <a:tailEnd/>
          </a:ln>
        </p:spPr>
      </p:pic>
      <p:sp>
        <p:nvSpPr>
          <p:cNvPr id="11" name="TextBox 10"/>
          <p:cNvSpPr txBox="1"/>
          <p:nvPr userDrawn="1"/>
        </p:nvSpPr>
        <p:spPr>
          <a:xfrm>
            <a:off x="44879" y="5974520"/>
            <a:ext cx="3351463" cy="601703"/>
          </a:xfrm>
          <a:prstGeom prst="rect">
            <a:avLst/>
          </a:prstGeom>
          <a:noFill/>
          <a:effectLst/>
        </p:spPr>
        <p:txBody>
          <a:bodyPr wrap="square" rtlCol="0">
            <a:spAutoFit/>
          </a:bodyPr>
          <a:lstStyle/>
          <a:p>
            <a:pPr marL="0" algn="l" defTabSz="457200" rtl="0" eaLnBrk="1" latinLnBrk="0" hangingPunct="1">
              <a:lnSpc>
                <a:spcPct val="90000"/>
              </a:lnSpc>
              <a:spcAft>
                <a:spcPts val="300"/>
              </a:spcAft>
            </a:pPr>
            <a:r>
              <a:rPr lang="en-US" sz="1000" kern="1200" dirty="0" smtClean="0">
                <a:solidFill>
                  <a:schemeClr val="bg1"/>
                </a:solidFill>
                <a:effectLst/>
                <a:latin typeface="Arial"/>
                <a:ea typeface="+mn-ea"/>
                <a:cs typeface="Arial"/>
              </a:rPr>
              <a:t>LLNL-PRES-560861</a:t>
            </a:r>
          </a:p>
          <a:p>
            <a:pPr marL="0" algn="l" defTabSz="457200" rtl="0" eaLnBrk="1" latinLnBrk="0" hangingPunct="1">
              <a:lnSpc>
                <a:spcPct val="90000"/>
              </a:lnSpc>
              <a:spcAft>
                <a:spcPts val="600"/>
              </a:spcAft>
            </a:pPr>
            <a:r>
              <a:rPr lang="en-US" sz="800" kern="1200" dirty="0" smtClean="0">
                <a:solidFill>
                  <a:schemeClr val="bg1"/>
                </a:solidFill>
                <a:effectLst/>
                <a:latin typeface="Arial"/>
                <a:ea typeface="+mn-ea"/>
                <a:cs typeface="Arial"/>
              </a:rPr>
              <a:t>This work was performed under the auspices of the</a:t>
            </a:r>
            <a:r>
              <a:rPr lang="en-US" sz="800" kern="1200" baseline="0" dirty="0" smtClean="0">
                <a:solidFill>
                  <a:schemeClr val="bg1"/>
                </a:solidFill>
                <a:effectLst/>
                <a:latin typeface="Arial"/>
                <a:ea typeface="+mn-ea"/>
                <a:cs typeface="Arial"/>
              </a:rPr>
              <a:t> </a:t>
            </a:r>
            <a:r>
              <a:rPr lang="en-US" sz="800" kern="1200" dirty="0" smtClean="0">
                <a:solidFill>
                  <a:schemeClr val="bg1"/>
                </a:solidFill>
                <a:effectLst/>
                <a:latin typeface="Arial"/>
                <a:ea typeface="+mn-ea"/>
                <a:cs typeface="Arial"/>
              </a:rPr>
              <a:t>U.S. Department </a:t>
            </a:r>
            <a:br>
              <a:rPr lang="en-US" sz="800" kern="1200" dirty="0" smtClean="0">
                <a:solidFill>
                  <a:schemeClr val="bg1"/>
                </a:solidFill>
                <a:effectLst/>
                <a:latin typeface="Arial"/>
                <a:ea typeface="+mn-ea"/>
                <a:cs typeface="Arial"/>
              </a:rPr>
            </a:br>
            <a:r>
              <a:rPr lang="en-US" sz="800" kern="1200" dirty="0" smtClean="0">
                <a:solidFill>
                  <a:schemeClr val="bg1"/>
                </a:solidFill>
                <a:effectLst/>
                <a:latin typeface="Arial"/>
                <a:ea typeface="+mn-ea"/>
                <a:cs typeface="Arial"/>
              </a:rPr>
              <a:t>of Energy by Lawrence Livermore National Laboratory under Contract </a:t>
            </a:r>
            <a:br>
              <a:rPr lang="en-US" sz="800" kern="1200" dirty="0" smtClean="0">
                <a:solidFill>
                  <a:schemeClr val="bg1"/>
                </a:solidFill>
                <a:effectLst/>
                <a:latin typeface="Arial"/>
                <a:ea typeface="+mn-ea"/>
                <a:cs typeface="Arial"/>
              </a:rPr>
            </a:br>
            <a:r>
              <a:rPr lang="en-US" sz="800" kern="1200" dirty="0" smtClean="0">
                <a:solidFill>
                  <a:schemeClr val="bg1"/>
                </a:solidFill>
                <a:effectLst/>
                <a:latin typeface="Arial"/>
                <a:ea typeface="+mn-ea"/>
                <a:cs typeface="Arial"/>
              </a:rPr>
              <a:t>DE-AC52-07NA27344.</a:t>
            </a:r>
            <a:r>
              <a:rPr lang="en-US" sz="800" kern="1200" baseline="0" dirty="0" smtClean="0">
                <a:solidFill>
                  <a:schemeClr val="bg1"/>
                </a:solidFill>
                <a:effectLst/>
                <a:latin typeface="Arial"/>
                <a:ea typeface="+mn-ea"/>
                <a:cs typeface="Arial"/>
              </a:rPr>
              <a:t> </a:t>
            </a:r>
            <a:r>
              <a:rPr lang="en-US" sz="800" kern="1200" dirty="0" smtClean="0">
                <a:solidFill>
                  <a:schemeClr val="bg1"/>
                </a:solidFill>
                <a:effectLst/>
                <a:latin typeface="Arial"/>
                <a:ea typeface="+mn-ea"/>
                <a:cs typeface="Arial"/>
              </a:rPr>
              <a:t>Lawrence Livermore National Security, LLC</a:t>
            </a:r>
            <a:endParaRPr lang="en-US" sz="800" kern="1200" dirty="0">
              <a:solidFill>
                <a:schemeClr val="bg1"/>
              </a:solidFill>
              <a:effectLst/>
              <a:latin typeface="Arial"/>
              <a:ea typeface="+mn-ea"/>
              <a:cs typeface="Arial"/>
            </a:endParaRPr>
          </a:p>
        </p:txBody>
      </p:sp>
      <p:pic>
        <p:nvPicPr>
          <p:cNvPr id="16" name="Picture 15" descr="LLNL_Logo_WHT-LRG.png"/>
          <p:cNvPicPr>
            <a:picLocks noChangeAspect="1"/>
          </p:cNvPicPr>
          <p:nvPr userDrawn="1"/>
        </p:nvPicPr>
        <p:blipFill>
          <a:blip r:embed="rId3" cstate="print"/>
          <a:stretch>
            <a:fillRect/>
          </a:stretch>
        </p:blipFill>
        <p:spPr>
          <a:xfrm>
            <a:off x="159876" y="3220532"/>
            <a:ext cx="2240285" cy="377953"/>
          </a:xfrm>
          <a:prstGeom prst="rect">
            <a:avLst/>
          </a:prstGeom>
        </p:spPr>
      </p:pic>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9_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0_end page">
    <p:bg>
      <p:bgPr>
        <a:solidFill>
          <a:srgbClr val="0F4F97"/>
        </a:solidFill>
        <a:effectLst/>
      </p:bgPr>
    </p:bg>
    <p:spTree>
      <p:nvGrpSpPr>
        <p:cNvPr id="1" name=""/>
        <p:cNvGrpSpPr/>
        <p:nvPr/>
      </p:nvGrpSpPr>
      <p:grpSpPr>
        <a:xfrm>
          <a:off x="0" y="0"/>
          <a:ext cx="0" cy="0"/>
          <a:chOff x="0" y="0"/>
          <a:chExt cx="0" cy="0"/>
        </a:xfrm>
      </p:grpSpPr>
      <p:pic>
        <p:nvPicPr>
          <p:cNvPr id="3" name="Picture 2" descr="LLNL_Logo_WHT-LRG.png"/>
          <p:cNvPicPr>
            <a:picLocks noChangeAspect="1"/>
          </p:cNvPicPr>
          <p:nvPr userDrawn="1"/>
        </p:nvPicPr>
        <p:blipFill>
          <a:blip r:embed="rId2" cstate="print"/>
          <a:stretch>
            <a:fillRect/>
          </a:stretch>
        </p:blipFill>
        <p:spPr>
          <a:xfrm>
            <a:off x="721852" y="5437487"/>
            <a:ext cx="3602498" cy="607768"/>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717646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Bef>
                <a:spcPts val="6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5" name="Title Placeholder 1"/>
          <p:cNvSpPr>
            <a:spLocks noGrp="1"/>
          </p:cNvSpPr>
          <p:nvPr>
            <p:ph type="title"/>
          </p:nvPr>
        </p:nvSpPr>
        <p:spPr>
          <a:xfrm>
            <a:off x="457200" y="220136"/>
            <a:ext cx="8229600" cy="832050"/>
          </a:xfrm>
          <a:prstGeom prst="rect">
            <a:avLst/>
          </a:prstGeom>
          <a:effectLst/>
        </p:spPr>
        <p:txBody>
          <a:bodyPr vert="horz" lIns="91440" rIns="45720" rtlCol="0" anchor="ctr" anchorCtr="0">
            <a:noAutofit/>
            <a:scene3d>
              <a:camera prst="orthographicFront"/>
              <a:lightRig rig="threePt" dir="t">
                <a:rot lat="0" lon="0" rev="4800000"/>
              </a:lightRig>
            </a:scene3d>
            <a:sp3d prstMaterial="matte"/>
          </a:bodyPr>
          <a:lstStyle/>
          <a:p>
            <a:r>
              <a:rPr kumimoji="0" lang="en-US" dirty="0" smtClean="0"/>
              <a:t>Click to edit Master title style</a:t>
            </a:r>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with lef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dirty="0" smtClean="0"/>
              <a:t>Click to edit Master title style</a:t>
            </a:r>
            <a:endParaRPr lang="en-US" dirty="0"/>
          </a:p>
        </p:txBody>
      </p:sp>
      <p:sp>
        <p:nvSpPr>
          <p:cNvPr id="4" name="Content Placeholder 2"/>
          <p:cNvSpPr>
            <a:spLocks noGrp="1"/>
          </p:cNvSpPr>
          <p:nvPr>
            <p:ph idx="1"/>
          </p:nvPr>
        </p:nvSpPr>
        <p:spPr>
          <a:xfrm>
            <a:off x="457200"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with right-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dirty="0" smtClean="0"/>
              <a:t>Click to edit Master title style</a:t>
            </a:r>
            <a:endParaRPr lang="en-US" dirty="0"/>
          </a:p>
        </p:txBody>
      </p:sp>
      <p:sp>
        <p:nvSpPr>
          <p:cNvPr id="4" name="Content Placeholder 2"/>
          <p:cNvSpPr>
            <a:spLocks noGrp="1"/>
          </p:cNvSpPr>
          <p:nvPr>
            <p:ph idx="1"/>
          </p:nvPr>
        </p:nvSpPr>
        <p:spPr>
          <a:xfrm>
            <a:off x="4727275"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with side-by-sid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3800"/>
              </a:lnSpc>
              <a:defRPr>
                <a:effectLst/>
              </a:defRPr>
            </a:lvl1pPr>
          </a:lstStyle>
          <a:p>
            <a:r>
              <a:rPr lang="en-US" dirty="0" smtClean="0"/>
              <a:t>Click to edit Master title style</a:t>
            </a:r>
            <a:endParaRPr lang="en-US" dirty="0"/>
          </a:p>
        </p:txBody>
      </p:sp>
      <p:sp>
        <p:nvSpPr>
          <p:cNvPr id="4" name="Content Placeholder 2"/>
          <p:cNvSpPr>
            <a:spLocks noGrp="1"/>
          </p:cNvSpPr>
          <p:nvPr>
            <p:ph idx="1"/>
          </p:nvPr>
        </p:nvSpPr>
        <p:spPr>
          <a:xfrm>
            <a:off x="465826"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Content Placeholder 2"/>
          <p:cNvSpPr>
            <a:spLocks noGrp="1"/>
          </p:cNvSpPr>
          <p:nvPr>
            <p:ph idx="10"/>
          </p:nvPr>
        </p:nvSpPr>
        <p:spPr>
          <a:xfrm>
            <a:off x="4718649" y="1566863"/>
            <a:ext cx="3968496" cy="4751357"/>
          </a:xfrm>
        </p:spPr>
        <p:txBody>
          <a:bodyPr/>
          <a:lstStyle>
            <a:lvl1pPr>
              <a:spcBef>
                <a:spcPts val="1200"/>
              </a:spcBef>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with Quad Text">
    <p:spTree>
      <p:nvGrpSpPr>
        <p:cNvPr id="1" name=""/>
        <p:cNvGrpSpPr/>
        <p:nvPr/>
      </p:nvGrpSpPr>
      <p:grpSpPr>
        <a:xfrm>
          <a:off x="0" y="0"/>
          <a:ext cx="0" cy="0"/>
          <a:chOff x="0" y="0"/>
          <a:chExt cx="0" cy="0"/>
        </a:xfrm>
      </p:grpSpPr>
      <p:sp>
        <p:nvSpPr>
          <p:cNvPr id="14" name="Text Placeholder 12"/>
          <p:cNvSpPr>
            <a:spLocks noGrp="1"/>
          </p:cNvSpPr>
          <p:nvPr>
            <p:ph type="body" sz="quarter" idx="15"/>
          </p:nvPr>
        </p:nvSpPr>
        <p:spPr>
          <a:xfrm>
            <a:off x="4575089" y="1653591"/>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dirty="0" smtClean="0"/>
              <a:t>Click to edit Master title style</a:t>
            </a:r>
            <a:endParaRPr lang="en-US" dirty="0"/>
          </a:p>
        </p:txBody>
      </p:sp>
      <p:cxnSp>
        <p:nvCxnSpPr>
          <p:cNvPr id="5" name="Straight Connector 4"/>
          <p:cNvCxnSpPr/>
          <p:nvPr userDrawn="1"/>
        </p:nvCxnSpPr>
        <p:spPr bwMode="auto">
          <a:xfrm rot="5400000">
            <a:off x="2153528" y="3920602"/>
            <a:ext cx="4722647" cy="1588"/>
          </a:xfrm>
          <a:prstGeom prst="line">
            <a:avLst/>
          </a:prstGeom>
          <a:solidFill>
            <a:schemeClr val="accent1"/>
          </a:solidFill>
          <a:ln w="38100" cap="flat" cmpd="sng" algn="ctr">
            <a:solidFill>
              <a:schemeClr val="bg1"/>
            </a:solidFill>
            <a:prstDash val="solid"/>
            <a:round/>
            <a:headEnd type="none" w="med" len="med"/>
            <a:tailEnd type="none" w="med" len="med"/>
          </a:ln>
          <a:effectLst>
            <a:outerShdw blurRad="50800" dist="38100" dir="2700000" algn="tl" rotWithShape="0">
              <a:srgbClr val="3961A7">
                <a:alpha val="43000"/>
              </a:srgbClr>
            </a:outerShdw>
          </a:effectLst>
        </p:spPr>
      </p:cxnSp>
      <p:cxnSp>
        <p:nvCxnSpPr>
          <p:cNvPr id="6" name="Straight Connector 5"/>
          <p:cNvCxnSpPr/>
          <p:nvPr userDrawn="1"/>
        </p:nvCxnSpPr>
        <p:spPr bwMode="auto">
          <a:xfrm>
            <a:off x="469900" y="3873981"/>
            <a:ext cx="8229600" cy="1588"/>
          </a:xfrm>
          <a:prstGeom prst="line">
            <a:avLst/>
          </a:prstGeom>
          <a:solidFill>
            <a:schemeClr val="accent1"/>
          </a:solidFill>
          <a:ln w="38100" cap="flat" cmpd="sng" algn="ctr">
            <a:solidFill>
              <a:schemeClr val="bg1"/>
            </a:solidFill>
            <a:prstDash val="solid"/>
            <a:round/>
            <a:headEnd type="none" w="med" len="med"/>
            <a:tailEnd type="none" w="med" len="med"/>
          </a:ln>
          <a:effectLst>
            <a:outerShdw blurRad="50800" dist="38100" dir="2700000" algn="tl" rotWithShape="0">
              <a:srgbClr val="3961A7">
                <a:alpha val="43000"/>
              </a:srgbClr>
            </a:outerShdw>
          </a:effectLst>
        </p:spPr>
      </p:cxnSp>
      <p:sp>
        <p:nvSpPr>
          <p:cNvPr id="7" name="Text Placeholder 12"/>
          <p:cNvSpPr>
            <a:spLocks noGrp="1"/>
          </p:cNvSpPr>
          <p:nvPr>
            <p:ph type="body" sz="quarter" idx="11"/>
          </p:nvPr>
        </p:nvSpPr>
        <p:spPr>
          <a:xfrm>
            <a:off x="469900" y="1653591"/>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12"/>
          <p:cNvSpPr>
            <a:spLocks noGrp="1"/>
          </p:cNvSpPr>
          <p:nvPr>
            <p:ph type="body" sz="quarter" idx="16"/>
          </p:nvPr>
        </p:nvSpPr>
        <p:spPr>
          <a:xfrm>
            <a:off x="4575089" y="4021969"/>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2"/>
          <p:cNvSpPr>
            <a:spLocks noGrp="1"/>
          </p:cNvSpPr>
          <p:nvPr>
            <p:ph type="body" sz="quarter" idx="17"/>
          </p:nvPr>
        </p:nvSpPr>
        <p:spPr>
          <a:xfrm>
            <a:off x="469900" y="4021969"/>
            <a:ext cx="3959225" cy="2101328"/>
          </a:xfrm>
          <a:effectLst/>
        </p:spPr>
        <p:txBody>
          <a:bodyPr/>
          <a:lstStyle>
            <a:lvl1pPr marL="288925" indent="-169863">
              <a:defRPr sz="1400"/>
            </a:lvl1pPr>
            <a:lvl2pPr marL="460375" indent="-171450">
              <a:defRPr sz="1400"/>
            </a:lvl2pPr>
            <a:lvl3pPr marL="685800" indent="-225425">
              <a:defRPr sz="1200"/>
            </a:lvl3pPr>
            <a:lvl4pPr marL="858838" indent="-173038">
              <a:defRPr sz="1200"/>
            </a:lvl4pPr>
            <a:lvl5pPr marL="1030288" indent="-171450">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Full Image with Titl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endParaRPr lang="en-US" dirty="0" smtClean="0"/>
          </a:p>
          <a:p>
            <a:endParaRPr lang="en-US" dirty="0" smtClean="0"/>
          </a:p>
          <a:p>
            <a:endParaRPr lang="en-US" dirty="0" smtClean="0"/>
          </a:p>
          <a:p>
            <a:endParaRPr lang="en-US" dirty="0"/>
          </a:p>
        </p:txBody>
      </p:sp>
      <p:sp>
        <p:nvSpPr>
          <p:cNvPr id="6" name="Title 5"/>
          <p:cNvSpPr>
            <a:spLocks noGrp="1"/>
          </p:cNvSpPr>
          <p:nvPr>
            <p:ph type="title"/>
          </p:nvPr>
        </p:nvSpPr>
        <p:spPr>
          <a:xfrm>
            <a:off x="0" y="220136"/>
            <a:ext cx="9143999" cy="1251062"/>
          </a:xfrm>
          <a:gradFill flip="none" rotWithShape="1">
            <a:gsLst>
              <a:gs pos="0">
                <a:srgbClr val="FFFFFF">
                  <a:alpha val="80000"/>
                </a:srgbClr>
              </a:gs>
              <a:gs pos="100000">
                <a:srgbClr val="000000">
                  <a:alpha val="0"/>
                </a:srgbClr>
              </a:gs>
              <a:gs pos="78000">
                <a:srgbClr val="FFFFFF">
                  <a:alpha val="59000"/>
                </a:srgbClr>
              </a:gs>
            </a:gsLst>
            <a:lin ang="0" scaled="1"/>
            <a:tileRect/>
          </a:gradFill>
          <a:effectLst/>
        </p:spPr>
        <p:txBody>
          <a:bodyPr vert="horz" lIns="457200" rIns="45720" rtlCol="0" anchor="b" anchorCtr="0">
            <a:noAutofit/>
            <a:scene3d>
              <a:camera prst="orthographicFront"/>
              <a:lightRig rig="threePt" dir="t">
                <a:rot lat="0" lon="0" rev="4800000"/>
              </a:lightRig>
            </a:scene3d>
            <a:sp3d prstMaterial="matte"/>
          </a:bodyPr>
          <a:lstStyle>
            <a:lvl1pPr marL="233363" indent="0">
              <a:lnSpc>
                <a:spcPts val="3800"/>
              </a:lnSpc>
              <a:defRPr kumimoji="0" lang="en-US" sz="3600" b="1" i="0" u="none" strike="noStrike" kern="1200" cap="none" spc="0" normalizeH="0" baseline="0" noProof="0" dirty="0" smtClean="0">
                <a:ln>
                  <a:noFill/>
                </a:ln>
                <a:solidFill>
                  <a:srgbClr val="214A8F"/>
                </a:solidFill>
                <a:effectLst/>
                <a:uLnTx/>
                <a:uFillTx/>
                <a:latin typeface="Arial"/>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Full Imag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349042"/>
          </a:xfrm>
        </p:spPr>
        <p:txBody>
          <a:bodyPr/>
          <a:lstStyle/>
          <a:p>
            <a:endParaRPr lang="en-US" dirty="0" smtClean="0"/>
          </a:p>
          <a:p>
            <a:endParaRPr lang="en-US" dirty="0" smtClean="0"/>
          </a:p>
          <a:p>
            <a:endParaRPr lang="en-US" dirty="0" smtClean="0"/>
          </a:p>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png"/><Relationship Id="rId15" Type="http://schemas.openxmlformats.org/officeDocument/2006/relationships/image" Target="../media/image3.tif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0" name="Rectangle 19"/>
          <p:cNvSpPr/>
          <p:nvPr/>
        </p:nvSpPr>
        <p:spPr>
          <a:xfrm>
            <a:off x="0" y="6355080"/>
            <a:ext cx="9144000" cy="502920"/>
          </a:xfrm>
          <a:prstGeom prst="rect">
            <a:avLst/>
          </a:prstGeom>
          <a:solidFill>
            <a:schemeClr val="bg1">
              <a:lumMod val="85000"/>
            </a:schemeClr>
          </a:solidFill>
          <a:ln>
            <a:noFill/>
          </a:ln>
        </p:spPr>
        <p:style>
          <a:lnRef idx="1">
            <a:schemeClr val="accent1"/>
          </a:lnRef>
          <a:fillRef idx="3">
            <a:schemeClr val="accent1"/>
          </a:fillRef>
          <a:effectRef idx="2">
            <a:schemeClr val="accent1"/>
          </a:effectRef>
          <a:fontRef idx="minor">
            <a:schemeClr val="lt1"/>
          </a:fontRef>
        </p:style>
        <p:txBody>
          <a:bodyPr rIns="0" rtlCol="0" anchor="ctr"/>
          <a:lstStyle/>
          <a:p>
            <a:pPr algn="ctr"/>
            <a:endParaRPr lang="en-US" dirty="0">
              <a:latin typeface="Arial"/>
            </a:endParaRPr>
          </a:p>
        </p:txBody>
      </p:sp>
      <p:sp>
        <p:nvSpPr>
          <p:cNvPr id="2" name="Title Placeholder 1"/>
          <p:cNvSpPr>
            <a:spLocks noGrp="1"/>
          </p:cNvSpPr>
          <p:nvPr>
            <p:ph type="title"/>
          </p:nvPr>
        </p:nvSpPr>
        <p:spPr>
          <a:xfrm>
            <a:off x="457200" y="220136"/>
            <a:ext cx="8229600" cy="869628"/>
          </a:xfrm>
          <a:prstGeom prst="rect">
            <a:avLst/>
          </a:prstGeom>
          <a:effectLst/>
        </p:spPr>
        <p:txBody>
          <a:bodyPr vert="horz" lIns="91440" rIns="45720" rtlCol="0" anchor="ctr" anchorCtr="0">
            <a:noAutofit/>
            <a:scene3d>
              <a:camera prst="orthographicFront"/>
              <a:lightRig rig="threePt" dir="t">
                <a:rot lat="0" lon="0" rev="4800000"/>
              </a:lightRig>
            </a:scene3d>
            <a:sp3d prstMaterial="matte"/>
          </a:body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315233"/>
            <a:ext cx="8229600" cy="4910203"/>
          </a:xfrm>
          <a:prstGeom prst="rect">
            <a:avLst/>
          </a:prstGeom>
        </p:spPr>
        <p:txBody>
          <a:bodyPr vert="horz" lIns="54864" tIns="91440" rtlCol="0">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Rectangle 9"/>
          <p:cNvSpPr/>
          <p:nvPr/>
        </p:nvSpPr>
        <p:spPr bwMode="invGray">
          <a:xfrm>
            <a:off x="1" y="635508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latin typeface="Arial"/>
            </a:endParaRPr>
          </a:p>
        </p:txBody>
      </p:sp>
      <p:sp>
        <p:nvSpPr>
          <p:cNvPr id="12" name="Text Box 20"/>
          <p:cNvSpPr txBox="1">
            <a:spLocks noChangeArrowheads="1"/>
          </p:cNvSpPr>
          <p:nvPr/>
        </p:nvSpPr>
        <p:spPr bwMode="auto">
          <a:xfrm>
            <a:off x="379731" y="6492857"/>
            <a:ext cx="3052548" cy="307777"/>
          </a:xfrm>
          <a:prstGeom prst="rect">
            <a:avLst/>
          </a:prstGeom>
          <a:noFill/>
          <a:ln w="9525">
            <a:noFill/>
            <a:miter lim="800000"/>
            <a:headEnd/>
            <a:tailEnd/>
          </a:ln>
          <a:effectLst/>
        </p:spPr>
        <p:txBody>
          <a:bodyPr wrap="square">
            <a:spAutoFit/>
          </a:bodyPr>
          <a:lstStyle/>
          <a:p>
            <a:r>
              <a:rPr lang="en-US" sz="1400" b="1" dirty="0">
                <a:solidFill>
                  <a:srgbClr val="124A91"/>
                </a:solidFill>
                <a:latin typeface="Arial Narrow" pitchFamily="-80" charset="0"/>
              </a:rPr>
              <a:t>Lawrence Livermore National Laboratory</a:t>
            </a:r>
          </a:p>
        </p:txBody>
      </p:sp>
      <p:pic>
        <p:nvPicPr>
          <p:cNvPr id="13" name="Picture 21" descr="lab_icon_no_box_blue_rgb"/>
          <p:cNvPicPr>
            <a:picLocks noChangeAspect="1" noChangeArrowheads="1"/>
          </p:cNvPicPr>
          <p:nvPr/>
        </p:nvPicPr>
        <p:blipFill>
          <a:blip r:embed="rId14" cstate="print"/>
          <a:srcRect/>
          <a:stretch>
            <a:fillRect/>
          </a:stretch>
        </p:blipFill>
        <p:spPr bwMode="auto">
          <a:xfrm>
            <a:off x="8480166" y="6535024"/>
            <a:ext cx="231880" cy="211357"/>
          </a:xfrm>
          <a:prstGeom prst="rect">
            <a:avLst/>
          </a:prstGeom>
          <a:noFill/>
          <a:effectLst/>
        </p:spPr>
      </p:pic>
      <p:sp>
        <p:nvSpPr>
          <p:cNvPr id="14" name="TextBox 13"/>
          <p:cNvSpPr txBox="1"/>
          <p:nvPr/>
        </p:nvSpPr>
        <p:spPr>
          <a:xfrm>
            <a:off x="7786310" y="6591164"/>
            <a:ext cx="793810" cy="138499"/>
          </a:xfrm>
          <a:prstGeom prst="rect">
            <a:avLst/>
          </a:prstGeom>
          <a:noFill/>
        </p:spPr>
        <p:txBody>
          <a:bodyPr wrap="none" lIns="0" bIns="0" rtlCol="0" anchor="b" anchorCtr="0">
            <a:spAutoFit/>
          </a:bodyPr>
          <a:lstStyle/>
          <a:p>
            <a:pPr algn="r"/>
            <a:r>
              <a:rPr lang="en-US" sz="600" dirty="0" smtClean="0">
                <a:latin typeface="Arial"/>
                <a:cs typeface="Arial"/>
              </a:rPr>
              <a:t>LLNL-PRES-560861</a:t>
            </a:r>
          </a:p>
        </p:txBody>
      </p:sp>
      <p:sp>
        <p:nvSpPr>
          <p:cNvPr id="19" name="Slide Number Placeholder 7"/>
          <p:cNvSpPr txBox="1">
            <a:spLocks/>
          </p:cNvSpPr>
          <p:nvPr/>
        </p:nvSpPr>
        <p:spPr>
          <a:xfrm>
            <a:off x="8212821" y="6493079"/>
            <a:ext cx="360727" cy="159392"/>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AD690BD-BADF-4FBD-97E7-557E707EBBB2}" type="slidenum">
              <a:rPr kumimoji="0" lang="en-US" sz="700" b="0" i="0" u="none" strike="noStrike" kern="1200" cap="none" spc="0" normalizeH="0" baseline="0" noProof="0" smtClean="0">
                <a:ln>
                  <a:noFill/>
                </a:ln>
                <a:solidFill>
                  <a:schemeClr val="tx1"/>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7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Picture 10" descr="PLS_Logo_small.tif"/>
          <p:cNvPicPr/>
          <p:nvPr/>
        </p:nvPicPr>
        <p:blipFill>
          <a:blip r:embed="rId15" cstate="print"/>
          <a:stretch>
            <a:fillRect/>
          </a:stretch>
        </p:blipFill>
        <p:spPr>
          <a:xfrm>
            <a:off x="6363424" y="6514286"/>
            <a:ext cx="1371600" cy="256032"/>
          </a:xfrm>
          <a:prstGeom prst="rect">
            <a:avLst/>
          </a:prstGeom>
        </p:spPr>
      </p:pic>
    </p:spTree>
  </p:cSld>
  <p:clrMap bg1="lt1" tx1="dk1" bg2="lt2" tx2="dk2" accent1="accent1" accent2="accent2" accent3="accent3" accent4="accent4" accent5="accent5" accent6="accent6" hlink="hlink" folHlink="folHlink"/>
  <p:sldLayoutIdLst>
    <p:sldLayoutId id="2147483689" r:id="rId1"/>
    <p:sldLayoutId id="2147483692" r:id="rId2"/>
    <p:sldLayoutId id="2147483691" r:id="rId3"/>
    <p:sldLayoutId id="2147483703" r:id="rId4"/>
    <p:sldLayoutId id="2147483705" r:id="rId5"/>
    <p:sldLayoutId id="2147483706" r:id="rId6"/>
    <p:sldLayoutId id="2147483702" r:id="rId7"/>
    <p:sldLayoutId id="2147483698" r:id="rId8"/>
    <p:sldLayoutId id="2147483707" r:id="rId9"/>
    <p:sldLayoutId id="2147483699" r:id="rId10"/>
    <p:sldLayoutId id="2147483708" r:id="rId11"/>
    <p:sldLayoutId id="2147483710" r:id="rId12"/>
  </p:sldLayoutIdLst>
  <p:hf hdr="0" ftr="0" dt="0"/>
  <p:txStyles>
    <p:titleStyle>
      <a:lvl1pPr algn="l" rtl="0" eaLnBrk="1" latinLnBrk="0" hangingPunct="1">
        <a:lnSpc>
          <a:spcPct val="100000"/>
        </a:lnSpc>
        <a:spcBef>
          <a:spcPct val="0"/>
        </a:spcBef>
        <a:buNone/>
        <a:defRPr kumimoji="0" sz="3200" b="1" kern="1200">
          <a:solidFill>
            <a:srgbClr val="214A8F"/>
          </a:solidFill>
          <a:effectLst/>
          <a:latin typeface="Arial"/>
          <a:ea typeface="+mj-ea"/>
          <a:cs typeface="Arial"/>
        </a:defRPr>
      </a:lvl1pPr>
    </p:titleStyle>
    <p:bodyStyle>
      <a:lvl1pPr marL="400050" indent="-280988" algn="l" rtl="0" eaLnBrk="1" latinLnBrk="0" hangingPunct="1">
        <a:spcBef>
          <a:spcPts val="1200"/>
        </a:spcBef>
        <a:spcAft>
          <a:spcPts val="600"/>
        </a:spcAft>
        <a:buClr>
          <a:srgbClr val="0D5097"/>
        </a:buClr>
        <a:buSzPct val="90000"/>
        <a:buFont typeface="Wingdings" charset="2"/>
        <a:buChar char="§"/>
        <a:defRPr kumimoji="0" sz="2800" kern="1200">
          <a:solidFill>
            <a:schemeClr val="tx1"/>
          </a:solidFill>
          <a:latin typeface="Arial"/>
          <a:ea typeface="+mn-ea"/>
          <a:cs typeface="Arial"/>
        </a:defRPr>
      </a:lvl1pPr>
      <a:lvl2pPr marL="628650" indent="-215900" algn="l" rtl="0" eaLnBrk="1" latinLnBrk="0" hangingPunct="1">
        <a:spcBef>
          <a:spcPts val="0"/>
        </a:spcBef>
        <a:spcAft>
          <a:spcPts val="600"/>
        </a:spcAft>
        <a:buClrTx/>
        <a:buSzPct val="90000"/>
        <a:buFont typeface="Arial"/>
        <a:buChar char="•"/>
        <a:defRPr kumimoji="0" sz="2400" kern="1200">
          <a:solidFill>
            <a:schemeClr val="tx1"/>
          </a:solidFill>
          <a:latin typeface="Arial"/>
          <a:ea typeface="+mn-ea"/>
          <a:cs typeface="Arial"/>
        </a:defRPr>
      </a:lvl2pPr>
      <a:lvl3pPr marL="1027113" indent="-342900" algn="l" rtl="0" eaLnBrk="1" latinLnBrk="0" hangingPunct="1">
        <a:spcBef>
          <a:spcPts val="0"/>
        </a:spcBef>
        <a:spcAft>
          <a:spcPts val="600"/>
        </a:spcAft>
        <a:buClrTx/>
        <a:buSzPct val="90000"/>
        <a:buFont typeface="Lucida Grande"/>
        <a:buChar char="—"/>
        <a:defRPr kumimoji="0" sz="2000" kern="1200">
          <a:solidFill>
            <a:schemeClr val="tx1"/>
          </a:solidFill>
          <a:latin typeface="Arial"/>
          <a:ea typeface="+mn-ea"/>
          <a:cs typeface="Arial"/>
        </a:defRPr>
      </a:lvl3pPr>
      <a:lvl4pPr marL="1314450" indent="-242888" algn="l" rtl="0" eaLnBrk="1" latinLnBrk="0" hangingPunct="1">
        <a:spcBef>
          <a:spcPts val="0"/>
        </a:spcBef>
        <a:spcAft>
          <a:spcPts val="600"/>
        </a:spcAft>
        <a:buClrTx/>
        <a:buSzPct val="100000"/>
        <a:buFont typeface="Lucida Grande"/>
        <a:buChar char="–"/>
        <a:defRPr kumimoji="0" sz="1800" kern="1200">
          <a:solidFill>
            <a:schemeClr val="tx1"/>
          </a:solidFill>
          <a:latin typeface="Arial"/>
          <a:ea typeface="+mn-ea"/>
          <a:cs typeface="Arial"/>
        </a:defRPr>
      </a:lvl4pPr>
      <a:lvl5pPr marL="1543050" indent="-242888" algn="l" rtl="0" eaLnBrk="1" latinLnBrk="0" hangingPunct="1">
        <a:spcBef>
          <a:spcPts val="0"/>
        </a:spcBef>
        <a:spcAft>
          <a:spcPts val="600"/>
        </a:spcAft>
        <a:buClrTx/>
        <a:buFont typeface="Arial"/>
        <a:buChar char="•"/>
        <a:defRPr kumimoji="0" lang="en-US" sz="1800" kern="1200" smtClean="0">
          <a:solidFill>
            <a:schemeClr val="tx1"/>
          </a:solidFill>
          <a:latin typeface="Arial"/>
          <a:ea typeface="+mn-ea"/>
          <a:cs typeface="Arial"/>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2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5"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pPr algn="ctr"/>
            <a:r>
              <a:rPr lang="en-US" sz="4000" i="0" dirty="0" smtClean="0">
                <a:latin typeface="Century Gothic" panose="020B0502020202020204" pitchFamily="34" charset="0"/>
              </a:rPr>
              <a:t>Cryogenic Piezoelectric Drive System for the </a:t>
            </a:r>
            <a:r>
              <a:rPr lang="en-US" sz="4000" i="0" dirty="0" err="1" smtClean="0">
                <a:latin typeface="Century Gothic" panose="020B0502020202020204" pitchFamily="34" charset="0"/>
              </a:rPr>
              <a:t>Axion</a:t>
            </a:r>
            <a:r>
              <a:rPr lang="en-US" sz="4000" i="0" dirty="0" smtClean="0">
                <a:latin typeface="Century Gothic" panose="020B0502020202020204" pitchFamily="34" charset="0"/>
              </a:rPr>
              <a:t> Dark Matter Experiment</a:t>
            </a:r>
            <a:endParaRPr lang="en-US" sz="4000" i="0" dirty="0">
              <a:latin typeface="Century Gothic" panose="020B0502020202020204" pitchFamily="34" charset="0"/>
            </a:endParaRPr>
          </a:p>
        </p:txBody>
      </p:sp>
      <p:sp>
        <p:nvSpPr>
          <p:cNvPr id="11" name="Text Placeholder 10"/>
          <p:cNvSpPr>
            <a:spLocks noGrp="1"/>
          </p:cNvSpPr>
          <p:nvPr>
            <p:ph type="body" sz="quarter" idx="13"/>
          </p:nvPr>
        </p:nvSpPr>
        <p:spPr>
          <a:xfrm>
            <a:off x="1843001" y="2026959"/>
            <a:ext cx="5434199" cy="369888"/>
          </a:xfrm>
        </p:spPr>
        <p:txBody>
          <a:bodyPr/>
          <a:lstStyle/>
          <a:p>
            <a:pPr lvl="0" algn="ctr" defTabSz="914400">
              <a:spcBef>
                <a:spcPct val="0"/>
              </a:spcBef>
              <a:defRPr/>
            </a:pPr>
            <a:r>
              <a:rPr lang="en-US" sz="2400" dirty="0" smtClean="0">
                <a:latin typeface="Century Gothic" panose="020B0502020202020204" pitchFamily="34" charset="0"/>
              </a:rPr>
              <a:t>Kelly Backes</a:t>
            </a:r>
          </a:p>
          <a:p>
            <a:pPr lvl="0" algn="r" defTabSz="914400">
              <a:spcBef>
                <a:spcPct val="0"/>
              </a:spcBef>
              <a:defRPr/>
            </a:pPr>
            <a:r>
              <a:rPr lang="en-US" sz="2400" dirty="0" smtClean="0">
                <a:latin typeface="Century Gothic" panose="020B0502020202020204" pitchFamily="34" charset="0"/>
              </a:rPr>
              <a:t> </a:t>
            </a:r>
            <a:endParaRPr lang="en-US" sz="2400" dirty="0">
              <a:latin typeface="Century Gothic" panose="020B0502020202020204" pitchFamily="34" charset="0"/>
            </a:endParaRPr>
          </a:p>
        </p:txBody>
      </p:sp>
      <p:sp>
        <p:nvSpPr>
          <p:cNvPr id="9" name="Text Placeholder 10"/>
          <p:cNvSpPr txBox="1">
            <a:spLocks/>
          </p:cNvSpPr>
          <p:nvPr/>
        </p:nvSpPr>
        <p:spPr>
          <a:xfrm>
            <a:off x="2792502" y="2396847"/>
            <a:ext cx="3776739" cy="397500"/>
          </a:xfrm>
          <a:prstGeom prst="rect">
            <a:avLst/>
          </a:prstGeom>
        </p:spPr>
        <p:txBody>
          <a:bodyPr vert="horz" lIns="54864" tIns="91440" rtlCol="0">
            <a:noAutofit/>
          </a:bodyPr>
          <a:lstStyle/>
          <a:p>
            <a:pPr lvl="0" algn="ctr">
              <a:lnSpc>
                <a:spcPct val="80000"/>
              </a:lnSpc>
            </a:pPr>
            <a:r>
              <a:rPr lang="en-US" dirty="0" smtClean="0">
                <a:latin typeface="Century Gothic" panose="020B0502020202020204" pitchFamily="34" charset="0"/>
                <a:cs typeface="Lucida Handwriting"/>
              </a:rPr>
              <a:t>August 25 2015</a:t>
            </a:r>
          </a:p>
        </p:txBody>
      </p:sp>
      <p:sp>
        <p:nvSpPr>
          <p:cNvPr id="2" name="TextBox 1"/>
          <p:cNvSpPr txBox="1"/>
          <p:nvPr/>
        </p:nvSpPr>
        <p:spPr>
          <a:xfrm>
            <a:off x="1046480" y="6055360"/>
            <a:ext cx="184666"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3"/>
          <a:stretch>
            <a:fillRect/>
          </a:stretch>
        </p:blipFill>
        <p:spPr>
          <a:xfrm>
            <a:off x="339198" y="3743960"/>
            <a:ext cx="1783896" cy="1752600"/>
          </a:xfrm>
          <a:prstGeom prst="rect">
            <a:avLst/>
          </a:prstGeom>
        </p:spPr>
      </p:pic>
    </p:spTree>
    <p:extLst>
      <p:ext uri="{BB962C8B-B14F-4D97-AF65-F5344CB8AC3E}">
        <p14:creationId xmlns:p14="http://schemas.microsoft.com/office/powerpoint/2010/main" val="95757734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940" r="2769" b="2231"/>
          <a:stretch/>
        </p:blipFill>
        <p:spPr>
          <a:xfrm>
            <a:off x="0" y="-17253"/>
            <a:ext cx="9144000" cy="6279266"/>
          </a:xfrm>
        </p:spPr>
      </p:pic>
    </p:spTree>
    <p:extLst>
      <p:ext uri="{BB962C8B-B14F-4D97-AF65-F5344CB8AC3E}">
        <p14:creationId xmlns:p14="http://schemas.microsoft.com/office/powerpoint/2010/main" val="139458192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831308" y="1333078"/>
            <a:ext cx="4312692" cy="4385334"/>
          </a:xfrm>
        </p:spPr>
        <p:txBody>
          <a:bodyPr>
            <a:noAutofit/>
          </a:bodyPr>
          <a:lstStyle/>
          <a:p>
            <a:pPr>
              <a:buFont typeface="Wingdings" panose="05000000000000000000" pitchFamily="2" charset="2"/>
              <a:buChar char="§"/>
            </a:pPr>
            <a:r>
              <a:rPr lang="en-US" dirty="0">
                <a:latin typeface="Century Gothic" panose="020B0502020202020204" pitchFamily="34" charset="0"/>
              </a:rPr>
              <a:t>The experiment must be conducted at cryogenic temperatures to reduce background noise</a:t>
            </a:r>
          </a:p>
          <a:p>
            <a:pPr>
              <a:buFont typeface="Wingdings" panose="05000000000000000000" pitchFamily="2" charset="2"/>
              <a:buChar char="§"/>
            </a:pPr>
            <a:r>
              <a:rPr lang="en-US" dirty="0">
                <a:latin typeface="Century Gothic" panose="020B0502020202020204" pitchFamily="34" charset="0"/>
              </a:rPr>
              <a:t>Smaller step sizes yield higher accuracy</a:t>
            </a:r>
          </a:p>
          <a:p>
            <a:pPr>
              <a:buFont typeface="Wingdings" panose="05000000000000000000" pitchFamily="2" charset="2"/>
              <a:buChar char="§"/>
            </a:pPr>
            <a:endParaRPr lang="en-US" dirty="0"/>
          </a:p>
        </p:txBody>
      </p:sp>
      <p:sp>
        <p:nvSpPr>
          <p:cNvPr id="3" name="Title 2"/>
          <p:cNvSpPr>
            <a:spLocks noGrp="1"/>
          </p:cNvSpPr>
          <p:nvPr>
            <p:ph type="title"/>
          </p:nvPr>
        </p:nvSpPr>
        <p:spPr/>
        <p:txBody>
          <a:bodyPr/>
          <a:lstStyle/>
          <a:p>
            <a:r>
              <a:rPr lang="en-US" sz="4400" b="0" dirty="0" smtClean="0">
                <a:latin typeface="Century Gothic" panose="020B0502020202020204" pitchFamily="34" charset="0"/>
              </a:rPr>
              <a:t>Motivation </a:t>
            </a:r>
            <a:endParaRPr lang="en-US" sz="4400" b="0" dirty="0">
              <a:latin typeface="Century Gothic" panose="020B0502020202020204"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04" y="1439914"/>
            <a:ext cx="4036803" cy="4278498"/>
          </a:xfrm>
          <a:prstGeom prst="rect">
            <a:avLst/>
          </a:prstGeom>
        </p:spPr>
      </p:pic>
      <p:sp>
        <p:nvSpPr>
          <p:cNvPr id="9" name="TextBox 12"/>
          <p:cNvSpPr txBox="1">
            <a:spLocks noChangeArrowheads="1"/>
          </p:cNvSpPr>
          <p:nvPr/>
        </p:nvSpPr>
        <p:spPr bwMode="auto">
          <a:xfrm>
            <a:off x="2476500" y="4856117"/>
            <a:ext cx="163147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Helvetica" charset="0"/>
                <a:ea typeface="MS PGothic" pitchFamily="34" charset="-128"/>
              </a:defRPr>
            </a:lvl1pPr>
            <a:lvl2pPr marL="742950" indent="-285750" eaLnBrk="0" hangingPunct="0">
              <a:defRPr sz="1400" b="1">
                <a:solidFill>
                  <a:schemeClr val="tx1"/>
                </a:solidFill>
                <a:latin typeface="Helvetica" charset="0"/>
                <a:ea typeface="MS PGothic" pitchFamily="34" charset="-128"/>
              </a:defRPr>
            </a:lvl2pPr>
            <a:lvl3pPr marL="1143000" indent="-228600" eaLnBrk="0" hangingPunct="0">
              <a:defRPr sz="1400" b="1">
                <a:solidFill>
                  <a:schemeClr val="tx1"/>
                </a:solidFill>
                <a:latin typeface="Helvetica" charset="0"/>
                <a:ea typeface="MS PGothic" pitchFamily="34" charset="-128"/>
              </a:defRPr>
            </a:lvl3pPr>
            <a:lvl4pPr marL="1600200" indent="-228600" eaLnBrk="0" hangingPunct="0">
              <a:defRPr sz="1400" b="1">
                <a:solidFill>
                  <a:schemeClr val="tx1"/>
                </a:solidFill>
                <a:latin typeface="Helvetica" charset="0"/>
                <a:ea typeface="MS PGothic" pitchFamily="34" charset="-128"/>
              </a:defRPr>
            </a:lvl4pPr>
            <a:lvl5pPr marL="2057400" indent="-228600" eaLnBrk="0" hangingPunct="0">
              <a:defRPr sz="1400" b="1">
                <a:solidFill>
                  <a:schemeClr val="tx1"/>
                </a:solidFill>
                <a:latin typeface="Helvetica" charset="0"/>
                <a:ea typeface="MS PGothic" pitchFamily="34" charset="-128"/>
              </a:defRPr>
            </a:lvl5pPr>
            <a:lvl6pPr marL="2514600" indent="-228600" eaLnBrk="0" fontAlgn="base" hangingPunct="0">
              <a:spcBef>
                <a:spcPct val="0"/>
              </a:spcBef>
              <a:spcAft>
                <a:spcPct val="0"/>
              </a:spcAft>
              <a:defRPr sz="1400" b="1">
                <a:solidFill>
                  <a:schemeClr val="tx1"/>
                </a:solidFill>
                <a:latin typeface="Helvetica" charset="0"/>
                <a:ea typeface="MS PGothic" pitchFamily="34" charset="-128"/>
              </a:defRPr>
            </a:lvl6pPr>
            <a:lvl7pPr marL="2971800" indent="-228600" eaLnBrk="0" fontAlgn="base" hangingPunct="0">
              <a:spcBef>
                <a:spcPct val="0"/>
              </a:spcBef>
              <a:spcAft>
                <a:spcPct val="0"/>
              </a:spcAft>
              <a:defRPr sz="1400" b="1">
                <a:solidFill>
                  <a:schemeClr val="tx1"/>
                </a:solidFill>
                <a:latin typeface="Helvetica" charset="0"/>
                <a:ea typeface="MS PGothic" pitchFamily="34" charset="-128"/>
              </a:defRPr>
            </a:lvl7pPr>
            <a:lvl8pPr marL="3429000" indent="-228600" eaLnBrk="0" fontAlgn="base" hangingPunct="0">
              <a:spcBef>
                <a:spcPct val="0"/>
              </a:spcBef>
              <a:spcAft>
                <a:spcPct val="0"/>
              </a:spcAft>
              <a:defRPr sz="1400" b="1">
                <a:solidFill>
                  <a:schemeClr val="tx1"/>
                </a:solidFill>
                <a:latin typeface="Helvetica" charset="0"/>
                <a:ea typeface="MS PGothic" pitchFamily="34" charset="-128"/>
              </a:defRPr>
            </a:lvl8pPr>
            <a:lvl9pPr marL="3886200" indent="-228600" eaLnBrk="0" fontAlgn="base" hangingPunct="0">
              <a:spcBef>
                <a:spcPct val="0"/>
              </a:spcBef>
              <a:spcAft>
                <a:spcPct val="0"/>
              </a:spcAft>
              <a:defRPr sz="1400" b="1">
                <a:solidFill>
                  <a:schemeClr val="tx1"/>
                </a:solidFill>
                <a:latin typeface="Helvetica" charset="0"/>
                <a:ea typeface="MS PGothic" pitchFamily="34" charset="-128"/>
              </a:defRPr>
            </a:lvl9pPr>
          </a:lstStyle>
          <a:p>
            <a:pPr eaLnBrk="1" hangingPunct="1"/>
            <a:r>
              <a:rPr lang="en-US" altLang="en-US" dirty="0">
                <a:solidFill>
                  <a:srgbClr val="FFFFFF"/>
                </a:solidFill>
              </a:rPr>
              <a:t>Cavity </a:t>
            </a:r>
            <a:r>
              <a:rPr lang="en-US" altLang="en-US" dirty="0" smtClean="0">
                <a:solidFill>
                  <a:srgbClr val="FFFFFF"/>
                </a:solidFill>
              </a:rPr>
              <a:t>bottom = </a:t>
            </a:r>
            <a:r>
              <a:rPr lang="en-US" altLang="en-US" dirty="0">
                <a:solidFill>
                  <a:srgbClr val="FFFFFF"/>
                </a:solidFill>
              </a:rPr>
              <a:t>+ 0.09 °K</a:t>
            </a:r>
          </a:p>
        </p:txBody>
      </p:sp>
      <p:sp>
        <p:nvSpPr>
          <p:cNvPr id="10" name="TextBox 13"/>
          <p:cNvSpPr txBox="1">
            <a:spLocks noChangeArrowheads="1"/>
          </p:cNvSpPr>
          <p:nvPr/>
        </p:nvSpPr>
        <p:spPr bwMode="auto">
          <a:xfrm>
            <a:off x="2663967" y="4280927"/>
            <a:ext cx="12730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Helvetica" charset="0"/>
                <a:ea typeface="MS PGothic" pitchFamily="34" charset="-128"/>
              </a:defRPr>
            </a:lvl1pPr>
            <a:lvl2pPr marL="742950" indent="-285750" eaLnBrk="0" hangingPunct="0">
              <a:defRPr sz="1400" b="1">
                <a:solidFill>
                  <a:schemeClr val="tx1"/>
                </a:solidFill>
                <a:latin typeface="Helvetica" charset="0"/>
                <a:ea typeface="MS PGothic" pitchFamily="34" charset="-128"/>
              </a:defRPr>
            </a:lvl2pPr>
            <a:lvl3pPr marL="1143000" indent="-228600" eaLnBrk="0" hangingPunct="0">
              <a:defRPr sz="1400" b="1">
                <a:solidFill>
                  <a:schemeClr val="tx1"/>
                </a:solidFill>
                <a:latin typeface="Helvetica" charset="0"/>
                <a:ea typeface="MS PGothic" pitchFamily="34" charset="-128"/>
              </a:defRPr>
            </a:lvl3pPr>
            <a:lvl4pPr marL="1600200" indent="-228600" eaLnBrk="0" hangingPunct="0">
              <a:defRPr sz="1400" b="1">
                <a:solidFill>
                  <a:schemeClr val="tx1"/>
                </a:solidFill>
                <a:latin typeface="Helvetica" charset="0"/>
                <a:ea typeface="MS PGothic" pitchFamily="34" charset="-128"/>
              </a:defRPr>
            </a:lvl4pPr>
            <a:lvl5pPr marL="2057400" indent="-228600" eaLnBrk="0" hangingPunct="0">
              <a:defRPr sz="1400" b="1">
                <a:solidFill>
                  <a:schemeClr val="tx1"/>
                </a:solidFill>
                <a:latin typeface="Helvetica" charset="0"/>
                <a:ea typeface="MS PGothic" pitchFamily="34" charset="-128"/>
              </a:defRPr>
            </a:lvl5pPr>
            <a:lvl6pPr marL="2514600" indent="-228600" eaLnBrk="0" fontAlgn="base" hangingPunct="0">
              <a:spcBef>
                <a:spcPct val="0"/>
              </a:spcBef>
              <a:spcAft>
                <a:spcPct val="0"/>
              </a:spcAft>
              <a:defRPr sz="1400" b="1">
                <a:solidFill>
                  <a:schemeClr val="tx1"/>
                </a:solidFill>
                <a:latin typeface="Helvetica" charset="0"/>
                <a:ea typeface="MS PGothic" pitchFamily="34" charset="-128"/>
              </a:defRPr>
            </a:lvl6pPr>
            <a:lvl7pPr marL="2971800" indent="-228600" eaLnBrk="0" fontAlgn="base" hangingPunct="0">
              <a:spcBef>
                <a:spcPct val="0"/>
              </a:spcBef>
              <a:spcAft>
                <a:spcPct val="0"/>
              </a:spcAft>
              <a:defRPr sz="1400" b="1">
                <a:solidFill>
                  <a:schemeClr val="tx1"/>
                </a:solidFill>
                <a:latin typeface="Helvetica" charset="0"/>
                <a:ea typeface="MS PGothic" pitchFamily="34" charset="-128"/>
              </a:defRPr>
            </a:lvl7pPr>
            <a:lvl8pPr marL="3429000" indent="-228600" eaLnBrk="0" fontAlgn="base" hangingPunct="0">
              <a:spcBef>
                <a:spcPct val="0"/>
              </a:spcBef>
              <a:spcAft>
                <a:spcPct val="0"/>
              </a:spcAft>
              <a:defRPr sz="1400" b="1">
                <a:solidFill>
                  <a:schemeClr val="tx1"/>
                </a:solidFill>
                <a:latin typeface="Helvetica" charset="0"/>
                <a:ea typeface="MS PGothic" pitchFamily="34" charset="-128"/>
              </a:defRPr>
            </a:lvl8pPr>
            <a:lvl9pPr marL="3886200" indent="-228600" eaLnBrk="0" fontAlgn="base" hangingPunct="0">
              <a:spcBef>
                <a:spcPct val="0"/>
              </a:spcBef>
              <a:spcAft>
                <a:spcPct val="0"/>
              </a:spcAft>
              <a:defRPr sz="1400" b="1">
                <a:solidFill>
                  <a:schemeClr val="tx1"/>
                </a:solidFill>
                <a:latin typeface="Helvetica" charset="0"/>
                <a:ea typeface="MS PGothic" pitchFamily="34" charset="-128"/>
              </a:defRPr>
            </a:lvl9pPr>
          </a:lstStyle>
          <a:p>
            <a:pPr eaLnBrk="1" hangingPunct="1"/>
            <a:r>
              <a:rPr lang="en-US" altLang="en-US" dirty="0">
                <a:solidFill>
                  <a:srgbClr val="FFFFFF"/>
                </a:solidFill>
              </a:rPr>
              <a:t>Cavity </a:t>
            </a:r>
            <a:r>
              <a:rPr lang="en-US" altLang="en-US" dirty="0" smtClean="0">
                <a:solidFill>
                  <a:srgbClr val="FFFFFF"/>
                </a:solidFill>
              </a:rPr>
              <a:t>top = </a:t>
            </a:r>
            <a:r>
              <a:rPr lang="en-US" altLang="en-US" dirty="0">
                <a:solidFill>
                  <a:srgbClr val="FFFFFF"/>
                </a:solidFill>
              </a:rPr>
              <a:t>+ 0.08 °K</a:t>
            </a:r>
          </a:p>
        </p:txBody>
      </p:sp>
      <p:sp>
        <p:nvSpPr>
          <p:cNvPr id="11" name="TextBox 5"/>
          <p:cNvSpPr txBox="1">
            <a:spLocks noChangeArrowheads="1"/>
          </p:cNvSpPr>
          <p:nvPr/>
        </p:nvSpPr>
        <p:spPr bwMode="auto">
          <a:xfrm>
            <a:off x="2773896" y="1858370"/>
            <a:ext cx="176511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chemeClr val="tx1"/>
                </a:solidFill>
                <a:latin typeface="Helvetica" charset="0"/>
                <a:ea typeface="MS PGothic" pitchFamily="34" charset="-128"/>
              </a:defRPr>
            </a:lvl1pPr>
            <a:lvl2pPr marL="742950" indent="-285750" eaLnBrk="0" hangingPunct="0">
              <a:defRPr sz="1400" b="1">
                <a:solidFill>
                  <a:schemeClr val="tx1"/>
                </a:solidFill>
                <a:latin typeface="Helvetica" charset="0"/>
                <a:ea typeface="MS PGothic" pitchFamily="34" charset="-128"/>
              </a:defRPr>
            </a:lvl2pPr>
            <a:lvl3pPr marL="1143000" indent="-228600" eaLnBrk="0" hangingPunct="0">
              <a:defRPr sz="1400" b="1">
                <a:solidFill>
                  <a:schemeClr val="tx1"/>
                </a:solidFill>
                <a:latin typeface="Helvetica" charset="0"/>
                <a:ea typeface="MS PGothic" pitchFamily="34" charset="-128"/>
              </a:defRPr>
            </a:lvl3pPr>
            <a:lvl4pPr marL="1600200" indent="-228600" eaLnBrk="0" hangingPunct="0">
              <a:defRPr sz="1400" b="1">
                <a:solidFill>
                  <a:schemeClr val="tx1"/>
                </a:solidFill>
                <a:latin typeface="Helvetica" charset="0"/>
                <a:ea typeface="MS PGothic" pitchFamily="34" charset="-128"/>
              </a:defRPr>
            </a:lvl4pPr>
            <a:lvl5pPr marL="2057400" indent="-228600" eaLnBrk="0" hangingPunct="0">
              <a:defRPr sz="1400" b="1">
                <a:solidFill>
                  <a:schemeClr val="tx1"/>
                </a:solidFill>
                <a:latin typeface="Helvetica" charset="0"/>
                <a:ea typeface="MS PGothic" pitchFamily="34" charset="-128"/>
              </a:defRPr>
            </a:lvl5pPr>
            <a:lvl6pPr marL="2514600" indent="-228600" eaLnBrk="0" fontAlgn="base" hangingPunct="0">
              <a:spcBef>
                <a:spcPct val="0"/>
              </a:spcBef>
              <a:spcAft>
                <a:spcPct val="0"/>
              </a:spcAft>
              <a:defRPr sz="1400" b="1">
                <a:solidFill>
                  <a:schemeClr val="tx1"/>
                </a:solidFill>
                <a:latin typeface="Helvetica" charset="0"/>
                <a:ea typeface="MS PGothic" pitchFamily="34" charset="-128"/>
              </a:defRPr>
            </a:lvl6pPr>
            <a:lvl7pPr marL="2971800" indent="-228600" eaLnBrk="0" fontAlgn="base" hangingPunct="0">
              <a:spcBef>
                <a:spcPct val="0"/>
              </a:spcBef>
              <a:spcAft>
                <a:spcPct val="0"/>
              </a:spcAft>
              <a:defRPr sz="1400" b="1">
                <a:solidFill>
                  <a:schemeClr val="tx1"/>
                </a:solidFill>
                <a:latin typeface="Helvetica" charset="0"/>
                <a:ea typeface="MS PGothic" pitchFamily="34" charset="-128"/>
              </a:defRPr>
            </a:lvl7pPr>
            <a:lvl8pPr marL="3429000" indent="-228600" eaLnBrk="0" fontAlgn="base" hangingPunct="0">
              <a:spcBef>
                <a:spcPct val="0"/>
              </a:spcBef>
              <a:spcAft>
                <a:spcPct val="0"/>
              </a:spcAft>
              <a:defRPr sz="1400" b="1">
                <a:solidFill>
                  <a:schemeClr val="tx1"/>
                </a:solidFill>
                <a:latin typeface="Helvetica" charset="0"/>
                <a:ea typeface="MS PGothic" pitchFamily="34" charset="-128"/>
              </a:defRPr>
            </a:lvl8pPr>
            <a:lvl9pPr marL="3886200" indent="-228600" eaLnBrk="0" fontAlgn="base" hangingPunct="0">
              <a:spcBef>
                <a:spcPct val="0"/>
              </a:spcBef>
              <a:spcAft>
                <a:spcPct val="0"/>
              </a:spcAft>
              <a:defRPr sz="1400" b="1">
                <a:solidFill>
                  <a:schemeClr val="tx1"/>
                </a:solidFill>
                <a:latin typeface="Helvetica" charset="0"/>
                <a:ea typeface="MS PGothic" pitchFamily="34" charset="-128"/>
              </a:defRPr>
            </a:lvl9pPr>
          </a:lstStyle>
          <a:p>
            <a:pPr eaLnBrk="1" hangingPunct="1"/>
            <a:r>
              <a:rPr lang="en-US" altLang="en-US" sz="1600" dirty="0">
                <a:solidFill>
                  <a:srgbClr val="FFFFFF"/>
                </a:solidFill>
              </a:rPr>
              <a:t>Temp sensor on </a:t>
            </a:r>
            <a:r>
              <a:rPr lang="en-US" altLang="en-US" sz="1600" dirty="0" smtClean="0">
                <a:solidFill>
                  <a:srgbClr val="FFFFFF"/>
                </a:solidFill>
              </a:rPr>
              <a:t>gearbox =</a:t>
            </a:r>
          </a:p>
          <a:p>
            <a:pPr eaLnBrk="1" hangingPunct="1"/>
            <a:r>
              <a:rPr lang="en-US" altLang="en-US" sz="1600" dirty="0" smtClean="0">
                <a:solidFill>
                  <a:srgbClr val="FFFFFF"/>
                </a:solidFill>
              </a:rPr>
              <a:t>+ </a:t>
            </a:r>
            <a:r>
              <a:rPr lang="en-US" altLang="en-US" sz="1600" dirty="0">
                <a:solidFill>
                  <a:srgbClr val="FFFFFF"/>
                </a:solidFill>
              </a:rPr>
              <a:t>0.7 </a:t>
            </a:r>
            <a:r>
              <a:rPr lang="en-US" altLang="en-US" sz="1600" dirty="0" smtClean="0">
                <a:solidFill>
                  <a:srgbClr val="FFFFFF"/>
                </a:solidFill>
              </a:rPr>
              <a:t>°K</a:t>
            </a:r>
            <a:endParaRPr lang="en-US" altLang="en-US" sz="1600" dirty="0">
              <a:solidFill>
                <a:srgbClr val="FFFFFF"/>
              </a:solidFill>
            </a:endParaRPr>
          </a:p>
        </p:txBody>
      </p:sp>
    </p:spTree>
    <p:extLst>
      <p:ext uri="{BB962C8B-B14F-4D97-AF65-F5344CB8AC3E}">
        <p14:creationId xmlns:p14="http://schemas.microsoft.com/office/powerpoint/2010/main" val="19501789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1434" y="1672150"/>
            <a:ext cx="4303986" cy="4533774"/>
          </a:xfrm>
        </p:spPr>
        <p:txBody>
          <a:bodyPr>
            <a:normAutofit/>
          </a:bodyPr>
          <a:lstStyle/>
          <a:p>
            <a:r>
              <a:rPr lang="en-US" dirty="0" smtClean="0">
                <a:latin typeface="Century Gothic" panose="020B0502020202020204" pitchFamily="34" charset="0"/>
              </a:rPr>
              <a:t>Much lower power dissipation</a:t>
            </a:r>
          </a:p>
          <a:p>
            <a:r>
              <a:rPr lang="en-US" dirty="0" smtClean="0">
                <a:latin typeface="Century Gothic" panose="020B0502020202020204" pitchFamily="34" charset="0"/>
              </a:rPr>
              <a:t>Run electronically, directly into the </a:t>
            </a:r>
            <a:r>
              <a:rPr lang="en-US" dirty="0" err="1" smtClean="0">
                <a:latin typeface="Century Gothic" panose="020B0502020202020204" pitchFamily="34" charset="0"/>
              </a:rPr>
              <a:t>cryo</a:t>
            </a:r>
            <a:r>
              <a:rPr lang="en-US" dirty="0" smtClean="0">
                <a:latin typeface="Century Gothic" panose="020B0502020202020204" pitchFamily="34" charset="0"/>
              </a:rPr>
              <a:t> chamber</a:t>
            </a:r>
          </a:p>
          <a:p>
            <a:r>
              <a:rPr lang="en-US" dirty="0" smtClean="0">
                <a:latin typeface="Century Gothic" panose="020B0502020202020204" pitchFamily="34" charset="0"/>
              </a:rPr>
              <a:t>The voltage corresponds directly to the step size</a:t>
            </a:r>
            <a:endParaRPr lang="en-US" dirty="0">
              <a:latin typeface="Century Gothic" panose="020B0502020202020204" pitchFamily="34" charset="0"/>
            </a:endParaRPr>
          </a:p>
        </p:txBody>
      </p:sp>
      <p:sp>
        <p:nvSpPr>
          <p:cNvPr id="3" name="Title 2"/>
          <p:cNvSpPr>
            <a:spLocks noGrp="1"/>
          </p:cNvSpPr>
          <p:nvPr>
            <p:ph type="title"/>
          </p:nvPr>
        </p:nvSpPr>
        <p:spPr/>
        <p:txBody>
          <a:bodyPr/>
          <a:lstStyle/>
          <a:p>
            <a:r>
              <a:rPr lang="en-US" sz="4400" b="0" dirty="0" err="1" smtClean="0">
                <a:latin typeface="Century Gothic" panose="020B0502020202020204" pitchFamily="34" charset="0"/>
              </a:rPr>
              <a:t>Piezoelectrics</a:t>
            </a:r>
            <a:endParaRPr lang="en-US" sz="4400" b="0" dirty="0">
              <a:latin typeface="Century Gothic" panose="020B0502020202020204" pitchFamily="34" charset="0"/>
            </a:endParaRPr>
          </a:p>
        </p:txBody>
      </p:sp>
      <p:pic>
        <p:nvPicPr>
          <p:cNvPr id="4" name="Picture 2" descr="C:\Users\Kelly\Desktop\Stick_Sli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3223" y="1986455"/>
            <a:ext cx="4173869" cy="3432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9475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4855" y="1409961"/>
            <a:ext cx="4443632" cy="1569660"/>
          </a:xfrm>
          <a:prstGeom prst="rect">
            <a:avLst/>
          </a:prstGeom>
          <a:noFill/>
        </p:spPr>
        <p:txBody>
          <a:bodyPr wrap="square" rtlCol="0">
            <a:spAutoFit/>
          </a:bodyPr>
          <a:lstStyle/>
          <a:p>
            <a:pPr>
              <a:buClr>
                <a:schemeClr val="tx2"/>
              </a:buClr>
            </a:pPr>
            <a:r>
              <a:rPr lang="en-US" sz="2400" dirty="0" smtClean="0">
                <a:latin typeface="Century Gothic" panose="020B0502020202020204" pitchFamily="34" charset="0"/>
              </a:rPr>
              <a:t>In </a:t>
            </a:r>
            <a:r>
              <a:rPr lang="en-US" sz="2400" dirty="0">
                <a:latin typeface="Century Gothic" panose="020B0502020202020204" pitchFamily="34" charset="0"/>
              </a:rPr>
              <a:t>2011 a Harvey </a:t>
            </a:r>
            <a:r>
              <a:rPr lang="en-US" sz="2400" dirty="0" err="1">
                <a:latin typeface="Century Gothic" panose="020B0502020202020204" pitchFamily="34" charset="0"/>
              </a:rPr>
              <a:t>Mudd</a:t>
            </a:r>
            <a:r>
              <a:rPr lang="en-US" sz="2400" dirty="0">
                <a:latin typeface="Century Gothic" panose="020B0502020202020204" pitchFamily="34" charset="0"/>
              </a:rPr>
              <a:t> College </a:t>
            </a:r>
            <a:r>
              <a:rPr lang="en-US" sz="2400" dirty="0" smtClean="0">
                <a:latin typeface="Century Gothic" panose="020B0502020202020204" pitchFamily="34" charset="0"/>
              </a:rPr>
              <a:t>clinic </a:t>
            </a:r>
            <a:r>
              <a:rPr lang="en-US" sz="2400" dirty="0">
                <a:latin typeface="Century Gothic" panose="020B0502020202020204" pitchFamily="34" charset="0"/>
              </a:rPr>
              <a:t>team was tasked with designing </a:t>
            </a:r>
            <a:r>
              <a:rPr lang="en-US" sz="2400" dirty="0" smtClean="0">
                <a:latin typeface="Century Gothic" panose="020B0502020202020204" pitchFamily="34" charset="0"/>
              </a:rPr>
              <a:t>the </a:t>
            </a:r>
            <a:r>
              <a:rPr lang="en-US" sz="2400" dirty="0" err="1" smtClean="0">
                <a:latin typeface="Century Gothic" panose="020B0502020202020204" pitchFamily="34" charset="0"/>
              </a:rPr>
              <a:t>piezo</a:t>
            </a:r>
            <a:r>
              <a:rPr lang="en-US" sz="2400" dirty="0" smtClean="0">
                <a:latin typeface="Century Gothic" panose="020B0502020202020204" pitchFamily="34" charset="0"/>
              </a:rPr>
              <a:t> drive system.</a:t>
            </a:r>
            <a:endParaRPr lang="en-US" sz="2400" dirty="0">
              <a:latin typeface="Century Gothic" panose="020B0502020202020204" pitchFamily="34" charset="0"/>
            </a:endParaRPr>
          </a:p>
        </p:txBody>
      </p:sp>
      <p:sp>
        <p:nvSpPr>
          <p:cNvPr id="2" name="TextBox 1"/>
          <p:cNvSpPr txBox="1"/>
          <p:nvPr/>
        </p:nvSpPr>
        <p:spPr>
          <a:xfrm>
            <a:off x="4768948" y="1426636"/>
            <a:ext cx="4100568" cy="4154984"/>
          </a:xfrm>
          <a:prstGeom prst="rect">
            <a:avLst/>
          </a:prstGeom>
          <a:noFill/>
        </p:spPr>
        <p:txBody>
          <a:bodyPr wrap="square" rtlCol="0">
            <a:spAutoFit/>
          </a:bodyPr>
          <a:lstStyle/>
          <a:p>
            <a:r>
              <a:rPr lang="en-US" sz="2400" dirty="0" smtClean="0">
                <a:latin typeface="Century Gothic" panose="020B0502020202020204" pitchFamily="34" charset="0"/>
              </a:rPr>
              <a:t>Our goals for improvement:</a:t>
            </a:r>
          </a:p>
          <a:p>
            <a:pPr marL="285750" indent="-285750">
              <a:buClr>
                <a:schemeClr val="tx2"/>
              </a:buClr>
              <a:buFont typeface="Wingdings" panose="05000000000000000000" pitchFamily="2" charset="2"/>
              <a:buChar char="§"/>
            </a:pPr>
            <a:r>
              <a:rPr lang="en-US" sz="2400" dirty="0" smtClean="0">
                <a:latin typeface="Century Gothic" panose="020B0502020202020204" pitchFamily="34" charset="0"/>
              </a:rPr>
              <a:t>Volume less than 5.75</a:t>
            </a:r>
            <a:r>
              <a:rPr lang="en-US" sz="2400" dirty="0">
                <a:latin typeface="Century Gothic" panose="020B0502020202020204" pitchFamily="34" charset="0"/>
              </a:rPr>
              <a:t>” diameter </a:t>
            </a:r>
            <a:r>
              <a:rPr lang="en-US" sz="2400" dirty="0" smtClean="0">
                <a:latin typeface="Century Gothic" panose="020B0502020202020204" pitchFamily="34" charset="0"/>
              </a:rPr>
              <a:t>by 3”</a:t>
            </a:r>
            <a:endParaRPr lang="en-US" sz="2400" dirty="0">
              <a:latin typeface="Century Gothic" panose="020B0502020202020204" pitchFamily="34" charset="0"/>
            </a:endParaRPr>
          </a:p>
          <a:p>
            <a:pPr marL="285750" indent="-285750">
              <a:buClr>
                <a:schemeClr val="tx2"/>
              </a:buClr>
              <a:buFont typeface="Wingdings" panose="05000000000000000000" pitchFamily="2" charset="2"/>
              <a:buChar char="§"/>
            </a:pPr>
            <a:r>
              <a:rPr lang="en-US" sz="2400" dirty="0" smtClean="0">
                <a:latin typeface="Century Gothic" panose="020B0502020202020204" pitchFamily="34" charset="0"/>
              </a:rPr>
              <a:t>See </a:t>
            </a:r>
            <a:r>
              <a:rPr lang="en-US" sz="2400" dirty="0">
                <a:latin typeface="Century Gothic" panose="020B0502020202020204" pitchFamily="34" charset="0"/>
              </a:rPr>
              <a:t>effective motion at cryogenic </a:t>
            </a:r>
            <a:r>
              <a:rPr lang="en-US" sz="2400" dirty="0" smtClean="0">
                <a:latin typeface="Century Gothic" panose="020B0502020202020204" pitchFamily="34" charset="0"/>
              </a:rPr>
              <a:t>temperatures</a:t>
            </a:r>
          </a:p>
          <a:p>
            <a:pPr marL="285750" indent="-285750">
              <a:buClr>
                <a:schemeClr val="tx2"/>
              </a:buClr>
              <a:buFont typeface="Wingdings" panose="05000000000000000000" pitchFamily="2" charset="2"/>
              <a:buChar char="§"/>
            </a:pPr>
            <a:r>
              <a:rPr lang="en-US" sz="2400" dirty="0" smtClean="0">
                <a:latin typeface="Century Gothic" panose="020B0502020202020204" pitchFamily="34" charset="0"/>
              </a:rPr>
              <a:t>Maintain </a:t>
            </a:r>
            <a:r>
              <a:rPr lang="en-US" sz="2400" dirty="0">
                <a:latin typeface="Century Gothic" panose="020B0502020202020204" pitchFamily="34" charset="0"/>
              </a:rPr>
              <a:t>consistent and reproducible </a:t>
            </a:r>
            <a:r>
              <a:rPr lang="en-US" sz="2400" dirty="0" smtClean="0">
                <a:latin typeface="Century Gothic" panose="020B0502020202020204" pitchFamily="34" charset="0"/>
              </a:rPr>
              <a:t>motion</a:t>
            </a:r>
          </a:p>
          <a:p>
            <a:pPr marL="285750" indent="-285750">
              <a:buClr>
                <a:schemeClr val="tx2"/>
              </a:buClr>
              <a:buFont typeface="Wingdings" panose="05000000000000000000" pitchFamily="2" charset="2"/>
              <a:buChar char="§"/>
            </a:pPr>
            <a:r>
              <a:rPr lang="en-US" sz="2400" dirty="0" smtClean="0">
                <a:latin typeface="Century Gothic" panose="020B0502020202020204" pitchFamily="34" charset="0"/>
              </a:rPr>
              <a:t>Frequency </a:t>
            </a:r>
            <a:r>
              <a:rPr lang="en-US" sz="2400" dirty="0">
                <a:latin typeface="Century Gothic" panose="020B0502020202020204" pitchFamily="34" charset="0"/>
              </a:rPr>
              <a:t>resolution &lt; 100 Hz (ideally ~ 10 nm </a:t>
            </a:r>
            <a:r>
              <a:rPr lang="en-US" sz="2400" dirty="0" smtClean="0">
                <a:latin typeface="Century Gothic" panose="020B0502020202020204" pitchFamily="34" charset="0"/>
              </a:rPr>
              <a:t>steps, or ~ 1 </a:t>
            </a:r>
            <a:r>
              <a:rPr lang="en-US" sz="2400" dirty="0" err="1" smtClean="0">
                <a:latin typeface="Century Gothic" panose="020B0502020202020204" pitchFamily="34" charset="0"/>
              </a:rPr>
              <a:t>arcsec</a:t>
            </a:r>
            <a:r>
              <a:rPr lang="en-US" sz="2400" dirty="0" smtClean="0">
                <a:latin typeface="Century Gothic" panose="020B0502020202020204" pitchFamily="34" charset="0"/>
              </a:rPr>
              <a:t>)</a:t>
            </a:r>
            <a:endParaRPr lang="en-US" sz="2400" dirty="0">
              <a:latin typeface="Century Gothic" panose="020B0502020202020204" pitchFamily="34" charset="0"/>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3818" b="18909"/>
          <a:stretch/>
        </p:blipFill>
        <p:spPr bwMode="auto">
          <a:xfrm>
            <a:off x="920114" y="3218771"/>
            <a:ext cx="3324204" cy="2669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920114" y="5888478"/>
            <a:ext cx="3629463" cy="215444"/>
          </a:xfrm>
          <a:prstGeom prst="rect">
            <a:avLst/>
          </a:prstGeom>
          <a:noFill/>
        </p:spPr>
        <p:txBody>
          <a:bodyPr wrap="square" rtlCol="0">
            <a:spAutoFit/>
          </a:bodyPr>
          <a:lstStyle/>
          <a:p>
            <a:r>
              <a:rPr lang="en-US" sz="800" dirty="0" smtClean="0"/>
              <a:t>From HMC clinic </a:t>
            </a:r>
            <a:endParaRPr lang="fr-FR" sz="800" dirty="0"/>
          </a:p>
        </p:txBody>
      </p:sp>
      <p:sp>
        <p:nvSpPr>
          <p:cNvPr id="5" name="Title 4"/>
          <p:cNvSpPr>
            <a:spLocks noGrp="1"/>
          </p:cNvSpPr>
          <p:nvPr>
            <p:ph type="title"/>
          </p:nvPr>
        </p:nvSpPr>
        <p:spPr/>
        <p:txBody>
          <a:bodyPr/>
          <a:lstStyle/>
          <a:p>
            <a:r>
              <a:rPr lang="en-US" sz="4800" b="0" dirty="0" smtClean="0">
                <a:latin typeface="Century Gothic" panose="020B0502020202020204" pitchFamily="34" charset="0"/>
              </a:rPr>
              <a:t>Summary and Goals</a:t>
            </a:r>
            <a:endParaRPr lang="en-US" sz="4800" b="0" dirty="0">
              <a:latin typeface="Century Gothic" panose="020B0502020202020204" pitchFamily="34" charset="0"/>
            </a:endParaRPr>
          </a:p>
        </p:txBody>
      </p:sp>
    </p:spTree>
    <p:extLst>
      <p:ext uri="{BB962C8B-B14F-4D97-AF65-F5344CB8AC3E}">
        <p14:creationId xmlns:p14="http://schemas.microsoft.com/office/powerpoint/2010/main" val="33954302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smtClean="0">
                <a:latin typeface="Century Gothic" panose="020B0502020202020204" pitchFamily="34" charset="0"/>
              </a:rPr>
              <a:t>Current Design</a:t>
            </a:r>
            <a:endParaRPr lang="en-US" sz="4400" b="0" dirty="0">
              <a:latin typeface="Century Gothic" panose="020B0502020202020204" pitchFamily="34" charset="0"/>
            </a:endParaRPr>
          </a:p>
        </p:txBody>
      </p:sp>
      <p:sp>
        <p:nvSpPr>
          <p:cNvPr id="3" name="TextBox 2"/>
          <p:cNvSpPr txBox="1"/>
          <p:nvPr/>
        </p:nvSpPr>
        <p:spPr>
          <a:xfrm>
            <a:off x="593912" y="1151036"/>
            <a:ext cx="8308548" cy="2677656"/>
          </a:xfrm>
          <a:prstGeom prst="rect">
            <a:avLst/>
          </a:prstGeom>
          <a:noFill/>
        </p:spPr>
        <p:txBody>
          <a:bodyPr wrap="square" rtlCol="0">
            <a:spAutoFit/>
          </a:bodyPr>
          <a:lstStyle/>
          <a:p>
            <a:pPr marL="457200" indent="-457200">
              <a:buClr>
                <a:schemeClr val="tx2"/>
              </a:buClr>
              <a:buFont typeface="Wingdings" panose="05000000000000000000" pitchFamily="2" charset="2"/>
              <a:buChar char="§"/>
            </a:pPr>
            <a:r>
              <a:rPr lang="en-US" sz="2400" dirty="0" smtClean="0">
                <a:latin typeface="Century Gothic" panose="020B0502020202020204" pitchFamily="34" charset="0"/>
              </a:rPr>
              <a:t>5.66</a:t>
            </a:r>
            <a:r>
              <a:rPr lang="en-US" sz="2400" dirty="0">
                <a:latin typeface="Century Gothic" panose="020B0502020202020204" pitchFamily="34" charset="0"/>
              </a:rPr>
              <a:t>” diameter plate as the new </a:t>
            </a:r>
            <a:r>
              <a:rPr lang="en-US" sz="2400" dirty="0" smtClean="0">
                <a:latin typeface="Century Gothic" panose="020B0502020202020204" pitchFamily="34" charset="0"/>
              </a:rPr>
              <a:t>base</a:t>
            </a:r>
          </a:p>
          <a:p>
            <a:pPr marL="457200" indent="-457200">
              <a:buClr>
                <a:schemeClr val="tx2"/>
              </a:buClr>
              <a:buFont typeface="Wingdings" panose="05000000000000000000" pitchFamily="2" charset="2"/>
              <a:buChar char="§"/>
            </a:pPr>
            <a:r>
              <a:rPr lang="en-US" sz="2400" dirty="0" smtClean="0">
                <a:latin typeface="Century Gothic" panose="020B0502020202020204" pitchFamily="34" charset="0"/>
              </a:rPr>
              <a:t>3 </a:t>
            </a:r>
            <a:r>
              <a:rPr lang="en-US" sz="2400" dirty="0">
                <a:latin typeface="Century Gothic" panose="020B0502020202020204" pitchFamily="34" charset="0"/>
              </a:rPr>
              <a:t>cantilevers with a thinner </a:t>
            </a:r>
            <a:r>
              <a:rPr lang="en-US" sz="2400" dirty="0" smtClean="0">
                <a:latin typeface="Century Gothic" panose="020B0502020202020204" pitchFamily="34" charset="0"/>
              </a:rPr>
              <a:t>thickness for </a:t>
            </a:r>
            <a:r>
              <a:rPr lang="en-US" sz="2400" dirty="0">
                <a:latin typeface="Century Gothic" panose="020B0502020202020204" pitchFamily="34" charset="0"/>
              </a:rPr>
              <a:t>higher </a:t>
            </a:r>
            <a:r>
              <a:rPr lang="en-US" sz="2400" dirty="0" smtClean="0">
                <a:latin typeface="Century Gothic" panose="020B0502020202020204" pitchFamily="34" charset="0"/>
              </a:rPr>
              <a:t>precision</a:t>
            </a:r>
          </a:p>
          <a:p>
            <a:pPr marL="457200" indent="-457200">
              <a:buClr>
                <a:schemeClr val="tx2"/>
              </a:buClr>
              <a:buFont typeface="Wingdings" panose="05000000000000000000" pitchFamily="2" charset="2"/>
              <a:buChar char="§"/>
            </a:pPr>
            <a:r>
              <a:rPr lang="en-US" sz="2400" dirty="0" smtClean="0">
                <a:latin typeface="Century Gothic" panose="020B0502020202020204" pitchFamily="34" charset="0"/>
              </a:rPr>
              <a:t>Smaller </a:t>
            </a:r>
            <a:r>
              <a:rPr lang="en-US" sz="2400" dirty="0">
                <a:latin typeface="Century Gothic" panose="020B0502020202020204" pitchFamily="34" charset="0"/>
              </a:rPr>
              <a:t>designed </a:t>
            </a:r>
            <a:r>
              <a:rPr lang="en-US" sz="2400" dirty="0" smtClean="0">
                <a:latin typeface="Century Gothic" panose="020B0502020202020204" pitchFamily="34" charset="0"/>
              </a:rPr>
              <a:t>parts (lower heat capacity) </a:t>
            </a:r>
            <a:r>
              <a:rPr lang="en-US" sz="2400" dirty="0">
                <a:latin typeface="Century Gothic" panose="020B0502020202020204" pitchFamily="34" charset="0"/>
              </a:rPr>
              <a:t>to fit on new </a:t>
            </a:r>
            <a:r>
              <a:rPr lang="en-US" sz="2400" dirty="0" smtClean="0">
                <a:latin typeface="Century Gothic" panose="020B0502020202020204" pitchFamily="34" charset="0"/>
              </a:rPr>
              <a:t>plate</a:t>
            </a:r>
          </a:p>
          <a:p>
            <a:pPr marL="457200" indent="-457200">
              <a:buClr>
                <a:schemeClr val="tx2"/>
              </a:buClr>
              <a:buFont typeface="Wingdings" panose="05000000000000000000" pitchFamily="2" charset="2"/>
              <a:buChar char="§"/>
            </a:pPr>
            <a:r>
              <a:rPr lang="en-US" sz="2400" dirty="0" smtClean="0">
                <a:latin typeface="Century Gothic" panose="020B0502020202020204" pitchFamily="34" charset="0"/>
              </a:rPr>
              <a:t>Keys added to the ball</a:t>
            </a:r>
          </a:p>
          <a:p>
            <a:pPr marL="457200" indent="-457200">
              <a:buClr>
                <a:schemeClr val="tx2"/>
              </a:buClr>
              <a:buFont typeface="Wingdings" panose="05000000000000000000" pitchFamily="2" charset="2"/>
              <a:buChar char="§"/>
            </a:pPr>
            <a:r>
              <a:rPr lang="en-US" sz="2400" dirty="0" smtClean="0">
                <a:latin typeface="Century Gothic" panose="020B0502020202020204" pitchFamily="34" charset="0"/>
              </a:rPr>
              <a:t>Square mounting blocks resized </a:t>
            </a:r>
            <a:endParaRPr lang="en-US" sz="2400" dirty="0">
              <a:latin typeface="Century Gothic" panose="020B0502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3510" y="3864491"/>
            <a:ext cx="5743450" cy="231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2787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704763" y="1633859"/>
            <a:ext cx="3036627" cy="3784302"/>
          </a:xfrm>
        </p:spPr>
        <p:txBody>
          <a:bodyPr>
            <a:normAutofit/>
          </a:bodyPr>
          <a:lstStyle/>
          <a:p>
            <a:r>
              <a:rPr lang="en-US" sz="2400" dirty="0" smtClean="0">
                <a:latin typeface="Century Gothic" panose="020B0502020202020204" pitchFamily="34" charset="0"/>
              </a:rPr>
              <a:t>Driven by </a:t>
            </a:r>
            <a:r>
              <a:rPr lang="en-US" sz="2400" dirty="0" err="1" smtClean="0">
                <a:latin typeface="Century Gothic" panose="020B0502020202020204" pitchFamily="34" charset="0"/>
              </a:rPr>
              <a:t>sawtooth</a:t>
            </a:r>
            <a:r>
              <a:rPr lang="en-US" sz="2400" dirty="0" smtClean="0">
                <a:latin typeface="Century Gothic" panose="020B0502020202020204" pitchFamily="34" charset="0"/>
              </a:rPr>
              <a:t> wave functions</a:t>
            </a:r>
          </a:p>
          <a:p>
            <a:r>
              <a:rPr lang="en-US" sz="2400" dirty="0" smtClean="0">
                <a:latin typeface="Century Gothic" panose="020B0502020202020204" pitchFamily="34" charset="0"/>
              </a:rPr>
              <a:t>Cantilevers are offset</a:t>
            </a:r>
          </a:p>
          <a:p>
            <a:r>
              <a:rPr lang="en-US" sz="2400" dirty="0" smtClean="0">
                <a:latin typeface="Century Gothic" panose="020B0502020202020204" pitchFamily="34" charset="0"/>
              </a:rPr>
              <a:t>Step size determined by voltage</a:t>
            </a:r>
            <a:endParaRPr lang="en-US" sz="2400" dirty="0">
              <a:latin typeface="Century Gothic" panose="020B0502020202020204" pitchFamily="34" charset="0"/>
            </a:endParaRPr>
          </a:p>
        </p:txBody>
      </p:sp>
      <p:sp>
        <p:nvSpPr>
          <p:cNvPr id="2" name="Title 1"/>
          <p:cNvSpPr>
            <a:spLocks noGrp="1"/>
          </p:cNvSpPr>
          <p:nvPr>
            <p:ph type="title"/>
          </p:nvPr>
        </p:nvSpPr>
        <p:spPr/>
        <p:txBody>
          <a:bodyPr/>
          <a:lstStyle/>
          <a:p>
            <a:r>
              <a:rPr lang="en-US" sz="4400" b="0" dirty="0" smtClean="0">
                <a:latin typeface="Century Gothic" panose="020B0502020202020204" pitchFamily="34" charset="0"/>
              </a:rPr>
              <a:t>Cantilever Movement</a:t>
            </a:r>
            <a:endParaRPr lang="en-US" sz="4400" b="0" dirty="0">
              <a:latin typeface="Century Gothic" panose="020B0502020202020204" pitchFamily="34" charset="0"/>
            </a:endParaRPr>
          </a:p>
        </p:txBody>
      </p:sp>
      <p:pic>
        <p:nvPicPr>
          <p:cNvPr id="3" name="Picture 2" descr="C:\Users\Kelly\Downloads\waves (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388" y="1633859"/>
            <a:ext cx="4694830" cy="3534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774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smtClean="0">
                <a:latin typeface="Century Gothic" panose="020B0502020202020204" pitchFamily="34" charset="0"/>
              </a:rPr>
              <a:t>Modeling of Cantilevers</a:t>
            </a:r>
            <a:endParaRPr lang="fr-FR" sz="4400" b="0" dirty="0">
              <a:latin typeface="Century Gothic" panose="020B0502020202020204" pitchFamily="34" charset="0"/>
            </a:endParaRPr>
          </a:p>
        </p:txBody>
      </p:sp>
      <p:sp>
        <p:nvSpPr>
          <p:cNvPr id="3" name="Content Placeholder 2"/>
          <p:cNvSpPr>
            <a:spLocks noGrp="1"/>
          </p:cNvSpPr>
          <p:nvPr>
            <p:ph idx="1"/>
          </p:nvPr>
        </p:nvSpPr>
        <p:spPr/>
        <p:txBody>
          <a:bodyPr/>
          <a:lstStyle/>
          <a:p>
            <a:r>
              <a:rPr lang="en-US" dirty="0" smtClean="0">
                <a:latin typeface="Century Gothic" panose="020B0502020202020204" pitchFamily="34" charset="0"/>
              </a:rPr>
              <a:t>Modeled as a beam with load at tip</a:t>
            </a:r>
          </a:p>
          <a:p>
            <a:endParaRPr lang="en-US" dirty="0" smtClean="0">
              <a:latin typeface="Century Gothic" panose="020B0502020202020204" pitchFamily="34" charset="0"/>
            </a:endParaRPr>
          </a:p>
          <a:p>
            <a:endParaRPr lang="en-US" dirty="0" smtClean="0">
              <a:latin typeface="Century Gothic" panose="020B0502020202020204" pitchFamily="34" charset="0"/>
            </a:endParaRPr>
          </a:p>
          <a:p>
            <a:r>
              <a:rPr lang="en-US" dirty="0" smtClean="0">
                <a:latin typeface="Century Gothic" panose="020B0502020202020204" pitchFamily="34" charset="0"/>
              </a:rPr>
              <a:t>Want to drive with small F</a:t>
            </a:r>
            <a:endParaRPr lang="fr-FR" dirty="0">
              <a:latin typeface="Century Gothic" panose="020B0502020202020204" pitchFamily="34" charset="0"/>
            </a:endParaRPr>
          </a:p>
        </p:txBody>
      </p:sp>
      <p:sp>
        <p:nvSpPr>
          <p:cNvPr id="4" name="Content Placeholder 3"/>
          <p:cNvSpPr>
            <a:spLocks noGrp="1"/>
          </p:cNvSpPr>
          <p:nvPr>
            <p:ph idx="10"/>
          </p:nvPr>
        </p:nvSpPr>
        <p:spPr/>
        <p:txBody>
          <a:bodyPr/>
          <a:lstStyle/>
          <a:p>
            <a:endParaRPr lang="fr-F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604" y="1345721"/>
            <a:ext cx="3834713" cy="4523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C:\Users\Kelly\Desktop\ADMX HF\beam deflec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89095" y="2967274"/>
            <a:ext cx="2199689" cy="1280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2907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smtClean="0">
                <a:latin typeface="Century Gothic" panose="020B0502020202020204" pitchFamily="34" charset="0"/>
              </a:rPr>
              <a:t>Changes to Cantilevers</a:t>
            </a:r>
            <a:endParaRPr lang="fr-FR" sz="4400" b="0" dirty="0">
              <a:latin typeface="Century Gothic" panose="020B0502020202020204" pitchFamily="34" charset="0"/>
            </a:endParaRPr>
          </a:p>
        </p:txBody>
      </p:sp>
      <p:sp>
        <p:nvSpPr>
          <p:cNvPr id="3" name="Content Placeholder 2"/>
          <p:cNvSpPr>
            <a:spLocks noGrp="1"/>
          </p:cNvSpPr>
          <p:nvPr>
            <p:ph idx="1"/>
          </p:nvPr>
        </p:nvSpPr>
        <p:spPr/>
        <p:txBody>
          <a:bodyPr/>
          <a:lstStyle/>
          <a:p>
            <a:r>
              <a:rPr lang="en-US" dirty="0" smtClean="0">
                <a:latin typeface="Century Gothic" panose="020B0502020202020204" pitchFamily="34" charset="0"/>
              </a:rPr>
              <a:t>Moment of inertia scales with width</a:t>
            </a:r>
          </a:p>
          <a:p>
            <a:r>
              <a:rPr lang="en-US" dirty="0" smtClean="0">
                <a:latin typeface="Century Gothic" panose="020B0502020202020204" pitchFamily="34" charset="0"/>
              </a:rPr>
              <a:t>Young’s Modulus of stainless steel</a:t>
            </a:r>
          </a:p>
          <a:p>
            <a:pPr lvl="1"/>
            <a:r>
              <a:rPr lang="en-US" dirty="0" smtClean="0">
                <a:latin typeface="Century Gothic" panose="020B0502020202020204" pitchFamily="34" charset="0"/>
              </a:rPr>
              <a:t>303 ~ 193Gpa</a:t>
            </a:r>
          </a:p>
          <a:p>
            <a:pPr lvl="1"/>
            <a:r>
              <a:rPr lang="en-US" dirty="0" smtClean="0">
                <a:latin typeface="Century Gothic" panose="020B0502020202020204" pitchFamily="34" charset="0"/>
              </a:rPr>
              <a:t>304 ~ 205Gpa</a:t>
            </a:r>
            <a:endParaRPr lang="fr-FR" dirty="0">
              <a:latin typeface="Century Gothic" panose="020B0502020202020204" pitchFamily="34" charset="0"/>
            </a:endParaRPr>
          </a:p>
        </p:txBody>
      </p:sp>
      <p:sp>
        <p:nvSpPr>
          <p:cNvPr id="4" name="Content Placeholder 3"/>
          <p:cNvSpPr>
            <a:spLocks noGrp="1"/>
          </p:cNvSpPr>
          <p:nvPr>
            <p:ph idx="10"/>
          </p:nvPr>
        </p:nvSpPr>
        <p:spPr/>
        <p:txBody>
          <a:bodyPr/>
          <a:lstStyle/>
          <a:p>
            <a:endParaRPr lang="fr-F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1267" y="1402093"/>
            <a:ext cx="3924159" cy="4555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415310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smtClean="0">
                <a:latin typeface="Century Gothic" panose="020B0502020202020204" pitchFamily="34" charset="0"/>
              </a:rPr>
              <a:t>Cryogenics </a:t>
            </a:r>
            <a:endParaRPr lang="en-US" sz="4400" b="0" dirty="0">
              <a:latin typeface="Century Gothic" panose="020B0502020202020204" pitchFamily="34" charset="0"/>
            </a:endParaRPr>
          </a:p>
        </p:txBody>
      </p:sp>
      <p:sp>
        <p:nvSpPr>
          <p:cNvPr id="3" name="TextBox 2"/>
          <p:cNvSpPr txBox="1"/>
          <p:nvPr/>
        </p:nvSpPr>
        <p:spPr>
          <a:xfrm>
            <a:off x="350519" y="1168121"/>
            <a:ext cx="6657699" cy="2308324"/>
          </a:xfrm>
          <a:prstGeom prst="rect">
            <a:avLst/>
          </a:prstGeom>
          <a:noFill/>
        </p:spPr>
        <p:txBody>
          <a:bodyPr wrap="square" rtlCol="0">
            <a:spAutoFit/>
          </a:bodyPr>
          <a:lstStyle/>
          <a:p>
            <a:pPr marL="285750" indent="-285750">
              <a:buClr>
                <a:schemeClr val="tx2"/>
              </a:buClr>
              <a:buFont typeface="Wingdings" panose="05000000000000000000" pitchFamily="2" charset="2"/>
              <a:buChar char="§"/>
            </a:pPr>
            <a:r>
              <a:rPr lang="en-US" sz="2400" dirty="0">
                <a:latin typeface="Century Gothic" panose="020B0502020202020204" pitchFamily="34" charset="0"/>
              </a:rPr>
              <a:t>U</a:t>
            </a:r>
            <a:r>
              <a:rPr lang="en-US" sz="2400" dirty="0" smtClean="0">
                <a:latin typeface="Century Gothic" panose="020B0502020202020204" pitchFamily="34" charset="0"/>
              </a:rPr>
              <a:t>sing 3 PICMA P-887.91 actuators</a:t>
            </a:r>
          </a:p>
          <a:p>
            <a:pPr marL="285750" indent="-285750">
              <a:buClr>
                <a:schemeClr val="tx2"/>
              </a:buClr>
              <a:buFont typeface="Wingdings" panose="05000000000000000000" pitchFamily="2" charset="2"/>
              <a:buChar char="§"/>
            </a:pPr>
            <a:r>
              <a:rPr lang="en-US" sz="2400" dirty="0" smtClean="0">
                <a:latin typeface="Century Gothic" panose="020B0502020202020204" pitchFamily="34" charset="0"/>
              </a:rPr>
              <a:t>Cryogenic testing has been done on similar actuators by </a:t>
            </a:r>
            <a:r>
              <a:rPr lang="en-US" sz="2400" dirty="0" err="1" smtClean="0">
                <a:latin typeface="Century Gothic" panose="020B0502020202020204" pitchFamily="34" charset="0"/>
              </a:rPr>
              <a:t>Physik</a:t>
            </a:r>
            <a:r>
              <a:rPr lang="en-US" sz="2400" dirty="0" smtClean="0">
                <a:latin typeface="Century Gothic" panose="020B0502020202020204" pitchFamily="34" charset="0"/>
              </a:rPr>
              <a:t> </a:t>
            </a:r>
            <a:r>
              <a:rPr lang="en-US" sz="2400" dirty="0" err="1" smtClean="0">
                <a:latin typeface="Century Gothic" panose="020B0502020202020204" pitchFamily="34" charset="0"/>
              </a:rPr>
              <a:t>Instrumente</a:t>
            </a:r>
            <a:endParaRPr lang="en-US" sz="2400" dirty="0">
              <a:latin typeface="Century Gothic" panose="020B0502020202020204" pitchFamily="34" charset="0"/>
            </a:endParaRPr>
          </a:p>
          <a:p>
            <a:pPr marL="285750" indent="-285750">
              <a:buClr>
                <a:schemeClr val="tx2"/>
              </a:buClr>
              <a:buFont typeface="Wingdings" panose="05000000000000000000" pitchFamily="2" charset="2"/>
              <a:buChar char="§"/>
            </a:pPr>
            <a:r>
              <a:rPr lang="en-US" sz="2400" dirty="0" smtClean="0">
                <a:latin typeface="Century Gothic" panose="020B0502020202020204" pitchFamily="34" charset="0"/>
              </a:rPr>
              <a:t>At 4.2K 50% increase in Young’s Modulus</a:t>
            </a:r>
          </a:p>
          <a:p>
            <a:pPr marL="285750" indent="-285750">
              <a:buClr>
                <a:schemeClr val="tx2"/>
              </a:buClr>
              <a:buFont typeface="Wingdings" panose="05000000000000000000" pitchFamily="2" charset="2"/>
              <a:buChar char="§"/>
            </a:pPr>
            <a:r>
              <a:rPr lang="en-US" sz="2400" dirty="0" smtClean="0">
                <a:latin typeface="Century Gothic" panose="020B0502020202020204" pitchFamily="34" charset="0"/>
              </a:rPr>
              <a:t>Below 10K there is a 90% decrease in displacement</a:t>
            </a:r>
            <a:endParaRPr lang="en-US" sz="2400" dirty="0">
              <a:latin typeface="Century Gothic" panose="020B0502020202020204" pitchFamily="34"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277" y="3327531"/>
            <a:ext cx="3658760" cy="2710663"/>
          </a:xfrm>
          <a:prstGeom prst="rect">
            <a:avLst/>
          </a:prstGeom>
        </p:spPr>
      </p:pic>
      <p:pic>
        <p:nvPicPr>
          <p:cNvPr id="4098" name="Picture 2" descr="C:\Users\Kelly\Downloads\Cryostat_vacuum_chamb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8218" y="207823"/>
            <a:ext cx="1981036" cy="59746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latex.codecogs.com/png.latex?%5CLARGE%20%5CDelta%20T%20%3D%20%5Cfrac%7BPt%7D%7BmC%7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380" y="3525134"/>
            <a:ext cx="1585453" cy="7474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50519" y="4103470"/>
            <a:ext cx="2279176" cy="1938992"/>
          </a:xfrm>
          <a:prstGeom prst="rect">
            <a:avLst/>
          </a:prstGeom>
          <a:noFill/>
        </p:spPr>
        <p:txBody>
          <a:bodyPr wrap="square" rtlCol="0">
            <a:spAutoFit/>
          </a:bodyPr>
          <a:lstStyle/>
          <a:p>
            <a:pPr>
              <a:buClr>
                <a:schemeClr val="tx2"/>
              </a:buClr>
            </a:pPr>
            <a:endParaRPr lang="en-US" sz="2400" dirty="0" smtClean="0">
              <a:latin typeface="Century Gothic" panose="020B0502020202020204" pitchFamily="34" charset="0"/>
            </a:endParaRPr>
          </a:p>
          <a:p>
            <a:pPr marL="285750" indent="-285750">
              <a:buClr>
                <a:schemeClr val="tx2"/>
              </a:buClr>
              <a:buFont typeface="Wingdings" panose="05000000000000000000" pitchFamily="2" charset="2"/>
              <a:buChar char="§"/>
            </a:pPr>
            <a:r>
              <a:rPr lang="el-GR" sz="2400" dirty="0" smtClean="0">
                <a:latin typeface="Century Gothic" panose="020B0502020202020204" pitchFamily="34" charset="0"/>
              </a:rPr>
              <a:t>Δ</a:t>
            </a:r>
            <a:r>
              <a:rPr lang="en-US" sz="2400" dirty="0" smtClean="0">
                <a:latin typeface="Century Gothic" panose="020B0502020202020204" pitchFamily="34" charset="0"/>
              </a:rPr>
              <a:t>T = .03ºK</a:t>
            </a:r>
          </a:p>
          <a:p>
            <a:pPr marL="285750" indent="-285750">
              <a:buClr>
                <a:schemeClr val="tx2"/>
              </a:buClr>
              <a:buFont typeface="Wingdings" panose="05000000000000000000" pitchFamily="2" charset="2"/>
              <a:buChar char="§"/>
            </a:pPr>
            <a:r>
              <a:rPr lang="en-US" sz="2400" dirty="0" smtClean="0">
                <a:latin typeface="Century Gothic" panose="020B0502020202020204" pitchFamily="34" charset="0"/>
              </a:rPr>
              <a:t>t = 10min</a:t>
            </a:r>
          </a:p>
          <a:p>
            <a:pPr marL="285750" indent="-285750">
              <a:buClr>
                <a:schemeClr val="tx2"/>
              </a:buClr>
              <a:buFont typeface="Wingdings" panose="05000000000000000000" pitchFamily="2" charset="2"/>
              <a:buChar char="§"/>
            </a:pPr>
            <a:r>
              <a:rPr lang="en-US" sz="2400" dirty="0" smtClean="0">
                <a:latin typeface="Century Gothic" panose="020B0502020202020204" pitchFamily="34" charset="0"/>
              </a:rPr>
              <a:t>P = 100</a:t>
            </a:r>
            <a:r>
              <a:rPr lang="el-GR" sz="2400" dirty="0" smtClean="0">
                <a:latin typeface="Century Gothic" panose="020B0502020202020204" pitchFamily="34" charset="0"/>
              </a:rPr>
              <a:t>μ</a:t>
            </a:r>
            <a:r>
              <a:rPr lang="en-US" sz="2400" dirty="0" smtClean="0">
                <a:latin typeface="Century Gothic" panose="020B0502020202020204" pitchFamily="34" charset="0"/>
              </a:rPr>
              <a:t>W</a:t>
            </a:r>
          </a:p>
          <a:p>
            <a:pPr marL="285750" indent="-285750">
              <a:buClr>
                <a:schemeClr val="tx2"/>
              </a:buClr>
              <a:buFont typeface="Wingdings" panose="05000000000000000000" pitchFamily="2" charset="2"/>
              <a:buChar char="§"/>
            </a:pPr>
            <a:r>
              <a:rPr lang="en-US" sz="2400" dirty="0" smtClean="0">
                <a:latin typeface="Century Gothic" panose="020B0502020202020204" pitchFamily="34" charset="0"/>
              </a:rPr>
              <a:t>m = 1kg</a:t>
            </a:r>
            <a:endParaRPr lang="en-US" sz="2400" dirty="0">
              <a:latin typeface="Century Gothic" panose="020B0502020202020204" pitchFamily="34" charset="0"/>
            </a:endParaRPr>
          </a:p>
        </p:txBody>
      </p:sp>
    </p:spTree>
    <p:extLst>
      <p:ext uri="{BB962C8B-B14F-4D97-AF65-F5344CB8AC3E}">
        <p14:creationId xmlns:p14="http://schemas.microsoft.com/office/powerpoint/2010/main" val="246755767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04181"/>
            <a:ext cx="4528868" cy="4848045"/>
          </a:xfrm>
        </p:spPr>
        <p:txBody>
          <a:bodyPr/>
          <a:lstStyle/>
          <a:p>
            <a:r>
              <a:rPr lang="en-US" dirty="0">
                <a:latin typeface="Century Gothic" panose="020B0502020202020204" pitchFamily="34" charset="0"/>
              </a:rPr>
              <a:t>Mounting system</a:t>
            </a:r>
          </a:p>
          <a:p>
            <a:r>
              <a:rPr lang="en-US" dirty="0">
                <a:latin typeface="Century Gothic" panose="020B0502020202020204" pitchFamily="34" charset="0"/>
              </a:rPr>
              <a:t>Working towards reproducibility </a:t>
            </a:r>
          </a:p>
          <a:p>
            <a:r>
              <a:rPr lang="en-US" dirty="0">
                <a:latin typeface="Century Gothic" panose="020B0502020202020204" pitchFamily="34" charset="0"/>
              </a:rPr>
              <a:t>Writing LabVIEW scripts for measurement</a:t>
            </a:r>
          </a:p>
          <a:p>
            <a:endParaRPr lang="fr-FR" dirty="0">
              <a:latin typeface="Century Gothic" panose="020B0502020202020204" pitchFamily="34" charset="0"/>
            </a:endParaRPr>
          </a:p>
        </p:txBody>
      </p:sp>
      <p:sp>
        <p:nvSpPr>
          <p:cNvPr id="3" name="Title 2"/>
          <p:cNvSpPr>
            <a:spLocks noGrp="1"/>
          </p:cNvSpPr>
          <p:nvPr>
            <p:ph type="title"/>
          </p:nvPr>
        </p:nvSpPr>
        <p:spPr/>
        <p:txBody>
          <a:bodyPr/>
          <a:lstStyle/>
          <a:p>
            <a:r>
              <a:rPr lang="en-US" sz="4400" b="0" dirty="0" smtClean="0">
                <a:latin typeface="Century Gothic" panose="020B0502020202020204" pitchFamily="34" charset="0"/>
              </a:rPr>
              <a:t>Current Efforts</a:t>
            </a:r>
            <a:endParaRPr lang="fr-FR" sz="4400" b="0" dirty="0">
              <a:latin typeface="Century Gothic" panose="020B050202020202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69" y="827498"/>
            <a:ext cx="3384110" cy="4511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C:\Users\Kelly\Desktop\ADMX HF\resplot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383" y="3627953"/>
            <a:ext cx="3558066" cy="2684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71597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latin typeface="Century Gothic" panose="020B0502020202020204" pitchFamily="34" charset="0"/>
              </a:rPr>
              <a:t>ADMX + ADMX HF collaboration</a:t>
            </a:r>
            <a:endParaRPr lang="en-US" sz="4000" b="0" dirty="0">
              <a:latin typeface="Century Gothic" panose="020B0502020202020204" pitchFamily="34" charset="0"/>
            </a:endParaRPr>
          </a:p>
        </p:txBody>
      </p:sp>
      <p:sp>
        <p:nvSpPr>
          <p:cNvPr id="4" name="TextBox 3"/>
          <p:cNvSpPr txBox="1"/>
          <p:nvPr/>
        </p:nvSpPr>
        <p:spPr>
          <a:xfrm>
            <a:off x="337580" y="1026160"/>
            <a:ext cx="8616782" cy="5509200"/>
          </a:xfrm>
          <a:prstGeom prst="rect">
            <a:avLst/>
          </a:prstGeom>
          <a:noFill/>
        </p:spPr>
        <p:txBody>
          <a:bodyPr wrap="none" rtlCol="0">
            <a:spAutoFit/>
          </a:bodyPr>
          <a:lstStyle/>
          <a:p>
            <a:pPr marL="1588" indent="0">
              <a:spcBef>
                <a:spcPts val="0"/>
              </a:spcBef>
              <a:spcAft>
                <a:spcPts val="0"/>
              </a:spcAft>
              <a:buFont typeface="Wingdings" charset="0"/>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u="sng" dirty="0">
                <a:solidFill>
                  <a:srgbClr val="0000FF"/>
                </a:solidFill>
                <a:latin typeface="Century Gothic" panose="020B0502020202020204" pitchFamily="34" charset="0"/>
                <a:ea typeface="ＭＳ Ｐゴシック" charset="0"/>
                <a:cs typeface="Calibri"/>
              </a:rPr>
              <a:t>Lawrence Livermore National Laboratory – ADMX began here in the mid-1990s.</a:t>
            </a:r>
          </a:p>
          <a:p>
            <a:pPr marL="1588" indent="0">
              <a:spcBef>
                <a:spcPts val="0"/>
              </a:spcBef>
              <a:spcAft>
                <a:spcPts val="0"/>
              </a:spcAft>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dirty="0">
                <a:solidFill>
                  <a:srgbClr val="000000"/>
                </a:solidFill>
                <a:latin typeface="Century Gothic" panose="020B0502020202020204" pitchFamily="34" charset="0"/>
                <a:ea typeface="ＭＳ Ｐゴシック" charset="0"/>
                <a:cs typeface="Calibri"/>
              </a:rPr>
              <a:t>	</a:t>
            </a:r>
            <a:r>
              <a:rPr lang="en-US" sz="1600" b="1" u="sng" dirty="0" err="1">
                <a:solidFill>
                  <a:srgbClr val="000000"/>
                </a:solidFill>
                <a:latin typeface="Century Gothic" panose="020B0502020202020204" pitchFamily="34" charset="0"/>
                <a:ea typeface="ＭＳ Ｐゴシック" charset="0"/>
                <a:cs typeface="Calibri"/>
              </a:rPr>
              <a:t>Gianpaolo</a:t>
            </a:r>
            <a:r>
              <a:rPr lang="en-US" sz="1600" b="1" u="sng" dirty="0">
                <a:solidFill>
                  <a:srgbClr val="000000"/>
                </a:solidFill>
                <a:latin typeface="Century Gothic" panose="020B0502020202020204" pitchFamily="34" charset="0"/>
                <a:ea typeface="ＭＳ Ｐゴシック" charset="0"/>
                <a:cs typeface="Calibri"/>
              </a:rPr>
              <a:t> </a:t>
            </a:r>
            <a:r>
              <a:rPr lang="en-US" sz="1600" b="1" u="sng" dirty="0" err="1" smtClean="0">
                <a:solidFill>
                  <a:srgbClr val="000000"/>
                </a:solidFill>
                <a:latin typeface="Century Gothic" panose="020B0502020202020204" pitchFamily="34" charset="0"/>
                <a:ea typeface="ＭＳ Ｐゴシック" charset="0"/>
                <a:cs typeface="Calibri"/>
              </a:rPr>
              <a:t>Carosi</a:t>
            </a:r>
            <a:r>
              <a:rPr lang="en-US" sz="1600" dirty="0" smtClean="0">
                <a:latin typeface="Century Gothic" panose="020B0502020202020204" pitchFamily="34" charset="0"/>
                <a:ea typeface="ＭＳ Ｐゴシック" charset="0"/>
                <a:cs typeface="Calibri"/>
              </a:rPr>
              <a:t>, </a:t>
            </a:r>
            <a:r>
              <a:rPr lang="en-US" sz="1600" dirty="0">
                <a:latin typeface="Century Gothic" panose="020B0502020202020204" pitchFamily="34" charset="0"/>
                <a:ea typeface="ＭＳ Ｐゴシック" charset="0"/>
                <a:cs typeface="Calibri"/>
              </a:rPr>
              <a:t>Darrell Carter, </a:t>
            </a:r>
            <a:r>
              <a:rPr lang="en-US" sz="1600" dirty="0" smtClean="0">
                <a:latin typeface="Century Gothic" panose="020B0502020202020204" pitchFamily="34" charset="0"/>
                <a:ea typeface="ＭＳ Ｐゴシック" charset="0"/>
                <a:cs typeface="Calibri"/>
              </a:rPr>
              <a:t>Jaime Ruz Armendariz</a:t>
            </a:r>
          </a:p>
          <a:p>
            <a:pPr marL="1588" indent="0">
              <a:spcBef>
                <a:spcPts val="0"/>
              </a:spcBef>
              <a:spcAft>
                <a:spcPts val="0"/>
              </a:spcAft>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u="sng" dirty="0" smtClean="0">
                <a:solidFill>
                  <a:srgbClr val="0000FF"/>
                </a:solidFill>
                <a:latin typeface="Century Gothic" panose="020B0502020202020204" pitchFamily="34" charset="0"/>
                <a:ea typeface="ＭＳ Ｐゴシック" charset="0"/>
                <a:cs typeface="Calibri"/>
              </a:rPr>
              <a:t>University </a:t>
            </a:r>
            <a:r>
              <a:rPr lang="en-US" sz="1600" u="sng" dirty="0">
                <a:solidFill>
                  <a:srgbClr val="0000FF"/>
                </a:solidFill>
                <a:latin typeface="Century Gothic" panose="020B0502020202020204" pitchFamily="34" charset="0"/>
                <a:ea typeface="ＭＳ Ｐゴシック" charset="0"/>
                <a:cs typeface="Calibri"/>
              </a:rPr>
              <a:t>of Washington – main experiment moved here in 2010.</a:t>
            </a:r>
          </a:p>
          <a:p>
            <a:pPr marL="1588" indent="0">
              <a:spcBef>
                <a:spcPts val="0"/>
              </a:spcBef>
              <a:spcAft>
                <a:spcPts val="0"/>
              </a:spcAft>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dirty="0">
                <a:latin typeface="Century Gothic" panose="020B0502020202020204" pitchFamily="34" charset="0"/>
                <a:ea typeface="ＭＳ Ｐゴシック" charset="0"/>
                <a:cs typeface="Calibri"/>
              </a:rPr>
              <a:t>	Leslie Rosenberg, Gray Rybka, Michael Hotz, Andrew Wagner, Doug Will, </a:t>
            </a:r>
          </a:p>
          <a:p>
            <a:pPr marL="1588" indent="0">
              <a:spcBef>
                <a:spcPts val="0"/>
              </a:spcBef>
              <a:spcAft>
                <a:spcPts val="0"/>
              </a:spcAft>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dirty="0">
                <a:latin typeface="Century Gothic" panose="020B0502020202020204" pitchFamily="34" charset="0"/>
                <a:ea typeface="ＭＳ Ｐゴシック" charset="0"/>
                <a:cs typeface="Calibri"/>
              </a:rPr>
              <a:t>	Dmitry Lyapustin, Christian </a:t>
            </a:r>
            <a:r>
              <a:rPr lang="en-US" sz="1600" dirty="0" err="1" smtClean="0">
                <a:latin typeface="Century Gothic" panose="020B0502020202020204" pitchFamily="34" charset="0"/>
                <a:ea typeface="ＭＳ Ｐゴシック" charset="0"/>
                <a:cs typeface="Calibri"/>
              </a:rPr>
              <a:t>Boutan</a:t>
            </a:r>
            <a:r>
              <a:rPr lang="en-US" sz="1600" dirty="0" smtClean="0">
                <a:latin typeface="Century Gothic" panose="020B0502020202020204" pitchFamily="34" charset="0"/>
                <a:ea typeface="ＭＳ Ｐゴシック" charset="0"/>
                <a:cs typeface="Calibri"/>
              </a:rPr>
              <a:t>, Jim Sloan, Cliff </a:t>
            </a:r>
            <a:r>
              <a:rPr lang="en-US" sz="1600" dirty="0" err="1" smtClean="0">
                <a:latin typeface="Century Gothic" panose="020B0502020202020204" pitchFamily="34" charset="0"/>
                <a:ea typeface="ＭＳ Ｐゴシック" charset="0"/>
                <a:cs typeface="Calibri"/>
              </a:rPr>
              <a:t>Plesha</a:t>
            </a:r>
            <a:endParaRPr lang="en-US" sz="1600" u="sng" dirty="0">
              <a:solidFill>
                <a:srgbClr val="DC2300"/>
              </a:solidFill>
              <a:latin typeface="Century Gothic" panose="020B0502020202020204" pitchFamily="34" charset="0"/>
              <a:ea typeface="ＭＳ Ｐゴシック" charset="0"/>
              <a:cs typeface="Calibri"/>
            </a:endParaRPr>
          </a:p>
          <a:p>
            <a:pPr marL="1588" indent="0">
              <a:spcBef>
                <a:spcPts val="0"/>
              </a:spcBef>
              <a:spcAft>
                <a:spcPts val="0"/>
              </a:spcAft>
              <a:buFont typeface="Wingdings" charset="0"/>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u="sng" dirty="0">
                <a:solidFill>
                  <a:srgbClr val="0000FF"/>
                </a:solidFill>
                <a:latin typeface="Century Gothic" panose="020B0502020202020204" pitchFamily="34" charset="0"/>
                <a:ea typeface="ＭＳ Ｐゴシック" charset="0"/>
                <a:cs typeface="Calibri"/>
              </a:rPr>
              <a:t>University of Florida</a:t>
            </a:r>
          </a:p>
          <a:p>
            <a:pPr marL="1588" indent="0">
              <a:spcBef>
                <a:spcPts val="0"/>
              </a:spcBef>
              <a:spcAft>
                <a:spcPts val="0"/>
              </a:spcAft>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dirty="0">
                <a:latin typeface="Century Gothic" panose="020B0502020202020204" pitchFamily="34" charset="0"/>
                <a:ea typeface="ＭＳ Ｐゴシック" charset="0"/>
                <a:cs typeface="Calibri"/>
              </a:rPr>
              <a:t>	David Tanner, Pierre Sikivie, Neil Sullivan, Jeff Hoskins, </a:t>
            </a:r>
            <a:r>
              <a:rPr lang="en-US" sz="1600" dirty="0" smtClean="0">
                <a:latin typeface="Century Gothic" panose="020B0502020202020204" pitchFamily="34" charset="0"/>
                <a:ea typeface="ＭＳ Ｐゴシック" charset="0"/>
                <a:cs typeface="Calibri"/>
              </a:rPr>
              <a:t> Ian Stern, </a:t>
            </a:r>
            <a:r>
              <a:rPr lang="en-US" sz="1600" b="1" dirty="0" smtClean="0">
                <a:latin typeface="Century Gothic" panose="020B0502020202020204" pitchFamily="34" charset="0"/>
                <a:ea typeface="ＭＳ Ｐゴシック" charset="0"/>
                <a:cs typeface="Calibri"/>
              </a:rPr>
              <a:t>Nicole </a:t>
            </a:r>
            <a:r>
              <a:rPr lang="en-US" sz="1600" b="1" dirty="0" err="1" smtClean="0">
                <a:latin typeface="Century Gothic" panose="020B0502020202020204" pitchFamily="34" charset="0"/>
                <a:ea typeface="ＭＳ Ｐゴシック" charset="0"/>
                <a:cs typeface="Calibri"/>
              </a:rPr>
              <a:t>Crisosto</a:t>
            </a:r>
            <a:endParaRPr lang="en-US" sz="1600" b="1" u="sng" dirty="0">
              <a:solidFill>
                <a:srgbClr val="DC2300"/>
              </a:solidFill>
              <a:latin typeface="Century Gothic" panose="020B0502020202020204" pitchFamily="34" charset="0"/>
              <a:ea typeface="ＭＳ Ｐゴシック" charset="0"/>
              <a:cs typeface="Calibri"/>
            </a:endParaRPr>
          </a:p>
          <a:p>
            <a:pPr marL="1588" indent="0">
              <a:spcBef>
                <a:spcPts val="0"/>
              </a:spcBef>
              <a:spcAft>
                <a:spcPts val="0"/>
              </a:spcAft>
              <a:buFont typeface="Wingdings" charset="0"/>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u="sng" dirty="0">
                <a:solidFill>
                  <a:srgbClr val="0000FF"/>
                </a:solidFill>
                <a:latin typeface="Century Gothic" panose="020B0502020202020204" pitchFamily="34" charset="0"/>
                <a:ea typeface="ＭＳ Ｐゴシック" charset="0"/>
                <a:cs typeface="Calibri"/>
              </a:rPr>
              <a:t>National Radio Astronomy Observatory</a:t>
            </a:r>
          </a:p>
          <a:p>
            <a:pPr marL="1588" indent="0">
              <a:spcBef>
                <a:spcPts val="0"/>
              </a:spcBef>
              <a:spcAft>
                <a:spcPts val="0"/>
              </a:spcAft>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dirty="0">
                <a:latin typeface="Century Gothic" panose="020B0502020202020204" pitchFamily="34" charset="0"/>
                <a:ea typeface="ＭＳ Ｐゴシック" charset="0"/>
                <a:cs typeface="Calibri"/>
              </a:rPr>
              <a:t>	Richard Bradley</a:t>
            </a:r>
          </a:p>
          <a:p>
            <a:pPr marL="1588" indent="0">
              <a:spcBef>
                <a:spcPts val="0"/>
              </a:spcBef>
              <a:spcAft>
                <a:spcPts val="0"/>
              </a:spcAft>
              <a:buFont typeface="Wingdings" charset="0"/>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u="sng" dirty="0">
                <a:solidFill>
                  <a:srgbClr val="0000FF"/>
                </a:solidFill>
                <a:latin typeface="Century Gothic" panose="020B0502020202020204" pitchFamily="34" charset="0"/>
                <a:ea typeface="ＭＳ Ｐゴシック" charset="0"/>
                <a:cs typeface="Calibri"/>
              </a:rPr>
              <a:t>University of California, Berkeley </a:t>
            </a:r>
          </a:p>
          <a:p>
            <a:pPr marL="1588" indent="0">
              <a:spcBef>
                <a:spcPts val="0"/>
              </a:spcBef>
              <a:spcAft>
                <a:spcPts val="0"/>
              </a:spcAft>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dirty="0">
                <a:latin typeface="Century Gothic" panose="020B0502020202020204" pitchFamily="34" charset="0"/>
                <a:ea typeface="ＭＳ Ｐゴシック" charset="0"/>
                <a:cs typeface="Calibri"/>
              </a:rPr>
              <a:t>	Karl van Bibber</a:t>
            </a:r>
            <a:r>
              <a:rPr lang="en-US" sz="1600" dirty="0" smtClean="0">
                <a:latin typeface="Century Gothic" panose="020B0502020202020204" pitchFamily="34" charset="0"/>
                <a:ea typeface="ＭＳ Ｐゴシック" charset="0"/>
                <a:cs typeface="Calibri"/>
              </a:rPr>
              <a:t>, Tim Shokair, </a:t>
            </a:r>
            <a:r>
              <a:rPr lang="en-US" sz="1600" dirty="0">
                <a:latin typeface="Century Gothic" panose="020B0502020202020204" pitchFamily="34" charset="0"/>
                <a:ea typeface="ＭＳ Ｐゴシック" charset="0"/>
                <a:cs typeface="Calibri"/>
              </a:rPr>
              <a:t>John Clarke, Jaben </a:t>
            </a:r>
            <a:r>
              <a:rPr lang="en-US" sz="1600" dirty="0" smtClean="0">
                <a:latin typeface="Century Gothic" panose="020B0502020202020204" pitchFamily="34" charset="0"/>
                <a:ea typeface="ＭＳ Ｐゴシック" charset="0"/>
                <a:cs typeface="Calibri"/>
              </a:rPr>
              <a:t>Root, Ben Clemens, </a:t>
            </a:r>
          </a:p>
          <a:p>
            <a:pPr marL="1588" indent="0">
              <a:spcBef>
                <a:spcPts val="0"/>
              </a:spcBef>
              <a:spcAft>
                <a:spcPts val="0"/>
              </a:spcAft>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dirty="0" smtClean="0">
                <a:latin typeface="Century Gothic" panose="020B0502020202020204" pitchFamily="34" charset="0"/>
                <a:ea typeface="ＭＳ Ｐゴシック" charset="0"/>
                <a:cs typeface="Calibri"/>
              </a:rPr>
              <a:t>	Austin Lo, </a:t>
            </a:r>
            <a:r>
              <a:rPr lang="en-US" sz="1600" b="1" dirty="0" smtClean="0">
                <a:latin typeface="Century Gothic" panose="020B0502020202020204" pitchFamily="34" charset="0"/>
                <a:ea typeface="ＭＳ Ｐゴシック" charset="0"/>
                <a:cs typeface="Calibri"/>
              </a:rPr>
              <a:t>Kelly </a:t>
            </a:r>
            <a:r>
              <a:rPr lang="en-US" sz="1600" b="1" dirty="0" err="1" smtClean="0">
                <a:latin typeface="Century Gothic" panose="020B0502020202020204" pitchFamily="34" charset="0"/>
                <a:ea typeface="ＭＳ Ｐゴシック" charset="0"/>
                <a:cs typeface="Calibri"/>
              </a:rPr>
              <a:t>Backes</a:t>
            </a:r>
            <a:r>
              <a:rPr lang="en-US" sz="1600" b="1" dirty="0" smtClean="0">
                <a:latin typeface="Century Gothic" panose="020B0502020202020204" pitchFamily="34" charset="0"/>
                <a:ea typeface="ＭＳ Ｐゴシック" charset="0"/>
                <a:cs typeface="Calibri"/>
              </a:rPr>
              <a:t>, Bella </a:t>
            </a:r>
            <a:r>
              <a:rPr lang="en-US" sz="1600" b="1" dirty="0" err="1" smtClean="0">
                <a:latin typeface="Century Gothic" panose="020B0502020202020204" pitchFamily="34" charset="0"/>
                <a:ea typeface="ＭＳ Ｐゴシック" charset="0"/>
                <a:cs typeface="Calibri"/>
              </a:rPr>
              <a:t>Urdinaran</a:t>
            </a:r>
            <a:r>
              <a:rPr lang="en-US" sz="1600" b="1" dirty="0" smtClean="0">
                <a:latin typeface="Century Gothic" panose="020B0502020202020204" pitchFamily="34" charset="0"/>
                <a:ea typeface="ＭＳ Ｐゴシック" charset="0"/>
                <a:cs typeface="Calibri"/>
              </a:rPr>
              <a:t>, </a:t>
            </a:r>
            <a:r>
              <a:rPr lang="en-US" sz="1600" dirty="0" smtClean="0">
                <a:latin typeface="Century Gothic" panose="020B0502020202020204" pitchFamily="34" charset="0"/>
                <a:ea typeface="ＭＳ Ｐゴシック" charset="0"/>
                <a:cs typeface="Calibri"/>
              </a:rPr>
              <a:t>Sam </a:t>
            </a:r>
            <a:r>
              <a:rPr lang="en-US" sz="1600" dirty="0" err="1" smtClean="0">
                <a:latin typeface="Century Gothic" panose="020B0502020202020204" pitchFamily="34" charset="0"/>
                <a:ea typeface="ＭＳ Ｐゴシック" charset="0"/>
                <a:cs typeface="Calibri"/>
              </a:rPr>
              <a:t>Harreschou</a:t>
            </a:r>
            <a:endParaRPr lang="en-US" sz="1600" dirty="0" smtClean="0">
              <a:latin typeface="Century Gothic" panose="020B0502020202020204" pitchFamily="34" charset="0"/>
              <a:ea typeface="ＭＳ Ｐゴシック" charset="0"/>
              <a:cs typeface="Calibri"/>
            </a:endParaRPr>
          </a:p>
          <a:p>
            <a:pPr marL="1588" indent="0">
              <a:spcBef>
                <a:spcPts val="0"/>
              </a:spcBef>
              <a:spcAft>
                <a:spcPts val="0"/>
              </a:spcAft>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dirty="0">
                <a:latin typeface="Century Gothic" panose="020B0502020202020204" pitchFamily="34" charset="0"/>
                <a:ea typeface="ＭＳ Ｐゴシック" charset="0"/>
                <a:cs typeface="Calibri"/>
              </a:rPr>
              <a:t>	</a:t>
            </a:r>
            <a:r>
              <a:rPr lang="en-US" sz="1600" dirty="0" smtClean="0">
                <a:latin typeface="Century Gothic" panose="020B0502020202020204" pitchFamily="34" charset="0"/>
                <a:ea typeface="ＭＳ Ｐゴシック" charset="0"/>
                <a:cs typeface="Calibri"/>
              </a:rPr>
              <a:t>Maria </a:t>
            </a:r>
            <a:r>
              <a:rPr lang="en-US" sz="1600" dirty="0" err="1" smtClean="0">
                <a:latin typeface="Century Gothic" panose="020B0502020202020204" pitchFamily="34" charset="0"/>
                <a:ea typeface="ＭＳ Ｐゴシック" charset="0"/>
                <a:cs typeface="Calibri"/>
              </a:rPr>
              <a:t>Simanovskaia</a:t>
            </a:r>
            <a:r>
              <a:rPr lang="en-US" sz="1600" dirty="0" smtClean="0">
                <a:latin typeface="Century Gothic" panose="020B0502020202020204" pitchFamily="34" charset="0"/>
                <a:ea typeface="ＭＳ Ｐゴシック" charset="0"/>
                <a:cs typeface="Calibri"/>
              </a:rPr>
              <a:t>, Sean </a:t>
            </a:r>
            <a:r>
              <a:rPr lang="en-US" sz="1600" dirty="0" err="1" smtClean="0">
                <a:latin typeface="Century Gothic" panose="020B0502020202020204" pitchFamily="34" charset="0"/>
                <a:ea typeface="ＭＳ Ｐゴシック" charset="0"/>
                <a:cs typeface="Calibri"/>
              </a:rPr>
              <a:t>O’Kelley</a:t>
            </a:r>
            <a:endParaRPr lang="en-US" sz="1600" dirty="0">
              <a:latin typeface="Century Gothic" panose="020B0502020202020204" pitchFamily="34" charset="0"/>
              <a:ea typeface="ＭＳ Ｐゴシック" charset="0"/>
              <a:cs typeface="Calibri"/>
            </a:endParaRPr>
          </a:p>
          <a:p>
            <a:pPr marL="1588" indent="0">
              <a:spcBef>
                <a:spcPts val="0"/>
              </a:spcBef>
              <a:spcAft>
                <a:spcPts val="0"/>
              </a:spcAft>
              <a:buFont typeface="Wingdings" charset="0"/>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u="sng" dirty="0">
                <a:solidFill>
                  <a:srgbClr val="0000FF"/>
                </a:solidFill>
                <a:latin typeface="Century Gothic" panose="020B0502020202020204" pitchFamily="34" charset="0"/>
                <a:ea typeface="ＭＳ Ｐゴシック" charset="0"/>
                <a:cs typeface="Calibri"/>
              </a:rPr>
              <a:t>Sheffield University</a:t>
            </a:r>
          </a:p>
          <a:p>
            <a:pPr marL="1588" indent="0">
              <a:spcBef>
                <a:spcPts val="0"/>
              </a:spcBef>
              <a:spcAft>
                <a:spcPts val="0"/>
              </a:spcAft>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dirty="0">
                <a:latin typeface="Century Gothic" panose="020B0502020202020204" pitchFamily="34" charset="0"/>
                <a:ea typeface="ＭＳ Ｐゴシック" charset="0"/>
                <a:cs typeface="Calibri"/>
              </a:rPr>
              <a:t>	Edward Daw</a:t>
            </a:r>
          </a:p>
          <a:p>
            <a:pPr marL="1588" indent="0">
              <a:spcBef>
                <a:spcPts val="0"/>
              </a:spcBef>
              <a:spcAft>
                <a:spcPts val="0"/>
              </a:spcAft>
              <a:buFont typeface="Wingdings" charset="0"/>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u="sng" dirty="0">
                <a:solidFill>
                  <a:srgbClr val="0000FF"/>
                </a:solidFill>
                <a:latin typeface="Century Gothic" panose="020B0502020202020204" pitchFamily="34" charset="0"/>
                <a:ea typeface="ＭＳ Ｐゴシック" charset="0"/>
                <a:cs typeface="Calibri"/>
              </a:rPr>
              <a:t>Yale University (ADMX-HF - NSF sponsored)</a:t>
            </a:r>
          </a:p>
          <a:p>
            <a:pPr marL="1588" indent="0">
              <a:spcBef>
                <a:spcPts val="0"/>
              </a:spcBef>
              <a:spcAft>
                <a:spcPts val="0"/>
              </a:spcAft>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dirty="0">
                <a:latin typeface="Century Gothic" panose="020B0502020202020204" pitchFamily="34" charset="0"/>
                <a:ea typeface="ＭＳ Ｐゴシック" charset="0"/>
                <a:cs typeface="Calibri"/>
              </a:rPr>
              <a:t>	Steve Lamoreaux, Yulia </a:t>
            </a:r>
            <a:r>
              <a:rPr lang="en-US" sz="1600" dirty="0" smtClean="0">
                <a:latin typeface="Century Gothic" panose="020B0502020202020204" pitchFamily="34" charset="0"/>
                <a:ea typeface="ＭＳ Ｐゴシック" charset="0"/>
                <a:cs typeface="Calibri"/>
              </a:rPr>
              <a:t>Gurevich, </a:t>
            </a:r>
            <a:r>
              <a:rPr lang="en-US" sz="1600" dirty="0">
                <a:latin typeface="Century Gothic" panose="020B0502020202020204" pitchFamily="34" charset="0"/>
                <a:ea typeface="ＭＳ Ｐゴシック" charset="0"/>
                <a:cs typeface="Calibri"/>
              </a:rPr>
              <a:t>Ben Brubaker, Sidney </a:t>
            </a:r>
            <a:r>
              <a:rPr lang="en-US" sz="1600" dirty="0" smtClean="0">
                <a:latin typeface="Century Gothic" panose="020B0502020202020204" pitchFamily="34" charset="0"/>
                <a:ea typeface="ＭＳ Ｐゴシック" charset="0"/>
                <a:cs typeface="Calibri"/>
              </a:rPr>
              <a:t>Cahn</a:t>
            </a:r>
            <a:endParaRPr lang="en-US" sz="1600" dirty="0">
              <a:latin typeface="Century Gothic" panose="020B0502020202020204" pitchFamily="34" charset="0"/>
              <a:ea typeface="ＭＳ Ｐゴシック" charset="0"/>
              <a:cs typeface="Calibri"/>
            </a:endParaRPr>
          </a:p>
          <a:p>
            <a:pPr marL="1588" indent="0">
              <a:spcBef>
                <a:spcPts val="0"/>
              </a:spcBef>
              <a:spcAft>
                <a:spcPts val="0"/>
              </a:spcAft>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u="sng" dirty="0">
                <a:solidFill>
                  <a:srgbClr val="0000FF"/>
                </a:solidFill>
                <a:latin typeface="Century Gothic" panose="020B0502020202020204" pitchFamily="34" charset="0"/>
                <a:ea typeface="ＭＳ Ｐゴシック" charset="0"/>
                <a:cs typeface="Calibri"/>
              </a:rPr>
              <a:t>University of Colorado (ADMX-HF – NSF sponsored)</a:t>
            </a:r>
          </a:p>
          <a:p>
            <a:pPr marL="1588" indent="0">
              <a:spcBef>
                <a:spcPts val="0"/>
              </a:spcBef>
              <a:spcAft>
                <a:spcPts val="0"/>
              </a:spcAft>
              <a:buNone/>
              <a:tabLst>
                <a:tab pos="684213"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a:pPr>
            <a:r>
              <a:rPr lang="en-US" sz="1600" dirty="0">
                <a:latin typeface="Century Gothic" panose="020B0502020202020204" pitchFamily="34" charset="0"/>
                <a:ea typeface="ＭＳ Ｐゴシック" charset="0"/>
                <a:cs typeface="Calibri"/>
              </a:rPr>
              <a:t>	Konrad Lenhert, </a:t>
            </a:r>
            <a:r>
              <a:rPr lang="en-US" sz="1600" dirty="0" smtClean="0">
                <a:latin typeface="Century Gothic" panose="020B0502020202020204" pitchFamily="34" charset="0"/>
                <a:ea typeface="ＭＳ Ｐゴシック" charset="0"/>
                <a:cs typeface="Calibri"/>
              </a:rPr>
              <a:t>Dan </a:t>
            </a:r>
            <a:r>
              <a:rPr lang="en-US" sz="1600" dirty="0" err="1" smtClean="0">
                <a:latin typeface="Century Gothic" panose="020B0502020202020204" pitchFamily="34" charset="0"/>
                <a:ea typeface="ＭＳ Ｐゴシック" charset="0"/>
                <a:cs typeface="Calibri"/>
              </a:rPr>
              <a:t>Palkin</a:t>
            </a:r>
            <a:endParaRPr lang="en-US" sz="1600" dirty="0" smtClean="0">
              <a:latin typeface="Century Gothic" panose="020B0502020202020204" pitchFamily="34" charset="0"/>
              <a:ea typeface="ＭＳ Ｐゴシック" charset="0"/>
              <a:cs typeface="Calibri"/>
            </a:endParaRPr>
          </a:p>
          <a:p>
            <a:r>
              <a:rPr lang="en-US" sz="1600" u="sng" dirty="0" smtClean="0">
                <a:solidFill>
                  <a:srgbClr val="0000FF"/>
                </a:solidFill>
                <a:latin typeface="Century Gothic" panose="020B0502020202020204" pitchFamily="34" charset="0"/>
              </a:rPr>
              <a:t>Harvey </a:t>
            </a:r>
            <a:r>
              <a:rPr lang="en-US" sz="1600" u="sng" dirty="0" err="1" smtClean="0">
                <a:solidFill>
                  <a:srgbClr val="0000FF"/>
                </a:solidFill>
                <a:latin typeface="Century Gothic" panose="020B0502020202020204" pitchFamily="34" charset="0"/>
              </a:rPr>
              <a:t>Mudd</a:t>
            </a:r>
            <a:r>
              <a:rPr lang="en-US" sz="1600" u="sng" dirty="0" smtClean="0">
                <a:solidFill>
                  <a:srgbClr val="0000FF"/>
                </a:solidFill>
                <a:latin typeface="Century Gothic" panose="020B0502020202020204" pitchFamily="34" charset="0"/>
              </a:rPr>
              <a:t> College </a:t>
            </a:r>
            <a:r>
              <a:rPr lang="en-US" sz="1600" dirty="0" smtClean="0">
                <a:solidFill>
                  <a:srgbClr val="0000FF"/>
                </a:solidFill>
                <a:latin typeface="Century Gothic" panose="020B0502020202020204" pitchFamily="34" charset="0"/>
              </a:rPr>
              <a:t>  </a:t>
            </a:r>
          </a:p>
          <a:p>
            <a:r>
              <a:rPr lang="en-US" sz="1600" dirty="0">
                <a:solidFill>
                  <a:srgbClr val="0000FF"/>
                </a:solidFill>
                <a:latin typeface="Century Gothic" panose="020B0502020202020204" pitchFamily="34" charset="0"/>
              </a:rPr>
              <a:t> </a:t>
            </a:r>
            <a:r>
              <a:rPr lang="en-US" sz="1600" dirty="0" smtClean="0">
                <a:solidFill>
                  <a:srgbClr val="0000FF"/>
                </a:solidFill>
                <a:latin typeface="Century Gothic" panose="020B0502020202020204" pitchFamily="34" charset="0"/>
              </a:rPr>
              <a:t>              </a:t>
            </a:r>
            <a:r>
              <a:rPr lang="en-US" sz="1600" b="1" dirty="0" smtClean="0">
                <a:latin typeface="Century Gothic" panose="020B0502020202020204" pitchFamily="34" charset="0"/>
              </a:rPr>
              <a:t>Nicole </a:t>
            </a:r>
            <a:r>
              <a:rPr lang="en-US" sz="1600" b="1" dirty="0" err="1" smtClean="0">
                <a:latin typeface="Century Gothic" panose="020B0502020202020204" pitchFamily="34" charset="0"/>
              </a:rPr>
              <a:t>Crisosto</a:t>
            </a:r>
            <a:r>
              <a:rPr lang="en-US" sz="1600" b="1" dirty="0" smtClean="0">
                <a:latin typeface="Century Gothic" panose="020B0502020202020204" pitchFamily="34" charset="0"/>
              </a:rPr>
              <a:t>, Max </a:t>
            </a:r>
            <a:r>
              <a:rPr lang="en-US" sz="1600" b="1" dirty="0" err="1" smtClean="0">
                <a:latin typeface="Century Gothic" panose="020B0502020202020204" pitchFamily="34" charset="0"/>
              </a:rPr>
              <a:t>Gonzolez</a:t>
            </a:r>
            <a:r>
              <a:rPr lang="en-US" sz="1600" b="1" dirty="0" smtClean="0">
                <a:latin typeface="Century Gothic" panose="020B0502020202020204" pitchFamily="34" charset="0"/>
              </a:rPr>
              <a:t>, Oliver </a:t>
            </a:r>
            <a:r>
              <a:rPr lang="en-US" sz="1600" b="1" dirty="0" err="1" smtClean="0">
                <a:latin typeface="Century Gothic" panose="020B0502020202020204" pitchFamily="34" charset="0"/>
              </a:rPr>
              <a:t>Hoidn</a:t>
            </a:r>
            <a:r>
              <a:rPr lang="en-US" sz="1600" b="1" dirty="0" smtClean="0">
                <a:latin typeface="Century Gothic" panose="020B0502020202020204" pitchFamily="34" charset="0"/>
              </a:rPr>
              <a:t>, David Rolfe, Matt </a:t>
            </a:r>
            <a:r>
              <a:rPr lang="en-US" sz="1600" b="1" dirty="0" err="1" smtClean="0">
                <a:latin typeface="Century Gothic" panose="020B0502020202020204" pitchFamily="34" charset="0"/>
              </a:rPr>
              <a:t>Sreshinsky</a:t>
            </a:r>
            <a:r>
              <a:rPr lang="en-US" sz="1600" b="1" dirty="0" smtClean="0">
                <a:latin typeface="Century Gothic" panose="020B0502020202020204" pitchFamily="34" charset="0"/>
              </a:rPr>
              <a:t> </a:t>
            </a:r>
            <a:endParaRPr lang="en-US" sz="1600" b="1" u="sng" dirty="0">
              <a:latin typeface="Century Gothic" panose="020B0502020202020204" pitchFamily="34" charset="0"/>
            </a:endParaRPr>
          </a:p>
          <a:p>
            <a:endParaRPr lang="en-US" sz="1600" dirty="0">
              <a:latin typeface="Century Gothic" panose="020B0502020202020204" pitchFamily="34" charset="0"/>
            </a:endParaRPr>
          </a:p>
        </p:txBody>
      </p:sp>
    </p:spTree>
    <p:extLst>
      <p:ext uri="{BB962C8B-B14F-4D97-AF65-F5344CB8AC3E}">
        <p14:creationId xmlns:p14="http://schemas.microsoft.com/office/powerpoint/2010/main" val="33580901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b="0" dirty="0" smtClean="0">
                <a:latin typeface="Century Gothic" panose="020B0502020202020204" pitchFamily="34" charset="0"/>
              </a:rPr>
              <a:t>Next Steps</a:t>
            </a:r>
            <a:endParaRPr lang="fr-FR" sz="4400" b="0" dirty="0">
              <a:latin typeface="Century Gothic" panose="020B0502020202020204" pitchFamily="34" charset="0"/>
            </a:endParaRPr>
          </a:p>
        </p:txBody>
      </p:sp>
      <p:pic>
        <p:nvPicPr>
          <p:cNvPr id="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4450461" y="2053087"/>
            <a:ext cx="4434657" cy="3325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p:cNvSpPr>
            <a:spLocks noGrp="1"/>
          </p:cNvSpPr>
          <p:nvPr>
            <p:ph idx="10"/>
          </p:nvPr>
        </p:nvSpPr>
        <p:spPr>
          <a:xfrm>
            <a:off x="301924" y="1273565"/>
            <a:ext cx="3968496" cy="4751357"/>
          </a:xfrm>
        </p:spPr>
        <p:txBody>
          <a:bodyPr>
            <a:normAutofit fontScale="85000" lnSpcReduction="20000"/>
          </a:bodyPr>
          <a:lstStyle/>
          <a:p>
            <a:pPr marL="285750" indent="-285750">
              <a:buFont typeface="Arial" panose="020B0604020202020204" pitchFamily="34" charset="0"/>
              <a:buChar char="•"/>
            </a:pPr>
            <a:r>
              <a:rPr lang="en-US" dirty="0">
                <a:latin typeface="Century Gothic" panose="020B0502020202020204" pitchFamily="34" charset="0"/>
              </a:rPr>
              <a:t>Determine min. voltage for movement at cryogenic temperatures (&lt; 120 V )</a:t>
            </a:r>
          </a:p>
          <a:p>
            <a:pPr marL="285750" indent="-285750">
              <a:buFont typeface="Arial" panose="020B0604020202020204" pitchFamily="34" charset="0"/>
              <a:buChar char="•"/>
            </a:pPr>
            <a:r>
              <a:rPr lang="en-US" dirty="0">
                <a:latin typeface="Century Gothic" panose="020B0502020202020204" pitchFamily="34" charset="0"/>
              </a:rPr>
              <a:t>Measure system heat load compared to calibrated loads from resistors.</a:t>
            </a:r>
          </a:p>
          <a:p>
            <a:pPr marL="285750" indent="-285750">
              <a:buFont typeface="Arial" panose="020B0604020202020204" pitchFamily="34" charset="0"/>
              <a:buChar char="•"/>
            </a:pPr>
            <a:r>
              <a:rPr lang="en-US" dirty="0">
                <a:latin typeface="Century Gothic" panose="020B0502020202020204" pitchFamily="34" charset="0"/>
              </a:rPr>
              <a:t>Look into alternative materials and designs for cantilevers </a:t>
            </a:r>
          </a:p>
          <a:p>
            <a:pPr marL="285750" indent="-285750">
              <a:buFont typeface="Arial" panose="020B0604020202020204" pitchFamily="34" charset="0"/>
              <a:buChar char="•"/>
            </a:pPr>
            <a:r>
              <a:rPr lang="en-US" dirty="0">
                <a:latin typeface="Century Gothic" panose="020B0502020202020204" pitchFamily="34" charset="0"/>
              </a:rPr>
              <a:t>Look into alternative materials for system</a:t>
            </a:r>
          </a:p>
          <a:p>
            <a:endParaRPr lang="fr-FR" dirty="0"/>
          </a:p>
        </p:txBody>
      </p:sp>
    </p:spTree>
    <p:extLst>
      <p:ext uri="{BB962C8B-B14F-4D97-AF65-F5344CB8AC3E}">
        <p14:creationId xmlns:p14="http://schemas.microsoft.com/office/powerpoint/2010/main" val="173025935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000" dirty="0"/>
              <a:t>Coefficient of </a:t>
            </a:r>
            <a:r>
              <a:rPr lang="en-US" sz="2000"/>
              <a:t>expansion </a:t>
            </a:r>
            <a:r>
              <a:rPr lang="fr-FR" sz="2000" smtClean="0"/>
              <a:t>(</a:t>
            </a:r>
            <a:r>
              <a:rPr lang="fr-FR" sz="2000" dirty="0"/>
              <a:t>10</a:t>
            </a:r>
            <a:r>
              <a:rPr lang="fr-FR" sz="2000" baseline="30000" dirty="0"/>
              <a:t>-6 </a:t>
            </a:r>
            <a:r>
              <a:rPr lang="fr-FR" sz="2000" dirty="0"/>
              <a:t>m/(m </a:t>
            </a:r>
            <a:r>
              <a:rPr lang="fr-FR" sz="2000"/>
              <a:t>K</a:t>
            </a:r>
            <a:r>
              <a:rPr lang="fr-FR" sz="2000" smtClean="0"/>
              <a:t>))</a:t>
            </a:r>
            <a:endParaRPr lang="en-US" sz="2000" dirty="0"/>
          </a:p>
          <a:p>
            <a:pPr lvl="1"/>
            <a:r>
              <a:rPr lang="en-US" sz="2000" dirty="0"/>
              <a:t>Brass ~ 18.7</a:t>
            </a:r>
          </a:p>
          <a:p>
            <a:pPr lvl="1"/>
            <a:r>
              <a:rPr lang="en-US" sz="2000" dirty="0"/>
              <a:t>304 Stainless ~ 17.3 (303 is similar)</a:t>
            </a:r>
          </a:p>
          <a:p>
            <a:pPr lvl="1"/>
            <a:r>
              <a:rPr lang="en-US" sz="2000" dirty="0" err="1"/>
              <a:t>Allumina</a:t>
            </a:r>
            <a:r>
              <a:rPr lang="en-US" sz="2000" dirty="0"/>
              <a:t> ~ 5.4</a:t>
            </a:r>
            <a:endParaRPr lang="fr-FR" sz="2000" dirty="0"/>
          </a:p>
          <a:p>
            <a:endParaRPr lang="fr-FR" dirty="0">
              <a:latin typeface="Century Gothic" panose="020B0502020202020204" pitchFamily="34" charset="0"/>
            </a:endParaRPr>
          </a:p>
        </p:txBody>
      </p:sp>
      <p:sp>
        <p:nvSpPr>
          <p:cNvPr id="2" name="Title 1"/>
          <p:cNvSpPr>
            <a:spLocks noGrp="1"/>
          </p:cNvSpPr>
          <p:nvPr>
            <p:ph type="title"/>
          </p:nvPr>
        </p:nvSpPr>
        <p:spPr/>
        <p:txBody>
          <a:bodyPr/>
          <a:lstStyle/>
          <a:p>
            <a:r>
              <a:rPr lang="en-US" sz="4400" b="0" dirty="0" smtClean="0">
                <a:latin typeface="Century Gothic" panose="020B0502020202020204" pitchFamily="34" charset="0"/>
              </a:rPr>
              <a:t>Thermal Expansion of Parts</a:t>
            </a:r>
            <a:endParaRPr lang="fr-FR" sz="4400" b="0" dirty="0">
              <a:latin typeface="Century Gothic" panose="020B0502020202020204" pitchFamily="34" charset="0"/>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404" y="3291841"/>
            <a:ext cx="6971520" cy="281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668377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smtClean="0">
                <a:latin typeface="Century Gothic" panose="020B0502020202020204" pitchFamily="34" charset="0"/>
              </a:rPr>
              <a:t>Commercial Rotary Motors</a:t>
            </a:r>
            <a:endParaRPr lang="fr-FR" sz="4400" b="0" dirty="0">
              <a:latin typeface="Century Gothic" panose="020B0502020202020204" pitchFamily="34" charset="0"/>
            </a:endParaRPr>
          </a:p>
        </p:txBody>
      </p:sp>
      <p:sp>
        <p:nvSpPr>
          <p:cNvPr id="3" name="Content Placeholder 2"/>
          <p:cNvSpPr>
            <a:spLocks noGrp="1"/>
          </p:cNvSpPr>
          <p:nvPr>
            <p:ph idx="1"/>
          </p:nvPr>
        </p:nvSpPr>
        <p:spPr/>
        <p:txBody>
          <a:bodyPr>
            <a:normAutofit lnSpcReduction="10000"/>
          </a:bodyPr>
          <a:lstStyle/>
          <a:p>
            <a:r>
              <a:rPr lang="en-US" dirty="0">
                <a:latin typeface="Century Gothic" panose="020B0502020202020204" pitchFamily="34" charset="0"/>
              </a:rPr>
              <a:t>Need to handle torque of about .03Nm  </a:t>
            </a:r>
          </a:p>
          <a:p>
            <a:r>
              <a:rPr lang="en-US" dirty="0">
                <a:latin typeface="Century Gothic" panose="020B0502020202020204" pitchFamily="34" charset="0"/>
              </a:rPr>
              <a:t>Janssen</a:t>
            </a:r>
          </a:p>
          <a:p>
            <a:pPr lvl="1"/>
            <a:r>
              <a:rPr lang="en-US" dirty="0">
                <a:latin typeface="Century Gothic" panose="020B0502020202020204" pitchFamily="34" charset="0"/>
              </a:rPr>
              <a:t>Claims .03Nm</a:t>
            </a:r>
          </a:p>
          <a:p>
            <a:r>
              <a:rPr lang="en-US" dirty="0" err="1">
                <a:latin typeface="Century Gothic" panose="020B0502020202020204" pitchFamily="34" charset="0"/>
              </a:rPr>
              <a:t>Attocube</a:t>
            </a:r>
            <a:r>
              <a:rPr lang="en-US" dirty="0">
                <a:latin typeface="Century Gothic" panose="020B0502020202020204" pitchFamily="34" charset="0"/>
              </a:rPr>
              <a:t> </a:t>
            </a:r>
          </a:p>
          <a:p>
            <a:pPr lvl="1"/>
            <a:r>
              <a:rPr lang="en-US" dirty="0">
                <a:latin typeface="Century Gothic" panose="020B0502020202020204" pitchFamily="34" charset="0"/>
              </a:rPr>
              <a:t>Premium line - </a:t>
            </a:r>
            <a:r>
              <a:rPr lang="fr-FR" dirty="0">
                <a:latin typeface="Century Gothic" panose="020B0502020202020204" pitchFamily="34" charset="0"/>
              </a:rPr>
              <a:t>torque of .2Ncm</a:t>
            </a:r>
          </a:p>
          <a:p>
            <a:pPr lvl="1"/>
            <a:r>
              <a:rPr lang="en-US" dirty="0">
                <a:latin typeface="Century Gothic" panose="020B0502020202020204" pitchFamily="34" charset="0"/>
              </a:rPr>
              <a:t>Industrial line – torque of 4Ncm</a:t>
            </a:r>
            <a:endParaRPr lang="fr-FR" dirty="0">
              <a:latin typeface="Century Gothic" panose="020B0502020202020204" pitchFamily="34" charset="0"/>
            </a:endParaRPr>
          </a:p>
          <a:p>
            <a:endParaRPr lang="fr-FR" dirty="0"/>
          </a:p>
        </p:txBody>
      </p:sp>
      <p:pic>
        <p:nvPicPr>
          <p:cNvPr id="5" name="Picture 2"/>
          <p:cNvPicPr>
            <a:picLocks noGrp="1" noChangeAspect="1" noChangeArrowheads="1"/>
          </p:cNvPicPr>
          <p:nvPr>
            <p:ph idx="10"/>
          </p:nvPr>
        </p:nvPicPr>
        <p:blipFill>
          <a:blip r:embed="rId3">
            <a:extLst>
              <a:ext uri="{28A0092B-C50C-407E-A947-70E740481C1C}">
                <a14:useLocalDpi xmlns:a14="http://schemas.microsoft.com/office/drawing/2010/main" val="0"/>
              </a:ext>
            </a:extLst>
          </a:blip>
          <a:srcRect/>
          <a:stretch>
            <a:fillRect/>
          </a:stretch>
        </p:blipFill>
        <p:spPr bwMode="auto">
          <a:xfrm>
            <a:off x="5114088" y="924806"/>
            <a:ext cx="3097812" cy="2588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1889" y="3658712"/>
            <a:ext cx="3145952" cy="262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14527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smtClean="0">
                <a:latin typeface="Century Gothic" panose="020B0502020202020204" pitchFamily="34" charset="0"/>
              </a:rPr>
              <a:t>Acknowledgements </a:t>
            </a:r>
            <a:endParaRPr lang="fr-FR" sz="4400" b="0" dirty="0">
              <a:latin typeface="Century Gothic" panose="020B0502020202020204" pitchFamily="34" charset="0"/>
            </a:endParaRPr>
          </a:p>
        </p:txBody>
      </p:sp>
      <p:sp>
        <p:nvSpPr>
          <p:cNvPr id="3" name="TextBox 2"/>
          <p:cNvSpPr txBox="1"/>
          <p:nvPr/>
        </p:nvSpPr>
        <p:spPr>
          <a:xfrm>
            <a:off x="506437" y="1378634"/>
            <a:ext cx="8187397" cy="4093428"/>
          </a:xfrm>
          <a:prstGeom prst="rect">
            <a:avLst/>
          </a:prstGeom>
          <a:noFill/>
        </p:spPr>
        <p:txBody>
          <a:bodyPr wrap="square" rtlCol="0">
            <a:spAutoFit/>
          </a:bodyPr>
          <a:lstStyle/>
          <a:p>
            <a:r>
              <a:rPr lang="en-US" sz="2000" dirty="0">
                <a:latin typeface="Century Gothic" panose="020B0502020202020204" pitchFamily="34" charset="0"/>
              </a:rPr>
              <a:t>1.  “Cryogenic </a:t>
            </a:r>
            <a:r>
              <a:rPr lang="en-US" sz="2000" dirty="0" err="1">
                <a:latin typeface="Century Gothic" panose="020B0502020202020204" pitchFamily="34" charset="0"/>
              </a:rPr>
              <a:t>Piezelectric</a:t>
            </a:r>
            <a:r>
              <a:rPr lang="en-US" sz="2000" dirty="0">
                <a:latin typeface="Century Gothic" panose="020B0502020202020204" pitchFamily="34" charset="0"/>
              </a:rPr>
              <a:t> Rotary Drive System for the </a:t>
            </a:r>
            <a:r>
              <a:rPr lang="en-US" sz="2000" dirty="0" err="1">
                <a:latin typeface="Century Gothic" panose="020B0502020202020204" pitchFamily="34" charset="0"/>
              </a:rPr>
              <a:t>Axion</a:t>
            </a:r>
            <a:r>
              <a:rPr lang="en-US" sz="2000" dirty="0">
                <a:latin typeface="Century Gothic" panose="020B0502020202020204" pitchFamily="34" charset="0"/>
              </a:rPr>
              <a:t> Dark Matter Experiment”. Harvey </a:t>
            </a:r>
            <a:r>
              <a:rPr lang="en-US" sz="2000" dirty="0" err="1">
                <a:latin typeface="Century Gothic" panose="020B0502020202020204" pitchFamily="34" charset="0"/>
              </a:rPr>
              <a:t>Mudd</a:t>
            </a:r>
            <a:r>
              <a:rPr lang="en-US" sz="2000" dirty="0">
                <a:latin typeface="Century Gothic" panose="020B0502020202020204" pitchFamily="34" charset="0"/>
              </a:rPr>
              <a:t> College Physics/Engineering Clinic Final Report. 2011.</a:t>
            </a:r>
          </a:p>
          <a:p>
            <a:r>
              <a:rPr lang="en-US" sz="2000" dirty="0">
                <a:latin typeface="Century Gothic" panose="020B0502020202020204" pitchFamily="34" charset="0"/>
              </a:rPr>
              <a:t>2.  Fan, Fu, Huang, Ren, Zhao, et al “Design and Experimental Research of a Novel Inchworm Type </a:t>
            </a:r>
            <a:r>
              <a:rPr lang="en-US" sz="2000" dirty="0" err="1">
                <a:latin typeface="Century Gothic" panose="020B0502020202020204" pitchFamily="34" charset="0"/>
              </a:rPr>
              <a:t>Piezo</a:t>
            </a:r>
            <a:r>
              <a:rPr lang="en-US" sz="2000" dirty="0">
                <a:latin typeface="Century Gothic" panose="020B0502020202020204" pitchFamily="34" charset="0"/>
              </a:rPr>
              <a:t>-Driven Rotary Actuator with the Changeable Clamping Radius”. Review of Scientific Instruments. 2013.</a:t>
            </a:r>
          </a:p>
          <a:p>
            <a:endParaRPr lang="en-US" sz="2000" dirty="0">
              <a:latin typeface="Century Gothic" panose="020B0502020202020204" pitchFamily="34" charset="0"/>
            </a:endParaRPr>
          </a:p>
          <a:p>
            <a:r>
              <a:rPr lang="en-US" sz="2000" dirty="0">
                <a:latin typeface="Century Gothic" panose="020B0502020202020204" pitchFamily="34" charset="0"/>
              </a:rPr>
              <a:t>This work was supported under the auspices of the National Science Foundation, under grants PHY-1067242, and PHY-1306729, and the auspices of the U.S. Department of Energy by Lawrence Livermore National Security, LLC, Lawrence Livermore National Laboratory under Contract DE-AC52-07NA27344.</a:t>
            </a:r>
          </a:p>
        </p:txBody>
      </p:sp>
    </p:spTree>
    <p:extLst>
      <p:ext uri="{BB962C8B-B14F-4D97-AF65-F5344CB8AC3E}">
        <p14:creationId xmlns:p14="http://schemas.microsoft.com/office/powerpoint/2010/main" val="348765940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466429" y="4131992"/>
            <a:ext cx="4466431" cy="1938992"/>
          </a:xfrm>
          <a:prstGeom prst="rect">
            <a:avLst/>
          </a:prstGeom>
          <a:noFill/>
        </p:spPr>
        <p:txBody>
          <a:bodyPr wrap="square" rtlCol="0">
            <a:spAutoFit/>
          </a:bodyPr>
          <a:lstStyle/>
          <a:p>
            <a:pPr marL="342900" indent="-342900">
              <a:buClr>
                <a:schemeClr val="tx2"/>
              </a:buClr>
              <a:buFont typeface="Wingdings" panose="05000000000000000000" pitchFamily="2" charset="2"/>
              <a:buChar char="§"/>
            </a:pPr>
            <a:r>
              <a:rPr lang="en-US" sz="2000" dirty="0" smtClean="0">
                <a:latin typeface="Century Gothic" panose="020B0502020202020204" pitchFamily="34" charset="0"/>
              </a:rPr>
              <a:t>The resonant conversion of the </a:t>
            </a:r>
            <a:r>
              <a:rPr lang="en-US" sz="2000" dirty="0" err="1" smtClean="0">
                <a:latin typeface="Century Gothic" panose="020B0502020202020204" pitchFamily="34" charset="0"/>
              </a:rPr>
              <a:t>axion</a:t>
            </a:r>
            <a:r>
              <a:rPr lang="en-US" sz="2000" dirty="0" smtClean="0">
                <a:latin typeface="Century Gothic" panose="020B0502020202020204" pitchFamily="34" charset="0"/>
              </a:rPr>
              <a:t> to a photon occurs in a tunable RF frequency cavity in the presence of a strong magnetic field</a:t>
            </a:r>
          </a:p>
          <a:p>
            <a:pPr marL="342900" indent="-342900">
              <a:buClr>
                <a:schemeClr val="tx2"/>
              </a:buClr>
              <a:buFont typeface="Wingdings" panose="05000000000000000000" pitchFamily="2" charset="2"/>
              <a:buChar char="§"/>
            </a:pPr>
            <a:r>
              <a:rPr lang="en-US" sz="2000" dirty="0" smtClean="0">
                <a:latin typeface="Century Gothic" panose="020B0502020202020204" pitchFamily="34" charset="0"/>
              </a:rPr>
              <a:t>(            expected)</a:t>
            </a:r>
          </a:p>
        </p:txBody>
      </p:sp>
      <p:pic>
        <p:nvPicPr>
          <p:cNvPr id="8" name="Picture 7"/>
          <p:cNvPicPr>
            <a:picLocks noChangeAspect="1"/>
          </p:cNvPicPr>
          <p:nvPr/>
        </p:nvPicPr>
        <p:blipFill>
          <a:blip r:embed="rId3"/>
          <a:stretch>
            <a:fillRect/>
          </a:stretch>
        </p:blipFill>
        <p:spPr>
          <a:xfrm>
            <a:off x="4466430" y="1289050"/>
            <a:ext cx="4466431" cy="2637758"/>
          </a:xfrm>
          <a:prstGeom prst="rect">
            <a:avLst/>
          </a:prstGeom>
        </p:spPr>
      </p:pic>
      <p:sp>
        <p:nvSpPr>
          <p:cNvPr id="4" name="TextBox 3"/>
          <p:cNvSpPr txBox="1"/>
          <p:nvPr/>
        </p:nvSpPr>
        <p:spPr>
          <a:xfrm>
            <a:off x="112543" y="1372263"/>
            <a:ext cx="4213797" cy="2554545"/>
          </a:xfrm>
          <a:prstGeom prst="rect">
            <a:avLst/>
          </a:prstGeom>
          <a:noFill/>
        </p:spPr>
        <p:txBody>
          <a:bodyPr wrap="square" rtlCol="0">
            <a:spAutoFit/>
          </a:bodyPr>
          <a:lstStyle/>
          <a:p>
            <a:pPr marL="342900" indent="-342900">
              <a:buClr>
                <a:schemeClr val="tx2"/>
              </a:buClr>
              <a:buFont typeface="Wingdings" panose="05000000000000000000" pitchFamily="2" charset="2"/>
              <a:buChar char="§"/>
            </a:pPr>
            <a:r>
              <a:rPr lang="en-US" sz="2000" dirty="0" smtClean="0">
                <a:latin typeface="Century Gothic" panose="020B0502020202020204" pitchFamily="34" charset="0"/>
              </a:rPr>
              <a:t>Indirect evidence for dark </a:t>
            </a:r>
            <a:r>
              <a:rPr lang="en-US" sz="2000" dirty="0">
                <a:latin typeface="Century Gothic" panose="020B0502020202020204" pitchFamily="34" charset="0"/>
              </a:rPr>
              <a:t>m</a:t>
            </a:r>
            <a:r>
              <a:rPr lang="en-US" sz="2000" dirty="0" smtClean="0">
                <a:latin typeface="Century Gothic" panose="020B0502020202020204" pitchFamily="34" charset="0"/>
              </a:rPr>
              <a:t>atter has been present since the 1930s</a:t>
            </a:r>
          </a:p>
          <a:p>
            <a:pPr marL="342900" indent="-342900">
              <a:buClr>
                <a:schemeClr val="tx2"/>
              </a:buClr>
              <a:buFont typeface="Wingdings" panose="05000000000000000000" pitchFamily="2" charset="2"/>
              <a:buChar char="§"/>
            </a:pPr>
            <a:r>
              <a:rPr lang="en-US" sz="2000" dirty="0" smtClean="0">
                <a:latin typeface="Century Gothic" panose="020B0502020202020204" pitchFamily="34" charset="0"/>
              </a:rPr>
              <a:t>The </a:t>
            </a:r>
            <a:r>
              <a:rPr lang="en-US" sz="2000" b="1" dirty="0" err="1">
                <a:latin typeface="Century Gothic" panose="020B0502020202020204" pitchFamily="34" charset="0"/>
              </a:rPr>
              <a:t>a</a:t>
            </a:r>
            <a:r>
              <a:rPr lang="en-US" sz="2000" b="1" dirty="0" err="1" smtClean="0">
                <a:latin typeface="Century Gothic" panose="020B0502020202020204" pitchFamily="34" charset="0"/>
              </a:rPr>
              <a:t>xion</a:t>
            </a:r>
            <a:r>
              <a:rPr lang="en-US" sz="2000" dirty="0" smtClean="0">
                <a:latin typeface="Century Gothic" panose="020B0502020202020204" pitchFamily="34" charset="0"/>
              </a:rPr>
              <a:t> is a highly motivated candidate for dark matter</a:t>
            </a:r>
          </a:p>
          <a:p>
            <a:pPr marL="342900" indent="-342900">
              <a:buClr>
                <a:schemeClr val="tx2"/>
              </a:buClr>
              <a:buFont typeface="Wingdings" panose="05000000000000000000" pitchFamily="2" charset="2"/>
              <a:buChar char="§"/>
            </a:pPr>
            <a:r>
              <a:rPr lang="en-US" sz="2000" dirty="0" smtClean="0">
                <a:latin typeface="Century Gothic" panose="020B0502020202020204" pitchFamily="34" charset="0"/>
              </a:rPr>
              <a:t>The </a:t>
            </a:r>
            <a:r>
              <a:rPr lang="en-US" sz="2000" i="1" dirty="0" err="1" smtClean="0">
                <a:latin typeface="Century Gothic" panose="020B0502020202020204" pitchFamily="34" charset="0"/>
              </a:rPr>
              <a:t>Primakoff</a:t>
            </a:r>
            <a:r>
              <a:rPr lang="en-US" sz="2000" i="1" dirty="0" smtClean="0">
                <a:latin typeface="Century Gothic" panose="020B0502020202020204" pitchFamily="34" charset="0"/>
              </a:rPr>
              <a:t> Effect </a:t>
            </a:r>
            <a:r>
              <a:rPr lang="en-US" sz="2000" dirty="0" smtClean="0">
                <a:latin typeface="Century Gothic" panose="020B0502020202020204" pitchFamily="34" charset="0"/>
              </a:rPr>
              <a:t>allows us to detect the </a:t>
            </a:r>
            <a:r>
              <a:rPr lang="en-US" sz="2000" dirty="0" err="1" smtClean="0">
                <a:latin typeface="Century Gothic" panose="020B0502020202020204" pitchFamily="34" charset="0"/>
              </a:rPr>
              <a:t>axion</a:t>
            </a:r>
            <a:endParaRPr lang="en-US" sz="2000" dirty="0">
              <a:latin typeface="Century Gothic" panose="020B0502020202020204" pitchFamily="34" charset="0"/>
            </a:endParaRPr>
          </a:p>
        </p:txBody>
      </p:sp>
      <p:pic>
        <p:nvPicPr>
          <p:cNvPr id="2" name="Picture 1" descr="axion-feynm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938" y="4270760"/>
            <a:ext cx="3868181" cy="1525285"/>
          </a:xfrm>
          <a:prstGeom prst="rect">
            <a:avLst/>
          </a:prstGeom>
        </p:spPr>
      </p:pic>
      <p:sp>
        <p:nvSpPr>
          <p:cNvPr id="3" name="Title 2"/>
          <p:cNvSpPr>
            <a:spLocks noGrp="1"/>
          </p:cNvSpPr>
          <p:nvPr>
            <p:ph type="title"/>
          </p:nvPr>
        </p:nvSpPr>
        <p:spPr/>
        <p:txBody>
          <a:bodyPr/>
          <a:lstStyle/>
          <a:p>
            <a:r>
              <a:rPr lang="en-US" sz="4400" b="0" dirty="0" smtClean="0">
                <a:latin typeface="Century Gothic" panose="020B0502020202020204" pitchFamily="34" charset="0"/>
              </a:rPr>
              <a:t>Dark Matter and the </a:t>
            </a:r>
            <a:r>
              <a:rPr lang="en-US" sz="4400" b="0" dirty="0" err="1" smtClean="0">
                <a:latin typeface="Century Gothic" panose="020B0502020202020204" pitchFamily="34" charset="0"/>
              </a:rPr>
              <a:t>Axion</a:t>
            </a:r>
            <a:endParaRPr lang="en-US" sz="4400" b="0" dirty="0">
              <a:latin typeface="Century Gothic" panose="020B0502020202020204" pitchFamily="34" charset="0"/>
            </a:endParaRPr>
          </a:p>
        </p:txBody>
      </p:sp>
      <p:pic>
        <p:nvPicPr>
          <p:cNvPr id="2054" name="Picture 6" descr="http://latex.codecogs.com/png.latex?%5CLARGE%2010%5E%7B-24%7D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93019" y="5745906"/>
            <a:ext cx="729255" cy="21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409324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0" dirty="0" smtClean="0">
                <a:latin typeface="Century Gothic" panose="020B0502020202020204" pitchFamily="34" charset="0"/>
              </a:rPr>
              <a:t>Dark Matter and the </a:t>
            </a:r>
            <a:r>
              <a:rPr lang="en-US" sz="4000" b="0" dirty="0" err="1" smtClean="0">
                <a:latin typeface="Century Gothic" panose="020B0502020202020204" pitchFamily="34" charset="0"/>
              </a:rPr>
              <a:t>Axion</a:t>
            </a:r>
            <a:r>
              <a:rPr lang="en-US" sz="4000" b="0" dirty="0" smtClean="0">
                <a:latin typeface="Century Gothic" panose="020B0502020202020204" pitchFamily="34" charset="0"/>
              </a:rPr>
              <a:t> </a:t>
            </a:r>
            <a:r>
              <a:rPr lang="en-US" b="0" i="1" dirty="0" smtClean="0">
                <a:latin typeface="Century Gothic" panose="020B0502020202020204" pitchFamily="34" charset="0"/>
              </a:rPr>
              <a:t>(cont.)</a:t>
            </a:r>
            <a:endParaRPr lang="fr-FR" b="0" i="1" dirty="0">
              <a:latin typeface="Century Gothic" panose="020B0502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280" y="1378634"/>
            <a:ext cx="5935991" cy="4290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529745" y="1311666"/>
            <a:ext cx="2459510" cy="3046988"/>
          </a:xfrm>
          <a:prstGeom prst="rect">
            <a:avLst/>
          </a:prstGeom>
          <a:noFill/>
        </p:spPr>
        <p:txBody>
          <a:bodyPr wrap="square" rtlCol="0">
            <a:spAutoFit/>
          </a:bodyPr>
          <a:lstStyle/>
          <a:p>
            <a:pPr marL="342900" indent="-342900">
              <a:buClr>
                <a:schemeClr val="tx2"/>
              </a:buClr>
              <a:buFont typeface="Wingdings" panose="05000000000000000000" pitchFamily="2" charset="2"/>
              <a:buChar char="§"/>
            </a:pPr>
            <a:r>
              <a:rPr lang="en-US" sz="2400" dirty="0">
                <a:latin typeface="Century Gothic" panose="020B0502020202020204" pitchFamily="34" charset="0"/>
              </a:rPr>
              <a:t>The real photon will have an energy equivalent to the mass energy of the </a:t>
            </a:r>
            <a:r>
              <a:rPr lang="en-US" sz="2400" dirty="0" err="1" smtClean="0">
                <a:latin typeface="Century Gothic" panose="020B0502020202020204" pitchFamily="34" charset="0"/>
              </a:rPr>
              <a:t>axion</a:t>
            </a:r>
            <a:endParaRPr lang="en-US" sz="2400" dirty="0">
              <a:latin typeface="Century Gothic" panose="020B0502020202020204" pitchFamily="34" charset="0"/>
            </a:endParaRPr>
          </a:p>
        </p:txBody>
      </p:sp>
      <p:sp>
        <p:nvSpPr>
          <p:cNvPr id="5" name="TextBox 4"/>
          <p:cNvSpPr txBox="1"/>
          <p:nvPr/>
        </p:nvSpPr>
        <p:spPr>
          <a:xfrm>
            <a:off x="6734894" y="5206932"/>
            <a:ext cx="1024606" cy="307777"/>
          </a:xfrm>
          <a:prstGeom prst="rect">
            <a:avLst/>
          </a:prstGeom>
          <a:noFill/>
        </p:spPr>
        <p:txBody>
          <a:bodyPr wrap="square" rtlCol="0">
            <a:spAutoFit/>
          </a:bodyPr>
          <a:lstStyle/>
          <a:p>
            <a:r>
              <a:rPr lang="en-US" sz="1400" dirty="0" smtClean="0">
                <a:latin typeface="Century Gothic" panose="020B0502020202020204" pitchFamily="34" charset="0"/>
              </a:rPr>
              <a:t>photon</a:t>
            </a:r>
            <a:endParaRPr lang="en-US" sz="1400" dirty="0">
              <a:latin typeface="Century Gothic" panose="020B0502020202020204" pitchFamily="34" charset="0"/>
            </a:endParaRPr>
          </a:p>
        </p:txBody>
      </p:sp>
      <p:sp>
        <p:nvSpPr>
          <p:cNvPr id="7" name="TextBox 6"/>
          <p:cNvSpPr txBox="1"/>
          <p:nvPr/>
        </p:nvSpPr>
        <p:spPr>
          <a:xfrm>
            <a:off x="7801107" y="5174236"/>
            <a:ext cx="681115" cy="307777"/>
          </a:xfrm>
          <a:prstGeom prst="rect">
            <a:avLst/>
          </a:prstGeom>
          <a:noFill/>
        </p:spPr>
        <p:txBody>
          <a:bodyPr wrap="square" rtlCol="0">
            <a:spAutoFit/>
          </a:bodyPr>
          <a:lstStyle/>
          <a:p>
            <a:r>
              <a:rPr lang="en-US" sz="1400" dirty="0" err="1" smtClean="0">
                <a:latin typeface="Century Gothic" panose="020B0502020202020204" pitchFamily="34" charset="0"/>
              </a:rPr>
              <a:t>axion</a:t>
            </a:r>
            <a:endParaRPr lang="en-US" sz="1400" dirty="0">
              <a:latin typeface="Century Gothic" panose="020B0502020202020204" pitchFamily="34" charset="0"/>
            </a:endParaRPr>
          </a:p>
        </p:txBody>
      </p:sp>
      <p:cxnSp>
        <p:nvCxnSpPr>
          <p:cNvPr id="11" name="Straight Arrow Connector 10"/>
          <p:cNvCxnSpPr/>
          <p:nvPr/>
        </p:nvCxnSpPr>
        <p:spPr>
          <a:xfrm flipV="1">
            <a:off x="7084239" y="4914568"/>
            <a:ext cx="143012" cy="29236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7" idx="0"/>
          </p:cNvCxnSpPr>
          <p:nvPr/>
        </p:nvCxnSpPr>
        <p:spPr>
          <a:xfrm flipH="1" flipV="1">
            <a:off x="8004517" y="4881874"/>
            <a:ext cx="137148" cy="29236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pic>
        <p:nvPicPr>
          <p:cNvPr id="4" name="Picture 2" descr="http://latex.codecogs.com/png.latex?%5CLARGE%20h%5Cnu%20%3D%20mc%5E%7B2%7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4239" y="4523243"/>
            <a:ext cx="1190625" cy="26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64348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943885" y="1263133"/>
            <a:ext cx="3636498" cy="2409064"/>
          </a:xfrm>
        </p:spPr>
        <p:txBody>
          <a:bodyPr>
            <a:noAutofit/>
          </a:bodyPr>
          <a:lstStyle/>
          <a:p>
            <a:pPr>
              <a:buFont typeface="Wingdings" panose="05000000000000000000" pitchFamily="2" charset="2"/>
              <a:buChar char="§"/>
            </a:pPr>
            <a:r>
              <a:rPr lang="en-US" dirty="0" smtClean="0">
                <a:latin typeface="Century Gothic" panose="020B0502020202020204" pitchFamily="34" charset="0"/>
              </a:rPr>
              <a:t>We rotate tuning rods to change the resonant frequency of the cavity</a:t>
            </a:r>
          </a:p>
        </p:txBody>
      </p:sp>
      <p:sp>
        <p:nvSpPr>
          <p:cNvPr id="2" name="Title 1"/>
          <p:cNvSpPr>
            <a:spLocks noGrp="1"/>
          </p:cNvSpPr>
          <p:nvPr>
            <p:ph type="title"/>
          </p:nvPr>
        </p:nvSpPr>
        <p:spPr/>
        <p:txBody>
          <a:bodyPr/>
          <a:lstStyle/>
          <a:p>
            <a:r>
              <a:rPr lang="en-US" sz="4400" b="0" dirty="0" smtClean="0">
                <a:latin typeface="Century Gothic" panose="020B0502020202020204" pitchFamily="34" charset="0"/>
              </a:rPr>
              <a:t>Tuning the Cavity</a:t>
            </a:r>
            <a:endParaRPr lang="en-US" sz="4400" b="0" dirty="0">
              <a:latin typeface="Century Gothic" panose="020B0502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9271" y="1263133"/>
            <a:ext cx="3298674" cy="287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descr="C:\Users\Kelly\Desktop\Gearbo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583" y="3692552"/>
            <a:ext cx="3214753" cy="24103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69343" y="4451230"/>
            <a:ext cx="4192438" cy="1384995"/>
          </a:xfrm>
          <a:prstGeom prst="rect">
            <a:avLst/>
          </a:prstGeom>
          <a:noFill/>
        </p:spPr>
        <p:txBody>
          <a:bodyPr wrap="square" rtlCol="0">
            <a:spAutoFit/>
          </a:bodyPr>
          <a:lstStyle/>
          <a:p>
            <a:pPr marL="342900" indent="-342900">
              <a:buClr>
                <a:schemeClr val="tx2"/>
              </a:buClr>
              <a:buFont typeface="Wingdings" panose="05000000000000000000" pitchFamily="2" charset="2"/>
              <a:buChar char="§"/>
            </a:pPr>
            <a:r>
              <a:rPr lang="en-US" sz="2800" dirty="0">
                <a:latin typeface="Century Gothic" panose="020B0502020202020204" pitchFamily="34" charset="0"/>
              </a:rPr>
              <a:t>A system of stepper motors and a gear box is currently in </a:t>
            </a:r>
            <a:r>
              <a:rPr lang="en-US" sz="2800" dirty="0" smtClean="0">
                <a:latin typeface="Century Gothic" panose="020B0502020202020204" pitchFamily="34" charset="0"/>
              </a:rPr>
              <a:t>use</a:t>
            </a:r>
            <a:endParaRPr lang="en-US" sz="2800" dirty="0">
              <a:latin typeface="Century Gothic" panose="020B0502020202020204" pitchFamily="34" charset="0"/>
            </a:endParaRPr>
          </a:p>
        </p:txBody>
      </p:sp>
    </p:spTree>
    <p:extLst>
      <p:ext uri="{BB962C8B-B14F-4D97-AF65-F5344CB8AC3E}">
        <p14:creationId xmlns:p14="http://schemas.microsoft.com/office/powerpoint/2010/main" val="131276944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3202" r="3044" b="3045"/>
          <a:stretch/>
        </p:blipFill>
        <p:spPr>
          <a:xfrm>
            <a:off x="-833" y="0"/>
            <a:ext cx="9144833" cy="6302326"/>
          </a:xfrm>
          <a:prstGeom prst="rect">
            <a:avLst/>
          </a:prstGeom>
        </p:spPr>
      </p:pic>
    </p:spTree>
    <p:extLst>
      <p:ext uri="{BB962C8B-B14F-4D97-AF65-F5344CB8AC3E}">
        <p14:creationId xmlns:p14="http://schemas.microsoft.com/office/powerpoint/2010/main" val="385473200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377" t="5052" r="7666" b="6519"/>
          <a:stretch/>
        </p:blipFill>
        <p:spPr>
          <a:xfrm>
            <a:off x="0" y="-1"/>
            <a:ext cx="9144000" cy="6254081"/>
          </a:xfrm>
        </p:spPr>
      </p:pic>
    </p:spTree>
    <p:extLst>
      <p:ext uri="{BB962C8B-B14F-4D97-AF65-F5344CB8AC3E}">
        <p14:creationId xmlns:p14="http://schemas.microsoft.com/office/powerpoint/2010/main" val="289164031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3894" r="3846" b="3093"/>
          <a:stretch/>
        </p:blipFill>
        <p:spPr>
          <a:xfrm>
            <a:off x="-18945" y="-1"/>
            <a:ext cx="9162945" cy="6260123"/>
          </a:xfrm>
        </p:spPr>
      </p:pic>
    </p:spTree>
    <p:extLst>
      <p:ext uri="{BB962C8B-B14F-4D97-AF65-F5344CB8AC3E}">
        <p14:creationId xmlns:p14="http://schemas.microsoft.com/office/powerpoint/2010/main" val="33090761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261" t="3545" r="5158" b="2065"/>
          <a:stretch/>
        </p:blipFill>
        <p:spPr>
          <a:xfrm>
            <a:off x="0" y="-1"/>
            <a:ext cx="9144000" cy="6303147"/>
          </a:xfrm>
        </p:spPr>
      </p:pic>
    </p:spTree>
    <p:extLst>
      <p:ext uri="{BB962C8B-B14F-4D97-AF65-F5344CB8AC3E}">
        <p14:creationId xmlns:p14="http://schemas.microsoft.com/office/powerpoint/2010/main" val="19439851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andard Backgroun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bwMode="auto">
        <a:solidFill>
          <a:schemeClr val="bg1"/>
        </a:solidFill>
        <a:ln w="9525">
          <a:solidFill>
            <a:schemeClr val="tx1"/>
          </a:solidFill>
          <a:miter lim="800000"/>
          <a:headEnd/>
          <a:tailEnd/>
        </a:ln>
        <a:effectLst>
          <a:outerShdw blurRad="50800" dist="38100" dir="5400000" algn="t" rotWithShape="0">
            <a:prstClr val="black">
              <a:alpha val="40000"/>
            </a:prstClr>
          </a:outerShdw>
        </a:effectLst>
      </a:spPr>
      <a:bodyPr rtlCol="0" anchor="b">
        <a:prstTxWarp prst="textNoShape">
          <a:avLst/>
        </a:prstTxWarp>
      </a:bodyPr>
      <a:lstStyle>
        <a:defPPr algn="ctr">
          <a:spcBef>
            <a:spcPct val="0"/>
          </a:spcBef>
          <a:defRPr sz="1600" dirty="0">
            <a:solidFill>
              <a:srgbClr val="000000"/>
            </a:solidFill>
          </a:defRPr>
        </a:defPPr>
      </a:lstStyle>
    </a:spDef>
    <a:lnDef>
      <a:spPr>
        <a:ln w="31750" cmpd="sng"/>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Apex</Template>
  <TotalTime>34349</TotalTime>
  <Words>1833</Words>
  <Application>Microsoft Macintosh PowerPoint</Application>
  <PresentationFormat>On-screen Show (4:3)</PresentationFormat>
  <Paragraphs>187</Paragraphs>
  <Slides>23</Slides>
  <Notes>20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Standard Background</vt:lpstr>
      <vt:lpstr>Cryogenic Piezoelectric Drive System for the Axion Dark Matter Experiment</vt:lpstr>
      <vt:lpstr>ADMX + ADMX HF collaboration</vt:lpstr>
      <vt:lpstr>Dark Matter and the Axion</vt:lpstr>
      <vt:lpstr>Dark Matter and the Axion (cont.)</vt:lpstr>
      <vt:lpstr>Tuning the Cavity</vt:lpstr>
      <vt:lpstr>PowerPoint Presentation</vt:lpstr>
      <vt:lpstr>PowerPoint Presentation</vt:lpstr>
      <vt:lpstr>PowerPoint Presentation</vt:lpstr>
      <vt:lpstr>PowerPoint Presentation</vt:lpstr>
      <vt:lpstr>PowerPoint Presentation</vt:lpstr>
      <vt:lpstr>Motivation </vt:lpstr>
      <vt:lpstr>Piezoelectrics</vt:lpstr>
      <vt:lpstr>Summary and Goals</vt:lpstr>
      <vt:lpstr>Current Design</vt:lpstr>
      <vt:lpstr>Cantilever Movement</vt:lpstr>
      <vt:lpstr>Modeling of Cantilevers</vt:lpstr>
      <vt:lpstr>Changes to Cantilevers</vt:lpstr>
      <vt:lpstr>Cryogenics </vt:lpstr>
      <vt:lpstr>Current Efforts</vt:lpstr>
      <vt:lpstr>Next Steps</vt:lpstr>
      <vt:lpstr>Thermal Expansion of Parts</vt:lpstr>
      <vt:lpstr>Commercial Rotary Motors</vt:lpstr>
      <vt:lpstr>Acknowledgements </vt:lpstr>
    </vt:vector>
  </TitlesOfParts>
  <Company>LLNL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 LLNL Template</dc:title>
  <dc:creator>TID</dc:creator>
  <cp:lastModifiedBy>Gianpaolo Carosi</cp:lastModifiedBy>
  <cp:revision>1299</cp:revision>
  <cp:lastPrinted>2010-05-14T20:09:50Z</cp:lastPrinted>
  <dcterms:created xsi:type="dcterms:W3CDTF">2010-07-01T20:56:41Z</dcterms:created>
  <dcterms:modified xsi:type="dcterms:W3CDTF">2015-08-25T19:40:35Z</dcterms:modified>
</cp:coreProperties>
</file>