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5" r:id="rId2"/>
    <p:sldId id="407" r:id="rId3"/>
    <p:sldId id="434" r:id="rId4"/>
    <p:sldId id="433" r:id="rId5"/>
    <p:sldId id="435" r:id="rId6"/>
    <p:sldId id="436" r:id="rId7"/>
    <p:sldId id="441" r:id="rId8"/>
    <p:sldId id="440" r:id="rId9"/>
    <p:sldId id="442" r:id="rId10"/>
    <p:sldId id="439" r:id="rId11"/>
    <p:sldId id="432" r:id="rId1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870" y="-546"/>
      </p:cViewPr>
      <p:guideLst>
        <p:guide orient="horz" pos="216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31AD7ED6-165A-44CB-9266-16992E2ABD1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E1A3018-3F99-4B6E-AB7C-092C1BE74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BPF:</a:t>
            </a:r>
          </a:p>
          <a:p>
            <a:r>
              <a:rPr lang="en-US" dirty="0"/>
              <a:t>IEEE TRANSACTIONS ON APPLIED SUPERCONDUCTIVITY, VOL. 21, NO. 3, JUNE 2011 559</a:t>
            </a:r>
          </a:p>
          <a:p>
            <a:r>
              <a:rPr lang="en-US" dirty="0"/>
              <a:t>Improvement in Power-Handling Capability of</a:t>
            </a:r>
          </a:p>
          <a:p>
            <a:r>
              <a:rPr lang="en-US" dirty="0"/>
              <a:t>Superconducting Filters Using Multi-Layered</a:t>
            </a:r>
          </a:p>
          <a:p>
            <a:r>
              <a:rPr lang="en-US" dirty="0" err="1"/>
              <a:t>Microstrip</a:t>
            </a:r>
            <a:r>
              <a:rPr lang="en-US" dirty="0"/>
              <a:t> Line Resonators</a:t>
            </a:r>
          </a:p>
          <a:p>
            <a:r>
              <a:rPr lang="it-IT" dirty="0"/>
              <a:t>Y. Endo, S. Ono, M. Uno, T. Saito, A. Saito, K. Nakajima, and S. Ohshima</a:t>
            </a:r>
          </a:p>
          <a:p>
            <a:endParaRPr lang="en-US" dirty="0" smtClean="0"/>
          </a:p>
          <a:p>
            <a:r>
              <a:rPr lang="en-US" dirty="0"/>
              <a:t>Ultra-Broadband Microwave Frequency-Comb Generation in Superconducting</a:t>
            </a:r>
          </a:p>
          <a:p>
            <a:r>
              <a:rPr lang="en-US" dirty="0"/>
              <a:t>Resonators</a:t>
            </a:r>
          </a:p>
          <a:p>
            <a:r>
              <a:rPr lang="sv-SE" dirty="0"/>
              <a:t>R. P. Erickson,1 M. R. Vissers,1 M. Sandberg,1 S. R. Jeerts,1 and D. P. Pappas1,</a:t>
            </a:r>
          </a:p>
          <a:p>
            <a:endParaRPr lang="sv-SE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taken from </a:t>
            </a:r>
          </a:p>
          <a:p>
            <a:r>
              <a:rPr lang="en-US" dirty="0"/>
              <a:t>High Precision readout of superconducting resonators</a:t>
            </a:r>
          </a:p>
          <a:p>
            <a:r>
              <a:rPr lang="en-US" dirty="0"/>
              <a:t>For analysis of slow noise processes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Jonathan Burnett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taken from </a:t>
            </a:r>
          </a:p>
          <a:p>
            <a:r>
              <a:rPr lang="en-US" dirty="0"/>
              <a:t>High Precision readout of superconducting resonators</a:t>
            </a:r>
          </a:p>
          <a:p>
            <a:r>
              <a:rPr lang="en-US" dirty="0"/>
              <a:t>For analysis of slow noise processes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Jonathan Burnett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taken from </a:t>
            </a:r>
          </a:p>
          <a:p>
            <a:r>
              <a:rPr lang="en-US" dirty="0"/>
              <a:t>High Precision readout of superconducting resonators</a:t>
            </a:r>
          </a:p>
          <a:p>
            <a:r>
              <a:rPr lang="en-US" dirty="0"/>
              <a:t>For analysis of slow noise processes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Jonathan Burnett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taken from </a:t>
            </a:r>
          </a:p>
          <a:p>
            <a:r>
              <a:rPr lang="en-US" dirty="0"/>
              <a:t>High Precision readout of superconducting resonators</a:t>
            </a:r>
          </a:p>
          <a:p>
            <a:r>
              <a:rPr lang="en-US" dirty="0"/>
              <a:t>For analysis of slow noise processes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Jonathan Burnett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taken from </a:t>
            </a:r>
          </a:p>
          <a:p>
            <a:r>
              <a:rPr lang="en-US" dirty="0"/>
              <a:t>High Precision readout of superconducting resonators</a:t>
            </a:r>
          </a:p>
          <a:p>
            <a:r>
              <a:rPr lang="en-US" dirty="0"/>
              <a:t>For analysis of slow noise processes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Jonathan Burnett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taken from </a:t>
            </a:r>
          </a:p>
          <a:p>
            <a:r>
              <a:rPr lang="en-US" dirty="0"/>
              <a:t>High Precision readout of superconducting resonators</a:t>
            </a:r>
          </a:p>
          <a:p>
            <a:r>
              <a:rPr lang="en-US" dirty="0"/>
              <a:t>For analysis of slow noise processes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Jonathan Burnett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taken from </a:t>
            </a:r>
          </a:p>
          <a:p>
            <a:r>
              <a:rPr lang="en-US" dirty="0"/>
              <a:t>High Precision readout of superconducting resonators</a:t>
            </a:r>
          </a:p>
          <a:p>
            <a:r>
              <a:rPr lang="en-US" dirty="0"/>
              <a:t>For analysis of slow noise processes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Jonathan Burnett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3018-3F99-4B6E-AB7C-092C1BE74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spcAft>
                <a:spcPts val="300"/>
              </a:spcAft>
            </a:pPr>
            <a:r>
              <a:rPr lang="en-US" sz="1000" dirty="0" smtClean="0">
                <a:solidFill>
                  <a:prstClr val="white"/>
                </a:solidFill>
                <a:cs typeface="Arial"/>
              </a:rPr>
              <a:t>LLNL-PRES-799868</a:t>
            </a:r>
          </a:p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sz="800" dirty="0" smtClean="0">
                <a:solidFill>
                  <a:prstClr val="white"/>
                </a:solidFill>
                <a:cs typeface="Arial"/>
              </a:rPr>
              <a:t>This work was performed under the auspices of the U.S. Department </a:t>
            </a:r>
            <a:br>
              <a:rPr lang="en-US" sz="800" dirty="0" smtClean="0">
                <a:solidFill>
                  <a:prstClr val="white"/>
                </a:solidFill>
                <a:cs typeface="Arial"/>
              </a:rPr>
            </a:br>
            <a:r>
              <a:rPr lang="en-US" sz="800" dirty="0" smtClean="0">
                <a:solidFill>
                  <a:prstClr val="white"/>
                </a:solidFill>
                <a:cs typeface="Arial"/>
              </a:rPr>
              <a:t>of Energy by Lawrence Livermore National Laboratory under Contract </a:t>
            </a:r>
            <a:br>
              <a:rPr lang="en-US" sz="800" dirty="0" smtClean="0">
                <a:solidFill>
                  <a:prstClr val="white"/>
                </a:solidFill>
                <a:cs typeface="Arial"/>
              </a:rPr>
            </a:br>
            <a:r>
              <a:rPr lang="en-US" sz="800" dirty="0" smtClean="0">
                <a:solidFill>
                  <a:prstClr val="white"/>
                </a:solidFill>
                <a:cs typeface="Arial"/>
              </a:rPr>
              <a:t>DE-AC52-07NA27344. Lawrence Livermore National Security, LLC</a:t>
            </a:r>
            <a:endParaRPr lang="en-US" sz="80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31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9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641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500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276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5312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0892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8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9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fld id="{EAD690BD-BADF-4FBD-97E7-557E707EBBB2}" type="slidenum">
              <a:rPr lang="en-US" sz="700" smtClean="0">
                <a:solidFill>
                  <a:prstClr val="black"/>
                </a:solidFill>
              </a:rPr>
              <a:pPr algn="r" defTabSz="457200">
                <a:defRPr/>
              </a:pPr>
              <a:t>‹#›</a:t>
            </a:fld>
            <a:endParaRPr lang="en-US" sz="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4082" y="809541"/>
            <a:ext cx="8229600" cy="9867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Superconducting Resonator </a:t>
            </a:r>
            <a:r>
              <a:rPr lang="en-US" sz="4800" dirty="0"/>
              <a:t>Design work at LLNL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7563" y="2606094"/>
            <a:ext cx="4184539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>
              <a:spcBef>
                <a:spcPct val="0"/>
              </a:spcBef>
              <a:defRPr/>
            </a:pPr>
            <a:endParaRPr lang="en-US" sz="2000" dirty="0" smtClean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367261" y="2634356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defTabSz="457200">
              <a:lnSpc>
                <a:spcPct val="80000"/>
              </a:lnSpc>
            </a:pPr>
            <a:endParaRPr lang="en-US" sz="2400" dirty="0" smtClean="0">
              <a:cs typeface="Lucida Handwriting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270" y="1913055"/>
            <a:ext cx="7533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Lucida Handwriting"/>
              </a:rPr>
              <a:t>Matthew Horsley, </a:t>
            </a:r>
            <a:r>
              <a:rPr lang="en-US" dirty="0" smtClean="0">
                <a:cs typeface="Lucida Handwriting"/>
              </a:rPr>
              <a:t>LLNL</a:t>
            </a:r>
            <a:endParaRPr lang="en-US" b="1" dirty="0" smtClean="0"/>
          </a:p>
          <a:p>
            <a:r>
              <a:rPr lang="en-US" b="1" dirty="0" smtClean="0"/>
              <a:t>Workshop </a:t>
            </a:r>
            <a:r>
              <a:rPr lang="en-US" b="1" dirty="0"/>
              <a:t>on Microwave Cavity Design for </a:t>
            </a:r>
            <a:r>
              <a:rPr lang="en-US" b="1" dirty="0" err="1"/>
              <a:t>Axion</a:t>
            </a:r>
            <a:r>
              <a:rPr lang="en-US" b="1" dirty="0"/>
              <a:t> Detection</a:t>
            </a:r>
          </a:p>
          <a:p>
            <a:r>
              <a:rPr lang="en-US" dirty="0" smtClean="0"/>
              <a:t>Tuesday</a:t>
            </a:r>
            <a:r>
              <a:rPr lang="en-US" dirty="0"/>
              <a:t>, August 25, 2015 </a:t>
            </a:r>
          </a:p>
        </p:txBody>
      </p:sp>
    </p:spTree>
    <p:extLst>
      <p:ext uri="{BB962C8B-B14F-4D97-AF65-F5344CB8AC3E}">
        <p14:creationId xmlns:p14="http://schemas.microsoft.com/office/powerpoint/2010/main" val="2447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81" y="159030"/>
            <a:ext cx="8366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Complementary Split Ring Resonator</a:t>
            </a:r>
          </a:p>
          <a:p>
            <a:r>
              <a:rPr lang="en-US" sz="2800" b="1" dirty="0" smtClean="0"/>
              <a:t>7.5 mm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8" y="2546142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24" y="254614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8809" y="1548813"/>
            <a:ext cx="368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Frequency sweep across resonance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7305" y="1543553"/>
            <a:ext cx="368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Phase sweep at resonance</a:t>
            </a:r>
          </a:p>
        </p:txBody>
      </p:sp>
    </p:spTree>
    <p:extLst>
      <p:ext uri="{BB962C8B-B14F-4D97-AF65-F5344CB8AC3E}">
        <p14:creationId xmlns:p14="http://schemas.microsoft.com/office/powerpoint/2010/main" val="11930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710" y="18530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470" y="1081238"/>
            <a:ext cx="85922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Two-level System noise still not well understood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Affects many different quantum devices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Can be studied using simple to build superconducting resonators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Initial design based on Complementary Double-slit Split Ring Resonator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Can be made self supporting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All metal construction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Easy to build </a:t>
            </a: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Next Steps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Build it!</a:t>
            </a:r>
          </a:p>
        </p:txBody>
      </p:sp>
    </p:spTree>
    <p:extLst>
      <p:ext uri="{BB962C8B-B14F-4D97-AF65-F5344CB8AC3E}">
        <p14:creationId xmlns:p14="http://schemas.microsoft.com/office/powerpoint/2010/main" val="12374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904" y="193182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859" y="1511368"/>
            <a:ext cx="57674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Design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49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709" y="32902"/>
            <a:ext cx="3174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15" y="879360"/>
            <a:ext cx="8641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Superconducting microwave resonators have many practical uses and are crucial components in many different devices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Filters in telecommunications, Detectors, Qubits, etc…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9" y="3555128"/>
            <a:ext cx="3539060" cy="24867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022" y="2893003"/>
            <a:ext cx="350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Photograph of </a:t>
            </a:r>
            <a:r>
              <a:rPr lang="en-US" dirty="0" smtClean="0"/>
              <a:t>superconducting BPF with </a:t>
            </a:r>
            <a:r>
              <a:rPr lang="en-US" dirty="0"/>
              <a:t>top cover removed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45" y="3555128"/>
            <a:ext cx="3108475" cy="24867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507" y="2893003"/>
            <a:ext cx="4038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Image of a Microwave Kinetic Inductance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425" y="37507"/>
            <a:ext cx="5339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Understanding Noise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425" y="1102285"/>
            <a:ext cx="90670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Important to understand noise properties of superconducting resonators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Detectors, quantum information processing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655" y="2268651"/>
            <a:ext cx="478775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At </a:t>
            </a:r>
            <a:r>
              <a:rPr lang="en-US" sz="2400" dirty="0" err="1" smtClean="0"/>
              <a:t>mK</a:t>
            </a:r>
            <a:r>
              <a:rPr lang="en-US" sz="2400" dirty="0" smtClean="0"/>
              <a:t> temperatures and very low (single photon) microwave powers, superconducting resonators are noisier than expected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Unexplained loss and frequency jitter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45409" y="5549466"/>
            <a:ext cx="3873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dirty="0" smtClean="0"/>
              <a:t>plot </a:t>
            </a:r>
            <a:r>
              <a:rPr lang="en-US" sz="1600" dirty="0"/>
              <a:t>showing the </a:t>
            </a:r>
            <a:r>
              <a:rPr lang="en-US" sz="1600" dirty="0" smtClean="0"/>
              <a:t>center </a:t>
            </a:r>
            <a:r>
              <a:rPr lang="en-US" sz="1600" dirty="0"/>
              <a:t>frequency of a resonator as a function of </a:t>
            </a:r>
            <a:r>
              <a:rPr lang="en-US" sz="1600" dirty="0" smtClean="0"/>
              <a:t>time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12257" r="19224" b="35534"/>
          <a:stretch/>
        </p:blipFill>
        <p:spPr bwMode="auto">
          <a:xfrm>
            <a:off x="5122950" y="2729790"/>
            <a:ext cx="3518047" cy="28196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12" y="6373415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“High Precision readout of superconducting resonators”, J. Burnett Thesis</a:t>
            </a:r>
          </a:p>
        </p:txBody>
      </p:sp>
    </p:spTree>
    <p:extLst>
      <p:ext uri="{BB962C8B-B14F-4D97-AF65-F5344CB8AC3E}">
        <p14:creationId xmlns:p14="http://schemas.microsoft.com/office/powerpoint/2010/main" val="27118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753" y="27668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Conventional Designs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53" y="886712"/>
            <a:ext cx="86552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Majority of experimental investigations have been done using conventional methods of fabrication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Thin film superconducting layer deposited on dielectric substrate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Conventional fabrication methods may potentially lead to creation of TLS’s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silicon </a:t>
            </a:r>
            <a:r>
              <a:rPr lang="en-US" sz="1600" dirty="0"/>
              <a:t>oxide </a:t>
            </a:r>
            <a:r>
              <a:rPr lang="en-US" sz="1600" dirty="0" smtClean="0"/>
              <a:t>contains </a:t>
            </a:r>
            <a:r>
              <a:rPr lang="en-US" sz="1600" dirty="0"/>
              <a:t>many defects giving rising to possible electron trapping states </a:t>
            </a:r>
            <a:r>
              <a:rPr lang="en-US" sz="1600" dirty="0" smtClean="0"/>
              <a:t>as </a:t>
            </a:r>
            <a:r>
              <a:rPr lang="en-US" sz="1600" dirty="0"/>
              <a:t>well as dipole two-level systems 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Additionally, the dangling bonds in the Si/SiO2 interface have been suggested to lead to flux noise in Josephson flux qubits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12" y="6373415"/>
            <a:ext cx="4525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“Photon Detecting Superconducting Resonators”, R. </a:t>
            </a:r>
            <a:r>
              <a:rPr lang="en-US" sz="1200" dirty="0" err="1" smtClean="0"/>
              <a:t>Barends</a:t>
            </a:r>
            <a:endParaRPr lang="en-US" sz="1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0" t="26284" r="16509" b="33271"/>
          <a:stretch/>
        </p:blipFill>
        <p:spPr bwMode="auto">
          <a:xfrm>
            <a:off x="1053784" y="3890067"/>
            <a:ext cx="3301533" cy="20835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2177" y="5985785"/>
            <a:ext cx="4439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An example of a superconducting resonator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484989" y="5978690"/>
            <a:ext cx="4439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Potential sources of noise</a:t>
            </a:r>
            <a:endParaRPr lang="en-US" sz="1600" dirty="0"/>
          </a:p>
        </p:txBody>
      </p:sp>
      <p:pic>
        <p:nvPicPr>
          <p:cNvPr id="2052" name="Picture 4" descr="D64B091F-014C-4B7F-B994-8CF84ABCB9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6219" r="34754" b="14211"/>
          <a:stretch/>
        </p:blipFill>
        <p:spPr bwMode="auto">
          <a:xfrm>
            <a:off x="5041159" y="3905935"/>
            <a:ext cx="3116233" cy="20676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81" y="159030"/>
            <a:ext cx="853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Dielectric-free Superconducting Resonator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53" y="454430"/>
            <a:ext cx="84503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Goal is to develop an all-metal, dielectric-free superconducting resonator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Explore potential use of single crystal metal samples, single isotope…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the greatest extent possible, eliminate material interfaces from resonator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Dielectric-metal, dielectric-vacuum, oxide-metal, oxide-dielectric, etc…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Some Challenges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Resonator needs to be self-supporting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Develop coupler with variable strength</a:t>
            </a:r>
            <a:endParaRPr lang="en-US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Small size </a:t>
            </a:r>
            <a:r>
              <a:rPr lang="en-US" sz="2400" dirty="0" smtClean="0"/>
              <a:t>to minimize material costs</a:t>
            </a:r>
            <a:endParaRPr lang="en-US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97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81" y="159030"/>
            <a:ext cx="744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Complementary Split Ring Resonator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67843" y="3712184"/>
            <a:ext cx="82953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SRR can be considered as being a small LC circuit</a:t>
            </a:r>
          </a:p>
          <a:p>
            <a:r>
              <a:rPr lang="en-US" dirty="0"/>
              <a:t> </a:t>
            </a:r>
            <a:r>
              <a:rPr lang="en-US" dirty="0" smtClean="0"/>
              <a:t>   - essentially two wires bent into rings and placed in close proximity</a:t>
            </a:r>
          </a:p>
          <a:p>
            <a:r>
              <a:rPr lang="en-US" dirty="0" smtClean="0"/>
              <a:t>    - resonant exchange of energy between inductive current in rings and fields inside capacitive gaps</a:t>
            </a:r>
          </a:p>
          <a:p>
            <a:r>
              <a:rPr lang="en-US" sz="2000" dirty="0" smtClean="0"/>
              <a:t>    </a:t>
            </a:r>
          </a:p>
          <a:p>
            <a:endParaRPr lang="en-US" dirty="0"/>
          </a:p>
        </p:txBody>
      </p:sp>
      <p:grpSp>
        <p:nvGrpSpPr>
          <p:cNvPr id="3076" name="Group 3075"/>
          <p:cNvGrpSpPr/>
          <p:nvPr/>
        </p:nvGrpSpPr>
        <p:grpSpPr>
          <a:xfrm>
            <a:off x="562095" y="873446"/>
            <a:ext cx="7981403" cy="2702258"/>
            <a:chOff x="562095" y="1501254"/>
            <a:chExt cx="7981403" cy="2702258"/>
          </a:xfrm>
        </p:grpSpPr>
        <p:sp>
          <p:nvSpPr>
            <p:cNvPr id="8" name="Rectangle 7"/>
            <p:cNvSpPr/>
            <p:nvPr/>
          </p:nvSpPr>
          <p:spPr bwMode="auto">
            <a:xfrm>
              <a:off x="562095" y="1501254"/>
              <a:ext cx="7981403" cy="2702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38645" y="1793544"/>
              <a:ext cx="1952996" cy="1828800"/>
              <a:chOff x="1226933" y="1600200"/>
              <a:chExt cx="1952996" cy="1828800"/>
            </a:xfrm>
          </p:grpSpPr>
          <p:sp>
            <p:nvSpPr>
              <p:cNvPr id="13" name="Donut 12"/>
              <p:cNvSpPr/>
              <p:nvPr/>
            </p:nvSpPr>
            <p:spPr bwMode="auto">
              <a:xfrm>
                <a:off x="1226933" y="1600200"/>
                <a:ext cx="1952996" cy="1828800"/>
              </a:xfrm>
              <a:prstGeom prst="donut">
                <a:avLst>
                  <a:gd name="adj" fmla="val 6588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046379" y="2396887"/>
                <a:ext cx="133549" cy="2098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Donut 21"/>
            <p:cNvSpPr/>
            <p:nvPr/>
          </p:nvSpPr>
          <p:spPr bwMode="auto">
            <a:xfrm rot="10800000">
              <a:off x="1859290" y="1986894"/>
              <a:ext cx="1503807" cy="1408176"/>
            </a:xfrm>
            <a:prstGeom prst="donut">
              <a:avLst>
                <a:gd name="adj" fmla="val 9496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10800000">
              <a:off x="1845640" y="2620045"/>
              <a:ext cx="228818" cy="161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2" name="Donut 41"/>
            <p:cNvSpPr/>
            <p:nvPr/>
          </p:nvSpPr>
          <p:spPr bwMode="auto">
            <a:xfrm>
              <a:off x="5189397" y="1782168"/>
              <a:ext cx="1952996" cy="1828800"/>
            </a:xfrm>
            <a:prstGeom prst="donut">
              <a:avLst>
                <a:gd name="adj" fmla="val 6588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Donut 43"/>
            <p:cNvSpPr/>
            <p:nvPr/>
          </p:nvSpPr>
          <p:spPr bwMode="auto">
            <a:xfrm rot="10800000">
              <a:off x="5410042" y="2002814"/>
              <a:ext cx="1503807" cy="1408176"/>
            </a:xfrm>
            <a:prstGeom prst="donut">
              <a:avLst>
                <a:gd name="adj" fmla="val 9496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 rot="10800000">
              <a:off x="5396392" y="2635965"/>
              <a:ext cx="228818" cy="161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632813" y="2617527"/>
              <a:ext cx="291212" cy="1848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097655" y="1728434"/>
              <a:ext cx="145606" cy="1848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113575" y="3477650"/>
              <a:ext cx="145606" cy="1848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75" name="TextBox 3074"/>
            <p:cNvSpPr txBox="1"/>
            <p:nvPr/>
          </p:nvSpPr>
          <p:spPr>
            <a:xfrm>
              <a:off x="1197008" y="3662461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Split Ring Resonator (SRR)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75568" y="3664733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Double-slit SRR</a:t>
              </a:r>
            </a:p>
          </p:txBody>
        </p:sp>
      </p:grpSp>
      <p:sp>
        <p:nvSpPr>
          <p:cNvPr id="3077" name="Rectangle 3076"/>
          <p:cNvSpPr/>
          <p:nvPr/>
        </p:nvSpPr>
        <p:spPr bwMode="auto">
          <a:xfrm>
            <a:off x="1097822" y="5140630"/>
            <a:ext cx="6849398" cy="10872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/>
              <a:t>C</a:t>
            </a:r>
            <a:r>
              <a:rPr lang="en-US" sz="2400" dirty="0" smtClean="0"/>
              <a:t>omplementary </a:t>
            </a:r>
            <a:r>
              <a:rPr lang="en-US" sz="2400" dirty="0"/>
              <a:t>versions can be made by using metal plate and cutting slots into </a:t>
            </a:r>
            <a:r>
              <a:rPr lang="en-US" sz="2400" dirty="0" smtClean="0"/>
              <a:t>metal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- Self supporting, no dielectric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05" y="159030"/>
            <a:ext cx="812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Complementary Double-slit Split Ring Resonator</a:t>
            </a: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1" t="19815" r="11308" b="27651"/>
          <a:stretch/>
        </p:blipFill>
        <p:spPr bwMode="auto">
          <a:xfrm>
            <a:off x="412519" y="2026909"/>
            <a:ext cx="4693175" cy="365024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9879" y="6404617"/>
            <a:ext cx="86215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*</a:t>
            </a:r>
            <a:r>
              <a:rPr lang="en-US" sz="900" dirty="0" err="1" smtClean="0"/>
              <a:t>Baena</a:t>
            </a:r>
            <a:r>
              <a:rPr lang="en-US" sz="900" dirty="0" smtClean="0"/>
              <a:t> et al, IEEE </a:t>
            </a:r>
            <a:r>
              <a:rPr lang="en-US" sz="900" dirty="0"/>
              <a:t>TRANSACTIONS ON MICROWAVE THEORY AND TECHNIQUES, VOL. 53, NO. 4, APRIL 2005</a:t>
            </a:r>
          </a:p>
        </p:txBody>
      </p:sp>
      <p:grpSp>
        <p:nvGrpSpPr>
          <p:cNvPr id="3101" name="Group 3100"/>
          <p:cNvGrpSpPr/>
          <p:nvPr/>
        </p:nvGrpSpPr>
        <p:grpSpPr>
          <a:xfrm>
            <a:off x="5728090" y="1948931"/>
            <a:ext cx="3051545" cy="4076343"/>
            <a:chOff x="5837274" y="1853395"/>
            <a:chExt cx="3051545" cy="4076343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837274" y="1853395"/>
              <a:ext cx="3051545" cy="10632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63046" y="1864027"/>
              <a:ext cx="0" cy="520996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64327" y="2385023"/>
              <a:ext cx="762129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78498" y="2537423"/>
              <a:ext cx="762129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55951" y="2558710"/>
              <a:ext cx="0" cy="520996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25794" y="3079706"/>
              <a:ext cx="1465585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263908" y="3964719"/>
              <a:ext cx="762129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7446" y="4117119"/>
              <a:ext cx="762129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 bwMode="auto">
            <a:xfrm rot="5400000">
              <a:off x="7542979" y="3934880"/>
              <a:ext cx="701749" cy="334796"/>
            </a:xfrm>
            <a:custGeom>
              <a:avLst/>
              <a:gdLst>
                <a:gd name="connsiteX0" fmla="*/ 0 w 701749"/>
                <a:gd name="connsiteY0" fmla="*/ 117378 h 334796"/>
                <a:gd name="connsiteX1" fmla="*/ 106326 w 701749"/>
                <a:gd name="connsiteY1" fmla="*/ 420 h 334796"/>
                <a:gd name="connsiteX2" fmla="*/ 212651 w 701749"/>
                <a:gd name="connsiteY2" fmla="*/ 85481 h 334796"/>
                <a:gd name="connsiteX3" fmla="*/ 265814 w 701749"/>
                <a:gd name="connsiteY3" fmla="*/ 266234 h 334796"/>
                <a:gd name="connsiteX4" fmla="*/ 180754 w 701749"/>
                <a:gd name="connsiteY4" fmla="*/ 330029 h 334796"/>
                <a:gd name="connsiteX5" fmla="*/ 138223 w 701749"/>
                <a:gd name="connsiteY5" fmla="*/ 244969 h 334796"/>
                <a:gd name="connsiteX6" fmla="*/ 138223 w 701749"/>
                <a:gd name="connsiteY6" fmla="*/ 159909 h 334796"/>
                <a:gd name="connsiteX7" fmla="*/ 244549 w 701749"/>
                <a:gd name="connsiteY7" fmla="*/ 42950 h 334796"/>
                <a:gd name="connsiteX8" fmla="*/ 318977 w 701749"/>
                <a:gd name="connsiteY8" fmla="*/ 32318 h 334796"/>
                <a:gd name="connsiteX9" fmla="*/ 435935 w 701749"/>
                <a:gd name="connsiteY9" fmla="*/ 138643 h 334796"/>
                <a:gd name="connsiteX10" fmla="*/ 435935 w 701749"/>
                <a:gd name="connsiteY10" fmla="*/ 287499 h 334796"/>
                <a:gd name="connsiteX11" fmla="*/ 318977 w 701749"/>
                <a:gd name="connsiteY11" fmla="*/ 330029 h 334796"/>
                <a:gd name="connsiteX12" fmla="*/ 297712 w 701749"/>
                <a:gd name="connsiteY12" fmla="*/ 191806 h 334796"/>
                <a:gd name="connsiteX13" fmla="*/ 425302 w 701749"/>
                <a:gd name="connsiteY13" fmla="*/ 32318 h 334796"/>
                <a:gd name="connsiteX14" fmla="*/ 510363 w 701749"/>
                <a:gd name="connsiteY14" fmla="*/ 21685 h 334796"/>
                <a:gd name="connsiteX15" fmla="*/ 563526 w 701749"/>
                <a:gd name="connsiteY15" fmla="*/ 96113 h 334796"/>
                <a:gd name="connsiteX16" fmla="*/ 606056 w 701749"/>
                <a:gd name="connsiteY16" fmla="*/ 202439 h 334796"/>
                <a:gd name="connsiteX17" fmla="*/ 595423 w 701749"/>
                <a:gd name="connsiteY17" fmla="*/ 308764 h 334796"/>
                <a:gd name="connsiteX18" fmla="*/ 499730 w 701749"/>
                <a:gd name="connsiteY18" fmla="*/ 298132 h 334796"/>
                <a:gd name="connsiteX19" fmla="*/ 499730 w 701749"/>
                <a:gd name="connsiteY19" fmla="*/ 138643 h 334796"/>
                <a:gd name="connsiteX20" fmla="*/ 648586 w 701749"/>
                <a:gd name="connsiteY20" fmla="*/ 53583 h 334796"/>
                <a:gd name="connsiteX21" fmla="*/ 701749 w 701749"/>
                <a:gd name="connsiteY21" fmla="*/ 53583 h 33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749" h="334796">
                  <a:moveTo>
                    <a:pt x="0" y="117378"/>
                  </a:moveTo>
                  <a:cubicBezTo>
                    <a:pt x="35442" y="61557"/>
                    <a:pt x="70884" y="5736"/>
                    <a:pt x="106326" y="420"/>
                  </a:cubicBezTo>
                  <a:cubicBezTo>
                    <a:pt x="141768" y="-4896"/>
                    <a:pt x="186070" y="41179"/>
                    <a:pt x="212651" y="85481"/>
                  </a:cubicBezTo>
                  <a:cubicBezTo>
                    <a:pt x="239232" y="129783"/>
                    <a:pt x="271130" y="225476"/>
                    <a:pt x="265814" y="266234"/>
                  </a:cubicBezTo>
                  <a:cubicBezTo>
                    <a:pt x="260498" y="306992"/>
                    <a:pt x="202019" y="333573"/>
                    <a:pt x="180754" y="330029"/>
                  </a:cubicBezTo>
                  <a:cubicBezTo>
                    <a:pt x="159489" y="326485"/>
                    <a:pt x="145311" y="273322"/>
                    <a:pt x="138223" y="244969"/>
                  </a:cubicBezTo>
                  <a:cubicBezTo>
                    <a:pt x="131135" y="216616"/>
                    <a:pt x="120502" y="193579"/>
                    <a:pt x="138223" y="159909"/>
                  </a:cubicBezTo>
                  <a:cubicBezTo>
                    <a:pt x="155944" y="126239"/>
                    <a:pt x="214423" y="64215"/>
                    <a:pt x="244549" y="42950"/>
                  </a:cubicBezTo>
                  <a:cubicBezTo>
                    <a:pt x="274675" y="21685"/>
                    <a:pt x="287079" y="16369"/>
                    <a:pt x="318977" y="32318"/>
                  </a:cubicBezTo>
                  <a:cubicBezTo>
                    <a:pt x="350875" y="48267"/>
                    <a:pt x="416442" y="96113"/>
                    <a:pt x="435935" y="138643"/>
                  </a:cubicBezTo>
                  <a:cubicBezTo>
                    <a:pt x="455428" y="181173"/>
                    <a:pt x="455428" y="255601"/>
                    <a:pt x="435935" y="287499"/>
                  </a:cubicBezTo>
                  <a:cubicBezTo>
                    <a:pt x="416442" y="319397"/>
                    <a:pt x="342014" y="345978"/>
                    <a:pt x="318977" y="330029"/>
                  </a:cubicBezTo>
                  <a:cubicBezTo>
                    <a:pt x="295940" y="314080"/>
                    <a:pt x="279991" y="241425"/>
                    <a:pt x="297712" y="191806"/>
                  </a:cubicBezTo>
                  <a:cubicBezTo>
                    <a:pt x="315433" y="142188"/>
                    <a:pt x="389860" y="60672"/>
                    <a:pt x="425302" y="32318"/>
                  </a:cubicBezTo>
                  <a:cubicBezTo>
                    <a:pt x="460744" y="3964"/>
                    <a:pt x="487326" y="11053"/>
                    <a:pt x="510363" y="21685"/>
                  </a:cubicBezTo>
                  <a:cubicBezTo>
                    <a:pt x="533400" y="32317"/>
                    <a:pt x="547577" y="65987"/>
                    <a:pt x="563526" y="96113"/>
                  </a:cubicBezTo>
                  <a:cubicBezTo>
                    <a:pt x="579475" y="126239"/>
                    <a:pt x="600740" y="166997"/>
                    <a:pt x="606056" y="202439"/>
                  </a:cubicBezTo>
                  <a:cubicBezTo>
                    <a:pt x="611372" y="237881"/>
                    <a:pt x="613144" y="292815"/>
                    <a:pt x="595423" y="308764"/>
                  </a:cubicBezTo>
                  <a:cubicBezTo>
                    <a:pt x="577702" y="324713"/>
                    <a:pt x="515679" y="326485"/>
                    <a:pt x="499730" y="298132"/>
                  </a:cubicBezTo>
                  <a:cubicBezTo>
                    <a:pt x="483781" y="269779"/>
                    <a:pt x="474921" y="179401"/>
                    <a:pt x="499730" y="138643"/>
                  </a:cubicBezTo>
                  <a:cubicBezTo>
                    <a:pt x="524539" y="97885"/>
                    <a:pt x="614916" y="67760"/>
                    <a:pt x="648586" y="53583"/>
                  </a:cubicBezTo>
                  <a:cubicBezTo>
                    <a:pt x="682256" y="39406"/>
                    <a:pt x="701749" y="53583"/>
                    <a:pt x="701749" y="53583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091379" y="3069073"/>
              <a:ext cx="0" cy="689463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 bwMode="auto">
            <a:xfrm rot="5400000">
              <a:off x="7950571" y="3927785"/>
              <a:ext cx="701749" cy="334796"/>
            </a:xfrm>
            <a:custGeom>
              <a:avLst/>
              <a:gdLst>
                <a:gd name="connsiteX0" fmla="*/ 0 w 701749"/>
                <a:gd name="connsiteY0" fmla="*/ 117378 h 334796"/>
                <a:gd name="connsiteX1" fmla="*/ 106326 w 701749"/>
                <a:gd name="connsiteY1" fmla="*/ 420 h 334796"/>
                <a:gd name="connsiteX2" fmla="*/ 212651 w 701749"/>
                <a:gd name="connsiteY2" fmla="*/ 85481 h 334796"/>
                <a:gd name="connsiteX3" fmla="*/ 265814 w 701749"/>
                <a:gd name="connsiteY3" fmla="*/ 266234 h 334796"/>
                <a:gd name="connsiteX4" fmla="*/ 180754 w 701749"/>
                <a:gd name="connsiteY4" fmla="*/ 330029 h 334796"/>
                <a:gd name="connsiteX5" fmla="*/ 138223 w 701749"/>
                <a:gd name="connsiteY5" fmla="*/ 244969 h 334796"/>
                <a:gd name="connsiteX6" fmla="*/ 138223 w 701749"/>
                <a:gd name="connsiteY6" fmla="*/ 159909 h 334796"/>
                <a:gd name="connsiteX7" fmla="*/ 244549 w 701749"/>
                <a:gd name="connsiteY7" fmla="*/ 42950 h 334796"/>
                <a:gd name="connsiteX8" fmla="*/ 318977 w 701749"/>
                <a:gd name="connsiteY8" fmla="*/ 32318 h 334796"/>
                <a:gd name="connsiteX9" fmla="*/ 435935 w 701749"/>
                <a:gd name="connsiteY9" fmla="*/ 138643 h 334796"/>
                <a:gd name="connsiteX10" fmla="*/ 435935 w 701749"/>
                <a:gd name="connsiteY10" fmla="*/ 287499 h 334796"/>
                <a:gd name="connsiteX11" fmla="*/ 318977 w 701749"/>
                <a:gd name="connsiteY11" fmla="*/ 330029 h 334796"/>
                <a:gd name="connsiteX12" fmla="*/ 297712 w 701749"/>
                <a:gd name="connsiteY12" fmla="*/ 191806 h 334796"/>
                <a:gd name="connsiteX13" fmla="*/ 425302 w 701749"/>
                <a:gd name="connsiteY13" fmla="*/ 32318 h 334796"/>
                <a:gd name="connsiteX14" fmla="*/ 510363 w 701749"/>
                <a:gd name="connsiteY14" fmla="*/ 21685 h 334796"/>
                <a:gd name="connsiteX15" fmla="*/ 563526 w 701749"/>
                <a:gd name="connsiteY15" fmla="*/ 96113 h 334796"/>
                <a:gd name="connsiteX16" fmla="*/ 606056 w 701749"/>
                <a:gd name="connsiteY16" fmla="*/ 202439 h 334796"/>
                <a:gd name="connsiteX17" fmla="*/ 595423 w 701749"/>
                <a:gd name="connsiteY17" fmla="*/ 308764 h 334796"/>
                <a:gd name="connsiteX18" fmla="*/ 499730 w 701749"/>
                <a:gd name="connsiteY18" fmla="*/ 298132 h 334796"/>
                <a:gd name="connsiteX19" fmla="*/ 499730 w 701749"/>
                <a:gd name="connsiteY19" fmla="*/ 138643 h 334796"/>
                <a:gd name="connsiteX20" fmla="*/ 648586 w 701749"/>
                <a:gd name="connsiteY20" fmla="*/ 53583 h 334796"/>
                <a:gd name="connsiteX21" fmla="*/ 701749 w 701749"/>
                <a:gd name="connsiteY21" fmla="*/ 53583 h 33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749" h="334796">
                  <a:moveTo>
                    <a:pt x="0" y="117378"/>
                  </a:moveTo>
                  <a:cubicBezTo>
                    <a:pt x="35442" y="61557"/>
                    <a:pt x="70884" y="5736"/>
                    <a:pt x="106326" y="420"/>
                  </a:cubicBezTo>
                  <a:cubicBezTo>
                    <a:pt x="141768" y="-4896"/>
                    <a:pt x="186070" y="41179"/>
                    <a:pt x="212651" y="85481"/>
                  </a:cubicBezTo>
                  <a:cubicBezTo>
                    <a:pt x="239232" y="129783"/>
                    <a:pt x="271130" y="225476"/>
                    <a:pt x="265814" y="266234"/>
                  </a:cubicBezTo>
                  <a:cubicBezTo>
                    <a:pt x="260498" y="306992"/>
                    <a:pt x="202019" y="333573"/>
                    <a:pt x="180754" y="330029"/>
                  </a:cubicBezTo>
                  <a:cubicBezTo>
                    <a:pt x="159489" y="326485"/>
                    <a:pt x="145311" y="273322"/>
                    <a:pt x="138223" y="244969"/>
                  </a:cubicBezTo>
                  <a:cubicBezTo>
                    <a:pt x="131135" y="216616"/>
                    <a:pt x="120502" y="193579"/>
                    <a:pt x="138223" y="159909"/>
                  </a:cubicBezTo>
                  <a:cubicBezTo>
                    <a:pt x="155944" y="126239"/>
                    <a:pt x="214423" y="64215"/>
                    <a:pt x="244549" y="42950"/>
                  </a:cubicBezTo>
                  <a:cubicBezTo>
                    <a:pt x="274675" y="21685"/>
                    <a:pt x="287079" y="16369"/>
                    <a:pt x="318977" y="32318"/>
                  </a:cubicBezTo>
                  <a:cubicBezTo>
                    <a:pt x="350875" y="48267"/>
                    <a:pt x="416442" y="96113"/>
                    <a:pt x="435935" y="138643"/>
                  </a:cubicBezTo>
                  <a:cubicBezTo>
                    <a:pt x="455428" y="181173"/>
                    <a:pt x="455428" y="255601"/>
                    <a:pt x="435935" y="287499"/>
                  </a:cubicBezTo>
                  <a:cubicBezTo>
                    <a:pt x="416442" y="319397"/>
                    <a:pt x="342014" y="345978"/>
                    <a:pt x="318977" y="330029"/>
                  </a:cubicBezTo>
                  <a:cubicBezTo>
                    <a:pt x="295940" y="314080"/>
                    <a:pt x="279991" y="241425"/>
                    <a:pt x="297712" y="191806"/>
                  </a:cubicBezTo>
                  <a:cubicBezTo>
                    <a:pt x="315433" y="142188"/>
                    <a:pt x="389860" y="60672"/>
                    <a:pt x="425302" y="32318"/>
                  </a:cubicBezTo>
                  <a:cubicBezTo>
                    <a:pt x="460744" y="3964"/>
                    <a:pt x="487326" y="11053"/>
                    <a:pt x="510363" y="21685"/>
                  </a:cubicBezTo>
                  <a:cubicBezTo>
                    <a:pt x="533400" y="32317"/>
                    <a:pt x="547577" y="65987"/>
                    <a:pt x="563526" y="96113"/>
                  </a:cubicBezTo>
                  <a:cubicBezTo>
                    <a:pt x="579475" y="126239"/>
                    <a:pt x="600740" y="166997"/>
                    <a:pt x="606056" y="202439"/>
                  </a:cubicBezTo>
                  <a:cubicBezTo>
                    <a:pt x="611372" y="237881"/>
                    <a:pt x="613144" y="292815"/>
                    <a:pt x="595423" y="308764"/>
                  </a:cubicBezTo>
                  <a:cubicBezTo>
                    <a:pt x="577702" y="324713"/>
                    <a:pt x="515679" y="326485"/>
                    <a:pt x="499730" y="298132"/>
                  </a:cubicBezTo>
                  <a:cubicBezTo>
                    <a:pt x="483781" y="269779"/>
                    <a:pt x="474921" y="179401"/>
                    <a:pt x="499730" y="138643"/>
                  </a:cubicBezTo>
                  <a:cubicBezTo>
                    <a:pt x="524539" y="97885"/>
                    <a:pt x="614916" y="67760"/>
                    <a:pt x="648586" y="53583"/>
                  </a:cubicBezTo>
                  <a:cubicBezTo>
                    <a:pt x="682256" y="39406"/>
                    <a:pt x="701749" y="53583"/>
                    <a:pt x="701749" y="53583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 bwMode="auto">
            <a:xfrm rot="5400000">
              <a:off x="7124735" y="3931323"/>
              <a:ext cx="701749" cy="334796"/>
            </a:xfrm>
            <a:custGeom>
              <a:avLst/>
              <a:gdLst>
                <a:gd name="connsiteX0" fmla="*/ 0 w 701749"/>
                <a:gd name="connsiteY0" fmla="*/ 117378 h 334796"/>
                <a:gd name="connsiteX1" fmla="*/ 106326 w 701749"/>
                <a:gd name="connsiteY1" fmla="*/ 420 h 334796"/>
                <a:gd name="connsiteX2" fmla="*/ 212651 w 701749"/>
                <a:gd name="connsiteY2" fmla="*/ 85481 h 334796"/>
                <a:gd name="connsiteX3" fmla="*/ 265814 w 701749"/>
                <a:gd name="connsiteY3" fmla="*/ 266234 h 334796"/>
                <a:gd name="connsiteX4" fmla="*/ 180754 w 701749"/>
                <a:gd name="connsiteY4" fmla="*/ 330029 h 334796"/>
                <a:gd name="connsiteX5" fmla="*/ 138223 w 701749"/>
                <a:gd name="connsiteY5" fmla="*/ 244969 h 334796"/>
                <a:gd name="connsiteX6" fmla="*/ 138223 w 701749"/>
                <a:gd name="connsiteY6" fmla="*/ 159909 h 334796"/>
                <a:gd name="connsiteX7" fmla="*/ 244549 w 701749"/>
                <a:gd name="connsiteY7" fmla="*/ 42950 h 334796"/>
                <a:gd name="connsiteX8" fmla="*/ 318977 w 701749"/>
                <a:gd name="connsiteY8" fmla="*/ 32318 h 334796"/>
                <a:gd name="connsiteX9" fmla="*/ 435935 w 701749"/>
                <a:gd name="connsiteY9" fmla="*/ 138643 h 334796"/>
                <a:gd name="connsiteX10" fmla="*/ 435935 w 701749"/>
                <a:gd name="connsiteY10" fmla="*/ 287499 h 334796"/>
                <a:gd name="connsiteX11" fmla="*/ 318977 w 701749"/>
                <a:gd name="connsiteY11" fmla="*/ 330029 h 334796"/>
                <a:gd name="connsiteX12" fmla="*/ 297712 w 701749"/>
                <a:gd name="connsiteY12" fmla="*/ 191806 h 334796"/>
                <a:gd name="connsiteX13" fmla="*/ 425302 w 701749"/>
                <a:gd name="connsiteY13" fmla="*/ 32318 h 334796"/>
                <a:gd name="connsiteX14" fmla="*/ 510363 w 701749"/>
                <a:gd name="connsiteY14" fmla="*/ 21685 h 334796"/>
                <a:gd name="connsiteX15" fmla="*/ 563526 w 701749"/>
                <a:gd name="connsiteY15" fmla="*/ 96113 h 334796"/>
                <a:gd name="connsiteX16" fmla="*/ 606056 w 701749"/>
                <a:gd name="connsiteY16" fmla="*/ 202439 h 334796"/>
                <a:gd name="connsiteX17" fmla="*/ 595423 w 701749"/>
                <a:gd name="connsiteY17" fmla="*/ 308764 h 334796"/>
                <a:gd name="connsiteX18" fmla="*/ 499730 w 701749"/>
                <a:gd name="connsiteY18" fmla="*/ 298132 h 334796"/>
                <a:gd name="connsiteX19" fmla="*/ 499730 w 701749"/>
                <a:gd name="connsiteY19" fmla="*/ 138643 h 334796"/>
                <a:gd name="connsiteX20" fmla="*/ 648586 w 701749"/>
                <a:gd name="connsiteY20" fmla="*/ 53583 h 334796"/>
                <a:gd name="connsiteX21" fmla="*/ 701749 w 701749"/>
                <a:gd name="connsiteY21" fmla="*/ 53583 h 33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749" h="334796">
                  <a:moveTo>
                    <a:pt x="0" y="117378"/>
                  </a:moveTo>
                  <a:cubicBezTo>
                    <a:pt x="35442" y="61557"/>
                    <a:pt x="70884" y="5736"/>
                    <a:pt x="106326" y="420"/>
                  </a:cubicBezTo>
                  <a:cubicBezTo>
                    <a:pt x="141768" y="-4896"/>
                    <a:pt x="186070" y="41179"/>
                    <a:pt x="212651" y="85481"/>
                  </a:cubicBezTo>
                  <a:cubicBezTo>
                    <a:pt x="239232" y="129783"/>
                    <a:pt x="271130" y="225476"/>
                    <a:pt x="265814" y="266234"/>
                  </a:cubicBezTo>
                  <a:cubicBezTo>
                    <a:pt x="260498" y="306992"/>
                    <a:pt x="202019" y="333573"/>
                    <a:pt x="180754" y="330029"/>
                  </a:cubicBezTo>
                  <a:cubicBezTo>
                    <a:pt x="159489" y="326485"/>
                    <a:pt x="145311" y="273322"/>
                    <a:pt x="138223" y="244969"/>
                  </a:cubicBezTo>
                  <a:cubicBezTo>
                    <a:pt x="131135" y="216616"/>
                    <a:pt x="120502" y="193579"/>
                    <a:pt x="138223" y="159909"/>
                  </a:cubicBezTo>
                  <a:cubicBezTo>
                    <a:pt x="155944" y="126239"/>
                    <a:pt x="214423" y="64215"/>
                    <a:pt x="244549" y="42950"/>
                  </a:cubicBezTo>
                  <a:cubicBezTo>
                    <a:pt x="274675" y="21685"/>
                    <a:pt x="287079" y="16369"/>
                    <a:pt x="318977" y="32318"/>
                  </a:cubicBezTo>
                  <a:cubicBezTo>
                    <a:pt x="350875" y="48267"/>
                    <a:pt x="416442" y="96113"/>
                    <a:pt x="435935" y="138643"/>
                  </a:cubicBezTo>
                  <a:cubicBezTo>
                    <a:pt x="455428" y="181173"/>
                    <a:pt x="455428" y="255601"/>
                    <a:pt x="435935" y="287499"/>
                  </a:cubicBezTo>
                  <a:cubicBezTo>
                    <a:pt x="416442" y="319397"/>
                    <a:pt x="342014" y="345978"/>
                    <a:pt x="318977" y="330029"/>
                  </a:cubicBezTo>
                  <a:cubicBezTo>
                    <a:pt x="295940" y="314080"/>
                    <a:pt x="279991" y="241425"/>
                    <a:pt x="297712" y="191806"/>
                  </a:cubicBezTo>
                  <a:cubicBezTo>
                    <a:pt x="315433" y="142188"/>
                    <a:pt x="389860" y="60672"/>
                    <a:pt x="425302" y="32318"/>
                  </a:cubicBezTo>
                  <a:cubicBezTo>
                    <a:pt x="460744" y="3964"/>
                    <a:pt x="487326" y="11053"/>
                    <a:pt x="510363" y="21685"/>
                  </a:cubicBezTo>
                  <a:cubicBezTo>
                    <a:pt x="533400" y="32317"/>
                    <a:pt x="547577" y="65987"/>
                    <a:pt x="563526" y="96113"/>
                  </a:cubicBezTo>
                  <a:cubicBezTo>
                    <a:pt x="579475" y="126239"/>
                    <a:pt x="600740" y="166997"/>
                    <a:pt x="606056" y="202439"/>
                  </a:cubicBezTo>
                  <a:cubicBezTo>
                    <a:pt x="611372" y="237881"/>
                    <a:pt x="613144" y="292815"/>
                    <a:pt x="595423" y="308764"/>
                  </a:cubicBezTo>
                  <a:cubicBezTo>
                    <a:pt x="577702" y="324713"/>
                    <a:pt x="515679" y="326485"/>
                    <a:pt x="499730" y="298132"/>
                  </a:cubicBezTo>
                  <a:cubicBezTo>
                    <a:pt x="483781" y="269779"/>
                    <a:pt x="474921" y="179401"/>
                    <a:pt x="499730" y="138643"/>
                  </a:cubicBezTo>
                  <a:cubicBezTo>
                    <a:pt x="524539" y="97885"/>
                    <a:pt x="614916" y="67760"/>
                    <a:pt x="648586" y="53583"/>
                  </a:cubicBezTo>
                  <a:cubicBezTo>
                    <a:pt x="682256" y="39406"/>
                    <a:pt x="701749" y="53583"/>
                    <a:pt x="701749" y="53583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 bwMode="auto">
            <a:xfrm rot="5400000">
              <a:off x="8361701" y="3934861"/>
              <a:ext cx="701749" cy="334796"/>
            </a:xfrm>
            <a:custGeom>
              <a:avLst/>
              <a:gdLst>
                <a:gd name="connsiteX0" fmla="*/ 0 w 701749"/>
                <a:gd name="connsiteY0" fmla="*/ 117378 h 334796"/>
                <a:gd name="connsiteX1" fmla="*/ 106326 w 701749"/>
                <a:gd name="connsiteY1" fmla="*/ 420 h 334796"/>
                <a:gd name="connsiteX2" fmla="*/ 212651 w 701749"/>
                <a:gd name="connsiteY2" fmla="*/ 85481 h 334796"/>
                <a:gd name="connsiteX3" fmla="*/ 265814 w 701749"/>
                <a:gd name="connsiteY3" fmla="*/ 266234 h 334796"/>
                <a:gd name="connsiteX4" fmla="*/ 180754 w 701749"/>
                <a:gd name="connsiteY4" fmla="*/ 330029 h 334796"/>
                <a:gd name="connsiteX5" fmla="*/ 138223 w 701749"/>
                <a:gd name="connsiteY5" fmla="*/ 244969 h 334796"/>
                <a:gd name="connsiteX6" fmla="*/ 138223 w 701749"/>
                <a:gd name="connsiteY6" fmla="*/ 159909 h 334796"/>
                <a:gd name="connsiteX7" fmla="*/ 244549 w 701749"/>
                <a:gd name="connsiteY7" fmla="*/ 42950 h 334796"/>
                <a:gd name="connsiteX8" fmla="*/ 318977 w 701749"/>
                <a:gd name="connsiteY8" fmla="*/ 32318 h 334796"/>
                <a:gd name="connsiteX9" fmla="*/ 435935 w 701749"/>
                <a:gd name="connsiteY9" fmla="*/ 138643 h 334796"/>
                <a:gd name="connsiteX10" fmla="*/ 435935 w 701749"/>
                <a:gd name="connsiteY10" fmla="*/ 287499 h 334796"/>
                <a:gd name="connsiteX11" fmla="*/ 318977 w 701749"/>
                <a:gd name="connsiteY11" fmla="*/ 330029 h 334796"/>
                <a:gd name="connsiteX12" fmla="*/ 297712 w 701749"/>
                <a:gd name="connsiteY12" fmla="*/ 191806 h 334796"/>
                <a:gd name="connsiteX13" fmla="*/ 425302 w 701749"/>
                <a:gd name="connsiteY13" fmla="*/ 32318 h 334796"/>
                <a:gd name="connsiteX14" fmla="*/ 510363 w 701749"/>
                <a:gd name="connsiteY14" fmla="*/ 21685 h 334796"/>
                <a:gd name="connsiteX15" fmla="*/ 563526 w 701749"/>
                <a:gd name="connsiteY15" fmla="*/ 96113 h 334796"/>
                <a:gd name="connsiteX16" fmla="*/ 606056 w 701749"/>
                <a:gd name="connsiteY16" fmla="*/ 202439 h 334796"/>
                <a:gd name="connsiteX17" fmla="*/ 595423 w 701749"/>
                <a:gd name="connsiteY17" fmla="*/ 308764 h 334796"/>
                <a:gd name="connsiteX18" fmla="*/ 499730 w 701749"/>
                <a:gd name="connsiteY18" fmla="*/ 298132 h 334796"/>
                <a:gd name="connsiteX19" fmla="*/ 499730 w 701749"/>
                <a:gd name="connsiteY19" fmla="*/ 138643 h 334796"/>
                <a:gd name="connsiteX20" fmla="*/ 648586 w 701749"/>
                <a:gd name="connsiteY20" fmla="*/ 53583 h 334796"/>
                <a:gd name="connsiteX21" fmla="*/ 701749 w 701749"/>
                <a:gd name="connsiteY21" fmla="*/ 53583 h 33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749" h="334796">
                  <a:moveTo>
                    <a:pt x="0" y="117378"/>
                  </a:moveTo>
                  <a:cubicBezTo>
                    <a:pt x="35442" y="61557"/>
                    <a:pt x="70884" y="5736"/>
                    <a:pt x="106326" y="420"/>
                  </a:cubicBezTo>
                  <a:cubicBezTo>
                    <a:pt x="141768" y="-4896"/>
                    <a:pt x="186070" y="41179"/>
                    <a:pt x="212651" y="85481"/>
                  </a:cubicBezTo>
                  <a:cubicBezTo>
                    <a:pt x="239232" y="129783"/>
                    <a:pt x="271130" y="225476"/>
                    <a:pt x="265814" y="266234"/>
                  </a:cubicBezTo>
                  <a:cubicBezTo>
                    <a:pt x="260498" y="306992"/>
                    <a:pt x="202019" y="333573"/>
                    <a:pt x="180754" y="330029"/>
                  </a:cubicBezTo>
                  <a:cubicBezTo>
                    <a:pt x="159489" y="326485"/>
                    <a:pt x="145311" y="273322"/>
                    <a:pt x="138223" y="244969"/>
                  </a:cubicBezTo>
                  <a:cubicBezTo>
                    <a:pt x="131135" y="216616"/>
                    <a:pt x="120502" y="193579"/>
                    <a:pt x="138223" y="159909"/>
                  </a:cubicBezTo>
                  <a:cubicBezTo>
                    <a:pt x="155944" y="126239"/>
                    <a:pt x="214423" y="64215"/>
                    <a:pt x="244549" y="42950"/>
                  </a:cubicBezTo>
                  <a:cubicBezTo>
                    <a:pt x="274675" y="21685"/>
                    <a:pt x="287079" y="16369"/>
                    <a:pt x="318977" y="32318"/>
                  </a:cubicBezTo>
                  <a:cubicBezTo>
                    <a:pt x="350875" y="48267"/>
                    <a:pt x="416442" y="96113"/>
                    <a:pt x="435935" y="138643"/>
                  </a:cubicBezTo>
                  <a:cubicBezTo>
                    <a:pt x="455428" y="181173"/>
                    <a:pt x="455428" y="255601"/>
                    <a:pt x="435935" y="287499"/>
                  </a:cubicBezTo>
                  <a:cubicBezTo>
                    <a:pt x="416442" y="319397"/>
                    <a:pt x="342014" y="345978"/>
                    <a:pt x="318977" y="330029"/>
                  </a:cubicBezTo>
                  <a:cubicBezTo>
                    <a:pt x="295940" y="314080"/>
                    <a:pt x="279991" y="241425"/>
                    <a:pt x="297712" y="191806"/>
                  </a:cubicBezTo>
                  <a:cubicBezTo>
                    <a:pt x="315433" y="142188"/>
                    <a:pt x="389860" y="60672"/>
                    <a:pt x="425302" y="32318"/>
                  </a:cubicBezTo>
                  <a:cubicBezTo>
                    <a:pt x="460744" y="3964"/>
                    <a:pt x="487326" y="11053"/>
                    <a:pt x="510363" y="21685"/>
                  </a:cubicBezTo>
                  <a:cubicBezTo>
                    <a:pt x="533400" y="32317"/>
                    <a:pt x="547577" y="65987"/>
                    <a:pt x="563526" y="96113"/>
                  </a:cubicBezTo>
                  <a:cubicBezTo>
                    <a:pt x="579475" y="126239"/>
                    <a:pt x="600740" y="166997"/>
                    <a:pt x="606056" y="202439"/>
                  </a:cubicBezTo>
                  <a:cubicBezTo>
                    <a:pt x="611372" y="237881"/>
                    <a:pt x="613144" y="292815"/>
                    <a:pt x="595423" y="308764"/>
                  </a:cubicBezTo>
                  <a:cubicBezTo>
                    <a:pt x="577702" y="324713"/>
                    <a:pt x="515679" y="326485"/>
                    <a:pt x="499730" y="298132"/>
                  </a:cubicBezTo>
                  <a:cubicBezTo>
                    <a:pt x="483781" y="269779"/>
                    <a:pt x="474921" y="179401"/>
                    <a:pt x="499730" y="138643"/>
                  </a:cubicBezTo>
                  <a:cubicBezTo>
                    <a:pt x="524539" y="97885"/>
                    <a:pt x="614916" y="67760"/>
                    <a:pt x="648586" y="53583"/>
                  </a:cubicBezTo>
                  <a:cubicBezTo>
                    <a:pt x="682256" y="39406"/>
                    <a:pt x="701749" y="53583"/>
                    <a:pt x="701749" y="53583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endCxn id="40" idx="0"/>
            </p:cNvCxnSpPr>
            <p:nvPr/>
          </p:nvCxnSpPr>
          <p:spPr>
            <a:xfrm flipV="1">
              <a:off x="7524279" y="3751385"/>
              <a:ext cx="1238317" cy="7151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21"/>
              <a:endCxn id="40" idx="21"/>
            </p:cNvCxnSpPr>
            <p:nvPr/>
          </p:nvCxnSpPr>
          <p:spPr>
            <a:xfrm>
              <a:off x="7589425" y="4449596"/>
              <a:ext cx="1236966" cy="3538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8088743" y="4453153"/>
              <a:ext cx="9712" cy="664437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625794" y="3079706"/>
              <a:ext cx="6203" cy="871695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43454" y="4117119"/>
              <a:ext cx="1" cy="1000471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3158" y="5117590"/>
              <a:ext cx="1465585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344386" y="5117590"/>
              <a:ext cx="0" cy="520996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963321" y="5638586"/>
              <a:ext cx="762129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115721" y="5777338"/>
              <a:ext cx="473704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240825" y="5929738"/>
              <a:ext cx="207488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0" name="TextBox 3099"/>
          <p:cNvSpPr txBox="1"/>
          <p:nvPr/>
        </p:nvSpPr>
        <p:spPr>
          <a:xfrm>
            <a:off x="1583132" y="1372448"/>
            <a:ext cx="2454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3D COMSOL Model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1132" y="137472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Equivalent Circuit*</a:t>
            </a:r>
          </a:p>
        </p:txBody>
      </p:sp>
      <p:sp>
        <p:nvSpPr>
          <p:cNvPr id="3102" name="TextBox 3101"/>
          <p:cNvSpPr txBox="1"/>
          <p:nvPr/>
        </p:nvSpPr>
        <p:spPr>
          <a:xfrm>
            <a:off x="5728090" y="352371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baseline="-25000" dirty="0" smtClean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35321" y="2749067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L</a:t>
            </a:r>
            <a:r>
              <a:rPr lang="en-US" sz="2800" baseline="-25000" dirty="0" smtClean="0">
                <a:solidFill>
                  <a:schemeClr val="tx2"/>
                </a:solidFill>
              </a:rPr>
              <a:t>o</a:t>
            </a:r>
            <a:r>
              <a:rPr lang="en-US" sz="2800" dirty="0" smtClean="0">
                <a:solidFill>
                  <a:schemeClr val="tx2"/>
                </a:solidFill>
              </a:rPr>
              <a:t>/4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533824" y="3330053"/>
            <a:ext cx="845899" cy="455274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7838625" y="3374408"/>
            <a:ext cx="514515" cy="465436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8198448" y="3348525"/>
            <a:ext cx="181275" cy="455274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379723" y="3348525"/>
            <a:ext cx="241674" cy="44703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81" y="159030"/>
            <a:ext cx="8599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Analytical Approximations Used for Initial Design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-49879" y="6350025"/>
            <a:ext cx="86215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*</a:t>
            </a:r>
            <a:r>
              <a:rPr lang="en-US" sz="900" dirty="0" err="1" smtClean="0"/>
              <a:t>Bilotti</a:t>
            </a:r>
            <a:r>
              <a:rPr lang="en-US" sz="900" dirty="0" smtClean="0"/>
              <a:t> et al, IEEE </a:t>
            </a:r>
            <a:r>
              <a:rPr lang="en-US" sz="900" dirty="0"/>
              <a:t>TRANSACTIONS ON MICROWAVE THEORY AND TECHNIQUES, VOL. </a:t>
            </a:r>
            <a:r>
              <a:rPr lang="en-US" sz="900" dirty="0" smtClean="0"/>
              <a:t>55, </a:t>
            </a:r>
            <a:r>
              <a:rPr lang="en-US" sz="900" dirty="0"/>
              <a:t>NO. </a:t>
            </a:r>
            <a:r>
              <a:rPr lang="en-US" sz="900" dirty="0" smtClean="0"/>
              <a:t>12, DECEMBER 2007</a:t>
            </a:r>
            <a:endParaRPr lang="en-US" sz="9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1" y="1223237"/>
            <a:ext cx="4187596" cy="3140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194" y="4762742"/>
            <a:ext cx="85596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Analytical approximations for equivalent capacitance and inductance of resonator used to estimate resonant frequency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Depend on gap size, slot width, side length, separation between rings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Analytical expressions are only approximate, numerical modeling necessary to design resonator 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50" y="1220684"/>
            <a:ext cx="4188691" cy="31432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6818595" y="3042690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 = 2.5 x 10</a:t>
            </a:r>
            <a:r>
              <a:rPr lang="en-US" sz="2000" baseline="300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547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19542</TotalTime>
  <Words>763</Words>
  <Application>Microsoft Office PowerPoint</Application>
  <PresentationFormat>On-screen Show (4:3)</PresentationFormat>
  <Paragraphs>134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Standard Background</vt:lpstr>
      <vt:lpstr>Superconducting Resonator Design work at LLNL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Xianjin</dc:creator>
  <cp:lastModifiedBy>Horsley, Matthew A.</cp:lastModifiedBy>
  <cp:revision>475</cp:revision>
  <cp:lastPrinted>2015-08-24T20:38:49Z</cp:lastPrinted>
  <dcterms:created xsi:type="dcterms:W3CDTF">2012-12-14T17:32:21Z</dcterms:created>
  <dcterms:modified xsi:type="dcterms:W3CDTF">2015-08-25T00:14:03Z</dcterms:modified>
</cp:coreProperties>
</file>