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6" r:id="rId3"/>
    <p:sldId id="262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2" r:id="rId18"/>
    <p:sldId id="275" r:id="rId19"/>
    <p:sldId id="276" r:id="rId20"/>
    <p:sldId id="274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A616"/>
    <a:srgbClr val="24A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3" d="100"/>
          <a:sy n="93" d="100"/>
        </p:scale>
        <p:origin x="-360" y="-104"/>
      </p:cViewPr>
      <p:guideLst>
        <p:guide orient="horz" pos="26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DEC73-344F-6049-AF88-A8EABE4EC797}" type="datetimeFigureOut">
              <a:rPr lang="en-US" smtClean="0"/>
              <a:t>8/27/15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7B055-8D16-794E-84A2-AF02B7BCF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8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94889-3C8E-4941-9EB4-13BBE8ECD417}" type="datetimeFigureOut">
              <a:rPr lang="en-US" smtClean="0"/>
              <a:t>8/26/15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BADA5-3E13-9D49-83A5-1BB0B0DDC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95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97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97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7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2397-5664-7A4E-BB9D-F00AB2D8CA2B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Aaron S. Chou, LLNL workshop 8/27/15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4F50-9C3F-B84A-B375-2DCE1D85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6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1B441-3DB3-4840-9E9A-0C479BEF2C85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Aaron S. Chou, LLNL workshop 8/27/15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4F50-9C3F-B84A-B375-2DCE1D85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03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69DF-3921-2D47-8519-0150BB01E5AE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Aaron S. Chou, LLNL workshop 8/27/15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4F50-9C3F-B84A-B375-2DCE1D85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7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9FDE56-5709-C146-B392-BA71DA0FA74F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B409B-71ED-4545-8F70-B5E5BD93E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78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13082A-7100-E64E-ABC9-52175EEF8850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987D3-C84C-1B43-ACDC-64E0C8D0B1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24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10B8BE-89DD-4E43-BC22-90160E2C8401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125CB-BABB-0647-82EC-72A42E8D81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9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5847E9-E53B-2D42-B826-37987B96A150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73D13-93A6-E047-91D2-B8658A3117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16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5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8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5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8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9E24E-B961-B245-827A-C31042117596}" type="datetime1">
              <a:rPr lang="en-US" smtClean="0"/>
              <a:t>8/27/15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CEC79-641D-7F43-9A59-2CE59EFD25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40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D493F-60C0-F64F-8C76-4B6F1E11EEC9}" type="datetime1">
              <a:rPr lang="en-US" smtClean="0"/>
              <a:t>8/27/15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FC918-9776-9A4E-8537-62BB08031C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80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9C51CB-2D9E-BE49-B001-112E6BA2B95D}" type="datetime1">
              <a:rPr lang="en-US" smtClean="0"/>
              <a:t>8/27/15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8421C-9C7B-D94A-8400-C3AD7BE3CD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6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2" indent="0">
              <a:buNone/>
              <a:defRPr sz="1200"/>
            </a:lvl2pPr>
            <a:lvl3pPr marL="914343" indent="0">
              <a:buNone/>
              <a:defRPr sz="1000"/>
            </a:lvl3pPr>
            <a:lvl4pPr marL="1371515" indent="0">
              <a:buNone/>
              <a:defRPr sz="900"/>
            </a:lvl4pPr>
            <a:lvl5pPr marL="1828686" indent="0">
              <a:buNone/>
              <a:defRPr sz="900"/>
            </a:lvl5pPr>
            <a:lvl6pPr marL="2285858" indent="0">
              <a:buNone/>
              <a:defRPr sz="900"/>
            </a:lvl6pPr>
            <a:lvl7pPr marL="2743028" indent="0">
              <a:buNone/>
              <a:defRPr sz="900"/>
            </a:lvl7pPr>
            <a:lvl8pPr marL="3200200" indent="0">
              <a:buNone/>
              <a:defRPr sz="900"/>
            </a:lvl8pPr>
            <a:lvl9pPr marL="36573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D3DCBA-56F2-9046-B922-5E36DD42A47E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1F361-2E5D-C048-8F2C-57E10CE662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6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FAD5-8A96-BF42-9C9A-8B579942EE66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Aaron S. Chou, LLNL workshop 8/27/15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4F50-9C3F-B84A-B375-2DCE1D85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41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3" indent="0">
              <a:buNone/>
              <a:defRPr sz="2400"/>
            </a:lvl3pPr>
            <a:lvl4pPr marL="1371515" indent="0">
              <a:buNone/>
              <a:defRPr sz="2000"/>
            </a:lvl4pPr>
            <a:lvl5pPr marL="1828686" indent="0">
              <a:buNone/>
              <a:defRPr sz="2000"/>
            </a:lvl5pPr>
            <a:lvl6pPr marL="2285858" indent="0">
              <a:buNone/>
              <a:defRPr sz="2000"/>
            </a:lvl6pPr>
            <a:lvl7pPr marL="2743028" indent="0">
              <a:buNone/>
              <a:defRPr sz="2000"/>
            </a:lvl7pPr>
            <a:lvl8pPr marL="3200200" indent="0">
              <a:buNone/>
              <a:defRPr sz="2000"/>
            </a:lvl8pPr>
            <a:lvl9pPr marL="365737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2" indent="0">
              <a:buNone/>
              <a:defRPr sz="1200"/>
            </a:lvl2pPr>
            <a:lvl3pPr marL="914343" indent="0">
              <a:buNone/>
              <a:defRPr sz="1000"/>
            </a:lvl3pPr>
            <a:lvl4pPr marL="1371515" indent="0">
              <a:buNone/>
              <a:defRPr sz="900"/>
            </a:lvl4pPr>
            <a:lvl5pPr marL="1828686" indent="0">
              <a:buNone/>
              <a:defRPr sz="900"/>
            </a:lvl5pPr>
            <a:lvl6pPr marL="2285858" indent="0">
              <a:buNone/>
              <a:defRPr sz="900"/>
            </a:lvl6pPr>
            <a:lvl7pPr marL="2743028" indent="0">
              <a:buNone/>
              <a:defRPr sz="900"/>
            </a:lvl7pPr>
            <a:lvl8pPr marL="3200200" indent="0">
              <a:buNone/>
              <a:defRPr sz="900"/>
            </a:lvl8pPr>
            <a:lvl9pPr marL="365737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F07BE3-F1EF-7942-8B9E-7B8673619CF2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00809-5D5C-EB40-BE60-0EB044B2B1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21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47B39-D428-504C-B3C0-96012125C4AE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2BA5D-4627-484A-AD63-A664874D05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19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90A289-B736-5D4D-9746-41BF147AC12F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A9706-DAFD-E947-91F9-02A2520971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6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D33CF-B372-3748-A81C-D5FCA9E81A5F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Aaron S. Chou, LLNL workshop 8/27/15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4F50-9C3F-B84A-B375-2DCE1D85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4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6924-2B69-2B4A-8DE3-D978C66A584F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Aaron S. Chou, LLNL workshop 8/27/15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4F50-9C3F-B84A-B375-2DCE1D85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3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DBE00-C62B-8A4D-A15C-6FACE015FAE1}" type="datetime1">
              <a:rPr lang="en-US" smtClean="0"/>
              <a:t>8/27/15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Aaron S. Chou, LLNL workshop 8/27/15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4F50-9C3F-B84A-B375-2DCE1D85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7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3A18-8769-6649-9C12-71F80A6666FF}" type="datetime1">
              <a:rPr lang="en-US" smtClean="0"/>
              <a:t>8/27/15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Aaron S. Chou, LLNL workshop 8/27/15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4F50-9C3F-B84A-B375-2DCE1D85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3CF2-C68D-4243-8EF2-D1F383CF35C3}" type="datetime1">
              <a:rPr lang="en-US" smtClean="0"/>
              <a:t>8/27/15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Aaron S. Chou, LLNL workshop 8/27/15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4F50-9C3F-B84A-B375-2DCE1D85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1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DF93-0575-7C4D-8F20-86D43D3FAB00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Aaron S. Chou, LLNL workshop 8/27/15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4F50-9C3F-B84A-B375-2DCE1D85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3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20D9-8E57-BC44-9DAF-39189F79F97A}" type="datetime1">
              <a:rPr lang="en-US" smtClean="0"/>
              <a:t>8/27/15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Aaron S. Chou, LLNL workshop 8/27/15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4F50-9C3F-B84A-B375-2DCE1D85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9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43F88-DA3E-3B47-AF9F-D7CFE91ED4C0}" type="datetime1">
              <a:rPr lang="en-US" smtClean="0"/>
              <a:t>8/27/15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Aaron S. Chou, LLNL workshop 8/27/15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4F50-9C3F-B84A-B375-2DCE1D850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0772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14400"/>
            <a:ext cx="8229600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7281CB54-752C-8242-9945-2D62FA3D7838}" type="datetime1">
              <a:rPr lang="en-US" smtClean="0">
                <a:ea typeface="ＭＳ Ｐゴシック" charset="0"/>
                <a:cs typeface="ＭＳ Ｐゴシック" charset="0"/>
              </a:rPr>
              <a:t>8/27/15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ctr" defTabSz="457172">
              <a:defRPr sz="1200">
                <a:solidFill>
                  <a:schemeClr val="tx1"/>
                </a:solidFill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1DA55670-9CE0-2F44-8417-EAFC0E09788B}" type="slidenum">
              <a:rPr lang="en-US">
                <a:ea typeface="ＭＳ Ｐゴシック" charset="0"/>
                <a:cs typeface="ＭＳ Ｐゴシック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6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172" algn="ctr" defTabSz="457172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343" algn="ctr" defTabSz="457172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515" algn="ctr" defTabSz="457172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686" algn="ctr" defTabSz="457172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443" indent="-228586" algn="l" defTabSz="45717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45717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5" indent="-228586" algn="l" defTabSz="45717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45717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l" defTabSz="457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457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5" algn="l" defTabSz="457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457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8" algn="l" defTabSz="457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8" algn="l" defTabSz="457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457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1" algn="l" defTabSz="457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0.jpg"/><Relationship Id="rId3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Resonator strategies for </a:t>
            </a:r>
            <a:r>
              <a:rPr lang="en-US" dirty="0" err="1" smtClean="0"/>
              <a:t>axion</a:t>
            </a:r>
            <a:r>
              <a:rPr lang="en-US" dirty="0" smtClean="0"/>
              <a:t> detection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Aaron S. Chou</a:t>
            </a:r>
          </a:p>
          <a:p>
            <a:r>
              <a:rPr lang="en-US" dirty="0" smtClean="0"/>
              <a:t>Fermilab</a:t>
            </a:r>
          </a:p>
          <a:p>
            <a:r>
              <a:rPr lang="en-US" dirty="0" smtClean="0"/>
              <a:t>8/27/15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85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072"/>
          </a:xfrm>
        </p:spPr>
        <p:txBody>
          <a:bodyPr/>
          <a:lstStyle/>
          <a:p>
            <a:r>
              <a:rPr lang="en-US" dirty="0" smtClean="0"/>
              <a:t>Compared to thermal-noise-limited searches, the quantum-limited search has much poorer frequency scaling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87D3-C84C-1B43-ACDC-64E0C8D0B1E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48" y="4873601"/>
            <a:ext cx="8306377" cy="9906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008" y="1692520"/>
            <a:ext cx="185482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Quantum-limited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5443" y="4478515"/>
            <a:ext cx="168913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Thermal-limited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991571" y="3974134"/>
            <a:ext cx="0" cy="683208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Left Brace 17"/>
          <p:cNvSpPr/>
          <p:nvPr/>
        </p:nvSpPr>
        <p:spPr>
          <a:xfrm rot="5400000">
            <a:off x="6879900" y="3580227"/>
            <a:ext cx="216262" cy="245242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93" y="2054393"/>
            <a:ext cx="7061690" cy="189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03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times now scale so quickly with frequency that they must be explicitly integrated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87D3-C84C-1B43-ACDC-64E0C8D0B1E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880" y="1323793"/>
            <a:ext cx="6540954" cy="1727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2569"/>
            <a:ext cx="9144000" cy="17721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3818" y="5601386"/>
            <a:ext cx="252646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KSVZ coupling at 1-sigma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4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integration times per octave for 3-sigma DFSZ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234" y="1132874"/>
            <a:ext cx="8541711" cy="983583"/>
          </a:xfrm>
        </p:spPr>
        <p:txBody>
          <a:bodyPr/>
          <a:lstStyle/>
          <a:p>
            <a:r>
              <a:rPr lang="en-US" dirty="0" smtClean="0"/>
              <a:t>DFSZ has 3x weaker coupling than KSVZ, so multiply integration times by 81</a:t>
            </a:r>
          </a:p>
          <a:p>
            <a:r>
              <a:rPr lang="en-US" dirty="0" smtClean="0"/>
              <a:t>3-sigma needs 9 times integration time per tuning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87D3-C84C-1B43-ACDC-64E0C8D0B1E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2231173"/>
            <a:ext cx="6045620" cy="37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8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87D3-C84C-1B43-ACDC-64E0C8D0B1E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Realistic expectations</a:t>
            </a:r>
            <a:endParaRPr lang="en-US" dirty="0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457200" y="914400"/>
            <a:ext cx="8418813" cy="70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likely factor of 3 in the total geometric efficiency will cost a factor of 10 in increased integration time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54" y="1622280"/>
            <a:ext cx="7861846" cy="8890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20581" y="4805307"/>
            <a:ext cx="500768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 GHz is barely do-able in the context of ADMX G2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13851" y="2511342"/>
            <a:ext cx="983189" cy="73844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65318" y="3331709"/>
            <a:ext cx="1018227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490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75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87D3-C84C-1B43-ACDC-64E0C8D0B1E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Realistic expectations</a:t>
            </a:r>
            <a:endParaRPr lang="en-US" dirty="0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457200" y="914400"/>
            <a:ext cx="8418813" cy="707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likely factor of 3 in the total geometric efficiency will cost a factor of 10 in increased integration time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-2" r="24251"/>
          <a:stretch/>
        </p:blipFill>
        <p:spPr>
          <a:xfrm>
            <a:off x="587441" y="1838732"/>
            <a:ext cx="6090052" cy="17908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3189" y="4022838"/>
            <a:ext cx="755121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Above 10 GHz will *definitely* need a new magnet with a factor of 10 in energy stored in the bore.  </a:t>
            </a:r>
            <a:r>
              <a:rPr lang="en-US" b="1" dirty="0" smtClean="0"/>
              <a:t>This is a $100M scale magnet!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87442" y="4935792"/>
            <a:ext cx="8288572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Even if we get such a magnet, to achieve C≈0.25 will need innovative and efficient packing of resonator elements to fully utilize the magnetic energy.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677493" y="2265560"/>
            <a:ext cx="983189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42370" y="208089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1540 days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677493" y="3196269"/>
            <a:ext cx="983189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56272" y="298429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4900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81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n 26"/>
          <p:cNvSpPr/>
          <p:nvPr/>
        </p:nvSpPr>
        <p:spPr>
          <a:xfrm>
            <a:off x="4876800" y="1233469"/>
            <a:ext cx="4071937" cy="4592638"/>
          </a:xfrm>
          <a:prstGeom prst="can">
            <a:avLst>
              <a:gd name="adj" fmla="val 19744"/>
            </a:avLst>
          </a:prstGeom>
          <a:solidFill>
            <a:srgbClr val="AFE7F1">
              <a:alpha val="99000"/>
            </a:srgbClr>
          </a:solidFill>
          <a:ln w="9525" cap="flat" cmpd="sng" algn="ctr">
            <a:solidFill>
              <a:srgbClr val="800000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127750"/>
            <a:ext cx="2133600" cy="365125"/>
          </a:xfrm>
        </p:spPr>
        <p:txBody>
          <a:bodyPr/>
          <a:lstStyle/>
          <a:p>
            <a:fld id="{E8A8E341-96FD-4FFA-A5EA-21F8AC7D1FD5}" type="slidenum">
              <a:rPr lang="en-US" smtClean="0"/>
              <a:t>15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1250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Garamond"/>
                <a:cs typeface="Garamond"/>
              </a:rPr>
              <a:t>Even ADMX-HF fat tuning rod is not good enough with big UW ADMX magnet</a:t>
            </a:r>
            <a:endParaRPr lang="en-US" sz="2800" b="1" dirty="0">
              <a:latin typeface="Garamond"/>
              <a:cs typeface="Garamond"/>
            </a:endParaRPr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5181600" y="3733800"/>
            <a:ext cx="1742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λ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/2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=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1.5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cm</a:t>
            </a:r>
          </a:p>
        </p:txBody>
      </p:sp>
      <p:sp>
        <p:nvSpPr>
          <p:cNvPr id="4" name="Can 3"/>
          <p:cNvSpPr/>
          <p:nvPr/>
        </p:nvSpPr>
        <p:spPr>
          <a:xfrm>
            <a:off x="5195870" y="1362186"/>
            <a:ext cx="3490929" cy="4295738"/>
          </a:xfrm>
          <a:prstGeom prst="can">
            <a:avLst>
              <a:gd name="adj" fmla="val 15013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829142" y="3810000"/>
            <a:ext cx="381000" cy="0"/>
          </a:xfrm>
          <a:prstGeom prst="straightConnector1">
            <a:avLst/>
          </a:prstGeom>
          <a:ln>
            <a:solidFill>
              <a:srgbClr val="8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181600" y="1371600"/>
            <a:ext cx="35052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Aaron S. Chou, LLNL workshop 8/27/15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62702" y="6065768"/>
            <a:ext cx="109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= 25 cm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876800" y="6065768"/>
            <a:ext cx="2057400" cy="24164"/>
          </a:xfrm>
          <a:prstGeom prst="straightConnector1">
            <a:avLst/>
          </a:prstGeom>
          <a:ln>
            <a:solidFill>
              <a:srgbClr val="8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00" y="2950043"/>
            <a:ext cx="3703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Geometric utilization C=0.12 gives:</a:t>
            </a:r>
          </a:p>
          <a:p>
            <a:endParaRPr lang="en-US" dirty="0" smtClean="0"/>
          </a:p>
          <a:p>
            <a:r>
              <a:rPr lang="en-US" b="1" dirty="0" smtClean="0"/>
              <a:t>1666 days </a:t>
            </a:r>
            <a:r>
              <a:rPr lang="en-US" dirty="0" smtClean="0"/>
              <a:t>to reach 10 GHz,</a:t>
            </a:r>
            <a:endParaRPr lang="en-US" dirty="0"/>
          </a:p>
          <a:p>
            <a:r>
              <a:rPr lang="en-US" b="1" dirty="0" smtClean="0"/>
              <a:t>5240 days </a:t>
            </a:r>
            <a:r>
              <a:rPr lang="en-US" dirty="0" smtClean="0"/>
              <a:t>to reach 20 GHz.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01257" y="4437730"/>
            <a:ext cx="167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DFSZ @ 3 sigma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584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be 27"/>
          <p:cNvSpPr/>
          <p:nvPr/>
        </p:nvSpPr>
        <p:spPr>
          <a:xfrm>
            <a:off x="4945075" y="1276970"/>
            <a:ext cx="1003299" cy="4356100"/>
          </a:xfrm>
          <a:prstGeom prst="cube">
            <a:avLst>
              <a:gd name="adj" fmla="val 68143"/>
            </a:avLst>
          </a:prstGeom>
          <a:gradFill rotWithShape="1">
            <a:gsLst>
              <a:gs pos="0">
                <a:srgbClr val="99D6EA">
                  <a:tint val="100000"/>
                  <a:shade val="100000"/>
                  <a:satMod val="130000"/>
                </a:srgbClr>
              </a:gs>
              <a:gs pos="100000">
                <a:srgbClr val="99D6E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9D6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Cube 21"/>
          <p:cNvSpPr/>
          <p:nvPr/>
        </p:nvSpPr>
        <p:spPr>
          <a:xfrm>
            <a:off x="5447714" y="1265214"/>
            <a:ext cx="1003299" cy="4356100"/>
          </a:xfrm>
          <a:prstGeom prst="cube">
            <a:avLst>
              <a:gd name="adj" fmla="val 68143"/>
            </a:avLst>
          </a:prstGeom>
          <a:gradFill rotWithShape="1">
            <a:gsLst>
              <a:gs pos="0">
                <a:srgbClr val="99D6EA">
                  <a:tint val="100000"/>
                  <a:shade val="100000"/>
                  <a:satMod val="130000"/>
                </a:srgbClr>
              </a:gs>
              <a:gs pos="100000">
                <a:srgbClr val="99D6E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9D6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5930901" y="1295400"/>
            <a:ext cx="1003299" cy="4356100"/>
          </a:xfrm>
          <a:prstGeom prst="cube">
            <a:avLst>
              <a:gd name="adj" fmla="val 68143"/>
            </a:avLst>
          </a:prstGeom>
          <a:gradFill rotWithShape="1">
            <a:gsLst>
              <a:gs pos="0">
                <a:srgbClr val="99D6EA">
                  <a:tint val="100000"/>
                  <a:shade val="100000"/>
                  <a:satMod val="130000"/>
                </a:srgbClr>
              </a:gs>
              <a:gs pos="100000">
                <a:srgbClr val="99D6E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9D6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127750"/>
            <a:ext cx="2133600" cy="365125"/>
          </a:xfrm>
        </p:spPr>
        <p:txBody>
          <a:bodyPr/>
          <a:lstStyle/>
          <a:p>
            <a:fld id="{E8A8E341-96FD-4FFA-A5EA-21F8AC7D1FD5}" type="slidenum">
              <a:rPr lang="en-US" smtClean="0"/>
              <a:t>16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Rectilinear is better than cylindrical, but would still need an array to efficiently pack the bore</a:t>
            </a:r>
            <a:endParaRPr lang="en-US" sz="2800" dirty="0"/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6369082" y="5876293"/>
            <a:ext cx="16813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λ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/2= 1.5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cm</a:t>
            </a:r>
          </a:p>
        </p:txBody>
      </p:sp>
      <p:sp>
        <p:nvSpPr>
          <p:cNvPr id="25" name="Cube 24"/>
          <p:cNvSpPr/>
          <p:nvPr/>
        </p:nvSpPr>
        <p:spPr>
          <a:xfrm>
            <a:off x="6388100" y="1295400"/>
            <a:ext cx="1003299" cy="4356100"/>
          </a:xfrm>
          <a:prstGeom prst="cube">
            <a:avLst>
              <a:gd name="adj" fmla="val 68143"/>
            </a:avLst>
          </a:prstGeom>
          <a:gradFill rotWithShape="1">
            <a:gsLst>
              <a:gs pos="0">
                <a:srgbClr val="99D6EA">
                  <a:tint val="100000"/>
                  <a:shade val="100000"/>
                  <a:satMod val="130000"/>
                </a:srgbClr>
              </a:gs>
              <a:gs pos="100000">
                <a:srgbClr val="99D6E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99D6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Can 26"/>
          <p:cNvSpPr/>
          <p:nvPr/>
        </p:nvSpPr>
        <p:spPr>
          <a:xfrm>
            <a:off x="4166740" y="1219200"/>
            <a:ext cx="4071937" cy="4592638"/>
          </a:xfrm>
          <a:prstGeom prst="can">
            <a:avLst>
              <a:gd name="adj" fmla="val 19744"/>
            </a:avLst>
          </a:prstGeom>
          <a:noFill/>
          <a:ln w="9525" cap="flat" cmpd="sng" algn="ctr">
            <a:solidFill>
              <a:srgbClr val="99D6E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357987" y="5757807"/>
            <a:ext cx="381000" cy="0"/>
          </a:xfrm>
          <a:prstGeom prst="straightConnector1">
            <a:avLst/>
          </a:prstGeom>
          <a:ln>
            <a:solidFill>
              <a:srgbClr val="8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520218" y="1295400"/>
            <a:ext cx="19116" cy="3657600"/>
          </a:xfrm>
          <a:prstGeom prst="straightConnector1">
            <a:avLst/>
          </a:prstGeom>
          <a:ln>
            <a:solidFill>
              <a:srgbClr val="8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9"/>
          <p:cNvSpPr txBox="1">
            <a:spLocks noChangeArrowheads="1"/>
          </p:cNvSpPr>
          <p:nvPr/>
        </p:nvSpPr>
        <p:spPr bwMode="auto">
          <a:xfrm rot="16200000">
            <a:off x="7088949" y="2951510"/>
            <a:ext cx="1210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stral"/>
                <a:ea typeface="ＭＳ Ｐゴシック" charset="0"/>
                <a:cs typeface="Mistral"/>
              </a:rPr>
              <a:t>l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= </a:t>
            </a:r>
            <a:r>
              <a:rPr lang="en-US" kern="0" dirty="0"/>
              <a:t>1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m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858000" y="5029200"/>
            <a:ext cx="685800" cy="685800"/>
          </a:xfrm>
          <a:prstGeom prst="straightConnector1">
            <a:avLst/>
          </a:prstGeom>
          <a:ln>
            <a:solidFill>
              <a:srgbClr val="8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9"/>
          <p:cNvSpPr txBox="1">
            <a:spLocks noChangeArrowheads="1"/>
          </p:cNvSpPr>
          <p:nvPr/>
        </p:nvSpPr>
        <p:spPr bwMode="auto">
          <a:xfrm rot="18900000">
            <a:off x="6758792" y="5012491"/>
            <a:ext cx="16186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defTabSz="914400" eaLnBrk="1" hangingPunct="1">
              <a:defRPr/>
            </a:pPr>
            <a:r>
              <a:rPr lang="en-US" kern="0" dirty="0"/>
              <a:t>w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= </a:t>
            </a:r>
            <a:r>
              <a:rPr lang="en-US" kern="0" noProof="0" dirty="0" smtClean="0"/>
              <a:t>50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cm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Aaron S. Chou, LLNL workshop 8/27/15</a:t>
            </a:r>
            <a:endParaRPr lang="en-US" dirty="0"/>
          </a:p>
        </p:txBody>
      </p:sp>
      <p:sp>
        <p:nvSpPr>
          <p:cNvPr id="33" name="TextBox 9"/>
          <p:cNvSpPr txBox="1">
            <a:spLocks noChangeArrowheads="1"/>
          </p:cNvSpPr>
          <p:nvPr/>
        </p:nvSpPr>
        <p:spPr bwMode="auto">
          <a:xfrm rot="18900000">
            <a:off x="6911192" y="5164891"/>
            <a:ext cx="16186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defTabSz="914400" eaLnBrk="1" hangingPunct="1">
              <a:defRPr/>
            </a:pPr>
            <a:r>
              <a:rPr lang="en-US" kern="0" dirty="0"/>
              <a:t>w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m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= </a:t>
            </a:r>
            <a:r>
              <a:rPr lang="en-US" kern="0" noProof="0" dirty="0" smtClean="0"/>
              <a:t>50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t> cm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561" y="3154202"/>
            <a:ext cx="3209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obvious how to tune frequencies.</a:t>
            </a:r>
          </a:p>
          <a:p>
            <a:endParaRPr lang="en-US" dirty="0"/>
          </a:p>
          <a:p>
            <a:r>
              <a:rPr lang="en-US" dirty="0" smtClean="0"/>
              <a:t>Multiple elements need complicated power combining.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5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35" y="190048"/>
            <a:ext cx="7200459" cy="4736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5653" y="495655"/>
            <a:ext cx="440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Idea for tunable waveguide cavity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47248" y="1439623"/>
            <a:ext cx="18421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S. </a:t>
            </a:r>
            <a:r>
              <a:rPr lang="en-US" dirty="0" err="1" smtClean="0"/>
              <a:t>Kazakov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FNAL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98"/>
          <a:stretch/>
        </p:blipFill>
        <p:spPr>
          <a:xfrm rot="19860000">
            <a:off x="982032" y="3403490"/>
            <a:ext cx="8247888" cy="56565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3153668" y="5509679"/>
            <a:ext cx="672479" cy="116536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809704" y="4606191"/>
            <a:ext cx="672479" cy="116536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691236" y="5215064"/>
            <a:ext cx="672479" cy="116536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615619" y="3155662"/>
            <a:ext cx="672479" cy="116536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148443" y="2848681"/>
            <a:ext cx="672479" cy="116536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329781" y="4344310"/>
            <a:ext cx="672479" cy="116536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910074" y="4049695"/>
            <a:ext cx="672479" cy="116536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429373" y="3761625"/>
            <a:ext cx="672479" cy="116536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048119" y="3440822"/>
            <a:ext cx="672479" cy="116536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8650644" y="2546790"/>
            <a:ext cx="672479" cy="116536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268155" y="4931723"/>
            <a:ext cx="672479" cy="116536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607403" y="5810842"/>
            <a:ext cx="672479" cy="116536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052761" y="6118551"/>
            <a:ext cx="672479" cy="116536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9860000">
            <a:off x="4929829" y="5211049"/>
            <a:ext cx="434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Exotic current J aligned with external B field.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9860000">
            <a:off x="1761721" y="2884873"/>
            <a:ext cx="605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Straight waveguide has very poor mode matching and hence does not efficiently use the magnet volume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 rot="19860000">
            <a:off x="3060821" y="5851877"/>
            <a:ext cx="3205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J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421C-9C7B-D94A-8400-C3AD7BE3CD3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3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flipH="1" flipV="1">
            <a:off x="3153668" y="5509679"/>
            <a:ext cx="672479" cy="116536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809704" y="4606191"/>
            <a:ext cx="672479" cy="116536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691236" y="5215064"/>
            <a:ext cx="672479" cy="116536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615619" y="3155662"/>
            <a:ext cx="672479" cy="116536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148443" y="2848681"/>
            <a:ext cx="672479" cy="116536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329781" y="4344310"/>
            <a:ext cx="672479" cy="116536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910074" y="4049695"/>
            <a:ext cx="672479" cy="116536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429373" y="3761625"/>
            <a:ext cx="672479" cy="116536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048119" y="3440822"/>
            <a:ext cx="672479" cy="116536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8650644" y="2546790"/>
            <a:ext cx="672479" cy="116536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268155" y="4931723"/>
            <a:ext cx="672479" cy="116536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2607403" y="5810842"/>
            <a:ext cx="672479" cy="116536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052761" y="6118551"/>
            <a:ext cx="672479" cy="116536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9860000">
            <a:off x="4929829" y="5211049"/>
            <a:ext cx="434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Exotic current J aligned with external B field.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9860000">
            <a:off x="3060821" y="5851877"/>
            <a:ext cx="3205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J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95"/>
          <a:stretch/>
        </p:blipFill>
        <p:spPr>
          <a:xfrm rot="19680000">
            <a:off x="816927" y="236881"/>
            <a:ext cx="2310035" cy="539883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550740" y="-3557"/>
            <a:ext cx="161102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S. </a:t>
            </a:r>
            <a:r>
              <a:rPr lang="en-US" dirty="0" err="1" smtClean="0"/>
              <a:t>Kazakov</a:t>
            </a:r>
            <a:r>
              <a:rPr lang="en-US" dirty="0" smtClean="0"/>
              <a:t> (TD)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95"/>
          <a:stretch/>
        </p:blipFill>
        <p:spPr>
          <a:xfrm rot="19680000">
            <a:off x="2473654" y="-668993"/>
            <a:ext cx="2310035" cy="53988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95"/>
          <a:stretch/>
        </p:blipFill>
        <p:spPr>
          <a:xfrm rot="19680000">
            <a:off x="4050739" y="-1546526"/>
            <a:ext cx="2310035" cy="5398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94738" y="422688"/>
            <a:ext cx="2732393" cy="230832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For efficient coupling, the resonant mode </a:t>
            </a:r>
            <a:r>
              <a:rPr lang="en-US" b="1" dirty="0" smtClean="0"/>
              <a:t>must</a:t>
            </a:r>
            <a:r>
              <a:rPr lang="en-US" dirty="0" smtClean="0"/>
              <a:t> be aligned with the exotic current source.</a:t>
            </a:r>
          </a:p>
          <a:p>
            <a:r>
              <a:rPr lang="en-US" dirty="0" smtClean="0"/>
              <a:t>For example, bend the waveguide resonator whenever the electric field starts changing direction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421C-9C7B-D94A-8400-C3AD7BE3CD3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8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frequency by moving opposite sides away from each other to change transverse boundary conditions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87D3-C84C-1B43-ACDC-64E0C8D0B1E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1636"/>
            <a:ext cx="9144000" cy="4657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5527" y="5824532"/>
            <a:ext cx="6841273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Maintain high Q by covering gaps with high capacitance shorting plates.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3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244"/>
            <a:ext cx="8077200" cy="1366288"/>
          </a:xfrm>
        </p:spPr>
        <p:txBody>
          <a:bodyPr/>
          <a:lstStyle/>
          <a:p>
            <a:r>
              <a:rPr lang="en-US" b="1" dirty="0" smtClean="0">
                <a:latin typeface="Garamond"/>
                <a:cs typeface="Garamond"/>
              </a:rPr>
              <a:t>The local </a:t>
            </a:r>
            <a:r>
              <a:rPr lang="en-US" b="1" dirty="0" err="1" smtClean="0">
                <a:latin typeface="Garamond"/>
                <a:cs typeface="Garamond"/>
              </a:rPr>
              <a:t>axion</a:t>
            </a:r>
            <a:r>
              <a:rPr lang="en-US" b="1" dirty="0" smtClean="0">
                <a:latin typeface="Garamond"/>
                <a:cs typeface="Garamond"/>
              </a:rPr>
              <a:t> dark matter can be regarded as a classical wave with properties similar to those of a modern solid-state laser </a:t>
            </a:r>
            <a:endParaRPr lang="en-US" b="1" dirty="0">
              <a:latin typeface="Garamond"/>
              <a:cs typeface="Garamon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42082"/>
            <a:ext cx="2133600" cy="365125"/>
          </a:xfrm>
        </p:spPr>
        <p:txBody>
          <a:bodyPr/>
          <a:lstStyle/>
          <a:p>
            <a:fld id="{C6F987D3-C84C-1B43-ACDC-64E0C8D0B1E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5809" y="2060696"/>
            <a:ext cx="3467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Huge number density,</a:t>
            </a:r>
          </a:p>
          <a:p>
            <a:r>
              <a:rPr lang="en-US" dirty="0" err="1">
                <a:solidFill>
                  <a:prstClr val="black"/>
                </a:solidFill>
                <a:latin typeface="Calibri"/>
              </a:rPr>
              <a:t>Linewidth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 ≈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kHz,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Coherence time </a:t>
            </a:r>
            <a:r>
              <a:rPr lang="en-US" dirty="0">
                <a:solidFill>
                  <a:prstClr val="black"/>
                </a:solidFill>
              </a:rPr>
              <a:t>≈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ms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3" y="2060696"/>
            <a:ext cx="3324557" cy="24902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6088" y="5695751"/>
            <a:ext cx="767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Except, we don’t know the color of this mystery laser pointer, and it doesn’t interact much with our detectors…..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350" y="1726538"/>
            <a:ext cx="2794000" cy="29083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3964982" y="3364173"/>
            <a:ext cx="1724296" cy="14269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976" y="4634838"/>
            <a:ext cx="2766897" cy="850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05" y="4620239"/>
            <a:ext cx="3390695" cy="78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2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40" y="1104104"/>
            <a:ext cx="2279491" cy="3172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5678" y="4290733"/>
            <a:ext cx="199325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/>
              <a:t>Slt</a:t>
            </a:r>
            <a:r>
              <a:rPr lang="en-US" sz="1350" b="1" dirty="0"/>
              <a:t> = 0.1mm</a:t>
            </a:r>
          </a:p>
          <a:p>
            <a:r>
              <a:rPr lang="en-US" sz="1350" dirty="0" smtClean="0"/>
              <a:t>F </a:t>
            </a:r>
            <a:r>
              <a:rPr lang="en-US" sz="1350" dirty="0"/>
              <a:t>= 11.603 GHz, Q = 6414</a:t>
            </a:r>
            <a:r>
              <a:rPr lang="en-US" sz="1350" dirty="0" smtClean="0"/>
              <a:t>,</a:t>
            </a:r>
          </a:p>
          <a:p>
            <a:r>
              <a:rPr lang="en-US" sz="1350" dirty="0"/>
              <a:t>C</a:t>
            </a:r>
            <a:r>
              <a:rPr lang="en-US" sz="1350" dirty="0" smtClean="0"/>
              <a:t> = 0.327</a:t>
            </a:r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1829704" y="326942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Quality </a:t>
            </a:r>
            <a:r>
              <a:rPr lang="en-US" b="1" dirty="0" smtClean="0"/>
              <a:t>factor and form factor </a:t>
            </a:r>
            <a:r>
              <a:rPr lang="en-US" b="1" dirty="0" err="1" smtClean="0"/>
              <a:t>vs</a:t>
            </a:r>
            <a:r>
              <a:rPr lang="en-US" b="1" dirty="0" smtClean="0"/>
              <a:t> </a:t>
            </a:r>
            <a:r>
              <a:rPr lang="en-US" b="1" dirty="0"/>
              <a:t>s</a:t>
            </a:r>
            <a:r>
              <a:rPr lang="en-US" b="1" dirty="0" smtClean="0"/>
              <a:t>lot size 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89" y="1061966"/>
            <a:ext cx="2151629" cy="31740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8695" y="4293950"/>
            <a:ext cx="199325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/>
              <a:t>Slt</a:t>
            </a:r>
            <a:r>
              <a:rPr lang="en-US" sz="1350" b="1" dirty="0"/>
              <a:t> = 5 </a:t>
            </a:r>
            <a:r>
              <a:rPr lang="en-US" sz="1350" b="1" dirty="0" smtClean="0"/>
              <a:t>mm</a:t>
            </a:r>
            <a:endParaRPr lang="en-US" sz="1350" b="1" dirty="0"/>
          </a:p>
          <a:p>
            <a:r>
              <a:rPr lang="en-US" sz="1350" dirty="0"/>
              <a:t>F = 10.814 GHz, Q = 6977</a:t>
            </a:r>
            <a:r>
              <a:rPr lang="en-US" sz="1350" dirty="0" smtClean="0"/>
              <a:t>,</a:t>
            </a:r>
          </a:p>
          <a:p>
            <a:r>
              <a:rPr lang="en-US" sz="1350" dirty="0" smtClean="0"/>
              <a:t>C = 0.364 </a:t>
            </a:r>
            <a:endParaRPr lang="en-US" sz="135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159" y="872128"/>
            <a:ext cx="3046204" cy="35887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54695" y="4290694"/>
            <a:ext cx="199325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/>
              <a:t>Slt</a:t>
            </a:r>
            <a:r>
              <a:rPr lang="en-US" sz="1350" b="1" dirty="0"/>
              <a:t> = 10mm</a:t>
            </a:r>
          </a:p>
          <a:p>
            <a:r>
              <a:rPr lang="en-US" sz="1350" dirty="0" smtClean="0"/>
              <a:t>F </a:t>
            </a:r>
            <a:r>
              <a:rPr lang="en-US" sz="1350" dirty="0"/>
              <a:t>= 10.087 GHz, Q = 1317</a:t>
            </a:r>
            <a:r>
              <a:rPr lang="en-US" sz="1350" dirty="0" smtClean="0"/>
              <a:t>,</a:t>
            </a:r>
          </a:p>
          <a:p>
            <a:r>
              <a:rPr lang="en-US" sz="1350" dirty="0" smtClean="0"/>
              <a:t>C = 0.416 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397175" y="5232752"/>
            <a:ext cx="8427808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Tunablity</a:t>
            </a:r>
            <a:r>
              <a:rPr lang="en-US" dirty="0" smtClean="0"/>
              <a:t> ~ 10% before leakage through slot significantly impacts Q</a:t>
            </a:r>
            <a:r>
              <a:rPr lang="en-US" dirty="0" smtClean="0"/>
              <a:t>.  Shorting plates across slot improves Q by a factor of around 5.  (cf. </a:t>
            </a:r>
            <a:r>
              <a:rPr lang="en-US" dirty="0"/>
              <a:t>s</a:t>
            </a:r>
            <a:r>
              <a:rPr lang="en-US" dirty="0" smtClean="0"/>
              <a:t>pherical cow Q = 3x10</a:t>
            </a:r>
            <a:r>
              <a:rPr lang="en-US" baseline="30000" dirty="0" smtClean="0"/>
              <a:t>4</a:t>
            </a:r>
            <a:r>
              <a:rPr lang="en-US" dirty="0" smtClean="0"/>
              <a:t>@ 10 GHz)</a:t>
            </a:r>
          </a:p>
          <a:p>
            <a:endParaRPr lang="en-US" dirty="0" smtClean="0"/>
          </a:p>
          <a:p>
            <a:r>
              <a:rPr lang="en-US" b="1" dirty="0" smtClean="0"/>
              <a:t>Geometric form </a:t>
            </a:r>
            <a:r>
              <a:rPr lang="en-US" b="1" dirty="0" smtClean="0"/>
              <a:t>factor C is fairly </a:t>
            </a:r>
            <a:r>
              <a:rPr lang="en-US" b="1" dirty="0" smtClean="0"/>
              <a:t>good, at least for the cavity mode coupling.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50740" y="-3557"/>
            <a:ext cx="161102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S. </a:t>
            </a:r>
            <a:r>
              <a:rPr lang="en-US" dirty="0" err="1" smtClean="0"/>
              <a:t>Kazakov</a:t>
            </a:r>
            <a:r>
              <a:rPr lang="en-US" dirty="0" smtClean="0"/>
              <a:t> (TD)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421C-9C7B-D94A-8400-C3AD7BE3CD3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5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421C-9C7B-D94A-8400-C3AD7BE3CD3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BetPack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5" y="1256219"/>
            <a:ext cx="3158648" cy="4376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5527" y="245012"/>
            <a:ext cx="797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Efficient packing may be possible for a single, long snaking waveguide, filling the entire magnet bore.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457" y="1399453"/>
            <a:ext cx="4329544" cy="43295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385633" y="3546909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381020" y="2671766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385632" y="1812214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381020" y="4401133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038942" y="3567122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034329" y="2691979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038941" y="1832427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034329" y="4421346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776207" y="3555577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771594" y="2680434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776206" y="1820882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771594" y="4409801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383335" y="5269323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036644" y="5289536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773909" y="5277991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V="1">
            <a:off x="5563603" y="1884665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V="1">
            <a:off x="5575148" y="2755762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V="1">
            <a:off x="5567641" y="3633216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V="1">
            <a:off x="5568510" y="4487440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V="1">
            <a:off x="5567641" y="5355647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V="1">
            <a:off x="7159187" y="1899689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V="1">
            <a:off x="7170732" y="2770786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V="1">
            <a:off x="7163225" y="3648240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V="1">
            <a:off x="7164094" y="4502464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V="1">
            <a:off x="7163225" y="5370671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V="1">
            <a:off x="8800079" y="1875430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V="1">
            <a:off x="8811624" y="2746527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V="1">
            <a:off x="8804117" y="3623981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V="1">
            <a:off x="8804986" y="4478205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V="1">
            <a:off x="8804117" y="5346412"/>
            <a:ext cx="277090" cy="26035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208933" y="2230726"/>
            <a:ext cx="137160" cy="13854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211248" y="3110461"/>
            <a:ext cx="137160" cy="13854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222793" y="3964791"/>
            <a:ext cx="137160" cy="13854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225108" y="4844526"/>
            <a:ext cx="137160" cy="13854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222793" y="1390256"/>
            <a:ext cx="137160" cy="13854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19398" y="2429306"/>
            <a:ext cx="137160" cy="13854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021713" y="3309041"/>
            <a:ext cx="137160" cy="13854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033258" y="4163371"/>
            <a:ext cx="137160" cy="13854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035573" y="5043106"/>
            <a:ext cx="137160" cy="13854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033258" y="1588836"/>
            <a:ext cx="137160" cy="13854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818318" y="2223811"/>
            <a:ext cx="137160" cy="13854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820633" y="3103546"/>
            <a:ext cx="137160" cy="13854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832178" y="3957876"/>
            <a:ext cx="137160" cy="13854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834493" y="4837611"/>
            <a:ext cx="137160" cy="13854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832178" y="1383341"/>
            <a:ext cx="137160" cy="13854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640328" y="2410846"/>
            <a:ext cx="137160" cy="13854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642643" y="3290581"/>
            <a:ext cx="137160" cy="13854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654188" y="4144911"/>
            <a:ext cx="137160" cy="13854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656503" y="5024646"/>
            <a:ext cx="137160" cy="13854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654188" y="1570376"/>
            <a:ext cx="137160" cy="13854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439248" y="2228441"/>
            <a:ext cx="137160" cy="13854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441563" y="3108176"/>
            <a:ext cx="137160" cy="13854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8453108" y="3962506"/>
            <a:ext cx="137160" cy="13854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8455423" y="4842241"/>
            <a:ext cx="137160" cy="13854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453108" y="1387971"/>
            <a:ext cx="137160" cy="138545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6385633" y="5782159"/>
            <a:ext cx="951187" cy="1611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755236" y="3318057"/>
            <a:ext cx="38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380229" y="969473"/>
            <a:ext cx="1571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IKEA rug cavity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41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421C-9C7B-D94A-8400-C3AD7BE3CD3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3976" y="241215"/>
            <a:ext cx="7760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Big advantages of waveguide-based cavity:</a:t>
            </a:r>
            <a:endParaRPr lang="en-US" sz="3600" dirty="0">
              <a:latin typeface="Garamond"/>
              <a:cs typeface="Garamon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705"/>
          <a:stretch/>
        </p:blipFill>
        <p:spPr>
          <a:xfrm>
            <a:off x="5161757" y="1332852"/>
            <a:ext cx="3217552" cy="2689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5041" y="873889"/>
            <a:ext cx="7900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Only need to tune 1 continuous resonator, not N independent resonators.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91" y="1427052"/>
            <a:ext cx="3371955" cy="251842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137597" y="2785489"/>
            <a:ext cx="66911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2122" y="4060659"/>
            <a:ext cx="79815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Strong coupling from 1 region to its neighbors </a:t>
            </a:r>
            <a:r>
              <a:rPr lang="en-US" dirty="0">
                <a:sym typeface="Wingdings"/>
              </a:rPr>
              <a:t> good adiabatic tolerance for small geometrical fabrication errors.  (</a:t>
            </a:r>
            <a:r>
              <a:rPr lang="en-US" dirty="0" smtClean="0">
                <a:sym typeface="Wingdings"/>
              </a:rPr>
              <a:t>A </a:t>
            </a:r>
            <a:r>
              <a:rPr lang="en-US" dirty="0">
                <a:sym typeface="Wingdings"/>
              </a:rPr>
              <a:t>coax cable still works even if you accidentally step on it.</a:t>
            </a:r>
            <a:r>
              <a:rPr lang="en-US" dirty="0" smtClean="0">
                <a:sym typeface="Wingdings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Power combining is not necessary since </a:t>
            </a:r>
            <a:r>
              <a:rPr lang="en-US" dirty="0" err="1" smtClean="0"/>
              <a:t>Poynting</a:t>
            </a:r>
            <a:r>
              <a:rPr lang="en-US" dirty="0" smtClean="0"/>
              <a:t> vector snakes around before arriving at ends of the waveguide.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Geometry is scalable to higher frequencies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1815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8421C-9C7B-D94A-8400-C3AD7BE3CD3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6878" y="450595"/>
            <a:ext cx="2386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aramond"/>
                <a:cs typeface="Garamond"/>
              </a:rPr>
              <a:t>Conclusions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872" y="1406419"/>
            <a:ext cx="7769925" cy="313932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Thermal-limited ADMX G2 search up to 2.5 GHz is in good shape</a:t>
            </a:r>
          </a:p>
          <a:p>
            <a:pPr marL="285750" indent="-285750">
              <a:buFont typeface="Arial"/>
              <a:buChar char="•"/>
            </a:pP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Reaching 10 GHz already requires innovative packing of resonators to fully utilize the full 4 MJ of energy in the ADMX magnet bore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Going beyond 10 GHz will almost certainly require buying or borrowing a $100M scale magnet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Even with a new magnet, scalable designs for efficient packing of resonators will be needed for higher frequency </a:t>
            </a:r>
            <a:r>
              <a:rPr lang="en-US" b="1" dirty="0" err="1" smtClean="0"/>
              <a:t>axion</a:t>
            </a:r>
            <a:r>
              <a:rPr lang="en-US" b="1" dirty="0" smtClean="0"/>
              <a:t> searches.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4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E341-96FD-4FFA-A5EA-21F8AC7D1F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81058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prstClr val="black"/>
                </a:solidFill>
                <a:latin typeface="Garamond"/>
              </a:rPr>
              <a:t>Axion</a:t>
            </a:r>
            <a:r>
              <a:rPr lang="en-US" sz="2800" b="1" dirty="0" smtClean="0">
                <a:solidFill>
                  <a:prstClr val="black"/>
                </a:solidFill>
                <a:latin typeface="Garamond"/>
              </a:rPr>
              <a:t> DM behaves as a coherent oscillation of the  QCD </a:t>
            </a:r>
            <a:r>
              <a:rPr lang="en-US" sz="2800" b="1" dirty="0" err="1" smtClean="0">
                <a:solidFill>
                  <a:prstClr val="black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800" b="1" dirty="0" smtClean="0">
                <a:solidFill>
                  <a:prstClr val="black"/>
                </a:solidFill>
                <a:latin typeface="Garamond"/>
              </a:rPr>
              <a:t> angle </a:t>
            </a:r>
            <a:endParaRPr lang="en-US" sz="2800" b="1" dirty="0">
              <a:solidFill>
                <a:prstClr val="black"/>
              </a:solidFill>
              <a:latin typeface="Garamond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057" y="1407136"/>
            <a:ext cx="2751364" cy="288723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129" y="4415157"/>
            <a:ext cx="6131297" cy="6530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600" y="5241785"/>
            <a:ext cx="3071623" cy="5320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77841" y="5777573"/>
            <a:ext cx="6146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hen rotates magnetic fields into electric fields (and vice-versa),</a:t>
            </a:r>
          </a:p>
          <a:p>
            <a:r>
              <a:rPr lang="en-US" dirty="0"/>
              <a:t>a</a:t>
            </a:r>
            <a:r>
              <a:rPr lang="en-US" dirty="0" smtClean="0"/>
              <a:t>nd magnetic dipoles into electric dipoles, etc.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939389" y="2889627"/>
            <a:ext cx="0" cy="6867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935292" y="1295400"/>
            <a:ext cx="0" cy="23315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Block Arc 33"/>
          <p:cNvSpPr/>
          <p:nvPr/>
        </p:nvSpPr>
        <p:spPr>
          <a:xfrm>
            <a:off x="2021830" y="1259054"/>
            <a:ext cx="1789677" cy="3100105"/>
          </a:xfrm>
          <a:prstGeom prst="blockArc">
            <a:avLst>
              <a:gd name="adj1" fmla="val 12634396"/>
              <a:gd name="adj2" fmla="val 19718721"/>
              <a:gd name="adj3" fmla="val 0"/>
            </a:avLst>
          </a:prstGeom>
          <a:solidFill>
            <a:srgbClr val="56A616"/>
          </a:soli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Block Arc 34"/>
          <p:cNvSpPr/>
          <p:nvPr/>
        </p:nvSpPr>
        <p:spPr>
          <a:xfrm>
            <a:off x="5536233" y="1287742"/>
            <a:ext cx="1759259" cy="3100105"/>
          </a:xfrm>
          <a:prstGeom prst="blockArc">
            <a:avLst>
              <a:gd name="adj1" fmla="val 12634396"/>
              <a:gd name="adj2" fmla="val 19718721"/>
              <a:gd name="adj3" fmla="val 0"/>
            </a:avLst>
          </a:prstGeom>
          <a:solidFill>
            <a:srgbClr val="56A616"/>
          </a:soli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3029" y="5249548"/>
            <a:ext cx="1612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interaction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4069" y="2386197"/>
            <a:ext cx="406428" cy="43183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7846" y="3066780"/>
            <a:ext cx="355625" cy="34292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8E341-96FD-4FFA-A5EA-21F8AC7D1F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Garamond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Garamond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81058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prstClr val="black"/>
                </a:solidFill>
                <a:latin typeface="Garamond"/>
              </a:rPr>
              <a:t>Placing conductors at the appropriate spacing to absorb momentum then allows the induced E field oscillations to be converted to real photons</a:t>
            </a:r>
            <a:endParaRPr lang="en-US" sz="2800" b="1" dirty="0">
              <a:solidFill>
                <a:prstClr val="black"/>
              </a:solidFill>
              <a:latin typeface="Garamond"/>
            </a:endParaRPr>
          </a:p>
        </p:txBody>
      </p:sp>
      <p:sp>
        <p:nvSpPr>
          <p:cNvPr id="4" name="Left Brace 3"/>
          <p:cNvSpPr/>
          <p:nvPr/>
        </p:nvSpPr>
        <p:spPr>
          <a:xfrm rot="5400000">
            <a:off x="3952029" y="2333388"/>
            <a:ext cx="214587" cy="88405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Left Brace 7"/>
          <p:cNvSpPr/>
          <p:nvPr/>
        </p:nvSpPr>
        <p:spPr>
          <a:xfrm rot="5400000">
            <a:off x="4793865" y="2488954"/>
            <a:ext cx="214588" cy="59855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eft Brace 10"/>
          <p:cNvSpPr/>
          <p:nvPr/>
        </p:nvSpPr>
        <p:spPr>
          <a:xfrm rot="5400000">
            <a:off x="3013999" y="2475692"/>
            <a:ext cx="213698" cy="59855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Left Brace 11"/>
          <p:cNvSpPr/>
          <p:nvPr/>
        </p:nvSpPr>
        <p:spPr>
          <a:xfrm rot="5400000">
            <a:off x="5527579" y="2469929"/>
            <a:ext cx="200882" cy="62289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2223" y="2020727"/>
            <a:ext cx="982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EM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coupling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2343" y="2049205"/>
            <a:ext cx="81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Input signal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43538" y="2082012"/>
            <a:ext cx="81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Signal freq.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2739" y="1783970"/>
            <a:ext cx="1166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Usable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magnetic energy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287" y="2962455"/>
            <a:ext cx="5639191" cy="12446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0021" y="5538425"/>
            <a:ext cx="8104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“form factor” </a:t>
            </a:r>
            <a:r>
              <a:rPr lang="en-US" sz="2000" dirty="0" smtClean="0"/>
              <a:t>C</a:t>
            </a:r>
            <a:r>
              <a:rPr lang="en-US" b="1" dirty="0" smtClean="0"/>
              <a:t>  </a:t>
            </a:r>
            <a:r>
              <a:rPr lang="en-US" dirty="0" smtClean="0"/>
              <a:t>now contains all geometric factors including</a:t>
            </a:r>
          </a:p>
          <a:p>
            <a:r>
              <a:rPr lang="en-US" dirty="0" smtClean="0"/>
              <a:t> the cavity mode overlap integral, the magnet bore filling factor, maybe even the geometric factor in Q from volume/area ratio.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8417" y="4349678"/>
            <a:ext cx="6840334" cy="923330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Important observations: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dirty="0" smtClean="0"/>
              <a:t>The signal power is suppressed only by the QCD scale Λ</a:t>
            </a:r>
            <a:r>
              <a:rPr lang="en-US" baseline="30000" dirty="0" smtClean="0"/>
              <a:t>4</a:t>
            </a:r>
            <a:r>
              <a:rPr lang="en-US" dirty="0" smtClean="0"/>
              <a:t>, not by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a</a:t>
            </a:r>
            <a:endParaRPr lang="en-US" baseline="-25000" dirty="0" smtClean="0"/>
          </a:p>
          <a:p>
            <a:r>
              <a:rPr lang="en-US" dirty="0" smtClean="0"/>
              <a:t>2)   The signal power grows with mass m</a:t>
            </a:r>
            <a:r>
              <a:rPr lang="en-US" baseline="-25000" dirty="0" smtClean="0"/>
              <a:t>a</a:t>
            </a:r>
            <a:endParaRPr lang="en-US" baseline="-250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1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Assuming copper cavities: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87D3-C84C-1B43-ACDC-64E0C8D0B1E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953" y="1282838"/>
            <a:ext cx="4318300" cy="635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251" y="2659777"/>
            <a:ext cx="4826335" cy="8001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0482" y="1412418"/>
            <a:ext cx="233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Anomalous skin depth: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3028" y="2850751"/>
            <a:ext cx="2140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Spherical cow cavity: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4863" y="4107673"/>
            <a:ext cx="5158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power now grows only weakly with frequency: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400" y="4760547"/>
            <a:ext cx="6286936" cy="88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5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noise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87D3-C84C-1B43-ACDC-64E0C8D0B1E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1194" y="838506"/>
            <a:ext cx="7653206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will narrow-band the detection all the way down to the </a:t>
            </a:r>
            <a:r>
              <a:rPr lang="en-US" dirty="0" err="1" smtClean="0"/>
              <a:t>axion</a:t>
            </a:r>
            <a:r>
              <a:rPr lang="en-US" dirty="0" smtClean="0"/>
              <a:t> </a:t>
            </a:r>
            <a:r>
              <a:rPr lang="en-US" dirty="0" err="1" smtClean="0"/>
              <a:t>linewidth</a:t>
            </a:r>
            <a:r>
              <a:rPr lang="en-US" dirty="0" smtClean="0"/>
              <a:t>.  This improves signal/noise linearly with tuning time, up to the coherence time of the </a:t>
            </a:r>
            <a:r>
              <a:rPr lang="en-US" dirty="0" err="1" smtClean="0"/>
              <a:t>axion</a:t>
            </a:r>
            <a:r>
              <a:rPr lang="en-US" dirty="0" smtClean="0"/>
              <a:t>.  (At this point the </a:t>
            </a:r>
            <a:r>
              <a:rPr lang="en-US" dirty="0" err="1" smtClean="0"/>
              <a:t>axion</a:t>
            </a:r>
            <a:r>
              <a:rPr lang="en-US" dirty="0" smtClean="0"/>
              <a:t> line is resolved and the signal power becomes split into neighboring bins each with longer coherence time).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0969"/>
          <a:stretch/>
        </p:blipFill>
        <p:spPr>
          <a:xfrm>
            <a:off x="2228901" y="3270348"/>
            <a:ext cx="5020604" cy="939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309" y="2452707"/>
            <a:ext cx="4775531" cy="8128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6359" y="4544989"/>
            <a:ext cx="295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signal/noise ratio is then: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79268" y="6005825"/>
            <a:ext cx="50384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 bad!  But gets worse with increasing frequency.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9768" y="2129541"/>
            <a:ext cx="462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in-band noise is </a:t>
            </a:r>
            <a:r>
              <a:rPr lang="en-US" dirty="0" smtClean="0"/>
              <a:t>then </a:t>
            </a:r>
            <a:r>
              <a:rPr lang="en-US" dirty="0" err="1" smtClean="0"/>
              <a:t>kT</a:t>
            </a:r>
            <a:r>
              <a:rPr lang="en-US" dirty="0" smtClean="0"/>
              <a:t> per resolved mode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0" y="5010386"/>
            <a:ext cx="6972784" cy="92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0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347" y="303075"/>
            <a:ext cx="6564673" cy="411162"/>
          </a:xfrm>
        </p:spPr>
        <p:txBody>
          <a:bodyPr/>
          <a:lstStyle/>
          <a:p>
            <a:r>
              <a:rPr lang="en-US" dirty="0" smtClean="0"/>
              <a:t>Integration time at each tuning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87D3-C84C-1B43-ACDC-64E0C8D0B1E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42317" y="1119715"/>
            <a:ext cx="7444403" cy="147732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Need to tune antenna to scan for the </a:t>
            </a:r>
            <a:r>
              <a:rPr lang="en-US" dirty="0" err="1" smtClean="0"/>
              <a:t>axion</a:t>
            </a:r>
            <a:r>
              <a:rPr lang="en-US" dirty="0" smtClean="0"/>
              <a:t> transmission frequency.</a:t>
            </a:r>
          </a:p>
          <a:p>
            <a:endParaRPr lang="en-US" dirty="0"/>
          </a:p>
          <a:p>
            <a:r>
              <a:rPr lang="en-US" dirty="0" smtClean="0"/>
              <a:t>If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signal</a:t>
            </a:r>
            <a:r>
              <a:rPr lang="en-US" dirty="0" smtClean="0"/>
              <a:t> &lt;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noise</a:t>
            </a:r>
            <a:r>
              <a:rPr lang="en-US" dirty="0" smtClean="0"/>
              <a:t>, need to average over many measurements to detect the small signal power excess.  Integration time required at each tuning is given by the </a:t>
            </a:r>
            <a:r>
              <a:rPr lang="en-US" dirty="0" err="1" smtClean="0"/>
              <a:t>Dicke</a:t>
            </a:r>
            <a:r>
              <a:rPr lang="en-US" dirty="0" smtClean="0"/>
              <a:t> radiometer equation which </a:t>
            </a:r>
            <a:r>
              <a:rPr lang="en-US" dirty="0" err="1" smtClean="0"/>
              <a:t>parametrizes</a:t>
            </a:r>
            <a:r>
              <a:rPr lang="en-US" dirty="0" smtClean="0"/>
              <a:t> the </a:t>
            </a:r>
            <a:r>
              <a:rPr lang="en-US" dirty="0" err="1" smtClean="0"/>
              <a:t>sqrt</a:t>
            </a:r>
            <a:r>
              <a:rPr lang="en-US" dirty="0" smtClean="0"/>
              <a:t>(N) improvement:</a:t>
            </a:r>
          </a:p>
        </p:txBody>
      </p:sp>
      <p:sp>
        <p:nvSpPr>
          <p:cNvPr id="11" name="Left Brace 10"/>
          <p:cNvSpPr/>
          <p:nvPr/>
        </p:nvSpPr>
        <p:spPr>
          <a:xfrm rot="5400000">
            <a:off x="3361550" y="3252035"/>
            <a:ext cx="214588" cy="59855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5400000">
            <a:off x="2152430" y="2915255"/>
            <a:ext cx="200549" cy="128437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56248" y="2796625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samples</a:t>
            </a:r>
          </a:p>
          <a:p>
            <a:r>
              <a:rPr lang="en-US" dirty="0" smtClean="0"/>
              <a:t>needed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55073" y="2810834"/>
            <a:ext cx="91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time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20" y="3638935"/>
            <a:ext cx="3238725" cy="9271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64641" y="3555744"/>
            <a:ext cx="431283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e.g. if noise = 10x signal, need 100 samples to average down noise by factor of 10.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964"/>
          <a:stretch/>
        </p:blipFill>
        <p:spPr>
          <a:xfrm>
            <a:off x="1228986" y="4690365"/>
            <a:ext cx="7457814" cy="85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7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integration time to cover an octave in mass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87D3-C84C-1B43-ACDC-64E0C8D0B1E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9590" y="1017170"/>
            <a:ext cx="7494662" cy="92333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Viewing the cavity as a </a:t>
            </a:r>
            <a:r>
              <a:rPr lang="en-US" dirty="0" err="1" smtClean="0"/>
              <a:t>bandpass</a:t>
            </a:r>
            <a:r>
              <a:rPr lang="en-US" dirty="0" smtClean="0"/>
              <a:t> filter, each tuning simultaneously measures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a</a:t>
            </a:r>
            <a:r>
              <a:rPr lang="en-US" dirty="0" smtClean="0"/>
              <a:t>/</a:t>
            </a:r>
            <a:r>
              <a:rPr lang="en-US" dirty="0" err="1" smtClean="0"/>
              <a:t>Q</a:t>
            </a:r>
            <a:r>
              <a:rPr lang="en-US" baseline="-25000" dirty="0" err="1" smtClean="0"/>
              <a:t>cav</a:t>
            </a:r>
            <a:r>
              <a:rPr lang="en-US" dirty="0" smtClean="0"/>
              <a:t> bins.  (i.e. by long integration times, we are resolving the </a:t>
            </a:r>
            <a:r>
              <a:rPr lang="en-US" dirty="0" err="1" smtClean="0"/>
              <a:t>Lorentzian</a:t>
            </a:r>
            <a:r>
              <a:rPr lang="en-US" dirty="0" smtClean="0"/>
              <a:t> </a:t>
            </a:r>
            <a:r>
              <a:rPr lang="en-US" dirty="0" err="1" smtClean="0"/>
              <a:t>bandpass</a:t>
            </a:r>
            <a:r>
              <a:rPr lang="en-US" dirty="0" smtClean="0"/>
              <a:t> of the cavity)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8737" y="2208281"/>
            <a:ext cx="417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tuning then covers a frequency range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642939"/>
            <a:ext cx="2197253" cy="5842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9590" y="3440669"/>
            <a:ext cx="475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cover an octave requires repeating the tuning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025" y="3460029"/>
            <a:ext cx="2260757" cy="3683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36953" y="3438175"/>
            <a:ext cx="761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imes.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92" y="3940230"/>
            <a:ext cx="5867807" cy="10033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3467" y="6024821"/>
            <a:ext cx="764219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Multiply by 9 for 3-sigma, multiply by 3</a:t>
            </a:r>
            <a:r>
              <a:rPr lang="en-US" b="1" baseline="30000" dirty="0" smtClean="0"/>
              <a:t>4</a:t>
            </a:r>
            <a:r>
              <a:rPr lang="en-US" b="1" dirty="0" smtClean="0"/>
              <a:t>=81 for DFSZ to get 12 days </a:t>
            </a:r>
            <a:r>
              <a:rPr lang="en-US" b="1" dirty="0" smtClean="0"/>
              <a:t>scan time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9286"/>
          <a:stretch/>
        </p:blipFill>
        <p:spPr>
          <a:xfrm>
            <a:off x="1597682" y="4943600"/>
            <a:ext cx="7465956" cy="105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25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aramond"/>
                <a:cs typeface="Garamond"/>
              </a:rPr>
              <a:t>At 100 </a:t>
            </a:r>
            <a:r>
              <a:rPr lang="en-US" b="1" dirty="0" err="1" smtClean="0">
                <a:latin typeface="Garamond"/>
                <a:cs typeface="Garamond"/>
              </a:rPr>
              <a:t>mK</a:t>
            </a:r>
            <a:r>
              <a:rPr lang="en-US" b="1" dirty="0" smtClean="0">
                <a:latin typeface="Garamond"/>
                <a:cs typeface="Garamond"/>
              </a:rPr>
              <a:t>, the noise becomes quantum-limited above 2.5 GHz</a:t>
            </a:r>
            <a:endParaRPr lang="en-US" b="1" dirty="0">
              <a:latin typeface="Garamond"/>
              <a:cs typeface="Garamon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Aaron S. Chou, LLNL workshop 8/27/15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87D3-C84C-1B43-ACDC-64E0C8D0B1E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70" y="1607540"/>
            <a:ext cx="4750130" cy="8255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6223" y="3533459"/>
            <a:ext cx="5794863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Noise power now scales as f</a:t>
            </a:r>
            <a:r>
              <a:rPr lang="en-US" b="1" baseline="30000" dirty="0" smtClean="0"/>
              <a:t>2</a:t>
            </a:r>
            <a:r>
              <a:rPr lang="en-US" b="1" dirty="0" smtClean="0"/>
              <a:t> rather than linearly with f  (!)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94869" y="4167089"/>
            <a:ext cx="561476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signal power still grows as f</a:t>
            </a:r>
            <a:r>
              <a:rPr lang="en-US" baseline="30000" dirty="0" smtClean="0"/>
              <a:t>1/3</a:t>
            </a:r>
            <a:r>
              <a:rPr lang="en-US" dirty="0" smtClean="0"/>
              <a:t>, but is 7 times smaller with </a:t>
            </a:r>
            <a:r>
              <a:rPr lang="en-US" b="1" dirty="0" smtClean="0"/>
              <a:t>SNR now scaling very poorly as f</a:t>
            </a:r>
            <a:r>
              <a:rPr lang="en-US" b="1" baseline="30000" dirty="0" smtClean="0"/>
              <a:t>-5/3</a:t>
            </a:r>
            <a:r>
              <a:rPr lang="en-US" b="1" dirty="0" smtClean="0"/>
              <a:t> </a:t>
            </a:r>
            <a:r>
              <a:rPr lang="en-US" dirty="0" smtClean="0"/>
              <a:t>…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12900" y="1187945"/>
            <a:ext cx="360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 = 1 photon per resolved mode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4514"/>
          <a:stretch/>
        </p:blipFill>
        <p:spPr>
          <a:xfrm>
            <a:off x="2567215" y="2433097"/>
            <a:ext cx="3919529" cy="9017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223" y="4909005"/>
            <a:ext cx="6490150" cy="113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22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1538</Words>
  <Application>Microsoft Macintosh PowerPoint</Application>
  <PresentationFormat>On-screen Show (4:3)</PresentationFormat>
  <Paragraphs>174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Resonator strategies for axion detection</vt:lpstr>
      <vt:lpstr>The local axion dark matter can be regarded as a classical wave with properties similar to those of a modern solid-state laser </vt:lpstr>
      <vt:lpstr>PowerPoint Presentation</vt:lpstr>
      <vt:lpstr>PowerPoint Presentation</vt:lpstr>
      <vt:lpstr>Assuming copper cavities:</vt:lpstr>
      <vt:lpstr>Thermal noise</vt:lpstr>
      <vt:lpstr>Integration time at each tuning</vt:lpstr>
      <vt:lpstr>Total integration time to cover an octave in mass</vt:lpstr>
      <vt:lpstr>At 100 mK, the noise becomes quantum-limited above 2.5 GHz</vt:lpstr>
      <vt:lpstr>Compared to thermal-noise-limited searches, the quantum-limited search has much poorer frequency scaling</vt:lpstr>
      <vt:lpstr>Tuning times now scale so quickly with frequency that they must be explicitly integrated</vt:lpstr>
      <vt:lpstr>Total integration times per octave for 3-sigma DFSZ sensitivity</vt:lpstr>
      <vt:lpstr>Realistic expectations</vt:lpstr>
      <vt:lpstr>Realistic expectations</vt:lpstr>
      <vt:lpstr>PowerPoint Presentation</vt:lpstr>
      <vt:lpstr>PowerPoint Presentation</vt:lpstr>
      <vt:lpstr>PowerPoint Presentation</vt:lpstr>
      <vt:lpstr>PowerPoint Presentation</vt:lpstr>
      <vt:lpstr>Tune frequency by moving opposite sides away from each other to change transverse boundary conditions</vt:lpstr>
      <vt:lpstr>PowerPoint Presentation</vt:lpstr>
      <vt:lpstr>PowerPoint Presentation</vt:lpstr>
      <vt:lpstr>PowerPoint Presentation</vt:lpstr>
      <vt:lpstr>PowerPoint Presentation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Resonator strategies for axion detection</dc:title>
  <dc:creator>Aaron Chou</dc:creator>
  <cp:lastModifiedBy>Aaron Chou</cp:lastModifiedBy>
  <cp:revision>50</cp:revision>
  <dcterms:created xsi:type="dcterms:W3CDTF">2015-08-25T12:58:34Z</dcterms:created>
  <dcterms:modified xsi:type="dcterms:W3CDTF">2015-08-27T15:10:45Z</dcterms:modified>
</cp:coreProperties>
</file>