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23"/>
  </p:notesMasterIdLst>
  <p:handoutMasterIdLst>
    <p:handoutMasterId r:id="rId24"/>
  </p:handoutMasterIdLst>
  <p:sldIdLst>
    <p:sldId id="493" r:id="rId2"/>
    <p:sldId id="538" r:id="rId3"/>
    <p:sldId id="521" r:id="rId4"/>
    <p:sldId id="551" r:id="rId5"/>
    <p:sldId id="553" r:id="rId6"/>
    <p:sldId id="554" r:id="rId7"/>
    <p:sldId id="555" r:id="rId8"/>
    <p:sldId id="548" r:id="rId9"/>
    <p:sldId id="556" r:id="rId10"/>
    <p:sldId id="557" r:id="rId11"/>
    <p:sldId id="558" r:id="rId12"/>
    <p:sldId id="559" r:id="rId13"/>
    <p:sldId id="549" r:id="rId14"/>
    <p:sldId id="560" r:id="rId15"/>
    <p:sldId id="561" r:id="rId16"/>
    <p:sldId id="562" r:id="rId17"/>
    <p:sldId id="546" r:id="rId18"/>
    <p:sldId id="563" r:id="rId19"/>
    <p:sldId id="564" r:id="rId20"/>
    <p:sldId id="545" r:id="rId21"/>
    <p:sldId id="537" r:id="rId22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B56D4E-76AC-A34D-843D-CF0BAC962F33}">
          <p14:sldIdLst>
            <p14:sldId id="493"/>
            <p14:sldId id="538"/>
            <p14:sldId id="521"/>
            <p14:sldId id="551"/>
            <p14:sldId id="553"/>
            <p14:sldId id="554"/>
            <p14:sldId id="555"/>
            <p14:sldId id="548"/>
            <p14:sldId id="556"/>
            <p14:sldId id="557"/>
            <p14:sldId id="558"/>
            <p14:sldId id="559"/>
            <p14:sldId id="549"/>
            <p14:sldId id="560"/>
            <p14:sldId id="561"/>
            <p14:sldId id="562"/>
            <p14:sldId id="546"/>
            <p14:sldId id="563"/>
            <p14:sldId id="564"/>
            <p14:sldId id="545"/>
            <p14:sldId id="53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4F97"/>
    <a:srgbClr val="F6CE86"/>
    <a:srgbClr val="AEF8E5"/>
    <a:srgbClr val="0A8464"/>
    <a:srgbClr val="0DB78A"/>
    <a:srgbClr val="D68F10"/>
    <a:srgbClr val="F1B13D"/>
    <a:srgbClr val="10D6A2"/>
    <a:srgbClr val="2DEFBC"/>
    <a:srgbClr val="11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8" autoAdjust="0"/>
    <p:restoredTop sz="89659" autoAdjust="0"/>
  </p:normalViewPr>
  <p:slideViewPr>
    <p:cSldViewPr snapToGrid="0">
      <p:cViewPr>
        <p:scale>
          <a:sx n="147" d="100"/>
          <a:sy n="147" d="100"/>
        </p:scale>
        <p:origin x="-112" y="264"/>
      </p:cViewPr>
      <p:guideLst>
        <p:guide orient="horz" pos="905"/>
        <p:guide orient="horz" pos="40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8/25/15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8/25/15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 smtClean="0"/>
              <a:t>Authors Name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-676622</a:t>
            </a:r>
            <a:endParaRPr lang="en-US" sz="800" kern="1200" dirty="0" smtClean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7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png"/><Relationship Id="rId13" Type="http://schemas.microsoft.com/office/2007/relationships/hdphoto" Target="../media/hdphoto1.wdp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98646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 smtClean="0">
                <a:latin typeface="Arial"/>
                <a:cs typeface="Arial"/>
              </a:rPr>
              <a:t>LLNL-PRES</a:t>
            </a:r>
            <a:r>
              <a:rPr lang="en-US" sz="600" dirty="0" smtClean="0">
                <a:latin typeface="Arial"/>
                <a:cs typeface="Arial"/>
              </a:rPr>
              <a:t>-676622</a:t>
            </a:r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" y="6496327"/>
            <a:ext cx="2731791" cy="278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"/><Relationship Id="rId3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msol.com/blogs/detecting-dark-matter-axions-with-a-microwave-cavity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7.png"/><Relationship Id="rId5" Type="http://schemas.microsoft.com/office/2007/relationships/hdphoto" Target="../media/hdphoto3.wdp"/><Relationship Id="rId6" Type="http://schemas.openxmlformats.org/officeDocument/2006/relationships/image" Target="../media/image18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 of Superconducting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Qubits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Using COMSOL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8738" indent="-1588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Workshop on Microwave Cavity Design </a:t>
            </a:r>
          </a:p>
          <a:p>
            <a:pPr marL="58738" indent="-1588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for </a:t>
            </a:r>
            <a:r>
              <a:rPr lang="en-US" dirty="0" err="1"/>
              <a:t>Axion</a:t>
            </a:r>
            <a:r>
              <a:rPr lang="en-US" dirty="0"/>
              <a:t> Detection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 smtClean="0"/>
              <a:t>Nick Materise</a:t>
            </a:r>
          </a:p>
          <a:p>
            <a:pPr lvl="0"/>
            <a:endParaRPr lang="en-US" dirty="0" smtClean="0"/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492103" y="3640568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 smtClean="0">
                <a:cs typeface="Lucida Handwriting"/>
              </a:rPr>
              <a:t>August 25, 2015</a:t>
            </a:r>
            <a:endParaRPr lang="en-US" sz="1600" dirty="0">
              <a:cs typeface="Lucida Handwriting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Microstripline Resonator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470290"/>
            <a:ext cx="5247261" cy="256855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Two port extension of the MPA used to </a:t>
            </a:r>
            <a:r>
              <a:rPr lang="en-US" i="1" dirty="0" smtClean="0"/>
              <a:t>probe</a:t>
            </a:r>
            <a:r>
              <a:rPr lang="en-US" dirty="0" smtClean="0"/>
              <a:t> a substrate by measuring </a:t>
            </a:r>
            <a:r>
              <a:rPr lang="en-US" i="1" dirty="0" smtClean="0">
                <a:latin typeface="Cambria Math"/>
                <a:cs typeface="Cambria Math"/>
              </a:rPr>
              <a:t>S</a:t>
            </a:r>
            <a:r>
              <a:rPr lang="en-US" i="1" baseline="-25000" dirty="0" smtClean="0">
                <a:latin typeface="Cambria Math"/>
                <a:cs typeface="Cambria Math"/>
              </a:rPr>
              <a:t>21</a:t>
            </a:r>
          </a:p>
          <a:p>
            <a:r>
              <a:rPr lang="en-US" dirty="0" smtClean="0"/>
              <a:t>Characteristic Impedance given by: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Electric field plot at resonance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968032"/>
            <a:ext cx="4297679" cy="1786848"/>
          </a:xfrm>
          <a:prstGeom prst="rect">
            <a:avLst/>
          </a:prstGeom>
        </p:spPr>
      </p:pic>
      <p:pic>
        <p:nvPicPr>
          <p:cNvPr id="6" name="Picture 5" descr="microstripline_375GHz_resonanc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80" y="1958788"/>
            <a:ext cx="4033520" cy="41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Microstripline Resonator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470290"/>
            <a:ext cx="4078861" cy="256855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latin typeface="Cambria Math"/>
                <a:cs typeface="Cambria Math"/>
              </a:rPr>
              <a:t>S</a:t>
            </a:r>
            <a:r>
              <a:rPr lang="en-US" i="1" baseline="-25000" dirty="0" smtClean="0">
                <a:latin typeface="Cambria Math"/>
                <a:cs typeface="Cambria Math"/>
              </a:rPr>
              <a:t>11</a:t>
            </a:r>
            <a:r>
              <a:rPr lang="en-US" i="1" dirty="0" smtClean="0">
                <a:latin typeface="Cambria Math"/>
                <a:cs typeface="Cambria Math"/>
              </a:rPr>
              <a:t>, S</a:t>
            </a:r>
            <a:r>
              <a:rPr lang="en-US" i="1" baseline="-25000" dirty="0" smtClean="0">
                <a:latin typeface="Cambria Math"/>
                <a:cs typeface="Cambria Math"/>
              </a:rPr>
              <a:t>21</a:t>
            </a:r>
            <a:r>
              <a:rPr lang="en-US" i="1" dirty="0" smtClean="0">
                <a:latin typeface="Cambria Math"/>
                <a:cs typeface="Cambria Math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measured for PTFE substrate with dielectric constant </a:t>
            </a:r>
            <a:r>
              <a:rPr lang="en-US" i="1" dirty="0" err="1" smtClean="0">
                <a:latin typeface="Cambria Math"/>
                <a:cs typeface="Cambria Math"/>
              </a:rPr>
              <a:t>ε</a:t>
            </a:r>
            <a:r>
              <a:rPr lang="en-US" i="1" baseline="-25000" dirty="0" err="1" smtClean="0">
                <a:latin typeface="Cambria Math"/>
                <a:cs typeface="Cambria Math"/>
              </a:rPr>
              <a:t>r</a:t>
            </a:r>
            <a:r>
              <a:rPr lang="en-US" i="1" dirty="0" smtClean="0">
                <a:latin typeface="Cambria Math"/>
                <a:cs typeface="Cambria Math"/>
              </a:rPr>
              <a:t> </a:t>
            </a:r>
            <a:r>
              <a:rPr lang="en-US" dirty="0" smtClean="0">
                <a:latin typeface="Cambria Math"/>
                <a:cs typeface="Cambria Math"/>
              </a:rPr>
              <a:t>= 2.5</a:t>
            </a:r>
            <a:r>
              <a:rPr lang="en-US" dirty="0" smtClean="0">
                <a:latin typeface="Calibri"/>
                <a:cs typeface="Calibri"/>
              </a:rPr>
              <a:t> and loss </a:t>
            </a:r>
            <a:r>
              <a:rPr lang="en-US" dirty="0">
                <a:latin typeface="Calibri"/>
                <a:cs typeface="Calibri"/>
              </a:rPr>
              <a:t>tangent </a:t>
            </a:r>
            <a:r>
              <a:rPr lang="en-US" dirty="0" err="1" smtClean="0">
                <a:latin typeface="Cambria Math"/>
                <a:cs typeface="Cambria Math"/>
              </a:rPr>
              <a:t>tan</a:t>
            </a:r>
            <a:r>
              <a:rPr lang="en-US" i="1" dirty="0" err="1" smtClean="0">
                <a:latin typeface="Cambria Math"/>
                <a:cs typeface="Cambria Math"/>
              </a:rPr>
              <a:t>δ</a:t>
            </a:r>
            <a:r>
              <a:rPr lang="en-US" dirty="0" smtClean="0">
                <a:latin typeface="Cambria Math"/>
                <a:cs typeface="Cambria Math"/>
              </a:rPr>
              <a:t> = 0.0009</a:t>
            </a:r>
            <a:endParaRPr lang="en-US" i="1" baseline="-25000" dirty="0" smtClean="0">
              <a:latin typeface="Cambria Math"/>
              <a:cs typeface="Cambria Math"/>
            </a:endParaRPr>
          </a:p>
        </p:txBody>
      </p:sp>
      <p:pic>
        <p:nvPicPr>
          <p:cNvPr id="6" name="Picture 5" descr="microstripline_S11_S2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1374250"/>
            <a:ext cx="4765040" cy="4972216"/>
          </a:xfrm>
          <a:prstGeom prst="rect">
            <a:avLst/>
          </a:prstGeom>
        </p:spPr>
      </p:pic>
      <p:pic>
        <p:nvPicPr>
          <p:cNvPr id="7" name="Picture 6" descr="microstripline_375GHz_resonance_plane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"/>
          <a:stretch/>
        </p:blipFill>
        <p:spPr>
          <a:xfrm>
            <a:off x="354258" y="3124225"/>
            <a:ext cx="3089982" cy="31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Coplanar Waveguide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226451"/>
            <a:ext cx="4271901" cy="129323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Coplanar waveguide used as a resonant coupling structure, i.e. </a:t>
            </a:r>
            <a:r>
              <a:rPr lang="en-US" i="1" dirty="0" smtClean="0">
                <a:latin typeface="Calibri"/>
                <a:cs typeface="Calibri"/>
              </a:rPr>
              <a:t>cavity</a:t>
            </a:r>
            <a:r>
              <a:rPr lang="en-US" dirty="0" smtClean="0">
                <a:latin typeface="Calibri"/>
                <a:cs typeface="Calibri"/>
              </a:rPr>
              <a:t> with the </a:t>
            </a:r>
            <a:r>
              <a:rPr lang="en-US" dirty="0" err="1" smtClean="0">
                <a:latin typeface="Calibri"/>
                <a:cs typeface="Calibri"/>
              </a:rPr>
              <a:t>qubit</a:t>
            </a:r>
            <a:endParaRPr lang="en-US" baseline="-25000" dirty="0">
              <a:latin typeface="Cambria Math"/>
              <a:cs typeface="Cambria Math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679059" y="1277250"/>
            <a:ext cx="4271901" cy="256855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Characteristic Impedance from conformal mapping</a:t>
            </a:r>
            <a:r>
              <a:rPr lang="en-US" baseline="30000" dirty="0" smtClean="0">
                <a:latin typeface="Calibri"/>
                <a:cs typeface="Calibri"/>
              </a:rPr>
              <a:t>7</a:t>
            </a:r>
            <a:r>
              <a:rPr lang="en-US" dirty="0" smtClean="0">
                <a:latin typeface="Calibri"/>
                <a:cs typeface="Calibri"/>
              </a:rPr>
              <a:t>: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92" y="2326639"/>
            <a:ext cx="2734667" cy="3894119"/>
          </a:xfrm>
          <a:prstGeom prst="rect">
            <a:avLst/>
          </a:prstGeom>
        </p:spPr>
      </p:pic>
      <p:pic>
        <p:nvPicPr>
          <p:cNvPr id="9" name="Picture 8" descr="cpw_geometry_label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8" y="2407920"/>
            <a:ext cx="4554532" cy="3325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" y="5694095"/>
            <a:ext cx="489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sz="1200" baseline="30000" dirty="0" smtClean="0">
                <a:latin typeface="Calibri"/>
                <a:cs typeface="Calibri"/>
              </a:rPr>
              <a:t>7</a:t>
            </a:r>
            <a:r>
              <a:rPr lang="en-US" sz="1200" dirty="0">
                <a:latin typeface="Calibri"/>
                <a:cs typeface="Calibri"/>
              </a:rPr>
              <a:t> </a:t>
            </a:r>
            <a:r>
              <a:rPr lang="en-US" sz="1200" dirty="0" err="1">
                <a:latin typeface="Calibri"/>
                <a:cs typeface="Calibri"/>
              </a:rPr>
              <a:t>Rainee</a:t>
            </a:r>
            <a:r>
              <a:rPr lang="en-US" sz="1200" dirty="0">
                <a:latin typeface="Calibri"/>
                <a:cs typeface="Calibri"/>
              </a:rPr>
              <a:t> N Simons. Coplanar Waveguide Circuits, Components, and Systems, chapter 2. Wiley Series in Microwave and Optical Engineering. Wiley, 2001.</a:t>
            </a:r>
            <a:endParaRPr lang="en-US" sz="12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57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</a:t>
            </a:r>
            <a:r>
              <a:rPr lang="en-US" dirty="0" err="1" smtClean="0"/>
              <a:t>Parametrization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297570"/>
            <a:ext cx="8752461" cy="248194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Goal: develop </a:t>
            </a:r>
            <a:r>
              <a:rPr lang="en-US" dirty="0" err="1" smtClean="0">
                <a:latin typeface="Calibri"/>
                <a:cs typeface="Calibri"/>
              </a:rPr>
              <a:t>parametrized</a:t>
            </a:r>
            <a:r>
              <a:rPr lang="en-US" dirty="0" smtClean="0">
                <a:latin typeface="Calibri"/>
                <a:cs typeface="Calibri"/>
              </a:rPr>
              <a:t> models of </a:t>
            </a:r>
            <a:r>
              <a:rPr lang="en-US" i="1" dirty="0" smtClean="0">
                <a:latin typeface="Calibri"/>
                <a:cs typeface="Calibri"/>
              </a:rPr>
              <a:t>microscopic noise</a:t>
            </a:r>
            <a:r>
              <a:rPr lang="en-US" dirty="0" smtClean="0">
                <a:latin typeface="Calibri"/>
                <a:cs typeface="Calibri"/>
              </a:rPr>
              <a:t> that are measurable in </a:t>
            </a:r>
            <a:r>
              <a:rPr lang="en-US" i="1" dirty="0" smtClean="0">
                <a:latin typeface="Calibri"/>
                <a:cs typeface="Calibri"/>
              </a:rPr>
              <a:t>macroscopic observables</a:t>
            </a:r>
          </a:p>
          <a:p>
            <a:r>
              <a:rPr lang="en-US" dirty="0" smtClean="0">
                <a:latin typeface="Calibri"/>
                <a:cs typeface="Calibri"/>
              </a:rPr>
              <a:t>Two approaches to injecting noise in our COMSOL models:</a:t>
            </a:r>
          </a:p>
          <a:p>
            <a:pPr marL="800100" lvl="1" indent="-457200">
              <a:buFont typeface="+mj-lt"/>
              <a:buAutoNum type="arabicPeriod"/>
            </a:pPr>
            <a:endParaRPr lang="en-US" dirty="0" smtClean="0">
              <a:latin typeface="Calibri"/>
              <a:cs typeface="Calibri"/>
            </a:endParaRPr>
          </a:p>
          <a:p>
            <a:pPr marL="687388" lvl="1" indent="-403225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Discrete Noise Sources</a:t>
            </a:r>
          </a:p>
          <a:p>
            <a:pPr marL="803275" lvl="2" indent="-285750">
              <a:buFont typeface="+mj-lt"/>
              <a:buAutoNum type="alphaLcParenR"/>
            </a:pPr>
            <a:r>
              <a:rPr lang="en-US" b="1" dirty="0">
                <a:latin typeface="Calibri"/>
                <a:cs typeface="Calibri"/>
              </a:rPr>
              <a:t>Lumped circuit elements</a:t>
            </a:r>
          </a:p>
          <a:p>
            <a:pPr marL="803275" lvl="2" indent="-285750">
              <a:buFont typeface="+mj-lt"/>
              <a:buAutoNum type="alphaLcParenR"/>
            </a:pPr>
            <a:r>
              <a:rPr lang="en-US" dirty="0">
                <a:latin typeface="Calibri"/>
                <a:cs typeface="Calibri"/>
              </a:rPr>
              <a:t>Point defects</a:t>
            </a:r>
          </a:p>
          <a:p>
            <a:pPr marL="803275" lvl="2" indent="-285750">
              <a:buFont typeface="+mj-lt"/>
              <a:buAutoNum type="alphaLcParenR"/>
            </a:pPr>
            <a:r>
              <a:rPr lang="en-US" dirty="0" smtClean="0">
                <a:latin typeface="Calibri"/>
                <a:cs typeface="Calibri"/>
              </a:rPr>
              <a:t>Other discrete </a:t>
            </a:r>
            <a:r>
              <a:rPr lang="en-US" dirty="0">
                <a:latin typeface="Calibri"/>
                <a:cs typeface="Calibri"/>
              </a:rPr>
              <a:t>atomic / </a:t>
            </a:r>
            <a:r>
              <a:rPr lang="en-US" dirty="0" err="1">
                <a:latin typeface="Calibri"/>
                <a:cs typeface="Calibri"/>
              </a:rPr>
              <a:t>mesoscopic</a:t>
            </a:r>
            <a:r>
              <a:rPr lang="en-US" dirty="0">
                <a:latin typeface="Calibri"/>
                <a:cs typeface="Calibri"/>
              </a:rPr>
              <a:t> imperfections </a:t>
            </a:r>
            <a:endParaRPr lang="en-US" baseline="-25000" dirty="0">
              <a:latin typeface="Cambria Math"/>
              <a:cs typeface="Cambria Math"/>
            </a:endParaRPr>
          </a:p>
          <a:p>
            <a:pPr marL="284163" lvl="1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pPr marL="687388" lvl="1" indent="-403225">
              <a:buFont typeface="+mj-lt"/>
              <a:buAutoNum type="arabicPeriod"/>
            </a:pPr>
            <a:r>
              <a:rPr lang="en-US" dirty="0" smtClean="0">
                <a:latin typeface="Calibri"/>
                <a:cs typeface="Calibri"/>
              </a:rPr>
              <a:t>Continuous Noise Sources</a:t>
            </a:r>
          </a:p>
          <a:p>
            <a:pPr marL="803275" lvl="2" indent="-285750">
              <a:buFont typeface="+mj-lt"/>
              <a:buAutoNum type="alphaLcParenR"/>
            </a:pPr>
            <a:r>
              <a:rPr lang="en-US" b="1" dirty="0" smtClean="0">
                <a:latin typeface="Calibri"/>
                <a:cs typeface="Calibri"/>
              </a:rPr>
              <a:t>Analytical models of material properties, </a:t>
            </a:r>
          </a:p>
          <a:p>
            <a:pPr marL="803275" lvl="2" indent="0">
              <a:buNone/>
            </a:pPr>
            <a:r>
              <a:rPr lang="en-US" b="1" dirty="0">
                <a:latin typeface="Calibri"/>
                <a:cs typeface="Calibri"/>
              </a:rPr>
              <a:t>i.e. </a:t>
            </a:r>
            <a:r>
              <a:rPr lang="el-GR" b="1" i="1" dirty="0">
                <a:latin typeface="Cambria Math"/>
                <a:cs typeface="Cambria Math"/>
              </a:rPr>
              <a:t>ε</a:t>
            </a:r>
            <a:r>
              <a:rPr lang="en-US" b="1" i="1" baseline="-25000" dirty="0">
                <a:latin typeface="Cambria Math"/>
                <a:cs typeface="Cambria Math"/>
              </a:rPr>
              <a:t>r</a:t>
            </a:r>
            <a:r>
              <a:rPr lang="en-US" b="1" dirty="0">
                <a:latin typeface="Cambria Math"/>
                <a:cs typeface="Cambria Math"/>
              </a:rPr>
              <a:t>(</a:t>
            </a:r>
            <a:r>
              <a:rPr lang="en-US" b="1" i="1" dirty="0" err="1">
                <a:latin typeface="Cambria Math"/>
                <a:cs typeface="Cambria Math"/>
              </a:rPr>
              <a:t>x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>
                <a:latin typeface="Cambria Math"/>
                <a:cs typeface="Cambria Math"/>
              </a:rPr>
              <a:t>y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>
                <a:latin typeface="Cambria Math"/>
                <a:cs typeface="Cambria Math"/>
              </a:rPr>
              <a:t>z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 smtClean="0">
                <a:latin typeface="Cambria Math"/>
                <a:cs typeface="Cambria Math"/>
              </a:rPr>
              <a:t>t</a:t>
            </a:r>
            <a:r>
              <a:rPr lang="en-US" b="1" i="1" dirty="0" smtClean="0">
                <a:latin typeface="Cambria Math"/>
                <a:cs typeface="Cambria Math"/>
              </a:rPr>
              <a:t> </a:t>
            </a:r>
            <a:r>
              <a:rPr lang="en-US" b="1" dirty="0" smtClean="0">
                <a:latin typeface="Cambria Math"/>
                <a:cs typeface="Cambria Math"/>
              </a:rPr>
              <a:t>)</a:t>
            </a:r>
            <a:r>
              <a:rPr lang="en-US" b="1" dirty="0">
                <a:latin typeface="Calibri"/>
                <a:cs typeface="Calibri"/>
              </a:rPr>
              <a:t>, </a:t>
            </a:r>
            <a:r>
              <a:rPr lang="el-GR" b="1" i="1" dirty="0">
                <a:latin typeface="Cambria Math"/>
                <a:cs typeface="Cambria Math"/>
              </a:rPr>
              <a:t>μ</a:t>
            </a:r>
            <a:r>
              <a:rPr lang="en-US" b="1" i="1" baseline="-25000" dirty="0">
                <a:latin typeface="Cambria Math"/>
                <a:cs typeface="Cambria Math"/>
              </a:rPr>
              <a:t>r</a:t>
            </a:r>
            <a:r>
              <a:rPr lang="en-US" b="1" dirty="0">
                <a:latin typeface="Cambria Math"/>
                <a:cs typeface="Cambria Math"/>
              </a:rPr>
              <a:t>(</a:t>
            </a:r>
            <a:r>
              <a:rPr lang="en-US" b="1" i="1" dirty="0" err="1">
                <a:latin typeface="Cambria Math"/>
                <a:cs typeface="Cambria Math"/>
              </a:rPr>
              <a:t>x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>
                <a:latin typeface="Cambria Math"/>
                <a:cs typeface="Cambria Math"/>
              </a:rPr>
              <a:t>y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>
                <a:latin typeface="Cambria Math"/>
                <a:cs typeface="Cambria Math"/>
              </a:rPr>
              <a:t>z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 smtClean="0">
                <a:latin typeface="Cambria Math"/>
                <a:cs typeface="Cambria Math"/>
              </a:rPr>
              <a:t>t</a:t>
            </a:r>
            <a:r>
              <a:rPr lang="en-US" b="1" i="1" dirty="0" smtClean="0">
                <a:latin typeface="Cambria Math"/>
                <a:cs typeface="Cambria Math"/>
              </a:rPr>
              <a:t> </a:t>
            </a:r>
            <a:r>
              <a:rPr lang="en-US" b="1" dirty="0" smtClean="0">
                <a:latin typeface="Cambria Math"/>
                <a:cs typeface="Cambria Math"/>
              </a:rPr>
              <a:t>)</a:t>
            </a:r>
            <a:r>
              <a:rPr lang="en-US" b="1" dirty="0">
                <a:latin typeface="Calibri"/>
                <a:cs typeface="Calibri"/>
              </a:rPr>
              <a:t>, </a:t>
            </a:r>
            <a:r>
              <a:rPr lang="el-GR" b="1" i="1" dirty="0">
                <a:latin typeface="Cambria Math"/>
                <a:cs typeface="Cambria Math"/>
              </a:rPr>
              <a:t>σ</a:t>
            </a:r>
            <a:r>
              <a:rPr lang="en-US" b="1" dirty="0">
                <a:latin typeface="Cambria Math"/>
                <a:cs typeface="Cambria Math"/>
              </a:rPr>
              <a:t>(</a:t>
            </a:r>
            <a:r>
              <a:rPr lang="en-US" b="1" i="1" dirty="0" err="1">
                <a:latin typeface="Cambria Math"/>
                <a:cs typeface="Cambria Math"/>
              </a:rPr>
              <a:t>x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>
                <a:latin typeface="Cambria Math"/>
                <a:cs typeface="Cambria Math"/>
              </a:rPr>
              <a:t>y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>
                <a:latin typeface="Cambria Math"/>
                <a:cs typeface="Cambria Math"/>
              </a:rPr>
              <a:t>z</a:t>
            </a:r>
            <a:r>
              <a:rPr lang="en-US" b="1" dirty="0" err="1">
                <a:latin typeface="Cambria Math"/>
                <a:cs typeface="Cambria Math"/>
              </a:rPr>
              <a:t>,</a:t>
            </a:r>
            <a:r>
              <a:rPr lang="en-US" b="1" i="1" dirty="0" err="1" smtClean="0">
                <a:latin typeface="Cambria Math"/>
                <a:cs typeface="Cambria Math"/>
              </a:rPr>
              <a:t>t</a:t>
            </a:r>
            <a:r>
              <a:rPr lang="en-US" b="1" i="1" dirty="0" smtClean="0">
                <a:latin typeface="Cambria Math"/>
                <a:cs typeface="Cambria Math"/>
              </a:rPr>
              <a:t> </a:t>
            </a:r>
            <a:r>
              <a:rPr lang="en-US" b="1" dirty="0" smtClean="0">
                <a:latin typeface="Cambria Math"/>
                <a:cs typeface="Cambria Math"/>
              </a:rPr>
              <a:t>)</a:t>
            </a:r>
            <a:endParaRPr lang="en-US" b="1" dirty="0" smtClean="0">
              <a:latin typeface="Calibri"/>
              <a:cs typeface="Calibri"/>
            </a:endParaRPr>
          </a:p>
          <a:p>
            <a:pPr marL="738188" lvl="2" indent="-220663">
              <a:buFont typeface="+mj-lt"/>
              <a:buAutoNum type="alphaLcParenR" startAt="2"/>
            </a:pPr>
            <a:r>
              <a:rPr lang="en-US" dirty="0" smtClean="0">
                <a:latin typeface="Calibri"/>
                <a:cs typeface="Calibri"/>
              </a:rPr>
              <a:t>Noise power spectral density function </a:t>
            </a:r>
            <a:r>
              <a:rPr lang="en-US" i="1" dirty="0" smtClean="0">
                <a:latin typeface="Cambria Math"/>
                <a:cs typeface="Cambria Math"/>
              </a:rPr>
              <a:t>S</a:t>
            </a:r>
            <a:r>
              <a:rPr lang="en-US" dirty="0" smtClean="0">
                <a:latin typeface="Cambria Math"/>
                <a:cs typeface="Cambria Math"/>
              </a:rPr>
              <a:t>(</a:t>
            </a:r>
            <a:r>
              <a:rPr lang="en-US" i="1" dirty="0" smtClean="0">
                <a:latin typeface="Cambria Math"/>
                <a:cs typeface="Cambria Math"/>
              </a:rPr>
              <a:t>f </a:t>
            </a:r>
            <a:r>
              <a:rPr lang="en-US" dirty="0" smtClean="0">
                <a:latin typeface="Cambria Math"/>
                <a:cs typeface="Cambria Math"/>
              </a:rPr>
              <a:t>)</a:t>
            </a:r>
          </a:p>
        </p:txBody>
      </p:sp>
      <p:pic>
        <p:nvPicPr>
          <p:cNvPr id="5" name="Picture 4" descr="lumped_circuit_discrete_lc_noi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02" y="2854960"/>
            <a:ext cx="2556058" cy="2448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6160" y="5291068"/>
            <a:ext cx="260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Lumped circuit model of discrete LC-oscillators dispersed</a:t>
            </a:r>
            <a:r>
              <a:rPr lang="en-US" sz="1200" dirty="0">
                <a:latin typeface="Calibri"/>
                <a:cs typeface="Calibri"/>
              </a:rPr>
              <a:t> </a:t>
            </a:r>
            <a:r>
              <a:rPr lang="en-US" sz="1200" dirty="0" smtClean="0">
                <a:latin typeface="Calibri"/>
                <a:cs typeface="Calibri"/>
              </a:rPr>
              <a:t>throughout the bulk of a material / substrate to model discrete harmonic oscillator noise.</a:t>
            </a:r>
          </a:p>
        </p:txBody>
      </p:sp>
    </p:spTree>
    <p:extLst>
      <p:ext uri="{BB962C8B-B14F-4D97-AF65-F5344CB8AC3E}">
        <p14:creationId xmlns:p14="http://schemas.microsoft.com/office/powerpoint/2010/main" val="53235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s_spatial_comsol_wxwy_100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46" y="1320043"/>
            <a:ext cx="4371554" cy="4542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Spatially Varying Permittivity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297571"/>
            <a:ext cx="4271901" cy="129323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Noise injected into COMSOL models via bulk parameters</a:t>
            </a:r>
          </a:p>
          <a:p>
            <a:r>
              <a:rPr lang="en-US" dirty="0" smtClean="0">
                <a:latin typeface="Calibri"/>
                <a:cs typeface="Calibri"/>
              </a:rPr>
              <a:t>Permittivity expressed as a </a:t>
            </a:r>
            <a:r>
              <a:rPr lang="en-US" smtClean="0">
                <a:latin typeface="Calibri"/>
                <a:cs typeface="Calibri"/>
              </a:rPr>
              <a:t>function of </a:t>
            </a:r>
            <a:r>
              <a:rPr lang="en-US" dirty="0" smtClean="0">
                <a:latin typeface="Calibri"/>
                <a:cs typeface="Calibri"/>
              </a:rPr>
              <a:t>space (time):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5803" y="5606028"/>
            <a:ext cx="3855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Surface plot of spatially varying permittivity as an analytic</a:t>
            </a:r>
          </a:p>
          <a:p>
            <a:r>
              <a:rPr lang="en-US" sz="1200" dirty="0" smtClean="0">
                <a:latin typeface="Calibri"/>
                <a:cs typeface="Calibri"/>
              </a:rPr>
              <a:t>function in COMSOL. Color intensity reflects the relative</a:t>
            </a:r>
          </a:p>
          <a:p>
            <a:r>
              <a:rPr lang="en-US" sz="1200" dirty="0" smtClean="0">
                <a:latin typeface="Calibri"/>
                <a:cs typeface="Calibri"/>
              </a:rPr>
              <a:t>magnitude of the function in the z-direction.</a:t>
            </a:r>
          </a:p>
          <a:p>
            <a:endParaRPr lang="en-US" sz="1200" dirty="0" smtClean="0">
              <a:latin typeface="Calibri"/>
              <a:cs typeface="Calibri"/>
            </a:endParaRPr>
          </a:p>
          <a:p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8767"/>
            <a:ext cx="4328160" cy="20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7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Spatially Varying Permittivity COMSOL Study, 1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226451"/>
            <a:ext cx="9067421" cy="129323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Microstripline resonator used as the model system</a:t>
            </a:r>
          </a:p>
          <a:p>
            <a:r>
              <a:rPr lang="en-US" dirty="0" smtClean="0">
                <a:latin typeface="Calibri"/>
                <a:cs typeface="Calibri"/>
              </a:rPr>
              <a:t>Progression of </a:t>
            </a:r>
            <a:r>
              <a:rPr lang="en-US" i="1" dirty="0" smtClean="0">
                <a:latin typeface="Cambria Math"/>
                <a:cs typeface="Cambria Math"/>
              </a:rPr>
              <a:t>S</a:t>
            </a:r>
            <a:r>
              <a:rPr lang="en-US" i="1" baseline="-25000" dirty="0" smtClean="0">
                <a:latin typeface="Cambria Math"/>
                <a:cs typeface="Cambria Math"/>
              </a:rPr>
              <a:t>21</a:t>
            </a:r>
            <a:r>
              <a:rPr lang="en-US" dirty="0" smtClean="0">
                <a:latin typeface="Calibri"/>
                <a:cs typeface="Calibri"/>
              </a:rPr>
              <a:t> for different scaling values, </a:t>
            </a:r>
            <a:r>
              <a:rPr lang="en-US" i="1" dirty="0" smtClean="0">
                <a:latin typeface="Cambria Math"/>
                <a:cs typeface="Cambria Math"/>
              </a:rPr>
              <a:t>A</a:t>
            </a:r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4" name="Picture 3" descr="microstrip_eps_spatial_s2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6046" r="4327" b="3110"/>
          <a:stretch/>
        </p:blipFill>
        <p:spPr>
          <a:xfrm>
            <a:off x="934720" y="2313298"/>
            <a:ext cx="7366000" cy="39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9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Spatially Varying Permittivity COMSOL Study, 2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226451"/>
            <a:ext cx="9067421" cy="129323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Microstripline resonator used as the model system</a:t>
            </a:r>
          </a:p>
          <a:p>
            <a:r>
              <a:rPr lang="en-US" dirty="0" smtClean="0">
                <a:latin typeface="Calibri"/>
                <a:cs typeface="Calibri"/>
              </a:rPr>
              <a:t>Progression of </a:t>
            </a:r>
            <a:r>
              <a:rPr lang="en-US" i="1" dirty="0" smtClean="0">
                <a:latin typeface="Cambria Math"/>
                <a:cs typeface="Cambria Math"/>
              </a:rPr>
              <a:t>S</a:t>
            </a:r>
            <a:r>
              <a:rPr lang="en-US" i="1" baseline="-25000" dirty="0" smtClean="0">
                <a:latin typeface="Cambria Math"/>
                <a:cs typeface="Cambria Math"/>
              </a:rPr>
              <a:t>21</a:t>
            </a:r>
            <a:r>
              <a:rPr lang="en-US" dirty="0" smtClean="0">
                <a:latin typeface="Calibri"/>
                <a:cs typeface="Calibri"/>
              </a:rPr>
              <a:t> for different frequencies, </a:t>
            </a:r>
            <a:r>
              <a:rPr lang="en-US" i="1" dirty="0" err="1" smtClean="0">
                <a:latin typeface="Cambria Math"/>
                <a:cs typeface="Cambria Math"/>
              </a:rPr>
              <a:t>w</a:t>
            </a:r>
            <a:r>
              <a:rPr lang="en-US" i="1" baseline="-25000" dirty="0" err="1" smtClean="0">
                <a:latin typeface="Cambria Math"/>
                <a:cs typeface="Cambria Math"/>
              </a:rPr>
              <a:t>x</a:t>
            </a:r>
            <a:r>
              <a:rPr lang="en-US" i="1" dirty="0" smtClean="0">
                <a:latin typeface="Cambria Math"/>
                <a:cs typeface="Cambria Math"/>
              </a:rPr>
              <a:t>, </a:t>
            </a:r>
            <a:r>
              <a:rPr lang="en-US" i="1" dirty="0" err="1" smtClean="0">
                <a:latin typeface="Cambria Math"/>
                <a:cs typeface="Cambria Math"/>
              </a:rPr>
              <a:t>w</a:t>
            </a:r>
            <a:r>
              <a:rPr lang="en-US" i="1" baseline="-25000" dirty="0" err="1" smtClean="0">
                <a:latin typeface="Cambria Math"/>
                <a:cs typeface="Cambria Math"/>
              </a:rPr>
              <a:t>y</a:t>
            </a:r>
            <a:endParaRPr lang="en-US" baseline="-25000" dirty="0" smtClean="0">
              <a:latin typeface="Calibri"/>
              <a:cs typeface="Calibri"/>
            </a:endParaRPr>
          </a:p>
        </p:txBody>
      </p:sp>
      <p:pic>
        <p:nvPicPr>
          <p:cNvPr id="5" name="Picture 4" descr="microstrip_eps_spatial_s21_freq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6746" r="4354" b="2333"/>
          <a:stretch/>
        </p:blipFill>
        <p:spPr>
          <a:xfrm>
            <a:off x="1229360" y="2282425"/>
            <a:ext cx="6664960" cy="39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8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COMSOL Modeling—ADMX Contributions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465826" y="1436688"/>
            <a:ext cx="3847905" cy="4881532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Microwave cavity simulation: </a:t>
            </a:r>
            <a:r>
              <a:rPr lang="en-US" dirty="0" smtClean="0">
                <a:hlinkClick r:id="rId2"/>
              </a:rPr>
              <a:t>COMSOL Blog post by Bjorn </a:t>
            </a:r>
            <a:r>
              <a:rPr lang="en-US" dirty="0" err="1" smtClean="0">
                <a:hlinkClick r:id="rId2"/>
              </a:rPr>
              <a:t>Sjodin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642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297570"/>
            <a:ext cx="8752461" cy="415835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Circuit QED allows us to emulate Cavity QED systems in solid state devices, affording </a:t>
            </a:r>
            <a:r>
              <a:rPr lang="en-US" dirty="0" err="1" smtClean="0">
                <a:latin typeface="Calibri"/>
                <a:cs typeface="Calibri"/>
              </a:rPr>
              <a:t>tunability</a:t>
            </a:r>
            <a:r>
              <a:rPr lang="en-US" dirty="0" smtClean="0">
                <a:latin typeface="Calibri"/>
                <a:cs typeface="Calibri"/>
              </a:rPr>
              <a:t> and exploring new physics on chip</a:t>
            </a:r>
          </a:p>
          <a:p>
            <a:r>
              <a:rPr lang="en-US" dirty="0" err="1" smtClean="0">
                <a:latin typeface="Calibri"/>
                <a:cs typeface="Calibri"/>
              </a:rPr>
              <a:t>Qubits</a:t>
            </a:r>
            <a:r>
              <a:rPr lang="en-US" dirty="0" smtClean="0">
                <a:latin typeface="Calibri"/>
                <a:cs typeface="Calibri"/>
              </a:rPr>
              <a:t> in the Circuit QED architecture require microwave engineering and involve microscopic noise sources</a:t>
            </a:r>
          </a:p>
          <a:p>
            <a:r>
              <a:rPr lang="en-US" dirty="0" smtClean="0">
                <a:latin typeface="Calibri"/>
                <a:cs typeface="Calibri"/>
              </a:rPr>
              <a:t>COMSOL allows for rapid design of RF circuits and flexible modeling of underlying physics in materials</a:t>
            </a:r>
          </a:p>
          <a:p>
            <a:r>
              <a:rPr lang="en-US" dirty="0" smtClean="0">
                <a:latin typeface="Calibri"/>
                <a:cs typeface="Calibri"/>
              </a:rPr>
              <a:t>Noise sources are conveniently modeled by </a:t>
            </a:r>
            <a:r>
              <a:rPr lang="en-US" i="1" dirty="0" smtClean="0">
                <a:latin typeface="Calibri"/>
                <a:cs typeface="Calibri"/>
              </a:rPr>
              <a:t>discrete </a:t>
            </a:r>
            <a:r>
              <a:rPr lang="en-US" dirty="0" smtClean="0">
                <a:latin typeface="Calibri"/>
                <a:cs typeface="Calibri"/>
              </a:rPr>
              <a:t>or </a:t>
            </a:r>
            <a:r>
              <a:rPr lang="en-US" i="1" dirty="0" smtClean="0">
                <a:latin typeface="Calibri"/>
                <a:cs typeface="Calibri"/>
              </a:rPr>
              <a:t>continuous </a:t>
            </a:r>
            <a:r>
              <a:rPr lang="en-US" dirty="0" smtClean="0">
                <a:latin typeface="Calibri"/>
                <a:cs typeface="Calibri"/>
              </a:rPr>
              <a:t>distributions</a:t>
            </a:r>
          </a:p>
          <a:p>
            <a:r>
              <a:rPr lang="en-US" dirty="0" smtClean="0">
                <a:latin typeface="Calibri"/>
                <a:cs typeface="Calibri"/>
              </a:rPr>
              <a:t>COMSOL models provide a means to test macroscopic manifestations of microscopic noise in subsequent experiments</a:t>
            </a:r>
          </a:p>
        </p:txBody>
      </p:sp>
    </p:spTree>
    <p:extLst>
      <p:ext uri="{BB962C8B-B14F-4D97-AF65-F5344CB8AC3E}">
        <p14:creationId xmlns:p14="http://schemas.microsoft.com/office/powerpoint/2010/main" val="146326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297570"/>
            <a:ext cx="8752461" cy="415835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/>
                <a:cs typeface="Calibri"/>
              </a:rPr>
              <a:t>Continue to develop more descriptive COMSOL models that incorporate bulk parameters with various dependencies</a:t>
            </a:r>
          </a:p>
          <a:p>
            <a:r>
              <a:rPr lang="en-US" dirty="0" smtClean="0">
                <a:latin typeface="Calibri"/>
                <a:cs typeface="Calibri"/>
              </a:rPr>
              <a:t>Simulate designs that more closely resemble those in existing superconducting </a:t>
            </a:r>
            <a:r>
              <a:rPr lang="en-US" dirty="0" err="1" smtClean="0">
                <a:latin typeface="Calibri"/>
                <a:cs typeface="Calibri"/>
              </a:rPr>
              <a:t>qubits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Develop methods of modeling dissipation to predict relaxation and coherence times</a:t>
            </a:r>
          </a:p>
          <a:p>
            <a:r>
              <a:rPr lang="en-US" dirty="0" smtClean="0">
                <a:latin typeface="Calibri"/>
                <a:cs typeface="Calibri"/>
              </a:rPr>
              <a:t>Design and run experiment (s) to validate more comprehensive models</a:t>
            </a:r>
          </a:p>
        </p:txBody>
      </p:sp>
    </p:spTree>
    <p:extLst>
      <p:ext uri="{BB962C8B-B14F-4D97-AF65-F5344CB8AC3E}">
        <p14:creationId xmlns:p14="http://schemas.microsoft.com/office/powerpoint/2010/main" val="163215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Review of Cavity QED and Circuit QED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COMSOL RF Modeling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Noise </a:t>
            </a:r>
            <a:r>
              <a:rPr lang="en-US" dirty="0" err="1" smtClean="0"/>
              <a:t>Parametrization</a:t>
            </a:r>
            <a:r>
              <a:rPr lang="en-US" dirty="0" smtClean="0"/>
              <a:t> in COMSOL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Connections to ADMX Models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Summary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199" y="219507"/>
            <a:ext cx="8530683" cy="1008771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63780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182880" y="1400884"/>
            <a:ext cx="8229600" cy="490688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Vince </a:t>
            </a:r>
            <a:r>
              <a:rPr lang="en-US" dirty="0" err="1" smtClean="0"/>
              <a:t>Lordi</a:t>
            </a:r>
            <a:r>
              <a:rPr lang="en-US" dirty="0" smtClean="0"/>
              <a:t>, Scott Nelson, Jonathan Dubois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Quantum Simulations Group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This work </a:t>
            </a:r>
            <a:r>
              <a:rPr lang="en-US" dirty="0"/>
              <a:t>was funded by the LLNL Laboratory </a:t>
            </a:r>
            <a:r>
              <a:rPr lang="en-US" dirty="0" smtClean="0"/>
              <a:t>Directed Research and Development </a:t>
            </a:r>
            <a:r>
              <a:rPr lang="en-US" dirty="0"/>
              <a:t>(LDRD) program, project number 15-ERD-</a:t>
            </a:r>
            <a:r>
              <a:rPr lang="en-US" dirty="0" smtClean="0"/>
              <a:t>051.</a:t>
            </a:r>
          </a:p>
        </p:txBody>
      </p:sp>
    </p:spTree>
    <p:extLst>
      <p:ext uri="{BB962C8B-B14F-4D97-AF65-F5344CB8AC3E}">
        <p14:creationId xmlns:p14="http://schemas.microsoft.com/office/powerpoint/2010/main" val="321730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Cavity QED Systems</a:t>
            </a:r>
            <a:endParaRPr lang="en-US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65826" y="1446848"/>
            <a:ext cx="8816758" cy="1486435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Cavity QED: two level atomic system trapped in a mirrored resonant cavity</a:t>
            </a:r>
          </a:p>
          <a:p>
            <a:r>
              <a:rPr lang="en-US" dirty="0" smtClean="0"/>
              <a:t>Follows the </a:t>
            </a:r>
            <a:r>
              <a:rPr lang="en-US" dirty="0" err="1" smtClean="0"/>
              <a:t>Jaynes</a:t>
            </a:r>
            <a:r>
              <a:rPr lang="en-US" dirty="0" smtClean="0"/>
              <a:t>-Cummings Hamiltonian</a:t>
            </a:r>
            <a:r>
              <a:rPr lang="en-US" baseline="30000" dirty="0" smtClean="0"/>
              <a:t>1</a:t>
            </a:r>
            <a:r>
              <a:rPr lang="en-US" dirty="0" smtClean="0"/>
              <a:t>:</a:t>
            </a:r>
          </a:p>
          <a:p>
            <a:pPr marL="57150" indent="0"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2" y="2861412"/>
            <a:ext cx="7905242" cy="90840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76225" y="3806217"/>
            <a:ext cx="4771787" cy="2471463"/>
            <a:chOff x="476225" y="3806217"/>
            <a:chExt cx="4771787" cy="2471463"/>
          </a:xfrm>
        </p:grpSpPr>
        <p:pic>
          <p:nvPicPr>
            <p:cNvPr id="11" name="Picture 10" descr="schuster_thesis_2007_p38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12" y="3806217"/>
              <a:ext cx="4610100" cy="2095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76225" y="5816015"/>
              <a:ext cx="44245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alibri"/>
                  <a:cs typeface="Calibri"/>
                </a:rPr>
                <a:t>Atom trapped in a cavity with photon emission, atomic-cavity dipole coupling, and atom transit time shown</a:t>
              </a:r>
              <a:r>
                <a:rPr lang="en-US" sz="1200" baseline="30000" dirty="0">
                  <a:latin typeface="Calibri"/>
                  <a:cs typeface="Calibri"/>
                </a:rPr>
                <a:t>2</a:t>
              </a:r>
              <a:r>
                <a:rPr lang="en-US" sz="1200" dirty="0" smtClean="0">
                  <a:latin typeface="Calibri"/>
                  <a:cs typeface="Calibri"/>
                </a:rPr>
                <a:t>.</a:t>
              </a:r>
              <a:endParaRPr lang="en-US" sz="1200" dirty="0">
                <a:latin typeface="Calibri"/>
                <a:cs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109185" y="4087158"/>
            <a:ext cx="3953534" cy="2133134"/>
            <a:chOff x="5109185" y="4087158"/>
            <a:chExt cx="3953534" cy="2133134"/>
          </a:xfrm>
        </p:grpSpPr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560" y="4087158"/>
              <a:ext cx="3820159" cy="11376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09185" y="5389295"/>
              <a:ext cx="36792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/>
              <a:r>
                <a:rPr lang="en-US" sz="1200" baseline="30000" dirty="0" smtClean="0">
                  <a:latin typeface="Calibri"/>
                  <a:cs typeface="Calibri"/>
                </a:rPr>
                <a:t>1</a:t>
              </a:r>
              <a:r>
                <a:rPr lang="en-US" sz="1200" dirty="0" smtClean="0">
                  <a:latin typeface="Calibri"/>
                  <a:cs typeface="Calibri"/>
                </a:rPr>
                <a:t> D</a:t>
              </a:r>
              <a:r>
                <a:rPr lang="en-US" sz="1200" dirty="0">
                  <a:latin typeface="Calibri"/>
                  <a:cs typeface="Calibri"/>
                </a:rPr>
                <a:t>. I. Schuster, Circuit Quantum Electrodynamics. PhD thesis, Yale University, 2007</a:t>
              </a:r>
              <a:r>
                <a:rPr lang="en-US" sz="1200" dirty="0" smtClean="0">
                  <a:latin typeface="Calibri"/>
                  <a:cs typeface="Calibri"/>
                </a:rPr>
                <a:t>.</a:t>
              </a:r>
            </a:p>
            <a:p>
              <a:pPr marL="111125" indent="-111125"/>
              <a:r>
                <a:rPr lang="en-US" sz="1200" baseline="30000" dirty="0">
                  <a:latin typeface="Calibri"/>
                  <a:cs typeface="Calibri"/>
                </a:rPr>
                <a:t>2</a:t>
              </a:r>
              <a:r>
                <a:rPr lang="en-US" sz="1200" dirty="0" smtClean="0">
                  <a:latin typeface="Calibri"/>
                  <a:cs typeface="Calibri"/>
                </a:rPr>
                <a:t> </a:t>
              </a:r>
              <a:r>
                <a:rPr lang="en-US" sz="1200" dirty="0">
                  <a:latin typeface="Calibri"/>
                  <a:cs typeface="Calibri"/>
                </a:rPr>
                <a:t>R. J. </a:t>
              </a:r>
              <a:r>
                <a:rPr lang="en-US" sz="1200" dirty="0" err="1">
                  <a:latin typeface="Calibri"/>
                  <a:cs typeface="Calibri"/>
                </a:rPr>
                <a:t>Schoelkopf</a:t>
              </a:r>
              <a:r>
                <a:rPr lang="en-US" sz="1200" dirty="0">
                  <a:latin typeface="Calibri"/>
                  <a:cs typeface="Calibri"/>
                </a:rPr>
                <a:t> and S. M. </a:t>
              </a:r>
              <a:r>
                <a:rPr lang="en-US" sz="1200" dirty="0" err="1">
                  <a:latin typeface="Calibri"/>
                  <a:cs typeface="Calibri"/>
                </a:rPr>
                <a:t>Girvin</a:t>
              </a:r>
              <a:r>
                <a:rPr lang="en-US" sz="1200" dirty="0">
                  <a:latin typeface="Calibri"/>
                  <a:cs typeface="Calibri"/>
                </a:rPr>
                <a:t>, “Wiring up quantum systems,” Nature, vol. 451, pp. 664–669, 02 2008.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</a:t>
            </a:r>
            <a:r>
              <a:rPr lang="en-US" dirty="0" err="1"/>
              <a:t>Qubits</a:t>
            </a:r>
            <a:r>
              <a:rPr lang="en-US" dirty="0"/>
              <a:t> and Circuit QED</a:t>
            </a: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445668" y="1235094"/>
            <a:ext cx="4331688" cy="4881532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Circuit QED ~ Cavity QED</a:t>
            </a:r>
          </a:p>
          <a:p>
            <a:pPr lvl="1"/>
            <a:r>
              <a:rPr lang="en-US" dirty="0" smtClean="0"/>
              <a:t>Harmonic Oscillator as a first circuit model approximation</a:t>
            </a:r>
            <a:r>
              <a:rPr lang="en-US" baseline="30000" dirty="0" smtClean="0"/>
              <a:t>1</a:t>
            </a:r>
          </a:p>
          <a:p>
            <a:pPr lvl="1"/>
            <a:r>
              <a:rPr lang="en-US" dirty="0" smtClean="0"/>
              <a:t>Add non-linear inductance with Josephson Junction, </a:t>
            </a:r>
            <a:r>
              <a:rPr lang="en-US" dirty="0" err="1" smtClean="0"/>
              <a:t>anharmonicity</a:t>
            </a:r>
            <a:endParaRPr lang="en-US" dirty="0" smtClean="0"/>
          </a:p>
          <a:p>
            <a:r>
              <a:rPr lang="en-US" dirty="0" smtClean="0"/>
              <a:t>“Artificial Atom” or </a:t>
            </a:r>
            <a:r>
              <a:rPr lang="en-US" dirty="0" err="1" smtClean="0"/>
              <a:t>qubit</a:t>
            </a:r>
            <a:r>
              <a:rPr lang="en-US" dirty="0" smtClean="0"/>
              <a:t> replaces atom from Cavity QED</a:t>
            </a:r>
          </a:p>
          <a:p>
            <a:pPr lvl="1"/>
            <a:r>
              <a:rPr lang="en-US" dirty="0" smtClean="0"/>
              <a:t>Two lowest energy levels form a two level system (TLS)</a:t>
            </a:r>
          </a:p>
          <a:p>
            <a:pPr lvl="1"/>
            <a:r>
              <a:rPr lang="en-US" dirty="0" err="1" smtClean="0"/>
              <a:t>Qubit</a:t>
            </a:r>
            <a:r>
              <a:rPr lang="en-US" dirty="0" smtClean="0"/>
              <a:t> = TLS formed by Josephson Junction and other circuit elements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endParaRPr lang="en-US" baseline="30000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4700935" y="1305559"/>
            <a:ext cx="4318000" cy="1864745"/>
            <a:chOff x="4579987" y="1600199"/>
            <a:chExt cx="4318000" cy="1864745"/>
          </a:xfrm>
        </p:grpSpPr>
        <p:sp>
          <p:nvSpPr>
            <p:cNvPr id="9" name="TextBox 8"/>
            <p:cNvSpPr txBox="1"/>
            <p:nvPr/>
          </p:nvSpPr>
          <p:spPr>
            <a:xfrm>
              <a:off x="5394683" y="3095612"/>
              <a:ext cx="3101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LC harmonic oscillator circuit</a:t>
              </a:r>
            </a:p>
          </p:txBody>
        </p:sp>
        <p:pic>
          <p:nvPicPr>
            <p:cNvPr id="13" name="Picture 12" descr="transmon_hmo_circuit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973"/>
            <a:stretch/>
          </p:blipFill>
          <p:spPr>
            <a:xfrm>
              <a:off x="4579987" y="1600199"/>
              <a:ext cx="4318000" cy="146403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29480" y="3261360"/>
            <a:ext cx="4318000" cy="3082638"/>
            <a:chOff x="4729480" y="3261360"/>
            <a:chExt cx="4318000" cy="3082638"/>
          </a:xfrm>
        </p:grpSpPr>
        <p:pic>
          <p:nvPicPr>
            <p:cNvPr id="4" name="Picture 3" descr="transmon_hmo_circuit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39"/>
            <a:stretch/>
          </p:blipFill>
          <p:spPr>
            <a:xfrm>
              <a:off x="4729480" y="3261360"/>
              <a:ext cx="4318000" cy="20980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09185" y="5328335"/>
              <a:ext cx="36792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/>
              <a:r>
                <a:rPr lang="en-US" sz="1200" baseline="30000" dirty="0" smtClean="0">
                  <a:latin typeface="Calibri"/>
                  <a:cs typeface="Calibri"/>
                </a:rPr>
                <a:t>1</a:t>
              </a:r>
              <a:r>
                <a:rPr lang="en-US" sz="1200" dirty="0" smtClean="0">
                  <a:latin typeface="Calibri"/>
                  <a:cs typeface="Calibri"/>
                </a:rPr>
                <a:t> D</a:t>
              </a:r>
              <a:r>
                <a:rPr lang="en-US" sz="1200" dirty="0">
                  <a:latin typeface="Calibri"/>
                  <a:cs typeface="Calibri"/>
                </a:rPr>
                <a:t>. I. Schuster, Circuit Quantum Electrodynamics. PhD thesis, Yale University, 2007</a:t>
              </a:r>
              <a:r>
                <a:rPr lang="en-US" sz="1200" dirty="0" smtClean="0">
                  <a:latin typeface="Calibri"/>
                  <a:cs typeface="Calibri"/>
                </a:rPr>
                <a:t>.</a:t>
              </a:r>
            </a:p>
            <a:p>
              <a:pPr marL="111125" indent="-111125"/>
              <a:r>
                <a:rPr lang="en-US" sz="1200" baseline="30000" dirty="0" smtClean="0">
                  <a:latin typeface="Calibri"/>
                  <a:cs typeface="Calibri"/>
                </a:rPr>
                <a:t>3</a:t>
              </a:r>
              <a:r>
                <a:rPr lang="en-US" sz="1200" dirty="0">
                  <a:latin typeface="Calibri"/>
                  <a:cs typeface="Calibri"/>
                </a:rPr>
                <a:t> William D. Oliver and Paul B. </a:t>
              </a:r>
              <a:r>
                <a:rPr lang="en-US" sz="1200" dirty="0" err="1">
                  <a:latin typeface="Calibri"/>
                  <a:cs typeface="Calibri"/>
                </a:rPr>
                <a:t>Welander</a:t>
              </a:r>
              <a:r>
                <a:rPr lang="en-US" sz="1200" dirty="0">
                  <a:latin typeface="Calibri"/>
                  <a:cs typeface="Calibri"/>
                </a:rPr>
                <a:t>. Materials in superconducting quantum bits. MRS Bulletin, 38:816–825, 10 2013.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54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QED—Circuit QED Comparison</a:t>
            </a:r>
            <a:endParaRPr lang="en-US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024194"/>
              </p:ext>
            </p:extLst>
          </p:nvPr>
        </p:nvGraphicFramePr>
        <p:xfrm>
          <a:off x="356412" y="1302642"/>
          <a:ext cx="8229792" cy="227187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78085"/>
                <a:gridCol w="1750569"/>
                <a:gridCol w="1750569"/>
                <a:gridCol w="1750569"/>
              </a:tblGrid>
              <a:tr h="45437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Parameter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Symbol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Cavity QED</a:t>
                      </a:r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Circuit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QED</a:t>
                      </a:r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1,4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</a:tr>
              <a:tr h="45437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Resonator, 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Qubit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 Frequencies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>
                          <a:latin typeface="Calibri"/>
                          <a:cs typeface="Calibri"/>
                        </a:rPr>
                        <a:t>ω</a:t>
                      </a:r>
                      <a:r>
                        <a:rPr lang="en-US" i="1" baseline="-25000" dirty="0" err="1" smtClean="0"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i="0" baseline="-25000" dirty="0" smtClean="0"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i="1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i="1" dirty="0" err="1" smtClean="0">
                          <a:latin typeface="Calibri"/>
                          <a:cs typeface="Calibri"/>
                        </a:rPr>
                        <a:t>ω</a:t>
                      </a:r>
                      <a:r>
                        <a:rPr lang="en-US" i="1" baseline="-25000" dirty="0" err="1" smtClean="0">
                          <a:latin typeface="Calibri"/>
                          <a:cs typeface="Calibri"/>
                        </a:rPr>
                        <a:t>q</a:t>
                      </a:r>
                      <a:r>
                        <a:rPr lang="en-US" i="1" baseline="-25000" dirty="0" smtClean="0">
                          <a:latin typeface="Calibri"/>
                          <a:cs typeface="Calibri"/>
                        </a:rPr>
                        <a:t>  </a:t>
                      </a:r>
                      <a:r>
                        <a:rPr lang="en-US" i="0" baseline="0" dirty="0" smtClean="0">
                          <a:latin typeface="Calibri"/>
                          <a:cs typeface="Calibri"/>
                        </a:rPr>
                        <a:t>/ 2</a:t>
                      </a:r>
                      <a:r>
                        <a:rPr lang="en-US" i="1" baseline="0" dirty="0" smtClean="0">
                          <a:latin typeface="Calibri"/>
                          <a:cs typeface="Calibri"/>
                        </a:rPr>
                        <a:t>π</a:t>
                      </a:r>
                      <a:endParaRPr lang="en-US" i="1" baseline="-25000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baseline="0" dirty="0" smtClean="0">
                          <a:latin typeface="Calibri"/>
                          <a:cs typeface="Calibri"/>
                        </a:rPr>
                        <a:t>~ 50 GHz</a:t>
                      </a:r>
                      <a:endParaRPr lang="en-US" i="0" baseline="-25000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baseline="0" dirty="0" smtClean="0">
                          <a:latin typeface="Calibri"/>
                          <a:cs typeface="Calibri"/>
                        </a:rPr>
                        <a:t>~ 5 GHz</a:t>
                      </a:r>
                      <a:endParaRPr lang="en-US" i="0" baseline="0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</a:tr>
              <a:tr h="4543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Transition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Dipole Moment</a:t>
                      </a: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Calibri"/>
                          <a:cs typeface="Calibri"/>
                        </a:rPr>
                        <a:t>d / ea</a:t>
                      </a:r>
                      <a:r>
                        <a:rPr lang="en-US" i="1" baseline="-25000" dirty="0" smtClean="0">
                          <a:latin typeface="Calibri"/>
                          <a:cs typeface="Calibri"/>
                        </a:rPr>
                        <a:t>0</a:t>
                      </a:r>
                      <a:endParaRPr lang="en-US" i="1" baseline="-25000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~ 1</a:t>
                      </a:r>
                      <a:endParaRPr lang="en-US" i="0" baseline="-25000" dirty="0" smtClean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~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10</a:t>
                      </a:r>
                      <a:r>
                        <a:rPr lang="en-US" baseline="30000" dirty="0" smtClean="0">
                          <a:latin typeface="Calibri"/>
                          <a:cs typeface="Calibri"/>
                        </a:rPr>
                        <a:t>4</a:t>
                      </a:r>
                      <a:endParaRPr lang="en-US" i="0" baseline="0" dirty="0" smtClean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</a:tr>
              <a:tr h="4543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alibri"/>
                          <a:cs typeface="Calibri"/>
                        </a:rPr>
                        <a:t>Relaxation Time</a:t>
                      </a: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i="1" baseline="-25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i="1" baseline="-25000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30ms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60 </a:t>
                      </a:r>
                      <a:r>
                        <a:rPr lang="el-GR" dirty="0" smtClean="0">
                          <a:latin typeface="Calibri"/>
                          <a:cs typeface="Calibri"/>
                        </a:rPr>
                        <a:t>μ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s 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</a:tr>
              <a:tr h="4543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Calibri"/>
                          <a:cs typeface="Calibri"/>
                        </a:rPr>
                        <a:t>Decoherence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Time</a:t>
                      </a:r>
                      <a:endParaRPr lang="en-US" dirty="0" smtClean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i="1" baseline="-25000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i="1" baseline="-25000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~1 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ms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~10-20 </a:t>
                      </a:r>
                      <a:r>
                        <a:rPr lang="el-GR" dirty="0" smtClean="0">
                          <a:latin typeface="Calibri"/>
                          <a:cs typeface="Calibri"/>
                        </a:rPr>
                        <a:t>μ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s 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1919" marR="91919" anchor="ctr"/>
                </a:tc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>
            <a:off x="354228" y="3525520"/>
            <a:ext cx="8332572" cy="115824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Large dipole moment couples the </a:t>
            </a:r>
            <a:r>
              <a:rPr lang="en-US" dirty="0" err="1" smtClean="0"/>
              <a:t>qubit</a:t>
            </a:r>
            <a:r>
              <a:rPr lang="en-US" dirty="0" smtClean="0"/>
              <a:t> well to the cavity in superconducting </a:t>
            </a:r>
            <a:r>
              <a:rPr lang="en-US" dirty="0" err="1" smtClean="0"/>
              <a:t>qubits</a:t>
            </a:r>
            <a:r>
              <a:rPr lang="en-US" dirty="0" smtClean="0"/>
              <a:t>: coupling strength and energy levels are </a:t>
            </a:r>
            <a:r>
              <a:rPr lang="en-US" i="1" dirty="0" smtClean="0"/>
              <a:t>tunable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120" y="4542135"/>
            <a:ext cx="8981440" cy="1849984"/>
            <a:chOff x="71120" y="4542135"/>
            <a:chExt cx="8981440" cy="1849984"/>
          </a:xfrm>
        </p:grpSpPr>
        <p:sp>
          <p:nvSpPr>
            <p:cNvPr id="9" name="Rectangle 8"/>
            <p:cNvSpPr/>
            <p:nvPr/>
          </p:nvSpPr>
          <p:spPr>
            <a:xfrm>
              <a:off x="365760" y="4542135"/>
              <a:ext cx="7752080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0988" indent="-220663">
                <a:buClr>
                  <a:schemeClr val="tx2"/>
                </a:buClr>
                <a:buSzPct val="90000"/>
                <a:buFont typeface="Wingdings" charset="2"/>
                <a:buChar char="§"/>
              </a:pPr>
              <a:r>
                <a:rPr lang="en-US" sz="2400" dirty="0" smtClean="0">
                  <a:latin typeface="Calibri"/>
                  <a:cs typeface="Calibri"/>
                </a:rPr>
                <a:t>Trapped </a:t>
              </a:r>
              <a:r>
                <a:rPr lang="en-US" sz="2400" dirty="0">
                  <a:latin typeface="Calibri"/>
                  <a:cs typeface="Calibri"/>
                </a:rPr>
                <a:t>atoms in cavities have </a:t>
              </a:r>
              <a:r>
                <a:rPr lang="en-US" sz="2400" i="1" dirty="0">
                  <a:latin typeface="Calibri"/>
                  <a:cs typeface="Calibri"/>
                </a:rPr>
                <a:t>longer coherence times</a:t>
              </a:r>
              <a:r>
                <a:rPr lang="en-US" sz="2400" dirty="0">
                  <a:latin typeface="Calibri"/>
                  <a:cs typeface="Calibri"/>
                </a:rPr>
                <a:t>, </a:t>
              </a:r>
              <a:r>
                <a:rPr lang="en-US" sz="2400" i="1" dirty="0">
                  <a:latin typeface="Calibri"/>
                  <a:cs typeface="Calibri"/>
                </a:rPr>
                <a:t>not tunable</a:t>
              </a:r>
              <a:r>
                <a:rPr lang="en-US" sz="2400" dirty="0">
                  <a:latin typeface="Calibri"/>
                  <a:cs typeface="Calibri"/>
                </a:rPr>
                <a:t>, weakly coupled to the cavity for measurement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120" y="5653455"/>
              <a:ext cx="8981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/>
              <a:r>
                <a:rPr lang="en-US" sz="1050" baseline="30000" dirty="0" smtClean="0">
                  <a:latin typeface="Calibri"/>
                  <a:cs typeface="Calibri"/>
                </a:rPr>
                <a:t>1</a:t>
              </a:r>
              <a:r>
                <a:rPr lang="en-US" sz="1050" dirty="0" smtClean="0">
                  <a:latin typeface="Calibri"/>
                  <a:cs typeface="Calibri"/>
                </a:rPr>
                <a:t> D</a:t>
              </a:r>
              <a:r>
                <a:rPr lang="en-US" sz="1050" dirty="0">
                  <a:latin typeface="Calibri"/>
                  <a:cs typeface="Calibri"/>
                </a:rPr>
                <a:t>. I. Schuster, Circuit Quantum Electrodynamics. PhD thesis, Yale University, 2007</a:t>
              </a:r>
              <a:r>
                <a:rPr lang="en-US" sz="1050" dirty="0" smtClean="0">
                  <a:latin typeface="Calibri"/>
                  <a:cs typeface="Calibri"/>
                </a:rPr>
                <a:t>.</a:t>
              </a:r>
            </a:p>
            <a:p>
              <a:pPr marL="111125" indent="-111125"/>
              <a:r>
                <a:rPr lang="en-US" sz="1050" baseline="30000" dirty="0" smtClean="0">
                  <a:latin typeface="Calibri"/>
                  <a:cs typeface="Calibri"/>
                </a:rPr>
                <a:t>4</a:t>
              </a:r>
              <a:r>
                <a:rPr lang="en-US" sz="1050" dirty="0">
                  <a:latin typeface="Calibri"/>
                  <a:cs typeface="Calibri"/>
                </a:rPr>
                <a:t> </a:t>
              </a:r>
              <a:r>
                <a:rPr lang="en-US" sz="1050" dirty="0" err="1">
                  <a:latin typeface="Calibri"/>
                  <a:cs typeface="Calibri"/>
                </a:rPr>
                <a:t>Hanhee</a:t>
              </a:r>
              <a:r>
                <a:rPr lang="en-US" sz="1050" dirty="0">
                  <a:latin typeface="Calibri"/>
                  <a:cs typeface="Calibri"/>
                </a:rPr>
                <a:t> Paik, D. I. Schuster, Lev S. Bishop, G. </a:t>
              </a:r>
              <a:r>
                <a:rPr lang="en-US" sz="1050" dirty="0" err="1">
                  <a:latin typeface="Calibri"/>
                  <a:cs typeface="Calibri"/>
                </a:rPr>
                <a:t>Kirchmair</a:t>
              </a:r>
              <a:r>
                <a:rPr lang="en-US" sz="1050" dirty="0">
                  <a:latin typeface="Calibri"/>
                  <a:cs typeface="Calibri"/>
                </a:rPr>
                <a:t>, G. </a:t>
              </a:r>
              <a:r>
                <a:rPr lang="en-US" sz="1050" dirty="0" err="1">
                  <a:latin typeface="Calibri"/>
                  <a:cs typeface="Calibri"/>
                </a:rPr>
                <a:t>Catelani</a:t>
              </a:r>
              <a:r>
                <a:rPr lang="en-US" sz="1050" dirty="0">
                  <a:latin typeface="Calibri"/>
                  <a:cs typeface="Calibri"/>
                </a:rPr>
                <a:t>, A. P. Sears, B. R. Johnson, M. J. </a:t>
              </a:r>
              <a:r>
                <a:rPr lang="en-US" sz="1050" dirty="0" err="1">
                  <a:latin typeface="Calibri"/>
                  <a:cs typeface="Calibri"/>
                </a:rPr>
                <a:t>Reagor</a:t>
              </a:r>
              <a:r>
                <a:rPr lang="en-US" sz="1050" dirty="0">
                  <a:latin typeface="Calibri"/>
                  <a:cs typeface="Calibri"/>
                </a:rPr>
                <a:t>, L. </a:t>
              </a:r>
              <a:r>
                <a:rPr lang="en-US" sz="1050" dirty="0" err="1">
                  <a:latin typeface="Calibri"/>
                  <a:cs typeface="Calibri"/>
                </a:rPr>
                <a:t>Frunzio</a:t>
              </a:r>
              <a:r>
                <a:rPr lang="en-US" sz="1050" dirty="0">
                  <a:latin typeface="Calibri"/>
                  <a:cs typeface="Calibri"/>
                </a:rPr>
                <a:t>, L. I. </a:t>
              </a:r>
              <a:r>
                <a:rPr lang="en-US" sz="1050" dirty="0" err="1">
                  <a:latin typeface="Calibri"/>
                  <a:cs typeface="Calibri"/>
                </a:rPr>
                <a:t>Glazman</a:t>
              </a:r>
              <a:r>
                <a:rPr lang="en-US" sz="1050" dirty="0">
                  <a:latin typeface="Calibri"/>
                  <a:cs typeface="Calibri"/>
                </a:rPr>
                <a:t>, S. M. </a:t>
              </a:r>
              <a:r>
                <a:rPr lang="en-US" sz="1050" dirty="0" err="1">
                  <a:latin typeface="Calibri"/>
                  <a:cs typeface="Calibri"/>
                </a:rPr>
                <a:t>Girvin</a:t>
              </a:r>
              <a:r>
                <a:rPr lang="en-US" sz="1050" dirty="0">
                  <a:latin typeface="Calibri"/>
                  <a:cs typeface="Calibri"/>
                </a:rPr>
                <a:t>, M. H. </a:t>
              </a:r>
              <a:r>
                <a:rPr lang="en-US" sz="1050" dirty="0" err="1">
                  <a:latin typeface="Calibri"/>
                  <a:cs typeface="Calibri"/>
                </a:rPr>
                <a:t>Devoret</a:t>
              </a:r>
              <a:r>
                <a:rPr lang="en-US" sz="1050" dirty="0">
                  <a:latin typeface="Calibri"/>
                  <a:cs typeface="Calibri"/>
                </a:rPr>
                <a:t>, and R. J. </a:t>
              </a:r>
              <a:r>
                <a:rPr lang="en-US" sz="1050" dirty="0" err="1">
                  <a:latin typeface="Calibri"/>
                  <a:cs typeface="Calibri"/>
                </a:rPr>
                <a:t>Schoelkopf</a:t>
              </a:r>
              <a:r>
                <a:rPr lang="en-US" sz="1050" dirty="0">
                  <a:latin typeface="Calibri"/>
                  <a:cs typeface="Calibri"/>
                </a:rPr>
                <a:t>. Observation of High Coherence in Josephson Junction </a:t>
              </a:r>
              <a:r>
                <a:rPr lang="en-US" sz="1050" dirty="0" err="1">
                  <a:latin typeface="Calibri"/>
                  <a:cs typeface="Calibri"/>
                </a:rPr>
                <a:t>Qubits</a:t>
              </a:r>
              <a:r>
                <a:rPr lang="en-US" sz="1050" dirty="0">
                  <a:latin typeface="Calibri"/>
                  <a:cs typeface="Calibri"/>
                </a:rPr>
                <a:t> Measured in a Three-Dimensional Circuit QED Architecture. Phys. Rev. </a:t>
              </a:r>
              <a:r>
                <a:rPr lang="en-US" sz="1050" dirty="0" err="1">
                  <a:latin typeface="Calibri"/>
                  <a:cs typeface="Calibri"/>
                </a:rPr>
                <a:t>Lett</a:t>
              </a:r>
              <a:r>
                <a:rPr lang="en-US" sz="1050" dirty="0">
                  <a:latin typeface="Calibri"/>
                  <a:cs typeface="Calibri"/>
                </a:rPr>
                <a:t>., 107:240501, Dec 2011.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</a:t>
            </a:r>
            <a:r>
              <a:rPr lang="en-US" dirty="0" err="1" smtClean="0"/>
              <a:t>Qubit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3" name="Picture 2" descr="circuit_qed_reson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34" y="1278322"/>
            <a:ext cx="4820685" cy="2460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1643" y="3563868"/>
            <a:ext cx="442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Coplanar waveguide resonator and lumped circuit element reproduced from</a:t>
            </a:r>
            <a:r>
              <a:rPr lang="en-US" sz="1200" baseline="30000" dirty="0">
                <a:latin typeface="Calibri"/>
                <a:cs typeface="Calibri"/>
              </a:rPr>
              <a:t>5</a:t>
            </a:r>
            <a:r>
              <a:rPr lang="en-US" sz="1200" dirty="0" smtClean="0">
                <a:latin typeface="Calibri"/>
                <a:cs typeface="Calibri"/>
              </a:rPr>
              <a:t>.</a:t>
            </a:r>
          </a:p>
          <a:p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76579" y="1236610"/>
            <a:ext cx="4820541" cy="256855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Implemented as Josephson Junction and large capacitance coupled to transmission line resonator (coplanar waveguide, CPW)</a:t>
            </a:r>
          </a:p>
          <a:p>
            <a:pPr lvl="1"/>
            <a:r>
              <a:rPr lang="en-US" dirty="0" smtClean="0"/>
              <a:t>Transmission </a:t>
            </a:r>
            <a:r>
              <a:rPr lang="en-US" dirty="0"/>
              <a:t>Line Resonator ~ </a:t>
            </a:r>
            <a:r>
              <a:rPr lang="en-US" dirty="0" smtClean="0"/>
              <a:t>Cavity</a:t>
            </a:r>
          </a:p>
          <a:p>
            <a:pPr lvl="1"/>
            <a:r>
              <a:rPr lang="en-US" dirty="0"/>
              <a:t>2D Planar or 3D cavity couples </a:t>
            </a:r>
            <a:r>
              <a:rPr lang="en-US" dirty="0" err="1"/>
              <a:t>qubit</a:t>
            </a:r>
            <a:r>
              <a:rPr lang="en-US" dirty="0"/>
              <a:t> to readout </a:t>
            </a:r>
            <a:r>
              <a:rPr lang="en-US" dirty="0" smtClean="0"/>
              <a:t>hardware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6739" y="3969651"/>
            <a:ext cx="8285101" cy="2352241"/>
            <a:chOff x="86739" y="3969651"/>
            <a:chExt cx="8285101" cy="2352241"/>
          </a:xfrm>
        </p:grpSpPr>
        <p:grpSp>
          <p:nvGrpSpPr>
            <p:cNvPr id="10" name="Group 9"/>
            <p:cNvGrpSpPr/>
            <p:nvPr/>
          </p:nvGrpSpPr>
          <p:grpSpPr>
            <a:xfrm>
              <a:off x="86739" y="3969651"/>
              <a:ext cx="8285101" cy="1799958"/>
              <a:chOff x="86739" y="4447171"/>
              <a:chExt cx="8285101" cy="1799958"/>
            </a:xfrm>
          </p:grpSpPr>
          <p:sp>
            <p:nvSpPr>
              <p:cNvPr id="7" name="Content Placeholder 5"/>
              <p:cNvSpPr txBox="1">
                <a:spLocks/>
              </p:cNvSpPr>
              <p:nvPr/>
            </p:nvSpPr>
            <p:spPr>
              <a:xfrm>
                <a:off x="86739" y="4447171"/>
                <a:ext cx="4820541" cy="1750430"/>
              </a:xfrm>
              <a:prstGeom prst="rect">
                <a:avLst/>
              </a:prstGeom>
            </p:spPr>
            <p:txBody>
              <a:bodyPr/>
              <a:lstStyle>
                <a:lvl1pPr marL="285750" indent="-228600" algn="l" rtl="0" eaLnBrk="1" latinLnBrk="0" hangingPunct="1">
                  <a:spcBef>
                    <a:spcPts val="1800"/>
                  </a:spcBef>
                  <a:spcAft>
                    <a:spcPts val="0"/>
                  </a:spcAft>
                  <a:buClr>
                    <a:schemeClr val="accent1">
                      <a:lumMod val="75000"/>
                    </a:schemeClr>
                  </a:buClr>
                  <a:buSzPct val="90000"/>
                  <a:buFont typeface="Wingdings" charset="2"/>
                  <a:buChar char="§"/>
                  <a:tabLst/>
                  <a:defRPr kumimoji="0" sz="24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28650" indent="-285750" algn="l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 typeface="Calibri" panose="020F0502020204030204" pitchFamily="34" charset="0"/>
                  <a:buChar char="—"/>
                  <a:defRPr kumimoji="0"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800100" indent="-171450" algn="l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 typeface="Arial" panose="020B0604020202020204" pitchFamily="34" charset="0"/>
                  <a:buChar char="•"/>
                  <a:defRPr kumimoji="0"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028700" indent="-171450" algn="l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Lucida Grande"/>
                  <a:buChar char="–"/>
                  <a:defRPr kumimoji="0" sz="1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1257300" indent="-171450" algn="l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Font typeface="Arial"/>
                  <a:buChar char="•"/>
                  <a:tabLst>
                    <a:tab pos="1200150" algn="l"/>
                  </a:tabLst>
                  <a:defRPr kumimoji="0" lang="en-US" sz="1600" kern="1200" smtClean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1627632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Wingdings 2"/>
                  <a:buChar char="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31136" indent="-18288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 2" pitchFamily="18" charset="2"/>
                  <a:buChar char="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Dipole Moment, resonator modes, energy levels—all tunable in microwave and Josephson Junction design</a:t>
                </a:r>
              </a:p>
              <a:p>
                <a:pPr marL="342900" lvl="1" indent="0">
                  <a:buNone/>
                </a:pPr>
                <a:endParaRPr lang="en-US" dirty="0"/>
              </a:p>
            </p:txBody>
          </p:sp>
          <p:pic>
            <p:nvPicPr>
              <p:cNvPr id="6" name="Picture 5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520" y="4587327"/>
                <a:ext cx="3068320" cy="165980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42240" y="5490895"/>
              <a:ext cx="49072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1125" indent="-111125"/>
              <a:r>
                <a:rPr lang="en-US" sz="1200" baseline="30000" dirty="0">
                  <a:latin typeface="Calibri"/>
                  <a:cs typeface="Calibri"/>
                </a:rPr>
                <a:t>5</a:t>
              </a:r>
              <a:r>
                <a:rPr lang="en-US" sz="1200" dirty="0">
                  <a:latin typeface="Calibri"/>
                  <a:cs typeface="Calibri"/>
                </a:rPr>
                <a:t> </a:t>
              </a:r>
              <a:r>
                <a:rPr lang="en-US" sz="1200" dirty="0" err="1">
                  <a:latin typeface="Calibri"/>
                  <a:cs typeface="Calibri"/>
                </a:rPr>
                <a:t>Alexandre</a:t>
              </a:r>
              <a:r>
                <a:rPr lang="en-US" sz="1200" dirty="0">
                  <a:latin typeface="Calibri"/>
                  <a:cs typeface="Calibri"/>
                </a:rPr>
                <a:t> </a:t>
              </a:r>
              <a:r>
                <a:rPr lang="en-US" sz="1200" dirty="0" err="1">
                  <a:latin typeface="Calibri"/>
                  <a:cs typeface="Calibri"/>
                </a:rPr>
                <a:t>Blais</a:t>
              </a:r>
              <a:r>
                <a:rPr lang="en-US" sz="1200" dirty="0">
                  <a:latin typeface="Calibri"/>
                  <a:cs typeface="Calibri"/>
                </a:rPr>
                <a:t>, </a:t>
              </a:r>
              <a:r>
                <a:rPr lang="en-US" sz="1200" dirty="0" err="1">
                  <a:latin typeface="Calibri"/>
                  <a:cs typeface="Calibri"/>
                </a:rPr>
                <a:t>Ren-Shou</a:t>
              </a:r>
              <a:r>
                <a:rPr lang="en-US" sz="1200" dirty="0">
                  <a:latin typeface="Calibri"/>
                  <a:cs typeface="Calibri"/>
                </a:rPr>
                <a:t> Huang, Andreas </a:t>
              </a:r>
              <a:r>
                <a:rPr lang="en-US" sz="1200" dirty="0" err="1">
                  <a:latin typeface="Calibri"/>
                  <a:cs typeface="Calibri"/>
                </a:rPr>
                <a:t>Wallraff</a:t>
              </a:r>
              <a:r>
                <a:rPr lang="en-US" sz="1200" dirty="0">
                  <a:latin typeface="Calibri"/>
                  <a:cs typeface="Calibri"/>
                </a:rPr>
                <a:t>, S. M. </a:t>
              </a:r>
              <a:r>
                <a:rPr lang="en-US" sz="1200" dirty="0" err="1">
                  <a:latin typeface="Calibri"/>
                  <a:cs typeface="Calibri"/>
                </a:rPr>
                <a:t>Girvin</a:t>
              </a:r>
              <a:r>
                <a:rPr lang="en-US" sz="1200" dirty="0">
                  <a:latin typeface="Calibri"/>
                  <a:cs typeface="Calibri"/>
                </a:rPr>
                <a:t>, and R. J. </a:t>
              </a:r>
              <a:r>
                <a:rPr lang="en-US" sz="1200" dirty="0" err="1">
                  <a:latin typeface="Calibri"/>
                  <a:cs typeface="Calibri"/>
                </a:rPr>
                <a:t>Schoelkopf</a:t>
              </a:r>
              <a:r>
                <a:rPr lang="en-US" sz="1200" dirty="0">
                  <a:latin typeface="Calibri"/>
                  <a:cs typeface="Calibri"/>
                </a:rPr>
                <a:t>. Cavity quantum electrodynamics for superconducting electrical circuits: An architecture for quantum computation. Phys. Rev. A, 69:062320, Jun 2004.</a:t>
              </a:r>
              <a:endParaRPr lang="en-US" sz="1200" dirty="0" smtClean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78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</a:t>
            </a:r>
            <a:r>
              <a:rPr lang="en-US" dirty="0" err="1" smtClean="0"/>
              <a:t>Qubit</a:t>
            </a:r>
            <a:r>
              <a:rPr lang="en-US" dirty="0" smtClean="0"/>
              <a:t> Design—COMSOL Modeling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470290"/>
            <a:ext cx="8793101" cy="256855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Key advantage of Circuit QED is its </a:t>
            </a:r>
            <a:r>
              <a:rPr lang="en-US" dirty="0" err="1" smtClean="0"/>
              <a:t>tunability</a:t>
            </a:r>
            <a:r>
              <a:rPr lang="en-US" dirty="0" smtClean="0"/>
              <a:t> through fabrication</a:t>
            </a:r>
          </a:p>
          <a:p>
            <a:r>
              <a:rPr lang="en-US" dirty="0" smtClean="0"/>
              <a:t>Emphasis on design microwave circuitry calls for detailed classical and quantum models of noise</a:t>
            </a:r>
          </a:p>
          <a:p>
            <a:r>
              <a:rPr lang="en-US" dirty="0" smtClean="0"/>
              <a:t>COMSOL and other modeling tools provide a means to parameterize noise sources</a:t>
            </a:r>
          </a:p>
        </p:txBody>
      </p:sp>
      <p:pic>
        <p:nvPicPr>
          <p:cNvPr id="4" name="Picture 3" descr="comsol_model_workf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51"/>
          <a:stretch/>
        </p:blipFill>
        <p:spPr>
          <a:xfrm>
            <a:off x="508000" y="3975100"/>
            <a:ext cx="2560320" cy="1739900"/>
          </a:xfrm>
          <a:prstGeom prst="rect">
            <a:avLst/>
          </a:prstGeom>
        </p:spPr>
      </p:pic>
      <p:pic>
        <p:nvPicPr>
          <p:cNvPr id="5" name="Picture 4" descr="comsol_model_workflo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3" r="38529"/>
          <a:stretch/>
        </p:blipFill>
        <p:spPr>
          <a:xfrm>
            <a:off x="3037840" y="3995420"/>
            <a:ext cx="2479040" cy="1739900"/>
          </a:xfrm>
          <a:prstGeom prst="rect">
            <a:avLst/>
          </a:prstGeom>
        </p:spPr>
      </p:pic>
      <p:pic>
        <p:nvPicPr>
          <p:cNvPr id="6" name="Picture 5" descr="comsol_model_workflo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6"/>
          <a:stretch/>
        </p:blipFill>
        <p:spPr>
          <a:xfrm>
            <a:off x="5496560" y="3975100"/>
            <a:ext cx="315722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7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COMSOL RF Simulation Studies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470291"/>
            <a:ext cx="8274941" cy="1628510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Model systems used to develop more accurate descriptions of the microwave circuits that constitute a </a:t>
            </a:r>
            <a:r>
              <a:rPr lang="en-US" dirty="0" err="1" smtClean="0"/>
              <a:t>qubit</a:t>
            </a:r>
            <a:endParaRPr lang="en-US" dirty="0" smtClean="0"/>
          </a:p>
          <a:p>
            <a:r>
              <a:rPr lang="en-US" dirty="0" smtClean="0"/>
              <a:t>Model Progression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1281" y="1905325"/>
            <a:ext cx="9062719" cy="1884354"/>
            <a:chOff x="81281" y="1905325"/>
            <a:chExt cx="9062719" cy="1884354"/>
          </a:xfrm>
        </p:grpSpPr>
        <p:pic>
          <p:nvPicPr>
            <p:cNvPr id="4" name="Picture 3" descr="mpa_wlan_transparent_geometry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39" b="716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9" b="29083"/>
            <a:stretch/>
          </p:blipFill>
          <p:spPr>
            <a:xfrm>
              <a:off x="5852160" y="1905325"/>
              <a:ext cx="3291840" cy="1884354"/>
            </a:xfrm>
            <a:prstGeom prst="rect">
              <a:avLst/>
            </a:prstGeom>
          </p:spPr>
        </p:pic>
        <p:sp>
          <p:nvSpPr>
            <p:cNvPr id="7" name="Content Placeholder 5"/>
            <p:cNvSpPr txBox="1">
              <a:spLocks/>
            </p:cNvSpPr>
            <p:nvPr/>
          </p:nvSpPr>
          <p:spPr>
            <a:xfrm>
              <a:off x="81281" y="3095891"/>
              <a:ext cx="4389120" cy="653149"/>
            </a:xfrm>
            <a:prstGeom prst="rect">
              <a:avLst/>
            </a:prstGeom>
          </p:spPr>
          <p:txBody>
            <a:bodyPr/>
            <a:lstStyle>
              <a:lvl1pPr marL="285750" indent="-228600" algn="l" rtl="0" eaLnBrk="1" latinLnBrk="0" hangingPunct="1">
                <a:spcBef>
                  <a:spcPts val="1800"/>
                </a:spcBef>
                <a:spcAft>
                  <a:spcPts val="0"/>
                </a:spcAft>
                <a:buClr>
                  <a:schemeClr val="accent1">
                    <a:lumMod val="75000"/>
                  </a:schemeClr>
                </a:buClr>
                <a:buSzPct val="90000"/>
                <a:buFont typeface="Wingdings" charset="2"/>
                <a:buChar char="§"/>
                <a:tabLst/>
                <a:defRPr kumimoji="0" sz="2400" b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28650" indent="-2857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Calibri" panose="020F0502020204030204" pitchFamily="34" charset="0"/>
                <a:buChar char="—"/>
                <a:defRPr kumimoji="0"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8001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Char char="•"/>
                <a:defRPr kumimoji="0"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0287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Lucida Grande"/>
                <a:buChar char="–"/>
                <a:defRPr kumimoji="0" sz="1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12573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Font typeface="Arial"/>
                <a:buChar char="•"/>
                <a:tabLst>
                  <a:tab pos="1200150" algn="l"/>
                </a:tabLst>
                <a:defRPr kumimoji="0" lang="en-US" sz="1600" kern="1200" smtClean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0238" lvl="1" indent="-287338">
                <a:buFont typeface="+mj-lt"/>
                <a:buAutoNum type="arabicPeriod"/>
                <a:tabLst>
                  <a:tab pos="630238" algn="l"/>
                </a:tabLst>
              </a:pPr>
              <a:r>
                <a:rPr lang="en-US" dirty="0" err="1" smtClean="0"/>
                <a:t>Microstrip</a:t>
              </a:r>
              <a:r>
                <a:rPr lang="en-US" dirty="0" smtClean="0"/>
                <a:t> Patch Antenna (MPA)</a:t>
              </a:r>
            </a:p>
            <a:p>
              <a:pPr marL="342900" lvl="1" indent="0">
                <a:buNone/>
                <a:tabLst>
                  <a:tab pos="630238" algn="l"/>
                </a:tabLst>
              </a:pP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280" y="3241040"/>
            <a:ext cx="8030210" cy="1960880"/>
            <a:chOff x="81280" y="3241040"/>
            <a:chExt cx="8030210" cy="1960880"/>
          </a:xfrm>
        </p:grpSpPr>
        <p:pic>
          <p:nvPicPr>
            <p:cNvPr id="5" name="Picture 4" descr="microstripline_geometry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528" b="72222" l="307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44" b="26815"/>
            <a:stretch/>
          </p:blipFill>
          <p:spPr>
            <a:xfrm>
              <a:off x="4754998" y="3241040"/>
              <a:ext cx="3356492" cy="1960880"/>
            </a:xfrm>
            <a:prstGeom prst="rect">
              <a:avLst/>
            </a:prstGeom>
          </p:spPr>
        </p:pic>
        <p:sp>
          <p:nvSpPr>
            <p:cNvPr id="8" name="Content Placeholder 5"/>
            <p:cNvSpPr txBox="1">
              <a:spLocks/>
            </p:cNvSpPr>
            <p:nvPr/>
          </p:nvSpPr>
          <p:spPr>
            <a:xfrm>
              <a:off x="81280" y="4013199"/>
              <a:ext cx="3870960" cy="538481"/>
            </a:xfrm>
            <a:prstGeom prst="rect">
              <a:avLst/>
            </a:prstGeom>
          </p:spPr>
          <p:txBody>
            <a:bodyPr/>
            <a:lstStyle>
              <a:lvl1pPr marL="285750" indent="-228600" algn="l" rtl="0" eaLnBrk="1" latinLnBrk="0" hangingPunct="1">
                <a:spcBef>
                  <a:spcPts val="1800"/>
                </a:spcBef>
                <a:spcAft>
                  <a:spcPts val="0"/>
                </a:spcAft>
                <a:buClr>
                  <a:schemeClr val="accent1">
                    <a:lumMod val="75000"/>
                  </a:schemeClr>
                </a:buClr>
                <a:buSzPct val="90000"/>
                <a:buFont typeface="Wingdings" charset="2"/>
                <a:buChar char="§"/>
                <a:tabLst/>
                <a:defRPr kumimoji="0" sz="2400" b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28650" indent="-2857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Calibri" panose="020F0502020204030204" pitchFamily="34" charset="0"/>
                <a:buChar char="—"/>
                <a:defRPr kumimoji="0"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8001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Char char="•"/>
                <a:defRPr kumimoji="0"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0287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Lucida Grande"/>
                <a:buChar char="–"/>
                <a:defRPr kumimoji="0" sz="1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12573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Font typeface="Arial"/>
                <a:buChar char="•"/>
                <a:tabLst>
                  <a:tab pos="1200150" algn="l"/>
                </a:tabLst>
                <a:defRPr kumimoji="0" lang="en-US" sz="1600" kern="1200" smtClean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27063" lvl="1" indent="-280988">
                <a:buFont typeface="+mj-lt"/>
                <a:buAutoNum type="arabicPeriod" startAt="2"/>
                <a:tabLst>
                  <a:tab pos="630238" algn="l"/>
                </a:tabLst>
              </a:pPr>
              <a:r>
                <a:rPr lang="en-US" dirty="0" smtClean="0"/>
                <a:t>Microstripline Antenna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2240" y="4551680"/>
            <a:ext cx="6620559" cy="1859280"/>
            <a:chOff x="142240" y="4551680"/>
            <a:chExt cx="6620559" cy="1859280"/>
          </a:xfrm>
        </p:grpSpPr>
        <p:pic>
          <p:nvPicPr>
            <p:cNvPr id="6" name="Picture 5" descr="cpw_geometry.tif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034" b="84282" l="237" r="982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48" b="16000"/>
            <a:stretch/>
          </p:blipFill>
          <p:spPr>
            <a:xfrm>
              <a:off x="4125585" y="4551680"/>
              <a:ext cx="2637214" cy="1859280"/>
            </a:xfrm>
            <a:prstGeom prst="rect">
              <a:avLst/>
            </a:prstGeom>
          </p:spPr>
        </p:pic>
        <p:sp>
          <p:nvSpPr>
            <p:cNvPr id="9" name="Content Placeholder 5"/>
            <p:cNvSpPr txBox="1">
              <a:spLocks/>
            </p:cNvSpPr>
            <p:nvPr/>
          </p:nvSpPr>
          <p:spPr>
            <a:xfrm>
              <a:off x="142240" y="4924691"/>
              <a:ext cx="3677920" cy="561710"/>
            </a:xfrm>
            <a:prstGeom prst="rect">
              <a:avLst/>
            </a:prstGeom>
          </p:spPr>
          <p:txBody>
            <a:bodyPr/>
            <a:lstStyle>
              <a:lvl1pPr marL="285750" indent="-228600" algn="l" rtl="0" eaLnBrk="1" latinLnBrk="0" hangingPunct="1">
                <a:spcBef>
                  <a:spcPts val="1800"/>
                </a:spcBef>
                <a:spcAft>
                  <a:spcPts val="0"/>
                </a:spcAft>
                <a:buClr>
                  <a:schemeClr val="accent1">
                    <a:lumMod val="75000"/>
                  </a:schemeClr>
                </a:buClr>
                <a:buSzPct val="90000"/>
                <a:buFont typeface="Wingdings" charset="2"/>
                <a:buChar char="§"/>
                <a:tabLst/>
                <a:defRPr kumimoji="0" sz="2400" b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28650" indent="-2857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Calibri" panose="020F0502020204030204" pitchFamily="34" charset="0"/>
                <a:buChar char="—"/>
                <a:defRPr kumimoji="0"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8001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Char char="•"/>
                <a:defRPr kumimoji="0"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0287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Lucida Grande"/>
                <a:buChar char="–"/>
                <a:defRPr kumimoji="0" sz="1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12573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Font typeface="Arial"/>
                <a:buChar char="•"/>
                <a:tabLst>
                  <a:tab pos="1200150" algn="l"/>
                </a:tabLst>
                <a:defRPr kumimoji="0" lang="en-US" sz="1600" kern="1200" smtClean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68325" lvl="1" indent="-284163">
                <a:buFont typeface="+mj-lt"/>
                <a:buAutoNum type="arabicPeriod" startAt="3"/>
                <a:tabLst>
                  <a:tab pos="568325" algn="l"/>
                </a:tabLst>
              </a:pPr>
              <a:r>
                <a:rPr lang="en-US" dirty="0" smtClean="0"/>
                <a:t>Coplanar Waveguide (CPW)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48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tch-antenna_s1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6528" r="1285"/>
          <a:stretch/>
        </p:blipFill>
        <p:spPr>
          <a:xfrm>
            <a:off x="4712492" y="4165600"/>
            <a:ext cx="3974307" cy="1800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Microstrip Patch Antenna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76579" y="1470290"/>
            <a:ext cx="4597021" cy="2568559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Simple geometry, application in consumer antenna designs, military devices, and other areas where space is premium</a:t>
            </a:r>
          </a:p>
          <a:p>
            <a:r>
              <a:rPr lang="en-US" dirty="0" smtClean="0"/>
              <a:t>We used a simple coaxial excitation to reproduce the return loss results from</a:t>
            </a:r>
            <a:r>
              <a:rPr lang="en-US" baseline="30000" dirty="0" smtClean="0"/>
              <a:t>6</a:t>
            </a:r>
            <a:r>
              <a:rPr lang="en-US" dirty="0" smtClean="0"/>
              <a:t> to verify our COMSOL model</a:t>
            </a:r>
          </a:p>
        </p:txBody>
      </p:sp>
      <p:pic>
        <p:nvPicPr>
          <p:cNvPr id="4" name="Picture 3" descr="mpa_wlan_s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/>
          <a:stretch/>
        </p:blipFill>
        <p:spPr>
          <a:xfrm>
            <a:off x="4795520" y="1400502"/>
            <a:ext cx="3658869" cy="271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865" y="5297855"/>
            <a:ext cx="3679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sz="1200" baseline="30000" dirty="0" smtClean="0">
                <a:latin typeface="Calibri"/>
                <a:cs typeface="Calibri"/>
              </a:rPr>
              <a:t>6</a:t>
            </a:r>
            <a:r>
              <a:rPr lang="en-US" sz="1200" dirty="0" smtClean="0">
                <a:latin typeface="Calibri"/>
                <a:cs typeface="Calibri"/>
              </a:rPr>
              <a:t> </a:t>
            </a:r>
            <a:r>
              <a:rPr lang="en-US" sz="1200" dirty="0">
                <a:latin typeface="Calibri"/>
                <a:cs typeface="Calibri"/>
              </a:rPr>
              <a:t>J. </a:t>
            </a:r>
            <a:r>
              <a:rPr lang="en-US" sz="1200" dirty="0" err="1">
                <a:latin typeface="Calibri"/>
                <a:cs typeface="Calibri"/>
              </a:rPr>
              <a:t>Kaur</a:t>
            </a:r>
            <a:r>
              <a:rPr lang="en-US" sz="1200" dirty="0">
                <a:latin typeface="Calibri"/>
                <a:cs typeface="Calibri"/>
              </a:rPr>
              <a:t> and R. </a:t>
            </a:r>
            <a:r>
              <a:rPr lang="en-US" sz="1200" dirty="0" err="1">
                <a:latin typeface="Calibri"/>
                <a:cs typeface="Calibri"/>
              </a:rPr>
              <a:t>Khanna</a:t>
            </a:r>
            <a:r>
              <a:rPr lang="en-US" sz="1200" dirty="0">
                <a:latin typeface="Calibri"/>
                <a:cs typeface="Calibri"/>
              </a:rPr>
              <a:t>. Co-axial Fed Rectangular </a:t>
            </a:r>
            <a:r>
              <a:rPr lang="en-US" sz="1200" dirty="0" err="1">
                <a:latin typeface="Calibri"/>
                <a:cs typeface="Calibri"/>
              </a:rPr>
              <a:t>Microstrip</a:t>
            </a:r>
            <a:r>
              <a:rPr lang="en-US" sz="1200" dirty="0">
                <a:latin typeface="Calibri"/>
                <a:cs typeface="Calibri"/>
              </a:rPr>
              <a:t> Patch Antenna for 5.2 GHz WLAN Applica- </a:t>
            </a:r>
            <a:r>
              <a:rPr lang="en-US" sz="1200" dirty="0" err="1">
                <a:latin typeface="Calibri"/>
                <a:cs typeface="Calibri"/>
              </a:rPr>
              <a:t>tion</a:t>
            </a:r>
            <a:r>
              <a:rPr lang="en-US" sz="1200" dirty="0">
                <a:latin typeface="Calibri"/>
                <a:cs typeface="Calibri"/>
              </a:rPr>
              <a:t>. Universal Journal of Electrical and Electronic Engineering, 1(3):94–98, 2013.</a:t>
            </a:r>
            <a:endParaRPr lang="en-US" sz="12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19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terise_admx_comsol_qubits_0825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materise_admx_comsol_qubits_082515.potx</Template>
  <TotalTime>2342</TotalTime>
  <Words>1238</Words>
  <Application>Microsoft Macintosh PowerPoint</Application>
  <PresentationFormat>On-screen Show (4:3)</PresentationFormat>
  <Paragraphs>132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materise_admx_comsol_qubits_082515</vt:lpstr>
      <vt:lpstr>Simulation of Superconducting Qubits Using COMSOL</vt:lpstr>
      <vt:lpstr>Outline</vt:lpstr>
      <vt:lpstr>Review of Cavity QED Systems</vt:lpstr>
      <vt:lpstr>Superconducting Qubits and Circuit QED</vt:lpstr>
      <vt:lpstr>Cavity QED—Circuit QED Comparison</vt:lpstr>
      <vt:lpstr>Superconducting Qubit Design</vt:lpstr>
      <vt:lpstr>Superconducting Qubit Design—COMSOL Modeling</vt:lpstr>
      <vt:lpstr>COMSOL RF Simulation Studies</vt:lpstr>
      <vt:lpstr>Microstrip Patch Antenna</vt:lpstr>
      <vt:lpstr>Microstripline Resonator</vt:lpstr>
      <vt:lpstr>Microstripline Resonator</vt:lpstr>
      <vt:lpstr>Coplanar Waveguide</vt:lpstr>
      <vt:lpstr>Noise Parametrization</vt:lpstr>
      <vt:lpstr>Spatially Varying Permittivity</vt:lpstr>
      <vt:lpstr>Spatially Varying Permittivity COMSOL Study, 1</vt:lpstr>
      <vt:lpstr>Spatially Varying Permittivity COMSOL Study, 2</vt:lpstr>
      <vt:lpstr>COMSOL Modeling—ADMX Contributions</vt:lpstr>
      <vt:lpstr>Summary</vt:lpstr>
      <vt:lpstr>Future Work</vt:lpstr>
      <vt:lpstr>Acknowledgements</vt:lpstr>
      <vt:lpstr>PowerPoint Presentation</vt:lpstr>
    </vt:vector>
  </TitlesOfParts>
  <Manager/>
  <Company>LLNL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of Superconducting Qubits Using COMSOL</dc:title>
  <dc:subject/>
  <dc:creator>Materise, Nick</dc:creator>
  <cp:keywords/>
  <dc:description/>
  <cp:lastModifiedBy>Materise, Nicholas</cp:lastModifiedBy>
  <cp:revision>102</cp:revision>
  <cp:lastPrinted>2015-04-28T22:04:16Z</cp:lastPrinted>
  <dcterms:created xsi:type="dcterms:W3CDTF">2015-07-06T19:43:41Z</dcterms:created>
  <dcterms:modified xsi:type="dcterms:W3CDTF">2015-08-25T20:07:07Z</dcterms:modified>
  <cp:category/>
</cp:coreProperties>
</file>