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67" r:id="rId4"/>
    <p:sldId id="268" r:id="rId5"/>
    <p:sldId id="271" r:id="rId6"/>
    <p:sldId id="269" r:id="rId7"/>
    <p:sldId id="272" r:id="rId8"/>
    <p:sldId id="273" r:id="rId9"/>
    <p:sldId id="270" r:id="rId10"/>
    <p:sldId id="274" r:id="rId11"/>
    <p:sldId id="275" r:id="rId12"/>
    <p:sldId id="276" r:id="rId13"/>
    <p:sldId id="277" r:id="rId14"/>
    <p:sldId id="279" r:id="rId15"/>
    <p:sldId id="282" r:id="rId16"/>
    <p:sldId id="284" r:id="rId17"/>
    <p:sldId id="283" r:id="rId18"/>
    <p:sldId id="278" r:id="rId19"/>
    <p:sldId id="285" r:id="rId20"/>
    <p:sldId id="28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0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CBBEF84-EA0E-7444-B92F-986775FD8C9F}" type="datetimeFigureOut">
              <a:rPr lang="en-US"/>
              <a:pPr>
                <a:defRPr/>
              </a:pPr>
              <a:t>8/22/15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2B8DE7-7404-F443-831B-CAAD03741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33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D4CA708-9A03-FA43-B2BB-8A2CDA20A644}" type="datetimeFigureOut">
              <a:rPr lang="en-US"/>
              <a:pPr>
                <a:defRPr/>
              </a:pPr>
              <a:t>8/22/15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EDAFF14-0D3B-7541-B469-16C8B5510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12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12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876789BF-FE2F-9340-992C-D8647FDF4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43B8-0AAC-EB4B-9016-273275C0E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8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215B-7841-5245-B404-9E379DF6E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B8EA-583B-704D-BBD1-72FD4DCD8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8B0D-8A93-E645-A5DF-2D7A408C7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8A08-D511-BE4C-B8EE-EBA5681F1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5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0F86-2F2F-9246-82BD-B6FE880CA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A4FC-C704-8E43-B4AD-98E138B8E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2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48D00214-F913-C145-A633-80359B835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9B7A4A5D-6EA9-B44A-B7E4-76600C874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Novel Aluminum-based High-Q Cold RF Resonators for ADMX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latin typeface="Helvetica" charset="0"/>
              </a:rPr>
              <a:t>Katsuya</a:t>
            </a:r>
            <a:r>
              <a:rPr lang="en-US">
                <a:latin typeface="Helvetica" charset="0"/>
              </a:rPr>
              <a:t> Yonehara</a:t>
            </a:r>
          </a:p>
          <a:p>
            <a:pPr eaLnBrk="1" hangingPunct="1"/>
            <a:r>
              <a:rPr lang="en-US">
                <a:latin typeface="Helvetica" charset="0"/>
              </a:rPr>
              <a:t>ADMX RF resonator workshop at LLNL</a:t>
            </a:r>
          </a:p>
          <a:p>
            <a:pPr eaLnBrk="1" hangingPunct="1"/>
            <a:r>
              <a:rPr lang="en-US">
                <a:latin typeface="Helvetica" charset="0"/>
              </a:rPr>
              <a:t>24-28</a:t>
            </a:r>
            <a:r>
              <a:rPr lang="en-US" baseline="30000">
                <a:latin typeface="Helvetica" charset="0"/>
              </a:rPr>
              <a:t>th</a:t>
            </a:r>
            <a:r>
              <a:rPr lang="en-US">
                <a:latin typeface="Helvetica" charset="0"/>
              </a:rPr>
              <a:t> August, 2015</a:t>
            </a:r>
          </a:p>
          <a:p>
            <a:pPr eaLnBrk="1" hangingPunct="1"/>
            <a:endParaRPr lang="en-US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Proposed 3-yrs project </a:t>
            </a:r>
            <a:r>
              <a:rPr lang="en-US" dirty="0">
                <a:latin typeface="Helvetica" charset="0"/>
              </a:rPr>
              <a:t>for </a:t>
            </a:r>
            <a:r>
              <a:rPr lang="en-US" dirty="0" smtClean="0">
                <a:latin typeface="Helvetica" charset="0"/>
              </a:rPr>
              <a:t>studying </a:t>
            </a:r>
            <a:r>
              <a:rPr lang="en-US" dirty="0" smtClean="0">
                <a:latin typeface="Helvetica" charset="0"/>
              </a:rPr>
              <a:t>of material </a:t>
            </a:r>
            <a:r>
              <a:rPr lang="en-US" dirty="0">
                <a:latin typeface="Helvetica" charset="0"/>
              </a:rPr>
              <a:t>properties of high-purity aluminum</a:t>
            </a:r>
          </a:p>
        </p:txBody>
      </p:sp>
      <p:sp>
        <p:nvSpPr>
          <p:cNvPr id="17410" name="Content Placeholder 6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DC electric resistivity and thermal conductivity test</a:t>
            </a:r>
          </a:p>
          <a:p>
            <a:pPr eaLnBrk="1" hangingPunct="1"/>
            <a:r>
              <a:rPr lang="en-US" dirty="0">
                <a:latin typeface="Helvetica" charset="0"/>
              </a:rPr>
              <a:t>AC electric resistivity test</a:t>
            </a:r>
          </a:p>
          <a:p>
            <a:pPr eaLnBrk="1" hangingPunct="1"/>
            <a:r>
              <a:rPr lang="en-US" dirty="0">
                <a:latin typeface="Helvetica" charset="0"/>
              </a:rPr>
              <a:t>Prototype High-Q cold RF resonator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5AF34F9-62C5-C647-BBCE-1B89DCEF78FB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1150"/>
            <a:ext cx="8686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474663" y="2460625"/>
            <a:ext cx="261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Time table (3 year plan)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228725" y="4130675"/>
            <a:ext cx="33162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Dark blue: Preparation</a:t>
            </a:r>
          </a:p>
          <a:p>
            <a:pPr eaLnBrk="1" hangingPunct="1"/>
            <a:r>
              <a:rPr lang="en-US" sz="1400">
                <a:solidFill>
                  <a:srgbClr val="FF6600"/>
                </a:solidFill>
              </a:rPr>
              <a:t>Orange: Cold test</a:t>
            </a:r>
          </a:p>
          <a:p>
            <a:pPr eaLnBrk="1" hangingPunct="1"/>
            <a:r>
              <a:rPr lang="en-US" sz="1400">
                <a:solidFill>
                  <a:srgbClr val="3366FF"/>
                </a:solidFill>
              </a:rPr>
              <a:t>Light blue: Contingency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DC electric resistivity and thermal conductivity tests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7A576CB-93D2-714C-95EC-EFC91409871F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11188" y="971550"/>
            <a:ext cx="7881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DC electric resistivity measurements are required to check the sample quality and to use </a:t>
            </a:r>
          </a:p>
          <a:p>
            <a:pPr eaLnBrk="1" hangingPunct="1"/>
            <a:r>
              <a:rPr lang="en-US" sz="1600"/>
              <a:t>the result for theoretical investigations of electron conductivity compared with the AC result 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068513"/>
            <a:ext cx="21605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008188"/>
            <a:ext cx="19304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008188"/>
            <a:ext cx="18129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1031875" y="5213350"/>
            <a:ext cx="130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Teslatron</a:t>
            </a:r>
          </a:p>
          <a:p>
            <a:pPr eaLnBrk="1" hangingPunct="1"/>
            <a:r>
              <a:rPr lang="en-US" sz="1400"/>
              <a:t>(0-14 Tesla)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3335338" y="5341938"/>
            <a:ext cx="233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Inserts for DC resistivity test</a:t>
            </a:r>
          </a:p>
          <a:p>
            <a:pPr eaLnBrk="1" hangingPunct="1"/>
            <a:r>
              <a:rPr lang="en-US" sz="1400"/>
              <a:t>(300 – 1.9 Kelvin)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6546850" y="5267325"/>
            <a:ext cx="233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Instruments</a:t>
            </a:r>
          </a:p>
          <a:p>
            <a:pPr eaLnBrk="1" hangingPunct="1"/>
            <a:r>
              <a:rPr lang="en-US" sz="1400"/>
              <a:t>(nano-voltmeter,</a:t>
            </a:r>
          </a:p>
          <a:p>
            <a:pPr eaLnBrk="1" hangingPunct="1"/>
            <a:r>
              <a:rPr lang="en-US" sz="1400"/>
              <a:t>low jitter current source,</a:t>
            </a:r>
          </a:p>
          <a:p>
            <a:pPr eaLnBrk="1" hangingPunct="1"/>
            <a:r>
              <a:rPr lang="en-US" sz="1400"/>
              <a:t>temperature sensor)</a:t>
            </a: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806450" y="1565275"/>
            <a:ext cx="557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High-field cold facility in Technical Division at Fermilab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AC electric resistivity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7B01A7-11A7-BD4F-BD54-67E9A081FCA8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442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9700"/>
            <a:ext cx="17367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871788"/>
            <a:ext cx="18288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779713"/>
            <a:ext cx="3200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2197100" y="4197350"/>
            <a:ext cx="1612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SCM-1</a:t>
            </a:r>
          </a:p>
          <a:p>
            <a:pPr eaLnBrk="1" hangingPunct="1"/>
            <a:r>
              <a:rPr lang="en-US" sz="1400"/>
              <a:t>(0-20 Tesla </a:t>
            </a:r>
          </a:p>
          <a:p>
            <a:pPr eaLnBrk="1" hangingPunct="1"/>
            <a:r>
              <a:rPr lang="en-US" sz="1400"/>
              <a:t> 300-0.01 Kelvin)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4097338" y="968375"/>
            <a:ext cx="502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• Preliminary AC electric resistivity measurement will be done in Teslatron at Fermilab</a:t>
            </a:r>
          </a:p>
          <a:p>
            <a:pPr eaLnBrk="1" hangingPunct="1"/>
            <a:r>
              <a:rPr lang="en-US" sz="1800"/>
              <a:t>• In order to meet the ADMX operation parameter, other AC electric resistivity measurement will be carried out at the National High Magnetic Field Lab in Florida 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4029075" y="5002213"/>
            <a:ext cx="502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• A compact resonator will be made</a:t>
            </a:r>
          </a:p>
          <a:p>
            <a:pPr eaLnBrk="1" hangingPunct="1"/>
            <a:r>
              <a:rPr lang="en-US" sz="1800"/>
              <a:t>• Above pictures are a superconducting 1.86 GHz Coplanar Waveguide Resonator</a:t>
            </a:r>
          </a:p>
          <a:p>
            <a:pPr eaLnBrk="1" hangingPunct="1"/>
            <a:r>
              <a:rPr lang="en-US" sz="1800"/>
              <a:t>• Size of resonator part is only a few mm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Make prototype </a:t>
            </a:r>
            <a:r>
              <a:rPr lang="en-US" dirty="0">
                <a:latin typeface="Helvetica" charset="0"/>
              </a:rPr>
              <a:t>cold RF </a:t>
            </a:r>
            <a:r>
              <a:rPr lang="en-US" dirty="0" smtClean="0">
                <a:latin typeface="Helvetica" charset="0"/>
              </a:rPr>
              <a:t>resonator</a:t>
            </a:r>
            <a:endParaRPr lang="en-US" dirty="0">
              <a:latin typeface="Helvetica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Make a prototype resonator in which the resonant frequency can be 2 GHz – 20 GHz 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>
                <a:latin typeface="Helvetica" charset="0"/>
              </a:rPr>
              <a:t>Demonstrate feasibility of a large volume high-Q resonator</a:t>
            </a:r>
          </a:p>
          <a:p>
            <a:pPr lvl="1" eaLnBrk="1" hangingPunct="1"/>
            <a:r>
              <a:rPr lang="en-US" dirty="0" smtClean="0">
                <a:latin typeface="Helvetica" charset="0"/>
              </a:rPr>
              <a:t>Develop surface </a:t>
            </a:r>
            <a:r>
              <a:rPr lang="en-US" dirty="0">
                <a:latin typeface="Helvetica" charset="0"/>
              </a:rPr>
              <a:t>treatment </a:t>
            </a:r>
            <a:r>
              <a:rPr lang="en-US" dirty="0" smtClean="0">
                <a:latin typeface="Helvetica" charset="0"/>
              </a:rPr>
              <a:t>technologies including with </a:t>
            </a:r>
            <a:r>
              <a:rPr lang="en-US" dirty="0">
                <a:latin typeface="Helvetica" charset="0"/>
              </a:rPr>
              <a:t>metallic </a:t>
            </a:r>
            <a:r>
              <a:rPr lang="en-US" dirty="0" smtClean="0">
                <a:latin typeface="Helvetica" charset="0"/>
              </a:rPr>
              <a:t>coat, SRF surface polishing, and </a:t>
            </a:r>
            <a:r>
              <a:rPr lang="en-US" dirty="0">
                <a:latin typeface="Helvetica" charset="0"/>
              </a:rPr>
              <a:t>annealing </a:t>
            </a:r>
            <a:r>
              <a:rPr lang="en-US" dirty="0" smtClean="0">
                <a:latin typeface="Helvetica" charset="0"/>
              </a:rPr>
              <a:t>processes</a:t>
            </a:r>
          </a:p>
          <a:p>
            <a:r>
              <a:rPr lang="en-US" dirty="0" smtClean="0">
                <a:latin typeface="Helvetica" charset="0"/>
              </a:rPr>
              <a:t>Test will be done at NHMFL </a:t>
            </a:r>
            <a:r>
              <a:rPr lang="en-US" dirty="0">
                <a:latin typeface="Helvetica" charset="0"/>
              </a:rPr>
              <a:t>and/or </a:t>
            </a:r>
            <a:r>
              <a:rPr lang="en-US" dirty="0" err="1">
                <a:latin typeface="Helvetica" charset="0"/>
              </a:rPr>
              <a:t>Mucool</a:t>
            </a:r>
            <a:r>
              <a:rPr lang="en-US" dirty="0">
                <a:latin typeface="Helvetica" charset="0"/>
              </a:rPr>
              <a:t> Test </a:t>
            </a:r>
            <a:r>
              <a:rPr lang="en-US" dirty="0" smtClean="0">
                <a:latin typeface="Helvetica" charset="0"/>
              </a:rPr>
              <a:t>Area</a:t>
            </a:r>
            <a:endParaRPr lang="en-US" dirty="0">
              <a:latin typeface="Helvetica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1F078BC-12F9-F94F-B304-ACDBF7A86188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 descr="RF_r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1" y="3769776"/>
            <a:ext cx="3786503" cy="2461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420" y="3455491"/>
            <a:ext cx="240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Radial size of pillbox cavity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741533" y="2850167"/>
            <a:ext cx="4152302" cy="288998"/>
          </a:xfrm>
          <a:custGeom>
            <a:avLst/>
            <a:gdLst>
              <a:gd name="connsiteX0" fmla="*/ 0 w 4152302"/>
              <a:gd name="connsiteY0" fmla="*/ 235761 h 288998"/>
              <a:gd name="connsiteX1" fmla="*/ 22815 w 4152302"/>
              <a:gd name="connsiteY1" fmla="*/ 60841 h 288998"/>
              <a:gd name="connsiteX2" fmla="*/ 342223 w 4152302"/>
              <a:gd name="connsiteY2" fmla="*/ 22815 h 288998"/>
              <a:gd name="connsiteX3" fmla="*/ 745285 w 4152302"/>
              <a:gd name="connsiteY3" fmla="*/ 60841 h 288998"/>
              <a:gd name="connsiteX4" fmla="*/ 1171162 w 4152302"/>
              <a:gd name="connsiteY4" fmla="*/ 159709 h 288998"/>
              <a:gd name="connsiteX5" fmla="*/ 1627459 w 4152302"/>
              <a:gd name="connsiteY5" fmla="*/ 60841 h 288998"/>
              <a:gd name="connsiteX6" fmla="*/ 1916447 w 4152302"/>
              <a:gd name="connsiteY6" fmla="*/ 114078 h 288998"/>
              <a:gd name="connsiteX7" fmla="*/ 2235855 w 4152302"/>
              <a:gd name="connsiteY7" fmla="*/ 144499 h 288998"/>
              <a:gd name="connsiteX8" fmla="*/ 2661732 w 4152302"/>
              <a:gd name="connsiteY8" fmla="*/ 38026 h 288998"/>
              <a:gd name="connsiteX9" fmla="*/ 3118029 w 4152302"/>
              <a:gd name="connsiteY9" fmla="*/ 167314 h 288998"/>
              <a:gd name="connsiteX10" fmla="*/ 3422227 w 4152302"/>
              <a:gd name="connsiteY10" fmla="*/ 98868 h 288998"/>
              <a:gd name="connsiteX11" fmla="*/ 3749240 w 4152302"/>
              <a:gd name="connsiteY11" fmla="*/ 0 h 288998"/>
              <a:gd name="connsiteX12" fmla="*/ 4152302 w 4152302"/>
              <a:gd name="connsiteY12" fmla="*/ 114078 h 288998"/>
              <a:gd name="connsiteX13" fmla="*/ 4152302 w 4152302"/>
              <a:gd name="connsiteY13" fmla="*/ 288998 h 288998"/>
              <a:gd name="connsiteX14" fmla="*/ 0 w 4152302"/>
              <a:gd name="connsiteY14" fmla="*/ 235761 h 2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2302" h="288998">
                <a:moveTo>
                  <a:pt x="0" y="235761"/>
                </a:moveTo>
                <a:lnTo>
                  <a:pt x="22815" y="60841"/>
                </a:lnTo>
                <a:lnTo>
                  <a:pt x="342223" y="22815"/>
                </a:lnTo>
                <a:lnTo>
                  <a:pt x="745285" y="60841"/>
                </a:lnTo>
                <a:lnTo>
                  <a:pt x="1171162" y="159709"/>
                </a:lnTo>
                <a:lnTo>
                  <a:pt x="1627459" y="60841"/>
                </a:lnTo>
                <a:lnTo>
                  <a:pt x="1916447" y="114078"/>
                </a:lnTo>
                <a:lnTo>
                  <a:pt x="2235855" y="144499"/>
                </a:lnTo>
                <a:lnTo>
                  <a:pt x="2661732" y="38026"/>
                </a:lnTo>
                <a:lnTo>
                  <a:pt x="3118029" y="167314"/>
                </a:lnTo>
                <a:lnTo>
                  <a:pt x="3422227" y="98868"/>
                </a:lnTo>
                <a:lnTo>
                  <a:pt x="3749240" y="0"/>
                </a:lnTo>
                <a:lnTo>
                  <a:pt x="4152302" y="114078"/>
                </a:lnTo>
                <a:lnTo>
                  <a:pt x="4152302" y="288998"/>
                </a:lnTo>
                <a:lnTo>
                  <a:pt x="0" y="23576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 systematic investigation of surface condition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789BF-FE2F-9340-992C-D8647FDF408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450" y="1106318"/>
            <a:ext cx="74312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Surface condition is particularly important to reduce the</a:t>
            </a:r>
          </a:p>
          <a:p>
            <a:r>
              <a:rPr lang="en-US" dirty="0" smtClean="0"/>
              <a:t>surface resistivity (when the </a:t>
            </a:r>
            <a:r>
              <a:rPr lang="en-US" dirty="0" err="1" smtClean="0"/>
              <a:t>mfp</a:t>
            </a:r>
            <a:r>
              <a:rPr lang="en-US" dirty="0" smtClean="0"/>
              <a:t> of electron is longer than </a:t>
            </a:r>
          </a:p>
          <a:p>
            <a:r>
              <a:rPr lang="en-US" dirty="0" smtClean="0"/>
              <a:t>surface roughness)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45239" y="2855083"/>
            <a:ext cx="4160525" cy="171401"/>
          </a:xfrm>
          <a:custGeom>
            <a:avLst/>
            <a:gdLst>
              <a:gd name="connsiteX0" fmla="*/ 0 w 4160525"/>
              <a:gd name="connsiteY0" fmla="*/ 62327 h 171401"/>
              <a:gd name="connsiteX1" fmla="*/ 335023 w 4160525"/>
              <a:gd name="connsiteY1" fmla="*/ 7790 h 171401"/>
              <a:gd name="connsiteX2" fmla="*/ 747959 w 4160525"/>
              <a:gd name="connsiteY2" fmla="*/ 54536 h 171401"/>
              <a:gd name="connsiteX3" fmla="*/ 1168686 w 4160525"/>
              <a:gd name="connsiteY3" fmla="*/ 155819 h 171401"/>
              <a:gd name="connsiteX4" fmla="*/ 1612787 w 4160525"/>
              <a:gd name="connsiteY4" fmla="*/ 54536 h 171401"/>
              <a:gd name="connsiteX5" fmla="*/ 2251669 w 4160525"/>
              <a:gd name="connsiteY5" fmla="*/ 140237 h 171401"/>
              <a:gd name="connsiteX6" fmla="*/ 2656814 w 4160525"/>
              <a:gd name="connsiteY6" fmla="*/ 38954 h 171401"/>
              <a:gd name="connsiteX7" fmla="*/ 3108706 w 4160525"/>
              <a:gd name="connsiteY7" fmla="*/ 171401 h 171401"/>
              <a:gd name="connsiteX8" fmla="*/ 3435939 w 4160525"/>
              <a:gd name="connsiteY8" fmla="*/ 101282 h 171401"/>
              <a:gd name="connsiteX9" fmla="*/ 3739797 w 4160525"/>
              <a:gd name="connsiteY9" fmla="*/ 0 h 171401"/>
              <a:gd name="connsiteX10" fmla="*/ 4160525 w 4160525"/>
              <a:gd name="connsiteY10" fmla="*/ 116864 h 17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0525" h="171401">
                <a:moveTo>
                  <a:pt x="0" y="62327"/>
                </a:moveTo>
                <a:lnTo>
                  <a:pt x="335023" y="7790"/>
                </a:lnTo>
                <a:lnTo>
                  <a:pt x="747959" y="54536"/>
                </a:lnTo>
                <a:lnTo>
                  <a:pt x="1168686" y="155819"/>
                </a:lnTo>
                <a:lnTo>
                  <a:pt x="1612787" y="54536"/>
                </a:lnTo>
                <a:lnTo>
                  <a:pt x="2251669" y="140237"/>
                </a:lnTo>
                <a:lnTo>
                  <a:pt x="2656814" y="38954"/>
                </a:lnTo>
                <a:lnTo>
                  <a:pt x="3108706" y="171401"/>
                </a:lnTo>
                <a:lnTo>
                  <a:pt x="3435939" y="101282"/>
                </a:lnTo>
                <a:lnTo>
                  <a:pt x="3739797" y="0"/>
                </a:lnTo>
                <a:lnTo>
                  <a:pt x="4160525" y="116864"/>
                </a:ln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45239" y="2329500"/>
            <a:ext cx="4152734" cy="599904"/>
          </a:xfrm>
          <a:custGeom>
            <a:avLst/>
            <a:gdLst>
              <a:gd name="connsiteX0" fmla="*/ 0 w 4152734"/>
              <a:gd name="connsiteY0" fmla="*/ 599904 h 599904"/>
              <a:gd name="connsiteX1" fmla="*/ 23374 w 4152734"/>
              <a:gd name="connsiteY1" fmla="*/ 77909 h 599904"/>
              <a:gd name="connsiteX2" fmla="*/ 335023 w 4152734"/>
              <a:gd name="connsiteY2" fmla="*/ 15582 h 599904"/>
              <a:gd name="connsiteX3" fmla="*/ 740168 w 4152734"/>
              <a:gd name="connsiteY3" fmla="*/ 77909 h 599904"/>
              <a:gd name="connsiteX4" fmla="*/ 1168687 w 4152734"/>
              <a:gd name="connsiteY4" fmla="*/ 155819 h 599904"/>
              <a:gd name="connsiteX5" fmla="*/ 1612788 w 4152734"/>
              <a:gd name="connsiteY5" fmla="*/ 62327 h 599904"/>
              <a:gd name="connsiteX6" fmla="*/ 2251670 w 4152734"/>
              <a:gd name="connsiteY6" fmla="*/ 163610 h 599904"/>
              <a:gd name="connsiteX7" fmla="*/ 2649023 w 4152734"/>
              <a:gd name="connsiteY7" fmla="*/ 54536 h 599904"/>
              <a:gd name="connsiteX8" fmla="*/ 3100915 w 4152734"/>
              <a:gd name="connsiteY8" fmla="*/ 186983 h 599904"/>
              <a:gd name="connsiteX9" fmla="*/ 3412565 w 4152734"/>
              <a:gd name="connsiteY9" fmla="*/ 116864 h 599904"/>
              <a:gd name="connsiteX10" fmla="*/ 3739798 w 4152734"/>
              <a:gd name="connsiteY10" fmla="*/ 0 h 599904"/>
              <a:gd name="connsiteX11" fmla="*/ 4152734 w 4152734"/>
              <a:gd name="connsiteY11" fmla="*/ 116864 h 59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734" h="599904">
                <a:moveTo>
                  <a:pt x="0" y="599904"/>
                </a:moveTo>
                <a:lnTo>
                  <a:pt x="23374" y="77909"/>
                </a:lnTo>
                <a:lnTo>
                  <a:pt x="335023" y="15582"/>
                </a:lnTo>
                <a:lnTo>
                  <a:pt x="740168" y="77909"/>
                </a:lnTo>
                <a:lnTo>
                  <a:pt x="1168687" y="155819"/>
                </a:lnTo>
                <a:lnTo>
                  <a:pt x="1612788" y="62327"/>
                </a:lnTo>
                <a:lnTo>
                  <a:pt x="2251670" y="163610"/>
                </a:lnTo>
                <a:lnTo>
                  <a:pt x="2649023" y="54536"/>
                </a:lnTo>
                <a:lnTo>
                  <a:pt x="3100915" y="186983"/>
                </a:lnTo>
                <a:lnTo>
                  <a:pt x="3412565" y="116864"/>
                </a:lnTo>
                <a:lnTo>
                  <a:pt x="3739798" y="0"/>
                </a:lnTo>
                <a:lnTo>
                  <a:pt x="4152734" y="116864"/>
                </a:lnTo>
              </a:path>
            </a:pathLst>
          </a:cu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43804" y="2971947"/>
            <a:ext cx="810290" cy="67002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9797" y="3026484"/>
            <a:ext cx="311650" cy="77130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2006" y="3026484"/>
            <a:ext cx="619875" cy="77130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2006" y="3026484"/>
            <a:ext cx="171408" cy="77130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4090" y="3797790"/>
            <a:ext cx="33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Randomly scattered from surface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8070" y="2426580"/>
            <a:ext cx="190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Conductor surface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4281" y="3607388"/>
            <a:ext cx="178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Incident electron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806450" y="4390687"/>
            <a:ext cx="6633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Control roughness</a:t>
            </a:r>
          </a:p>
          <a:p>
            <a:r>
              <a:rPr lang="en-US" dirty="0"/>
              <a:t>	</a:t>
            </a:r>
            <a:r>
              <a:rPr lang="en-US" sz="1800" dirty="0" smtClean="0"/>
              <a:t>- Make smooth by annealing at 773 K (melting point of Al 993 K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Electro-polishing, chemical rinsing,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r>
              <a:rPr lang="en-US" dirty="0" smtClean="0"/>
              <a:t>• Thickness</a:t>
            </a:r>
          </a:p>
        </p:txBody>
      </p:sp>
    </p:spTree>
    <p:extLst>
      <p:ext uri="{BB962C8B-B14F-4D97-AF65-F5344CB8AC3E}">
        <p14:creationId xmlns:p14="http://schemas.microsoft.com/office/powerpoint/2010/main" val="161193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possible ways to fabricate Al-based resonator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thin aluminum sheet and form a resonator shape</a:t>
            </a:r>
          </a:p>
          <a:p>
            <a:r>
              <a:rPr lang="en-US" dirty="0" smtClean="0"/>
              <a:t>Make a thin aluminum film by vacuum deposition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789BF-FE2F-9340-992C-D8647FDF40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4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Fabricate Al-base RF resonator by using SRF technique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337"/>
            <a:ext cx="8672513" cy="1739792"/>
          </a:xfrm>
        </p:spPr>
        <p:txBody>
          <a:bodyPr/>
          <a:lstStyle/>
          <a:p>
            <a:r>
              <a:rPr lang="en-US" sz="1800" dirty="0" smtClean="0"/>
              <a:t>Conceive manufacturing as for SRF cavities, i.e. using deep-drawing to produce half </a:t>
            </a:r>
            <a:r>
              <a:rPr lang="en-US" sz="1800" dirty="0" smtClean="0"/>
              <a:t>cells</a:t>
            </a:r>
            <a:endParaRPr lang="en-US" sz="1800" dirty="0" smtClean="0"/>
          </a:p>
          <a:p>
            <a:r>
              <a:rPr lang="en-US" sz="1800" dirty="0" smtClean="0"/>
              <a:t>Tune half cell by trimming equator</a:t>
            </a:r>
          </a:p>
          <a:p>
            <a:r>
              <a:rPr lang="en-US" sz="1800" dirty="0" smtClean="0"/>
              <a:t>Join half cells by EBW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789BF-FE2F-9340-992C-D8647FDF40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217718"/>
            <a:ext cx="1894998" cy="145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62" y="2324898"/>
            <a:ext cx="1750659" cy="11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74" y="2324898"/>
            <a:ext cx="2138240" cy="123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350" y="4358392"/>
            <a:ext cx="3332813" cy="2499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4920" y="3668066"/>
            <a:ext cx="835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Or, since high </a:t>
            </a:r>
            <a:r>
              <a:rPr lang="en-US" sz="1800" dirty="0" smtClean="0">
                <a:solidFill>
                  <a:srgbClr val="FF6600"/>
                </a:solidFill>
              </a:rPr>
              <a:t>purity aluminum is soft (like gold</a:t>
            </a:r>
            <a:r>
              <a:rPr lang="en-US" sz="1800" dirty="0" smtClean="0">
                <a:solidFill>
                  <a:srgbClr val="FF6600"/>
                </a:solidFill>
              </a:rPr>
              <a:t>) we can apply</a:t>
            </a:r>
            <a:r>
              <a:rPr lang="en-US" sz="1800" dirty="0" smtClean="0">
                <a:solidFill>
                  <a:srgbClr val="FF6600"/>
                </a:solidFill>
              </a:rPr>
              <a:t> metal spinning formation 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→ </a:t>
            </a:r>
            <a:r>
              <a:rPr lang="en-US" sz="1800" dirty="0">
                <a:solidFill>
                  <a:srgbClr val="FF6600"/>
                </a:solidFill>
              </a:rPr>
              <a:t>A</a:t>
            </a:r>
            <a:r>
              <a:rPr lang="en-US" sz="1800" dirty="0" smtClean="0">
                <a:solidFill>
                  <a:srgbClr val="FF6600"/>
                </a:solidFill>
              </a:rPr>
              <a:t>dvantage for seamless shape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338" y="4342735"/>
            <a:ext cx="3713012" cy="25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Vacuum Deposition Thin Film Coatings Facility at Lab 7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0215F35-E765-CB41-B7BC-AD2D94FC3B17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94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571015"/>
            <a:ext cx="51657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806450" y="1098550"/>
            <a:ext cx="742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Thin Film Coating Facility in Particle Physics Department in Lab 7 at Fermilab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7558" y="5614216"/>
            <a:ext cx="333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Available thickness will be limited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ossible applications by using high-purity Al resonators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cavity</a:t>
            </a:r>
          </a:p>
          <a:p>
            <a:pPr lvl="1"/>
            <a:r>
              <a:rPr lang="en-US" dirty="0" smtClean="0"/>
              <a:t>High Secondary Emission Yield (SEY) induces a </a:t>
            </a:r>
            <a:r>
              <a:rPr lang="en-US" dirty="0" err="1" smtClean="0"/>
              <a:t>multipactoring</a:t>
            </a:r>
            <a:r>
              <a:rPr lang="en-US" dirty="0" smtClean="0"/>
              <a:t> in the resonator</a:t>
            </a:r>
          </a:p>
          <a:p>
            <a:pPr lvl="1"/>
            <a:r>
              <a:rPr lang="en-US" dirty="0" smtClean="0"/>
              <a:t>It sucks up a huge RF power</a:t>
            </a:r>
          </a:p>
          <a:p>
            <a:pPr lvl="1"/>
            <a:r>
              <a:rPr lang="en-US" dirty="0" err="1" smtClean="0"/>
              <a:t>Multipactoring</a:t>
            </a:r>
            <a:r>
              <a:rPr lang="en-US" dirty="0" smtClean="0"/>
              <a:t> may prevent by a thin-film-coating or putting buffer gas in the resonator</a:t>
            </a:r>
          </a:p>
          <a:p>
            <a:r>
              <a:rPr lang="en-US" dirty="0" smtClean="0"/>
              <a:t>Stabilizer for SC magnet</a:t>
            </a:r>
          </a:p>
          <a:p>
            <a:r>
              <a:rPr lang="en-US" dirty="0" smtClean="0"/>
              <a:t>Substrate for SRF</a:t>
            </a:r>
          </a:p>
          <a:p>
            <a:r>
              <a:rPr lang="en-US" dirty="0" smtClean="0"/>
              <a:t>Quantum electric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24-28,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 | Novel Aluminum-based High-Q Cold RF Resonators for ADMX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789BF-FE2F-9340-992C-D8647FDF40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Summary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Propose high-purity aluminum </a:t>
            </a:r>
            <a:r>
              <a:rPr lang="en-US" dirty="0" smtClean="0">
                <a:latin typeface="Helvetica" charset="0"/>
              </a:rPr>
              <a:t>resonator</a:t>
            </a:r>
          </a:p>
          <a:p>
            <a:pPr lvl="1"/>
            <a:r>
              <a:rPr lang="en-US" dirty="0" smtClean="0">
                <a:latin typeface="Helvetica" charset="0"/>
              </a:rPr>
              <a:t>High-purity aluminum has excellent </a:t>
            </a:r>
            <a:r>
              <a:rPr lang="en-US" dirty="0" smtClean="0">
                <a:latin typeface="Helvetica" charset="0"/>
              </a:rPr>
              <a:t>property, particularly at low temperatures in strong magnetic fields </a:t>
            </a:r>
          </a:p>
          <a:p>
            <a:pPr lvl="2"/>
            <a:r>
              <a:rPr lang="en-US" dirty="0" smtClean="0">
                <a:latin typeface="Helvetica" charset="0"/>
              </a:rPr>
              <a:t>May be the best material</a:t>
            </a:r>
            <a:r>
              <a:rPr lang="en-US" dirty="0" smtClean="0">
                <a:latin typeface="Helvetica" charset="0"/>
              </a:rPr>
              <a:t> for </a:t>
            </a:r>
            <a:r>
              <a:rPr lang="en-US" dirty="0" smtClean="0">
                <a:latin typeface="Helvetica" charset="0"/>
              </a:rPr>
              <a:t>the </a:t>
            </a:r>
            <a:r>
              <a:rPr lang="en-US" dirty="0" err="1" smtClean="0">
                <a:latin typeface="Helvetica" charset="0"/>
              </a:rPr>
              <a:t>axion</a:t>
            </a:r>
            <a:r>
              <a:rPr lang="en-US" dirty="0" smtClean="0">
                <a:latin typeface="Helvetica" charset="0"/>
              </a:rPr>
              <a:t> detector resonator</a:t>
            </a:r>
          </a:p>
          <a:p>
            <a:pPr lvl="1"/>
            <a:r>
              <a:rPr lang="en-US" dirty="0" smtClean="0">
                <a:latin typeface="Helvetica" charset="0"/>
              </a:rPr>
              <a:t>There are many uncertainties to </a:t>
            </a:r>
            <a:r>
              <a:rPr lang="en-US" dirty="0" smtClean="0">
                <a:latin typeface="Helvetica" charset="0"/>
              </a:rPr>
              <a:t>design for </a:t>
            </a:r>
            <a:r>
              <a:rPr lang="en-US" dirty="0" smtClean="0">
                <a:latin typeface="Helvetica" charset="0"/>
              </a:rPr>
              <a:t>the </a:t>
            </a:r>
            <a:r>
              <a:rPr lang="en-US" dirty="0" smtClean="0">
                <a:latin typeface="Helvetica" charset="0"/>
              </a:rPr>
              <a:t>resonator</a:t>
            </a:r>
          </a:p>
          <a:p>
            <a:pPr lvl="1"/>
            <a:r>
              <a:rPr lang="en-US" dirty="0" smtClean="0">
                <a:latin typeface="Helvetica" charset="0"/>
              </a:rPr>
              <a:t>Propose 3-yr project to find out material properties of high-purity aluminum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Look for more collaborators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2CAFC48-D813-1E47-8D98-A8CCADA042C8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Attractive metal, high-purity Aluminum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Improved aluminum refining techniques now provide high-quality, cost effective high-purity aluminum </a:t>
            </a:r>
            <a:r>
              <a:rPr lang="en-US" dirty="0" smtClean="0">
                <a:latin typeface="Helvetica" charset="0"/>
              </a:rPr>
              <a:t>samples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High-purity aluminum shows extremely </a:t>
            </a:r>
            <a:r>
              <a:rPr lang="en-US" dirty="0">
                <a:latin typeface="Helvetica" charset="0"/>
              </a:rPr>
              <a:t>low electric resistivity at low </a:t>
            </a:r>
            <a:r>
              <a:rPr lang="en-US" dirty="0" smtClean="0">
                <a:latin typeface="Helvetica" charset="0"/>
              </a:rPr>
              <a:t>temperatures in strong magnetic fields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High </a:t>
            </a:r>
            <a:r>
              <a:rPr lang="en-US" dirty="0">
                <a:latin typeface="Helvetica" charset="0"/>
              </a:rPr>
              <a:t>energy physics opportunities now at hand motivate a targeted R&amp;D program to fabricate and evaluate resonating cavities using very high purity aluminum at low temperatures in strong magnetic </a:t>
            </a:r>
            <a:r>
              <a:rPr lang="en-US" dirty="0" smtClean="0">
                <a:latin typeface="Helvetica" charset="0"/>
              </a:rPr>
              <a:t>fields</a:t>
            </a:r>
          </a:p>
          <a:p>
            <a:pPr lvl="1"/>
            <a:r>
              <a:rPr lang="en-US" sz="2400" dirty="0" err="1" smtClean="0">
                <a:solidFill>
                  <a:srgbClr val="FF6600"/>
                </a:solidFill>
                <a:latin typeface="Helvetica" charset="0"/>
              </a:rPr>
              <a:t>Axion</a:t>
            </a:r>
            <a:r>
              <a:rPr lang="en-US" sz="2400" dirty="0">
                <a:solidFill>
                  <a:srgbClr val="FF6600"/>
                </a:solidFill>
                <a:latin typeface="Helvetica" charset="0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</a:rPr>
              <a:t>detector resonator</a:t>
            </a:r>
            <a:endParaRPr lang="en-US" sz="2400" dirty="0">
              <a:solidFill>
                <a:srgbClr val="FF6600"/>
              </a:solidFill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C4A831D-C256-FD4C-82AC-7897B3EE9F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DC electric resistivity of </a:t>
            </a:r>
            <a:r>
              <a:rPr lang="en-US" dirty="0" smtClean="0">
                <a:latin typeface="Helvetica" charset="0"/>
              </a:rPr>
              <a:t>Aluminum and Copper</a:t>
            </a:r>
            <a:endParaRPr lang="en-US" dirty="0">
              <a:latin typeface="Helvetica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E3582F1-7B57-D949-A580-FBAEFD7E525D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135063"/>
            <a:ext cx="47990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172075" y="1298368"/>
            <a:ext cx="39639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• Resistivity of 5N-Al is one order of magnitude smaller than 5N-Cu</a:t>
            </a:r>
          </a:p>
          <a:p>
            <a:pPr eaLnBrk="1" hangingPunct="1"/>
            <a:r>
              <a:rPr lang="en-US" sz="1800" dirty="0"/>
              <a:t>• 6N7-Al is available as a commercial product that </a:t>
            </a:r>
            <a:r>
              <a:rPr lang="en-US" sz="1800" dirty="0" smtClean="0"/>
              <a:t>shows </a:t>
            </a:r>
            <a:r>
              <a:rPr lang="en-US" sz="1800" dirty="0"/>
              <a:t>two orders of magnitude lower resistivity than 5N-Cu</a:t>
            </a:r>
          </a:p>
          <a:p>
            <a:pPr eaLnBrk="1" hangingPunct="1"/>
            <a:r>
              <a:rPr lang="en-US" sz="1800" dirty="0"/>
              <a:t>• Al cost about half from the same </a:t>
            </a:r>
          </a:p>
          <a:p>
            <a:pPr eaLnBrk="1" hangingPunct="1"/>
            <a:r>
              <a:rPr lang="en-US" sz="1800" dirty="0"/>
              <a:t>purity Cu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1108075" y="5407025"/>
            <a:ext cx="208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5N = 99.999 %</a:t>
            </a:r>
          </a:p>
          <a:p>
            <a:pPr eaLnBrk="1" hangingPunct="1"/>
            <a:r>
              <a:rPr lang="en-US" sz="1400"/>
              <a:t>6N7 = 99.99997 %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3630202"/>
            <a:ext cx="1510667" cy="2300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3144" y="3874942"/>
            <a:ext cx="2107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 ingot purified through</a:t>
            </a:r>
          </a:p>
          <a:p>
            <a:r>
              <a:rPr lang="en-US" sz="1400" dirty="0" smtClean="0"/>
              <a:t>ultra-high vacuum melting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22187" y="904230"/>
            <a:ext cx="451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Hoshikawa</a:t>
            </a:r>
            <a:r>
              <a:rPr lang="en-US" sz="1200" dirty="0" smtClean="0"/>
              <a:t> et al., “Refining Technology and Low Temperature</a:t>
            </a:r>
          </a:p>
          <a:p>
            <a:r>
              <a:rPr lang="en-US" sz="1200" dirty="0" smtClean="0"/>
              <a:t>Properties for High Purity Aluminum”, R&amp;D report, Sumitomo Kagaku</a:t>
            </a:r>
          </a:p>
          <a:p>
            <a:r>
              <a:rPr lang="en-US" sz="1200" dirty="0" smtClean="0"/>
              <a:t>Vol. 2013.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DC electric resistivity of </a:t>
            </a:r>
            <a:r>
              <a:rPr lang="en-US" dirty="0" smtClean="0">
                <a:latin typeface="Helvetica" charset="0"/>
              </a:rPr>
              <a:t>Al and Cu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in </a:t>
            </a:r>
            <a:r>
              <a:rPr lang="en-US" dirty="0" smtClean="0">
                <a:latin typeface="Helvetica" charset="0"/>
              </a:rPr>
              <a:t>strong </a:t>
            </a:r>
            <a:r>
              <a:rPr lang="en-US" dirty="0">
                <a:latin typeface="Helvetica" charset="0"/>
              </a:rPr>
              <a:t>magnetic fields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9C90B9F-CF48-604E-B031-F1B5E15AF677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556173"/>
            <a:ext cx="445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172075" y="1646238"/>
            <a:ext cx="39639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• Resistivity of copper increases quadratic as a function of external magnetic field strength</a:t>
            </a:r>
          </a:p>
          <a:p>
            <a:pPr eaLnBrk="1" hangingPunct="1"/>
            <a:r>
              <a:rPr lang="en-US" sz="1800"/>
              <a:t>• It is called magneto-resistivity</a:t>
            </a:r>
          </a:p>
          <a:p>
            <a:pPr eaLnBrk="1" hangingPunct="1"/>
            <a:r>
              <a:rPr lang="en-US" sz="1800"/>
              <a:t>• Magneto-resistivity of aluminum is saturated in a strong magnetic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87" y="904230"/>
            <a:ext cx="451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Hoshikawa</a:t>
            </a:r>
            <a:r>
              <a:rPr lang="en-US" sz="1200" dirty="0" smtClean="0"/>
              <a:t> et al., “Refining Technology and Low Temperature</a:t>
            </a:r>
          </a:p>
          <a:p>
            <a:r>
              <a:rPr lang="en-US" sz="1200" dirty="0" smtClean="0"/>
              <a:t>Properties for High Purity Aluminum”, R&amp;D report, Sumitomo Kagaku</a:t>
            </a:r>
          </a:p>
          <a:p>
            <a:r>
              <a:rPr lang="en-US" sz="1200" dirty="0" smtClean="0"/>
              <a:t>Vol. 2013.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AC electric resistivity of </a:t>
            </a:r>
            <a:r>
              <a:rPr lang="en-US" dirty="0" smtClean="0">
                <a:latin typeface="Helvetica" charset="0"/>
              </a:rPr>
              <a:t>Al and Cu</a:t>
            </a:r>
            <a:endParaRPr lang="en-US" dirty="0">
              <a:latin typeface="Helvetica" charset="0"/>
            </a:endParaRPr>
          </a:p>
        </p:txBody>
      </p:sp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DC2F3F4-B5F1-954E-9D56-F4B8DB57CA31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5605" name="Picture 6" descr="rel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185863"/>
            <a:ext cx="34099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rela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012825"/>
            <a:ext cx="273208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936625" y="4719638"/>
            <a:ext cx="7793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• This is only experimental result I </a:t>
            </a:r>
            <a:r>
              <a:rPr lang="en-US" sz="1800" dirty="0" smtClean="0"/>
              <a:t>found </a:t>
            </a:r>
            <a:endParaRPr lang="en-US" sz="1800" dirty="0"/>
          </a:p>
          <a:p>
            <a:pPr eaLnBrk="1" hangingPunct="1"/>
            <a:r>
              <a:rPr lang="en-US" sz="1800" dirty="0"/>
              <a:t>• 1/</a:t>
            </a:r>
            <a:r>
              <a:rPr lang="en-US" sz="1800" dirty="0">
                <a:latin typeface="Symbol" charset="0"/>
                <a:cs typeface="Symbol" charset="0"/>
              </a:rPr>
              <a:t>t</a:t>
            </a:r>
            <a:r>
              <a:rPr lang="en-US" sz="1800" dirty="0"/>
              <a:t> (∝ resistivity in </a:t>
            </a:r>
            <a:r>
              <a:rPr lang="en-US" sz="1800" dirty="0" err="1"/>
              <a:t>Drude</a:t>
            </a:r>
            <a:r>
              <a:rPr lang="en-US" sz="1800" dirty="0"/>
              <a:t> theory) of Cu </a:t>
            </a:r>
            <a:r>
              <a:rPr lang="en-US" sz="1800" dirty="0" smtClean="0"/>
              <a:t>significantly increases (take a part from the DC measurement) at </a:t>
            </a:r>
            <a:r>
              <a:rPr lang="en-US" sz="1800" dirty="0"/>
              <a:t>low temperature which shows an anomalous skin effect</a:t>
            </a:r>
          </a:p>
          <a:p>
            <a:pPr eaLnBrk="1" hangingPunct="1"/>
            <a:r>
              <a:rPr lang="en-US" sz="1800" dirty="0"/>
              <a:t>• </a:t>
            </a:r>
            <a:r>
              <a:rPr lang="en-US" sz="1800" dirty="0" smtClean="0"/>
              <a:t>While 1</a:t>
            </a:r>
            <a:r>
              <a:rPr lang="en-US" sz="1800" dirty="0"/>
              <a:t>/</a:t>
            </a:r>
            <a:r>
              <a:rPr lang="en-US" sz="1800" dirty="0">
                <a:latin typeface="Symbol" charset="0"/>
                <a:cs typeface="Symbol" charset="0"/>
              </a:rPr>
              <a:t>t</a:t>
            </a:r>
            <a:r>
              <a:rPr lang="en-US" sz="1800" dirty="0"/>
              <a:t> is </a:t>
            </a:r>
            <a:r>
              <a:rPr lang="en-US" sz="1800" dirty="0" smtClean="0"/>
              <a:t>a constant (close to the DC measurement) in </a:t>
            </a:r>
            <a:r>
              <a:rPr lang="en-US" sz="1800" dirty="0"/>
              <a:t>Al conductor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2861" y="874325"/>
            <a:ext cx="3248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D. </a:t>
            </a:r>
            <a:r>
              <a:rPr lang="en-US" sz="1200" dirty="0" err="1" smtClean="0"/>
              <a:t>Movshovitz</a:t>
            </a:r>
            <a:r>
              <a:rPr lang="en-US" sz="1200" dirty="0" smtClean="0"/>
              <a:t> et al., Phys. Rev. B41, 10503, 1990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Electron conductivity model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E598B17-E415-5F4D-B51C-DC6B231CAB2C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6629" name="Picture 6" descr="fermisu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5375"/>
            <a:ext cx="38639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475163" y="1201738"/>
            <a:ext cx="46383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• Most characteristics of metal is represented </a:t>
            </a:r>
          </a:p>
          <a:p>
            <a:pPr eaLnBrk="1" hangingPunct="1"/>
            <a:r>
              <a:rPr lang="en-US" sz="1800" dirty="0"/>
              <a:t>by Fermi surface (k-space)</a:t>
            </a:r>
          </a:p>
          <a:p>
            <a:pPr eaLnBrk="1" hangingPunct="1"/>
            <a:r>
              <a:rPr lang="en-US" sz="1800" dirty="0"/>
              <a:t>• Cu has one conductive electron while Al has</a:t>
            </a:r>
          </a:p>
          <a:p>
            <a:pPr eaLnBrk="1" hangingPunct="1"/>
            <a:r>
              <a:rPr lang="en-US" sz="1800" dirty="0"/>
              <a:t>three</a:t>
            </a:r>
          </a:p>
          <a:p>
            <a:pPr eaLnBrk="1" hangingPunct="1"/>
            <a:r>
              <a:rPr lang="en-US" sz="1800" dirty="0"/>
              <a:t>• Since the Fermi surface of Cu is close to </a:t>
            </a:r>
          </a:p>
          <a:p>
            <a:pPr eaLnBrk="1" hangingPunct="1"/>
            <a:r>
              <a:rPr lang="en-US" sz="1800" dirty="0"/>
              <a:t>a sphere some </a:t>
            </a:r>
            <a:r>
              <a:rPr lang="en-US" sz="1800" dirty="0" smtClean="0"/>
              <a:t>properties </a:t>
            </a:r>
            <a:r>
              <a:rPr lang="en-US" sz="1800" dirty="0"/>
              <a:t>can be estimated </a:t>
            </a:r>
          </a:p>
          <a:p>
            <a:pPr eaLnBrk="1" hangingPunct="1"/>
            <a:r>
              <a:rPr lang="en-US" sz="1800" dirty="0"/>
              <a:t>analytically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4475163" y="3376613"/>
            <a:ext cx="4282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</a:t>
            </a:r>
            <a:r>
              <a:rPr lang="en-US" sz="1800" dirty="0" smtClean="0"/>
              <a:t>xample</a:t>
            </a:r>
            <a:r>
              <a:rPr lang="en-US" sz="1800" dirty="0"/>
              <a:t>: surface resistivity of Cu conductor</a:t>
            </a:r>
          </a:p>
        </p:txBody>
      </p:sp>
      <p:pic>
        <p:nvPicPr>
          <p:cNvPr id="26632" name="Picture 10" descr="ASE071600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852863"/>
            <a:ext cx="3648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6013979" y="5316538"/>
            <a:ext cx="2093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6600"/>
                </a:solidFill>
              </a:rPr>
              <a:t>Assume DC </a:t>
            </a:r>
            <a:r>
              <a:rPr lang="en-US" sz="1200" dirty="0">
                <a:solidFill>
                  <a:srgbClr val="FF6600"/>
                </a:solidFill>
              </a:rPr>
              <a:t>resistivity = 6.6 </a:t>
            </a:r>
            <a:r>
              <a:rPr lang="en-US" sz="1200" dirty="0" err="1">
                <a:solidFill>
                  <a:srgbClr val="FF6600"/>
                </a:solidFill>
              </a:rPr>
              <a:t>n</a:t>
            </a:r>
            <a:r>
              <a:rPr lang="en-US" sz="1200" dirty="0" err="1">
                <a:solidFill>
                  <a:srgbClr val="FF6600"/>
                </a:solidFill>
                <a:latin typeface="Symbol" charset="0"/>
                <a:cs typeface="Symbol" charset="0"/>
              </a:rPr>
              <a:t>W</a:t>
            </a:r>
            <a:endParaRPr lang="en-US" sz="1200" dirty="0">
              <a:solidFill>
                <a:srgbClr val="FF6600"/>
              </a:solidFill>
              <a:latin typeface="Symbol" charset="0"/>
              <a:cs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Theoretical investigation of conductivity in Aluminum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727232F-BBE8-A741-A54D-B7EA793B2B55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6389" name="Picture 6" descr="AlSur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003300"/>
            <a:ext cx="27225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65125" y="5110163"/>
            <a:ext cx="33162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en-US" sz="1400" dirty="0"/>
              <a:t>Meshed second-zone Fermi surface</a:t>
            </a:r>
          </a:p>
          <a:p>
            <a:pPr eaLnBrk="1" hangingPunct="1">
              <a:buFontTx/>
              <a:buAutoNum type="alphaLcParenBoth"/>
            </a:pPr>
            <a:r>
              <a:rPr lang="en-US" sz="1400" dirty="0"/>
              <a:t>Meshed second- and third-zone Fermi </a:t>
            </a:r>
            <a:r>
              <a:rPr lang="en-US" sz="1400" dirty="0" smtClean="0"/>
              <a:t>surface in computer simulation</a:t>
            </a:r>
            <a:endParaRPr lang="en-US" sz="1400" dirty="0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478213" y="801688"/>
            <a:ext cx="558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• </a:t>
            </a:r>
            <a:r>
              <a:rPr lang="en-US" sz="1800" dirty="0" smtClean="0"/>
              <a:t>Electron conductivity </a:t>
            </a:r>
            <a:r>
              <a:rPr lang="en-US" sz="1800" dirty="0"/>
              <a:t>of Al is more complicate</a:t>
            </a:r>
          </a:p>
          <a:p>
            <a:pPr eaLnBrk="1" hangingPunct="1"/>
            <a:r>
              <a:rPr lang="en-US" sz="1800" dirty="0"/>
              <a:t>• Relaxation rate due to an electron-phonon interaction</a:t>
            </a:r>
          </a:p>
        </p:txBody>
      </p:sp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3792538" y="1422400"/>
          <a:ext cx="4775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Equation" r:id="rId4" imgW="4775200" imgH="635000" progId="Equation.3">
                  <p:embed/>
                </p:oleObj>
              </mc:Choice>
              <mc:Fallback>
                <p:oleObj name="Equation" r:id="rId4" imgW="4775200" imgH="63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1422400"/>
                        <a:ext cx="4775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051550" y="1998663"/>
            <a:ext cx="1122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6600"/>
                </a:solidFill>
              </a:rPr>
              <a:t>Scattering amp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7226300" y="1919288"/>
            <a:ext cx="1209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6600"/>
                </a:solidFill>
              </a:rPr>
              <a:t>Density</a:t>
            </a:r>
            <a:r>
              <a:rPr lang="en-US" sz="1200" dirty="0" smtClean="0">
                <a:solidFill>
                  <a:srgbClr val="FF6600"/>
                </a:solidFill>
              </a:rPr>
              <a:t> function</a:t>
            </a:r>
          </a:p>
        </p:txBody>
      </p:sp>
      <p:pic>
        <p:nvPicPr>
          <p:cNvPr id="16395" name="Picture 12" descr="2nd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906713"/>
            <a:ext cx="2679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3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906713"/>
            <a:ext cx="2889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15"/>
          <p:cNvSpPr txBox="1">
            <a:spLocks noChangeArrowheads="1"/>
          </p:cNvSpPr>
          <p:nvPr/>
        </p:nvSpPr>
        <p:spPr bwMode="auto">
          <a:xfrm>
            <a:off x="3927475" y="2370138"/>
            <a:ext cx="2043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Relaxation rate in second</a:t>
            </a:r>
          </a:p>
          <a:p>
            <a:pPr eaLnBrk="1" hangingPunct="1"/>
            <a:r>
              <a:rPr lang="en-US" sz="1400"/>
              <a:t>zone Fermi surface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6872288" y="2370138"/>
            <a:ext cx="2043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Relaxation rate in third</a:t>
            </a:r>
          </a:p>
          <a:p>
            <a:pPr eaLnBrk="1" hangingPunct="1"/>
            <a:r>
              <a:rPr lang="en-US" sz="1400"/>
              <a:t>zone Fermi surface</a:t>
            </a:r>
          </a:p>
        </p:txBody>
      </p:sp>
      <p:pic>
        <p:nvPicPr>
          <p:cNvPr id="16399" name="Picture 17" descr="rela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992438"/>
            <a:ext cx="15081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3548063" y="5851523"/>
            <a:ext cx="5578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• Model shows qualitative agreement with </a:t>
            </a:r>
            <a:r>
              <a:rPr lang="en-US" sz="1800" dirty="0" smtClean="0"/>
              <a:t>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7322" y="5580085"/>
            <a:ext cx="2859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D.P. Love et al., Phys. Rev. B26, 5577, 1982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Thermal conductivity of </a:t>
            </a:r>
            <a:r>
              <a:rPr lang="en-US" dirty="0" smtClean="0">
                <a:latin typeface="Helvetica" charset="0"/>
              </a:rPr>
              <a:t>Aluminum and Copper</a:t>
            </a:r>
            <a:endParaRPr lang="en-US" dirty="0">
              <a:latin typeface="Helvetica" charset="0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37550AE-8626-AD44-81E7-B566AE12AD7F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7653" name="Picture 6" descr="A graph showing the thermal conductivity of pure aluminium with 4N, 5N and 6N purity - from reference [3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328738"/>
            <a:ext cx="5124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172075" y="1646238"/>
            <a:ext cx="39639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• 6N-Al shows the highest thermal conductivity</a:t>
            </a:r>
          </a:p>
          <a:p>
            <a:pPr eaLnBrk="1" hangingPunct="1"/>
            <a:r>
              <a:rPr lang="en-US" sz="1800"/>
              <a:t>• Kink point at 1.2 K is because Al becomes superconducting</a:t>
            </a:r>
          </a:p>
          <a:p>
            <a:pPr eaLnBrk="1" hangingPunct="1"/>
            <a:r>
              <a:rPr lang="en-US" sz="1800"/>
              <a:t>• Thermal conductivity of copper will be worse in stronger magnetic fields according to the Wiedemann-Franz 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761" y="1190238"/>
            <a:ext cx="316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A.L. Woodcraft, Cryogenics 45(9) 626-636, 2005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High-Q cold RF resonator for ADMX</a:t>
            </a:r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Helvetica" charset="0"/>
              </a:rPr>
              <a:t>The present ADMX resonator is made of copper. It operates at 100 mK in an 8-Tesla solenoid field with resonant frequencies 0.5-2 GHz. Because the magneto-resistivity and the anomalous skin effect are prominent in the copper resonator, the available Q-factor is &lt;10</a:t>
            </a:r>
            <a:r>
              <a:rPr lang="en-US" baseline="30000">
                <a:latin typeface="Helvetica" charset="0"/>
              </a:rPr>
              <a:t>5</a:t>
            </a:r>
            <a:r>
              <a:rPr lang="en-US">
                <a:latin typeface="Helvetica" charset="0"/>
              </a:rPr>
              <a:t>. </a:t>
            </a:r>
          </a:p>
          <a:p>
            <a:pPr eaLnBrk="1" hangingPunct="1"/>
            <a:r>
              <a:rPr lang="en-US">
                <a:latin typeface="Helvetica" charset="0"/>
              </a:rPr>
              <a:t>If the AC resistivity of high-purity aluminum in strong magnetic fields is kept as low as previous measurements imply, the Q-factor could be an order of magnitude higher than the copper resonator, resulting in an order of magnitude reduction in the integration time required to detect the axion signal. 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Aug 24-28, 2015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K. Yonehara | Novel Aluminum-based High-Q Cold RF Resonators for ADMX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545BC9E-A715-544E-B7F0-B4B5514F6518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Fworkshop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RFworkshop.pot</Template>
  <TotalTime>15131</TotalTime>
  <Words>1648</Words>
  <Application>Microsoft Macintosh PowerPoint</Application>
  <PresentationFormat>On-screen Show (4:3)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RFworkshop</vt:lpstr>
      <vt:lpstr>Fermilab: Footer Only</vt:lpstr>
      <vt:lpstr>Equation</vt:lpstr>
      <vt:lpstr>Novel Aluminum-based High-Q Cold RF Resonators for ADMX</vt:lpstr>
      <vt:lpstr>Attractive metal, high-purity Aluminum</vt:lpstr>
      <vt:lpstr>DC electric resistivity of Aluminum and Copper</vt:lpstr>
      <vt:lpstr>DC electric resistivity of Al and Cu in strong magnetic fields</vt:lpstr>
      <vt:lpstr>AC electric resistivity of Al and Cu</vt:lpstr>
      <vt:lpstr>Electron conductivity model</vt:lpstr>
      <vt:lpstr>Theoretical investigation of conductivity in Aluminum</vt:lpstr>
      <vt:lpstr>Thermal conductivity of Aluminum and Copper</vt:lpstr>
      <vt:lpstr>High-Q cold RF resonator for ADMX</vt:lpstr>
      <vt:lpstr>Proposed 3-yrs project for studying of material properties of high-purity aluminum</vt:lpstr>
      <vt:lpstr>DC electric resistivity and thermal conductivity tests</vt:lpstr>
      <vt:lpstr>AC electric resistivity</vt:lpstr>
      <vt:lpstr>Make prototype cold RF resonator</vt:lpstr>
      <vt:lpstr>Require systematic investigation of surface condition</vt:lpstr>
      <vt:lpstr>Two possible ways to fabricate Al-based resonator</vt:lpstr>
      <vt:lpstr>Fabricate Al-base RF resonator by using SRF technique </vt:lpstr>
      <vt:lpstr>Vacuum Deposition Thin Film Coatings Facility at Lab 7</vt:lpstr>
      <vt:lpstr>Possible applications by using high-purity Al resonators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Accelerator Division</cp:lastModifiedBy>
  <cp:revision>262</cp:revision>
  <cp:lastPrinted>2014-01-20T19:40:21Z</cp:lastPrinted>
  <dcterms:created xsi:type="dcterms:W3CDTF">2014-01-03T20:18:13Z</dcterms:created>
  <dcterms:modified xsi:type="dcterms:W3CDTF">2015-08-24T17:04:23Z</dcterms:modified>
</cp:coreProperties>
</file>