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79" r:id="rId15"/>
    <p:sldId id="273" r:id="rId16"/>
    <p:sldId id="274" r:id="rId17"/>
    <p:sldId id="277" r:id="rId18"/>
    <p:sldId id="282" r:id="rId19"/>
    <p:sldId id="269" r:id="rId20"/>
    <p:sldId id="271" r:id="rId21"/>
    <p:sldId id="278" r:id="rId22"/>
    <p:sldId id="275" r:id="rId23"/>
    <p:sldId id="276" r:id="rId24"/>
    <p:sldId id="272" r:id="rId25"/>
    <p:sldId id="270" r:id="rId26"/>
    <p:sldId id="280" r:id="rId27"/>
    <p:sldId id="281" r:id="rId28"/>
    <p:sldId id="283" r:id="rId29"/>
    <p:sldId id="284" r:id="rId3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3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2200" baseline="0"/>
              <a:t>Modes of Cavity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4404029357379103"/>
          <c:y val="0.12130141190914671"/>
          <c:w val="0.78878201809911874"/>
          <c:h val="0.72289342285253022"/>
        </c:manualLayout>
      </c:layout>
      <c:scatterChart>
        <c:scatterStyle val="lineMarker"/>
        <c:varyColors val="0"/>
        <c:ser>
          <c:idx val="0"/>
          <c:order val="0"/>
          <c:tx>
            <c:v>Trace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TRACE01!$A$4:$A$204</c:f>
              <c:numCache>
                <c:formatCode>0.000E+00</c:formatCode>
                <c:ptCount val="201"/>
                <c:pt idx="0">
                  <c:v>1600000000</c:v>
                </c:pt>
                <c:pt idx="1">
                  <c:v>1604500000</c:v>
                </c:pt>
                <c:pt idx="2">
                  <c:v>1609000000</c:v>
                </c:pt>
                <c:pt idx="3">
                  <c:v>1613500000</c:v>
                </c:pt>
                <c:pt idx="4">
                  <c:v>1618000000</c:v>
                </c:pt>
                <c:pt idx="5">
                  <c:v>1622500000</c:v>
                </c:pt>
                <c:pt idx="6">
                  <c:v>1627000000</c:v>
                </c:pt>
                <c:pt idx="7">
                  <c:v>1631500000</c:v>
                </c:pt>
                <c:pt idx="8">
                  <c:v>1636000000</c:v>
                </c:pt>
                <c:pt idx="9">
                  <c:v>1640500000</c:v>
                </c:pt>
                <c:pt idx="10">
                  <c:v>1645000000</c:v>
                </c:pt>
                <c:pt idx="11">
                  <c:v>1649500000</c:v>
                </c:pt>
                <c:pt idx="12">
                  <c:v>1654000000</c:v>
                </c:pt>
                <c:pt idx="13">
                  <c:v>1658500000</c:v>
                </c:pt>
                <c:pt idx="14">
                  <c:v>1663000000</c:v>
                </c:pt>
                <c:pt idx="15">
                  <c:v>1667500000</c:v>
                </c:pt>
                <c:pt idx="16">
                  <c:v>1672000000</c:v>
                </c:pt>
                <c:pt idx="17">
                  <c:v>1676500000</c:v>
                </c:pt>
                <c:pt idx="18">
                  <c:v>1681000000</c:v>
                </c:pt>
                <c:pt idx="19">
                  <c:v>1685500000</c:v>
                </c:pt>
                <c:pt idx="20">
                  <c:v>1690000000</c:v>
                </c:pt>
                <c:pt idx="21">
                  <c:v>1694500000</c:v>
                </c:pt>
                <c:pt idx="22">
                  <c:v>1699000000</c:v>
                </c:pt>
                <c:pt idx="23">
                  <c:v>1703500000</c:v>
                </c:pt>
                <c:pt idx="24">
                  <c:v>1708000000</c:v>
                </c:pt>
                <c:pt idx="25">
                  <c:v>1712500000</c:v>
                </c:pt>
                <c:pt idx="26">
                  <c:v>1717000000</c:v>
                </c:pt>
                <c:pt idx="27">
                  <c:v>1721500000</c:v>
                </c:pt>
                <c:pt idx="28">
                  <c:v>1726000000</c:v>
                </c:pt>
                <c:pt idx="29">
                  <c:v>1730500000</c:v>
                </c:pt>
                <c:pt idx="30">
                  <c:v>1735000000</c:v>
                </c:pt>
                <c:pt idx="31">
                  <c:v>1739500000</c:v>
                </c:pt>
                <c:pt idx="32">
                  <c:v>1744000000</c:v>
                </c:pt>
                <c:pt idx="33">
                  <c:v>1748500000</c:v>
                </c:pt>
                <c:pt idx="34">
                  <c:v>1753000000</c:v>
                </c:pt>
                <c:pt idx="35">
                  <c:v>1757500000</c:v>
                </c:pt>
                <c:pt idx="36">
                  <c:v>1762000000</c:v>
                </c:pt>
                <c:pt idx="37">
                  <c:v>1766500000</c:v>
                </c:pt>
                <c:pt idx="38">
                  <c:v>1771000000</c:v>
                </c:pt>
                <c:pt idx="39">
                  <c:v>1775500000</c:v>
                </c:pt>
                <c:pt idx="40">
                  <c:v>1780000000</c:v>
                </c:pt>
                <c:pt idx="41">
                  <c:v>1784500000</c:v>
                </c:pt>
                <c:pt idx="42">
                  <c:v>1789000000</c:v>
                </c:pt>
                <c:pt idx="43">
                  <c:v>1793500000</c:v>
                </c:pt>
                <c:pt idx="44">
                  <c:v>1798000000</c:v>
                </c:pt>
                <c:pt idx="45">
                  <c:v>1802500000</c:v>
                </c:pt>
                <c:pt idx="46">
                  <c:v>1807000000</c:v>
                </c:pt>
                <c:pt idx="47">
                  <c:v>1811500000</c:v>
                </c:pt>
                <c:pt idx="48">
                  <c:v>1816000000</c:v>
                </c:pt>
                <c:pt idx="49">
                  <c:v>1820500000</c:v>
                </c:pt>
                <c:pt idx="50">
                  <c:v>1825000000</c:v>
                </c:pt>
                <c:pt idx="51">
                  <c:v>1829500000</c:v>
                </c:pt>
                <c:pt idx="52">
                  <c:v>1834000000</c:v>
                </c:pt>
                <c:pt idx="53">
                  <c:v>1838500000</c:v>
                </c:pt>
                <c:pt idx="54">
                  <c:v>1843000000</c:v>
                </c:pt>
                <c:pt idx="55">
                  <c:v>1847500000</c:v>
                </c:pt>
                <c:pt idx="56">
                  <c:v>1852000000</c:v>
                </c:pt>
                <c:pt idx="57">
                  <c:v>1856500000</c:v>
                </c:pt>
                <c:pt idx="58">
                  <c:v>1861000000</c:v>
                </c:pt>
                <c:pt idx="59">
                  <c:v>1865500000</c:v>
                </c:pt>
                <c:pt idx="60">
                  <c:v>1870000000</c:v>
                </c:pt>
                <c:pt idx="61">
                  <c:v>1874500000</c:v>
                </c:pt>
                <c:pt idx="62">
                  <c:v>1879000000</c:v>
                </c:pt>
                <c:pt idx="63">
                  <c:v>1883500000</c:v>
                </c:pt>
                <c:pt idx="64">
                  <c:v>1888000000</c:v>
                </c:pt>
                <c:pt idx="65">
                  <c:v>1892500000</c:v>
                </c:pt>
                <c:pt idx="66">
                  <c:v>1897000000</c:v>
                </c:pt>
                <c:pt idx="67">
                  <c:v>1901500000</c:v>
                </c:pt>
                <c:pt idx="68">
                  <c:v>1906000000</c:v>
                </c:pt>
                <c:pt idx="69">
                  <c:v>1910500000</c:v>
                </c:pt>
                <c:pt idx="70">
                  <c:v>1915000000</c:v>
                </c:pt>
                <c:pt idx="71">
                  <c:v>1919500000</c:v>
                </c:pt>
                <c:pt idx="72">
                  <c:v>1924000000</c:v>
                </c:pt>
                <c:pt idx="73">
                  <c:v>1928500000</c:v>
                </c:pt>
                <c:pt idx="74">
                  <c:v>1933000000</c:v>
                </c:pt>
                <c:pt idx="75">
                  <c:v>1937500000</c:v>
                </c:pt>
                <c:pt idx="76">
                  <c:v>1942000000</c:v>
                </c:pt>
                <c:pt idx="77">
                  <c:v>1946500000</c:v>
                </c:pt>
                <c:pt idx="78">
                  <c:v>1951000000</c:v>
                </c:pt>
                <c:pt idx="79">
                  <c:v>1955500000</c:v>
                </c:pt>
                <c:pt idx="80">
                  <c:v>1960000000</c:v>
                </c:pt>
                <c:pt idx="81">
                  <c:v>1964500000</c:v>
                </c:pt>
                <c:pt idx="82">
                  <c:v>1969000000</c:v>
                </c:pt>
                <c:pt idx="83">
                  <c:v>1973500000</c:v>
                </c:pt>
                <c:pt idx="84">
                  <c:v>1978000000</c:v>
                </c:pt>
                <c:pt idx="85">
                  <c:v>1982500000</c:v>
                </c:pt>
                <c:pt idx="86">
                  <c:v>1987000000</c:v>
                </c:pt>
                <c:pt idx="87">
                  <c:v>1991500000</c:v>
                </c:pt>
                <c:pt idx="88">
                  <c:v>1996000000</c:v>
                </c:pt>
                <c:pt idx="89">
                  <c:v>2000500000</c:v>
                </c:pt>
                <c:pt idx="90">
                  <c:v>2005000000</c:v>
                </c:pt>
                <c:pt idx="91">
                  <c:v>2009500000</c:v>
                </c:pt>
                <c:pt idx="92">
                  <c:v>2014000000</c:v>
                </c:pt>
                <c:pt idx="93">
                  <c:v>2018500000</c:v>
                </c:pt>
                <c:pt idx="94">
                  <c:v>2023000000</c:v>
                </c:pt>
                <c:pt idx="95">
                  <c:v>2027500000</c:v>
                </c:pt>
                <c:pt idx="96">
                  <c:v>2032000000</c:v>
                </c:pt>
                <c:pt idx="97">
                  <c:v>2036500000</c:v>
                </c:pt>
                <c:pt idx="98">
                  <c:v>2041000000</c:v>
                </c:pt>
                <c:pt idx="99">
                  <c:v>2045500000</c:v>
                </c:pt>
                <c:pt idx="100">
                  <c:v>2050000000</c:v>
                </c:pt>
                <c:pt idx="101">
                  <c:v>2054500000</c:v>
                </c:pt>
                <c:pt idx="102">
                  <c:v>2059000000</c:v>
                </c:pt>
                <c:pt idx="103">
                  <c:v>2063500000</c:v>
                </c:pt>
                <c:pt idx="104">
                  <c:v>2068000000</c:v>
                </c:pt>
                <c:pt idx="105">
                  <c:v>2072500000</c:v>
                </c:pt>
                <c:pt idx="106">
                  <c:v>2077000000</c:v>
                </c:pt>
                <c:pt idx="107">
                  <c:v>2081500000</c:v>
                </c:pt>
                <c:pt idx="108">
                  <c:v>2086000000</c:v>
                </c:pt>
                <c:pt idx="109">
                  <c:v>2090500000</c:v>
                </c:pt>
                <c:pt idx="110">
                  <c:v>2095000000</c:v>
                </c:pt>
                <c:pt idx="111">
                  <c:v>2099500000</c:v>
                </c:pt>
                <c:pt idx="112">
                  <c:v>2104000000</c:v>
                </c:pt>
                <c:pt idx="113">
                  <c:v>2108500000</c:v>
                </c:pt>
                <c:pt idx="114">
                  <c:v>2113000000</c:v>
                </c:pt>
                <c:pt idx="115">
                  <c:v>2117500000</c:v>
                </c:pt>
                <c:pt idx="116">
                  <c:v>2122000000</c:v>
                </c:pt>
                <c:pt idx="117">
                  <c:v>2126500000</c:v>
                </c:pt>
                <c:pt idx="118">
                  <c:v>2131000000</c:v>
                </c:pt>
                <c:pt idx="119">
                  <c:v>2135500000</c:v>
                </c:pt>
                <c:pt idx="120">
                  <c:v>2140000000</c:v>
                </c:pt>
                <c:pt idx="121">
                  <c:v>2144500000</c:v>
                </c:pt>
                <c:pt idx="122">
                  <c:v>2149000000</c:v>
                </c:pt>
                <c:pt idx="123">
                  <c:v>2153500000</c:v>
                </c:pt>
                <c:pt idx="124">
                  <c:v>2158000000</c:v>
                </c:pt>
                <c:pt idx="125">
                  <c:v>2162500000</c:v>
                </c:pt>
                <c:pt idx="126">
                  <c:v>2167000000</c:v>
                </c:pt>
                <c:pt idx="127">
                  <c:v>2171500000</c:v>
                </c:pt>
                <c:pt idx="128">
                  <c:v>2176000000</c:v>
                </c:pt>
                <c:pt idx="129">
                  <c:v>2180500000</c:v>
                </c:pt>
                <c:pt idx="130">
                  <c:v>2185000000</c:v>
                </c:pt>
                <c:pt idx="131">
                  <c:v>2189500000</c:v>
                </c:pt>
                <c:pt idx="132">
                  <c:v>2194000000</c:v>
                </c:pt>
                <c:pt idx="133">
                  <c:v>2198500000</c:v>
                </c:pt>
                <c:pt idx="134">
                  <c:v>2203000000</c:v>
                </c:pt>
                <c:pt idx="135">
                  <c:v>2207500000</c:v>
                </c:pt>
                <c:pt idx="136">
                  <c:v>2212000000</c:v>
                </c:pt>
                <c:pt idx="137">
                  <c:v>2216500000</c:v>
                </c:pt>
                <c:pt idx="138">
                  <c:v>2221000000</c:v>
                </c:pt>
                <c:pt idx="139">
                  <c:v>2225500000</c:v>
                </c:pt>
                <c:pt idx="140">
                  <c:v>2230000000</c:v>
                </c:pt>
                <c:pt idx="141">
                  <c:v>2234500000</c:v>
                </c:pt>
                <c:pt idx="142">
                  <c:v>2239000000</c:v>
                </c:pt>
                <c:pt idx="143">
                  <c:v>2243500000</c:v>
                </c:pt>
                <c:pt idx="144">
                  <c:v>2248000000</c:v>
                </c:pt>
                <c:pt idx="145">
                  <c:v>2252500000</c:v>
                </c:pt>
                <c:pt idx="146">
                  <c:v>2257000000</c:v>
                </c:pt>
                <c:pt idx="147">
                  <c:v>2261500000</c:v>
                </c:pt>
                <c:pt idx="148">
                  <c:v>2266000000</c:v>
                </c:pt>
                <c:pt idx="149">
                  <c:v>2270500000</c:v>
                </c:pt>
                <c:pt idx="150">
                  <c:v>2275000000</c:v>
                </c:pt>
                <c:pt idx="151">
                  <c:v>2279500000</c:v>
                </c:pt>
                <c:pt idx="152">
                  <c:v>2284000000</c:v>
                </c:pt>
                <c:pt idx="153">
                  <c:v>2288500000</c:v>
                </c:pt>
                <c:pt idx="154">
                  <c:v>2293000000</c:v>
                </c:pt>
                <c:pt idx="155">
                  <c:v>2297500000</c:v>
                </c:pt>
                <c:pt idx="156">
                  <c:v>2302000000</c:v>
                </c:pt>
                <c:pt idx="157">
                  <c:v>2306500000</c:v>
                </c:pt>
                <c:pt idx="158">
                  <c:v>2311000000</c:v>
                </c:pt>
                <c:pt idx="159">
                  <c:v>2315500000</c:v>
                </c:pt>
                <c:pt idx="160">
                  <c:v>2320000000</c:v>
                </c:pt>
                <c:pt idx="161">
                  <c:v>2324500000</c:v>
                </c:pt>
                <c:pt idx="162">
                  <c:v>2329000000</c:v>
                </c:pt>
                <c:pt idx="163">
                  <c:v>2333500000</c:v>
                </c:pt>
                <c:pt idx="164">
                  <c:v>2338000000</c:v>
                </c:pt>
                <c:pt idx="165">
                  <c:v>2342500000</c:v>
                </c:pt>
                <c:pt idx="166">
                  <c:v>2347000000</c:v>
                </c:pt>
                <c:pt idx="167">
                  <c:v>2351500000</c:v>
                </c:pt>
                <c:pt idx="168">
                  <c:v>2356000000</c:v>
                </c:pt>
                <c:pt idx="169">
                  <c:v>2360500000</c:v>
                </c:pt>
                <c:pt idx="170">
                  <c:v>2365000000</c:v>
                </c:pt>
                <c:pt idx="171">
                  <c:v>2369500000</c:v>
                </c:pt>
                <c:pt idx="172">
                  <c:v>2374000000</c:v>
                </c:pt>
                <c:pt idx="173">
                  <c:v>2378500000</c:v>
                </c:pt>
                <c:pt idx="174">
                  <c:v>2383000000</c:v>
                </c:pt>
                <c:pt idx="175">
                  <c:v>2387500000</c:v>
                </c:pt>
                <c:pt idx="176">
                  <c:v>2392000000</c:v>
                </c:pt>
                <c:pt idx="177">
                  <c:v>2396500000</c:v>
                </c:pt>
                <c:pt idx="178">
                  <c:v>2401000000</c:v>
                </c:pt>
                <c:pt idx="179">
                  <c:v>2405500000</c:v>
                </c:pt>
                <c:pt idx="180">
                  <c:v>2410000000</c:v>
                </c:pt>
                <c:pt idx="181">
                  <c:v>2414500000</c:v>
                </c:pt>
                <c:pt idx="182">
                  <c:v>2419000000</c:v>
                </c:pt>
                <c:pt idx="183">
                  <c:v>2423500000</c:v>
                </c:pt>
                <c:pt idx="184">
                  <c:v>2428000000</c:v>
                </c:pt>
                <c:pt idx="185">
                  <c:v>2432500000</c:v>
                </c:pt>
                <c:pt idx="186">
                  <c:v>2437000000</c:v>
                </c:pt>
                <c:pt idx="187">
                  <c:v>2441500000</c:v>
                </c:pt>
                <c:pt idx="188">
                  <c:v>2446000000</c:v>
                </c:pt>
                <c:pt idx="189">
                  <c:v>2450500000</c:v>
                </c:pt>
                <c:pt idx="190">
                  <c:v>2455000000</c:v>
                </c:pt>
                <c:pt idx="191">
                  <c:v>2459500000</c:v>
                </c:pt>
                <c:pt idx="192">
                  <c:v>2464000000</c:v>
                </c:pt>
                <c:pt idx="193">
                  <c:v>2468500000</c:v>
                </c:pt>
                <c:pt idx="194">
                  <c:v>2473000000</c:v>
                </c:pt>
                <c:pt idx="195">
                  <c:v>2477500000</c:v>
                </c:pt>
                <c:pt idx="196">
                  <c:v>2482000000</c:v>
                </c:pt>
                <c:pt idx="197">
                  <c:v>2486500000</c:v>
                </c:pt>
                <c:pt idx="198">
                  <c:v>2491000000</c:v>
                </c:pt>
                <c:pt idx="199">
                  <c:v>2495500000</c:v>
                </c:pt>
                <c:pt idx="200">
                  <c:v>2500000000</c:v>
                </c:pt>
              </c:numCache>
            </c:numRef>
          </c:xVal>
          <c:yVal>
            <c:numRef>
              <c:f>TRACE01!$B$4:$B$204</c:f>
              <c:numCache>
                <c:formatCode>0.00E+00</c:formatCode>
                <c:ptCount val="201"/>
                <c:pt idx="0">
                  <c:v>-63.811510966900002</c:v>
                </c:pt>
                <c:pt idx="1">
                  <c:v>-64.555229765500002</c:v>
                </c:pt>
                <c:pt idx="2">
                  <c:v>-65.222535826200001</c:v>
                </c:pt>
                <c:pt idx="3">
                  <c:v>-64.060163182099998</c:v>
                </c:pt>
                <c:pt idx="4">
                  <c:v>-63.908262948100003</c:v>
                </c:pt>
                <c:pt idx="5">
                  <c:v>-63.101356271299998</c:v>
                </c:pt>
                <c:pt idx="6">
                  <c:v>-63.279476080899997</c:v>
                </c:pt>
                <c:pt idx="7">
                  <c:v>-62.858226022300002</c:v>
                </c:pt>
                <c:pt idx="8">
                  <c:v>-62.667631809200003</c:v>
                </c:pt>
                <c:pt idx="9">
                  <c:v>-62.884966622900002</c:v>
                </c:pt>
                <c:pt idx="10">
                  <c:v>-62.840391163299998</c:v>
                </c:pt>
                <c:pt idx="11">
                  <c:v>-62.296565339600001</c:v>
                </c:pt>
                <c:pt idx="12">
                  <c:v>-62.101888628799998</c:v>
                </c:pt>
                <c:pt idx="13">
                  <c:v>-61.419917853900003</c:v>
                </c:pt>
                <c:pt idx="14">
                  <c:v>-61.229792187299999</c:v>
                </c:pt>
                <c:pt idx="15">
                  <c:v>-61.4457578544</c:v>
                </c:pt>
                <c:pt idx="16">
                  <c:v>-60.342818712400003</c:v>
                </c:pt>
                <c:pt idx="17">
                  <c:v>-60.420136899299997</c:v>
                </c:pt>
                <c:pt idx="18">
                  <c:v>-60.121179913399999</c:v>
                </c:pt>
                <c:pt idx="19">
                  <c:v>-59.363336613100003</c:v>
                </c:pt>
                <c:pt idx="20">
                  <c:v>-59.2929124741</c:v>
                </c:pt>
                <c:pt idx="21">
                  <c:v>-58.420126674199999</c:v>
                </c:pt>
                <c:pt idx="22">
                  <c:v>-57.992760545099998</c:v>
                </c:pt>
                <c:pt idx="23">
                  <c:v>-57.668342026700003</c:v>
                </c:pt>
                <c:pt idx="24">
                  <c:v>-57.472898094199998</c:v>
                </c:pt>
                <c:pt idx="25">
                  <c:v>-57.333116452500001</c:v>
                </c:pt>
                <c:pt idx="26">
                  <c:v>-57.0080799224</c:v>
                </c:pt>
                <c:pt idx="27">
                  <c:v>-56.313906889400002</c:v>
                </c:pt>
                <c:pt idx="28">
                  <c:v>-56.234929210399997</c:v>
                </c:pt>
                <c:pt idx="29">
                  <c:v>-55.958054136199998</c:v>
                </c:pt>
                <c:pt idx="30">
                  <c:v>-55.2211123274</c:v>
                </c:pt>
                <c:pt idx="31">
                  <c:v>-55.120973492200001</c:v>
                </c:pt>
                <c:pt idx="32">
                  <c:v>-54.688331932099999</c:v>
                </c:pt>
                <c:pt idx="33">
                  <c:v>-54.403787722499999</c:v>
                </c:pt>
                <c:pt idx="34">
                  <c:v>-54.342066673700003</c:v>
                </c:pt>
                <c:pt idx="35">
                  <c:v>-54.063010056499998</c:v>
                </c:pt>
                <c:pt idx="36">
                  <c:v>-53.748229463100003</c:v>
                </c:pt>
                <c:pt idx="37">
                  <c:v>-53.1629892885</c:v>
                </c:pt>
                <c:pt idx="38">
                  <c:v>-52.7464253025</c:v>
                </c:pt>
                <c:pt idx="39">
                  <c:v>-52.023122553199997</c:v>
                </c:pt>
                <c:pt idx="40">
                  <c:v>-51.659554288800003</c:v>
                </c:pt>
                <c:pt idx="41">
                  <c:v>-50.781492336299998</c:v>
                </c:pt>
                <c:pt idx="42">
                  <c:v>-49.951276137900003</c:v>
                </c:pt>
                <c:pt idx="43">
                  <c:v>-49.227517968699999</c:v>
                </c:pt>
                <c:pt idx="44">
                  <c:v>-48.380453690099998</c:v>
                </c:pt>
                <c:pt idx="45">
                  <c:v>-47.446200607400002</c:v>
                </c:pt>
                <c:pt idx="46">
                  <c:v>-47.9782299377</c:v>
                </c:pt>
                <c:pt idx="47">
                  <c:v>-46.170151750099997</c:v>
                </c:pt>
                <c:pt idx="48">
                  <c:v>-45.136313388799998</c:v>
                </c:pt>
                <c:pt idx="49">
                  <c:v>-44.025140407199999</c:v>
                </c:pt>
                <c:pt idx="50">
                  <c:v>-42.777928718299997</c:v>
                </c:pt>
                <c:pt idx="51">
                  <c:v>-41.245779994700001</c:v>
                </c:pt>
                <c:pt idx="52">
                  <c:v>-39.2959346751</c:v>
                </c:pt>
                <c:pt idx="53">
                  <c:v>-36.5305946167</c:v>
                </c:pt>
                <c:pt idx="54">
                  <c:v>-31.439487392299998</c:v>
                </c:pt>
                <c:pt idx="55">
                  <c:v>-17.9492747012</c:v>
                </c:pt>
                <c:pt idx="56">
                  <c:v>-38.501265913099999</c:v>
                </c:pt>
                <c:pt idx="57">
                  <c:v>-54.167921795799998</c:v>
                </c:pt>
                <c:pt idx="58">
                  <c:v>-51.0951832963</c:v>
                </c:pt>
                <c:pt idx="59">
                  <c:v>-43.805061353100001</c:v>
                </c:pt>
                <c:pt idx="60">
                  <c:v>-39.300165897500001</c:v>
                </c:pt>
                <c:pt idx="61">
                  <c:v>-34.930017134000003</c:v>
                </c:pt>
                <c:pt idx="62">
                  <c:v>-29.070054170700001</c:v>
                </c:pt>
                <c:pt idx="63">
                  <c:v>-17.168165508200001</c:v>
                </c:pt>
                <c:pt idx="64">
                  <c:v>-25.0058160076</c:v>
                </c:pt>
                <c:pt idx="65">
                  <c:v>-31.3006731969</c:v>
                </c:pt>
                <c:pt idx="66">
                  <c:v>-34.8040948907</c:v>
                </c:pt>
                <c:pt idx="67">
                  <c:v>-37.345461699700003</c:v>
                </c:pt>
                <c:pt idx="68">
                  <c:v>-39.388021955100001</c:v>
                </c:pt>
                <c:pt idx="69">
                  <c:v>-41.229395753600002</c:v>
                </c:pt>
                <c:pt idx="70">
                  <c:v>-42.816462060200003</c:v>
                </c:pt>
                <c:pt idx="71">
                  <c:v>-44.539656083899999</c:v>
                </c:pt>
                <c:pt idx="72">
                  <c:v>-46.237176239900002</c:v>
                </c:pt>
                <c:pt idx="73">
                  <c:v>-47.930448075299999</c:v>
                </c:pt>
                <c:pt idx="74">
                  <c:v>-49.680845734899997</c:v>
                </c:pt>
                <c:pt idx="75">
                  <c:v>-52.157066073499998</c:v>
                </c:pt>
                <c:pt idx="76">
                  <c:v>-55.222772797799998</c:v>
                </c:pt>
                <c:pt idx="77">
                  <c:v>-60.214790906200001</c:v>
                </c:pt>
                <c:pt idx="78">
                  <c:v>-78.478447101699999</c:v>
                </c:pt>
                <c:pt idx="79">
                  <c:v>-60.844387108799999</c:v>
                </c:pt>
                <c:pt idx="80">
                  <c:v>-53.560675296500001</c:v>
                </c:pt>
                <c:pt idx="81">
                  <c:v>-48.9182047412</c:v>
                </c:pt>
                <c:pt idx="82">
                  <c:v>-45.093665840299998</c:v>
                </c:pt>
                <c:pt idx="83">
                  <c:v>-41.576149034700002</c:v>
                </c:pt>
                <c:pt idx="84">
                  <c:v>-37.8304172693</c:v>
                </c:pt>
                <c:pt idx="85">
                  <c:v>-33.450287469199999</c:v>
                </c:pt>
                <c:pt idx="86">
                  <c:v>-27.368436916</c:v>
                </c:pt>
                <c:pt idx="87">
                  <c:v>-18.492526426200001</c:v>
                </c:pt>
                <c:pt idx="88">
                  <c:v>-24.0475739918</c:v>
                </c:pt>
                <c:pt idx="89">
                  <c:v>-29.001763805700001</c:v>
                </c:pt>
                <c:pt idx="90">
                  <c:v>-31.839969778699999</c:v>
                </c:pt>
                <c:pt idx="91">
                  <c:v>-33.7671672683</c:v>
                </c:pt>
                <c:pt idx="92">
                  <c:v>-35.197604266299997</c:v>
                </c:pt>
                <c:pt idx="93">
                  <c:v>-36.417353489299998</c:v>
                </c:pt>
                <c:pt idx="94">
                  <c:v>-37.424186025399997</c:v>
                </c:pt>
                <c:pt idx="95">
                  <c:v>-38.242780576100003</c:v>
                </c:pt>
                <c:pt idx="96">
                  <c:v>-38.9856550752</c:v>
                </c:pt>
                <c:pt idx="97">
                  <c:v>-39.595633525499998</c:v>
                </c:pt>
                <c:pt idx="98">
                  <c:v>-40.158798488899997</c:v>
                </c:pt>
                <c:pt idx="99">
                  <c:v>-40.616200128599999</c:v>
                </c:pt>
                <c:pt idx="100">
                  <c:v>-41.053016004</c:v>
                </c:pt>
                <c:pt idx="101">
                  <c:v>-41.4877004214</c:v>
                </c:pt>
                <c:pt idx="102">
                  <c:v>-41.754514102199998</c:v>
                </c:pt>
                <c:pt idx="103">
                  <c:v>-42.608497805200003</c:v>
                </c:pt>
                <c:pt idx="104">
                  <c:v>-43.166830453400003</c:v>
                </c:pt>
                <c:pt idx="105">
                  <c:v>-43.829031818700003</c:v>
                </c:pt>
                <c:pt idx="106">
                  <c:v>-44.4047109475</c:v>
                </c:pt>
                <c:pt idx="107">
                  <c:v>-45.104474679100001</c:v>
                </c:pt>
                <c:pt idx="108">
                  <c:v>-45.8739355011</c:v>
                </c:pt>
                <c:pt idx="109">
                  <c:v>-46.701409329500002</c:v>
                </c:pt>
                <c:pt idx="110">
                  <c:v>-47.5740347383</c:v>
                </c:pt>
                <c:pt idx="111">
                  <c:v>-48.619580966999997</c:v>
                </c:pt>
                <c:pt idx="112">
                  <c:v>-50.021492964799997</c:v>
                </c:pt>
                <c:pt idx="113">
                  <c:v>-51.679015394300002</c:v>
                </c:pt>
                <c:pt idx="114">
                  <c:v>-54.596919781099999</c:v>
                </c:pt>
                <c:pt idx="115">
                  <c:v>-61.067897944099997</c:v>
                </c:pt>
                <c:pt idx="116">
                  <c:v>-71.978572298700001</c:v>
                </c:pt>
                <c:pt idx="117">
                  <c:v>-56.003458850599998</c:v>
                </c:pt>
                <c:pt idx="118">
                  <c:v>-49.722628352100003</c:v>
                </c:pt>
                <c:pt idx="119">
                  <c:v>-44.886260636899998</c:v>
                </c:pt>
                <c:pt idx="120">
                  <c:v>-40.920383291900002</c:v>
                </c:pt>
                <c:pt idx="121">
                  <c:v>-36.974439676800003</c:v>
                </c:pt>
                <c:pt idx="122">
                  <c:v>-32.860668893099998</c:v>
                </c:pt>
                <c:pt idx="123">
                  <c:v>-28.166109577499999</c:v>
                </c:pt>
                <c:pt idx="124">
                  <c:v>-22.1202049103</c:v>
                </c:pt>
                <c:pt idx="125">
                  <c:v>-17.122789293</c:v>
                </c:pt>
                <c:pt idx="126">
                  <c:v>-21.3673195137</c:v>
                </c:pt>
                <c:pt idx="127">
                  <c:v>-25.191691722800002</c:v>
                </c:pt>
                <c:pt idx="128">
                  <c:v>-27.792197655399999</c:v>
                </c:pt>
                <c:pt idx="129">
                  <c:v>-29.697807792100001</c:v>
                </c:pt>
                <c:pt idx="130">
                  <c:v>-31.247720284500001</c:v>
                </c:pt>
                <c:pt idx="131">
                  <c:v>-32.578844120900001</c:v>
                </c:pt>
                <c:pt idx="132">
                  <c:v>-33.753620313200003</c:v>
                </c:pt>
                <c:pt idx="133">
                  <c:v>-34.804531186799998</c:v>
                </c:pt>
                <c:pt idx="134">
                  <c:v>-35.7131259529</c:v>
                </c:pt>
                <c:pt idx="135">
                  <c:v>-36.593264164200001</c:v>
                </c:pt>
                <c:pt idx="136">
                  <c:v>-37.3747803232</c:v>
                </c:pt>
                <c:pt idx="137">
                  <c:v>-38.148021275799998</c:v>
                </c:pt>
                <c:pt idx="138">
                  <c:v>-38.846138022700003</c:v>
                </c:pt>
                <c:pt idx="139">
                  <c:v>-39.575326642100002</c:v>
                </c:pt>
                <c:pt idx="140">
                  <c:v>-40.2443892151</c:v>
                </c:pt>
                <c:pt idx="141">
                  <c:v>-40.9287659672</c:v>
                </c:pt>
                <c:pt idx="142">
                  <c:v>-41.659151338400001</c:v>
                </c:pt>
                <c:pt idx="143">
                  <c:v>-42.397503153099997</c:v>
                </c:pt>
                <c:pt idx="144">
                  <c:v>-43.088002236500003</c:v>
                </c:pt>
                <c:pt idx="145">
                  <c:v>-43.752688943700001</c:v>
                </c:pt>
                <c:pt idx="146">
                  <c:v>-44.480585994499997</c:v>
                </c:pt>
                <c:pt idx="147">
                  <c:v>-45.057593815799997</c:v>
                </c:pt>
                <c:pt idx="148">
                  <c:v>-45.574611890100002</c:v>
                </c:pt>
                <c:pt idx="149">
                  <c:v>-46.078884445900002</c:v>
                </c:pt>
                <c:pt idx="150">
                  <c:v>-46.593954968699997</c:v>
                </c:pt>
                <c:pt idx="151">
                  <c:v>-47.348738481600002</c:v>
                </c:pt>
                <c:pt idx="152">
                  <c:v>-48.0756111699</c:v>
                </c:pt>
                <c:pt idx="153">
                  <c:v>-48.596396281200001</c:v>
                </c:pt>
                <c:pt idx="154">
                  <c:v>-49.175359005899999</c:v>
                </c:pt>
                <c:pt idx="155">
                  <c:v>-49.794844876200003</c:v>
                </c:pt>
                <c:pt idx="156">
                  <c:v>-50.274006340299998</c:v>
                </c:pt>
                <c:pt idx="157">
                  <c:v>-50.563323545499998</c:v>
                </c:pt>
                <c:pt idx="158">
                  <c:v>-51.1514410451</c:v>
                </c:pt>
                <c:pt idx="159">
                  <c:v>-51.679059883599997</c:v>
                </c:pt>
                <c:pt idx="160">
                  <c:v>-52.3356061721</c:v>
                </c:pt>
                <c:pt idx="161">
                  <c:v>-52.684700141100002</c:v>
                </c:pt>
                <c:pt idx="162">
                  <c:v>-53.493766241899998</c:v>
                </c:pt>
                <c:pt idx="163">
                  <c:v>-54.0342717682</c:v>
                </c:pt>
                <c:pt idx="164">
                  <c:v>-54.398011795400002</c:v>
                </c:pt>
                <c:pt idx="165">
                  <c:v>-55.240039438499998</c:v>
                </c:pt>
                <c:pt idx="166">
                  <c:v>-57.227967656099999</c:v>
                </c:pt>
                <c:pt idx="167">
                  <c:v>-62.7443742703</c:v>
                </c:pt>
                <c:pt idx="168">
                  <c:v>-69.810437939799996</c:v>
                </c:pt>
                <c:pt idx="169">
                  <c:v>-65.291593208099997</c:v>
                </c:pt>
                <c:pt idx="170">
                  <c:v>-55.530561917999997</c:v>
                </c:pt>
                <c:pt idx="171">
                  <c:v>-48.351511027299999</c:v>
                </c:pt>
                <c:pt idx="172">
                  <c:v>-39.828451290899999</c:v>
                </c:pt>
                <c:pt idx="173">
                  <c:v>-30.022932594</c:v>
                </c:pt>
                <c:pt idx="174">
                  <c:v>-37.454098853300003</c:v>
                </c:pt>
                <c:pt idx="175">
                  <c:v>-41.351801913199999</c:v>
                </c:pt>
                <c:pt idx="176">
                  <c:v>-43.517193064600001</c:v>
                </c:pt>
                <c:pt idx="177">
                  <c:v>-44.992888133999998</c:v>
                </c:pt>
                <c:pt idx="178">
                  <c:v>-45.984497135799998</c:v>
                </c:pt>
                <c:pt idx="179">
                  <c:v>-46.729568414399999</c:v>
                </c:pt>
                <c:pt idx="180">
                  <c:v>-47.179159875800003</c:v>
                </c:pt>
                <c:pt idx="181">
                  <c:v>-47.7780428636</c:v>
                </c:pt>
                <c:pt idx="182">
                  <c:v>-47.867474450099998</c:v>
                </c:pt>
                <c:pt idx="183">
                  <c:v>-47.971395934199997</c:v>
                </c:pt>
                <c:pt idx="184">
                  <c:v>-47.842781778599999</c:v>
                </c:pt>
                <c:pt idx="185">
                  <c:v>-47.654648402200003</c:v>
                </c:pt>
                <c:pt idx="186">
                  <c:v>-47.442676966400001</c:v>
                </c:pt>
                <c:pt idx="187">
                  <c:v>-47.303197505599996</c:v>
                </c:pt>
                <c:pt idx="188">
                  <c:v>-47.190225673400001</c:v>
                </c:pt>
                <c:pt idx="189">
                  <c:v>-47.162969029899998</c:v>
                </c:pt>
                <c:pt idx="190">
                  <c:v>-47.0832950705</c:v>
                </c:pt>
                <c:pt idx="191">
                  <c:v>-47.083043740900003</c:v>
                </c:pt>
                <c:pt idx="192">
                  <c:v>-46.763536231400003</c:v>
                </c:pt>
                <c:pt idx="193">
                  <c:v>-46.727742891200002</c:v>
                </c:pt>
                <c:pt idx="194">
                  <c:v>-46.479526268199997</c:v>
                </c:pt>
                <c:pt idx="195">
                  <c:v>-46.167930596700003</c:v>
                </c:pt>
                <c:pt idx="196">
                  <c:v>-45.767633713499997</c:v>
                </c:pt>
                <c:pt idx="197">
                  <c:v>-45.400367520700001</c:v>
                </c:pt>
                <c:pt idx="198">
                  <c:v>-45.024026804899997</c:v>
                </c:pt>
                <c:pt idx="199">
                  <c:v>-44.837216918800003</c:v>
                </c:pt>
                <c:pt idx="200">
                  <c:v>-44.749103940099999</c:v>
                </c:pt>
              </c:numCache>
            </c:numRef>
          </c:yVal>
          <c:smooth val="0"/>
        </c:ser>
        <c:ser>
          <c:idx val="9"/>
          <c:order val="1"/>
          <c:tx>
            <c:v>1st Meas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TRACE01!$F$29:$F$38</c:f>
              <c:numCache>
                <c:formatCode>0.00E+00</c:formatCode>
                <c:ptCount val="10"/>
                <c:pt idx="0">
                  <c:v>1804000000</c:v>
                </c:pt>
                <c:pt idx="1">
                  <c:v>1804000000</c:v>
                </c:pt>
                <c:pt idx="2">
                  <c:v>1804000000</c:v>
                </c:pt>
                <c:pt idx="3">
                  <c:v>1804000000</c:v>
                </c:pt>
                <c:pt idx="4">
                  <c:v>1804000000</c:v>
                </c:pt>
                <c:pt idx="5">
                  <c:v>1804000000</c:v>
                </c:pt>
                <c:pt idx="6">
                  <c:v>1804000000</c:v>
                </c:pt>
                <c:pt idx="7">
                  <c:v>1804000000</c:v>
                </c:pt>
                <c:pt idx="8">
                  <c:v>1804000000</c:v>
                </c:pt>
                <c:pt idx="9">
                  <c:v>1804000000</c:v>
                </c:pt>
              </c:numCache>
            </c:numRef>
          </c:xVal>
          <c:yVal>
            <c:numRef>
              <c:f>TRACE01!$G$29:$G$38</c:f>
              <c:numCache>
                <c:formatCode>0.00E+00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TRACE01!$G$40</c:f>
              <c:strCache>
                <c:ptCount val="1"/>
                <c:pt idx="0">
                  <c:v>TE113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TRACE01!$F$41:$F$50</c:f>
              <c:numCache>
                <c:formatCode>0.00E+00</c:formatCode>
                <c:ptCount val="10"/>
                <c:pt idx="0">
                  <c:v>1811000000</c:v>
                </c:pt>
                <c:pt idx="1">
                  <c:v>1811000000</c:v>
                </c:pt>
                <c:pt idx="2">
                  <c:v>1811000000</c:v>
                </c:pt>
                <c:pt idx="3">
                  <c:v>1811000000</c:v>
                </c:pt>
                <c:pt idx="4">
                  <c:v>1811000000</c:v>
                </c:pt>
                <c:pt idx="5">
                  <c:v>1811000000</c:v>
                </c:pt>
                <c:pt idx="6">
                  <c:v>1811000000</c:v>
                </c:pt>
                <c:pt idx="7">
                  <c:v>1811000000</c:v>
                </c:pt>
                <c:pt idx="8">
                  <c:v>1811000000</c:v>
                </c:pt>
                <c:pt idx="9">
                  <c:v>1811000000</c:v>
                </c:pt>
              </c:numCache>
            </c:numRef>
          </c:xVal>
          <c:yVal>
            <c:numRef>
              <c:f>TRACE01!$G$41:$G$50</c:f>
              <c:numCache>
                <c:formatCode>0.00E+00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1"/>
          <c:order val="3"/>
          <c:tx>
            <c:v>2nd Meas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TRACE01!$I$29:$I$38</c:f>
              <c:numCache>
                <c:formatCode>0.00E+00</c:formatCode>
                <c:ptCount val="10"/>
                <c:pt idx="0">
                  <c:v>1847000000</c:v>
                </c:pt>
                <c:pt idx="1">
                  <c:v>1847000000</c:v>
                </c:pt>
                <c:pt idx="2">
                  <c:v>1847000000</c:v>
                </c:pt>
                <c:pt idx="3">
                  <c:v>1847000000</c:v>
                </c:pt>
                <c:pt idx="4">
                  <c:v>1847000000</c:v>
                </c:pt>
                <c:pt idx="5">
                  <c:v>1847000000</c:v>
                </c:pt>
                <c:pt idx="6">
                  <c:v>1847000000</c:v>
                </c:pt>
                <c:pt idx="7">
                  <c:v>1847000000</c:v>
                </c:pt>
                <c:pt idx="8">
                  <c:v>1847000000</c:v>
                </c:pt>
                <c:pt idx="9">
                  <c:v>1847000000</c:v>
                </c:pt>
              </c:numCache>
            </c:numRef>
          </c:xVal>
          <c:yVal>
            <c:numRef>
              <c:f>TRACE01!$J$29:$J$38</c:f>
              <c:numCache>
                <c:formatCode>0.00E+00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TRACE01!$J$40</c:f>
              <c:strCache>
                <c:ptCount val="1"/>
                <c:pt idx="0">
                  <c:v>TM010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TRACE01!$I$41:$I$50</c:f>
              <c:numCache>
                <c:formatCode>0.00E+00</c:formatCode>
                <c:ptCount val="10"/>
                <c:pt idx="0">
                  <c:v>1855000000</c:v>
                </c:pt>
                <c:pt idx="1">
                  <c:v>1855000000</c:v>
                </c:pt>
                <c:pt idx="2">
                  <c:v>1855000000</c:v>
                </c:pt>
                <c:pt idx="3">
                  <c:v>1855000000</c:v>
                </c:pt>
                <c:pt idx="4">
                  <c:v>1855000000</c:v>
                </c:pt>
                <c:pt idx="5">
                  <c:v>1855000000</c:v>
                </c:pt>
                <c:pt idx="6">
                  <c:v>1855000000</c:v>
                </c:pt>
                <c:pt idx="7">
                  <c:v>1855000000</c:v>
                </c:pt>
                <c:pt idx="8">
                  <c:v>1855000000</c:v>
                </c:pt>
                <c:pt idx="9">
                  <c:v>1855000000</c:v>
                </c:pt>
              </c:numCache>
            </c:numRef>
          </c:xVal>
          <c:yVal>
            <c:numRef>
              <c:f>TRACE01!$J$41:$J$50</c:f>
              <c:numCache>
                <c:formatCode>0.00E+00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2"/>
          <c:order val="5"/>
          <c:tx>
            <c:v>3rd Meas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TRACE01!$L$29:$L$38</c:f>
              <c:numCache>
                <c:formatCode>0.00E+00</c:formatCode>
                <c:ptCount val="10"/>
                <c:pt idx="0">
                  <c:v>1883000000</c:v>
                </c:pt>
                <c:pt idx="1">
                  <c:v>1883000000</c:v>
                </c:pt>
                <c:pt idx="2">
                  <c:v>1883000000</c:v>
                </c:pt>
                <c:pt idx="3">
                  <c:v>1883000000</c:v>
                </c:pt>
                <c:pt idx="4">
                  <c:v>1883000000</c:v>
                </c:pt>
                <c:pt idx="5">
                  <c:v>1883000000</c:v>
                </c:pt>
                <c:pt idx="6">
                  <c:v>1883000000</c:v>
                </c:pt>
                <c:pt idx="7">
                  <c:v>1883000000</c:v>
                </c:pt>
                <c:pt idx="8">
                  <c:v>1883000000</c:v>
                </c:pt>
                <c:pt idx="9">
                  <c:v>1883000000</c:v>
                </c:pt>
              </c:numCache>
            </c:numRef>
          </c:xVal>
          <c:yVal>
            <c:numRef>
              <c:f>TRACE01!$M$29:$M$38</c:f>
              <c:numCache>
                <c:formatCode>0.00E+00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5"/>
          <c:order val="6"/>
          <c:tx>
            <c:strRef>
              <c:f>TRACE01!$M$40</c:f>
              <c:strCache>
                <c:ptCount val="1"/>
                <c:pt idx="0">
                  <c:v>TM011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TRACE01!$L$41:$L$50</c:f>
              <c:numCache>
                <c:formatCode>0.00E+00</c:formatCode>
                <c:ptCount val="10"/>
                <c:pt idx="0">
                  <c:v>1892000000</c:v>
                </c:pt>
                <c:pt idx="1">
                  <c:v>1892000000</c:v>
                </c:pt>
                <c:pt idx="2">
                  <c:v>1892000000</c:v>
                </c:pt>
                <c:pt idx="3">
                  <c:v>1892000000</c:v>
                </c:pt>
                <c:pt idx="4">
                  <c:v>1892000000</c:v>
                </c:pt>
                <c:pt idx="5">
                  <c:v>1892000000</c:v>
                </c:pt>
                <c:pt idx="6">
                  <c:v>1892000000</c:v>
                </c:pt>
                <c:pt idx="7">
                  <c:v>1892000000</c:v>
                </c:pt>
                <c:pt idx="8">
                  <c:v>1892000000</c:v>
                </c:pt>
                <c:pt idx="9">
                  <c:v>1892000000</c:v>
                </c:pt>
              </c:numCache>
            </c:numRef>
          </c:xVal>
          <c:yVal>
            <c:numRef>
              <c:f>TRACE01!$M$41:$M$50</c:f>
              <c:numCache>
                <c:formatCode>0.00E+00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7"/>
          <c:order val="7"/>
          <c:tx>
            <c:v>4th Meas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TRACE01!$O$29:$O$38</c:f>
              <c:numCache>
                <c:formatCode>0.00E+00</c:formatCode>
                <c:ptCount val="10"/>
                <c:pt idx="0">
                  <c:v>1991000000</c:v>
                </c:pt>
                <c:pt idx="1">
                  <c:v>1991000000</c:v>
                </c:pt>
                <c:pt idx="2">
                  <c:v>1991000000</c:v>
                </c:pt>
                <c:pt idx="3">
                  <c:v>1991000000</c:v>
                </c:pt>
                <c:pt idx="4">
                  <c:v>1991000000</c:v>
                </c:pt>
                <c:pt idx="5">
                  <c:v>1991000000</c:v>
                </c:pt>
                <c:pt idx="6">
                  <c:v>1991000000</c:v>
                </c:pt>
                <c:pt idx="7">
                  <c:v>1991000000</c:v>
                </c:pt>
                <c:pt idx="8">
                  <c:v>1991000000</c:v>
                </c:pt>
                <c:pt idx="9">
                  <c:v>1991000000</c:v>
                </c:pt>
              </c:numCache>
            </c:numRef>
          </c:xVal>
          <c:yVal>
            <c:numRef>
              <c:f>TRACE01!$P$29:$P$38</c:f>
              <c:numCache>
                <c:formatCode>0.00E+00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6"/>
          <c:order val="8"/>
          <c:tx>
            <c:strRef>
              <c:f>TRACE01!$P$40</c:f>
              <c:strCache>
                <c:ptCount val="1"/>
                <c:pt idx="0">
                  <c:v>TM012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TRACE01!$O$41:$O$50</c:f>
              <c:numCache>
                <c:formatCode>0.00E+00</c:formatCode>
                <c:ptCount val="10"/>
                <c:pt idx="0">
                  <c:v>2001000000</c:v>
                </c:pt>
                <c:pt idx="1">
                  <c:v>2001000000</c:v>
                </c:pt>
                <c:pt idx="2">
                  <c:v>2001000000</c:v>
                </c:pt>
                <c:pt idx="3">
                  <c:v>2001000000</c:v>
                </c:pt>
                <c:pt idx="4">
                  <c:v>2001000000</c:v>
                </c:pt>
                <c:pt idx="5">
                  <c:v>2001000000</c:v>
                </c:pt>
                <c:pt idx="6">
                  <c:v>2001000000</c:v>
                </c:pt>
                <c:pt idx="7">
                  <c:v>2001000000</c:v>
                </c:pt>
                <c:pt idx="8">
                  <c:v>2001000000</c:v>
                </c:pt>
                <c:pt idx="9">
                  <c:v>2001000000</c:v>
                </c:pt>
              </c:numCache>
            </c:numRef>
          </c:xVal>
          <c:yVal>
            <c:numRef>
              <c:f>TRACE01!$P$41:$P$50</c:f>
              <c:numCache>
                <c:formatCode>0.00E+00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8"/>
          <c:order val="9"/>
          <c:tx>
            <c:v>5th Meas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TRACE01!$R$29:$R$38</c:f>
              <c:numCache>
                <c:formatCode>0.00E+00</c:formatCode>
                <c:ptCount val="10"/>
                <c:pt idx="0">
                  <c:v>2162000000</c:v>
                </c:pt>
                <c:pt idx="1">
                  <c:v>2162000000</c:v>
                </c:pt>
                <c:pt idx="2">
                  <c:v>2162000000</c:v>
                </c:pt>
                <c:pt idx="3">
                  <c:v>2162000000</c:v>
                </c:pt>
                <c:pt idx="4">
                  <c:v>2162000000</c:v>
                </c:pt>
                <c:pt idx="5">
                  <c:v>2162000000</c:v>
                </c:pt>
                <c:pt idx="6">
                  <c:v>2162000000</c:v>
                </c:pt>
                <c:pt idx="7">
                  <c:v>2162000000</c:v>
                </c:pt>
                <c:pt idx="8">
                  <c:v>2162000000</c:v>
                </c:pt>
                <c:pt idx="9">
                  <c:v>2162000000</c:v>
                </c:pt>
              </c:numCache>
            </c:numRef>
          </c:xVal>
          <c:yVal>
            <c:numRef>
              <c:f>TRACE01!$S$29:$S$38</c:f>
              <c:numCache>
                <c:formatCode>0.00E+00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11"/>
          <c:order val="10"/>
          <c:tx>
            <c:strRef>
              <c:f>TRACE01!$S$40</c:f>
              <c:strCache>
                <c:ptCount val="1"/>
                <c:pt idx="0">
                  <c:v>TM013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TRACE01!$R$41:$R$50</c:f>
              <c:numCache>
                <c:formatCode>General</c:formatCode>
                <c:ptCount val="10"/>
                <c:pt idx="0">
                  <c:v>2169561504.3037825</c:v>
                </c:pt>
                <c:pt idx="1">
                  <c:v>2169561504.3037825</c:v>
                </c:pt>
                <c:pt idx="2">
                  <c:v>2169561504.3037825</c:v>
                </c:pt>
                <c:pt idx="3">
                  <c:v>2169561504.3037825</c:v>
                </c:pt>
                <c:pt idx="4">
                  <c:v>2169561504.3037825</c:v>
                </c:pt>
                <c:pt idx="5">
                  <c:v>2169561504.3037825</c:v>
                </c:pt>
                <c:pt idx="6">
                  <c:v>2169561504.3037825</c:v>
                </c:pt>
                <c:pt idx="7">
                  <c:v>2169561504.3037825</c:v>
                </c:pt>
                <c:pt idx="8">
                  <c:v>2169561504.3037825</c:v>
                </c:pt>
                <c:pt idx="9">
                  <c:v>2169561504.3037825</c:v>
                </c:pt>
              </c:numCache>
            </c:numRef>
          </c:xVal>
          <c:yVal>
            <c:numRef>
              <c:f>TRACE01!$S$41:$S$50</c:f>
              <c:numCache>
                <c:formatCode>0.00E+00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12"/>
          <c:order val="11"/>
          <c:tx>
            <c:strRef>
              <c:f>TRACE01!$M$52</c:f>
              <c:strCache>
                <c:ptCount val="1"/>
                <c:pt idx="0">
                  <c:v>TE115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TRACE01!$L$53:$L$62</c:f>
              <c:numCache>
                <c:formatCode>General</c:formatCode>
                <c:ptCount val="10"/>
                <c:pt idx="0">
                  <c:v>2352057666.0610461</c:v>
                </c:pt>
                <c:pt idx="1">
                  <c:v>2352057666.0610461</c:v>
                </c:pt>
                <c:pt idx="2">
                  <c:v>2352057666.0610461</c:v>
                </c:pt>
                <c:pt idx="3">
                  <c:v>2352057666.0610461</c:v>
                </c:pt>
                <c:pt idx="4">
                  <c:v>2352057666.0610461</c:v>
                </c:pt>
                <c:pt idx="5">
                  <c:v>2352057666.0610461</c:v>
                </c:pt>
                <c:pt idx="6">
                  <c:v>2352057666.0610461</c:v>
                </c:pt>
                <c:pt idx="7">
                  <c:v>2352057666.0610461</c:v>
                </c:pt>
                <c:pt idx="8">
                  <c:v>2352057666.0610461</c:v>
                </c:pt>
                <c:pt idx="9">
                  <c:v>2352057666.0610461</c:v>
                </c:pt>
              </c:numCache>
            </c:numRef>
          </c:xVal>
          <c:yVal>
            <c:numRef>
              <c:f>TRACE01!$M$53:$M$62</c:f>
              <c:numCache>
                <c:formatCode>General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ser>
          <c:idx val="13"/>
          <c:order val="12"/>
          <c:tx>
            <c:strRef>
              <c:f>TRACE01!$U$28</c:f>
              <c:strCache>
                <c:ptCount val="1"/>
                <c:pt idx="0">
                  <c:v>6th Meas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TRACE01!$U$29:$U$38</c:f>
              <c:numCache>
                <c:formatCode>0.00E+00</c:formatCode>
                <c:ptCount val="10"/>
                <c:pt idx="0">
                  <c:v>2378000000</c:v>
                </c:pt>
                <c:pt idx="1">
                  <c:v>2378000000</c:v>
                </c:pt>
                <c:pt idx="2">
                  <c:v>2378000000</c:v>
                </c:pt>
                <c:pt idx="3">
                  <c:v>2378000000</c:v>
                </c:pt>
                <c:pt idx="4">
                  <c:v>2378000000</c:v>
                </c:pt>
                <c:pt idx="5">
                  <c:v>2378000000</c:v>
                </c:pt>
                <c:pt idx="6">
                  <c:v>2378000000</c:v>
                </c:pt>
                <c:pt idx="7">
                  <c:v>2378000000</c:v>
                </c:pt>
                <c:pt idx="8">
                  <c:v>2378000000</c:v>
                </c:pt>
                <c:pt idx="9">
                  <c:v>2378000000</c:v>
                </c:pt>
              </c:numCache>
            </c:numRef>
          </c:xVal>
          <c:yVal>
            <c:numRef>
              <c:f>TRACE01!$V$29:$V$38</c:f>
              <c:numCache>
                <c:formatCode>General</c:formatCode>
                <c:ptCount val="10"/>
                <c:pt idx="0">
                  <c:v>-90</c:v>
                </c:pt>
                <c:pt idx="1">
                  <c:v>-80</c:v>
                </c:pt>
                <c:pt idx="2">
                  <c:v>-70</c:v>
                </c:pt>
                <c:pt idx="3">
                  <c:v>-60</c:v>
                </c:pt>
                <c:pt idx="4">
                  <c:v>-50</c:v>
                </c:pt>
                <c:pt idx="5">
                  <c:v>-40</c:v>
                </c:pt>
                <c:pt idx="6">
                  <c:v>-30</c:v>
                </c:pt>
                <c:pt idx="7">
                  <c:v>-20</c:v>
                </c:pt>
                <c:pt idx="8">
                  <c:v>-10</c:v>
                </c:pt>
                <c:pt idx="9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143632"/>
        <c:axId val="159144192"/>
      </c:scatterChart>
      <c:scatterChart>
        <c:scatterStyle val="lineMarker"/>
        <c:varyColors val="0"/>
        <c:ser>
          <c:idx val="10"/>
          <c:order val="13"/>
          <c:tx>
            <c:v>Q Values</c:v>
          </c:tx>
          <c:spPr>
            <a:ln w="19050" cap="rnd">
              <a:solidFill>
                <a:schemeClr val="accent5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TRACE01!$F$9:$F$13</c:f>
              <c:numCache>
                <c:formatCode>0.000E+00</c:formatCode>
                <c:ptCount val="5"/>
                <c:pt idx="0">
                  <c:v>1847000000</c:v>
                </c:pt>
                <c:pt idx="1">
                  <c:v>1883000000</c:v>
                </c:pt>
                <c:pt idx="2">
                  <c:v>1991000000</c:v>
                </c:pt>
                <c:pt idx="3">
                  <c:v>2162000000</c:v>
                </c:pt>
                <c:pt idx="4" formatCode="0.00E+00">
                  <c:v>2378000000</c:v>
                </c:pt>
              </c:numCache>
            </c:numRef>
          </c:xVal>
          <c:yVal>
            <c:numRef>
              <c:f>TRACE01!$G$9:$G$13</c:f>
              <c:numCache>
                <c:formatCode>General</c:formatCode>
                <c:ptCount val="5"/>
                <c:pt idx="0">
                  <c:v>412</c:v>
                </c:pt>
                <c:pt idx="1">
                  <c:v>137</c:v>
                </c:pt>
                <c:pt idx="2">
                  <c:v>160</c:v>
                </c:pt>
                <c:pt idx="3">
                  <c:v>136</c:v>
                </c:pt>
                <c:pt idx="4">
                  <c:v>296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145312"/>
        <c:axId val="159144752"/>
      </c:scatterChart>
      <c:valAx>
        <c:axId val="159143632"/>
        <c:scaling>
          <c:orientation val="minMax"/>
          <c:max val="2500000000"/>
          <c:min val="1500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800" baseline="0"/>
                  <a:t>Frequency (Hz)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0.0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9144192"/>
        <c:crossesAt val="-90"/>
        <c:crossBetween val="midCat"/>
      </c:valAx>
      <c:valAx>
        <c:axId val="159144192"/>
        <c:scaling>
          <c:orientation val="minMax"/>
          <c:min val="-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800" baseline="0"/>
                  <a:t>Signal Power (dB)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#,##0.0_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9143632"/>
        <c:crosses val="autoZero"/>
        <c:crossBetween val="midCat"/>
      </c:valAx>
      <c:valAx>
        <c:axId val="1591447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9145312"/>
        <c:crosses val="max"/>
        <c:crossBetween val="midCat"/>
      </c:valAx>
      <c:valAx>
        <c:axId val="159145312"/>
        <c:scaling>
          <c:orientation val="minMax"/>
        </c:scaling>
        <c:delete val="1"/>
        <c:axPos val="t"/>
        <c:numFmt formatCode="0.000E+00" sourceLinked="1"/>
        <c:majorTickMark val="out"/>
        <c:minorTickMark val="none"/>
        <c:tickLblPos val="nextTo"/>
        <c:crossAx val="159144752"/>
        <c:crosses val="max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877544180431287"/>
          <c:y val="0.13462654586632572"/>
          <c:w val="0.15695961421358304"/>
          <c:h val="0.691133599546970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E0EE4-BDDD-4A0B-BE1B-ED831EF7DD39}" type="datetimeFigureOut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FAAE5-740A-48B5-AD09-572E132BD3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299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FAAE5-740A-48B5-AD09-572E132BD30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812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4375F-FF33-4063-BDD9-400E14AA495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902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A07F-FF34-4A84-9A2A-03F9E577E556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056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901F-19C3-46FD-B630-12214AB97B8C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752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051A-BF0C-47A6-9249-FE7F1BE1645C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214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C955-A02D-46F2-BDDE-F9EA333005F3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327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AFEC-E3F4-44B4-99C1-F6DDEF73FDAE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946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55C0-9927-4BEA-A520-57DC73FBAE44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599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79EA-D5AA-4224-ABBB-7A516B729626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065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42CF-B1E5-484B-A284-A690127F2A82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625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D455-072D-4CEE-A22B-8E664315B429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523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EF65-21C8-4A12-A72D-3890F434F343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04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AED8-A1D0-40FE-8E1F-70BA1DE4B4C1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5461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7A617-889A-4B16-8C00-66168E182ED4}" type="datetime1">
              <a:rPr lang="ko-KR" altLang="en-US" smtClean="0"/>
              <a:t>2015-08-25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584B-74E7-4A41-9FB7-BB4412EF9D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738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Cavity Learning Curve at CAPP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05325"/>
            <a:ext cx="9144000" cy="1314450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Harry Themann</a:t>
            </a:r>
          </a:p>
          <a:p>
            <a:r>
              <a:rPr lang="en-US" altLang="ko-KR" dirty="0" smtClean="0"/>
              <a:t>Center for Axion and Precision Physics</a:t>
            </a:r>
          </a:p>
          <a:p>
            <a:r>
              <a:rPr lang="en-US" altLang="ko-KR" dirty="0" smtClean="0"/>
              <a:t>Daejeon, Rep of Korea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95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Antennas (1)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10</a:t>
            </a:fld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6" t="12995" r="4140" b="15338"/>
          <a:stretch/>
        </p:blipFill>
        <p:spPr>
          <a:xfrm>
            <a:off x="596901" y="1968499"/>
            <a:ext cx="4597400" cy="2184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9" r="14791" b="13821"/>
          <a:stretch/>
        </p:blipFill>
        <p:spPr>
          <a:xfrm>
            <a:off x="6015411" y="1968499"/>
            <a:ext cx="5190378" cy="317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900" y="4660900"/>
            <a:ext cx="4940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ULT-05 2.2mm OD low thermal conductivity</a:t>
            </a:r>
          </a:p>
          <a:p>
            <a:endParaRPr lang="en-US" altLang="ko-KR" dirty="0"/>
          </a:p>
          <a:p>
            <a:r>
              <a:rPr lang="en-US" altLang="ko-KR" dirty="0" smtClean="0"/>
              <a:t>Exposed center about 5mm</a:t>
            </a:r>
          </a:p>
          <a:p>
            <a:endParaRPr lang="en-US" altLang="ko-KR" dirty="0"/>
          </a:p>
          <a:p>
            <a:r>
              <a:rPr lang="en-US" altLang="ko-KR" dirty="0" smtClean="0"/>
              <a:t>Not very reliable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74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Antennas (2)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11</a:t>
            </a:fld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r="11616" b="12094"/>
          <a:stretch/>
        </p:blipFill>
        <p:spPr>
          <a:xfrm>
            <a:off x="635000" y="1690688"/>
            <a:ext cx="3403600" cy="2506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t="11816" r="23737" b="1930"/>
          <a:stretch/>
        </p:blipFill>
        <p:spPr>
          <a:xfrm rot="10800000">
            <a:off x="5645150" y="883149"/>
            <a:ext cx="5219700" cy="3771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42565" r="31945" b="24514"/>
          <a:stretch/>
        </p:blipFill>
        <p:spPr>
          <a:xfrm>
            <a:off x="635000" y="4020048"/>
            <a:ext cx="5412126" cy="2164852"/>
          </a:xfrm>
          <a:prstGeom prst="rect">
            <a:avLst/>
          </a:prstGeom>
        </p:spPr>
      </p:pic>
      <p:sp>
        <p:nvSpPr>
          <p:cNvPr id="9" name="Line Callout 2 8"/>
          <p:cNvSpPr/>
          <p:nvPr/>
        </p:nvSpPr>
        <p:spPr>
          <a:xfrm>
            <a:off x="7962900" y="415258"/>
            <a:ext cx="1496984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94725"/>
              <a:gd name="adj6" fmla="val -32122"/>
            </a:avLst>
          </a:prstGeom>
          <a:solidFill>
            <a:schemeClr val="bg1"/>
          </a:solidFill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Standard ID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10116358" y="4893051"/>
            <a:ext cx="1496984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42995"/>
              <a:gd name="adj6" fmla="val -22127"/>
            </a:avLst>
          </a:prstGeom>
          <a:solidFill>
            <a:schemeClr val="bg1"/>
          </a:solidFill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Standard OD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9251950" y="1480460"/>
            <a:ext cx="1816100" cy="796193"/>
          </a:xfrm>
          <a:prstGeom prst="borderCallout2">
            <a:avLst>
              <a:gd name="adj1" fmla="val 102275"/>
              <a:gd name="adj2" fmla="val 20046"/>
              <a:gd name="adj3" fmla="val 144036"/>
              <a:gd name="adj4" fmla="val 64807"/>
              <a:gd name="adj5" fmla="val 194266"/>
              <a:gd name="adj6" fmla="val 42029"/>
            </a:avLst>
          </a:prstGeom>
          <a:solidFill>
            <a:schemeClr val="bg1"/>
          </a:solidFill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ID Customized to Cable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4813202"/>
            <a:ext cx="3761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Grounding's the thing</a:t>
            </a:r>
            <a:r>
              <a:rPr lang="en-US" altLang="ko-KR" sz="2400" dirty="0" smtClean="0"/>
              <a:t>!</a:t>
            </a:r>
          </a:p>
          <a:p>
            <a:r>
              <a:rPr lang="en-US" altLang="ko-KR" sz="2400" dirty="0" smtClean="0"/>
              <a:t>Much easier to achieve critical coupling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111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Antennas (3)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12</a:t>
            </a:fld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t="14164" r="16273" b="10559"/>
          <a:stretch/>
        </p:blipFill>
        <p:spPr>
          <a:xfrm>
            <a:off x="1266998" y="2126421"/>
            <a:ext cx="5543204" cy="2911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2" r="14772"/>
          <a:stretch/>
        </p:blipFill>
        <p:spPr>
          <a:xfrm>
            <a:off x="7564581" y="2301103"/>
            <a:ext cx="3125587" cy="2561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5425" y="5253644"/>
            <a:ext cx="813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Must accommodate coupling motion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751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Tuning and Piezos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790357" y="2174782"/>
            <a:ext cx="5563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 smtClean="0"/>
              <a:t>aTToCube</a:t>
            </a:r>
            <a:r>
              <a:rPr lang="en-US" altLang="ko-KR" dirty="0" smtClean="0"/>
              <a:t> Rotational Piezo Actuator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2N-cm torque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resistive encoder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μ° claimed position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Actuator rod passes through simple hole in 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Hom</a:t>
            </a:r>
            <a:r>
              <a:rPr lang="en-US" altLang="ko-KR" dirty="0" smtClean="0"/>
              <a:t>emade U-Joint, zero backlash coupler magnetic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Direct drive, gear down for greater resolution?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How critical is </a:t>
            </a:r>
            <a:r>
              <a:rPr lang="en-US" altLang="ko-KR" dirty="0" err="1" smtClean="0"/>
              <a:t>nano</a:t>
            </a:r>
            <a:r>
              <a:rPr lang="en-US" altLang="ko-KR" dirty="0" smtClean="0"/>
              <a:t> radian resolution?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0105" b="11205"/>
          <a:stretch/>
        </p:blipFill>
        <p:spPr>
          <a:xfrm>
            <a:off x="733366" y="1410389"/>
            <a:ext cx="4495800" cy="48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5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Coupling and Piezos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8" r="23412"/>
          <a:stretch/>
        </p:blipFill>
        <p:spPr>
          <a:xfrm>
            <a:off x="838200" y="1871830"/>
            <a:ext cx="4042195" cy="4132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4589" y="1315203"/>
            <a:ext cx="4754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Finding an actuator that can function at </a:t>
            </a:r>
            <a:r>
              <a:rPr lang="en-US" altLang="ko-KR" dirty="0" err="1" smtClean="0"/>
              <a:t>mK</a:t>
            </a:r>
            <a:r>
              <a:rPr lang="en-US" altLang="ko-KR" dirty="0" smtClean="0"/>
              <a:t> and 2-300G was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 smtClean="0"/>
              <a:t>aTToCube</a:t>
            </a:r>
            <a:r>
              <a:rPr lang="en-US" altLang="ko-KR" dirty="0" smtClean="0"/>
              <a:t> Linear only 1N net 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Rotator 2Ncm so designed gear box 4x multiplier with rack and pinion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Second rotator piezo hasn't arrived plus fit and finish of gearbox pieces not too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Also Linear actuator hasn't arrived</a:t>
            </a:r>
            <a:endParaRPr lang="ko-KR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7" r="17764" b="22348"/>
          <a:stretch/>
        </p:blipFill>
        <p:spPr>
          <a:xfrm>
            <a:off x="6251986" y="4076705"/>
            <a:ext cx="4260028" cy="22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3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Dielectric Rod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6" r="14987" b="3799"/>
          <a:stretch/>
        </p:blipFill>
        <p:spPr>
          <a:xfrm>
            <a:off x="698350" y="1690688"/>
            <a:ext cx="5527885" cy="4301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4133" y="1845733"/>
            <a:ext cx="4665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Tuning range was </a:t>
            </a:r>
            <a:r>
              <a:rPr lang="en-US" altLang="ko-KR" dirty="0" smtClean="0"/>
              <a:t>4.6-5.6 </a:t>
            </a:r>
            <a:r>
              <a:rPr lang="en-US" altLang="ko-KR" dirty="0" smtClean="0"/>
              <a:t>GHz, from center of cavity to the wall.</a:t>
            </a:r>
          </a:p>
          <a:p>
            <a:endParaRPr lang="en-US" altLang="ko-KR" dirty="0"/>
          </a:p>
          <a:p>
            <a:r>
              <a:rPr lang="en-US" altLang="ko-KR" dirty="0" smtClean="0"/>
              <a:t>Notice the artifacts, they tend not to move but when a resonance overlaps the coupling changes as well as the Q.</a:t>
            </a:r>
          </a:p>
          <a:p>
            <a:endParaRPr lang="en-US" altLang="ko-KR" dirty="0"/>
          </a:p>
          <a:p>
            <a:r>
              <a:rPr lang="en-US" altLang="ko-KR" dirty="0" smtClean="0"/>
              <a:t>The artifacts change when the tuning rod is moved up and down which is consistent with </a:t>
            </a:r>
            <a:r>
              <a:rPr lang="en-US" altLang="ko-KR" dirty="0" err="1" smtClean="0"/>
              <a:t>Doyu’s</a:t>
            </a:r>
            <a:r>
              <a:rPr lang="en-US" altLang="ko-KR" dirty="0" smtClean="0"/>
              <a:t> analysis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120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Dielectric Rod Angle Scan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039" y="1690687"/>
            <a:ext cx="5637529" cy="4139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2019" y="1893346"/>
            <a:ext cx="402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Alumina tuning rod 5mm in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Q goes down by factor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Loss tangent of Alumina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52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Conducting Tuning Rod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17</a:t>
            </a:fld>
            <a:endParaRPr lang="ko-K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70" y="1801694"/>
            <a:ext cx="5619071" cy="4275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9920" y="1835704"/>
            <a:ext cx="4335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Tuning range was </a:t>
            </a:r>
            <a:r>
              <a:rPr lang="en-US" altLang="ko-KR" dirty="0" smtClean="0"/>
              <a:t>8.5-6.0 </a:t>
            </a:r>
            <a:r>
              <a:rPr lang="en-US" altLang="ko-KR" dirty="0"/>
              <a:t>GHz, from center of cavity to the wall</a:t>
            </a:r>
            <a:r>
              <a:rPr lang="en-US" altLang="ko-K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Copper tuning rod 5mm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Many artifacts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Tuning rod 2mm short, moving vertically generated MANY artifacts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92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Conducting Rod Angle Scan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18</a:t>
            </a:fld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7768"/>
            <a:ext cx="6466667" cy="3847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5205" y="2216075"/>
            <a:ext cx="35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We haven't investigated the difference between simulation and measurement of Q values.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768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762"/>
          </a:xfrm>
        </p:spPr>
        <p:txBody>
          <a:bodyPr/>
          <a:lstStyle/>
          <a:p>
            <a:r>
              <a:rPr lang="en-US" altLang="ko-KR" dirty="0" smtClean="0"/>
              <a:t>Experiences/Lessons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19</a:t>
            </a:fld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9202" r="22254" b="15434"/>
          <a:stretch/>
        </p:blipFill>
        <p:spPr>
          <a:xfrm>
            <a:off x="1193233" y="1690688"/>
            <a:ext cx="3260433" cy="1948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0042" y="1582755"/>
            <a:ext cx="48516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Tightening screws symmetrically not trivial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Grounding is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Loss Tangents of tuning rod assemblies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More attention to tolerances of copper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t="37468" r="7265" b="34727"/>
          <a:stretch/>
        </p:blipFill>
        <p:spPr>
          <a:xfrm>
            <a:off x="1570616" y="4212399"/>
            <a:ext cx="8713695" cy="147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Outline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8925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Cavities</a:t>
            </a:r>
          </a:p>
          <a:p>
            <a:pPr lvl="1"/>
            <a:r>
              <a:rPr lang="en-US" altLang="ko-KR" dirty="0" smtClean="0"/>
              <a:t>Design/Machining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End cap treatment</a:t>
            </a:r>
          </a:p>
          <a:p>
            <a:pPr lvl="1"/>
            <a:r>
              <a:rPr lang="en-US" altLang="ko-KR" dirty="0" smtClean="0"/>
              <a:t>Internal walls</a:t>
            </a:r>
          </a:p>
          <a:p>
            <a:r>
              <a:rPr lang="en-US" altLang="ko-KR" dirty="0"/>
              <a:t>Antennas</a:t>
            </a:r>
          </a:p>
          <a:p>
            <a:pPr lvl="1"/>
            <a:r>
              <a:rPr lang="en-US" altLang="ko-KR" dirty="0"/>
              <a:t>design</a:t>
            </a:r>
          </a:p>
          <a:p>
            <a:pPr lvl="1"/>
            <a:r>
              <a:rPr lang="en-US" altLang="ko-KR" dirty="0"/>
              <a:t>grounding</a:t>
            </a:r>
            <a:r>
              <a:rPr lang="ko-KR" altLang="en-US" dirty="0"/>
              <a:t> </a:t>
            </a:r>
            <a:r>
              <a:rPr lang="en-US" altLang="ko-KR" dirty="0"/>
              <a:t>and coupling</a:t>
            </a:r>
          </a:p>
          <a:p>
            <a:r>
              <a:rPr lang="en-US" altLang="ko-KR" dirty="0" smtClean="0"/>
              <a:t>Tuning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actuation</a:t>
            </a:r>
          </a:p>
          <a:p>
            <a:pPr lvl="1"/>
            <a:r>
              <a:rPr lang="en-US" altLang="ko-KR" dirty="0" smtClean="0"/>
              <a:t>artifacts</a:t>
            </a:r>
            <a:endParaRPr lang="en-US" altLang="ko-KR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54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Installation in Refrigerator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20</a:t>
            </a:fld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6" r="34214"/>
          <a:stretch/>
        </p:blipFill>
        <p:spPr>
          <a:xfrm>
            <a:off x="838200" y="1872857"/>
            <a:ext cx="2597906" cy="3828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3" r="32214" b="2971"/>
          <a:stretch/>
        </p:blipFill>
        <p:spPr>
          <a:xfrm>
            <a:off x="3762302" y="1872857"/>
            <a:ext cx="3008076" cy="38286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6573" y="1525047"/>
            <a:ext cx="44571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Put a cavity into a cold magnet and look at it with a network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Modest goals but there's always something to learn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no cables for piezo encoder!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Achieved 500mK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cavity touching magnet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ULT-05 Cable not matching specs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Piezo didn't create serious heat, encoder?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Re installed cavity without cables and careful shimming, achieved 70mK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New cavity has been annealed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09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Cavity in Fridge, Metal Tuning Rod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21</a:t>
            </a:fld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8" r="15592" b="4140"/>
          <a:stretch/>
        </p:blipFill>
        <p:spPr>
          <a:xfrm>
            <a:off x="903344" y="1807284"/>
            <a:ext cx="5192656" cy="4034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5802" y="2700169"/>
            <a:ext cx="4303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Calibration and Reflection issues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51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1854"/>
          </a:xfrm>
        </p:spPr>
        <p:txBody>
          <a:bodyPr/>
          <a:lstStyle/>
          <a:p>
            <a:r>
              <a:rPr lang="en-US" altLang="ko-KR" dirty="0" smtClean="0"/>
              <a:t>Lower Frequency in the Small Package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22</a:t>
            </a:fld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 t="6632" r="14896" b="3279"/>
          <a:stretch/>
        </p:blipFill>
        <p:spPr>
          <a:xfrm>
            <a:off x="838200" y="1883643"/>
            <a:ext cx="6578979" cy="4279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28386" y="2022438"/>
            <a:ext cx="35607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6mm wall is "wasteful" need better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Move knife edge inside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48.6mm ID gives TM010 frequency of 4.62GHz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3400" y="5228216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SEOUL-TERACOM, INC. </a:t>
            </a:r>
            <a:endParaRPr lang="en-US" altLang="ko-KR" dirty="0" smtClean="0"/>
          </a:p>
          <a:p>
            <a:r>
              <a:rPr lang="en-US" altLang="ko-KR" dirty="0" smtClean="0"/>
              <a:t>Gun-</a:t>
            </a:r>
            <a:r>
              <a:rPr lang="en-US" altLang="ko-KR" dirty="0" err="1" smtClean="0"/>
              <a:t>Sik</a:t>
            </a:r>
            <a:r>
              <a:rPr lang="en-US" altLang="ko-KR" dirty="0" smtClean="0"/>
              <a:t> </a:t>
            </a:r>
            <a:r>
              <a:rPr lang="en-US" altLang="ko-KR" dirty="0"/>
              <a:t>Park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639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004"/>
          </a:xfrm>
        </p:spPr>
        <p:txBody>
          <a:bodyPr/>
          <a:lstStyle/>
          <a:p>
            <a:pPr algn="ctr"/>
            <a:r>
              <a:rPr lang="en-US" altLang="ko-KR" dirty="0" smtClean="0"/>
              <a:t>Press Fit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23</a:t>
            </a:fld>
            <a:endParaRPr lang="ko-K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r="15521" b="52635"/>
          <a:stretch/>
        </p:blipFill>
        <p:spPr>
          <a:xfrm>
            <a:off x="838200" y="1676966"/>
            <a:ext cx="5727700" cy="2510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46646" r="56875" b="28436"/>
          <a:stretch/>
        </p:blipFill>
        <p:spPr>
          <a:xfrm>
            <a:off x="7099300" y="2433638"/>
            <a:ext cx="4026464" cy="26336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092" y="5626784"/>
            <a:ext cx="3528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SEOUL-TERACOM, INC. </a:t>
            </a:r>
            <a:endParaRPr lang="en-US" altLang="ko-KR" dirty="0" smtClean="0"/>
          </a:p>
          <a:p>
            <a:r>
              <a:rPr lang="en-US" altLang="ko-KR" dirty="0" smtClean="0"/>
              <a:t>Gun-</a:t>
            </a:r>
            <a:r>
              <a:rPr lang="en-US" altLang="ko-KR" dirty="0" err="1" smtClean="0"/>
              <a:t>Sik</a:t>
            </a:r>
            <a:r>
              <a:rPr lang="en-US" altLang="ko-KR" dirty="0" smtClean="0"/>
              <a:t> Park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199" y="4307009"/>
            <a:ext cx="6261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High purity copper sheet is formed into a tube and then put onto a mandrel that expands, press fitting the copper into the SS tube, it is bonded by a welding process.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09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Moving On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01214" y="2094929"/>
            <a:ext cx="10090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Working very hard with </a:t>
            </a:r>
            <a:r>
              <a:rPr lang="en-US" altLang="ko-KR" dirty="0" err="1" smtClean="0"/>
              <a:t>Byeong-Rok</a:t>
            </a:r>
            <a:r>
              <a:rPr lang="en-US" altLang="ko-KR" dirty="0" smtClean="0"/>
              <a:t> to improve our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CST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Tuning rods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Antennas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Better calibrations, better handle on the cabling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Higher purity copper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Tuning </a:t>
            </a:r>
            <a:r>
              <a:rPr lang="en-US" altLang="ko-KR" dirty="0"/>
              <a:t>a</a:t>
            </a:r>
            <a:r>
              <a:rPr lang="en-US" altLang="ko-KR" dirty="0" smtClean="0"/>
              <a:t>ssembly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Thinking about altering knife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More attention to Tolerancing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Add 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Coupling actuator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Super Conducting films</a:t>
            </a:r>
            <a:endParaRPr lang="ko-KR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277" r="4961" b="8404"/>
          <a:stretch/>
        </p:blipFill>
        <p:spPr>
          <a:xfrm>
            <a:off x="7734748" y="1040136"/>
            <a:ext cx="3851238" cy="2567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t="32799" r="49088" b="55149"/>
          <a:stretch/>
        </p:blipFill>
        <p:spPr>
          <a:xfrm>
            <a:off x="6411558" y="4051534"/>
            <a:ext cx="2119256" cy="16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25</a:t>
            </a:fld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/>
          <a:stretch/>
        </p:blipFill>
        <p:spPr>
          <a:xfrm>
            <a:off x="2674076" y="1929085"/>
            <a:ext cx="6739890" cy="42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26</a:t>
            </a:fld>
            <a:endParaRPr lang="ko-K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r="5059"/>
          <a:stretch/>
        </p:blipFill>
        <p:spPr>
          <a:xfrm>
            <a:off x="1290019" y="369913"/>
            <a:ext cx="9501653" cy="579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27</a:t>
            </a:fld>
            <a:endParaRPr lang="ko-K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4"/>
          <a:stretch/>
        </p:blipFill>
        <p:spPr>
          <a:xfrm>
            <a:off x="4264007" y="1452282"/>
            <a:ext cx="3101228" cy="44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28</a:t>
            </a:fld>
            <a:endParaRPr lang="ko-K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1"/>
          <a:stretch/>
        </p:blipFill>
        <p:spPr>
          <a:xfrm>
            <a:off x="2034988" y="536145"/>
            <a:ext cx="7539318" cy="55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2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4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9222"/>
          </a:xfrm>
        </p:spPr>
        <p:txBody>
          <a:bodyPr/>
          <a:lstStyle/>
          <a:p>
            <a:pPr algn="ctr"/>
            <a:r>
              <a:rPr lang="en-US" altLang="ko-KR" dirty="0" smtClean="0"/>
              <a:t>"</a:t>
            </a:r>
            <a:r>
              <a:rPr lang="en-US" altLang="ko-KR" dirty="0" err="1" smtClean="0"/>
              <a:t>Wuensch</a:t>
            </a:r>
            <a:r>
              <a:rPr lang="en-US" altLang="ko-KR" dirty="0" smtClean="0"/>
              <a:t> Cavity"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3</a:t>
            </a:fld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454347"/>
            <a:ext cx="8505825" cy="47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7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98653" y="2482446"/>
            <a:ext cx="3172968" cy="2308324"/>
            <a:chOff x="9153144" y="1618488"/>
            <a:chExt cx="3172968" cy="2308324"/>
          </a:xfrm>
        </p:grpSpPr>
        <p:sp>
          <p:nvSpPr>
            <p:cNvPr id="9" name="TextBox 8"/>
            <p:cNvSpPr txBox="1"/>
            <p:nvPr/>
          </p:nvSpPr>
          <p:spPr>
            <a:xfrm>
              <a:off x="10643616" y="1618488"/>
              <a:ext cx="168249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Measured Frequencies (GHz)</a:t>
              </a:r>
            </a:p>
            <a:p>
              <a:r>
                <a:rPr lang="en-US" altLang="ko-KR" sz="1600" dirty="0" smtClean="0"/>
                <a:t>1.804</a:t>
              </a:r>
            </a:p>
            <a:p>
              <a:r>
                <a:rPr lang="en-US" altLang="ko-KR" sz="1600" dirty="0" smtClean="0"/>
                <a:t>1.847</a:t>
              </a:r>
            </a:p>
            <a:p>
              <a:r>
                <a:rPr lang="en-US" altLang="ko-KR" sz="1600" dirty="0" smtClean="0"/>
                <a:t>1.883</a:t>
              </a:r>
            </a:p>
            <a:p>
              <a:r>
                <a:rPr lang="en-US" altLang="ko-KR" sz="1600" dirty="0" smtClean="0"/>
                <a:t>1.991</a:t>
              </a:r>
            </a:p>
            <a:p>
              <a:r>
                <a:rPr lang="en-US" altLang="ko-KR" sz="1600" dirty="0" smtClean="0"/>
                <a:t>2.162</a:t>
              </a:r>
            </a:p>
            <a:p>
              <a:r>
                <a:rPr lang="en-US" altLang="ko-KR" sz="1600" dirty="0" smtClean="0"/>
                <a:t>2.378</a:t>
              </a:r>
              <a:endParaRPr lang="ko-KR" alt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53144" y="1618488"/>
              <a:ext cx="167335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/>
                <a:t>Calculated Frequencies (GHz)</a:t>
              </a:r>
            </a:p>
            <a:p>
              <a:r>
                <a:rPr lang="en-US" altLang="ko-KR" sz="1600" dirty="0" smtClean="0"/>
                <a:t>TE113	1.811</a:t>
              </a:r>
            </a:p>
            <a:p>
              <a:r>
                <a:rPr lang="en-US" altLang="ko-KR" sz="1600" dirty="0" smtClean="0"/>
                <a:t>TM010	1.855</a:t>
              </a:r>
            </a:p>
            <a:p>
              <a:r>
                <a:rPr lang="en-US" altLang="ko-KR" sz="1600" dirty="0" smtClean="0"/>
                <a:t>TM011	1.892</a:t>
              </a:r>
            </a:p>
            <a:p>
              <a:r>
                <a:rPr lang="en-US" altLang="ko-KR" sz="1600" dirty="0" smtClean="0"/>
                <a:t>TM012	2.001</a:t>
              </a:r>
            </a:p>
            <a:p>
              <a:r>
                <a:rPr lang="en-US" altLang="ko-KR" sz="1600" dirty="0" smtClean="0"/>
                <a:t>TM013	2.169</a:t>
              </a:r>
            </a:p>
            <a:p>
              <a:r>
                <a:rPr lang="en-US" altLang="ko-KR" sz="1600" dirty="0" smtClean="0"/>
                <a:t>TE115	2.352</a:t>
              </a:r>
              <a:endParaRPr lang="ko-KR" altLang="en-US" sz="1600" dirty="0"/>
            </a:p>
          </p:txBody>
        </p:sp>
      </p:grp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785427"/>
              </p:ext>
            </p:extLst>
          </p:nvPr>
        </p:nvGraphicFramePr>
        <p:xfrm>
          <a:off x="878322" y="1310566"/>
          <a:ext cx="7408427" cy="465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9222"/>
          </a:xfrm>
        </p:spPr>
        <p:txBody>
          <a:bodyPr/>
          <a:lstStyle/>
          <a:p>
            <a:pPr algn="ctr"/>
            <a:r>
              <a:rPr lang="en-US" altLang="ko-KR" dirty="0" smtClean="0"/>
              <a:t>First Measurement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753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Squatters' Rights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5</a:t>
            </a:fld>
            <a:endParaRPr lang="ko-KR" altLang="en-US"/>
          </a:p>
        </p:txBody>
      </p:sp>
      <p:grpSp>
        <p:nvGrpSpPr>
          <p:cNvPr id="3" name="Group 2"/>
          <p:cNvGrpSpPr/>
          <p:nvPr/>
        </p:nvGrpSpPr>
        <p:grpSpPr>
          <a:xfrm>
            <a:off x="571500" y="1524000"/>
            <a:ext cx="5524500" cy="4569619"/>
            <a:chOff x="1175362" y="2067719"/>
            <a:chExt cx="4920638" cy="4025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5362" y="2067719"/>
              <a:ext cx="2487975" cy="3911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8025" y="2067719"/>
              <a:ext cx="2487975" cy="40259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734175" y="2143125"/>
            <a:ext cx="4619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60mm ID of magnet -&gt; Owner allows 50mm OD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</a:t>
            </a:r>
            <a:r>
              <a:rPr lang="en-US" altLang="ko-KR" dirty="0" smtClean="0"/>
              <a:t>imited access to top -&gt; all actuators have to be near dilution refrigerator and possible high B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4-6 GHz cavity, 140mm length to match B field puts (D/L)^2 at about 0.1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Piezo actuators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95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</p:spPr>
        <p:txBody>
          <a:bodyPr/>
          <a:lstStyle/>
          <a:p>
            <a:r>
              <a:rPr lang="en-US" altLang="ko-KR" dirty="0" smtClean="0"/>
              <a:t>Welded Collar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14257" r="18424" b="30445"/>
          <a:stretch/>
        </p:blipFill>
        <p:spPr>
          <a:xfrm>
            <a:off x="341430" y="1985899"/>
            <a:ext cx="7982562" cy="3271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18577" r="31939" b="7610"/>
          <a:stretch/>
        </p:blipFill>
        <p:spPr>
          <a:xfrm>
            <a:off x="8441436" y="566970"/>
            <a:ext cx="3331464" cy="2352084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5203767" y="823976"/>
            <a:ext cx="2073564" cy="612648"/>
          </a:xfrm>
          <a:prstGeom prst="borderCallout2">
            <a:avLst>
              <a:gd name="adj1" fmla="val 100161"/>
              <a:gd name="adj2" fmla="val 42576"/>
              <a:gd name="adj3" fmla="val 159863"/>
              <a:gd name="adj4" fmla="val 35031"/>
              <a:gd name="adj5" fmla="val 378443"/>
              <a:gd name="adj6" fmla="val 92202"/>
            </a:avLst>
          </a:prstGeom>
          <a:solidFill>
            <a:schemeClr val="bg1"/>
          </a:solidFill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Weld on outside only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Line Callout 2 7"/>
          <p:cNvSpPr/>
          <p:nvPr/>
        </p:nvSpPr>
        <p:spPr>
          <a:xfrm>
            <a:off x="3130203" y="5500751"/>
            <a:ext cx="2073564" cy="612648"/>
          </a:xfrm>
          <a:prstGeom prst="borderCallout2">
            <a:avLst>
              <a:gd name="adj1" fmla="val -2960"/>
              <a:gd name="adj2" fmla="val 4090"/>
              <a:gd name="adj3" fmla="val -49092"/>
              <a:gd name="adj4" fmla="val -5860"/>
              <a:gd name="adj5" fmla="val -126306"/>
              <a:gd name="adj6" fmla="val -33678"/>
            </a:avLst>
          </a:prstGeom>
          <a:solidFill>
            <a:schemeClr val="bg1"/>
          </a:solidFill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What will be the effect of this gap?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9280236" y="4159672"/>
            <a:ext cx="1725815" cy="612648"/>
          </a:xfrm>
          <a:prstGeom prst="borderCallout2">
            <a:avLst>
              <a:gd name="adj1" fmla="val -2960"/>
              <a:gd name="adj2" fmla="val 4090"/>
              <a:gd name="adj3" fmla="val -49092"/>
              <a:gd name="adj4" fmla="val -5860"/>
              <a:gd name="adj5" fmla="val -380423"/>
              <a:gd name="adj6" fmla="val 89497"/>
            </a:avLst>
          </a:prstGeom>
          <a:solidFill>
            <a:schemeClr val="bg1"/>
          </a:solidFill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Knife edge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8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VNA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37" y="1690688"/>
            <a:ext cx="7032108" cy="4233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3400" y="1886354"/>
            <a:ext cx="332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One can adjust the diameter and length parameters to move the vertical lines</a:t>
            </a:r>
          </a:p>
          <a:p>
            <a:endParaRPr lang="en-US" altLang="ko-KR" dirty="0"/>
          </a:p>
          <a:p>
            <a:r>
              <a:rPr lang="en-US" altLang="ko-KR" dirty="0" smtClean="0"/>
              <a:t>A match could be made to the "thick cap" but not the "thin cap"</a:t>
            </a:r>
          </a:p>
          <a:p>
            <a:endParaRPr lang="en-US" altLang="ko-KR" dirty="0"/>
          </a:p>
          <a:p>
            <a:r>
              <a:rPr lang="en-US" altLang="ko-KR" dirty="0" smtClean="0"/>
              <a:t>Plating issues caused us to abandon this </a:t>
            </a:r>
            <a:r>
              <a:rPr lang="en-US" altLang="ko-KR" dirty="0" err="1" smtClean="0"/>
              <a:t>desing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04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One Piece Cavity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27498" r="13636" b="24800"/>
          <a:stretch/>
        </p:blipFill>
        <p:spPr>
          <a:xfrm>
            <a:off x="485775" y="2465386"/>
            <a:ext cx="5829300" cy="2085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8" t="-2125" r="20833" b="14128"/>
          <a:stretch/>
        </p:blipFill>
        <p:spPr>
          <a:xfrm>
            <a:off x="8058150" y="207169"/>
            <a:ext cx="3077200" cy="2967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9202" r="22254" b="15434"/>
          <a:stretch/>
        </p:blipFill>
        <p:spPr>
          <a:xfrm>
            <a:off x="6787209" y="3508374"/>
            <a:ext cx="4566591" cy="2728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016500"/>
            <a:ext cx="528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The calculated and measured modes are a </a:t>
            </a:r>
            <a:r>
              <a:rPr lang="en-US" altLang="ko-KR" dirty="0" smtClean="0"/>
              <a:t>match</a:t>
            </a:r>
            <a:r>
              <a:rPr lang="en-US" altLang="ko-KR" dirty="0"/>
              <a:t> </a:t>
            </a:r>
            <a:r>
              <a:rPr lang="en-US" altLang="ko-KR" dirty="0" smtClean="0"/>
              <a:t>when the D and L values are put into the spreadsheet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987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VNA Output of Empty 6mm </a:t>
            </a:r>
            <a:r>
              <a:rPr lang="en-US" altLang="ko-KR" dirty="0"/>
              <a:t>W</a:t>
            </a:r>
            <a:r>
              <a:rPr lang="en-US" altLang="ko-KR" dirty="0" smtClean="0"/>
              <a:t>all Cavity</a:t>
            </a:r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Harry Themann CAPP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584B-74E7-4A41-9FB7-BB4412EF9D95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459531" y="2305883"/>
            <a:ext cx="44491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38.6mm ID give TM010 frequency of 5.94GHz which matches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Stimulating and Data antenna </a:t>
            </a:r>
            <a:r>
              <a:rPr lang="en-US" altLang="ko-KR" dirty="0" smtClean="0"/>
              <a:t>very weakly coupled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Direct </a:t>
            </a:r>
            <a:r>
              <a:rPr lang="en-US" altLang="ko-KR" dirty="0" smtClean="0"/>
              <a:t>measurement of Q from transmission peak gives </a:t>
            </a:r>
            <a:r>
              <a:rPr lang="en-US" altLang="ko-KR" dirty="0" smtClean="0"/>
              <a:t>18000</a:t>
            </a: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All Q measurements have been 18-20 000 consistent with calculations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r="15439"/>
          <a:stretch/>
        </p:blipFill>
        <p:spPr>
          <a:xfrm>
            <a:off x="640863" y="1690688"/>
            <a:ext cx="6338274" cy="472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848</Words>
  <Application>Microsoft Office PowerPoint</Application>
  <PresentationFormat>Widescreen</PresentationFormat>
  <Paragraphs>201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맑은 고딕</vt:lpstr>
      <vt:lpstr>Arial</vt:lpstr>
      <vt:lpstr>Office Theme</vt:lpstr>
      <vt:lpstr>Cavity Learning Curve at CAPP</vt:lpstr>
      <vt:lpstr>Outline</vt:lpstr>
      <vt:lpstr>"Wuensch Cavity"</vt:lpstr>
      <vt:lpstr>First Measurement</vt:lpstr>
      <vt:lpstr>Squatters' Rights</vt:lpstr>
      <vt:lpstr>Welded Collar</vt:lpstr>
      <vt:lpstr>VNA</vt:lpstr>
      <vt:lpstr>One Piece Cavity</vt:lpstr>
      <vt:lpstr>VNA Output of Empty 6mm Wall Cavity</vt:lpstr>
      <vt:lpstr>Antennas (1)</vt:lpstr>
      <vt:lpstr>Antennas (2)</vt:lpstr>
      <vt:lpstr>Antennas (3)</vt:lpstr>
      <vt:lpstr>Tuning and Piezos</vt:lpstr>
      <vt:lpstr>Coupling and Piezos</vt:lpstr>
      <vt:lpstr>Dielectric Rod</vt:lpstr>
      <vt:lpstr>Dielectric Rod Angle Scan</vt:lpstr>
      <vt:lpstr>Conducting Tuning Rod</vt:lpstr>
      <vt:lpstr>Conducting Rod Angle Scan</vt:lpstr>
      <vt:lpstr>Experiences/Lessons</vt:lpstr>
      <vt:lpstr>Installation in Refrigerator</vt:lpstr>
      <vt:lpstr>Cavity in Fridge, Metal Tuning Rod</vt:lpstr>
      <vt:lpstr>Lower Frequency in the Small Package</vt:lpstr>
      <vt:lpstr>Press Fit</vt:lpstr>
      <vt:lpstr>Moving 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Center for Axion and Precision Physics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Cavity Learning Curve at CAPP</dc:title>
  <dc:creator>Harry W Themann</dc:creator>
  <cp:lastModifiedBy>Harry W Themann</cp:lastModifiedBy>
  <cp:revision>52</cp:revision>
  <dcterms:created xsi:type="dcterms:W3CDTF">2015-08-20T00:43:19Z</dcterms:created>
  <dcterms:modified xsi:type="dcterms:W3CDTF">2015-08-26T05:14:56Z</dcterms:modified>
</cp:coreProperties>
</file>