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349" r:id="rId6"/>
    <p:sldId id="387" r:id="rId7"/>
    <p:sldId id="388" r:id="rId8"/>
    <p:sldId id="389" r:id="rId9"/>
    <p:sldId id="390" r:id="rId10"/>
    <p:sldId id="391" r:id="rId11"/>
    <p:sldId id="350" r:id="rId12"/>
    <p:sldId id="376" r:id="rId13"/>
    <p:sldId id="352" r:id="rId14"/>
    <p:sldId id="378" r:id="rId15"/>
    <p:sldId id="379" r:id="rId16"/>
    <p:sldId id="357" r:id="rId17"/>
    <p:sldId id="358" r:id="rId18"/>
    <p:sldId id="359" r:id="rId19"/>
    <p:sldId id="360" r:id="rId20"/>
    <p:sldId id="361" r:id="rId21"/>
    <p:sldId id="380" r:id="rId22"/>
    <p:sldId id="363" r:id="rId23"/>
    <p:sldId id="381" r:id="rId24"/>
    <p:sldId id="382" r:id="rId25"/>
    <p:sldId id="365" r:id="rId26"/>
    <p:sldId id="366" r:id="rId27"/>
    <p:sldId id="383" r:id="rId28"/>
    <p:sldId id="367" r:id="rId29"/>
    <p:sldId id="385" r:id="rId30"/>
    <p:sldId id="370" r:id="rId31"/>
    <p:sldId id="386" r:id="rId32"/>
    <p:sldId id="371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2150" autoAdjust="0"/>
  </p:normalViewPr>
  <p:slideViewPr>
    <p:cSldViewPr snapToGrid="0">
      <p:cViewPr varScale="1">
        <p:scale>
          <a:sx n="82" d="100"/>
          <a:sy n="82" d="100"/>
        </p:scale>
        <p:origin x="14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9F4DE-8222-4E45-A868-5E0A7A37A79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09B26-1297-4C9F-99ED-50F699A37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44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ED447-1A9C-4A61-BF04-6C9D26745064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DD392-8187-466B-A768-CD962ABB5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196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uantum_stat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uantum_stat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DD392-8187-466B-A768-CD962ABB5874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6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A5AC-4903-4F9F-BF6A-E76FC17D78C6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39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A5AC-4903-4F9F-BF6A-E76FC17D78C6}" type="slidenum">
              <a:rPr lang="en-US" smtClean="0"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11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No details</a:t>
            </a:r>
            <a:r>
              <a:rPr lang="en-JM" baseline="0" dirty="0" smtClean="0"/>
              <a:t> here, already in mid term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A364-5908-4AB0-885A-E5CF90518D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15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88AB76-8F22-4DED-B6D0-75363B4D45BD}" type="slidenum">
              <a:rPr lang="de-DE"/>
              <a:pPr/>
              <a:t>29</a:t>
            </a:fld>
            <a:endParaRPr lang="de-DE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A5AC-4903-4F9F-BF6A-E76FC17D78C6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http://www.easydrawingtutorials.com/index.php/disney/231-draw-alice?start=3</a:t>
            </a:r>
          </a:p>
          <a:p>
            <a:r>
              <a:rPr lang="en-US" dirty="0" smtClean="0"/>
              <a:t>http://coloringmypages.tk/free-printable-coloring-pages/bob-the-builder-coloring-pages.htm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A364-5908-4AB0-885A-E5CF90518D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http://www.easydrawingtutorials.com/index.php/disney/231-draw-alice?start=3</a:t>
            </a:r>
          </a:p>
          <a:p>
            <a:r>
              <a:rPr lang="en-US" dirty="0" smtClean="0"/>
              <a:t>http://coloringmypages.tk/free-printable-coloring-pages/bob-the-builder-coloring-pages.htm</a:t>
            </a:r>
          </a:p>
          <a:p>
            <a:r>
              <a:rPr lang="en-US" dirty="0" smtClean="0"/>
              <a:t>http://lightlike.com/teleport/</a:t>
            </a:r>
          </a:p>
          <a:p>
            <a:r>
              <a:rPr lang="en-US" dirty="0" smtClean="0"/>
              <a:t>http://www.clipartpanda.com/categories/truck-clipart-black-and-white</a:t>
            </a:r>
          </a:p>
          <a:p>
            <a:r>
              <a:rPr lang="en-US" dirty="0" smtClean="0"/>
              <a:t>Direct transport, This method is </a:t>
            </a:r>
            <a:r>
              <a:rPr lang="en-US" dirty="0" err="1" smtClean="0"/>
              <a:t>lossy</a:t>
            </a:r>
            <a:r>
              <a:rPr lang="en-US" dirty="0" smtClean="0"/>
              <a:t>, slow, sometimes impossible.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A364-5908-4AB0-885A-E5CF90518D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6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http://www.penguincomputel.com/wp-content/uploads/2011/01/fax.gif</a:t>
            </a:r>
          </a:p>
          <a:p>
            <a:r>
              <a:rPr lang="en-GB" dirty="0" smtClean="0"/>
              <a:t>But now we remember that the world is quantum mechanical, and realize that there is a problem... </a:t>
            </a:r>
          </a:p>
          <a:p>
            <a:r>
              <a:rPr lang="en-GB" dirty="0" smtClean="0"/>
              <a:t>What is the fax machine supposed to do? </a:t>
            </a:r>
          </a:p>
          <a:p>
            <a:r>
              <a:rPr lang="en-GB" dirty="0" smtClean="0"/>
              <a:t>Fully measures the state of the input</a:t>
            </a:r>
          </a:p>
          <a:p>
            <a:r>
              <a:rPr lang="en-GB" dirty="0" smtClean="0"/>
              <a:t>Transmits the results via the phone</a:t>
            </a:r>
          </a:p>
          <a:p>
            <a:r>
              <a:rPr lang="en-GB" dirty="0" smtClean="0"/>
              <a:t>Reconstructs the original from the received description.</a:t>
            </a:r>
          </a:p>
          <a:p>
            <a:r>
              <a:rPr lang="en-GB" dirty="0" smtClean="0"/>
              <a:t>Step 1 is already impossible in a quantum world because of the Heisenberg uncertainty principle. We could measure the position of all the particles forming Jim but then we wouldn't get a chance to measure the momentum of those particles. Alternatively, we could measure the momentum but then not the position. One can also envision a mixed strategy where we measure some positions and some momenta, however the uncertainty principle basically guarantees that we will never obtain enough information to rebuild even a modestly good copy of Jim. 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if the system is quantum mechanical, for example, a single photon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electron, the above process cannot work; there is in general no way of measuring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state of a single quantum system without destroying the original state.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if there is only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photon with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unknown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polarization, a single measurement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photon cannot give us any useful information of the polarization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of the photon. If one can make copies of the quantum system, then the state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 can be determined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statistically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making repeated measurements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clones of the quantum system. Unfortunately, perfect `cloning’ cannot be done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quantum system. This is due to so-called `no cloning theorem’</a:t>
            </a:r>
          </a:p>
          <a:p>
            <a:endParaRPr lang="en-US" dirty="0" smtClean="0"/>
          </a:p>
          <a:p>
            <a:r>
              <a:rPr lang="en-US" dirty="0" smtClean="0">
                <a:effectLst/>
              </a:rPr>
              <a:t>the </a:t>
            </a:r>
            <a:r>
              <a:rPr lang="en-US" b="1" dirty="0" smtClean="0">
                <a:effectLst/>
              </a:rPr>
              <a:t>no-cloning theorem</a:t>
            </a:r>
            <a:r>
              <a:rPr lang="en-US" dirty="0" smtClean="0">
                <a:effectLst/>
              </a:rPr>
              <a:t> states that it is impossible to create an identical copy of an arbitrary unknown </a:t>
            </a:r>
            <a:r>
              <a:rPr lang="en-US" dirty="0" smtClean="0">
                <a:effectLst/>
                <a:hlinkClick r:id="rId3" tooltip="Quantum state"/>
              </a:rPr>
              <a:t>quantum state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A364-5908-4AB0-885A-E5CF90518D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http://www.penguincomputel.com/wp-content/uploads/2011/01/fax.gif</a:t>
            </a:r>
          </a:p>
          <a:p>
            <a:r>
              <a:rPr lang="en-GB" dirty="0" smtClean="0"/>
              <a:t>But now we remember that the world is quantum mechanical, and realize that there is a problem... </a:t>
            </a:r>
          </a:p>
          <a:p>
            <a:r>
              <a:rPr lang="en-GB" dirty="0" smtClean="0"/>
              <a:t>What is the fax machine supposed to do? </a:t>
            </a:r>
          </a:p>
          <a:p>
            <a:r>
              <a:rPr lang="en-GB" dirty="0" smtClean="0"/>
              <a:t>Fully measures the state of the input</a:t>
            </a:r>
          </a:p>
          <a:p>
            <a:r>
              <a:rPr lang="en-GB" dirty="0" smtClean="0"/>
              <a:t>Transmits the results via the phone</a:t>
            </a:r>
          </a:p>
          <a:p>
            <a:r>
              <a:rPr lang="en-GB" dirty="0" smtClean="0"/>
              <a:t>Reconstructs the original from the received description.</a:t>
            </a:r>
          </a:p>
          <a:p>
            <a:r>
              <a:rPr lang="en-GB" dirty="0" smtClean="0"/>
              <a:t>Step 1 is already impossible in a quantum world because of the Heisenberg uncertainty principle. We could measure the position of all the particles forming Jim but then we wouldn't get a chance to measure the momentum of those particles. Alternatively, we could measure the momentum but then not the position. One can also envision a mixed strategy where we measure some positions and some momenta, however the uncertainty principle basically guarantees that we will never obtain enough information to rebuild even a modestly good copy of Jim. 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if the system is quantum mechanical, for example, a single photon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electron, the above process cannot work; there is in general no way of measuring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state of a single quantum system without destroying the original state.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if there is only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photon with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unknown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polarization, a single measurement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photon cannot give us any useful information of the polarization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of the photon. If one can make copies of the quantum system, then the state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 can be determined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statistically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making repeated measurements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clones of the quantum system. Unfortunately, perfect `cloning’ cannot be done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quantum system. This is due to so-called `no cloning theorem’</a:t>
            </a:r>
          </a:p>
          <a:p>
            <a:endParaRPr lang="en-US" dirty="0" smtClean="0"/>
          </a:p>
          <a:p>
            <a:r>
              <a:rPr lang="en-US" dirty="0" smtClean="0">
                <a:effectLst/>
              </a:rPr>
              <a:t>the </a:t>
            </a:r>
            <a:r>
              <a:rPr lang="en-US" b="1" dirty="0" smtClean="0">
                <a:effectLst/>
              </a:rPr>
              <a:t>no-cloning theorem</a:t>
            </a:r>
            <a:r>
              <a:rPr lang="en-US" dirty="0" smtClean="0">
                <a:effectLst/>
              </a:rPr>
              <a:t> states that it is impossible to create an identical copy of an arbitrary unknown </a:t>
            </a:r>
            <a:r>
              <a:rPr lang="en-US" dirty="0" smtClean="0">
                <a:effectLst/>
                <a:hlinkClick r:id="rId3" tooltip="Quantum state"/>
              </a:rPr>
              <a:t>quantum state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A364-5908-4AB0-885A-E5CF90518D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sz="1200" dirty="0" smtClean="0"/>
              <a:t>The dream of teleportation is to be able to travel by simply </a:t>
            </a:r>
            <a:r>
              <a:rPr lang="en-JM" sz="1200" dirty="0" smtClean="0">
                <a:solidFill>
                  <a:srgbClr val="FF0000"/>
                </a:solidFill>
              </a:rPr>
              <a:t>reappearing</a:t>
            </a:r>
            <a:r>
              <a:rPr lang="en-JM" sz="1200" dirty="0" smtClean="0"/>
              <a:t> at some distant location. </a:t>
            </a:r>
          </a:p>
          <a:p>
            <a:pPr>
              <a:buNone/>
            </a:pPr>
            <a:endParaRPr lang="en-JM" dirty="0" smtClean="0"/>
          </a:p>
          <a:p>
            <a:r>
              <a:rPr lang="en-GB" sz="1200" dirty="0" smtClean="0"/>
              <a:t>Quantum teleportation is the </a:t>
            </a:r>
            <a:r>
              <a:rPr lang="en-GB" sz="1200" dirty="0" smtClean="0">
                <a:solidFill>
                  <a:srgbClr val="FF0000"/>
                </a:solidFill>
              </a:rPr>
              <a:t>disembodied</a:t>
            </a:r>
            <a:r>
              <a:rPr lang="en-GB" sz="1200" dirty="0" smtClean="0"/>
              <a:t> transport of an unknown quantum state from one place to another</a:t>
            </a:r>
          </a:p>
          <a:p>
            <a:endParaRPr lang="en-JM" sz="1200" dirty="0" smtClean="0"/>
          </a:p>
          <a:p>
            <a:r>
              <a:rPr lang="en-JM" sz="1200" dirty="0" smtClean="0"/>
              <a:t>Teleportation describes the process of transferring an </a:t>
            </a:r>
            <a:r>
              <a:rPr lang="en-JM" sz="1200" dirty="0" smtClean="0">
                <a:solidFill>
                  <a:srgbClr val="FF0000"/>
                </a:solidFill>
              </a:rPr>
              <a:t>unknown quantum state</a:t>
            </a:r>
            <a:r>
              <a:rPr lang="en-JM" sz="1200" dirty="0" smtClean="0"/>
              <a:t> between two parties at </a:t>
            </a:r>
            <a:r>
              <a:rPr lang="en-JM" sz="1200" dirty="0" smtClean="0">
                <a:solidFill>
                  <a:srgbClr val="FF0000"/>
                </a:solidFill>
              </a:rPr>
              <a:t>different physics locations </a:t>
            </a:r>
            <a:r>
              <a:rPr lang="en-JM" sz="1200" u="sng" dirty="0" smtClean="0">
                <a:solidFill>
                  <a:srgbClr val="FF0000"/>
                </a:solidFill>
              </a:rPr>
              <a:t>without transferring the physical carrier of information itself.</a:t>
            </a:r>
            <a:endParaRPr lang="en-GB" sz="1200" u="sng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Blue figure: Wigner function of a squeezed</a:t>
            </a:r>
            <a:r>
              <a:rPr lang="en-US" baseline="0" dirty="0" smtClean="0"/>
              <a:t> state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Already done in optical domain (discrete + </a:t>
            </a:r>
            <a:r>
              <a:rPr lang="en-US" baseline="0" dirty="0" err="1" smtClean="0"/>
              <a:t>continious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In microwave domain, </a:t>
            </a:r>
            <a:r>
              <a:rPr lang="en-US" baseline="0" dirty="0" err="1" smtClean="0"/>
              <a:t>ackknowledge</a:t>
            </a:r>
            <a:r>
              <a:rPr lang="en-US" baseline="0" dirty="0" smtClean="0"/>
              <a:t> the great work of ETH group for discrete variables.</a:t>
            </a:r>
          </a:p>
          <a:p>
            <a:r>
              <a:rPr lang="en-US" baseline="0" dirty="0" smtClean="0"/>
              <a:t>In our case, we want to make measurements for propagating variables.</a:t>
            </a:r>
          </a:p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A364-5908-4AB0-885A-E5CF90518D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4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Our</a:t>
            </a:r>
            <a:r>
              <a:rPr lang="en-JM" baseline="0" dirty="0" smtClean="0"/>
              <a:t> JPA. For the purpose of this work, the dc squid is a flux dependent inductor.</a:t>
            </a:r>
            <a:endParaRPr lang="en-JM" dirty="0" smtClean="0"/>
          </a:p>
          <a:p>
            <a:r>
              <a:rPr lang="en-JM" dirty="0" smtClean="0"/>
              <a:t>Create correlation between idler and signal mode.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A364-5908-4AB0-885A-E5CF90518D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A5AC-4903-4F9F-BF6A-E76FC17D78C6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006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63728"/>
            <a:ext cx="9144000" cy="2094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938457"/>
            <a:ext cx="7886700" cy="70559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Autoren</a:t>
            </a:r>
            <a:br>
              <a:rPr lang="de-DE" dirty="0" smtClean="0"/>
            </a:br>
            <a:r>
              <a:rPr lang="de-DE" dirty="0" smtClean="0"/>
              <a:t>Autoren2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26924"/>
            <a:ext cx="2057400" cy="194552"/>
          </a:xfrm>
        </p:spPr>
        <p:txBody>
          <a:bodyPr/>
          <a:lstStyle/>
          <a:p>
            <a:fld id="{84D3BDDD-07FD-4F42-9571-8C0A12957061}" type="datetime1">
              <a:rPr lang="de-DE" smtClean="0"/>
              <a:t>26.08.2015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26924"/>
            <a:ext cx="3086100" cy="19455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30527"/>
            <a:ext cx="7886700" cy="295290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1" y="252412"/>
            <a:ext cx="1266117" cy="13781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51" y="252412"/>
            <a:ext cx="3585699" cy="9682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67" y="252722"/>
            <a:ext cx="3351970" cy="1077286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5822458"/>
            <a:ext cx="7886700" cy="4937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Affiliations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Affiliations2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96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282262" y="0"/>
            <a:ext cx="7861737" cy="966953"/>
          </a:xfrm>
          <a:prstGeom prst="rect">
            <a:avLst/>
          </a:prstGeom>
          <a:solidFill>
            <a:srgbClr val="006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262" y="1"/>
            <a:ext cx="7861737" cy="96695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5880"/>
            <a:ext cx="8721090" cy="483965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314-FAE0-405A-87A5-6F89C5F334E1}" type="datetime1">
              <a:rPr lang="de-DE" smtClean="0"/>
              <a:t>26.08.2015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3" y="32369"/>
            <a:ext cx="961486" cy="10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5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282262" y="0"/>
            <a:ext cx="7861737" cy="966953"/>
          </a:xfrm>
          <a:prstGeom prst="rect">
            <a:avLst/>
          </a:prstGeom>
          <a:solidFill>
            <a:srgbClr val="006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3" y="32369"/>
            <a:ext cx="961486" cy="1046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262" y="2"/>
            <a:ext cx="7861739" cy="966951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313" y="1299530"/>
            <a:ext cx="4223537" cy="487743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299530"/>
            <a:ext cx="4288273" cy="48774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CCA1-2E4F-43CD-9A7A-FB32BD439409}" type="datetime1">
              <a:rPr lang="de-DE" smtClean="0"/>
              <a:t>26.08.2015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41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282262" y="0"/>
            <a:ext cx="7861737" cy="966953"/>
          </a:xfrm>
          <a:prstGeom prst="rect">
            <a:avLst/>
          </a:prstGeom>
          <a:solidFill>
            <a:srgbClr val="006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3" y="32369"/>
            <a:ext cx="961486" cy="1046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263" y="2"/>
            <a:ext cx="7861738" cy="966951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782A-979F-4EDC-992D-18C35DD92316}" type="datetime1">
              <a:rPr lang="de-DE" smtClean="0"/>
              <a:t>26.08.2015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40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3383-EF74-457C-ACA8-6D1388A8059A}" type="datetime1">
              <a:rPr lang="de-DE" smtClean="0"/>
              <a:t>26.08.2015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386D-C2F2-454E-A723-8057CD457C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79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31" y="1310910"/>
            <a:ext cx="8734036" cy="486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AC7A5-BD21-4E8F-A88E-6ABDF46B7BB7}" type="datetime1">
              <a:rPr lang="de-DE" smtClean="0"/>
              <a:t>26.08.2015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FF15E-6159-46CB-B474-39E762A7A25A}" type="slidenum">
              <a:rPr lang="de-DE" smtClean="0"/>
              <a:t>‹#›</a:t>
            </a:fld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321" y="2"/>
            <a:ext cx="7726680" cy="1120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jpeg"/><Relationship Id="rId12" Type="http://schemas.openxmlformats.org/officeDocument/2006/relationships/image" Target="../media/image41.jpe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370.png"/><Relationship Id="rId5" Type="http://schemas.openxmlformats.org/officeDocument/2006/relationships/image" Target="../media/image34.jpeg"/><Relationship Id="rId15" Type="http://schemas.openxmlformats.org/officeDocument/2006/relationships/image" Target="../media/image43.png"/><Relationship Id="rId10" Type="http://schemas.microsoft.com/office/2007/relationships/hdphoto" Target="../media/hdphoto3.wdp"/><Relationship Id="rId4" Type="http://schemas.openxmlformats.org/officeDocument/2006/relationships/image" Target="../media/image38.png"/><Relationship Id="rId9" Type="http://schemas.openxmlformats.org/officeDocument/2006/relationships/image" Target="../media/image40.jpe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6.emf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7.png"/><Relationship Id="rId7" Type="http://schemas.openxmlformats.org/officeDocument/2006/relationships/image" Target="../media/image5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391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10" Type="http://schemas.openxmlformats.org/officeDocument/2006/relationships/image" Target="../media/image620.png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0.png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00.png"/><Relationship Id="rId1" Type="http://schemas.openxmlformats.org/officeDocument/2006/relationships/tags" Target="../tags/tag9.xml"/><Relationship Id="rId11" Type="http://schemas.openxmlformats.org/officeDocument/2006/relationships/image" Target="../media/image350.png"/><Relationship Id="rId5" Type="http://schemas.openxmlformats.org/officeDocument/2006/relationships/image" Target="../media/image340.png"/><Relationship Id="rId15" Type="http://schemas.openxmlformats.org/officeDocument/2006/relationships/image" Target="../media/image390.png"/><Relationship Id="rId10" Type="http://schemas.openxmlformats.org/officeDocument/2006/relationships/image" Target="../media/image620.png"/><Relationship Id="rId4" Type="http://schemas.openxmlformats.org/officeDocument/2006/relationships/image" Target="../media/image330.png"/><Relationship Id="rId14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0.png"/><Relationship Id="rId12" Type="http://schemas.openxmlformats.org/officeDocument/2006/relationships/image" Target="../media/image6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0.png"/><Relationship Id="rId15" Type="http://schemas.openxmlformats.org/officeDocument/2006/relationships/image" Target="../media/image650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4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4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.jpeg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5" Type="http://schemas.openxmlformats.org/officeDocument/2006/relationships/image" Target="../media/image15.jpeg"/><Relationship Id="rId10" Type="http://schemas.openxmlformats.org/officeDocument/2006/relationships/image" Target="../media/image13.png"/><Relationship Id="rId4" Type="http://schemas.openxmlformats.org/officeDocument/2006/relationships/image" Target="../media/image10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3.emf"/><Relationship Id="rId11" Type="http://schemas.openxmlformats.org/officeDocument/2006/relationships/image" Target="../media/image59.png"/><Relationship Id="rId5" Type="http://schemas.openxmlformats.org/officeDocument/2006/relationships/image" Target="../media/image57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51.png"/><Relationship Id="rId5" Type="http://schemas.openxmlformats.org/officeDocument/2006/relationships/image" Target="../media/image78.emf"/><Relationship Id="rId4" Type="http://schemas.openxmlformats.org/officeDocument/2006/relationships/image" Target="../media/image77.png"/><Relationship Id="rId9" Type="http://schemas.openxmlformats.org/officeDocument/2006/relationships/image" Target="../media/image6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77.png"/><Relationship Id="rId7" Type="http://schemas.openxmlformats.org/officeDocument/2006/relationships/image" Target="../media/image7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69.png"/><Relationship Id="rId4" Type="http://schemas.openxmlformats.org/officeDocument/2006/relationships/image" Target="../media/image78.emf"/><Relationship Id="rId9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73.png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8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86.jpeg"/><Relationship Id="rId7" Type="http://schemas.openxmlformats.org/officeDocument/2006/relationships/image" Target="../media/image88.emf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91.jpeg"/><Relationship Id="rId5" Type="http://schemas.openxmlformats.org/officeDocument/2006/relationships/image" Target="../media/image87.png"/><Relationship Id="rId10" Type="http://schemas.openxmlformats.org/officeDocument/2006/relationships/image" Target="../media/image90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30" y="6070073"/>
            <a:ext cx="1591608" cy="65198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28600" y="1381125"/>
            <a:ext cx="9572625" cy="237462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4400" b="1" dirty="0"/>
              <a:t>Generation and </a:t>
            </a:r>
            <a:r>
              <a:rPr lang="en-GB" sz="4400" b="1" dirty="0" smtClean="0"/>
              <a:t>Reconstruction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endParaRPr lang="en-GB" sz="2500" b="1" dirty="0"/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4400" b="1" dirty="0"/>
              <a:t>of Propagating Quantum </a:t>
            </a:r>
            <a:r>
              <a:rPr lang="en-GB" sz="4400" b="1" dirty="0" smtClean="0"/>
              <a:t>Microwaves  </a:t>
            </a:r>
            <a:endParaRPr lang="en-US" sz="44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32617" y="4812207"/>
            <a:ext cx="6286701" cy="12074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r>
              <a:rPr lang="de-DE" dirty="0" smtClean="0"/>
              <a:t>(</a:t>
            </a:r>
            <a:r>
              <a:rPr lang="de-DE" dirty="0" smtClean="0">
                <a:sym typeface="Wingdings" panose="05000000000000000000" pitchFamily="2" charset="2"/>
              </a:rPr>
              <a:t> August</a:t>
            </a:r>
            <a:r>
              <a:rPr lang="de-DE" dirty="0" smtClean="0"/>
              <a:t>) Walther-Meissner-Institut, TU </a:t>
            </a:r>
            <a:r>
              <a:rPr lang="de-DE" dirty="0"/>
              <a:t>München</a:t>
            </a:r>
            <a:br>
              <a:rPr lang="de-DE" dirty="0"/>
            </a:br>
            <a:r>
              <a:rPr lang="de-DE" dirty="0" smtClean="0"/>
              <a:t>	    Nanosystems </a:t>
            </a:r>
            <a:r>
              <a:rPr lang="de-DE" dirty="0"/>
              <a:t>Initiative </a:t>
            </a:r>
            <a:r>
              <a:rPr lang="de-DE" dirty="0" smtClean="0"/>
              <a:t>Munich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(September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) Yale University, </a:t>
            </a:r>
            <a:r>
              <a:rPr lang="en-US" dirty="0"/>
              <a:t>Steve </a:t>
            </a:r>
            <a:r>
              <a:rPr lang="en-US" dirty="0" err="1" smtClean="0"/>
              <a:t>Lamoreaux</a:t>
            </a:r>
            <a:r>
              <a:rPr lang="en-US" dirty="0"/>
              <a:t>, Ben Brubaker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60" y="5788663"/>
            <a:ext cx="1011940" cy="100525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1856" y="5801416"/>
            <a:ext cx="1126231" cy="9797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6" name="Picture 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2617" y="6145949"/>
            <a:ext cx="1840068" cy="50023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Grafik 8"/>
          <p:cNvPicPr/>
          <p:nvPr/>
        </p:nvPicPr>
        <p:blipFill rotWithShape="1">
          <a:blip r:embed="rId7">
            <a:clrChange>
              <a:clrFrom>
                <a:srgbClr val="EBECE8"/>
              </a:clrFrom>
              <a:clrTo>
                <a:srgbClr val="EBECE8">
                  <a:alpha val="0"/>
                </a:srgbClr>
              </a:clrTo>
            </a:clrChange>
          </a:blip>
          <a:srcRect t="588" b="-588"/>
          <a:stretch/>
        </p:blipFill>
        <p:spPr>
          <a:xfrm>
            <a:off x="3901402" y="6097899"/>
            <a:ext cx="1491411" cy="5963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3772" y="3687497"/>
            <a:ext cx="188667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Ling Zhong, 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August, 2015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7"/>
    </mc:Choice>
    <mc:Fallback xmlns="">
      <p:transition spd="slow" advTm="104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68082" y="139818"/>
            <a:ext cx="7875917" cy="71240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Josephson parametric amplifier (JPA)</a:t>
            </a: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11909" y="6505334"/>
            <a:ext cx="3369646" cy="341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82945" tIns="82945" rIns="82945" bIns="41473">
            <a:spAutoFit/>
          </a:bodyPr>
          <a:lstStyle/>
          <a:p>
            <a:pPr algn="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400" dirty="0" smtClean="0"/>
              <a:t>T</a:t>
            </a:r>
            <a:r>
              <a:rPr lang="en-US" sz="1400" dirty="0" smtClean="0">
                <a:solidFill>
                  <a:srgbClr val="000000"/>
                </a:solidFill>
                <a:latin typeface="Calibri" pitchFamily="32" charset="0"/>
              </a:rPr>
              <a:t>. </a:t>
            </a:r>
            <a:r>
              <a:rPr lang="en-US" sz="1400" dirty="0" smtClean="0"/>
              <a:t>Yamamoto et al., APL 93, 042510 (2008)</a:t>
            </a:r>
            <a:endParaRPr lang="en-US" sz="1400" dirty="0"/>
          </a:p>
        </p:txBody>
      </p:sp>
      <p:sp>
        <p:nvSpPr>
          <p:cNvPr id="59" name="Text 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6363" y="1534594"/>
            <a:ext cx="2243598" cy="1278565"/>
          </a:xfrm>
          <a:prstGeom prst="rect">
            <a:avLst/>
          </a:prstGeom>
          <a:blipFill rotWithShape="1">
            <a:blip r:embed="rId4" cstate="print"/>
            <a:stretch>
              <a:fillRect l="-3941" t="-3879" r="-1478" b="-560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r>
              <a:rPr lang="de-DE" sz="1400">
                <a:noFill/>
              </a:rPr>
              <a:t> </a:t>
            </a:r>
          </a:p>
        </p:txBody>
      </p:sp>
      <p:pic>
        <p:nvPicPr>
          <p:cNvPr id="60" name="Grafik 9" descr="Sample_Micrographs_DPG_chip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9827" y="1665242"/>
            <a:ext cx="4844242" cy="2450176"/>
          </a:xfrm>
          <a:prstGeom prst="rect">
            <a:avLst/>
          </a:prstGeom>
        </p:spPr>
      </p:pic>
      <p:grpSp>
        <p:nvGrpSpPr>
          <p:cNvPr id="63" name="Gruppieren 12"/>
          <p:cNvGrpSpPr/>
          <p:nvPr/>
        </p:nvGrpSpPr>
        <p:grpSpPr>
          <a:xfrm>
            <a:off x="3270050" y="2795275"/>
            <a:ext cx="1012949" cy="2960517"/>
            <a:chOff x="1907704" y="2313958"/>
            <a:chExt cx="1125500" cy="3289463"/>
          </a:xfrm>
        </p:grpSpPr>
        <p:sp>
          <p:nvSpPr>
            <p:cNvPr id="64" name="Rechteck 13"/>
            <p:cNvSpPr/>
            <p:nvPr/>
          </p:nvSpPr>
          <p:spPr>
            <a:xfrm>
              <a:off x="2860668" y="2313958"/>
              <a:ext cx="171966" cy="257949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Grafik 14" descr="capacitor.jpg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07704" y="4077072"/>
              <a:ext cx="854173" cy="1526349"/>
            </a:xfrm>
            <a:prstGeom prst="rect">
              <a:avLst/>
            </a:prstGeom>
          </p:spPr>
        </p:pic>
        <p:cxnSp>
          <p:nvCxnSpPr>
            <p:cNvPr id="66" name="Gerade Verbindung 15"/>
            <p:cNvCxnSpPr/>
            <p:nvPr/>
          </p:nvCxnSpPr>
          <p:spPr>
            <a:xfrm flipH="1">
              <a:off x="1907705" y="2568606"/>
              <a:ext cx="953864" cy="1508466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16"/>
            <p:cNvCxnSpPr/>
            <p:nvPr/>
          </p:nvCxnSpPr>
          <p:spPr>
            <a:xfrm flipV="1">
              <a:off x="2755037" y="2562687"/>
              <a:ext cx="278167" cy="1521041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pieren 17"/>
          <p:cNvGrpSpPr>
            <a:grpSpLocks noChangeAspect="1"/>
          </p:cNvGrpSpPr>
          <p:nvPr/>
        </p:nvGrpSpPr>
        <p:grpSpPr>
          <a:xfrm>
            <a:off x="4668821" y="2835626"/>
            <a:ext cx="2207572" cy="2921571"/>
            <a:chOff x="3438617" y="2357230"/>
            <a:chExt cx="2452858" cy="3246190"/>
          </a:xfrm>
        </p:grpSpPr>
        <p:sp>
          <p:nvSpPr>
            <p:cNvPr id="69" name="Rechteck 18"/>
            <p:cNvSpPr/>
            <p:nvPr/>
          </p:nvSpPr>
          <p:spPr>
            <a:xfrm>
              <a:off x="5719509" y="2357230"/>
              <a:ext cx="171966" cy="143305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Grafik 19" descr="pump_with_rect.jpg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39435" y="4077072"/>
              <a:ext cx="1764158" cy="1526348"/>
            </a:xfrm>
            <a:prstGeom prst="rect">
              <a:avLst/>
            </a:prstGeom>
          </p:spPr>
        </p:pic>
        <p:cxnSp>
          <p:nvCxnSpPr>
            <p:cNvPr id="71" name="Gerade Verbindung 20"/>
            <p:cNvCxnSpPr/>
            <p:nvPr/>
          </p:nvCxnSpPr>
          <p:spPr>
            <a:xfrm flipH="1">
              <a:off x="3438617" y="2497584"/>
              <a:ext cx="2281562" cy="1577266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21"/>
            <p:cNvCxnSpPr/>
            <p:nvPr/>
          </p:nvCxnSpPr>
          <p:spPr>
            <a:xfrm flipH="1">
              <a:off x="5202315" y="2497584"/>
              <a:ext cx="686540" cy="1580226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ieren 22"/>
          <p:cNvGrpSpPr>
            <a:grpSpLocks noChangeAspect="1"/>
          </p:cNvGrpSpPr>
          <p:nvPr/>
        </p:nvGrpSpPr>
        <p:grpSpPr>
          <a:xfrm>
            <a:off x="5269325" y="4386491"/>
            <a:ext cx="3433324" cy="1916781"/>
            <a:chOff x="4080769" y="4077072"/>
            <a:chExt cx="3814810" cy="2129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12"/>
                <p:cNvSpPr>
                  <a:spLocks noChangeArrowheads="1"/>
                </p:cNvSpPr>
                <p:nvPr/>
              </p:nvSpPr>
              <p:spPr bwMode="auto">
                <a:xfrm>
                  <a:off x="5269150" y="5508804"/>
                  <a:ext cx="2626429" cy="698023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tIns="91440">
                  <a:spAutoFit/>
                </a:bodyPr>
                <a:lstStyle/>
                <a:p>
                  <a:pPr algn="ctr">
                    <a:tabLst>
                      <a:tab pos="723825" algn="l"/>
                    </a:tabLst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Calibri" pitchFamily="32" charset="0"/>
                    </a:rPr>
                    <a:t>Dc SQUID</a:t>
                  </a:r>
                </a:p>
                <a:p>
                  <a:pPr algn="ctr">
                    <a:tabLst>
                      <a:tab pos="723825" algn="l"/>
                    </a:tabLst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Calibri" pitchFamily="32" charset="0"/>
                    </a:rPr>
                    <a:t>(flux-tunable: </a:t>
                  </a:r>
                  <a14:m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𝐿</m:t>
                      </m:r>
                      <m:r>
                        <a:rPr lang="de-DE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de-DE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 smtClean="0">
                      <a:solidFill>
                        <a:srgbClr val="000000"/>
                      </a:solidFill>
                      <a:latin typeface="Calibri" pitchFamily="32" charset="0"/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  <a:latin typeface="Calibri" pitchFamily="32" charset="0"/>
                  </a:endParaRPr>
                </a:p>
              </p:txBody>
            </p:sp>
          </mc:Choice>
          <mc:Fallback xmlns="">
            <p:sp>
              <p:nvSpPr>
                <p:cNvPr id="74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69150" y="5508804"/>
                  <a:ext cx="2626429" cy="698023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l="-1636" r="-1636" b="-13158"/>
                  </a:stretch>
                </a:blip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pieren 24"/>
            <p:cNvGrpSpPr/>
            <p:nvPr/>
          </p:nvGrpSpPr>
          <p:grpSpPr>
            <a:xfrm>
              <a:off x="4080769" y="4077072"/>
              <a:ext cx="3207826" cy="1526349"/>
              <a:chOff x="4080769" y="4077072"/>
              <a:chExt cx="3207826" cy="1526349"/>
            </a:xfrm>
          </p:grpSpPr>
          <p:pic>
            <p:nvPicPr>
              <p:cNvPr id="76" name="Grafik 25" descr="SQUID.jp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81151" y="4077072"/>
                <a:ext cx="1407444" cy="1526349"/>
              </a:xfrm>
              <a:prstGeom prst="rect">
                <a:avLst/>
              </a:prstGeom>
            </p:spPr>
          </p:pic>
          <p:sp>
            <p:nvSpPr>
              <p:cNvPr id="77" name="Rechteck 26"/>
              <p:cNvSpPr/>
              <p:nvPr/>
            </p:nvSpPr>
            <p:spPr>
              <a:xfrm>
                <a:off x="4080769" y="4702206"/>
                <a:ext cx="281126" cy="313677"/>
              </a:xfrm>
              <a:prstGeom prst="rect">
                <a:avLst/>
              </a:prstGeom>
              <a:noFill/>
              <a:ln w="381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Gerade Verbindung 27"/>
              <p:cNvCxnSpPr/>
              <p:nvPr/>
            </p:nvCxnSpPr>
            <p:spPr>
              <a:xfrm flipV="1">
                <a:off x="4361895" y="4077810"/>
                <a:ext cx="1518082" cy="621437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28"/>
              <p:cNvCxnSpPr/>
              <p:nvPr/>
            </p:nvCxnSpPr>
            <p:spPr>
              <a:xfrm>
                <a:off x="4361895" y="5015883"/>
                <a:ext cx="1521041" cy="582967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uppieren 29"/>
          <p:cNvGrpSpPr/>
          <p:nvPr/>
        </p:nvGrpSpPr>
        <p:grpSpPr>
          <a:xfrm rot="9971245">
            <a:off x="7536036" y="2676409"/>
            <a:ext cx="872743" cy="239059"/>
            <a:chOff x="794429" y="3006799"/>
            <a:chExt cx="1800200" cy="444425"/>
          </a:xfrm>
        </p:grpSpPr>
        <p:sp>
          <p:nvSpPr>
            <p:cNvPr id="81" name="Freihandform 30"/>
            <p:cNvSpPr/>
            <p:nvPr/>
          </p:nvSpPr>
          <p:spPr>
            <a:xfrm>
              <a:off x="1007864" y="3006799"/>
              <a:ext cx="1155747" cy="444425"/>
            </a:xfrm>
            <a:custGeom>
              <a:avLst/>
              <a:gdLst>
                <a:gd name="connsiteX0" fmla="*/ 0 w 1155747"/>
                <a:gd name="connsiteY0" fmla="*/ 217351 h 444425"/>
                <a:gd name="connsiteX1" fmla="*/ 74784 w 1155747"/>
                <a:gd name="connsiteY1" fmla="*/ 6597 h 444425"/>
                <a:gd name="connsiteX2" fmla="*/ 217553 w 1155747"/>
                <a:gd name="connsiteY2" fmla="*/ 438303 h 444425"/>
                <a:gd name="connsiteX3" fmla="*/ 363721 w 1155747"/>
                <a:gd name="connsiteY3" fmla="*/ 6597 h 444425"/>
                <a:gd name="connsiteX4" fmla="*/ 506489 w 1155747"/>
                <a:gd name="connsiteY4" fmla="*/ 438303 h 444425"/>
                <a:gd name="connsiteX5" fmla="*/ 649258 w 1155747"/>
                <a:gd name="connsiteY5" fmla="*/ 6597 h 444425"/>
                <a:gd name="connsiteX6" fmla="*/ 795426 w 1155747"/>
                <a:gd name="connsiteY6" fmla="*/ 438303 h 444425"/>
                <a:gd name="connsiteX7" fmla="*/ 938195 w 1155747"/>
                <a:gd name="connsiteY7" fmla="*/ 6597 h 444425"/>
                <a:gd name="connsiteX8" fmla="*/ 1084363 w 1155747"/>
                <a:gd name="connsiteY8" fmla="*/ 438303 h 444425"/>
                <a:gd name="connsiteX9" fmla="*/ 1155747 w 1155747"/>
                <a:gd name="connsiteY9" fmla="*/ 220750 h 44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5747" h="444425">
                  <a:moveTo>
                    <a:pt x="0" y="217351"/>
                  </a:moveTo>
                  <a:cubicBezTo>
                    <a:pt x="19262" y="93561"/>
                    <a:pt x="38525" y="-30228"/>
                    <a:pt x="74784" y="6597"/>
                  </a:cubicBezTo>
                  <a:cubicBezTo>
                    <a:pt x="111043" y="43422"/>
                    <a:pt x="169397" y="438303"/>
                    <a:pt x="217553" y="438303"/>
                  </a:cubicBezTo>
                  <a:cubicBezTo>
                    <a:pt x="265709" y="438303"/>
                    <a:pt x="315565" y="6597"/>
                    <a:pt x="363721" y="6597"/>
                  </a:cubicBezTo>
                  <a:cubicBezTo>
                    <a:pt x="411877" y="6597"/>
                    <a:pt x="458900" y="438303"/>
                    <a:pt x="506489" y="438303"/>
                  </a:cubicBezTo>
                  <a:cubicBezTo>
                    <a:pt x="554078" y="438303"/>
                    <a:pt x="601102" y="6597"/>
                    <a:pt x="649258" y="6597"/>
                  </a:cubicBezTo>
                  <a:cubicBezTo>
                    <a:pt x="697414" y="6597"/>
                    <a:pt x="747270" y="438303"/>
                    <a:pt x="795426" y="438303"/>
                  </a:cubicBezTo>
                  <a:cubicBezTo>
                    <a:pt x="843582" y="438303"/>
                    <a:pt x="890039" y="6597"/>
                    <a:pt x="938195" y="6597"/>
                  </a:cubicBezTo>
                  <a:cubicBezTo>
                    <a:pt x="986351" y="6597"/>
                    <a:pt x="1048104" y="402611"/>
                    <a:pt x="1084363" y="438303"/>
                  </a:cubicBezTo>
                  <a:cubicBezTo>
                    <a:pt x="1120622" y="473995"/>
                    <a:pt x="1138184" y="347372"/>
                    <a:pt x="1155747" y="220750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Gerade Verbindung 31"/>
            <p:cNvCxnSpPr>
              <a:endCxn id="81" idx="0"/>
            </p:cNvCxnSpPr>
            <p:nvPr/>
          </p:nvCxnSpPr>
          <p:spPr>
            <a:xfrm>
              <a:off x="794429" y="3224150"/>
              <a:ext cx="213435" cy="0"/>
            </a:xfrm>
            <a:prstGeom prst="line">
              <a:avLst/>
            </a:prstGeom>
            <a:ln w="76200" cap="rnd" cmpd="sng">
              <a:solidFill>
                <a:srgbClr val="92D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32"/>
            <p:cNvCxnSpPr>
              <a:stCxn id="81" idx="9"/>
            </p:cNvCxnSpPr>
            <p:nvPr/>
          </p:nvCxnSpPr>
          <p:spPr>
            <a:xfrm flipV="1">
              <a:off x="2163611" y="3224150"/>
              <a:ext cx="431018" cy="3399"/>
            </a:xfrm>
            <a:prstGeom prst="straightConnector1">
              <a:avLst/>
            </a:prstGeom>
            <a:ln w="76200" cap="rnd">
              <a:solidFill>
                <a:srgbClr val="92D050"/>
              </a:solidFill>
              <a:headEnd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pieren 33"/>
          <p:cNvGrpSpPr/>
          <p:nvPr/>
        </p:nvGrpSpPr>
        <p:grpSpPr>
          <a:xfrm rot="11553873">
            <a:off x="2675642" y="2675127"/>
            <a:ext cx="931913" cy="160396"/>
            <a:chOff x="794429" y="3006799"/>
            <a:chExt cx="1800200" cy="444425"/>
          </a:xfrm>
        </p:grpSpPr>
        <p:sp>
          <p:nvSpPr>
            <p:cNvPr id="85" name="Freihandform 34"/>
            <p:cNvSpPr/>
            <p:nvPr/>
          </p:nvSpPr>
          <p:spPr>
            <a:xfrm>
              <a:off x="1007864" y="3006799"/>
              <a:ext cx="1155747" cy="444425"/>
            </a:xfrm>
            <a:custGeom>
              <a:avLst/>
              <a:gdLst>
                <a:gd name="connsiteX0" fmla="*/ 0 w 1155747"/>
                <a:gd name="connsiteY0" fmla="*/ 217351 h 444425"/>
                <a:gd name="connsiteX1" fmla="*/ 74784 w 1155747"/>
                <a:gd name="connsiteY1" fmla="*/ 6597 h 444425"/>
                <a:gd name="connsiteX2" fmla="*/ 217553 w 1155747"/>
                <a:gd name="connsiteY2" fmla="*/ 438303 h 444425"/>
                <a:gd name="connsiteX3" fmla="*/ 363721 w 1155747"/>
                <a:gd name="connsiteY3" fmla="*/ 6597 h 444425"/>
                <a:gd name="connsiteX4" fmla="*/ 506489 w 1155747"/>
                <a:gd name="connsiteY4" fmla="*/ 438303 h 444425"/>
                <a:gd name="connsiteX5" fmla="*/ 649258 w 1155747"/>
                <a:gd name="connsiteY5" fmla="*/ 6597 h 444425"/>
                <a:gd name="connsiteX6" fmla="*/ 795426 w 1155747"/>
                <a:gd name="connsiteY6" fmla="*/ 438303 h 444425"/>
                <a:gd name="connsiteX7" fmla="*/ 938195 w 1155747"/>
                <a:gd name="connsiteY7" fmla="*/ 6597 h 444425"/>
                <a:gd name="connsiteX8" fmla="*/ 1084363 w 1155747"/>
                <a:gd name="connsiteY8" fmla="*/ 438303 h 444425"/>
                <a:gd name="connsiteX9" fmla="*/ 1155747 w 1155747"/>
                <a:gd name="connsiteY9" fmla="*/ 220750 h 44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5747" h="444425">
                  <a:moveTo>
                    <a:pt x="0" y="217351"/>
                  </a:moveTo>
                  <a:cubicBezTo>
                    <a:pt x="19262" y="93561"/>
                    <a:pt x="38525" y="-30228"/>
                    <a:pt x="74784" y="6597"/>
                  </a:cubicBezTo>
                  <a:cubicBezTo>
                    <a:pt x="111043" y="43422"/>
                    <a:pt x="169397" y="438303"/>
                    <a:pt x="217553" y="438303"/>
                  </a:cubicBezTo>
                  <a:cubicBezTo>
                    <a:pt x="265709" y="438303"/>
                    <a:pt x="315565" y="6597"/>
                    <a:pt x="363721" y="6597"/>
                  </a:cubicBezTo>
                  <a:cubicBezTo>
                    <a:pt x="411877" y="6597"/>
                    <a:pt x="458900" y="438303"/>
                    <a:pt x="506489" y="438303"/>
                  </a:cubicBezTo>
                  <a:cubicBezTo>
                    <a:pt x="554078" y="438303"/>
                    <a:pt x="601102" y="6597"/>
                    <a:pt x="649258" y="6597"/>
                  </a:cubicBezTo>
                  <a:cubicBezTo>
                    <a:pt x="697414" y="6597"/>
                    <a:pt x="747270" y="438303"/>
                    <a:pt x="795426" y="438303"/>
                  </a:cubicBezTo>
                  <a:cubicBezTo>
                    <a:pt x="843582" y="438303"/>
                    <a:pt x="890039" y="6597"/>
                    <a:pt x="938195" y="6597"/>
                  </a:cubicBezTo>
                  <a:cubicBezTo>
                    <a:pt x="986351" y="6597"/>
                    <a:pt x="1048104" y="402611"/>
                    <a:pt x="1084363" y="438303"/>
                  </a:cubicBezTo>
                  <a:cubicBezTo>
                    <a:pt x="1120622" y="473995"/>
                    <a:pt x="1138184" y="347372"/>
                    <a:pt x="1155747" y="22075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Gerade Verbindung 35"/>
            <p:cNvCxnSpPr>
              <a:endCxn id="85" idx="0"/>
            </p:cNvCxnSpPr>
            <p:nvPr/>
          </p:nvCxnSpPr>
          <p:spPr>
            <a:xfrm>
              <a:off x="794429" y="3224150"/>
              <a:ext cx="213435" cy="0"/>
            </a:xfrm>
            <a:prstGeom prst="line">
              <a:avLst/>
            </a:prstGeom>
            <a:ln w="76200" cap="rnd" cmpd="sng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mit Pfeil 36"/>
            <p:cNvCxnSpPr>
              <a:stCxn id="85" idx="9"/>
            </p:cNvCxnSpPr>
            <p:nvPr/>
          </p:nvCxnSpPr>
          <p:spPr>
            <a:xfrm flipV="1">
              <a:off x="2163611" y="3224150"/>
              <a:ext cx="431018" cy="3399"/>
            </a:xfrm>
            <a:prstGeom prst="straightConnector1">
              <a:avLst/>
            </a:prstGeom>
            <a:ln w="76200" cap="rnd">
              <a:solidFill>
                <a:srgbClr val="FF0000"/>
              </a:solidFill>
              <a:headEnd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pieren 37"/>
          <p:cNvGrpSpPr/>
          <p:nvPr/>
        </p:nvGrpSpPr>
        <p:grpSpPr>
          <a:xfrm rot="20692300">
            <a:off x="2758908" y="2959481"/>
            <a:ext cx="937092" cy="224959"/>
            <a:chOff x="794429" y="3006799"/>
            <a:chExt cx="1800200" cy="444425"/>
          </a:xfrm>
        </p:grpSpPr>
        <p:sp>
          <p:nvSpPr>
            <p:cNvPr id="89" name="Freihandform 38"/>
            <p:cNvSpPr/>
            <p:nvPr/>
          </p:nvSpPr>
          <p:spPr>
            <a:xfrm>
              <a:off x="1007864" y="3006799"/>
              <a:ext cx="1155747" cy="444425"/>
            </a:xfrm>
            <a:custGeom>
              <a:avLst/>
              <a:gdLst>
                <a:gd name="connsiteX0" fmla="*/ 0 w 1155747"/>
                <a:gd name="connsiteY0" fmla="*/ 217351 h 444425"/>
                <a:gd name="connsiteX1" fmla="*/ 74784 w 1155747"/>
                <a:gd name="connsiteY1" fmla="*/ 6597 h 444425"/>
                <a:gd name="connsiteX2" fmla="*/ 217553 w 1155747"/>
                <a:gd name="connsiteY2" fmla="*/ 438303 h 444425"/>
                <a:gd name="connsiteX3" fmla="*/ 363721 w 1155747"/>
                <a:gd name="connsiteY3" fmla="*/ 6597 h 444425"/>
                <a:gd name="connsiteX4" fmla="*/ 506489 w 1155747"/>
                <a:gd name="connsiteY4" fmla="*/ 438303 h 444425"/>
                <a:gd name="connsiteX5" fmla="*/ 649258 w 1155747"/>
                <a:gd name="connsiteY5" fmla="*/ 6597 h 444425"/>
                <a:gd name="connsiteX6" fmla="*/ 795426 w 1155747"/>
                <a:gd name="connsiteY6" fmla="*/ 438303 h 444425"/>
                <a:gd name="connsiteX7" fmla="*/ 938195 w 1155747"/>
                <a:gd name="connsiteY7" fmla="*/ 6597 h 444425"/>
                <a:gd name="connsiteX8" fmla="*/ 1084363 w 1155747"/>
                <a:gd name="connsiteY8" fmla="*/ 438303 h 444425"/>
                <a:gd name="connsiteX9" fmla="*/ 1155747 w 1155747"/>
                <a:gd name="connsiteY9" fmla="*/ 220750 h 44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5747" h="444425">
                  <a:moveTo>
                    <a:pt x="0" y="217351"/>
                  </a:moveTo>
                  <a:cubicBezTo>
                    <a:pt x="19262" y="93561"/>
                    <a:pt x="38525" y="-30228"/>
                    <a:pt x="74784" y="6597"/>
                  </a:cubicBezTo>
                  <a:cubicBezTo>
                    <a:pt x="111043" y="43422"/>
                    <a:pt x="169397" y="438303"/>
                    <a:pt x="217553" y="438303"/>
                  </a:cubicBezTo>
                  <a:cubicBezTo>
                    <a:pt x="265709" y="438303"/>
                    <a:pt x="315565" y="6597"/>
                    <a:pt x="363721" y="6597"/>
                  </a:cubicBezTo>
                  <a:cubicBezTo>
                    <a:pt x="411877" y="6597"/>
                    <a:pt x="458900" y="438303"/>
                    <a:pt x="506489" y="438303"/>
                  </a:cubicBezTo>
                  <a:cubicBezTo>
                    <a:pt x="554078" y="438303"/>
                    <a:pt x="601102" y="6597"/>
                    <a:pt x="649258" y="6597"/>
                  </a:cubicBezTo>
                  <a:cubicBezTo>
                    <a:pt x="697414" y="6597"/>
                    <a:pt x="747270" y="438303"/>
                    <a:pt x="795426" y="438303"/>
                  </a:cubicBezTo>
                  <a:cubicBezTo>
                    <a:pt x="843582" y="438303"/>
                    <a:pt x="890039" y="6597"/>
                    <a:pt x="938195" y="6597"/>
                  </a:cubicBezTo>
                  <a:cubicBezTo>
                    <a:pt x="986351" y="6597"/>
                    <a:pt x="1048104" y="402611"/>
                    <a:pt x="1084363" y="438303"/>
                  </a:cubicBezTo>
                  <a:cubicBezTo>
                    <a:pt x="1120622" y="473995"/>
                    <a:pt x="1138184" y="347372"/>
                    <a:pt x="1155747" y="22075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Gerade Verbindung 39"/>
            <p:cNvCxnSpPr>
              <a:endCxn id="89" idx="0"/>
            </p:cNvCxnSpPr>
            <p:nvPr/>
          </p:nvCxnSpPr>
          <p:spPr>
            <a:xfrm>
              <a:off x="794429" y="3224150"/>
              <a:ext cx="213435" cy="0"/>
            </a:xfrm>
            <a:prstGeom prst="line">
              <a:avLst/>
            </a:prstGeom>
            <a:ln w="76200" cap="rnd" cmpd="sng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40"/>
            <p:cNvCxnSpPr>
              <a:stCxn id="89" idx="9"/>
            </p:cNvCxnSpPr>
            <p:nvPr/>
          </p:nvCxnSpPr>
          <p:spPr>
            <a:xfrm flipV="1">
              <a:off x="2163611" y="3224150"/>
              <a:ext cx="431018" cy="3399"/>
            </a:xfrm>
            <a:prstGeom prst="straightConnector1">
              <a:avLst/>
            </a:prstGeom>
            <a:ln w="76200" cap="rnd">
              <a:solidFill>
                <a:srgbClr val="0070C0"/>
              </a:solidFill>
              <a:headEnd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 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411625" y="3250994"/>
            <a:ext cx="785755" cy="765925"/>
          </a:xfrm>
          <a:prstGeom prst="rect">
            <a:avLst/>
          </a:prstGeom>
          <a:blipFill rotWithShape="1">
            <a:blip r:embed="rId14" cstate="print"/>
            <a:stretch>
              <a:fillRect l="-10563" t="-6522" r="-10563" b="-797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3" name="Text 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099145" y="1861215"/>
            <a:ext cx="839555" cy="765925"/>
          </a:xfrm>
          <a:prstGeom prst="rect">
            <a:avLst/>
          </a:prstGeom>
          <a:blipFill rotWithShape="1">
            <a:blip r:embed="rId15" cstate="print"/>
            <a:stretch>
              <a:fillRect l="-10526" t="-7246" r="-9868" b="-7246"/>
            </a:stretch>
          </a:blip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4" name="Text 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259695" y="1207971"/>
            <a:ext cx="1106754" cy="392832"/>
          </a:xfrm>
          <a:prstGeom prst="rect">
            <a:avLst/>
          </a:prstGeom>
          <a:blipFill rotWithShape="1">
            <a:blip r:embed="rId16" cstate="print"/>
            <a:stretch>
              <a:fillRect l="-500" b="-563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3" name="Titel 1"/>
          <p:cNvSpPr txBox="1">
            <a:spLocks/>
          </p:cNvSpPr>
          <p:nvPr/>
        </p:nvSpPr>
        <p:spPr>
          <a:xfrm>
            <a:off x="-564744" y="808715"/>
            <a:ext cx="6635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Flux-driven Josephson parametric amplifier (JPA)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8494" y="4417443"/>
            <a:ext cx="2019335" cy="1816517"/>
            <a:chOff x="438494" y="4417443"/>
            <a:chExt cx="2019335" cy="1816517"/>
          </a:xfrm>
        </p:grpSpPr>
        <p:grpSp>
          <p:nvGrpSpPr>
            <p:cNvPr id="3" name="Group 2"/>
            <p:cNvGrpSpPr/>
            <p:nvPr/>
          </p:nvGrpSpPr>
          <p:grpSpPr>
            <a:xfrm>
              <a:off x="438494" y="4417443"/>
              <a:ext cx="2019335" cy="750706"/>
              <a:chOff x="438494" y="4417443"/>
              <a:chExt cx="2019335" cy="750706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8603" y="4850838"/>
                <a:ext cx="479116" cy="31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438494" y="4417443"/>
                <a:ext cx="2019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Squeeze operator</a:t>
                </a:r>
                <a:endParaRPr lang="de-DE" sz="2000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38494" y="4417443"/>
              <a:ext cx="1973131" cy="181651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8" name="Group 17"/>
            <p:cNvGrpSpPr>
              <a:grpSpLocks noChangeAspect="1"/>
            </p:cNvGrpSpPr>
            <p:nvPr/>
          </p:nvGrpSpPr>
          <p:grpSpPr bwMode="auto">
            <a:xfrm rot="14701132" flipH="1">
              <a:off x="929047" y="4653727"/>
              <a:ext cx="1038229" cy="1941978"/>
              <a:chOff x="4278" y="3062"/>
              <a:chExt cx="645" cy="1169"/>
            </a:xfrm>
          </p:grpSpPr>
          <p:sp>
            <p:nvSpPr>
              <p:cNvPr id="49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4278" y="3062"/>
                <a:ext cx="645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51" name="Freeform 18"/>
              <p:cNvSpPr>
                <a:spLocks/>
              </p:cNvSpPr>
              <p:nvPr/>
            </p:nvSpPr>
            <p:spPr bwMode="auto">
              <a:xfrm>
                <a:off x="4287" y="3376"/>
                <a:ext cx="222" cy="114"/>
              </a:xfrm>
              <a:custGeom>
                <a:avLst/>
                <a:gdLst>
                  <a:gd name="T0" fmla="*/ 253 w 444"/>
                  <a:gd name="T1" fmla="*/ 0 h 227"/>
                  <a:gd name="T2" fmla="*/ 93 w 444"/>
                  <a:gd name="T3" fmla="*/ 78 h 227"/>
                  <a:gd name="T4" fmla="*/ 0 w 444"/>
                  <a:gd name="T5" fmla="*/ 227 h 227"/>
                  <a:gd name="T6" fmla="*/ 444 w 444"/>
                  <a:gd name="T7" fmla="*/ 16 h 227"/>
                  <a:gd name="T8" fmla="*/ 253 w 444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227">
                    <a:moveTo>
                      <a:pt x="253" y="0"/>
                    </a:moveTo>
                    <a:lnTo>
                      <a:pt x="93" y="78"/>
                    </a:lnTo>
                    <a:lnTo>
                      <a:pt x="0" y="227"/>
                    </a:lnTo>
                    <a:lnTo>
                      <a:pt x="444" y="16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4469" y="3623"/>
                <a:ext cx="74" cy="69"/>
              </a:xfrm>
              <a:custGeom>
                <a:avLst/>
                <a:gdLst>
                  <a:gd name="T0" fmla="*/ 148 w 148"/>
                  <a:gd name="T1" fmla="*/ 49 h 138"/>
                  <a:gd name="T2" fmla="*/ 125 w 148"/>
                  <a:gd name="T3" fmla="*/ 0 h 138"/>
                  <a:gd name="T4" fmla="*/ 0 w 148"/>
                  <a:gd name="T5" fmla="*/ 91 h 138"/>
                  <a:gd name="T6" fmla="*/ 25 w 148"/>
                  <a:gd name="T7" fmla="*/ 138 h 138"/>
                  <a:gd name="T8" fmla="*/ 148 w 148"/>
                  <a:gd name="T9" fmla="*/ 4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38">
                    <a:moveTo>
                      <a:pt x="148" y="49"/>
                    </a:moveTo>
                    <a:lnTo>
                      <a:pt x="125" y="0"/>
                    </a:lnTo>
                    <a:lnTo>
                      <a:pt x="0" y="91"/>
                    </a:lnTo>
                    <a:lnTo>
                      <a:pt x="25" y="138"/>
                    </a:lnTo>
                    <a:lnTo>
                      <a:pt x="148" y="49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4599" y="3889"/>
                <a:ext cx="73" cy="69"/>
              </a:xfrm>
              <a:custGeom>
                <a:avLst/>
                <a:gdLst>
                  <a:gd name="T0" fmla="*/ 0 w 146"/>
                  <a:gd name="T1" fmla="*/ 91 h 139"/>
                  <a:gd name="T2" fmla="*/ 24 w 146"/>
                  <a:gd name="T3" fmla="*/ 139 h 139"/>
                  <a:gd name="T4" fmla="*/ 146 w 146"/>
                  <a:gd name="T5" fmla="*/ 49 h 139"/>
                  <a:gd name="T6" fmla="*/ 123 w 146"/>
                  <a:gd name="T7" fmla="*/ 0 h 139"/>
                  <a:gd name="T8" fmla="*/ 0 w 146"/>
                  <a:gd name="T9" fmla="*/ 9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9">
                    <a:moveTo>
                      <a:pt x="0" y="91"/>
                    </a:moveTo>
                    <a:lnTo>
                      <a:pt x="24" y="139"/>
                    </a:lnTo>
                    <a:lnTo>
                      <a:pt x="146" y="49"/>
                    </a:lnTo>
                    <a:lnTo>
                      <a:pt x="123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1" name="Freeform 21"/>
              <p:cNvSpPr>
                <a:spLocks/>
              </p:cNvSpPr>
              <p:nvPr/>
            </p:nvSpPr>
            <p:spPr bwMode="auto">
              <a:xfrm>
                <a:off x="4622" y="3936"/>
                <a:ext cx="74" cy="70"/>
              </a:xfrm>
              <a:custGeom>
                <a:avLst/>
                <a:gdLst>
                  <a:gd name="T0" fmla="*/ 146 w 146"/>
                  <a:gd name="T1" fmla="*/ 48 h 139"/>
                  <a:gd name="T2" fmla="*/ 123 w 146"/>
                  <a:gd name="T3" fmla="*/ 0 h 139"/>
                  <a:gd name="T4" fmla="*/ 0 w 146"/>
                  <a:gd name="T5" fmla="*/ 91 h 139"/>
                  <a:gd name="T6" fmla="*/ 24 w 146"/>
                  <a:gd name="T7" fmla="*/ 139 h 139"/>
                  <a:gd name="T8" fmla="*/ 146 w 146"/>
                  <a:gd name="T9" fmla="*/ 4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9">
                    <a:moveTo>
                      <a:pt x="146" y="48"/>
                    </a:moveTo>
                    <a:lnTo>
                      <a:pt x="123" y="0"/>
                    </a:lnTo>
                    <a:lnTo>
                      <a:pt x="0" y="91"/>
                    </a:lnTo>
                    <a:lnTo>
                      <a:pt x="24" y="139"/>
                    </a:lnTo>
                    <a:lnTo>
                      <a:pt x="146" y="48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2" name="Freeform 22"/>
              <p:cNvSpPr>
                <a:spLocks/>
              </p:cNvSpPr>
              <p:nvPr/>
            </p:nvSpPr>
            <p:spPr bwMode="auto">
              <a:xfrm>
                <a:off x="4306" y="3089"/>
                <a:ext cx="587" cy="825"/>
              </a:xfrm>
              <a:custGeom>
                <a:avLst/>
                <a:gdLst>
                  <a:gd name="T0" fmla="*/ 690 w 1175"/>
                  <a:gd name="T1" fmla="*/ 1558 h 1649"/>
                  <a:gd name="T2" fmla="*/ 681 w 1175"/>
                  <a:gd name="T3" fmla="*/ 1450 h 1649"/>
                  <a:gd name="T4" fmla="*/ 718 w 1175"/>
                  <a:gd name="T5" fmla="*/ 1450 h 1649"/>
                  <a:gd name="T6" fmla="*/ 755 w 1175"/>
                  <a:gd name="T7" fmla="*/ 1446 h 1649"/>
                  <a:gd name="T8" fmla="*/ 792 w 1175"/>
                  <a:gd name="T9" fmla="*/ 1441 h 1649"/>
                  <a:gd name="T10" fmla="*/ 828 w 1175"/>
                  <a:gd name="T11" fmla="*/ 1430 h 1649"/>
                  <a:gd name="T12" fmla="*/ 864 w 1175"/>
                  <a:gd name="T13" fmla="*/ 1416 h 1649"/>
                  <a:gd name="T14" fmla="*/ 969 w 1175"/>
                  <a:gd name="T15" fmla="*/ 1362 h 1649"/>
                  <a:gd name="T16" fmla="*/ 1062 w 1175"/>
                  <a:gd name="T17" fmla="*/ 1285 h 1649"/>
                  <a:gd name="T18" fmla="*/ 1130 w 1175"/>
                  <a:gd name="T19" fmla="*/ 1188 h 1649"/>
                  <a:gd name="T20" fmla="*/ 1168 w 1175"/>
                  <a:gd name="T21" fmla="*/ 1076 h 1649"/>
                  <a:gd name="T22" fmla="*/ 1173 w 1175"/>
                  <a:gd name="T23" fmla="*/ 960 h 1649"/>
                  <a:gd name="T24" fmla="*/ 1139 w 1175"/>
                  <a:gd name="T25" fmla="*/ 846 h 1649"/>
                  <a:gd name="T26" fmla="*/ 789 w 1175"/>
                  <a:gd name="T27" fmla="*/ 148 h 1649"/>
                  <a:gd name="T28" fmla="*/ 702 w 1175"/>
                  <a:gd name="T29" fmla="*/ 69 h 1649"/>
                  <a:gd name="T30" fmla="*/ 595 w 1175"/>
                  <a:gd name="T31" fmla="*/ 20 h 1649"/>
                  <a:gd name="T32" fmla="*/ 476 w 1175"/>
                  <a:gd name="T33" fmla="*/ 0 h 1649"/>
                  <a:gd name="T34" fmla="*/ 356 w 1175"/>
                  <a:gd name="T35" fmla="*/ 14 h 1649"/>
                  <a:gd name="T36" fmla="*/ 223 w 1175"/>
                  <a:gd name="T37" fmla="*/ 69 h 1649"/>
                  <a:gd name="T38" fmla="*/ 125 w 1175"/>
                  <a:gd name="T39" fmla="*/ 136 h 1649"/>
                  <a:gd name="T40" fmla="*/ 53 w 1175"/>
                  <a:gd name="T41" fmla="*/ 226 h 1649"/>
                  <a:gd name="T42" fmla="*/ 12 w 1175"/>
                  <a:gd name="T43" fmla="*/ 331 h 1649"/>
                  <a:gd name="T44" fmla="*/ 0 w 1175"/>
                  <a:gd name="T45" fmla="*/ 445 h 1649"/>
                  <a:gd name="T46" fmla="*/ 23 w 1175"/>
                  <a:gd name="T47" fmla="*/ 559 h 1649"/>
                  <a:gd name="T48" fmla="*/ 189 w 1175"/>
                  <a:gd name="T49" fmla="*/ 478 h 1649"/>
                  <a:gd name="T50" fmla="*/ 190 w 1175"/>
                  <a:gd name="T51" fmla="*/ 377 h 1649"/>
                  <a:gd name="T52" fmla="*/ 254 w 1175"/>
                  <a:gd name="T53" fmla="*/ 297 h 1649"/>
                  <a:gd name="T54" fmla="*/ 297 w 1175"/>
                  <a:gd name="T55" fmla="*/ 273 h 1649"/>
                  <a:gd name="T56" fmla="*/ 299 w 1175"/>
                  <a:gd name="T57" fmla="*/ 272 h 1649"/>
                  <a:gd name="T58" fmla="*/ 299 w 1175"/>
                  <a:gd name="T59" fmla="*/ 272 h 1649"/>
                  <a:gd name="T60" fmla="*/ 349 w 1175"/>
                  <a:gd name="T61" fmla="*/ 254 h 1649"/>
                  <a:gd name="T62" fmla="*/ 429 w 1175"/>
                  <a:gd name="T63" fmla="*/ 246 h 1649"/>
                  <a:gd name="T64" fmla="*/ 506 w 1175"/>
                  <a:gd name="T65" fmla="*/ 259 h 1649"/>
                  <a:gd name="T66" fmla="*/ 576 w 1175"/>
                  <a:gd name="T67" fmla="*/ 296 h 1649"/>
                  <a:gd name="T68" fmla="*/ 634 w 1175"/>
                  <a:gd name="T69" fmla="*/ 352 h 1649"/>
                  <a:gd name="T70" fmla="*/ 884 w 1175"/>
                  <a:gd name="T71" fmla="*/ 855 h 1649"/>
                  <a:gd name="T72" fmla="*/ 909 w 1175"/>
                  <a:gd name="T73" fmla="*/ 934 h 1649"/>
                  <a:gd name="T74" fmla="*/ 909 w 1175"/>
                  <a:gd name="T75" fmla="*/ 1012 h 1649"/>
                  <a:gd name="T76" fmla="*/ 887 w 1175"/>
                  <a:gd name="T77" fmla="*/ 1088 h 1649"/>
                  <a:gd name="T78" fmla="*/ 845 w 1175"/>
                  <a:gd name="T79" fmla="*/ 1154 h 1649"/>
                  <a:gd name="T80" fmla="*/ 782 w 1175"/>
                  <a:gd name="T81" fmla="*/ 1205 h 1649"/>
                  <a:gd name="T82" fmla="*/ 726 w 1175"/>
                  <a:gd name="T83" fmla="*/ 1233 h 1649"/>
                  <a:gd name="T84" fmla="*/ 683 w 1175"/>
                  <a:gd name="T85" fmla="*/ 1246 h 1649"/>
                  <a:gd name="T86" fmla="*/ 648 w 1175"/>
                  <a:gd name="T87" fmla="*/ 1249 h 1649"/>
                  <a:gd name="T88" fmla="*/ 615 w 1175"/>
                  <a:gd name="T89" fmla="*/ 1245 h 1649"/>
                  <a:gd name="T90" fmla="*/ 588 w 1175"/>
                  <a:gd name="T91" fmla="*/ 1233 h 1649"/>
                  <a:gd name="T92" fmla="*/ 567 w 1175"/>
                  <a:gd name="T93" fmla="*/ 1214 h 1649"/>
                  <a:gd name="T94" fmla="*/ 560 w 1175"/>
                  <a:gd name="T95" fmla="*/ 1212 h 1649"/>
                  <a:gd name="T96" fmla="*/ 527 w 1175"/>
                  <a:gd name="T97" fmla="*/ 1226 h 1649"/>
                  <a:gd name="T98" fmla="*/ 393 w 1175"/>
                  <a:gd name="T99" fmla="*/ 1291 h 1649"/>
                  <a:gd name="T100" fmla="*/ 558 w 1175"/>
                  <a:gd name="T101" fmla="*/ 1590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5" h="1649">
                    <a:moveTo>
                      <a:pt x="544" y="1601"/>
                    </a:moveTo>
                    <a:lnTo>
                      <a:pt x="567" y="1649"/>
                    </a:lnTo>
                    <a:lnTo>
                      <a:pt x="690" y="1558"/>
                    </a:lnTo>
                    <a:lnTo>
                      <a:pt x="678" y="1532"/>
                    </a:lnTo>
                    <a:lnTo>
                      <a:pt x="712" y="1514"/>
                    </a:lnTo>
                    <a:lnTo>
                      <a:pt x="681" y="1450"/>
                    </a:lnTo>
                    <a:lnTo>
                      <a:pt x="694" y="1450"/>
                    </a:lnTo>
                    <a:lnTo>
                      <a:pt x="705" y="1450"/>
                    </a:lnTo>
                    <a:lnTo>
                      <a:pt x="718" y="1450"/>
                    </a:lnTo>
                    <a:lnTo>
                      <a:pt x="731" y="1450"/>
                    </a:lnTo>
                    <a:lnTo>
                      <a:pt x="743" y="1449"/>
                    </a:lnTo>
                    <a:lnTo>
                      <a:pt x="755" y="1446"/>
                    </a:lnTo>
                    <a:lnTo>
                      <a:pt x="767" y="1445"/>
                    </a:lnTo>
                    <a:lnTo>
                      <a:pt x="780" y="1443"/>
                    </a:lnTo>
                    <a:lnTo>
                      <a:pt x="792" y="1441"/>
                    </a:lnTo>
                    <a:lnTo>
                      <a:pt x="804" y="1437"/>
                    </a:lnTo>
                    <a:lnTo>
                      <a:pt x="816" y="1434"/>
                    </a:lnTo>
                    <a:lnTo>
                      <a:pt x="828" y="1430"/>
                    </a:lnTo>
                    <a:lnTo>
                      <a:pt x="840" y="1426"/>
                    </a:lnTo>
                    <a:lnTo>
                      <a:pt x="853" y="1421"/>
                    </a:lnTo>
                    <a:lnTo>
                      <a:pt x="864" y="1416"/>
                    </a:lnTo>
                    <a:lnTo>
                      <a:pt x="876" y="1411"/>
                    </a:lnTo>
                    <a:lnTo>
                      <a:pt x="933" y="1382"/>
                    </a:lnTo>
                    <a:lnTo>
                      <a:pt x="969" y="1362"/>
                    </a:lnTo>
                    <a:lnTo>
                      <a:pt x="1002" y="1339"/>
                    </a:lnTo>
                    <a:lnTo>
                      <a:pt x="1033" y="1314"/>
                    </a:lnTo>
                    <a:lnTo>
                      <a:pt x="1062" y="1285"/>
                    </a:lnTo>
                    <a:lnTo>
                      <a:pt x="1088" y="1255"/>
                    </a:lnTo>
                    <a:lnTo>
                      <a:pt x="1111" y="1222"/>
                    </a:lnTo>
                    <a:lnTo>
                      <a:pt x="1130" y="1188"/>
                    </a:lnTo>
                    <a:lnTo>
                      <a:pt x="1146" y="1151"/>
                    </a:lnTo>
                    <a:lnTo>
                      <a:pt x="1159" y="1114"/>
                    </a:lnTo>
                    <a:lnTo>
                      <a:pt x="1168" y="1076"/>
                    </a:lnTo>
                    <a:lnTo>
                      <a:pt x="1174" y="1038"/>
                    </a:lnTo>
                    <a:lnTo>
                      <a:pt x="1175" y="999"/>
                    </a:lnTo>
                    <a:lnTo>
                      <a:pt x="1173" y="960"/>
                    </a:lnTo>
                    <a:lnTo>
                      <a:pt x="1166" y="922"/>
                    </a:lnTo>
                    <a:lnTo>
                      <a:pt x="1156" y="883"/>
                    </a:lnTo>
                    <a:lnTo>
                      <a:pt x="1139" y="846"/>
                    </a:lnTo>
                    <a:lnTo>
                      <a:pt x="832" y="216"/>
                    </a:lnTo>
                    <a:lnTo>
                      <a:pt x="812" y="180"/>
                    </a:lnTo>
                    <a:lnTo>
                      <a:pt x="789" y="148"/>
                    </a:lnTo>
                    <a:lnTo>
                      <a:pt x="763" y="119"/>
                    </a:lnTo>
                    <a:lnTo>
                      <a:pt x="733" y="92"/>
                    </a:lnTo>
                    <a:lnTo>
                      <a:pt x="702" y="69"/>
                    </a:lnTo>
                    <a:lnTo>
                      <a:pt x="667" y="50"/>
                    </a:lnTo>
                    <a:lnTo>
                      <a:pt x="631" y="32"/>
                    </a:lnTo>
                    <a:lnTo>
                      <a:pt x="595" y="20"/>
                    </a:lnTo>
                    <a:lnTo>
                      <a:pt x="555" y="9"/>
                    </a:lnTo>
                    <a:lnTo>
                      <a:pt x="516" y="2"/>
                    </a:lnTo>
                    <a:lnTo>
                      <a:pt x="476" y="0"/>
                    </a:lnTo>
                    <a:lnTo>
                      <a:pt x="436" y="1"/>
                    </a:lnTo>
                    <a:lnTo>
                      <a:pt x="397" y="6"/>
                    </a:lnTo>
                    <a:lnTo>
                      <a:pt x="356" y="14"/>
                    </a:lnTo>
                    <a:lnTo>
                      <a:pt x="318" y="26"/>
                    </a:lnTo>
                    <a:lnTo>
                      <a:pt x="280" y="42"/>
                    </a:lnTo>
                    <a:lnTo>
                      <a:pt x="223" y="69"/>
                    </a:lnTo>
                    <a:lnTo>
                      <a:pt x="187" y="89"/>
                    </a:lnTo>
                    <a:lnTo>
                      <a:pt x="155" y="111"/>
                    </a:lnTo>
                    <a:lnTo>
                      <a:pt x="125" y="136"/>
                    </a:lnTo>
                    <a:lnTo>
                      <a:pt x="98" y="165"/>
                    </a:lnTo>
                    <a:lnTo>
                      <a:pt x="74" y="195"/>
                    </a:lnTo>
                    <a:lnTo>
                      <a:pt x="53" y="226"/>
                    </a:lnTo>
                    <a:lnTo>
                      <a:pt x="36" y="259"/>
                    </a:lnTo>
                    <a:lnTo>
                      <a:pt x="22" y="295"/>
                    </a:lnTo>
                    <a:lnTo>
                      <a:pt x="12" y="331"/>
                    </a:lnTo>
                    <a:lnTo>
                      <a:pt x="4" y="369"/>
                    </a:lnTo>
                    <a:lnTo>
                      <a:pt x="0" y="406"/>
                    </a:lnTo>
                    <a:lnTo>
                      <a:pt x="0" y="445"/>
                    </a:lnTo>
                    <a:lnTo>
                      <a:pt x="5" y="483"/>
                    </a:lnTo>
                    <a:lnTo>
                      <a:pt x="12" y="521"/>
                    </a:lnTo>
                    <a:lnTo>
                      <a:pt x="23" y="559"/>
                    </a:lnTo>
                    <a:lnTo>
                      <a:pt x="39" y="596"/>
                    </a:lnTo>
                    <a:lnTo>
                      <a:pt x="196" y="520"/>
                    </a:lnTo>
                    <a:lnTo>
                      <a:pt x="189" y="478"/>
                    </a:lnTo>
                    <a:lnTo>
                      <a:pt x="186" y="441"/>
                    </a:lnTo>
                    <a:lnTo>
                      <a:pt x="185" y="408"/>
                    </a:lnTo>
                    <a:lnTo>
                      <a:pt x="190" y="377"/>
                    </a:lnTo>
                    <a:lnTo>
                      <a:pt x="202" y="349"/>
                    </a:lnTo>
                    <a:lnTo>
                      <a:pt x="223" y="323"/>
                    </a:lnTo>
                    <a:lnTo>
                      <a:pt x="254" y="297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9" y="272"/>
                    </a:lnTo>
                    <a:lnTo>
                      <a:pt x="299" y="272"/>
                    </a:lnTo>
                    <a:lnTo>
                      <a:pt x="299" y="272"/>
                    </a:lnTo>
                    <a:lnTo>
                      <a:pt x="299" y="272"/>
                    </a:lnTo>
                    <a:lnTo>
                      <a:pt x="297" y="273"/>
                    </a:lnTo>
                    <a:lnTo>
                      <a:pt x="323" y="262"/>
                    </a:lnTo>
                    <a:lnTo>
                      <a:pt x="349" y="254"/>
                    </a:lnTo>
                    <a:lnTo>
                      <a:pt x="376" y="248"/>
                    </a:lnTo>
                    <a:lnTo>
                      <a:pt x="402" y="246"/>
                    </a:lnTo>
                    <a:lnTo>
                      <a:pt x="429" y="246"/>
                    </a:lnTo>
                    <a:lnTo>
                      <a:pt x="455" y="248"/>
                    </a:lnTo>
                    <a:lnTo>
                      <a:pt x="482" y="253"/>
                    </a:lnTo>
                    <a:lnTo>
                      <a:pt x="506" y="259"/>
                    </a:lnTo>
                    <a:lnTo>
                      <a:pt x="531" y="270"/>
                    </a:lnTo>
                    <a:lnTo>
                      <a:pt x="554" y="281"/>
                    </a:lnTo>
                    <a:lnTo>
                      <a:pt x="576" y="296"/>
                    </a:lnTo>
                    <a:lnTo>
                      <a:pt x="597" y="312"/>
                    </a:lnTo>
                    <a:lnTo>
                      <a:pt x="616" y="331"/>
                    </a:lnTo>
                    <a:lnTo>
                      <a:pt x="634" y="352"/>
                    </a:lnTo>
                    <a:lnTo>
                      <a:pt x="649" y="375"/>
                    </a:lnTo>
                    <a:lnTo>
                      <a:pt x="663" y="399"/>
                    </a:lnTo>
                    <a:lnTo>
                      <a:pt x="884" y="855"/>
                    </a:lnTo>
                    <a:lnTo>
                      <a:pt x="895" y="881"/>
                    </a:lnTo>
                    <a:lnTo>
                      <a:pt x="903" y="907"/>
                    </a:lnTo>
                    <a:lnTo>
                      <a:pt x="909" y="934"/>
                    </a:lnTo>
                    <a:lnTo>
                      <a:pt x="911" y="960"/>
                    </a:lnTo>
                    <a:lnTo>
                      <a:pt x="911" y="987"/>
                    </a:lnTo>
                    <a:lnTo>
                      <a:pt x="909" y="1012"/>
                    </a:lnTo>
                    <a:lnTo>
                      <a:pt x="904" y="1038"/>
                    </a:lnTo>
                    <a:lnTo>
                      <a:pt x="898" y="1063"/>
                    </a:lnTo>
                    <a:lnTo>
                      <a:pt x="887" y="1088"/>
                    </a:lnTo>
                    <a:lnTo>
                      <a:pt x="876" y="1111"/>
                    </a:lnTo>
                    <a:lnTo>
                      <a:pt x="861" y="1133"/>
                    </a:lnTo>
                    <a:lnTo>
                      <a:pt x="845" y="1154"/>
                    </a:lnTo>
                    <a:lnTo>
                      <a:pt x="826" y="1173"/>
                    </a:lnTo>
                    <a:lnTo>
                      <a:pt x="805" y="1190"/>
                    </a:lnTo>
                    <a:lnTo>
                      <a:pt x="782" y="1205"/>
                    </a:lnTo>
                    <a:lnTo>
                      <a:pt x="758" y="1219"/>
                    </a:lnTo>
                    <a:lnTo>
                      <a:pt x="742" y="1227"/>
                    </a:lnTo>
                    <a:lnTo>
                      <a:pt x="726" y="1233"/>
                    </a:lnTo>
                    <a:lnTo>
                      <a:pt x="711" y="1239"/>
                    </a:lnTo>
                    <a:lnTo>
                      <a:pt x="697" y="1242"/>
                    </a:lnTo>
                    <a:lnTo>
                      <a:pt x="683" y="1246"/>
                    </a:lnTo>
                    <a:lnTo>
                      <a:pt x="671" y="1248"/>
                    </a:lnTo>
                    <a:lnTo>
                      <a:pt x="659" y="1249"/>
                    </a:lnTo>
                    <a:lnTo>
                      <a:pt x="648" y="1249"/>
                    </a:lnTo>
                    <a:lnTo>
                      <a:pt x="636" y="1249"/>
                    </a:lnTo>
                    <a:lnTo>
                      <a:pt x="626" y="1247"/>
                    </a:lnTo>
                    <a:lnTo>
                      <a:pt x="615" y="1245"/>
                    </a:lnTo>
                    <a:lnTo>
                      <a:pt x="606" y="1241"/>
                    </a:lnTo>
                    <a:lnTo>
                      <a:pt x="597" y="1238"/>
                    </a:lnTo>
                    <a:lnTo>
                      <a:pt x="588" y="1233"/>
                    </a:lnTo>
                    <a:lnTo>
                      <a:pt x="578" y="1227"/>
                    </a:lnTo>
                    <a:lnTo>
                      <a:pt x="570" y="1222"/>
                    </a:lnTo>
                    <a:lnTo>
                      <a:pt x="567" y="1214"/>
                    </a:lnTo>
                    <a:lnTo>
                      <a:pt x="562" y="1215"/>
                    </a:lnTo>
                    <a:lnTo>
                      <a:pt x="561" y="1214"/>
                    </a:lnTo>
                    <a:lnTo>
                      <a:pt x="560" y="1212"/>
                    </a:lnTo>
                    <a:lnTo>
                      <a:pt x="559" y="1211"/>
                    </a:lnTo>
                    <a:lnTo>
                      <a:pt x="558" y="1210"/>
                    </a:lnTo>
                    <a:lnTo>
                      <a:pt x="527" y="1226"/>
                    </a:lnTo>
                    <a:lnTo>
                      <a:pt x="496" y="1158"/>
                    </a:lnTo>
                    <a:lnTo>
                      <a:pt x="371" y="1247"/>
                    </a:lnTo>
                    <a:lnTo>
                      <a:pt x="393" y="1291"/>
                    </a:lnTo>
                    <a:lnTo>
                      <a:pt x="350" y="1311"/>
                    </a:lnTo>
                    <a:lnTo>
                      <a:pt x="500" y="1618"/>
                    </a:lnTo>
                    <a:lnTo>
                      <a:pt x="558" y="1590"/>
                    </a:lnTo>
                    <a:lnTo>
                      <a:pt x="544" y="1601"/>
                    </a:lnTo>
                    <a:close/>
                  </a:path>
                </a:pathLst>
              </a:custGeom>
              <a:solidFill>
                <a:srgbClr val="7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74" name="Freeform 23"/>
              <p:cNvSpPr>
                <a:spLocks/>
              </p:cNvSpPr>
              <p:nvPr/>
            </p:nvSpPr>
            <p:spPr bwMode="auto">
              <a:xfrm>
                <a:off x="4367" y="3547"/>
                <a:ext cx="214" cy="149"/>
              </a:xfrm>
              <a:custGeom>
                <a:avLst/>
                <a:gdLst>
                  <a:gd name="T0" fmla="*/ 336 w 428"/>
                  <a:gd name="T1" fmla="*/ 167 h 300"/>
                  <a:gd name="T2" fmla="*/ 428 w 428"/>
                  <a:gd name="T3" fmla="*/ 0 h 300"/>
                  <a:gd name="T4" fmla="*/ 0 w 428"/>
                  <a:gd name="T5" fmla="*/ 212 h 300"/>
                  <a:gd name="T6" fmla="*/ 213 w 428"/>
                  <a:gd name="T7" fmla="*/ 243 h 300"/>
                  <a:gd name="T8" fmla="*/ 234 w 428"/>
                  <a:gd name="T9" fmla="*/ 300 h 300"/>
                  <a:gd name="T10" fmla="*/ 357 w 428"/>
                  <a:gd name="T11" fmla="*/ 209 h 300"/>
                  <a:gd name="T12" fmla="*/ 336 w 428"/>
                  <a:gd name="T13" fmla="*/ 16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300">
                    <a:moveTo>
                      <a:pt x="336" y="167"/>
                    </a:moveTo>
                    <a:lnTo>
                      <a:pt x="428" y="0"/>
                    </a:lnTo>
                    <a:lnTo>
                      <a:pt x="0" y="212"/>
                    </a:lnTo>
                    <a:lnTo>
                      <a:pt x="213" y="243"/>
                    </a:lnTo>
                    <a:lnTo>
                      <a:pt x="234" y="300"/>
                    </a:lnTo>
                    <a:lnTo>
                      <a:pt x="357" y="209"/>
                    </a:lnTo>
                    <a:lnTo>
                      <a:pt x="336" y="167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95" name="Freeform 24"/>
              <p:cNvSpPr>
                <a:spLocks/>
              </p:cNvSpPr>
              <p:nvPr/>
            </p:nvSpPr>
            <p:spPr bwMode="auto">
              <a:xfrm>
                <a:off x="4718" y="4085"/>
                <a:ext cx="25" cy="27"/>
              </a:xfrm>
              <a:custGeom>
                <a:avLst/>
                <a:gdLst>
                  <a:gd name="T0" fmla="*/ 2 w 51"/>
                  <a:gd name="T1" fmla="*/ 7 h 56"/>
                  <a:gd name="T2" fmla="*/ 2 w 51"/>
                  <a:gd name="T3" fmla="*/ 8 h 56"/>
                  <a:gd name="T4" fmla="*/ 1 w 51"/>
                  <a:gd name="T5" fmla="*/ 8 h 56"/>
                  <a:gd name="T6" fmla="*/ 1 w 51"/>
                  <a:gd name="T7" fmla="*/ 8 h 56"/>
                  <a:gd name="T8" fmla="*/ 0 w 51"/>
                  <a:gd name="T9" fmla="*/ 8 h 56"/>
                  <a:gd name="T10" fmla="*/ 23 w 51"/>
                  <a:gd name="T11" fmla="*/ 56 h 56"/>
                  <a:gd name="T12" fmla="*/ 23 w 51"/>
                  <a:gd name="T13" fmla="*/ 56 h 56"/>
                  <a:gd name="T14" fmla="*/ 23 w 51"/>
                  <a:gd name="T15" fmla="*/ 54 h 56"/>
                  <a:gd name="T16" fmla="*/ 23 w 51"/>
                  <a:gd name="T17" fmla="*/ 54 h 56"/>
                  <a:gd name="T18" fmla="*/ 24 w 51"/>
                  <a:gd name="T19" fmla="*/ 54 h 56"/>
                  <a:gd name="T20" fmla="*/ 26 w 51"/>
                  <a:gd name="T21" fmla="*/ 53 h 56"/>
                  <a:gd name="T22" fmla="*/ 29 w 51"/>
                  <a:gd name="T23" fmla="*/ 52 h 56"/>
                  <a:gd name="T24" fmla="*/ 31 w 51"/>
                  <a:gd name="T25" fmla="*/ 51 h 56"/>
                  <a:gd name="T26" fmla="*/ 33 w 51"/>
                  <a:gd name="T27" fmla="*/ 50 h 56"/>
                  <a:gd name="T28" fmla="*/ 38 w 51"/>
                  <a:gd name="T29" fmla="*/ 49 h 56"/>
                  <a:gd name="T30" fmla="*/ 43 w 51"/>
                  <a:gd name="T31" fmla="*/ 48 h 56"/>
                  <a:gd name="T32" fmla="*/ 46 w 51"/>
                  <a:gd name="T33" fmla="*/ 46 h 56"/>
                  <a:gd name="T34" fmla="*/ 51 w 51"/>
                  <a:gd name="T35" fmla="*/ 45 h 56"/>
                  <a:gd name="T36" fmla="*/ 15 w 51"/>
                  <a:gd name="T37" fmla="*/ 0 h 56"/>
                  <a:gd name="T38" fmla="*/ 13 w 51"/>
                  <a:gd name="T39" fmla="*/ 3 h 56"/>
                  <a:gd name="T40" fmla="*/ 9 w 51"/>
                  <a:gd name="T41" fmla="*/ 4 h 56"/>
                  <a:gd name="T42" fmla="*/ 6 w 51"/>
                  <a:gd name="T43" fmla="*/ 6 h 56"/>
                  <a:gd name="T44" fmla="*/ 2 w 51"/>
                  <a:gd name="T45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56">
                    <a:moveTo>
                      <a:pt x="2" y="7"/>
                    </a:move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6" y="53"/>
                    </a:lnTo>
                    <a:lnTo>
                      <a:pt x="29" y="52"/>
                    </a:lnTo>
                    <a:lnTo>
                      <a:pt x="31" y="51"/>
                    </a:lnTo>
                    <a:lnTo>
                      <a:pt x="33" y="50"/>
                    </a:lnTo>
                    <a:lnTo>
                      <a:pt x="38" y="49"/>
                    </a:lnTo>
                    <a:lnTo>
                      <a:pt x="43" y="48"/>
                    </a:lnTo>
                    <a:lnTo>
                      <a:pt x="46" y="46"/>
                    </a:lnTo>
                    <a:lnTo>
                      <a:pt x="51" y="45"/>
                    </a:lnTo>
                    <a:lnTo>
                      <a:pt x="15" y="0"/>
                    </a:lnTo>
                    <a:lnTo>
                      <a:pt x="13" y="3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96" name="Freeform 25"/>
              <p:cNvSpPr>
                <a:spLocks/>
              </p:cNvSpPr>
              <p:nvPr/>
            </p:nvSpPr>
            <p:spPr bwMode="auto">
              <a:xfrm>
                <a:off x="4571" y="3995"/>
                <a:ext cx="326" cy="227"/>
              </a:xfrm>
              <a:custGeom>
                <a:avLst/>
                <a:gdLst>
                  <a:gd name="T0" fmla="*/ 611 w 652"/>
                  <a:gd name="T1" fmla="*/ 42 h 455"/>
                  <a:gd name="T2" fmla="*/ 547 w 652"/>
                  <a:gd name="T3" fmla="*/ 15 h 455"/>
                  <a:gd name="T4" fmla="*/ 476 w 652"/>
                  <a:gd name="T5" fmla="*/ 24 h 455"/>
                  <a:gd name="T6" fmla="*/ 421 w 652"/>
                  <a:gd name="T7" fmla="*/ 30 h 455"/>
                  <a:gd name="T8" fmla="*/ 358 w 652"/>
                  <a:gd name="T9" fmla="*/ 20 h 455"/>
                  <a:gd name="T10" fmla="*/ 305 w 652"/>
                  <a:gd name="T11" fmla="*/ 6 h 455"/>
                  <a:gd name="T12" fmla="*/ 273 w 652"/>
                  <a:gd name="T13" fmla="*/ 0 h 455"/>
                  <a:gd name="T14" fmla="*/ 240 w 652"/>
                  <a:gd name="T15" fmla="*/ 3 h 455"/>
                  <a:gd name="T16" fmla="*/ 224 w 652"/>
                  <a:gd name="T17" fmla="*/ 9 h 455"/>
                  <a:gd name="T18" fmla="*/ 218 w 652"/>
                  <a:gd name="T19" fmla="*/ 11 h 455"/>
                  <a:gd name="T20" fmla="*/ 217 w 652"/>
                  <a:gd name="T21" fmla="*/ 11 h 455"/>
                  <a:gd name="T22" fmla="*/ 215 w 652"/>
                  <a:gd name="T23" fmla="*/ 11 h 455"/>
                  <a:gd name="T24" fmla="*/ 211 w 652"/>
                  <a:gd name="T25" fmla="*/ 13 h 455"/>
                  <a:gd name="T26" fmla="*/ 196 w 652"/>
                  <a:gd name="T27" fmla="*/ 24 h 455"/>
                  <a:gd name="T28" fmla="*/ 174 w 652"/>
                  <a:gd name="T29" fmla="*/ 49 h 455"/>
                  <a:gd name="T30" fmla="*/ 159 w 652"/>
                  <a:gd name="T31" fmla="*/ 79 h 455"/>
                  <a:gd name="T32" fmla="*/ 137 w 652"/>
                  <a:gd name="T33" fmla="*/ 129 h 455"/>
                  <a:gd name="T34" fmla="*/ 106 w 652"/>
                  <a:gd name="T35" fmla="*/ 184 h 455"/>
                  <a:gd name="T36" fmla="*/ 68 w 652"/>
                  <a:gd name="T37" fmla="*/ 223 h 455"/>
                  <a:gd name="T38" fmla="*/ 17 w 652"/>
                  <a:gd name="T39" fmla="*/ 274 h 455"/>
                  <a:gd name="T40" fmla="*/ 0 w 652"/>
                  <a:gd name="T41" fmla="*/ 341 h 455"/>
                  <a:gd name="T42" fmla="*/ 24 w 652"/>
                  <a:gd name="T43" fmla="*/ 407 h 455"/>
                  <a:gd name="T44" fmla="*/ 82 w 652"/>
                  <a:gd name="T45" fmla="*/ 449 h 455"/>
                  <a:gd name="T46" fmla="*/ 151 w 652"/>
                  <a:gd name="T47" fmla="*/ 451 h 455"/>
                  <a:gd name="T48" fmla="*/ 196 w 652"/>
                  <a:gd name="T49" fmla="*/ 431 h 455"/>
                  <a:gd name="T50" fmla="*/ 221 w 652"/>
                  <a:gd name="T51" fmla="*/ 404 h 455"/>
                  <a:gd name="T52" fmla="*/ 236 w 652"/>
                  <a:gd name="T53" fmla="*/ 373 h 455"/>
                  <a:gd name="T54" fmla="*/ 259 w 652"/>
                  <a:gd name="T55" fmla="*/ 311 h 455"/>
                  <a:gd name="T56" fmla="*/ 290 w 652"/>
                  <a:gd name="T57" fmla="*/ 259 h 455"/>
                  <a:gd name="T58" fmla="*/ 295 w 652"/>
                  <a:gd name="T59" fmla="*/ 187 h 455"/>
                  <a:gd name="T60" fmla="*/ 262 w 652"/>
                  <a:gd name="T61" fmla="*/ 192 h 455"/>
                  <a:gd name="T62" fmla="*/ 232 w 652"/>
                  <a:gd name="T63" fmla="*/ 177 h 455"/>
                  <a:gd name="T64" fmla="*/ 213 w 652"/>
                  <a:gd name="T65" fmla="*/ 147 h 455"/>
                  <a:gd name="T66" fmla="*/ 214 w 652"/>
                  <a:gd name="T67" fmla="*/ 112 h 455"/>
                  <a:gd name="T68" fmla="*/ 235 w 652"/>
                  <a:gd name="T69" fmla="*/ 85 h 455"/>
                  <a:gd name="T70" fmla="*/ 268 w 652"/>
                  <a:gd name="T71" fmla="*/ 72 h 455"/>
                  <a:gd name="T72" fmla="*/ 302 w 652"/>
                  <a:gd name="T73" fmla="*/ 80 h 455"/>
                  <a:gd name="T74" fmla="*/ 325 w 652"/>
                  <a:gd name="T75" fmla="*/ 107 h 455"/>
                  <a:gd name="T76" fmla="*/ 323 w 652"/>
                  <a:gd name="T77" fmla="*/ 163 h 455"/>
                  <a:gd name="T78" fmla="*/ 362 w 652"/>
                  <a:gd name="T79" fmla="*/ 222 h 455"/>
                  <a:gd name="T80" fmla="*/ 415 w 652"/>
                  <a:gd name="T81" fmla="*/ 227 h 455"/>
                  <a:gd name="T82" fmla="*/ 471 w 652"/>
                  <a:gd name="T83" fmla="*/ 243 h 455"/>
                  <a:gd name="T84" fmla="*/ 513 w 652"/>
                  <a:gd name="T85" fmla="*/ 255 h 455"/>
                  <a:gd name="T86" fmla="*/ 548 w 652"/>
                  <a:gd name="T87" fmla="*/ 255 h 455"/>
                  <a:gd name="T88" fmla="*/ 583 w 652"/>
                  <a:gd name="T89" fmla="*/ 244 h 455"/>
                  <a:gd name="T90" fmla="*/ 636 w 652"/>
                  <a:gd name="T91" fmla="*/ 194 h 455"/>
                  <a:gd name="T92" fmla="*/ 652 w 652"/>
                  <a:gd name="T93" fmla="*/ 126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52" h="455">
                    <a:moveTo>
                      <a:pt x="639" y="80"/>
                    </a:moveTo>
                    <a:lnTo>
                      <a:pt x="627" y="59"/>
                    </a:lnTo>
                    <a:lnTo>
                      <a:pt x="611" y="42"/>
                    </a:lnTo>
                    <a:lnTo>
                      <a:pt x="591" y="30"/>
                    </a:lnTo>
                    <a:lnTo>
                      <a:pt x="570" y="20"/>
                    </a:lnTo>
                    <a:lnTo>
                      <a:pt x="547" y="15"/>
                    </a:lnTo>
                    <a:lnTo>
                      <a:pt x="524" y="13"/>
                    </a:lnTo>
                    <a:lnTo>
                      <a:pt x="500" y="17"/>
                    </a:lnTo>
                    <a:lnTo>
                      <a:pt x="476" y="24"/>
                    </a:lnTo>
                    <a:lnTo>
                      <a:pt x="459" y="28"/>
                    </a:lnTo>
                    <a:lnTo>
                      <a:pt x="440" y="30"/>
                    </a:lnTo>
                    <a:lnTo>
                      <a:pt x="421" y="30"/>
                    </a:lnTo>
                    <a:lnTo>
                      <a:pt x="401" y="27"/>
                    </a:lnTo>
                    <a:lnTo>
                      <a:pt x="379" y="24"/>
                    </a:lnTo>
                    <a:lnTo>
                      <a:pt x="358" y="20"/>
                    </a:lnTo>
                    <a:lnTo>
                      <a:pt x="336" y="16"/>
                    </a:lnTo>
                    <a:lnTo>
                      <a:pt x="316" y="11"/>
                    </a:lnTo>
                    <a:lnTo>
                      <a:pt x="305" y="6"/>
                    </a:lnTo>
                    <a:lnTo>
                      <a:pt x="295" y="3"/>
                    </a:lnTo>
                    <a:lnTo>
                      <a:pt x="285" y="2"/>
                    </a:lnTo>
                    <a:lnTo>
                      <a:pt x="273" y="0"/>
                    </a:lnTo>
                    <a:lnTo>
                      <a:pt x="262" y="0"/>
                    </a:lnTo>
                    <a:lnTo>
                      <a:pt x="251" y="1"/>
                    </a:lnTo>
                    <a:lnTo>
                      <a:pt x="240" y="3"/>
                    </a:lnTo>
                    <a:lnTo>
                      <a:pt x="228" y="6"/>
                    </a:lnTo>
                    <a:lnTo>
                      <a:pt x="226" y="8"/>
                    </a:lnTo>
                    <a:lnTo>
                      <a:pt x="224" y="9"/>
                    </a:lnTo>
                    <a:lnTo>
                      <a:pt x="220" y="10"/>
                    </a:lnTo>
                    <a:lnTo>
                      <a:pt x="218" y="11"/>
                    </a:lnTo>
                    <a:lnTo>
                      <a:pt x="218" y="11"/>
                    </a:lnTo>
                    <a:lnTo>
                      <a:pt x="218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5" y="11"/>
                    </a:lnTo>
                    <a:lnTo>
                      <a:pt x="215" y="11"/>
                    </a:lnTo>
                    <a:lnTo>
                      <a:pt x="213" y="12"/>
                    </a:lnTo>
                    <a:lnTo>
                      <a:pt x="211" y="13"/>
                    </a:lnTo>
                    <a:lnTo>
                      <a:pt x="207" y="16"/>
                    </a:lnTo>
                    <a:lnTo>
                      <a:pt x="205" y="17"/>
                    </a:lnTo>
                    <a:lnTo>
                      <a:pt x="196" y="24"/>
                    </a:lnTo>
                    <a:lnTo>
                      <a:pt x="188" y="32"/>
                    </a:lnTo>
                    <a:lnTo>
                      <a:pt x="180" y="40"/>
                    </a:lnTo>
                    <a:lnTo>
                      <a:pt x="174" y="49"/>
                    </a:lnTo>
                    <a:lnTo>
                      <a:pt x="167" y="58"/>
                    </a:lnTo>
                    <a:lnTo>
                      <a:pt x="163" y="69"/>
                    </a:lnTo>
                    <a:lnTo>
                      <a:pt x="159" y="79"/>
                    </a:lnTo>
                    <a:lnTo>
                      <a:pt x="156" y="89"/>
                    </a:lnTo>
                    <a:lnTo>
                      <a:pt x="146" y="109"/>
                    </a:lnTo>
                    <a:lnTo>
                      <a:pt x="137" y="129"/>
                    </a:lnTo>
                    <a:lnTo>
                      <a:pt x="127" y="148"/>
                    </a:lnTo>
                    <a:lnTo>
                      <a:pt x="118" y="167"/>
                    </a:lnTo>
                    <a:lnTo>
                      <a:pt x="106" y="184"/>
                    </a:lnTo>
                    <a:lnTo>
                      <a:pt x="95" y="199"/>
                    </a:lnTo>
                    <a:lnTo>
                      <a:pt x="82" y="213"/>
                    </a:lnTo>
                    <a:lnTo>
                      <a:pt x="68" y="223"/>
                    </a:lnTo>
                    <a:lnTo>
                      <a:pt x="47" y="238"/>
                    </a:lnTo>
                    <a:lnTo>
                      <a:pt x="31" y="254"/>
                    </a:lnTo>
                    <a:lnTo>
                      <a:pt x="17" y="274"/>
                    </a:lnTo>
                    <a:lnTo>
                      <a:pt x="7" y="295"/>
                    </a:lnTo>
                    <a:lnTo>
                      <a:pt x="1" y="318"/>
                    </a:lnTo>
                    <a:lnTo>
                      <a:pt x="0" y="341"/>
                    </a:lnTo>
                    <a:lnTo>
                      <a:pt x="4" y="364"/>
                    </a:lnTo>
                    <a:lnTo>
                      <a:pt x="12" y="387"/>
                    </a:lnTo>
                    <a:lnTo>
                      <a:pt x="24" y="407"/>
                    </a:lnTo>
                    <a:lnTo>
                      <a:pt x="42" y="426"/>
                    </a:lnTo>
                    <a:lnTo>
                      <a:pt x="60" y="439"/>
                    </a:lnTo>
                    <a:lnTo>
                      <a:pt x="82" y="449"/>
                    </a:lnTo>
                    <a:lnTo>
                      <a:pt x="104" y="454"/>
                    </a:lnTo>
                    <a:lnTo>
                      <a:pt x="128" y="455"/>
                    </a:lnTo>
                    <a:lnTo>
                      <a:pt x="151" y="451"/>
                    </a:lnTo>
                    <a:lnTo>
                      <a:pt x="174" y="443"/>
                    </a:lnTo>
                    <a:lnTo>
                      <a:pt x="186" y="437"/>
                    </a:lnTo>
                    <a:lnTo>
                      <a:pt x="196" y="431"/>
                    </a:lnTo>
                    <a:lnTo>
                      <a:pt x="205" y="422"/>
                    </a:lnTo>
                    <a:lnTo>
                      <a:pt x="213" y="413"/>
                    </a:lnTo>
                    <a:lnTo>
                      <a:pt x="221" y="404"/>
                    </a:lnTo>
                    <a:lnTo>
                      <a:pt x="227" y="395"/>
                    </a:lnTo>
                    <a:lnTo>
                      <a:pt x="232" y="384"/>
                    </a:lnTo>
                    <a:lnTo>
                      <a:pt x="236" y="373"/>
                    </a:lnTo>
                    <a:lnTo>
                      <a:pt x="243" y="351"/>
                    </a:lnTo>
                    <a:lnTo>
                      <a:pt x="250" y="330"/>
                    </a:lnTo>
                    <a:lnTo>
                      <a:pt x="259" y="311"/>
                    </a:lnTo>
                    <a:lnTo>
                      <a:pt x="268" y="291"/>
                    </a:lnTo>
                    <a:lnTo>
                      <a:pt x="279" y="274"/>
                    </a:lnTo>
                    <a:lnTo>
                      <a:pt x="290" y="259"/>
                    </a:lnTo>
                    <a:lnTo>
                      <a:pt x="303" y="245"/>
                    </a:lnTo>
                    <a:lnTo>
                      <a:pt x="318" y="235"/>
                    </a:lnTo>
                    <a:lnTo>
                      <a:pt x="295" y="187"/>
                    </a:lnTo>
                    <a:lnTo>
                      <a:pt x="283" y="191"/>
                    </a:lnTo>
                    <a:lnTo>
                      <a:pt x="273" y="192"/>
                    </a:lnTo>
                    <a:lnTo>
                      <a:pt x="262" y="192"/>
                    </a:lnTo>
                    <a:lnTo>
                      <a:pt x="251" y="189"/>
                    </a:lnTo>
                    <a:lnTo>
                      <a:pt x="241" y="184"/>
                    </a:lnTo>
                    <a:lnTo>
                      <a:pt x="232" y="177"/>
                    </a:lnTo>
                    <a:lnTo>
                      <a:pt x="224" y="169"/>
                    </a:lnTo>
                    <a:lnTo>
                      <a:pt x="217" y="159"/>
                    </a:lnTo>
                    <a:lnTo>
                      <a:pt x="213" y="147"/>
                    </a:lnTo>
                    <a:lnTo>
                      <a:pt x="211" y="136"/>
                    </a:lnTo>
                    <a:lnTo>
                      <a:pt x="212" y="124"/>
                    </a:lnTo>
                    <a:lnTo>
                      <a:pt x="214" y="112"/>
                    </a:lnTo>
                    <a:lnTo>
                      <a:pt x="220" y="102"/>
                    </a:lnTo>
                    <a:lnTo>
                      <a:pt x="226" y="93"/>
                    </a:lnTo>
                    <a:lnTo>
                      <a:pt x="235" y="85"/>
                    </a:lnTo>
                    <a:lnTo>
                      <a:pt x="245" y="78"/>
                    </a:lnTo>
                    <a:lnTo>
                      <a:pt x="257" y="74"/>
                    </a:lnTo>
                    <a:lnTo>
                      <a:pt x="268" y="72"/>
                    </a:lnTo>
                    <a:lnTo>
                      <a:pt x="280" y="73"/>
                    </a:lnTo>
                    <a:lnTo>
                      <a:pt x="292" y="76"/>
                    </a:lnTo>
                    <a:lnTo>
                      <a:pt x="302" y="80"/>
                    </a:lnTo>
                    <a:lnTo>
                      <a:pt x="311" y="87"/>
                    </a:lnTo>
                    <a:lnTo>
                      <a:pt x="319" y="96"/>
                    </a:lnTo>
                    <a:lnTo>
                      <a:pt x="325" y="107"/>
                    </a:lnTo>
                    <a:lnTo>
                      <a:pt x="331" y="126"/>
                    </a:lnTo>
                    <a:lnTo>
                      <a:pt x="330" y="146"/>
                    </a:lnTo>
                    <a:lnTo>
                      <a:pt x="323" y="163"/>
                    </a:lnTo>
                    <a:lnTo>
                      <a:pt x="310" y="179"/>
                    </a:lnTo>
                    <a:lnTo>
                      <a:pt x="346" y="224"/>
                    </a:lnTo>
                    <a:lnTo>
                      <a:pt x="362" y="222"/>
                    </a:lnTo>
                    <a:lnTo>
                      <a:pt x="379" y="222"/>
                    </a:lnTo>
                    <a:lnTo>
                      <a:pt x="396" y="223"/>
                    </a:lnTo>
                    <a:lnTo>
                      <a:pt x="415" y="227"/>
                    </a:lnTo>
                    <a:lnTo>
                      <a:pt x="433" y="230"/>
                    </a:lnTo>
                    <a:lnTo>
                      <a:pt x="452" y="236"/>
                    </a:lnTo>
                    <a:lnTo>
                      <a:pt x="471" y="243"/>
                    </a:lnTo>
                    <a:lnTo>
                      <a:pt x="490" y="250"/>
                    </a:lnTo>
                    <a:lnTo>
                      <a:pt x="501" y="253"/>
                    </a:lnTo>
                    <a:lnTo>
                      <a:pt x="513" y="255"/>
                    </a:lnTo>
                    <a:lnTo>
                      <a:pt x="524" y="257"/>
                    </a:lnTo>
                    <a:lnTo>
                      <a:pt x="536" y="257"/>
                    </a:lnTo>
                    <a:lnTo>
                      <a:pt x="548" y="255"/>
                    </a:lnTo>
                    <a:lnTo>
                      <a:pt x="560" y="253"/>
                    </a:lnTo>
                    <a:lnTo>
                      <a:pt x="571" y="248"/>
                    </a:lnTo>
                    <a:lnTo>
                      <a:pt x="583" y="244"/>
                    </a:lnTo>
                    <a:lnTo>
                      <a:pt x="604" y="231"/>
                    </a:lnTo>
                    <a:lnTo>
                      <a:pt x="622" y="214"/>
                    </a:lnTo>
                    <a:lnTo>
                      <a:pt x="636" y="194"/>
                    </a:lnTo>
                    <a:lnTo>
                      <a:pt x="645" y="174"/>
                    </a:lnTo>
                    <a:lnTo>
                      <a:pt x="651" y="151"/>
                    </a:lnTo>
                    <a:lnTo>
                      <a:pt x="652" y="126"/>
                    </a:lnTo>
                    <a:lnTo>
                      <a:pt x="649" y="103"/>
                    </a:lnTo>
                    <a:lnTo>
                      <a:pt x="639" y="80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10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5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68"/>
    </mc:Choice>
    <mc:Fallback xmlns="">
      <p:transition spd="slow" advTm="9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92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detection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473"/>
          <a:stretch/>
        </p:blipFill>
        <p:spPr>
          <a:xfrm>
            <a:off x="3044083" y="1012731"/>
            <a:ext cx="3185267" cy="429257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044083" y="1020575"/>
            <a:ext cx="5485825" cy="4103823"/>
            <a:chOff x="3590924" y="1063255"/>
            <a:chExt cx="5485825" cy="4103823"/>
          </a:xfrm>
        </p:grpSpPr>
        <p:sp>
          <p:nvSpPr>
            <p:cNvPr id="46" name="Rectangle 45"/>
            <p:cNvSpPr/>
            <p:nvPr/>
          </p:nvSpPr>
          <p:spPr>
            <a:xfrm>
              <a:off x="3590924" y="1063255"/>
              <a:ext cx="3397707" cy="4103823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913336" y="1247775"/>
              <a:ext cx="2163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Dual-path detector</a:t>
              </a:r>
              <a:endParaRPr lang="en-US" sz="2000" dirty="0"/>
            </a:p>
          </p:txBody>
        </p:sp>
        <p:sp>
          <p:nvSpPr>
            <p:cNvPr id="80" name="Right Arrow 79"/>
            <p:cNvSpPr/>
            <p:nvPr/>
          </p:nvSpPr>
          <p:spPr>
            <a:xfrm rot="19573925">
              <a:off x="6815932" y="1859282"/>
              <a:ext cx="1189957" cy="571500"/>
            </a:xfrm>
            <a:prstGeom prst="rightArrow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9595554">
              <a:off x="6731749" y="2266298"/>
              <a:ext cx="346293" cy="331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Up Arrow 2"/>
          <p:cNvSpPr/>
          <p:nvPr/>
        </p:nvSpPr>
        <p:spPr>
          <a:xfrm>
            <a:off x="3829050" y="5141701"/>
            <a:ext cx="295275" cy="47625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79" y="2622665"/>
            <a:ext cx="1769249" cy="6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Down Arrow 82"/>
          <p:cNvSpPr/>
          <p:nvPr/>
        </p:nvSpPr>
        <p:spPr>
          <a:xfrm>
            <a:off x="7398159" y="3245975"/>
            <a:ext cx="681487" cy="888487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7039974" y="4261849"/>
            <a:ext cx="1477182" cy="986695"/>
            <a:chOff x="5990418" y="3909455"/>
            <a:chExt cx="1924318" cy="1403413"/>
          </a:xfrm>
        </p:grpSpPr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418" y="4645354"/>
              <a:ext cx="1924318" cy="66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875" y="3909455"/>
              <a:ext cx="1691405" cy="76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639404" y="5398643"/>
                <a:ext cx="21990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04" y="5398643"/>
                <a:ext cx="219900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324" t="-4444" r="-221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414157" y="5162780"/>
            <a:ext cx="2494998" cy="1521716"/>
            <a:chOff x="3410989" y="5141762"/>
            <a:chExt cx="2494998" cy="1521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0989" y="5141762"/>
              <a:ext cx="2494998" cy="152171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876800" y="6122127"/>
              <a:ext cx="904875" cy="402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16750" y="6283312"/>
              <a:ext cx="114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Sample stage</a:t>
              </a:r>
              <a:endParaRPr lang="en-US" sz="1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54929" y="6052538"/>
            <a:ext cx="865597" cy="551572"/>
            <a:chOff x="4240485" y="5538657"/>
            <a:chExt cx="865597" cy="551572"/>
          </a:xfrm>
        </p:grpSpPr>
        <p:sp>
          <p:nvSpPr>
            <p:cNvPr id="55" name="Rectangle 54"/>
            <p:cNvSpPr/>
            <p:nvPr/>
          </p:nvSpPr>
          <p:spPr>
            <a:xfrm>
              <a:off x="4290903" y="5548556"/>
              <a:ext cx="512438" cy="541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17"/>
            <p:cNvGrpSpPr>
              <a:grpSpLocks noChangeAspect="1"/>
            </p:cNvGrpSpPr>
            <p:nvPr/>
          </p:nvGrpSpPr>
          <p:grpSpPr bwMode="auto">
            <a:xfrm rot="14701132" flipH="1">
              <a:off x="4466253" y="5312889"/>
              <a:ext cx="414061" cy="865597"/>
              <a:chOff x="4278" y="3062"/>
              <a:chExt cx="645" cy="1169"/>
            </a:xfrm>
          </p:grpSpPr>
          <p:sp>
            <p:nvSpPr>
              <p:cNvPr id="57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4278" y="3062"/>
                <a:ext cx="645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58" name="Freeform 18"/>
              <p:cNvSpPr>
                <a:spLocks/>
              </p:cNvSpPr>
              <p:nvPr/>
            </p:nvSpPr>
            <p:spPr bwMode="auto">
              <a:xfrm>
                <a:off x="4287" y="3376"/>
                <a:ext cx="222" cy="114"/>
              </a:xfrm>
              <a:custGeom>
                <a:avLst/>
                <a:gdLst>
                  <a:gd name="T0" fmla="*/ 253 w 444"/>
                  <a:gd name="T1" fmla="*/ 0 h 227"/>
                  <a:gd name="T2" fmla="*/ 93 w 444"/>
                  <a:gd name="T3" fmla="*/ 78 h 227"/>
                  <a:gd name="T4" fmla="*/ 0 w 444"/>
                  <a:gd name="T5" fmla="*/ 227 h 227"/>
                  <a:gd name="T6" fmla="*/ 444 w 444"/>
                  <a:gd name="T7" fmla="*/ 16 h 227"/>
                  <a:gd name="T8" fmla="*/ 253 w 444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227">
                    <a:moveTo>
                      <a:pt x="253" y="0"/>
                    </a:moveTo>
                    <a:lnTo>
                      <a:pt x="93" y="78"/>
                    </a:lnTo>
                    <a:lnTo>
                      <a:pt x="0" y="227"/>
                    </a:lnTo>
                    <a:lnTo>
                      <a:pt x="444" y="16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59" name="Freeform 19"/>
              <p:cNvSpPr>
                <a:spLocks/>
              </p:cNvSpPr>
              <p:nvPr/>
            </p:nvSpPr>
            <p:spPr bwMode="auto">
              <a:xfrm>
                <a:off x="4469" y="3623"/>
                <a:ext cx="74" cy="69"/>
              </a:xfrm>
              <a:custGeom>
                <a:avLst/>
                <a:gdLst>
                  <a:gd name="T0" fmla="*/ 148 w 148"/>
                  <a:gd name="T1" fmla="*/ 49 h 138"/>
                  <a:gd name="T2" fmla="*/ 125 w 148"/>
                  <a:gd name="T3" fmla="*/ 0 h 138"/>
                  <a:gd name="T4" fmla="*/ 0 w 148"/>
                  <a:gd name="T5" fmla="*/ 91 h 138"/>
                  <a:gd name="T6" fmla="*/ 25 w 148"/>
                  <a:gd name="T7" fmla="*/ 138 h 138"/>
                  <a:gd name="T8" fmla="*/ 148 w 148"/>
                  <a:gd name="T9" fmla="*/ 4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38">
                    <a:moveTo>
                      <a:pt x="148" y="49"/>
                    </a:moveTo>
                    <a:lnTo>
                      <a:pt x="125" y="0"/>
                    </a:lnTo>
                    <a:lnTo>
                      <a:pt x="0" y="91"/>
                    </a:lnTo>
                    <a:lnTo>
                      <a:pt x="25" y="138"/>
                    </a:lnTo>
                    <a:lnTo>
                      <a:pt x="148" y="49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4599" y="3889"/>
                <a:ext cx="73" cy="69"/>
              </a:xfrm>
              <a:custGeom>
                <a:avLst/>
                <a:gdLst>
                  <a:gd name="T0" fmla="*/ 0 w 146"/>
                  <a:gd name="T1" fmla="*/ 91 h 139"/>
                  <a:gd name="T2" fmla="*/ 24 w 146"/>
                  <a:gd name="T3" fmla="*/ 139 h 139"/>
                  <a:gd name="T4" fmla="*/ 146 w 146"/>
                  <a:gd name="T5" fmla="*/ 49 h 139"/>
                  <a:gd name="T6" fmla="*/ 123 w 146"/>
                  <a:gd name="T7" fmla="*/ 0 h 139"/>
                  <a:gd name="T8" fmla="*/ 0 w 146"/>
                  <a:gd name="T9" fmla="*/ 9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9">
                    <a:moveTo>
                      <a:pt x="0" y="91"/>
                    </a:moveTo>
                    <a:lnTo>
                      <a:pt x="24" y="139"/>
                    </a:lnTo>
                    <a:lnTo>
                      <a:pt x="146" y="49"/>
                    </a:lnTo>
                    <a:lnTo>
                      <a:pt x="123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1" name="Freeform 21"/>
              <p:cNvSpPr>
                <a:spLocks/>
              </p:cNvSpPr>
              <p:nvPr/>
            </p:nvSpPr>
            <p:spPr bwMode="auto">
              <a:xfrm>
                <a:off x="4622" y="3936"/>
                <a:ext cx="74" cy="70"/>
              </a:xfrm>
              <a:custGeom>
                <a:avLst/>
                <a:gdLst>
                  <a:gd name="T0" fmla="*/ 146 w 146"/>
                  <a:gd name="T1" fmla="*/ 48 h 139"/>
                  <a:gd name="T2" fmla="*/ 123 w 146"/>
                  <a:gd name="T3" fmla="*/ 0 h 139"/>
                  <a:gd name="T4" fmla="*/ 0 w 146"/>
                  <a:gd name="T5" fmla="*/ 91 h 139"/>
                  <a:gd name="T6" fmla="*/ 24 w 146"/>
                  <a:gd name="T7" fmla="*/ 139 h 139"/>
                  <a:gd name="T8" fmla="*/ 146 w 146"/>
                  <a:gd name="T9" fmla="*/ 4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9">
                    <a:moveTo>
                      <a:pt x="146" y="48"/>
                    </a:moveTo>
                    <a:lnTo>
                      <a:pt x="123" y="0"/>
                    </a:lnTo>
                    <a:lnTo>
                      <a:pt x="0" y="91"/>
                    </a:lnTo>
                    <a:lnTo>
                      <a:pt x="24" y="139"/>
                    </a:lnTo>
                    <a:lnTo>
                      <a:pt x="146" y="48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2" name="Freeform 22"/>
              <p:cNvSpPr>
                <a:spLocks/>
              </p:cNvSpPr>
              <p:nvPr/>
            </p:nvSpPr>
            <p:spPr bwMode="auto">
              <a:xfrm>
                <a:off x="4306" y="3089"/>
                <a:ext cx="587" cy="825"/>
              </a:xfrm>
              <a:custGeom>
                <a:avLst/>
                <a:gdLst>
                  <a:gd name="T0" fmla="*/ 690 w 1175"/>
                  <a:gd name="T1" fmla="*/ 1558 h 1649"/>
                  <a:gd name="T2" fmla="*/ 681 w 1175"/>
                  <a:gd name="T3" fmla="*/ 1450 h 1649"/>
                  <a:gd name="T4" fmla="*/ 718 w 1175"/>
                  <a:gd name="T5" fmla="*/ 1450 h 1649"/>
                  <a:gd name="T6" fmla="*/ 755 w 1175"/>
                  <a:gd name="T7" fmla="*/ 1446 h 1649"/>
                  <a:gd name="T8" fmla="*/ 792 w 1175"/>
                  <a:gd name="T9" fmla="*/ 1441 h 1649"/>
                  <a:gd name="T10" fmla="*/ 828 w 1175"/>
                  <a:gd name="T11" fmla="*/ 1430 h 1649"/>
                  <a:gd name="T12" fmla="*/ 864 w 1175"/>
                  <a:gd name="T13" fmla="*/ 1416 h 1649"/>
                  <a:gd name="T14" fmla="*/ 969 w 1175"/>
                  <a:gd name="T15" fmla="*/ 1362 h 1649"/>
                  <a:gd name="T16" fmla="*/ 1062 w 1175"/>
                  <a:gd name="T17" fmla="*/ 1285 h 1649"/>
                  <a:gd name="T18" fmla="*/ 1130 w 1175"/>
                  <a:gd name="T19" fmla="*/ 1188 h 1649"/>
                  <a:gd name="T20" fmla="*/ 1168 w 1175"/>
                  <a:gd name="T21" fmla="*/ 1076 h 1649"/>
                  <a:gd name="T22" fmla="*/ 1173 w 1175"/>
                  <a:gd name="T23" fmla="*/ 960 h 1649"/>
                  <a:gd name="T24" fmla="*/ 1139 w 1175"/>
                  <a:gd name="T25" fmla="*/ 846 h 1649"/>
                  <a:gd name="T26" fmla="*/ 789 w 1175"/>
                  <a:gd name="T27" fmla="*/ 148 h 1649"/>
                  <a:gd name="T28" fmla="*/ 702 w 1175"/>
                  <a:gd name="T29" fmla="*/ 69 h 1649"/>
                  <a:gd name="T30" fmla="*/ 595 w 1175"/>
                  <a:gd name="T31" fmla="*/ 20 h 1649"/>
                  <a:gd name="T32" fmla="*/ 476 w 1175"/>
                  <a:gd name="T33" fmla="*/ 0 h 1649"/>
                  <a:gd name="T34" fmla="*/ 356 w 1175"/>
                  <a:gd name="T35" fmla="*/ 14 h 1649"/>
                  <a:gd name="T36" fmla="*/ 223 w 1175"/>
                  <a:gd name="T37" fmla="*/ 69 h 1649"/>
                  <a:gd name="T38" fmla="*/ 125 w 1175"/>
                  <a:gd name="T39" fmla="*/ 136 h 1649"/>
                  <a:gd name="T40" fmla="*/ 53 w 1175"/>
                  <a:gd name="T41" fmla="*/ 226 h 1649"/>
                  <a:gd name="T42" fmla="*/ 12 w 1175"/>
                  <a:gd name="T43" fmla="*/ 331 h 1649"/>
                  <a:gd name="T44" fmla="*/ 0 w 1175"/>
                  <a:gd name="T45" fmla="*/ 445 h 1649"/>
                  <a:gd name="T46" fmla="*/ 23 w 1175"/>
                  <a:gd name="T47" fmla="*/ 559 h 1649"/>
                  <a:gd name="T48" fmla="*/ 189 w 1175"/>
                  <a:gd name="T49" fmla="*/ 478 h 1649"/>
                  <a:gd name="T50" fmla="*/ 190 w 1175"/>
                  <a:gd name="T51" fmla="*/ 377 h 1649"/>
                  <a:gd name="T52" fmla="*/ 254 w 1175"/>
                  <a:gd name="T53" fmla="*/ 297 h 1649"/>
                  <a:gd name="T54" fmla="*/ 297 w 1175"/>
                  <a:gd name="T55" fmla="*/ 273 h 1649"/>
                  <a:gd name="T56" fmla="*/ 299 w 1175"/>
                  <a:gd name="T57" fmla="*/ 272 h 1649"/>
                  <a:gd name="T58" fmla="*/ 299 w 1175"/>
                  <a:gd name="T59" fmla="*/ 272 h 1649"/>
                  <a:gd name="T60" fmla="*/ 349 w 1175"/>
                  <a:gd name="T61" fmla="*/ 254 h 1649"/>
                  <a:gd name="T62" fmla="*/ 429 w 1175"/>
                  <a:gd name="T63" fmla="*/ 246 h 1649"/>
                  <a:gd name="T64" fmla="*/ 506 w 1175"/>
                  <a:gd name="T65" fmla="*/ 259 h 1649"/>
                  <a:gd name="T66" fmla="*/ 576 w 1175"/>
                  <a:gd name="T67" fmla="*/ 296 h 1649"/>
                  <a:gd name="T68" fmla="*/ 634 w 1175"/>
                  <a:gd name="T69" fmla="*/ 352 h 1649"/>
                  <a:gd name="T70" fmla="*/ 884 w 1175"/>
                  <a:gd name="T71" fmla="*/ 855 h 1649"/>
                  <a:gd name="T72" fmla="*/ 909 w 1175"/>
                  <a:gd name="T73" fmla="*/ 934 h 1649"/>
                  <a:gd name="T74" fmla="*/ 909 w 1175"/>
                  <a:gd name="T75" fmla="*/ 1012 h 1649"/>
                  <a:gd name="T76" fmla="*/ 887 w 1175"/>
                  <a:gd name="T77" fmla="*/ 1088 h 1649"/>
                  <a:gd name="T78" fmla="*/ 845 w 1175"/>
                  <a:gd name="T79" fmla="*/ 1154 h 1649"/>
                  <a:gd name="T80" fmla="*/ 782 w 1175"/>
                  <a:gd name="T81" fmla="*/ 1205 h 1649"/>
                  <a:gd name="T82" fmla="*/ 726 w 1175"/>
                  <a:gd name="T83" fmla="*/ 1233 h 1649"/>
                  <a:gd name="T84" fmla="*/ 683 w 1175"/>
                  <a:gd name="T85" fmla="*/ 1246 h 1649"/>
                  <a:gd name="T86" fmla="*/ 648 w 1175"/>
                  <a:gd name="T87" fmla="*/ 1249 h 1649"/>
                  <a:gd name="T88" fmla="*/ 615 w 1175"/>
                  <a:gd name="T89" fmla="*/ 1245 h 1649"/>
                  <a:gd name="T90" fmla="*/ 588 w 1175"/>
                  <a:gd name="T91" fmla="*/ 1233 h 1649"/>
                  <a:gd name="T92" fmla="*/ 567 w 1175"/>
                  <a:gd name="T93" fmla="*/ 1214 h 1649"/>
                  <a:gd name="T94" fmla="*/ 560 w 1175"/>
                  <a:gd name="T95" fmla="*/ 1212 h 1649"/>
                  <a:gd name="T96" fmla="*/ 527 w 1175"/>
                  <a:gd name="T97" fmla="*/ 1226 h 1649"/>
                  <a:gd name="T98" fmla="*/ 393 w 1175"/>
                  <a:gd name="T99" fmla="*/ 1291 h 1649"/>
                  <a:gd name="T100" fmla="*/ 558 w 1175"/>
                  <a:gd name="T101" fmla="*/ 1590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5" h="1649">
                    <a:moveTo>
                      <a:pt x="544" y="1601"/>
                    </a:moveTo>
                    <a:lnTo>
                      <a:pt x="567" y="1649"/>
                    </a:lnTo>
                    <a:lnTo>
                      <a:pt x="690" y="1558"/>
                    </a:lnTo>
                    <a:lnTo>
                      <a:pt x="678" y="1532"/>
                    </a:lnTo>
                    <a:lnTo>
                      <a:pt x="712" y="1514"/>
                    </a:lnTo>
                    <a:lnTo>
                      <a:pt x="681" y="1450"/>
                    </a:lnTo>
                    <a:lnTo>
                      <a:pt x="694" y="1450"/>
                    </a:lnTo>
                    <a:lnTo>
                      <a:pt x="705" y="1450"/>
                    </a:lnTo>
                    <a:lnTo>
                      <a:pt x="718" y="1450"/>
                    </a:lnTo>
                    <a:lnTo>
                      <a:pt x="731" y="1450"/>
                    </a:lnTo>
                    <a:lnTo>
                      <a:pt x="743" y="1449"/>
                    </a:lnTo>
                    <a:lnTo>
                      <a:pt x="755" y="1446"/>
                    </a:lnTo>
                    <a:lnTo>
                      <a:pt x="767" y="1445"/>
                    </a:lnTo>
                    <a:lnTo>
                      <a:pt x="780" y="1443"/>
                    </a:lnTo>
                    <a:lnTo>
                      <a:pt x="792" y="1441"/>
                    </a:lnTo>
                    <a:lnTo>
                      <a:pt x="804" y="1437"/>
                    </a:lnTo>
                    <a:lnTo>
                      <a:pt x="816" y="1434"/>
                    </a:lnTo>
                    <a:lnTo>
                      <a:pt x="828" y="1430"/>
                    </a:lnTo>
                    <a:lnTo>
                      <a:pt x="840" y="1426"/>
                    </a:lnTo>
                    <a:lnTo>
                      <a:pt x="853" y="1421"/>
                    </a:lnTo>
                    <a:lnTo>
                      <a:pt x="864" y="1416"/>
                    </a:lnTo>
                    <a:lnTo>
                      <a:pt x="876" y="1411"/>
                    </a:lnTo>
                    <a:lnTo>
                      <a:pt x="933" y="1382"/>
                    </a:lnTo>
                    <a:lnTo>
                      <a:pt x="969" y="1362"/>
                    </a:lnTo>
                    <a:lnTo>
                      <a:pt x="1002" y="1339"/>
                    </a:lnTo>
                    <a:lnTo>
                      <a:pt x="1033" y="1314"/>
                    </a:lnTo>
                    <a:lnTo>
                      <a:pt x="1062" y="1285"/>
                    </a:lnTo>
                    <a:lnTo>
                      <a:pt x="1088" y="1255"/>
                    </a:lnTo>
                    <a:lnTo>
                      <a:pt x="1111" y="1222"/>
                    </a:lnTo>
                    <a:lnTo>
                      <a:pt x="1130" y="1188"/>
                    </a:lnTo>
                    <a:lnTo>
                      <a:pt x="1146" y="1151"/>
                    </a:lnTo>
                    <a:lnTo>
                      <a:pt x="1159" y="1114"/>
                    </a:lnTo>
                    <a:lnTo>
                      <a:pt x="1168" y="1076"/>
                    </a:lnTo>
                    <a:lnTo>
                      <a:pt x="1174" y="1038"/>
                    </a:lnTo>
                    <a:lnTo>
                      <a:pt x="1175" y="999"/>
                    </a:lnTo>
                    <a:lnTo>
                      <a:pt x="1173" y="960"/>
                    </a:lnTo>
                    <a:lnTo>
                      <a:pt x="1166" y="922"/>
                    </a:lnTo>
                    <a:lnTo>
                      <a:pt x="1156" y="883"/>
                    </a:lnTo>
                    <a:lnTo>
                      <a:pt x="1139" y="846"/>
                    </a:lnTo>
                    <a:lnTo>
                      <a:pt x="832" y="216"/>
                    </a:lnTo>
                    <a:lnTo>
                      <a:pt x="812" y="180"/>
                    </a:lnTo>
                    <a:lnTo>
                      <a:pt x="789" y="148"/>
                    </a:lnTo>
                    <a:lnTo>
                      <a:pt x="763" y="119"/>
                    </a:lnTo>
                    <a:lnTo>
                      <a:pt x="733" y="92"/>
                    </a:lnTo>
                    <a:lnTo>
                      <a:pt x="702" y="69"/>
                    </a:lnTo>
                    <a:lnTo>
                      <a:pt x="667" y="50"/>
                    </a:lnTo>
                    <a:lnTo>
                      <a:pt x="631" y="32"/>
                    </a:lnTo>
                    <a:lnTo>
                      <a:pt x="595" y="20"/>
                    </a:lnTo>
                    <a:lnTo>
                      <a:pt x="555" y="9"/>
                    </a:lnTo>
                    <a:lnTo>
                      <a:pt x="516" y="2"/>
                    </a:lnTo>
                    <a:lnTo>
                      <a:pt x="476" y="0"/>
                    </a:lnTo>
                    <a:lnTo>
                      <a:pt x="436" y="1"/>
                    </a:lnTo>
                    <a:lnTo>
                      <a:pt x="397" y="6"/>
                    </a:lnTo>
                    <a:lnTo>
                      <a:pt x="356" y="14"/>
                    </a:lnTo>
                    <a:lnTo>
                      <a:pt x="318" y="26"/>
                    </a:lnTo>
                    <a:lnTo>
                      <a:pt x="280" y="42"/>
                    </a:lnTo>
                    <a:lnTo>
                      <a:pt x="223" y="69"/>
                    </a:lnTo>
                    <a:lnTo>
                      <a:pt x="187" y="89"/>
                    </a:lnTo>
                    <a:lnTo>
                      <a:pt x="155" y="111"/>
                    </a:lnTo>
                    <a:lnTo>
                      <a:pt x="125" y="136"/>
                    </a:lnTo>
                    <a:lnTo>
                      <a:pt x="98" y="165"/>
                    </a:lnTo>
                    <a:lnTo>
                      <a:pt x="74" y="195"/>
                    </a:lnTo>
                    <a:lnTo>
                      <a:pt x="53" y="226"/>
                    </a:lnTo>
                    <a:lnTo>
                      <a:pt x="36" y="259"/>
                    </a:lnTo>
                    <a:lnTo>
                      <a:pt x="22" y="295"/>
                    </a:lnTo>
                    <a:lnTo>
                      <a:pt x="12" y="331"/>
                    </a:lnTo>
                    <a:lnTo>
                      <a:pt x="4" y="369"/>
                    </a:lnTo>
                    <a:lnTo>
                      <a:pt x="0" y="406"/>
                    </a:lnTo>
                    <a:lnTo>
                      <a:pt x="0" y="445"/>
                    </a:lnTo>
                    <a:lnTo>
                      <a:pt x="5" y="483"/>
                    </a:lnTo>
                    <a:lnTo>
                      <a:pt x="12" y="521"/>
                    </a:lnTo>
                    <a:lnTo>
                      <a:pt x="23" y="559"/>
                    </a:lnTo>
                    <a:lnTo>
                      <a:pt x="39" y="596"/>
                    </a:lnTo>
                    <a:lnTo>
                      <a:pt x="196" y="520"/>
                    </a:lnTo>
                    <a:lnTo>
                      <a:pt x="189" y="478"/>
                    </a:lnTo>
                    <a:lnTo>
                      <a:pt x="186" y="441"/>
                    </a:lnTo>
                    <a:lnTo>
                      <a:pt x="185" y="408"/>
                    </a:lnTo>
                    <a:lnTo>
                      <a:pt x="190" y="377"/>
                    </a:lnTo>
                    <a:lnTo>
                      <a:pt x="202" y="349"/>
                    </a:lnTo>
                    <a:lnTo>
                      <a:pt x="223" y="323"/>
                    </a:lnTo>
                    <a:lnTo>
                      <a:pt x="254" y="297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9" y="272"/>
                    </a:lnTo>
                    <a:lnTo>
                      <a:pt x="299" y="272"/>
                    </a:lnTo>
                    <a:lnTo>
                      <a:pt x="299" y="272"/>
                    </a:lnTo>
                    <a:lnTo>
                      <a:pt x="299" y="272"/>
                    </a:lnTo>
                    <a:lnTo>
                      <a:pt x="297" y="273"/>
                    </a:lnTo>
                    <a:lnTo>
                      <a:pt x="323" y="262"/>
                    </a:lnTo>
                    <a:lnTo>
                      <a:pt x="349" y="254"/>
                    </a:lnTo>
                    <a:lnTo>
                      <a:pt x="376" y="248"/>
                    </a:lnTo>
                    <a:lnTo>
                      <a:pt x="402" y="246"/>
                    </a:lnTo>
                    <a:lnTo>
                      <a:pt x="429" y="246"/>
                    </a:lnTo>
                    <a:lnTo>
                      <a:pt x="455" y="248"/>
                    </a:lnTo>
                    <a:lnTo>
                      <a:pt x="482" y="253"/>
                    </a:lnTo>
                    <a:lnTo>
                      <a:pt x="506" y="259"/>
                    </a:lnTo>
                    <a:lnTo>
                      <a:pt x="531" y="270"/>
                    </a:lnTo>
                    <a:lnTo>
                      <a:pt x="554" y="281"/>
                    </a:lnTo>
                    <a:lnTo>
                      <a:pt x="576" y="296"/>
                    </a:lnTo>
                    <a:lnTo>
                      <a:pt x="597" y="312"/>
                    </a:lnTo>
                    <a:lnTo>
                      <a:pt x="616" y="331"/>
                    </a:lnTo>
                    <a:lnTo>
                      <a:pt x="634" y="352"/>
                    </a:lnTo>
                    <a:lnTo>
                      <a:pt x="649" y="375"/>
                    </a:lnTo>
                    <a:lnTo>
                      <a:pt x="663" y="399"/>
                    </a:lnTo>
                    <a:lnTo>
                      <a:pt x="884" y="855"/>
                    </a:lnTo>
                    <a:lnTo>
                      <a:pt x="895" y="881"/>
                    </a:lnTo>
                    <a:lnTo>
                      <a:pt x="903" y="907"/>
                    </a:lnTo>
                    <a:lnTo>
                      <a:pt x="909" y="934"/>
                    </a:lnTo>
                    <a:lnTo>
                      <a:pt x="911" y="960"/>
                    </a:lnTo>
                    <a:lnTo>
                      <a:pt x="911" y="987"/>
                    </a:lnTo>
                    <a:lnTo>
                      <a:pt x="909" y="1012"/>
                    </a:lnTo>
                    <a:lnTo>
                      <a:pt x="904" y="1038"/>
                    </a:lnTo>
                    <a:lnTo>
                      <a:pt x="898" y="1063"/>
                    </a:lnTo>
                    <a:lnTo>
                      <a:pt x="887" y="1088"/>
                    </a:lnTo>
                    <a:lnTo>
                      <a:pt x="876" y="1111"/>
                    </a:lnTo>
                    <a:lnTo>
                      <a:pt x="861" y="1133"/>
                    </a:lnTo>
                    <a:lnTo>
                      <a:pt x="845" y="1154"/>
                    </a:lnTo>
                    <a:lnTo>
                      <a:pt x="826" y="1173"/>
                    </a:lnTo>
                    <a:lnTo>
                      <a:pt x="805" y="1190"/>
                    </a:lnTo>
                    <a:lnTo>
                      <a:pt x="782" y="1205"/>
                    </a:lnTo>
                    <a:lnTo>
                      <a:pt x="758" y="1219"/>
                    </a:lnTo>
                    <a:lnTo>
                      <a:pt x="742" y="1227"/>
                    </a:lnTo>
                    <a:lnTo>
                      <a:pt x="726" y="1233"/>
                    </a:lnTo>
                    <a:lnTo>
                      <a:pt x="711" y="1239"/>
                    </a:lnTo>
                    <a:lnTo>
                      <a:pt x="697" y="1242"/>
                    </a:lnTo>
                    <a:lnTo>
                      <a:pt x="683" y="1246"/>
                    </a:lnTo>
                    <a:lnTo>
                      <a:pt x="671" y="1248"/>
                    </a:lnTo>
                    <a:lnTo>
                      <a:pt x="659" y="1249"/>
                    </a:lnTo>
                    <a:lnTo>
                      <a:pt x="648" y="1249"/>
                    </a:lnTo>
                    <a:lnTo>
                      <a:pt x="636" y="1249"/>
                    </a:lnTo>
                    <a:lnTo>
                      <a:pt x="626" y="1247"/>
                    </a:lnTo>
                    <a:lnTo>
                      <a:pt x="615" y="1245"/>
                    </a:lnTo>
                    <a:lnTo>
                      <a:pt x="606" y="1241"/>
                    </a:lnTo>
                    <a:lnTo>
                      <a:pt x="597" y="1238"/>
                    </a:lnTo>
                    <a:lnTo>
                      <a:pt x="588" y="1233"/>
                    </a:lnTo>
                    <a:lnTo>
                      <a:pt x="578" y="1227"/>
                    </a:lnTo>
                    <a:lnTo>
                      <a:pt x="570" y="1222"/>
                    </a:lnTo>
                    <a:lnTo>
                      <a:pt x="567" y="1214"/>
                    </a:lnTo>
                    <a:lnTo>
                      <a:pt x="562" y="1215"/>
                    </a:lnTo>
                    <a:lnTo>
                      <a:pt x="561" y="1214"/>
                    </a:lnTo>
                    <a:lnTo>
                      <a:pt x="560" y="1212"/>
                    </a:lnTo>
                    <a:lnTo>
                      <a:pt x="559" y="1211"/>
                    </a:lnTo>
                    <a:lnTo>
                      <a:pt x="558" y="1210"/>
                    </a:lnTo>
                    <a:lnTo>
                      <a:pt x="527" y="1226"/>
                    </a:lnTo>
                    <a:lnTo>
                      <a:pt x="496" y="1158"/>
                    </a:lnTo>
                    <a:lnTo>
                      <a:pt x="371" y="1247"/>
                    </a:lnTo>
                    <a:lnTo>
                      <a:pt x="393" y="1291"/>
                    </a:lnTo>
                    <a:lnTo>
                      <a:pt x="350" y="1311"/>
                    </a:lnTo>
                    <a:lnTo>
                      <a:pt x="500" y="1618"/>
                    </a:lnTo>
                    <a:lnTo>
                      <a:pt x="558" y="1590"/>
                    </a:lnTo>
                    <a:lnTo>
                      <a:pt x="544" y="1601"/>
                    </a:lnTo>
                    <a:close/>
                  </a:path>
                </a:pathLst>
              </a:custGeom>
              <a:solidFill>
                <a:srgbClr val="7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3" name="Freeform 23"/>
              <p:cNvSpPr>
                <a:spLocks/>
              </p:cNvSpPr>
              <p:nvPr/>
            </p:nvSpPr>
            <p:spPr bwMode="auto">
              <a:xfrm>
                <a:off x="4367" y="3547"/>
                <a:ext cx="214" cy="149"/>
              </a:xfrm>
              <a:custGeom>
                <a:avLst/>
                <a:gdLst>
                  <a:gd name="T0" fmla="*/ 336 w 428"/>
                  <a:gd name="T1" fmla="*/ 167 h 300"/>
                  <a:gd name="T2" fmla="*/ 428 w 428"/>
                  <a:gd name="T3" fmla="*/ 0 h 300"/>
                  <a:gd name="T4" fmla="*/ 0 w 428"/>
                  <a:gd name="T5" fmla="*/ 212 h 300"/>
                  <a:gd name="T6" fmla="*/ 213 w 428"/>
                  <a:gd name="T7" fmla="*/ 243 h 300"/>
                  <a:gd name="T8" fmla="*/ 234 w 428"/>
                  <a:gd name="T9" fmla="*/ 300 h 300"/>
                  <a:gd name="T10" fmla="*/ 357 w 428"/>
                  <a:gd name="T11" fmla="*/ 209 h 300"/>
                  <a:gd name="T12" fmla="*/ 336 w 428"/>
                  <a:gd name="T13" fmla="*/ 16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300">
                    <a:moveTo>
                      <a:pt x="336" y="167"/>
                    </a:moveTo>
                    <a:lnTo>
                      <a:pt x="428" y="0"/>
                    </a:lnTo>
                    <a:lnTo>
                      <a:pt x="0" y="212"/>
                    </a:lnTo>
                    <a:lnTo>
                      <a:pt x="213" y="243"/>
                    </a:lnTo>
                    <a:lnTo>
                      <a:pt x="234" y="300"/>
                    </a:lnTo>
                    <a:lnTo>
                      <a:pt x="357" y="209"/>
                    </a:lnTo>
                    <a:lnTo>
                      <a:pt x="336" y="167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4" name="Freeform 24"/>
              <p:cNvSpPr>
                <a:spLocks/>
              </p:cNvSpPr>
              <p:nvPr/>
            </p:nvSpPr>
            <p:spPr bwMode="auto">
              <a:xfrm>
                <a:off x="4718" y="4085"/>
                <a:ext cx="25" cy="27"/>
              </a:xfrm>
              <a:custGeom>
                <a:avLst/>
                <a:gdLst>
                  <a:gd name="T0" fmla="*/ 2 w 51"/>
                  <a:gd name="T1" fmla="*/ 7 h 56"/>
                  <a:gd name="T2" fmla="*/ 2 w 51"/>
                  <a:gd name="T3" fmla="*/ 8 h 56"/>
                  <a:gd name="T4" fmla="*/ 1 w 51"/>
                  <a:gd name="T5" fmla="*/ 8 h 56"/>
                  <a:gd name="T6" fmla="*/ 1 w 51"/>
                  <a:gd name="T7" fmla="*/ 8 h 56"/>
                  <a:gd name="T8" fmla="*/ 0 w 51"/>
                  <a:gd name="T9" fmla="*/ 8 h 56"/>
                  <a:gd name="T10" fmla="*/ 23 w 51"/>
                  <a:gd name="T11" fmla="*/ 56 h 56"/>
                  <a:gd name="T12" fmla="*/ 23 w 51"/>
                  <a:gd name="T13" fmla="*/ 56 h 56"/>
                  <a:gd name="T14" fmla="*/ 23 w 51"/>
                  <a:gd name="T15" fmla="*/ 54 h 56"/>
                  <a:gd name="T16" fmla="*/ 23 w 51"/>
                  <a:gd name="T17" fmla="*/ 54 h 56"/>
                  <a:gd name="T18" fmla="*/ 24 w 51"/>
                  <a:gd name="T19" fmla="*/ 54 h 56"/>
                  <a:gd name="T20" fmla="*/ 26 w 51"/>
                  <a:gd name="T21" fmla="*/ 53 h 56"/>
                  <a:gd name="T22" fmla="*/ 29 w 51"/>
                  <a:gd name="T23" fmla="*/ 52 h 56"/>
                  <a:gd name="T24" fmla="*/ 31 w 51"/>
                  <a:gd name="T25" fmla="*/ 51 h 56"/>
                  <a:gd name="T26" fmla="*/ 33 w 51"/>
                  <a:gd name="T27" fmla="*/ 50 h 56"/>
                  <a:gd name="T28" fmla="*/ 38 w 51"/>
                  <a:gd name="T29" fmla="*/ 49 h 56"/>
                  <a:gd name="T30" fmla="*/ 43 w 51"/>
                  <a:gd name="T31" fmla="*/ 48 h 56"/>
                  <a:gd name="T32" fmla="*/ 46 w 51"/>
                  <a:gd name="T33" fmla="*/ 46 h 56"/>
                  <a:gd name="T34" fmla="*/ 51 w 51"/>
                  <a:gd name="T35" fmla="*/ 45 h 56"/>
                  <a:gd name="T36" fmla="*/ 15 w 51"/>
                  <a:gd name="T37" fmla="*/ 0 h 56"/>
                  <a:gd name="T38" fmla="*/ 13 w 51"/>
                  <a:gd name="T39" fmla="*/ 3 h 56"/>
                  <a:gd name="T40" fmla="*/ 9 w 51"/>
                  <a:gd name="T41" fmla="*/ 4 h 56"/>
                  <a:gd name="T42" fmla="*/ 6 w 51"/>
                  <a:gd name="T43" fmla="*/ 6 h 56"/>
                  <a:gd name="T44" fmla="*/ 2 w 51"/>
                  <a:gd name="T45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56">
                    <a:moveTo>
                      <a:pt x="2" y="7"/>
                    </a:move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6" y="53"/>
                    </a:lnTo>
                    <a:lnTo>
                      <a:pt x="29" y="52"/>
                    </a:lnTo>
                    <a:lnTo>
                      <a:pt x="31" y="51"/>
                    </a:lnTo>
                    <a:lnTo>
                      <a:pt x="33" y="50"/>
                    </a:lnTo>
                    <a:lnTo>
                      <a:pt x="38" y="49"/>
                    </a:lnTo>
                    <a:lnTo>
                      <a:pt x="43" y="48"/>
                    </a:lnTo>
                    <a:lnTo>
                      <a:pt x="46" y="46"/>
                    </a:lnTo>
                    <a:lnTo>
                      <a:pt x="51" y="45"/>
                    </a:lnTo>
                    <a:lnTo>
                      <a:pt x="15" y="0"/>
                    </a:lnTo>
                    <a:lnTo>
                      <a:pt x="13" y="3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5" name="Freeform 25"/>
              <p:cNvSpPr>
                <a:spLocks/>
              </p:cNvSpPr>
              <p:nvPr/>
            </p:nvSpPr>
            <p:spPr bwMode="auto">
              <a:xfrm>
                <a:off x="4571" y="3995"/>
                <a:ext cx="326" cy="227"/>
              </a:xfrm>
              <a:custGeom>
                <a:avLst/>
                <a:gdLst>
                  <a:gd name="T0" fmla="*/ 611 w 652"/>
                  <a:gd name="T1" fmla="*/ 42 h 455"/>
                  <a:gd name="T2" fmla="*/ 547 w 652"/>
                  <a:gd name="T3" fmla="*/ 15 h 455"/>
                  <a:gd name="T4" fmla="*/ 476 w 652"/>
                  <a:gd name="T5" fmla="*/ 24 h 455"/>
                  <a:gd name="T6" fmla="*/ 421 w 652"/>
                  <a:gd name="T7" fmla="*/ 30 h 455"/>
                  <a:gd name="T8" fmla="*/ 358 w 652"/>
                  <a:gd name="T9" fmla="*/ 20 h 455"/>
                  <a:gd name="T10" fmla="*/ 305 w 652"/>
                  <a:gd name="T11" fmla="*/ 6 h 455"/>
                  <a:gd name="T12" fmla="*/ 273 w 652"/>
                  <a:gd name="T13" fmla="*/ 0 h 455"/>
                  <a:gd name="T14" fmla="*/ 240 w 652"/>
                  <a:gd name="T15" fmla="*/ 3 h 455"/>
                  <a:gd name="T16" fmla="*/ 224 w 652"/>
                  <a:gd name="T17" fmla="*/ 9 h 455"/>
                  <a:gd name="T18" fmla="*/ 218 w 652"/>
                  <a:gd name="T19" fmla="*/ 11 h 455"/>
                  <a:gd name="T20" fmla="*/ 217 w 652"/>
                  <a:gd name="T21" fmla="*/ 11 h 455"/>
                  <a:gd name="T22" fmla="*/ 215 w 652"/>
                  <a:gd name="T23" fmla="*/ 11 h 455"/>
                  <a:gd name="T24" fmla="*/ 211 w 652"/>
                  <a:gd name="T25" fmla="*/ 13 h 455"/>
                  <a:gd name="T26" fmla="*/ 196 w 652"/>
                  <a:gd name="T27" fmla="*/ 24 h 455"/>
                  <a:gd name="T28" fmla="*/ 174 w 652"/>
                  <a:gd name="T29" fmla="*/ 49 h 455"/>
                  <a:gd name="T30" fmla="*/ 159 w 652"/>
                  <a:gd name="T31" fmla="*/ 79 h 455"/>
                  <a:gd name="T32" fmla="*/ 137 w 652"/>
                  <a:gd name="T33" fmla="*/ 129 h 455"/>
                  <a:gd name="T34" fmla="*/ 106 w 652"/>
                  <a:gd name="T35" fmla="*/ 184 h 455"/>
                  <a:gd name="T36" fmla="*/ 68 w 652"/>
                  <a:gd name="T37" fmla="*/ 223 h 455"/>
                  <a:gd name="T38" fmla="*/ 17 w 652"/>
                  <a:gd name="T39" fmla="*/ 274 h 455"/>
                  <a:gd name="T40" fmla="*/ 0 w 652"/>
                  <a:gd name="T41" fmla="*/ 341 h 455"/>
                  <a:gd name="T42" fmla="*/ 24 w 652"/>
                  <a:gd name="T43" fmla="*/ 407 h 455"/>
                  <a:gd name="T44" fmla="*/ 82 w 652"/>
                  <a:gd name="T45" fmla="*/ 449 h 455"/>
                  <a:gd name="T46" fmla="*/ 151 w 652"/>
                  <a:gd name="T47" fmla="*/ 451 h 455"/>
                  <a:gd name="T48" fmla="*/ 196 w 652"/>
                  <a:gd name="T49" fmla="*/ 431 h 455"/>
                  <a:gd name="T50" fmla="*/ 221 w 652"/>
                  <a:gd name="T51" fmla="*/ 404 h 455"/>
                  <a:gd name="T52" fmla="*/ 236 w 652"/>
                  <a:gd name="T53" fmla="*/ 373 h 455"/>
                  <a:gd name="T54" fmla="*/ 259 w 652"/>
                  <a:gd name="T55" fmla="*/ 311 h 455"/>
                  <a:gd name="T56" fmla="*/ 290 w 652"/>
                  <a:gd name="T57" fmla="*/ 259 h 455"/>
                  <a:gd name="T58" fmla="*/ 295 w 652"/>
                  <a:gd name="T59" fmla="*/ 187 h 455"/>
                  <a:gd name="T60" fmla="*/ 262 w 652"/>
                  <a:gd name="T61" fmla="*/ 192 h 455"/>
                  <a:gd name="T62" fmla="*/ 232 w 652"/>
                  <a:gd name="T63" fmla="*/ 177 h 455"/>
                  <a:gd name="T64" fmla="*/ 213 w 652"/>
                  <a:gd name="T65" fmla="*/ 147 h 455"/>
                  <a:gd name="T66" fmla="*/ 214 w 652"/>
                  <a:gd name="T67" fmla="*/ 112 h 455"/>
                  <a:gd name="T68" fmla="*/ 235 w 652"/>
                  <a:gd name="T69" fmla="*/ 85 h 455"/>
                  <a:gd name="T70" fmla="*/ 268 w 652"/>
                  <a:gd name="T71" fmla="*/ 72 h 455"/>
                  <a:gd name="T72" fmla="*/ 302 w 652"/>
                  <a:gd name="T73" fmla="*/ 80 h 455"/>
                  <a:gd name="T74" fmla="*/ 325 w 652"/>
                  <a:gd name="T75" fmla="*/ 107 h 455"/>
                  <a:gd name="T76" fmla="*/ 323 w 652"/>
                  <a:gd name="T77" fmla="*/ 163 h 455"/>
                  <a:gd name="T78" fmla="*/ 362 w 652"/>
                  <a:gd name="T79" fmla="*/ 222 h 455"/>
                  <a:gd name="T80" fmla="*/ 415 w 652"/>
                  <a:gd name="T81" fmla="*/ 227 h 455"/>
                  <a:gd name="T82" fmla="*/ 471 w 652"/>
                  <a:gd name="T83" fmla="*/ 243 h 455"/>
                  <a:gd name="T84" fmla="*/ 513 w 652"/>
                  <a:gd name="T85" fmla="*/ 255 h 455"/>
                  <a:gd name="T86" fmla="*/ 548 w 652"/>
                  <a:gd name="T87" fmla="*/ 255 h 455"/>
                  <a:gd name="T88" fmla="*/ 583 w 652"/>
                  <a:gd name="T89" fmla="*/ 244 h 455"/>
                  <a:gd name="T90" fmla="*/ 636 w 652"/>
                  <a:gd name="T91" fmla="*/ 194 h 455"/>
                  <a:gd name="T92" fmla="*/ 652 w 652"/>
                  <a:gd name="T93" fmla="*/ 126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52" h="455">
                    <a:moveTo>
                      <a:pt x="639" y="80"/>
                    </a:moveTo>
                    <a:lnTo>
                      <a:pt x="627" y="59"/>
                    </a:lnTo>
                    <a:lnTo>
                      <a:pt x="611" y="42"/>
                    </a:lnTo>
                    <a:lnTo>
                      <a:pt x="591" y="30"/>
                    </a:lnTo>
                    <a:lnTo>
                      <a:pt x="570" y="20"/>
                    </a:lnTo>
                    <a:lnTo>
                      <a:pt x="547" y="15"/>
                    </a:lnTo>
                    <a:lnTo>
                      <a:pt x="524" y="13"/>
                    </a:lnTo>
                    <a:lnTo>
                      <a:pt x="500" y="17"/>
                    </a:lnTo>
                    <a:lnTo>
                      <a:pt x="476" y="24"/>
                    </a:lnTo>
                    <a:lnTo>
                      <a:pt x="459" y="28"/>
                    </a:lnTo>
                    <a:lnTo>
                      <a:pt x="440" y="30"/>
                    </a:lnTo>
                    <a:lnTo>
                      <a:pt x="421" y="30"/>
                    </a:lnTo>
                    <a:lnTo>
                      <a:pt x="401" y="27"/>
                    </a:lnTo>
                    <a:lnTo>
                      <a:pt x="379" y="24"/>
                    </a:lnTo>
                    <a:lnTo>
                      <a:pt x="358" y="20"/>
                    </a:lnTo>
                    <a:lnTo>
                      <a:pt x="336" y="16"/>
                    </a:lnTo>
                    <a:lnTo>
                      <a:pt x="316" y="11"/>
                    </a:lnTo>
                    <a:lnTo>
                      <a:pt x="305" y="6"/>
                    </a:lnTo>
                    <a:lnTo>
                      <a:pt x="295" y="3"/>
                    </a:lnTo>
                    <a:lnTo>
                      <a:pt x="285" y="2"/>
                    </a:lnTo>
                    <a:lnTo>
                      <a:pt x="273" y="0"/>
                    </a:lnTo>
                    <a:lnTo>
                      <a:pt x="262" y="0"/>
                    </a:lnTo>
                    <a:lnTo>
                      <a:pt x="251" y="1"/>
                    </a:lnTo>
                    <a:lnTo>
                      <a:pt x="240" y="3"/>
                    </a:lnTo>
                    <a:lnTo>
                      <a:pt x="228" y="6"/>
                    </a:lnTo>
                    <a:lnTo>
                      <a:pt x="226" y="8"/>
                    </a:lnTo>
                    <a:lnTo>
                      <a:pt x="224" y="9"/>
                    </a:lnTo>
                    <a:lnTo>
                      <a:pt x="220" y="10"/>
                    </a:lnTo>
                    <a:lnTo>
                      <a:pt x="218" y="11"/>
                    </a:lnTo>
                    <a:lnTo>
                      <a:pt x="218" y="11"/>
                    </a:lnTo>
                    <a:lnTo>
                      <a:pt x="218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5" y="11"/>
                    </a:lnTo>
                    <a:lnTo>
                      <a:pt x="215" y="11"/>
                    </a:lnTo>
                    <a:lnTo>
                      <a:pt x="213" y="12"/>
                    </a:lnTo>
                    <a:lnTo>
                      <a:pt x="211" y="13"/>
                    </a:lnTo>
                    <a:lnTo>
                      <a:pt x="207" y="16"/>
                    </a:lnTo>
                    <a:lnTo>
                      <a:pt x="205" y="17"/>
                    </a:lnTo>
                    <a:lnTo>
                      <a:pt x="196" y="24"/>
                    </a:lnTo>
                    <a:lnTo>
                      <a:pt x="188" y="32"/>
                    </a:lnTo>
                    <a:lnTo>
                      <a:pt x="180" y="40"/>
                    </a:lnTo>
                    <a:lnTo>
                      <a:pt x="174" y="49"/>
                    </a:lnTo>
                    <a:lnTo>
                      <a:pt x="167" y="58"/>
                    </a:lnTo>
                    <a:lnTo>
                      <a:pt x="163" y="69"/>
                    </a:lnTo>
                    <a:lnTo>
                      <a:pt x="159" y="79"/>
                    </a:lnTo>
                    <a:lnTo>
                      <a:pt x="156" y="89"/>
                    </a:lnTo>
                    <a:lnTo>
                      <a:pt x="146" y="109"/>
                    </a:lnTo>
                    <a:lnTo>
                      <a:pt x="137" y="129"/>
                    </a:lnTo>
                    <a:lnTo>
                      <a:pt x="127" y="148"/>
                    </a:lnTo>
                    <a:lnTo>
                      <a:pt x="118" y="167"/>
                    </a:lnTo>
                    <a:lnTo>
                      <a:pt x="106" y="184"/>
                    </a:lnTo>
                    <a:lnTo>
                      <a:pt x="95" y="199"/>
                    </a:lnTo>
                    <a:lnTo>
                      <a:pt x="82" y="213"/>
                    </a:lnTo>
                    <a:lnTo>
                      <a:pt x="68" y="223"/>
                    </a:lnTo>
                    <a:lnTo>
                      <a:pt x="47" y="238"/>
                    </a:lnTo>
                    <a:lnTo>
                      <a:pt x="31" y="254"/>
                    </a:lnTo>
                    <a:lnTo>
                      <a:pt x="17" y="274"/>
                    </a:lnTo>
                    <a:lnTo>
                      <a:pt x="7" y="295"/>
                    </a:lnTo>
                    <a:lnTo>
                      <a:pt x="1" y="318"/>
                    </a:lnTo>
                    <a:lnTo>
                      <a:pt x="0" y="341"/>
                    </a:lnTo>
                    <a:lnTo>
                      <a:pt x="4" y="364"/>
                    </a:lnTo>
                    <a:lnTo>
                      <a:pt x="12" y="387"/>
                    </a:lnTo>
                    <a:lnTo>
                      <a:pt x="24" y="407"/>
                    </a:lnTo>
                    <a:lnTo>
                      <a:pt x="42" y="426"/>
                    </a:lnTo>
                    <a:lnTo>
                      <a:pt x="60" y="439"/>
                    </a:lnTo>
                    <a:lnTo>
                      <a:pt x="82" y="449"/>
                    </a:lnTo>
                    <a:lnTo>
                      <a:pt x="104" y="454"/>
                    </a:lnTo>
                    <a:lnTo>
                      <a:pt x="128" y="455"/>
                    </a:lnTo>
                    <a:lnTo>
                      <a:pt x="151" y="451"/>
                    </a:lnTo>
                    <a:lnTo>
                      <a:pt x="174" y="443"/>
                    </a:lnTo>
                    <a:lnTo>
                      <a:pt x="186" y="437"/>
                    </a:lnTo>
                    <a:lnTo>
                      <a:pt x="196" y="431"/>
                    </a:lnTo>
                    <a:lnTo>
                      <a:pt x="205" y="422"/>
                    </a:lnTo>
                    <a:lnTo>
                      <a:pt x="213" y="413"/>
                    </a:lnTo>
                    <a:lnTo>
                      <a:pt x="221" y="404"/>
                    </a:lnTo>
                    <a:lnTo>
                      <a:pt x="227" y="395"/>
                    </a:lnTo>
                    <a:lnTo>
                      <a:pt x="232" y="384"/>
                    </a:lnTo>
                    <a:lnTo>
                      <a:pt x="236" y="373"/>
                    </a:lnTo>
                    <a:lnTo>
                      <a:pt x="243" y="351"/>
                    </a:lnTo>
                    <a:lnTo>
                      <a:pt x="250" y="330"/>
                    </a:lnTo>
                    <a:lnTo>
                      <a:pt x="259" y="311"/>
                    </a:lnTo>
                    <a:lnTo>
                      <a:pt x="268" y="291"/>
                    </a:lnTo>
                    <a:lnTo>
                      <a:pt x="279" y="274"/>
                    </a:lnTo>
                    <a:lnTo>
                      <a:pt x="290" y="259"/>
                    </a:lnTo>
                    <a:lnTo>
                      <a:pt x="303" y="245"/>
                    </a:lnTo>
                    <a:lnTo>
                      <a:pt x="318" y="235"/>
                    </a:lnTo>
                    <a:lnTo>
                      <a:pt x="295" y="187"/>
                    </a:lnTo>
                    <a:lnTo>
                      <a:pt x="283" y="191"/>
                    </a:lnTo>
                    <a:lnTo>
                      <a:pt x="273" y="192"/>
                    </a:lnTo>
                    <a:lnTo>
                      <a:pt x="262" y="192"/>
                    </a:lnTo>
                    <a:lnTo>
                      <a:pt x="251" y="189"/>
                    </a:lnTo>
                    <a:lnTo>
                      <a:pt x="241" y="184"/>
                    </a:lnTo>
                    <a:lnTo>
                      <a:pt x="232" y="177"/>
                    </a:lnTo>
                    <a:lnTo>
                      <a:pt x="224" y="169"/>
                    </a:lnTo>
                    <a:lnTo>
                      <a:pt x="217" y="159"/>
                    </a:lnTo>
                    <a:lnTo>
                      <a:pt x="213" y="147"/>
                    </a:lnTo>
                    <a:lnTo>
                      <a:pt x="211" y="136"/>
                    </a:lnTo>
                    <a:lnTo>
                      <a:pt x="212" y="124"/>
                    </a:lnTo>
                    <a:lnTo>
                      <a:pt x="214" y="112"/>
                    </a:lnTo>
                    <a:lnTo>
                      <a:pt x="220" y="102"/>
                    </a:lnTo>
                    <a:lnTo>
                      <a:pt x="226" y="93"/>
                    </a:lnTo>
                    <a:lnTo>
                      <a:pt x="235" y="85"/>
                    </a:lnTo>
                    <a:lnTo>
                      <a:pt x="245" y="78"/>
                    </a:lnTo>
                    <a:lnTo>
                      <a:pt x="257" y="74"/>
                    </a:lnTo>
                    <a:lnTo>
                      <a:pt x="268" y="72"/>
                    </a:lnTo>
                    <a:lnTo>
                      <a:pt x="280" y="73"/>
                    </a:lnTo>
                    <a:lnTo>
                      <a:pt x="292" y="76"/>
                    </a:lnTo>
                    <a:lnTo>
                      <a:pt x="302" y="80"/>
                    </a:lnTo>
                    <a:lnTo>
                      <a:pt x="311" y="87"/>
                    </a:lnTo>
                    <a:lnTo>
                      <a:pt x="319" y="96"/>
                    </a:lnTo>
                    <a:lnTo>
                      <a:pt x="325" y="107"/>
                    </a:lnTo>
                    <a:lnTo>
                      <a:pt x="331" y="126"/>
                    </a:lnTo>
                    <a:lnTo>
                      <a:pt x="330" y="146"/>
                    </a:lnTo>
                    <a:lnTo>
                      <a:pt x="323" y="163"/>
                    </a:lnTo>
                    <a:lnTo>
                      <a:pt x="310" y="179"/>
                    </a:lnTo>
                    <a:lnTo>
                      <a:pt x="346" y="224"/>
                    </a:lnTo>
                    <a:lnTo>
                      <a:pt x="362" y="222"/>
                    </a:lnTo>
                    <a:lnTo>
                      <a:pt x="379" y="222"/>
                    </a:lnTo>
                    <a:lnTo>
                      <a:pt x="396" y="223"/>
                    </a:lnTo>
                    <a:lnTo>
                      <a:pt x="415" y="227"/>
                    </a:lnTo>
                    <a:lnTo>
                      <a:pt x="433" y="230"/>
                    </a:lnTo>
                    <a:lnTo>
                      <a:pt x="452" y="236"/>
                    </a:lnTo>
                    <a:lnTo>
                      <a:pt x="471" y="243"/>
                    </a:lnTo>
                    <a:lnTo>
                      <a:pt x="490" y="250"/>
                    </a:lnTo>
                    <a:lnTo>
                      <a:pt x="501" y="253"/>
                    </a:lnTo>
                    <a:lnTo>
                      <a:pt x="513" y="255"/>
                    </a:lnTo>
                    <a:lnTo>
                      <a:pt x="524" y="257"/>
                    </a:lnTo>
                    <a:lnTo>
                      <a:pt x="536" y="257"/>
                    </a:lnTo>
                    <a:lnTo>
                      <a:pt x="548" y="255"/>
                    </a:lnTo>
                    <a:lnTo>
                      <a:pt x="560" y="253"/>
                    </a:lnTo>
                    <a:lnTo>
                      <a:pt x="571" y="248"/>
                    </a:lnTo>
                    <a:lnTo>
                      <a:pt x="583" y="244"/>
                    </a:lnTo>
                    <a:lnTo>
                      <a:pt x="604" y="231"/>
                    </a:lnTo>
                    <a:lnTo>
                      <a:pt x="622" y="214"/>
                    </a:lnTo>
                    <a:lnTo>
                      <a:pt x="636" y="194"/>
                    </a:lnTo>
                    <a:lnTo>
                      <a:pt x="645" y="174"/>
                    </a:lnTo>
                    <a:lnTo>
                      <a:pt x="651" y="151"/>
                    </a:lnTo>
                    <a:lnTo>
                      <a:pt x="652" y="126"/>
                    </a:lnTo>
                    <a:lnTo>
                      <a:pt x="649" y="103"/>
                    </a:lnTo>
                    <a:lnTo>
                      <a:pt x="639" y="80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869486" y="1000124"/>
            <a:ext cx="1549377" cy="5410468"/>
            <a:chOff x="1869486" y="1000124"/>
            <a:chExt cx="1549377" cy="54104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/>
            <a:srcRect l="1" t="76216" r="1690"/>
            <a:stretch/>
          </p:blipFill>
          <p:spPr>
            <a:xfrm>
              <a:off x="1869486" y="5141594"/>
              <a:ext cx="1549377" cy="1268998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9"/>
            <a:srcRect l="1" t="3552" r="26509" b="16728"/>
            <a:stretch/>
          </p:blipFill>
          <p:spPr>
            <a:xfrm>
              <a:off x="1870729" y="1000124"/>
              <a:ext cx="1158221" cy="4253501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09673" y="1724460"/>
            <a:ext cx="754912" cy="379965"/>
            <a:chOff x="316026" y="5120817"/>
            <a:chExt cx="754912" cy="379965"/>
          </a:xfrm>
        </p:grpSpPr>
        <p:sp>
          <p:nvSpPr>
            <p:cNvPr id="90" name="Bevel 89"/>
            <p:cNvSpPr/>
            <p:nvPr/>
          </p:nvSpPr>
          <p:spPr>
            <a:xfrm>
              <a:off x="316026" y="5120817"/>
              <a:ext cx="754912" cy="379965"/>
            </a:xfrm>
            <a:prstGeom prst="bevel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27837" y="5120817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</p:grpSp>
      <p:sp>
        <p:nvSpPr>
          <p:cNvPr id="92" name="Left Arrow 91"/>
          <p:cNvSpPr/>
          <p:nvPr/>
        </p:nvSpPr>
        <p:spPr>
          <a:xfrm>
            <a:off x="1458239" y="1026581"/>
            <a:ext cx="708251" cy="379965"/>
          </a:xfrm>
          <a:prstGeom prst="leftArrow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Left Arrow 92"/>
          <p:cNvSpPr/>
          <p:nvPr/>
        </p:nvSpPr>
        <p:spPr>
          <a:xfrm>
            <a:off x="1475688" y="1725054"/>
            <a:ext cx="708251" cy="379965"/>
          </a:xfrm>
          <a:prstGeom prst="leftArrow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2980" y="6458218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Squeezed </a:t>
            </a:r>
            <a:r>
              <a:rPr lang="en-US" altLang="zh-CN" dirty="0" smtClean="0"/>
              <a:t>vacuum </a:t>
            </a:r>
            <a:r>
              <a:rPr lang="en-US" dirty="0" smtClean="0"/>
              <a:t>states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609673" y="1026581"/>
            <a:ext cx="754912" cy="379965"/>
            <a:chOff x="552893" y="1523262"/>
            <a:chExt cx="754912" cy="379965"/>
          </a:xfrm>
        </p:grpSpPr>
        <p:sp>
          <p:nvSpPr>
            <p:cNvPr id="96" name="Bevel 95"/>
            <p:cNvSpPr/>
            <p:nvPr/>
          </p:nvSpPr>
          <p:spPr>
            <a:xfrm>
              <a:off x="552893" y="1523262"/>
              <a:ext cx="754912" cy="379965"/>
            </a:xfrm>
            <a:prstGeom prst="bevel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52893" y="1523263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925" y="5882476"/>
            <a:ext cx="1221656" cy="578861"/>
            <a:chOff x="1164664" y="5406519"/>
            <a:chExt cx="1221656" cy="578861"/>
          </a:xfrm>
        </p:grpSpPr>
        <p:pic>
          <p:nvPicPr>
            <p:cNvPr id="99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3" t="4027"/>
            <a:stretch/>
          </p:blipFill>
          <p:spPr bwMode="auto">
            <a:xfrm>
              <a:off x="1943100" y="5429250"/>
              <a:ext cx="443220" cy="55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542" b="6075"/>
            <a:stretch/>
          </p:blipFill>
          <p:spPr bwMode="auto">
            <a:xfrm>
              <a:off x="1164664" y="5406519"/>
              <a:ext cx="802244" cy="54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11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8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55"/>
    </mc:Choice>
    <mc:Fallback xmlns="">
      <p:transition spd="slow" advTm="10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3" grpId="0" animBg="1"/>
      <p:bldP spid="87" grpId="0"/>
      <p:bldP spid="92" grpId="0" animBg="1"/>
      <p:bldP spid="93" grpId="0" animBg="1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detection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473"/>
          <a:stretch/>
        </p:blipFill>
        <p:spPr>
          <a:xfrm>
            <a:off x="3044083" y="1012731"/>
            <a:ext cx="3185267" cy="429257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044083" y="1020575"/>
            <a:ext cx="5485825" cy="4103823"/>
            <a:chOff x="3590924" y="1063255"/>
            <a:chExt cx="5485825" cy="4103823"/>
          </a:xfrm>
        </p:grpSpPr>
        <p:sp>
          <p:nvSpPr>
            <p:cNvPr id="46" name="Rectangle 45"/>
            <p:cNvSpPr/>
            <p:nvPr/>
          </p:nvSpPr>
          <p:spPr>
            <a:xfrm>
              <a:off x="3590924" y="1063255"/>
              <a:ext cx="3397707" cy="4103823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913336" y="1247775"/>
              <a:ext cx="2163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Dual-path detector</a:t>
              </a:r>
              <a:endParaRPr lang="en-US" sz="2000" dirty="0"/>
            </a:p>
          </p:txBody>
        </p:sp>
        <p:sp>
          <p:nvSpPr>
            <p:cNvPr id="80" name="Right Arrow 79"/>
            <p:cNvSpPr/>
            <p:nvPr/>
          </p:nvSpPr>
          <p:spPr>
            <a:xfrm rot="19573925">
              <a:off x="6815932" y="1859282"/>
              <a:ext cx="1189957" cy="571500"/>
            </a:xfrm>
            <a:prstGeom prst="rightArrow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9595554">
              <a:off x="6731749" y="2266298"/>
              <a:ext cx="346293" cy="331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Up Arrow 2"/>
          <p:cNvSpPr/>
          <p:nvPr/>
        </p:nvSpPr>
        <p:spPr>
          <a:xfrm>
            <a:off x="3829050" y="5141701"/>
            <a:ext cx="295275" cy="47625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79" y="2622665"/>
            <a:ext cx="1769249" cy="6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Down Arrow 82"/>
          <p:cNvSpPr/>
          <p:nvPr/>
        </p:nvSpPr>
        <p:spPr>
          <a:xfrm>
            <a:off x="7398159" y="3245975"/>
            <a:ext cx="681487" cy="888487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7039974" y="4261849"/>
            <a:ext cx="1477182" cy="986695"/>
            <a:chOff x="5990418" y="3909455"/>
            <a:chExt cx="1924318" cy="1403413"/>
          </a:xfrm>
        </p:grpSpPr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418" y="4645354"/>
              <a:ext cx="1924318" cy="66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875" y="3909455"/>
              <a:ext cx="1691405" cy="76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639404" y="5398643"/>
                <a:ext cx="21990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04" y="5398643"/>
                <a:ext cx="219900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324" t="-4444" r="-221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414157" y="5162780"/>
            <a:ext cx="2494998" cy="1521716"/>
            <a:chOff x="3410989" y="5141762"/>
            <a:chExt cx="2494998" cy="1521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0989" y="5141762"/>
              <a:ext cx="2494998" cy="152171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876800" y="6122127"/>
              <a:ext cx="904875" cy="402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16750" y="6283312"/>
              <a:ext cx="114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Sample stage</a:t>
              </a:r>
              <a:endParaRPr lang="en-US" sz="1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54929" y="6052538"/>
            <a:ext cx="865597" cy="551572"/>
            <a:chOff x="4240485" y="5538657"/>
            <a:chExt cx="865597" cy="551572"/>
          </a:xfrm>
        </p:grpSpPr>
        <p:sp>
          <p:nvSpPr>
            <p:cNvPr id="55" name="Rectangle 54"/>
            <p:cNvSpPr/>
            <p:nvPr/>
          </p:nvSpPr>
          <p:spPr>
            <a:xfrm>
              <a:off x="4290903" y="5548556"/>
              <a:ext cx="512438" cy="541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17"/>
            <p:cNvGrpSpPr>
              <a:grpSpLocks noChangeAspect="1"/>
            </p:cNvGrpSpPr>
            <p:nvPr/>
          </p:nvGrpSpPr>
          <p:grpSpPr bwMode="auto">
            <a:xfrm rot="14701132" flipH="1">
              <a:off x="4466253" y="5312889"/>
              <a:ext cx="414061" cy="865597"/>
              <a:chOff x="4278" y="3062"/>
              <a:chExt cx="645" cy="1169"/>
            </a:xfrm>
          </p:grpSpPr>
          <p:sp>
            <p:nvSpPr>
              <p:cNvPr id="57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4278" y="3062"/>
                <a:ext cx="645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58" name="Freeform 18"/>
              <p:cNvSpPr>
                <a:spLocks/>
              </p:cNvSpPr>
              <p:nvPr/>
            </p:nvSpPr>
            <p:spPr bwMode="auto">
              <a:xfrm>
                <a:off x="4287" y="3376"/>
                <a:ext cx="222" cy="114"/>
              </a:xfrm>
              <a:custGeom>
                <a:avLst/>
                <a:gdLst>
                  <a:gd name="T0" fmla="*/ 253 w 444"/>
                  <a:gd name="T1" fmla="*/ 0 h 227"/>
                  <a:gd name="T2" fmla="*/ 93 w 444"/>
                  <a:gd name="T3" fmla="*/ 78 h 227"/>
                  <a:gd name="T4" fmla="*/ 0 w 444"/>
                  <a:gd name="T5" fmla="*/ 227 h 227"/>
                  <a:gd name="T6" fmla="*/ 444 w 444"/>
                  <a:gd name="T7" fmla="*/ 16 h 227"/>
                  <a:gd name="T8" fmla="*/ 253 w 444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227">
                    <a:moveTo>
                      <a:pt x="253" y="0"/>
                    </a:moveTo>
                    <a:lnTo>
                      <a:pt x="93" y="78"/>
                    </a:lnTo>
                    <a:lnTo>
                      <a:pt x="0" y="227"/>
                    </a:lnTo>
                    <a:lnTo>
                      <a:pt x="444" y="16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59" name="Freeform 19"/>
              <p:cNvSpPr>
                <a:spLocks/>
              </p:cNvSpPr>
              <p:nvPr/>
            </p:nvSpPr>
            <p:spPr bwMode="auto">
              <a:xfrm>
                <a:off x="4469" y="3623"/>
                <a:ext cx="74" cy="69"/>
              </a:xfrm>
              <a:custGeom>
                <a:avLst/>
                <a:gdLst>
                  <a:gd name="T0" fmla="*/ 148 w 148"/>
                  <a:gd name="T1" fmla="*/ 49 h 138"/>
                  <a:gd name="T2" fmla="*/ 125 w 148"/>
                  <a:gd name="T3" fmla="*/ 0 h 138"/>
                  <a:gd name="T4" fmla="*/ 0 w 148"/>
                  <a:gd name="T5" fmla="*/ 91 h 138"/>
                  <a:gd name="T6" fmla="*/ 25 w 148"/>
                  <a:gd name="T7" fmla="*/ 138 h 138"/>
                  <a:gd name="T8" fmla="*/ 148 w 148"/>
                  <a:gd name="T9" fmla="*/ 4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38">
                    <a:moveTo>
                      <a:pt x="148" y="49"/>
                    </a:moveTo>
                    <a:lnTo>
                      <a:pt x="125" y="0"/>
                    </a:lnTo>
                    <a:lnTo>
                      <a:pt x="0" y="91"/>
                    </a:lnTo>
                    <a:lnTo>
                      <a:pt x="25" y="138"/>
                    </a:lnTo>
                    <a:lnTo>
                      <a:pt x="148" y="49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4599" y="3889"/>
                <a:ext cx="73" cy="69"/>
              </a:xfrm>
              <a:custGeom>
                <a:avLst/>
                <a:gdLst>
                  <a:gd name="T0" fmla="*/ 0 w 146"/>
                  <a:gd name="T1" fmla="*/ 91 h 139"/>
                  <a:gd name="T2" fmla="*/ 24 w 146"/>
                  <a:gd name="T3" fmla="*/ 139 h 139"/>
                  <a:gd name="T4" fmla="*/ 146 w 146"/>
                  <a:gd name="T5" fmla="*/ 49 h 139"/>
                  <a:gd name="T6" fmla="*/ 123 w 146"/>
                  <a:gd name="T7" fmla="*/ 0 h 139"/>
                  <a:gd name="T8" fmla="*/ 0 w 146"/>
                  <a:gd name="T9" fmla="*/ 9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9">
                    <a:moveTo>
                      <a:pt x="0" y="91"/>
                    </a:moveTo>
                    <a:lnTo>
                      <a:pt x="24" y="139"/>
                    </a:lnTo>
                    <a:lnTo>
                      <a:pt x="146" y="49"/>
                    </a:lnTo>
                    <a:lnTo>
                      <a:pt x="123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1" name="Freeform 21"/>
              <p:cNvSpPr>
                <a:spLocks/>
              </p:cNvSpPr>
              <p:nvPr/>
            </p:nvSpPr>
            <p:spPr bwMode="auto">
              <a:xfrm>
                <a:off x="4622" y="3936"/>
                <a:ext cx="74" cy="70"/>
              </a:xfrm>
              <a:custGeom>
                <a:avLst/>
                <a:gdLst>
                  <a:gd name="T0" fmla="*/ 146 w 146"/>
                  <a:gd name="T1" fmla="*/ 48 h 139"/>
                  <a:gd name="T2" fmla="*/ 123 w 146"/>
                  <a:gd name="T3" fmla="*/ 0 h 139"/>
                  <a:gd name="T4" fmla="*/ 0 w 146"/>
                  <a:gd name="T5" fmla="*/ 91 h 139"/>
                  <a:gd name="T6" fmla="*/ 24 w 146"/>
                  <a:gd name="T7" fmla="*/ 139 h 139"/>
                  <a:gd name="T8" fmla="*/ 146 w 146"/>
                  <a:gd name="T9" fmla="*/ 4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9">
                    <a:moveTo>
                      <a:pt x="146" y="48"/>
                    </a:moveTo>
                    <a:lnTo>
                      <a:pt x="123" y="0"/>
                    </a:lnTo>
                    <a:lnTo>
                      <a:pt x="0" y="91"/>
                    </a:lnTo>
                    <a:lnTo>
                      <a:pt x="24" y="139"/>
                    </a:lnTo>
                    <a:lnTo>
                      <a:pt x="146" y="48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2" name="Freeform 22"/>
              <p:cNvSpPr>
                <a:spLocks/>
              </p:cNvSpPr>
              <p:nvPr/>
            </p:nvSpPr>
            <p:spPr bwMode="auto">
              <a:xfrm>
                <a:off x="4306" y="3089"/>
                <a:ext cx="587" cy="825"/>
              </a:xfrm>
              <a:custGeom>
                <a:avLst/>
                <a:gdLst>
                  <a:gd name="T0" fmla="*/ 690 w 1175"/>
                  <a:gd name="T1" fmla="*/ 1558 h 1649"/>
                  <a:gd name="T2" fmla="*/ 681 w 1175"/>
                  <a:gd name="T3" fmla="*/ 1450 h 1649"/>
                  <a:gd name="T4" fmla="*/ 718 w 1175"/>
                  <a:gd name="T5" fmla="*/ 1450 h 1649"/>
                  <a:gd name="T6" fmla="*/ 755 w 1175"/>
                  <a:gd name="T7" fmla="*/ 1446 h 1649"/>
                  <a:gd name="T8" fmla="*/ 792 w 1175"/>
                  <a:gd name="T9" fmla="*/ 1441 h 1649"/>
                  <a:gd name="T10" fmla="*/ 828 w 1175"/>
                  <a:gd name="T11" fmla="*/ 1430 h 1649"/>
                  <a:gd name="T12" fmla="*/ 864 w 1175"/>
                  <a:gd name="T13" fmla="*/ 1416 h 1649"/>
                  <a:gd name="T14" fmla="*/ 969 w 1175"/>
                  <a:gd name="T15" fmla="*/ 1362 h 1649"/>
                  <a:gd name="T16" fmla="*/ 1062 w 1175"/>
                  <a:gd name="T17" fmla="*/ 1285 h 1649"/>
                  <a:gd name="T18" fmla="*/ 1130 w 1175"/>
                  <a:gd name="T19" fmla="*/ 1188 h 1649"/>
                  <a:gd name="T20" fmla="*/ 1168 w 1175"/>
                  <a:gd name="T21" fmla="*/ 1076 h 1649"/>
                  <a:gd name="T22" fmla="*/ 1173 w 1175"/>
                  <a:gd name="T23" fmla="*/ 960 h 1649"/>
                  <a:gd name="T24" fmla="*/ 1139 w 1175"/>
                  <a:gd name="T25" fmla="*/ 846 h 1649"/>
                  <a:gd name="T26" fmla="*/ 789 w 1175"/>
                  <a:gd name="T27" fmla="*/ 148 h 1649"/>
                  <a:gd name="T28" fmla="*/ 702 w 1175"/>
                  <a:gd name="T29" fmla="*/ 69 h 1649"/>
                  <a:gd name="T30" fmla="*/ 595 w 1175"/>
                  <a:gd name="T31" fmla="*/ 20 h 1649"/>
                  <a:gd name="T32" fmla="*/ 476 w 1175"/>
                  <a:gd name="T33" fmla="*/ 0 h 1649"/>
                  <a:gd name="T34" fmla="*/ 356 w 1175"/>
                  <a:gd name="T35" fmla="*/ 14 h 1649"/>
                  <a:gd name="T36" fmla="*/ 223 w 1175"/>
                  <a:gd name="T37" fmla="*/ 69 h 1649"/>
                  <a:gd name="T38" fmla="*/ 125 w 1175"/>
                  <a:gd name="T39" fmla="*/ 136 h 1649"/>
                  <a:gd name="T40" fmla="*/ 53 w 1175"/>
                  <a:gd name="T41" fmla="*/ 226 h 1649"/>
                  <a:gd name="T42" fmla="*/ 12 w 1175"/>
                  <a:gd name="T43" fmla="*/ 331 h 1649"/>
                  <a:gd name="T44" fmla="*/ 0 w 1175"/>
                  <a:gd name="T45" fmla="*/ 445 h 1649"/>
                  <a:gd name="T46" fmla="*/ 23 w 1175"/>
                  <a:gd name="T47" fmla="*/ 559 h 1649"/>
                  <a:gd name="T48" fmla="*/ 189 w 1175"/>
                  <a:gd name="T49" fmla="*/ 478 h 1649"/>
                  <a:gd name="T50" fmla="*/ 190 w 1175"/>
                  <a:gd name="T51" fmla="*/ 377 h 1649"/>
                  <a:gd name="T52" fmla="*/ 254 w 1175"/>
                  <a:gd name="T53" fmla="*/ 297 h 1649"/>
                  <a:gd name="T54" fmla="*/ 297 w 1175"/>
                  <a:gd name="T55" fmla="*/ 273 h 1649"/>
                  <a:gd name="T56" fmla="*/ 299 w 1175"/>
                  <a:gd name="T57" fmla="*/ 272 h 1649"/>
                  <a:gd name="T58" fmla="*/ 299 w 1175"/>
                  <a:gd name="T59" fmla="*/ 272 h 1649"/>
                  <a:gd name="T60" fmla="*/ 349 w 1175"/>
                  <a:gd name="T61" fmla="*/ 254 h 1649"/>
                  <a:gd name="T62" fmla="*/ 429 w 1175"/>
                  <a:gd name="T63" fmla="*/ 246 h 1649"/>
                  <a:gd name="T64" fmla="*/ 506 w 1175"/>
                  <a:gd name="T65" fmla="*/ 259 h 1649"/>
                  <a:gd name="T66" fmla="*/ 576 w 1175"/>
                  <a:gd name="T67" fmla="*/ 296 h 1649"/>
                  <a:gd name="T68" fmla="*/ 634 w 1175"/>
                  <a:gd name="T69" fmla="*/ 352 h 1649"/>
                  <a:gd name="T70" fmla="*/ 884 w 1175"/>
                  <a:gd name="T71" fmla="*/ 855 h 1649"/>
                  <a:gd name="T72" fmla="*/ 909 w 1175"/>
                  <a:gd name="T73" fmla="*/ 934 h 1649"/>
                  <a:gd name="T74" fmla="*/ 909 w 1175"/>
                  <a:gd name="T75" fmla="*/ 1012 h 1649"/>
                  <a:gd name="T76" fmla="*/ 887 w 1175"/>
                  <a:gd name="T77" fmla="*/ 1088 h 1649"/>
                  <a:gd name="T78" fmla="*/ 845 w 1175"/>
                  <a:gd name="T79" fmla="*/ 1154 h 1649"/>
                  <a:gd name="T80" fmla="*/ 782 w 1175"/>
                  <a:gd name="T81" fmla="*/ 1205 h 1649"/>
                  <a:gd name="T82" fmla="*/ 726 w 1175"/>
                  <a:gd name="T83" fmla="*/ 1233 h 1649"/>
                  <a:gd name="T84" fmla="*/ 683 w 1175"/>
                  <a:gd name="T85" fmla="*/ 1246 h 1649"/>
                  <a:gd name="T86" fmla="*/ 648 w 1175"/>
                  <a:gd name="T87" fmla="*/ 1249 h 1649"/>
                  <a:gd name="T88" fmla="*/ 615 w 1175"/>
                  <a:gd name="T89" fmla="*/ 1245 h 1649"/>
                  <a:gd name="T90" fmla="*/ 588 w 1175"/>
                  <a:gd name="T91" fmla="*/ 1233 h 1649"/>
                  <a:gd name="T92" fmla="*/ 567 w 1175"/>
                  <a:gd name="T93" fmla="*/ 1214 h 1649"/>
                  <a:gd name="T94" fmla="*/ 560 w 1175"/>
                  <a:gd name="T95" fmla="*/ 1212 h 1649"/>
                  <a:gd name="T96" fmla="*/ 527 w 1175"/>
                  <a:gd name="T97" fmla="*/ 1226 h 1649"/>
                  <a:gd name="T98" fmla="*/ 393 w 1175"/>
                  <a:gd name="T99" fmla="*/ 1291 h 1649"/>
                  <a:gd name="T100" fmla="*/ 558 w 1175"/>
                  <a:gd name="T101" fmla="*/ 1590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5" h="1649">
                    <a:moveTo>
                      <a:pt x="544" y="1601"/>
                    </a:moveTo>
                    <a:lnTo>
                      <a:pt x="567" y="1649"/>
                    </a:lnTo>
                    <a:lnTo>
                      <a:pt x="690" y="1558"/>
                    </a:lnTo>
                    <a:lnTo>
                      <a:pt x="678" y="1532"/>
                    </a:lnTo>
                    <a:lnTo>
                      <a:pt x="712" y="1514"/>
                    </a:lnTo>
                    <a:lnTo>
                      <a:pt x="681" y="1450"/>
                    </a:lnTo>
                    <a:lnTo>
                      <a:pt x="694" y="1450"/>
                    </a:lnTo>
                    <a:lnTo>
                      <a:pt x="705" y="1450"/>
                    </a:lnTo>
                    <a:lnTo>
                      <a:pt x="718" y="1450"/>
                    </a:lnTo>
                    <a:lnTo>
                      <a:pt x="731" y="1450"/>
                    </a:lnTo>
                    <a:lnTo>
                      <a:pt x="743" y="1449"/>
                    </a:lnTo>
                    <a:lnTo>
                      <a:pt x="755" y="1446"/>
                    </a:lnTo>
                    <a:lnTo>
                      <a:pt x="767" y="1445"/>
                    </a:lnTo>
                    <a:lnTo>
                      <a:pt x="780" y="1443"/>
                    </a:lnTo>
                    <a:lnTo>
                      <a:pt x="792" y="1441"/>
                    </a:lnTo>
                    <a:lnTo>
                      <a:pt x="804" y="1437"/>
                    </a:lnTo>
                    <a:lnTo>
                      <a:pt x="816" y="1434"/>
                    </a:lnTo>
                    <a:lnTo>
                      <a:pt x="828" y="1430"/>
                    </a:lnTo>
                    <a:lnTo>
                      <a:pt x="840" y="1426"/>
                    </a:lnTo>
                    <a:lnTo>
                      <a:pt x="853" y="1421"/>
                    </a:lnTo>
                    <a:lnTo>
                      <a:pt x="864" y="1416"/>
                    </a:lnTo>
                    <a:lnTo>
                      <a:pt x="876" y="1411"/>
                    </a:lnTo>
                    <a:lnTo>
                      <a:pt x="933" y="1382"/>
                    </a:lnTo>
                    <a:lnTo>
                      <a:pt x="969" y="1362"/>
                    </a:lnTo>
                    <a:lnTo>
                      <a:pt x="1002" y="1339"/>
                    </a:lnTo>
                    <a:lnTo>
                      <a:pt x="1033" y="1314"/>
                    </a:lnTo>
                    <a:lnTo>
                      <a:pt x="1062" y="1285"/>
                    </a:lnTo>
                    <a:lnTo>
                      <a:pt x="1088" y="1255"/>
                    </a:lnTo>
                    <a:lnTo>
                      <a:pt x="1111" y="1222"/>
                    </a:lnTo>
                    <a:lnTo>
                      <a:pt x="1130" y="1188"/>
                    </a:lnTo>
                    <a:lnTo>
                      <a:pt x="1146" y="1151"/>
                    </a:lnTo>
                    <a:lnTo>
                      <a:pt x="1159" y="1114"/>
                    </a:lnTo>
                    <a:lnTo>
                      <a:pt x="1168" y="1076"/>
                    </a:lnTo>
                    <a:lnTo>
                      <a:pt x="1174" y="1038"/>
                    </a:lnTo>
                    <a:lnTo>
                      <a:pt x="1175" y="999"/>
                    </a:lnTo>
                    <a:lnTo>
                      <a:pt x="1173" y="960"/>
                    </a:lnTo>
                    <a:lnTo>
                      <a:pt x="1166" y="922"/>
                    </a:lnTo>
                    <a:lnTo>
                      <a:pt x="1156" y="883"/>
                    </a:lnTo>
                    <a:lnTo>
                      <a:pt x="1139" y="846"/>
                    </a:lnTo>
                    <a:lnTo>
                      <a:pt x="832" y="216"/>
                    </a:lnTo>
                    <a:lnTo>
                      <a:pt x="812" y="180"/>
                    </a:lnTo>
                    <a:lnTo>
                      <a:pt x="789" y="148"/>
                    </a:lnTo>
                    <a:lnTo>
                      <a:pt x="763" y="119"/>
                    </a:lnTo>
                    <a:lnTo>
                      <a:pt x="733" y="92"/>
                    </a:lnTo>
                    <a:lnTo>
                      <a:pt x="702" y="69"/>
                    </a:lnTo>
                    <a:lnTo>
                      <a:pt x="667" y="50"/>
                    </a:lnTo>
                    <a:lnTo>
                      <a:pt x="631" y="32"/>
                    </a:lnTo>
                    <a:lnTo>
                      <a:pt x="595" y="20"/>
                    </a:lnTo>
                    <a:lnTo>
                      <a:pt x="555" y="9"/>
                    </a:lnTo>
                    <a:lnTo>
                      <a:pt x="516" y="2"/>
                    </a:lnTo>
                    <a:lnTo>
                      <a:pt x="476" y="0"/>
                    </a:lnTo>
                    <a:lnTo>
                      <a:pt x="436" y="1"/>
                    </a:lnTo>
                    <a:lnTo>
                      <a:pt x="397" y="6"/>
                    </a:lnTo>
                    <a:lnTo>
                      <a:pt x="356" y="14"/>
                    </a:lnTo>
                    <a:lnTo>
                      <a:pt x="318" y="26"/>
                    </a:lnTo>
                    <a:lnTo>
                      <a:pt x="280" y="42"/>
                    </a:lnTo>
                    <a:lnTo>
                      <a:pt x="223" y="69"/>
                    </a:lnTo>
                    <a:lnTo>
                      <a:pt x="187" y="89"/>
                    </a:lnTo>
                    <a:lnTo>
                      <a:pt x="155" y="111"/>
                    </a:lnTo>
                    <a:lnTo>
                      <a:pt x="125" y="136"/>
                    </a:lnTo>
                    <a:lnTo>
                      <a:pt x="98" y="165"/>
                    </a:lnTo>
                    <a:lnTo>
                      <a:pt x="74" y="195"/>
                    </a:lnTo>
                    <a:lnTo>
                      <a:pt x="53" y="226"/>
                    </a:lnTo>
                    <a:lnTo>
                      <a:pt x="36" y="259"/>
                    </a:lnTo>
                    <a:lnTo>
                      <a:pt x="22" y="295"/>
                    </a:lnTo>
                    <a:lnTo>
                      <a:pt x="12" y="331"/>
                    </a:lnTo>
                    <a:lnTo>
                      <a:pt x="4" y="369"/>
                    </a:lnTo>
                    <a:lnTo>
                      <a:pt x="0" y="406"/>
                    </a:lnTo>
                    <a:lnTo>
                      <a:pt x="0" y="445"/>
                    </a:lnTo>
                    <a:lnTo>
                      <a:pt x="5" y="483"/>
                    </a:lnTo>
                    <a:lnTo>
                      <a:pt x="12" y="521"/>
                    </a:lnTo>
                    <a:lnTo>
                      <a:pt x="23" y="559"/>
                    </a:lnTo>
                    <a:lnTo>
                      <a:pt x="39" y="596"/>
                    </a:lnTo>
                    <a:lnTo>
                      <a:pt x="196" y="520"/>
                    </a:lnTo>
                    <a:lnTo>
                      <a:pt x="189" y="478"/>
                    </a:lnTo>
                    <a:lnTo>
                      <a:pt x="186" y="441"/>
                    </a:lnTo>
                    <a:lnTo>
                      <a:pt x="185" y="408"/>
                    </a:lnTo>
                    <a:lnTo>
                      <a:pt x="190" y="377"/>
                    </a:lnTo>
                    <a:lnTo>
                      <a:pt x="202" y="349"/>
                    </a:lnTo>
                    <a:lnTo>
                      <a:pt x="223" y="323"/>
                    </a:lnTo>
                    <a:lnTo>
                      <a:pt x="254" y="297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7" y="273"/>
                    </a:lnTo>
                    <a:lnTo>
                      <a:pt x="299" y="272"/>
                    </a:lnTo>
                    <a:lnTo>
                      <a:pt x="299" y="272"/>
                    </a:lnTo>
                    <a:lnTo>
                      <a:pt x="299" y="272"/>
                    </a:lnTo>
                    <a:lnTo>
                      <a:pt x="299" y="272"/>
                    </a:lnTo>
                    <a:lnTo>
                      <a:pt x="297" y="273"/>
                    </a:lnTo>
                    <a:lnTo>
                      <a:pt x="323" y="262"/>
                    </a:lnTo>
                    <a:lnTo>
                      <a:pt x="349" y="254"/>
                    </a:lnTo>
                    <a:lnTo>
                      <a:pt x="376" y="248"/>
                    </a:lnTo>
                    <a:lnTo>
                      <a:pt x="402" y="246"/>
                    </a:lnTo>
                    <a:lnTo>
                      <a:pt x="429" y="246"/>
                    </a:lnTo>
                    <a:lnTo>
                      <a:pt x="455" y="248"/>
                    </a:lnTo>
                    <a:lnTo>
                      <a:pt x="482" y="253"/>
                    </a:lnTo>
                    <a:lnTo>
                      <a:pt x="506" y="259"/>
                    </a:lnTo>
                    <a:lnTo>
                      <a:pt x="531" y="270"/>
                    </a:lnTo>
                    <a:lnTo>
                      <a:pt x="554" y="281"/>
                    </a:lnTo>
                    <a:lnTo>
                      <a:pt x="576" y="296"/>
                    </a:lnTo>
                    <a:lnTo>
                      <a:pt x="597" y="312"/>
                    </a:lnTo>
                    <a:lnTo>
                      <a:pt x="616" y="331"/>
                    </a:lnTo>
                    <a:lnTo>
                      <a:pt x="634" y="352"/>
                    </a:lnTo>
                    <a:lnTo>
                      <a:pt x="649" y="375"/>
                    </a:lnTo>
                    <a:lnTo>
                      <a:pt x="663" y="399"/>
                    </a:lnTo>
                    <a:lnTo>
                      <a:pt x="884" y="855"/>
                    </a:lnTo>
                    <a:lnTo>
                      <a:pt x="895" y="881"/>
                    </a:lnTo>
                    <a:lnTo>
                      <a:pt x="903" y="907"/>
                    </a:lnTo>
                    <a:lnTo>
                      <a:pt x="909" y="934"/>
                    </a:lnTo>
                    <a:lnTo>
                      <a:pt x="911" y="960"/>
                    </a:lnTo>
                    <a:lnTo>
                      <a:pt x="911" y="987"/>
                    </a:lnTo>
                    <a:lnTo>
                      <a:pt x="909" y="1012"/>
                    </a:lnTo>
                    <a:lnTo>
                      <a:pt x="904" y="1038"/>
                    </a:lnTo>
                    <a:lnTo>
                      <a:pt x="898" y="1063"/>
                    </a:lnTo>
                    <a:lnTo>
                      <a:pt x="887" y="1088"/>
                    </a:lnTo>
                    <a:lnTo>
                      <a:pt x="876" y="1111"/>
                    </a:lnTo>
                    <a:lnTo>
                      <a:pt x="861" y="1133"/>
                    </a:lnTo>
                    <a:lnTo>
                      <a:pt x="845" y="1154"/>
                    </a:lnTo>
                    <a:lnTo>
                      <a:pt x="826" y="1173"/>
                    </a:lnTo>
                    <a:lnTo>
                      <a:pt x="805" y="1190"/>
                    </a:lnTo>
                    <a:lnTo>
                      <a:pt x="782" y="1205"/>
                    </a:lnTo>
                    <a:lnTo>
                      <a:pt x="758" y="1219"/>
                    </a:lnTo>
                    <a:lnTo>
                      <a:pt x="742" y="1227"/>
                    </a:lnTo>
                    <a:lnTo>
                      <a:pt x="726" y="1233"/>
                    </a:lnTo>
                    <a:lnTo>
                      <a:pt x="711" y="1239"/>
                    </a:lnTo>
                    <a:lnTo>
                      <a:pt x="697" y="1242"/>
                    </a:lnTo>
                    <a:lnTo>
                      <a:pt x="683" y="1246"/>
                    </a:lnTo>
                    <a:lnTo>
                      <a:pt x="671" y="1248"/>
                    </a:lnTo>
                    <a:lnTo>
                      <a:pt x="659" y="1249"/>
                    </a:lnTo>
                    <a:lnTo>
                      <a:pt x="648" y="1249"/>
                    </a:lnTo>
                    <a:lnTo>
                      <a:pt x="636" y="1249"/>
                    </a:lnTo>
                    <a:lnTo>
                      <a:pt x="626" y="1247"/>
                    </a:lnTo>
                    <a:lnTo>
                      <a:pt x="615" y="1245"/>
                    </a:lnTo>
                    <a:lnTo>
                      <a:pt x="606" y="1241"/>
                    </a:lnTo>
                    <a:lnTo>
                      <a:pt x="597" y="1238"/>
                    </a:lnTo>
                    <a:lnTo>
                      <a:pt x="588" y="1233"/>
                    </a:lnTo>
                    <a:lnTo>
                      <a:pt x="578" y="1227"/>
                    </a:lnTo>
                    <a:lnTo>
                      <a:pt x="570" y="1222"/>
                    </a:lnTo>
                    <a:lnTo>
                      <a:pt x="567" y="1214"/>
                    </a:lnTo>
                    <a:lnTo>
                      <a:pt x="562" y="1215"/>
                    </a:lnTo>
                    <a:lnTo>
                      <a:pt x="561" y="1214"/>
                    </a:lnTo>
                    <a:lnTo>
                      <a:pt x="560" y="1212"/>
                    </a:lnTo>
                    <a:lnTo>
                      <a:pt x="559" y="1211"/>
                    </a:lnTo>
                    <a:lnTo>
                      <a:pt x="558" y="1210"/>
                    </a:lnTo>
                    <a:lnTo>
                      <a:pt x="527" y="1226"/>
                    </a:lnTo>
                    <a:lnTo>
                      <a:pt x="496" y="1158"/>
                    </a:lnTo>
                    <a:lnTo>
                      <a:pt x="371" y="1247"/>
                    </a:lnTo>
                    <a:lnTo>
                      <a:pt x="393" y="1291"/>
                    </a:lnTo>
                    <a:lnTo>
                      <a:pt x="350" y="1311"/>
                    </a:lnTo>
                    <a:lnTo>
                      <a:pt x="500" y="1618"/>
                    </a:lnTo>
                    <a:lnTo>
                      <a:pt x="558" y="1590"/>
                    </a:lnTo>
                    <a:lnTo>
                      <a:pt x="544" y="1601"/>
                    </a:lnTo>
                    <a:close/>
                  </a:path>
                </a:pathLst>
              </a:custGeom>
              <a:solidFill>
                <a:srgbClr val="7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3" name="Freeform 23"/>
              <p:cNvSpPr>
                <a:spLocks/>
              </p:cNvSpPr>
              <p:nvPr/>
            </p:nvSpPr>
            <p:spPr bwMode="auto">
              <a:xfrm>
                <a:off x="4367" y="3547"/>
                <a:ext cx="214" cy="149"/>
              </a:xfrm>
              <a:custGeom>
                <a:avLst/>
                <a:gdLst>
                  <a:gd name="T0" fmla="*/ 336 w 428"/>
                  <a:gd name="T1" fmla="*/ 167 h 300"/>
                  <a:gd name="T2" fmla="*/ 428 w 428"/>
                  <a:gd name="T3" fmla="*/ 0 h 300"/>
                  <a:gd name="T4" fmla="*/ 0 w 428"/>
                  <a:gd name="T5" fmla="*/ 212 h 300"/>
                  <a:gd name="T6" fmla="*/ 213 w 428"/>
                  <a:gd name="T7" fmla="*/ 243 h 300"/>
                  <a:gd name="T8" fmla="*/ 234 w 428"/>
                  <a:gd name="T9" fmla="*/ 300 h 300"/>
                  <a:gd name="T10" fmla="*/ 357 w 428"/>
                  <a:gd name="T11" fmla="*/ 209 h 300"/>
                  <a:gd name="T12" fmla="*/ 336 w 428"/>
                  <a:gd name="T13" fmla="*/ 16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300">
                    <a:moveTo>
                      <a:pt x="336" y="167"/>
                    </a:moveTo>
                    <a:lnTo>
                      <a:pt x="428" y="0"/>
                    </a:lnTo>
                    <a:lnTo>
                      <a:pt x="0" y="212"/>
                    </a:lnTo>
                    <a:lnTo>
                      <a:pt x="213" y="243"/>
                    </a:lnTo>
                    <a:lnTo>
                      <a:pt x="234" y="300"/>
                    </a:lnTo>
                    <a:lnTo>
                      <a:pt x="357" y="209"/>
                    </a:lnTo>
                    <a:lnTo>
                      <a:pt x="336" y="167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4" name="Freeform 24"/>
              <p:cNvSpPr>
                <a:spLocks/>
              </p:cNvSpPr>
              <p:nvPr/>
            </p:nvSpPr>
            <p:spPr bwMode="auto">
              <a:xfrm>
                <a:off x="4718" y="4085"/>
                <a:ext cx="25" cy="27"/>
              </a:xfrm>
              <a:custGeom>
                <a:avLst/>
                <a:gdLst>
                  <a:gd name="T0" fmla="*/ 2 w 51"/>
                  <a:gd name="T1" fmla="*/ 7 h 56"/>
                  <a:gd name="T2" fmla="*/ 2 w 51"/>
                  <a:gd name="T3" fmla="*/ 8 h 56"/>
                  <a:gd name="T4" fmla="*/ 1 w 51"/>
                  <a:gd name="T5" fmla="*/ 8 h 56"/>
                  <a:gd name="T6" fmla="*/ 1 w 51"/>
                  <a:gd name="T7" fmla="*/ 8 h 56"/>
                  <a:gd name="T8" fmla="*/ 0 w 51"/>
                  <a:gd name="T9" fmla="*/ 8 h 56"/>
                  <a:gd name="T10" fmla="*/ 23 w 51"/>
                  <a:gd name="T11" fmla="*/ 56 h 56"/>
                  <a:gd name="T12" fmla="*/ 23 w 51"/>
                  <a:gd name="T13" fmla="*/ 56 h 56"/>
                  <a:gd name="T14" fmla="*/ 23 w 51"/>
                  <a:gd name="T15" fmla="*/ 54 h 56"/>
                  <a:gd name="T16" fmla="*/ 23 w 51"/>
                  <a:gd name="T17" fmla="*/ 54 h 56"/>
                  <a:gd name="T18" fmla="*/ 24 w 51"/>
                  <a:gd name="T19" fmla="*/ 54 h 56"/>
                  <a:gd name="T20" fmla="*/ 26 w 51"/>
                  <a:gd name="T21" fmla="*/ 53 h 56"/>
                  <a:gd name="T22" fmla="*/ 29 w 51"/>
                  <a:gd name="T23" fmla="*/ 52 h 56"/>
                  <a:gd name="T24" fmla="*/ 31 w 51"/>
                  <a:gd name="T25" fmla="*/ 51 h 56"/>
                  <a:gd name="T26" fmla="*/ 33 w 51"/>
                  <a:gd name="T27" fmla="*/ 50 h 56"/>
                  <a:gd name="T28" fmla="*/ 38 w 51"/>
                  <a:gd name="T29" fmla="*/ 49 h 56"/>
                  <a:gd name="T30" fmla="*/ 43 w 51"/>
                  <a:gd name="T31" fmla="*/ 48 h 56"/>
                  <a:gd name="T32" fmla="*/ 46 w 51"/>
                  <a:gd name="T33" fmla="*/ 46 h 56"/>
                  <a:gd name="T34" fmla="*/ 51 w 51"/>
                  <a:gd name="T35" fmla="*/ 45 h 56"/>
                  <a:gd name="T36" fmla="*/ 15 w 51"/>
                  <a:gd name="T37" fmla="*/ 0 h 56"/>
                  <a:gd name="T38" fmla="*/ 13 w 51"/>
                  <a:gd name="T39" fmla="*/ 3 h 56"/>
                  <a:gd name="T40" fmla="*/ 9 w 51"/>
                  <a:gd name="T41" fmla="*/ 4 h 56"/>
                  <a:gd name="T42" fmla="*/ 6 w 51"/>
                  <a:gd name="T43" fmla="*/ 6 h 56"/>
                  <a:gd name="T44" fmla="*/ 2 w 51"/>
                  <a:gd name="T45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56">
                    <a:moveTo>
                      <a:pt x="2" y="7"/>
                    </a:move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6" y="53"/>
                    </a:lnTo>
                    <a:lnTo>
                      <a:pt x="29" y="52"/>
                    </a:lnTo>
                    <a:lnTo>
                      <a:pt x="31" y="51"/>
                    </a:lnTo>
                    <a:lnTo>
                      <a:pt x="33" y="50"/>
                    </a:lnTo>
                    <a:lnTo>
                      <a:pt x="38" y="49"/>
                    </a:lnTo>
                    <a:lnTo>
                      <a:pt x="43" y="48"/>
                    </a:lnTo>
                    <a:lnTo>
                      <a:pt x="46" y="46"/>
                    </a:lnTo>
                    <a:lnTo>
                      <a:pt x="51" y="45"/>
                    </a:lnTo>
                    <a:lnTo>
                      <a:pt x="15" y="0"/>
                    </a:lnTo>
                    <a:lnTo>
                      <a:pt x="13" y="3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5" name="Freeform 25"/>
              <p:cNvSpPr>
                <a:spLocks/>
              </p:cNvSpPr>
              <p:nvPr/>
            </p:nvSpPr>
            <p:spPr bwMode="auto">
              <a:xfrm>
                <a:off x="4571" y="3995"/>
                <a:ext cx="326" cy="227"/>
              </a:xfrm>
              <a:custGeom>
                <a:avLst/>
                <a:gdLst>
                  <a:gd name="T0" fmla="*/ 611 w 652"/>
                  <a:gd name="T1" fmla="*/ 42 h 455"/>
                  <a:gd name="T2" fmla="*/ 547 w 652"/>
                  <a:gd name="T3" fmla="*/ 15 h 455"/>
                  <a:gd name="T4" fmla="*/ 476 w 652"/>
                  <a:gd name="T5" fmla="*/ 24 h 455"/>
                  <a:gd name="T6" fmla="*/ 421 w 652"/>
                  <a:gd name="T7" fmla="*/ 30 h 455"/>
                  <a:gd name="T8" fmla="*/ 358 w 652"/>
                  <a:gd name="T9" fmla="*/ 20 h 455"/>
                  <a:gd name="T10" fmla="*/ 305 w 652"/>
                  <a:gd name="T11" fmla="*/ 6 h 455"/>
                  <a:gd name="T12" fmla="*/ 273 w 652"/>
                  <a:gd name="T13" fmla="*/ 0 h 455"/>
                  <a:gd name="T14" fmla="*/ 240 w 652"/>
                  <a:gd name="T15" fmla="*/ 3 h 455"/>
                  <a:gd name="T16" fmla="*/ 224 w 652"/>
                  <a:gd name="T17" fmla="*/ 9 h 455"/>
                  <a:gd name="T18" fmla="*/ 218 w 652"/>
                  <a:gd name="T19" fmla="*/ 11 h 455"/>
                  <a:gd name="T20" fmla="*/ 217 w 652"/>
                  <a:gd name="T21" fmla="*/ 11 h 455"/>
                  <a:gd name="T22" fmla="*/ 215 w 652"/>
                  <a:gd name="T23" fmla="*/ 11 h 455"/>
                  <a:gd name="T24" fmla="*/ 211 w 652"/>
                  <a:gd name="T25" fmla="*/ 13 h 455"/>
                  <a:gd name="T26" fmla="*/ 196 w 652"/>
                  <a:gd name="T27" fmla="*/ 24 h 455"/>
                  <a:gd name="T28" fmla="*/ 174 w 652"/>
                  <a:gd name="T29" fmla="*/ 49 h 455"/>
                  <a:gd name="T30" fmla="*/ 159 w 652"/>
                  <a:gd name="T31" fmla="*/ 79 h 455"/>
                  <a:gd name="T32" fmla="*/ 137 w 652"/>
                  <a:gd name="T33" fmla="*/ 129 h 455"/>
                  <a:gd name="T34" fmla="*/ 106 w 652"/>
                  <a:gd name="T35" fmla="*/ 184 h 455"/>
                  <a:gd name="T36" fmla="*/ 68 w 652"/>
                  <a:gd name="T37" fmla="*/ 223 h 455"/>
                  <a:gd name="T38" fmla="*/ 17 w 652"/>
                  <a:gd name="T39" fmla="*/ 274 h 455"/>
                  <a:gd name="T40" fmla="*/ 0 w 652"/>
                  <a:gd name="T41" fmla="*/ 341 h 455"/>
                  <a:gd name="T42" fmla="*/ 24 w 652"/>
                  <a:gd name="T43" fmla="*/ 407 h 455"/>
                  <a:gd name="T44" fmla="*/ 82 w 652"/>
                  <a:gd name="T45" fmla="*/ 449 h 455"/>
                  <a:gd name="T46" fmla="*/ 151 w 652"/>
                  <a:gd name="T47" fmla="*/ 451 h 455"/>
                  <a:gd name="T48" fmla="*/ 196 w 652"/>
                  <a:gd name="T49" fmla="*/ 431 h 455"/>
                  <a:gd name="T50" fmla="*/ 221 w 652"/>
                  <a:gd name="T51" fmla="*/ 404 h 455"/>
                  <a:gd name="T52" fmla="*/ 236 w 652"/>
                  <a:gd name="T53" fmla="*/ 373 h 455"/>
                  <a:gd name="T54" fmla="*/ 259 w 652"/>
                  <a:gd name="T55" fmla="*/ 311 h 455"/>
                  <a:gd name="T56" fmla="*/ 290 w 652"/>
                  <a:gd name="T57" fmla="*/ 259 h 455"/>
                  <a:gd name="T58" fmla="*/ 295 w 652"/>
                  <a:gd name="T59" fmla="*/ 187 h 455"/>
                  <a:gd name="T60" fmla="*/ 262 w 652"/>
                  <a:gd name="T61" fmla="*/ 192 h 455"/>
                  <a:gd name="T62" fmla="*/ 232 w 652"/>
                  <a:gd name="T63" fmla="*/ 177 h 455"/>
                  <a:gd name="T64" fmla="*/ 213 w 652"/>
                  <a:gd name="T65" fmla="*/ 147 h 455"/>
                  <a:gd name="T66" fmla="*/ 214 w 652"/>
                  <a:gd name="T67" fmla="*/ 112 h 455"/>
                  <a:gd name="T68" fmla="*/ 235 w 652"/>
                  <a:gd name="T69" fmla="*/ 85 h 455"/>
                  <a:gd name="T70" fmla="*/ 268 w 652"/>
                  <a:gd name="T71" fmla="*/ 72 h 455"/>
                  <a:gd name="T72" fmla="*/ 302 w 652"/>
                  <a:gd name="T73" fmla="*/ 80 h 455"/>
                  <a:gd name="T74" fmla="*/ 325 w 652"/>
                  <a:gd name="T75" fmla="*/ 107 h 455"/>
                  <a:gd name="T76" fmla="*/ 323 w 652"/>
                  <a:gd name="T77" fmla="*/ 163 h 455"/>
                  <a:gd name="T78" fmla="*/ 362 w 652"/>
                  <a:gd name="T79" fmla="*/ 222 h 455"/>
                  <a:gd name="T80" fmla="*/ 415 w 652"/>
                  <a:gd name="T81" fmla="*/ 227 h 455"/>
                  <a:gd name="T82" fmla="*/ 471 w 652"/>
                  <a:gd name="T83" fmla="*/ 243 h 455"/>
                  <a:gd name="T84" fmla="*/ 513 w 652"/>
                  <a:gd name="T85" fmla="*/ 255 h 455"/>
                  <a:gd name="T86" fmla="*/ 548 w 652"/>
                  <a:gd name="T87" fmla="*/ 255 h 455"/>
                  <a:gd name="T88" fmla="*/ 583 w 652"/>
                  <a:gd name="T89" fmla="*/ 244 h 455"/>
                  <a:gd name="T90" fmla="*/ 636 w 652"/>
                  <a:gd name="T91" fmla="*/ 194 h 455"/>
                  <a:gd name="T92" fmla="*/ 652 w 652"/>
                  <a:gd name="T93" fmla="*/ 126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52" h="455">
                    <a:moveTo>
                      <a:pt x="639" y="80"/>
                    </a:moveTo>
                    <a:lnTo>
                      <a:pt x="627" y="59"/>
                    </a:lnTo>
                    <a:lnTo>
                      <a:pt x="611" y="42"/>
                    </a:lnTo>
                    <a:lnTo>
                      <a:pt x="591" y="30"/>
                    </a:lnTo>
                    <a:lnTo>
                      <a:pt x="570" y="20"/>
                    </a:lnTo>
                    <a:lnTo>
                      <a:pt x="547" y="15"/>
                    </a:lnTo>
                    <a:lnTo>
                      <a:pt x="524" y="13"/>
                    </a:lnTo>
                    <a:lnTo>
                      <a:pt x="500" y="17"/>
                    </a:lnTo>
                    <a:lnTo>
                      <a:pt x="476" y="24"/>
                    </a:lnTo>
                    <a:lnTo>
                      <a:pt x="459" y="28"/>
                    </a:lnTo>
                    <a:lnTo>
                      <a:pt x="440" y="30"/>
                    </a:lnTo>
                    <a:lnTo>
                      <a:pt x="421" y="30"/>
                    </a:lnTo>
                    <a:lnTo>
                      <a:pt x="401" y="27"/>
                    </a:lnTo>
                    <a:lnTo>
                      <a:pt x="379" y="24"/>
                    </a:lnTo>
                    <a:lnTo>
                      <a:pt x="358" y="20"/>
                    </a:lnTo>
                    <a:lnTo>
                      <a:pt x="336" y="16"/>
                    </a:lnTo>
                    <a:lnTo>
                      <a:pt x="316" y="11"/>
                    </a:lnTo>
                    <a:lnTo>
                      <a:pt x="305" y="6"/>
                    </a:lnTo>
                    <a:lnTo>
                      <a:pt x="295" y="3"/>
                    </a:lnTo>
                    <a:lnTo>
                      <a:pt x="285" y="2"/>
                    </a:lnTo>
                    <a:lnTo>
                      <a:pt x="273" y="0"/>
                    </a:lnTo>
                    <a:lnTo>
                      <a:pt x="262" y="0"/>
                    </a:lnTo>
                    <a:lnTo>
                      <a:pt x="251" y="1"/>
                    </a:lnTo>
                    <a:lnTo>
                      <a:pt x="240" y="3"/>
                    </a:lnTo>
                    <a:lnTo>
                      <a:pt x="228" y="6"/>
                    </a:lnTo>
                    <a:lnTo>
                      <a:pt x="226" y="8"/>
                    </a:lnTo>
                    <a:lnTo>
                      <a:pt x="224" y="9"/>
                    </a:lnTo>
                    <a:lnTo>
                      <a:pt x="220" y="10"/>
                    </a:lnTo>
                    <a:lnTo>
                      <a:pt x="218" y="11"/>
                    </a:lnTo>
                    <a:lnTo>
                      <a:pt x="218" y="11"/>
                    </a:lnTo>
                    <a:lnTo>
                      <a:pt x="218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5" y="11"/>
                    </a:lnTo>
                    <a:lnTo>
                      <a:pt x="215" y="11"/>
                    </a:lnTo>
                    <a:lnTo>
                      <a:pt x="213" y="12"/>
                    </a:lnTo>
                    <a:lnTo>
                      <a:pt x="211" y="13"/>
                    </a:lnTo>
                    <a:lnTo>
                      <a:pt x="207" y="16"/>
                    </a:lnTo>
                    <a:lnTo>
                      <a:pt x="205" y="17"/>
                    </a:lnTo>
                    <a:lnTo>
                      <a:pt x="196" y="24"/>
                    </a:lnTo>
                    <a:lnTo>
                      <a:pt x="188" y="32"/>
                    </a:lnTo>
                    <a:lnTo>
                      <a:pt x="180" y="40"/>
                    </a:lnTo>
                    <a:lnTo>
                      <a:pt x="174" y="49"/>
                    </a:lnTo>
                    <a:lnTo>
                      <a:pt x="167" y="58"/>
                    </a:lnTo>
                    <a:lnTo>
                      <a:pt x="163" y="69"/>
                    </a:lnTo>
                    <a:lnTo>
                      <a:pt x="159" y="79"/>
                    </a:lnTo>
                    <a:lnTo>
                      <a:pt x="156" y="89"/>
                    </a:lnTo>
                    <a:lnTo>
                      <a:pt x="146" y="109"/>
                    </a:lnTo>
                    <a:lnTo>
                      <a:pt x="137" y="129"/>
                    </a:lnTo>
                    <a:lnTo>
                      <a:pt x="127" y="148"/>
                    </a:lnTo>
                    <a:lnTo>
                      <a:pt x="118" y="167"/>
                    </a:lnTo>
                    <a:lnTo>
                      <a:pt x="106" y="184"/>
                    </a:lnTo>
                    <a:lnTo>
                      <a:pt x="95" y="199"/>
                    </a:lnTo>
                    <a:lnTo>
                      <a:pt x="82" y="213"/>
                    </a:lnTo>
                    <a:lnTo>
                      <a:pt x="68" y="223"/>
                    </a:lnTo>
                    <a:lnTo>
                      <a:pt x="47" y="238"/>
                    </a:lnTo>
                    <a:lnTo>
                      <a:pt x="31" y="254"/>
                    </a:lnTo>
                    <a:lnTo>
                      <a:pt x="17" y="274"/>
                    </a:lnTo>
                    <a:lnTo>
                      <a:pt x="7" y="295"/>
                    </a:lnTo>
                    <a:lnTo>
                      <a:pt x="1" y="318"/>
                    </a:lnTo>
                    <a:lnTo>
                      <a:pt x="0" y="341"/>
                    </a:lnTo>
                    <a:lnTo>
                      <a:pt x="4" y="364"/>
                    </a:lnTo>
                    <a:lnTo>
                      <a:pt x="12" y="387"/>
                    </a:lnTo>
                    <a:lnTo>
                      <a:pt x="24" y="407"/>
                    </a:lnTo>
                    <a:lnTo>
                      <a:pt x="42" y="426"/>
                    </a:lnTo>
                    <a:lnTo>
                      <a:pt x="60" y="439"/>
                    </a:lnTo>
                    <a:lnTo>
                      <a:pt x="82" y="449"/>
                    </a:lnTo>
                    <a:lnTo>
                      <a:pt x="104" y="454"/>
                    </a:lnTo>
                    <a:lnTo>
                      <a:pt x="128" y="455"/>
                    </a:lnTo>
                    <a:lnTo>
                      <a:pt x="151" y="451"/>
                    </a:lnTo>
                    <a:lnTo>
                      <a:pt x="174" y="443"/>
                    </a:lnTo>
                    <a:lnTo>
                      <a:pt x="186" y="437"/>
                    </a:lnTo>
                    <a:lnTo>
                      <a:pt x="196" y="431"/>
                    </a:lnTo>
                    <a:lnTo>
                      <a:pt x="205" y="422"/>
                    </a:lnTo>
                    <a:lnTo>
                      <a:pt x="213" y="413"/>
                    </a:lnTo>
                    <a:lnTo>
                      <a:pt x="221" y="404"/>
                    </a:lnTo>
                    <a:lnTo>
                      <a:pt x="227" y="395"/>
                    </a:lnTo>
                    <a:lnTo>
                      <a:pt x="232" y="384"/>
                    </a:lnTo>
                    <a:lnTo>
                      <a:pt x="236" y="373"/>
                    </a:lnTo>
                    <a:lnTo>
                      <a:pt x="243" y="351"/>
                    </a:lnTo>
                    <a:lnTo>
                      <a:pt x="250" y="330"/>
                    </a:lnTo>
                    <a:lnTo>
                      <a:pt x="259" y="311"/>
                    </a:lnTo>
                    <a:lnTo>
                      <a:pt x="268" y="291"/>
                    </a:lnTo>
                    <a:lnTo>
                      <a:pt x="279" y="274"/>
                    </a:lnTo>
                    <a:lnTo>
                      <a:pt x="290" y="259"/>
                    </a:lnTo>
                    <a:lnTo>
                      <a:pt x="303" y="245"/>
                    </a:lnTo>
                    <a:lnTo>
                      <a:pt x="318" y="235"/>
                    </a:lnTo>
                    <a:lnTo>
                      <a:pt x="295" y="187"/>
                    </a:lnTo>
                    <a:lnTo>
                      <a:pt x="283" y="191"/>
                    </a:lnTo>
                    <a:lnTo>
                      <a:pt x="273" y="192"/>
                    </a:lnTo>
                    <a:lnTo>
                      <a:pt x="262" y="192"/>
                    </a:lnTo>
                    <a:lnTo>
                      <a:pt x="251" y="189"/>
                    </a:lnTo>
                    <a:lnTo>
                      <a:pt x="241" y="184"/>
                    </a:lnTo>
                    <a:lnTo>
                      <a:pt x="232" y="177"/>
                    </a:lnTo>
                    <a:lnTo>
                      <a:pt x="224" y="169"/>
                    </a:lnTo>
                    <a:lnTo>
                      <a:pt x="217" y="159"/>
                    </a:lnTo>
                    <a:lnTo>
                      <a:pt x="213" y="147"/>
                    </a:lnTo>
                    <a:lnTo>
                      <a:pt x="211" y="136"/>
                    </a:lnTo>
                    <a:lnTo>
                      <a:pt x="212" y="124"/>
                    </a:lnTo>
                    <a:lnTo>
                      <a:pt x="214" y="112"/>
                    </a:lnTo>
                    <a:lnTo>
                      <a:pt x="220" y="102"/>
                    </a:lnTo>
                    <a:lnTo>
                      <a:pt x="226" y="93"/>
                    </a:lnTo>
                    <a:lnTo>
                      <a:pt x="235" y="85"/>
                    </a:lnTo>
                    <a:lnTo>
                      <a:pt x="245" y="78"/>
                    </a:lnTo>
                    <a:lnTo>
                      <a:pt x="257" y="74"/>
                    </a:lnTo>
                    <a:lnTo>
                      <a:pt x="268" y="72"/>
                    </a:lnTo>
                    <a:lnTo>
                      <a:pt x="280" y="73"/>
                    </a:lnTo>
                    <a:lnTo>
                      <a:pt x="292" y="76"/>
                    </a:lnTo>
                    <a:lnTo>
                      <a:pt x="302" y="80"/>
                    </a:lnTo>
                    <a:lnTo>
                      <a:pt x="311" y="87"/>
                    </a:lnTo>
                    <a:lnTo>
                      <a:pt x="319" y="96"/>
                    </a:lnTo>
                    <a:lnTo>
                      <a:pt x="325" y="107"/>
                    </a:lnTo>
                    <a:lnTo>
                      <a:pt x="331" y="126"/>
                    </a:lnTo>
                    <a:lnTo>
                      <a:pt x="330" y="146"/>
                    </a:lnTo>
                    <a:lnTo>
                      <a:pt x="323" y="163"/>
                    </a:lnTo>
                    <a:lnTo>
                      <a:pt x="310" y="179"/>
                    </a:lnTo>
                    <a:lnTo>
                      <a:pt x="346" y="224"/>
                    </a:lnTo>
                    <a:lnTo>
                      <a:pt x="362" y="222"/>
                    </a:lnTo>
                    <a:lnTo>
                      <a:pt x="379" y="222"/>
                    </a:lnTo>
                    <a:lnTo>
                      <a:pt x="396" y="223"/>
                    </a:lnTo>
                    <a:lnTo>
                      <a:pt x="415" y="227"/>
                    </a:lnTo>
                    <a:lnTo>
                      <a:pt x="433" y="230"/>
                    </a:lnTo>
                    <a:lnTo>
                      <a:pt x="452" y="236"/>
                    </a:lnTo>
                    <a:lnTo>
                      <a:pt x="471" y="243"/>
                    </a:lnTo>
                    <a:lnTo>
                      <a:pt x="490" y="250"/>
                    </a:lnTo>
                    <a:lnTo>
                      <a:pt x="501" y="253"/>
                    </a:lnTo>
                    <a:lnTo>
                      <a:pt x="513" y="255"/>
                    </a:lnTo>
                    <a:lnTo>
                      <a:pt x="524" y="257"/>
                    </a:lnTo>
                    <a:lnTo>
                      <a:pt x="536" y="257"/>
                    </a:lnTo>
                    <a:lnTo>
                      <a:pt x="548" y="255"/>
                    </a:lnTo>
                    <a:lnTo>
                      <a:pt x="560" y="253"/>
                    </a:lnTo>
                    <a:lnTo>
                      <a:pt x="571" y="248"/>
                    </a:lnTo>
                    <a:lnTo>
                      <a:pt x="583" y="244"/>
                    </a:lnTo>
                    <a:lnTo>
                      <a:pt x="604" y="231"/>
                    </a:lnTo>
                    <a:lnTo>
                      <a:pt x="622" y="214"/>
                    </a:lnTo>
                    <a:lnTo>
                      <a:pt x="636" y="194"/>
                    </a:lnTo>
                    <a:lnTo>
                      <a:pt x="645" y="174"/>
                    </a:lnTo>
                    <a:lnTo>
                      <a:pt x="651" y="151"/>
                    </a:lnTo>
                    <a:lnTo>
                      <a:pt x="652" y="126"/>
                    </a:lnTo>
                    <a:lnTo>
                      <a:pt x="649" y="103"/>
                    </a:lnTo>
                    <a:lnTo>
                      <a:pt x="639" y="80"/>
                    </a:lnTo>
                    <a:close/>
                  </a:path>
                </a:pathLst>
              </a:custGeom>
              <a:solidFill>
                <a:srgbClr val="007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869486" y="1000124"/>
            <a:ext cx="1549377" cy="5410468"/>
            <a:chOff x="1869486" y="1000124"/>
            <a:chExt cx="1549377" cy="54104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/>
            <a:srcRect l="1" t="76216" r="1690"/>
            <a:stretch/>
          </p:blipFill>
          <p:spPr>
            <a:xfrm>
              <a:off x="1869486" y="5141594"/>
              <a:ext cx="1549377" cy="1268998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/>
            <a:srcRect l="1" t="3552" r="26509" b="16728"/>
            <a:stretch/>
          </p:blipFill>
          <p:spPr>
            <a:xfrm>
              <a:off x="1870729" y="1000124"/>
              <a:ext cx="1158221" cy="4253501"/>
            </a:xfrm>
            <a:prstGeom prst="rect">
              <a:avLst/>
            </a:prstGeom>
          </p:spPr>
        </p:pic>
      </p:grpSp>
      <p:sp>
        <p:nvSpPr>
          <p:cNvPr id="92" name="Left Arrow 91"/>
          <p:cNvSpPr/>
          <p:nvPr/>
        </p:nvSpPr>
        <p:spPr>
          <a:xfrm>
            <a:off x="1458239" y="1026581"/>
            <a:ext cx="708251" cy="379965"/>
          </a:xfrm>
          <a:prstGeom prst="leftArrow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Left Arrow 92"/>
          <p:cNvSpPr/>
          <p:nvPr/>
        </p:nvSpPr>
        <p:spPr>
          <a:xfrm>
            <a:off x="1475688" y="1725054"/>
            <a:ext cx="708251" cy="379965"/>
          </a:xfrm>
          <a:prstGeom prst="leftArrow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2980" y="6458218"/>
            <a:ext cx="25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Squeezed </a:t>
            </a:r>
            <a:r>
              <a:rPr lang="en-US" altLang="zh-CN" dirty="0" smtClean="0"/>
              <a:t>coherent </a:t>
            </a:r>
            <a:r>
              <a:rPr lang="en-US" dirty="0" smtClean="0"/>
              <a:t>states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609673" y="1026581"/>
            <a:ext cx="754912" cy="379965"/>
            <a:chOff x="552893" y="1523262"/>
            <a:chExt cx="754912" cy="379965"/>
          </a:xfrm>
        </p:grpSpPr>
        <p:sp>
          <p:nvSpPr>
            <p:cNvPr id="96" name="Bevel 95"/>
            <p:cNvSpPr/>
            <p:nvPr/>
          </p:nvSpPr>
          <p:spPr>
            <a:xfrm>
              <a:off x="552893" y="1523262"/>
              <a:ext cx="754912" cy="379965"/>
            </a:xfrm>
            <a:prstGeom prst="bevel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52893" y="1523263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</a:t>
              </a:r>
              <a:endParaRPr lang="en-US" dirty="0"/>
            </a:p>
          </p:txBody>
        </p:sp>
      </p:grpSp>
      <p:pic>
        <p:nvPicPr>
          <p:cNvPr id="48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1" b="6075"/>
          <a:stretch/>
        </p:blipFill>
        <p:spPr bwMode="auto">
          <a:xfrm>
            <a:off x="144064" y="5988606"/>
            <a:ext cx="1709338" cy="44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609673" y="1722387"/>
            <a:ext cx="754912" cy="379965"/>
            <a:chOff x="531625" y="2919672"/>
            <a:chExt cx="754912" cy="379965"/>
          </a:xfrm>
        </p:grpSpPr>
        <p:sp>
          <p:nvSpPr>
            <p:cNvPr id="50" name="Bevel 49"/>
            <p:cNvSpPr/>
            <p:nvPr/>
          </p:nvSpPr>
          <p:spPr>
            <a:xfrm>
              <a:off x="531625" y="2919672"/>
              <a:ext cx="754912" cy="379965"/>
            </a:xfrm>
            <a:prstGeom prst="bevel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TextBox 47"/>
            <p:cNvSpPr txBox="1"/>
            <p:nvPr/>
          </p:nvSpPr>
          <p:spPr>
            <a:xfrm>
              <a:off x="533983" y="2919672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Signal</a:t>
              </a:r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6"/>
    </mc:Choice>
    <mc:Fallback xmlns="">
      <p:transition spd="slow" advTm="3475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to expect?</a:t>
            </a:r>
            <a:endParaRPr lang="en-US" dirty="0"/>
          </a:p>
        </p:txBody>
      </p:sp>
      <p:pic>
        <p:nvPicPr>
          <p:cNvPr id="15" name="Grafik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30708" r="14638" b="32495"/>
          <a:stretch/>
        </p:blipFill>
        <p:spPr>
          <a:xfrm>
            <a:off x="2431666" y="4337740"/>
            <a:ext cx="1537250" cy="1548000"/>
          </a:xfrm>
          <a:prstGeom prst="rect">
            <a:avLst/>
          </a:prstGeom>
        </p:spPr>
      </p:pic>
      <p:cxnSp>
        <p:nvCxnSpPr>
          <p:cNvPr id="16" name="Gerade Verbindung mit Pfeil 29"/>
          <p:cNvCxnSpPr/>
          <p:nvPr/>
        </p:nvCxnSpPr>
        <p:spPr>
          <a:xfrm>
            <a:off x="2521876" y="5107646"/>
            <a:ext cx="1368000" cy="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30"/>
          <p:cNvCxnSpPr/>
          <p:nvPr/>
        </p:nvCxnSpPr>
        <p:spPr>
          <a:xfrm rot="-5400000">
            <a:off x="2521876" y="5102993"/>
            <a:ext cx="1368000" cy="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31"/>
          <p:cNvSpPr txBox="1"/>
          <p:nvPr/>
        </p:nvSpPr>
        <p:spPr>
          <a:xfrm>
            <a:off x="3581167" y="5043587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feld 32"/>
          <p:cNvSpPr txBox="1"/>
          <p:nvPr/>
        </p:nvSpPr>
        <p:spPr>
          <a:xfrm>
            <a:off x="2944283" y="4358786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q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Bogen 34"/>
          <p:cNvSpPr/>
          <p:nvPr/>
        </p:nvSpPr>
        <p:spPr>
          <a:xfrm>
            <a:off x="2935056" y="4823716"/>
            <a:ext cx="573848" cy="556005"/>
          </a:xfrm>
          <a:prstGeom prst="arc">
            <a:avLst>
              <a:gd name="adj1" fmla="val 17071600"/>
              <a:gd name="adj2" fmla="val 0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35"/>
              <p:cNvSpPr txBox="1"/>
              <p:nvPr/>
            </p:nvSpPr>
            <p:spPr>
              <a:xfrm>
                <a:off x="3305124" y="4866777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24" y="4866777"/>
                <a:ext cx="139462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30435" r="-2608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fi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91" y="4337740"/>
            <a:ext cx="1537250" cy="1537994"/>
          </a:xfrm>
          <a:prstGeom prst="rect">
            <a:avLst/>
          </a:prstGeom>
        </p:spPr>
      </p:pic>
      <p:cxnSp>
        <p:nvCxnSpPr>
          <p:cNvPr id="23" name="Gerade Verbindung mit Pfeil 44"/>
          <p:cNvCxnSpPr/>
          <p:nvPr/>
        </p:nvCxnSpPr>
        <p:spPr>
          <a:xfrm>
            <a:off x="5236501" y="5102643"/>
            <a:ext cx="1368000" cy="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45"/>
          <p:cNvCxnSpPr/>
          <p:nvPr/>
        </p:nvCxnSpPr>
        <p:spPr>
          <a:xfrm rot="-5400000">
            <a:off x="5236501" y="5097990"/>
            <a:ext cx="1368000" cy="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46"/>
          <p:cNvSpPr txBox="1"/>
          <p:nvPr/>
        </p:nvSpPr>
        <p:spPr>
          <a:xfrm>
            <a:off x="6295792" y="5038584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feld 47"/>
          <p:cNvSpPr txBox="1"/>
          <p:nvPr/>
        </p:nvSpPr>
        <p:spPr>
          <a:xfrm>
            <a:off x="5658908" y="4353783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q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7" name="Gerader Verbinder 48"/>
          <p:cNvCxnSpPr/>
          <p:nvPr/>
        </p:nvCxnSpPr>
        <p:spPr>
          <a:xfrm flipH="1">
            <a:off x="5916293" y="4332737"/>
            <a:ext cx="767248" cy="769906"/>
          </a:xfrm>
          <a:prstGeom prst="line">
            <a:avLst/>
          </a:prstGeom>
          <a:ln w="95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ogen 49"/>
          <p:cNvSpPr/>
          <p:nvPr/>
        </p:nvSpPr>
        <p:spPr>
          <a:xfrm>
            <a:off x="5619812" y="4782063"/>
            <a:ext cx="663516" cy="630497"/>
          </a:xfrm>
          <a:prstGeom prst="arc">
            <a:avLst>
              <a:gd name="adj1" fmla="val 18739168"/>
              <a:gd name="adj2" fmla="val 0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50"/>
              <p:cNvSpPr txBox="1"/>
              <p:nvPr/>
            </p:nvSpPr>
            <p:spPr>
              <a:xfrm>
                <a:off x="6086887" y="4903199"/>
                <a:ext cx="1263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887" y="4903199"/>
                <a:ext cx="126317" cy="184666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896533" y="1223878"/>
            <a:ext cx="3561292" cy="2862327"/>
            <a:chOff x="1896533" y="1223878"/>
            <a:chExt cx="3561292" cy="286232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03"/>
            <a:stretch/>
          </p:blipFill>
          <p:spPr bwMode="auto">
            <a:xfrm>
              <a:off x="1896533" y="1223878"/>
              <a:ext cx="453572" cy="60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54" b="54415"/>
            <a:stretch/>
          </p:blipFill>
          <p:spPr bwMode="auto">
            <a:xfrm>
              <a:off x="2428250" y="1223878"/>
              <a:ext cx="3029575" cy="25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62279" y="3686095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</a:t>
              </a:r>
              <a:endParaRPr lang="en-US" sz="2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95382" y="1214351"/>
            <a:ext cx="2524693" cy="2804576"/>
            <a:chOff x="5695382" y="1214351"/>
            <a:chExt cx="2524693" cy="2804576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872" b="54922"/>
            <a:stretch/>
          </p:blipFill>
          <p:spPr bwMode="auto">
            <a:xfrm>
              <a:off x="5695382" y="1214351"/>
              <a:ext cx="2524693" cy="25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793482" y="3618817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</a:t>
              </a: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45" y="1311688"/>
            <a:ext cx="2286991" cy="228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71" y="1316267"/>
            <a:ext cx="2311160" cy="228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35360" y="6074564"/>
            <a:ext cx="1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Anti-squeeze angle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49111" y="6074564"/>
            <a:ext cx="213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Coherent state angle</a:t>
            </a:r>
            <a:endParaRPr lang="en-US" dirty="0"/>
          </a:p>
        </p:txBody>
      </p:sp>
      <p:cxnSp>
        <p:nvCxnSpPr>
          <p:cNvPr id="31" name="Gerader Verbinder 48"/>
          <p:cNvCxnSpPr/>
          <p:nvPr/>
        </p:nvCxnSpPr>
        <p:spPr>
          <a:xfrm flipH="1">
            <a:off x="3208474" y="4358786"/>
            <a:ext cx="236112" cy="766496"/>
          </a:xfrm>
          <a:prstGeom prst="line">
            <a:avLst/>
          </a:prstGeom>
          <a:ln w="95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0" r="19399"/>
          <a:stretch/>
        </p:blipFill>
        <p:spPr bwMode="auto">
          <a:xfrm>
            <a:off x="986250" y="1223878"/>
            <a:ext cx="939800" cy="60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0859" y="1205884"/>
            <a:ext cx="2752613" cy="987959"/>
            <a:chOff x="150859" y="1205884"/>
            <a:chExt cx="2752613" cy="987959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31"/>
            <a:stretch/>
          </p:blipFill>
          <p:spPr bwMode="auto">
            <a:xfrm>
              <a:off x="163254" y="1205884"/>
              <a:ext cx="852092" cy="60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0859" y="1793733"/>
              <a:ext cx="27526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Squeezed coherent state</a:t>
              </a:r>
              <a:endParaRPr lang="en-US" sz="20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13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3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27"/>
    </mc:Choice>
    <mc:Fallback xmlns="">
      <p:transition spd="slow" advTm="88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Squeezed coherent states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8" b="58045"/>
          <a:stretch/>
        </p:blipFill>
        <p:spPr bwMode="auto">
          <a:xfrm>
            <a:off x="1254638" y="3124053"/>
            <a:ext cx="6412987" cy="217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091888" y="2186582"/>
            <a:ext cx="754912" cy="379965"/>
            <a:chOff x="552893" y="1523262"/>
            <a:chExt cx="754912" cy="379965"/>
          </a:xfrm>
        </p:grpSpPr>
        <p:sp>
          <p:nvSpPr>
            <p:cNvPr id="5" name="Bevel 4"/>
            <p:cNvSpPr/>
            <p:nvPr/>
          </p:nvSpPr>
          <p:spPr>
            <a:xfrm>
              <a:off x="552893" y="1523262"/>
              <a:ext cx="754912" cy="379965"/>
            </a:xfrm>
            <a:prstGeom prst="bevel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2893" y="1523263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77856" y="2638924"/>
            <a:ext cx="754912" cy="379965"/>
            <a:chOff x="531625" y="2919672"/>
            <a:chExt cx="754912" cy="379965"/>
          </a:xfrm>
        </p:grpSpPr>
        <p:sp>
          <p:nvSpPr>
            <p:cNvPr id="7" name="Bevel 6"/>
            <p:cNvSpPr/>
            <p:nvPr/>
          </p:nvSpPr>
          <p:spPr>
            <a:xfrm>
              <a:off x="531625" y="2919672"/>
              <a:ext cx="754912" cy="379965"/>
            </a:xfrm>
            <a:prstGeom prst="bevel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983" y="2919672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78309" y="2186582"/>
            <a:ext cx="754912" cy="379965"/>
            <a:chOff x="327837" y="3947691"/>
            <a:chExt cx="754912" cy="379965"/>
          </a:xfrm>
        </p:grpSpPr>
        <p:sp>
          <p:nvSpPr>
            <p:cNvPr id="12" name="Bevel 11"/>
            <p:cNvSpPr/>
            <p:nvPr/>
          </p:nvSpPr>
          <p:spPr>
            <a:xfrm>
              <a:off x="327837" y="3947691"/>
              <a:ext cx="754912" cy="379965"/>
            </a:xfrm>
            <a:prstGeom prst="bevel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648" y="3947691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78309" y="2638924"/>
            <a:ext cx="754912" cy="379965"/>
            <a:chOff x="316026" y="5120817"/>
            <a:chExt cx="754912" cy="379965"/>
          </a:xfrm>
        </p:grpSpPr>
        <p:sp>
          <p:nvSpPr>
            <p:cNvPr id="14" name="Bevel 13"/>
            <p:cNvSpPr/>
            <p:nvPr/>
          </p:nvSpPr>
          <p:spPr>
            <a:xfrm>
              <a:off x="316026" y="5120817"/>
              <a:ext cx="754912" cy="379965"/>
            </a:xfrm>
            <a:prstGeom prst="bevel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837" y="5120817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77856" y="2186582"/>
            <a:ext cx="754912" cy="379965"/>
            <a:chOff x="327837" y="3947691"/>
            <a:chExt cx="754912" cy="379965"/>
          </a:xfrm>
        </p:grpSpPr>
        <p:sp>
          <p:nvSpPr>
            <p:cNvPr id="19" name="Bevel 18"/>
            <p:cNvSpPr/>
            <p:nvPr/>
          </p:nvSpPr>
          <p:spPr>
            <a:xfrm>
              <a:off x="327837" y="3947691"/>
              <a:ext cx="754912" cy="379965"/>
            </a:xfrm>
            <a:prstGeom prst="bevel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648" y="3947691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91888" y="2638924"/>
            <a:ext cx="754912" cy="379965"/>
            <a:chOff x="531625" y="2919672"/>
            <a:chExt cx="754912" cy="379965"/>
          </a:xfrm>
        </p:grpSpPr>
        <p:sp>
          <p:nvSpPr>
            <p:cNvPr id="25" name="Bevel 24"/>
            <p:cNvSpPr/>
            <p:nvPr/>
          </p:nvSpPr>
          <p:spPr>
            <a:xfrm>
              <a:off x="531625" y="2919672"/>
              <a:ext cx="754912" cy="379965"/>
            </a:xfrm>
            <a:prstGeom prst="bevel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3983" y="2919672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58866" y="2186582"/>
            <a:ext cx="754912" cy="379965"/>
            <a:chOff x="552893" y="1523262"/>
            <a:chExt cx="754912" cy="379965"/>
          </a:xfrm>
        </p:grpSpPr>
        <p:sp>
          <p:nvSpPr>
            <p:cNvPr id="28" name="Bevel 27"/>
            <p:cNvSpPr/>
            <p:nvPr/>
          </p:nvSpPr>
          <p:spPr>
            <a:xfrm>
              <a:off x="552893" y="1523262"/>
              <a:ext cx="754912" cy="379965"/>
            </a:xfrm>
            <a:prstGeom prst="bevel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2893" y="1523263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58866" y="2638924"/>
            <a:ext cx="754912" cy="379965"/>
            <a:chOff x="316026" y="5120817"/>
            <a:chExt cx="754912" cy="379965"/>
          </a:xfrm>
        </p:grpSpPr>
        <p:sp>
          <p:nvSpPr>
            <p:cNvPr id="31" name="Bevel 30"/>
            <p:cNvSpPr/>
            <p:nvPr/>
          </p:nvSpPr>
          <p:spPr>
            <a:xfrm>
              <a:off x="316026" y="5120817"/>
              <a:ext cx="754912" cy="379965"/>
            </a:xfrm>
            <a:prstGeom prst="bevel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7837" y="5120817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</p:grpSp>
      <p:sp>
        <p:nvSpPr>
          <p:cNvPr id="35" name="Text Box 68"/>
          <p:cNvSpPr txBox="1">
            <a:spLocks noChangeArrowheads="1"/>
          </p:cNvSpPr>
          <p:nvPr/>
        </p:nvSpPr>
        <p:spPr bwMode="auto">
          <a:xfrm>
            <a:off x="0" y="6558089"/>
            <a:ext cx="2877153" cy="312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81639" tIns="55221" rIns="81639" bIns="4082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lvl="0" algn="r">
              <a:defRPr/>
            </a:pPr>
            <a:r>
              <a:rPr lang="en-US" sz="1400" kern="0" dirty="0">
                <a:latin typeface="+mj-lt"/>
                <a:cs typeface="Tahoma"/>
              </a:rPr>
              <a:t>L. Zhong </a:t>
            </a:r>
            <a:r>
              <a:rPr lang="en-US" sz="1400" i="1" kern="0" dirty="0">
                <a:latin typeface="+mj-lt"/>
                <a:cs typeface="Tahoma"/>
              </a:rPr>
              <a:t>et al.</a:t>
            </a:r>
            <a:r>
              <a:rPr lang="en-US" sz="1400" kern="0" dirty="0">
                <a:latin typeface="+mj-lt"/>
                <a:cs typeface="Tahoma"/>
              </a:rPr>
              <a:t>, NJP </a:t>
            </a:r>
            <a:r>
              <a:rPr lang="en-US" sz="1400" b="1" kern="0" dirty="0">
                <a:latin typeface="+mj-lt"/>
                <a:cs typeface="Tahoma"/>
              </a:rPr>
              <a:t>15</a:t>
            </a:r>
            <a:r>
              <a:rPr lang="en-US" sz="1400" kern="0" dirty="0">
                <a:latin typeface="+mj-lt"/>
                <a:cs typeface="Tahoma"/>
              </a:rPr>
              <a:t>, 125013 (2013)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6800" y="6045200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4.3 dB squeezing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14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"/>
    </mc:Choice>
    <mc:Fallback xmlns="">
      <p:transition spd="slow" advTm="1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Squeezed</a:t>
            </a:r>
            <a:r>
              <a:rPr lang="de-DE" dirty="0"/>
              <a:t> </a:t>
            </a:r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en-US" dirty="0"/>
          </a:p>
        </p:txBody>
      </p:sp>
      <p:sp>
        <p:nvSpPr>
          <p:cNvPr id="3235" name="Freeform 3133"/>
          <p:cNvSpPr>
            <a:spLocks/>
          </p:cNvSpPr>
          <p:nvPr/>
        </p:nvSpPr>
        <p:spPr bwMode="auto">
          <a:xfrm>
            <a:off x="7315334" y="1532775"/>
            <a:ext cx="65310" cy="65317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" name="Textfeld 3417"/>
          <p:cNvSpPr txBox="1"/>
          <p:nvPr/>
        </p:nvSpPr>
        <p:spPr>
          <a:xfrm>
            <a:off x="6016508" y="1207972"/>
            <a:ext cx="1195175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de-DE" dirty="0" err="1" smtClean="0"/>
              <a:t>Coherent</a:t>
            </a:r>
            <a:endParaRPr lang="de-DE" dirty="0" smtClean="0"/>
          </a:p>
          <a:p>
            <a:pPr algn="ctr"/>
            <a:r>
              <a:rPr lang="de-DE" dirty="0" err="1"/>
              <a:t>s</a:t>
            </a:r>
            <a:r>
              <a:rPr lang="de-DE" dirty="0" err="1" smtClean="0"/>
              <a:t>tate</a:t>
            </a:r>
            <a:r>
              <a:rPr lang="de-DE" dirty="0" smtClean="0"/>
              <a:t> angle</a:t>
            </a:r>
            <a:endParaRPr lang="en-US" dirty="0"/>
          </a:p>
        </p:txBody>
      </p:sp>
      <p:sp>
        <p:nvSpPr>
          <p:cNvPr id="3300" name="Freeform 3198"/>
          <p:cNvSpPr>
            <a:spLocks/>
          </p:cNvSpPr>
          <p:nvPr/>
        </p:nvSpPr>
        <p:spPr bwMode="auto">
          <a:xfrm>
            <a:off x="6160796" y="2184386"/>
            <a:ext cx="65310" cy="65317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19" name="Textfeld 3418"/>
              <p:cNvSpPr txBox="1"/>
              <p:nvPr/>
            </p:nvSpPr>
            <p:spPr>
              <a:xfrm>
                <a:off x="6435634" y="2049363"/>
                <a:ext cx="433545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19" name="Textfeld 34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839" y="2259043"/>
                <a:ext cx="45070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33" name="Gruppieren 3432"/>
          <p:cNvGrpSpPr/>
          <p:nvPr/>
        </p:nvGrpSpPr>
        <p:grpSpPr>
          <a:xfrm>
            <a:off x="7601288" y="2863955"/>
            <a:ext cx="700514" cy="369332"/>
            <a:chOff x="8379887" y="3156977"/>
            <a:chExt cx="772268" cy="407120"/>
          </a:xfrm>
        </p:grpSpPr>
        <p:sp>
          <p:nvSpPr>
            <p:cNvPr id="3306" name="Rectangle 3204"/>
            <p:cNvSpPr>
              <a:spLocks noChangeArrowheads="1"/>
            </p:cNvSpPr>
            <p:nvPr/>
          </p:nvSpPr>
          <p:spPr bwMode="auto">
            <a:xfrm>
              <a:off x="8379887" y="3311283"/>
              <a:ext cx="60227" cy="6022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" name="Rectangle 3205"/>
            <p:cNvSpPr>
              <a:spLocks noChangeArrowheads="1"/>
            </p:cNvSpPr>
            <p:nvPr/>
          </p:nvSpPr>
          <p:spPr bwMode="auto">
            <a:xfrm>
              <a:off x="8379887" y="3311283"/>
              <a:ext cx="60227" cy="60227"/>
            </a:xfrm>
            <a:prstGeom prst="rect">
              <a:avLst/>
            </a:prstGeom>
            <a:noFill/>
            <a:ln w="19050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7" name="Textfeld 3426"/>
                <p:cNvSpPr txBox="1"/>
                <p:nvPr/>
              </p:nvSpPr>
              <p:spPr>
                <a:xfrm>
                  <a:off x="8655289" y="3156977"/>
                  <a:ext cx="496866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7" name="Textfeld 34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289" y="3156977"/>
                  <a:ext cx="450701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31" name="Textfeld 3430"/>
          <p:cNvSpPr txBox="1"/>
          <p:nvPr/>
        </p:nvSpPr>
        <p:spPr>
          <a:xfrm>
            <a:off x="7388177" y="2014973"/>
            <a:ext cx="1283720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de-DE" dirty="0" smtClean="0"/>
              <a:t>Anti-</a:t>
            </a:r>
            <a:r>
              <a:rPr lang="de-DE" dirty="0" err="1" smtClean="0"/>
              <a:t>squeeze</a:t>
            </a:r>
            <a:r>
              <a:rPr lang="de-DE" dirty="0" smtClean="0"/>
              <a:t> angle</a:t>
            </a:r>
            <a:endParaRPr lang="en-US" dirty="0"/>
          </a:p>
        </p:txBody>
      </p:sp>
      <p:sp>
        <p:nvSpPr>
          <p:cNvPr id="3449" name="Textfeld 3448"/>
          <p:cNvSpPr txBox="1"/>
          <p:nvPr/>
        </p:nvSpPr>
        <p:spPr>
          <a:xfrm>
            <a:off x="7479242" y="1395515"/>
            <a:ext cx="1028485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de-DE" dirty="0" err="1" smtClean="0"/>
              <a:t>Vacuum</a:t>
            </a:r>
            <a:endParaRPr lang="en-US" dirty="0"/>
          </a:p>
        </p:txBody>
      </p:sp>
      <p:grpSp>
        <p:nvGrpSpPr>
          <p:cNvPr id="3462" name="Gruppieren 3461"/>
          <p:cNvGrpSpPr/>
          <p:nvPr/>
        </p:nvGrpSpPr>
        <p:grpSpPr>
          <a:xfrm>
            <a:off x="812100" y="1266490"/>
            <a:ext cx="4937195" cy="4948842"/>
            <a:chOff x="895284" y="1396071"/>
            <a:chExt cx="5442915" cy="5455182"/>
          </a:xfrm>
        </p:grpSpPr>
        <p:sp>
          <p:nvSpPr>
            <p:cNvPr id="3329" name="Line 3227"/>
            <p:cNvSpPr>
              <a:spLocks noChangeShapeType="1"/>
            </p:cNvSpPr>
            <p:nvPr/>
          </p:nvSpPr>
          <p:spPr bwMode="auto">
            <a:xfrm>
              <a:off x="1574260" y="1396071"/>
              <a:ext cx="476393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" name="Freeform 3228"/>
            <p:cNvSpPr>
              <a:spLocks/>
            </p:cNvSpPr>
            <p:nvPr/>
          </p:nvSpPr>
          <p:spPr bwMode="auto">
            <a:xfrm>
              <a:off x="1574260" y="1396071"/>
              <a:ext cx="4763939" cy="4757916"/>
            </a:xfrm>
            <a:custGeom>
              <a:avLst/>
              <a:gdLst>
                <a:gd name="T0" fmla="*/ 0 w 1582"/>
                <a:gd name="T1" fmla="*/ 1580 h 1580"/>
                <a:gd name="T2" fmla="*/ 1582 w 1582"/>
                <a:gd name="T3" fmla="*/ 1580 h 1580"/>
                <a:gd name="T4" fmla="*/ 1582 w 1582"/>
                <a:gd name="T5" fmla="*/ 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2" h="1580">
                  <a:moveTo>
                    <a:pt x="0" y="1580"/>
                  </a:moveTo>
                  <a:lnTo>
                    <a:pt x="1582" y="1580"/>
                  </a:lnTo>
                  <a:lnTo>
                    <a:pt x="158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" name="Line 3229"/>
            <p:cNvSpPr>
              <a:spLocks noChangeShapeType="1"/>
            </p:cNvSpPr>
            <p:nvPr/>
          </p:nvSpPr>
          <p:spPr bwMode="auto">
            <a:xfrm flipV="1">
              <a:off x="1574260" y="1396071"/>
              <a:ext cx="0" cy="47579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" name="Line 3230"/>
            <p:cNvSpPr>
              <a:spLocks noChangeShapeType="1"/>
            </p:cNvSpPr>
            <p:nvPr/>
          </p:nvSpPr>
          <p:spPr bwMode="auto">
            <a:xfrm flipV="1">
              <a:off x="1839258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" name="Line 3231"/>
            <p:cNvSpPr>
              <a:spLocks noChangeShapeType="1"/>
            </p:cNvSpPr>
            <p:nvPr/>
          </p:nvSpPr>
          <p:spPr bwMode="auto">
            <a:xfrm>
              <a:off x="1839258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" name="Line 3232"/>
            <p:cNvSpPr>
              <a:spLocks noChangeShapeType="1"/>
            </p:cNvSpPr>
            <p:nvPr/>
          </p:nvSpPr>
          <p:spPr bwMode="auto">
            <a:xfrm flipV="1">
              <a:off x="2893227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" name="Line 3233"/>
            <p:cNvSpPr>
              <a:spLocks noChangeShapeType="1"/>
            </p:cNvSpPr>
            <p:nvPr/>
          </p:nvSpPr>
          <p:spPr bwMode="auto">
            <a:xfrm>
              <a:off x="2893227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6" name="Line 3234"/>
            <p:cNvSpPr>
              <a:spLocks noChangeShapeType="1"/>
            </p:cNvSpPr>
            <p:nvPr/>
          </p:nvSpPr>
          <p:spPr bwMode="auto">
            <a:xfrm flipV="1">
              <a:off x="3953218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7" name="Line 3235"/>
            <p:cNvSpPr>
              <a:spLocks noChangeShapeType="1"/>
            </p:cNvSpPr>
            <p:nvPr/>
          </p:nvSpPr>
          <p:spPr bwMode="auto">
            <a:xfrm>
              <a:off x="3953218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8" name="Line 3236"/>
            <p:cNvSpPr>
              <a:spLocks noChangeShapeType="1"/>
            </p:cNvSpPr>
            <p:nvPr/>
          </p:nvSpPr>
          <p:spPr bwMode="auto">
            <a:xfrm flipV="1">
              <a:off x="5013210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9" name="Line 3237"/>
            <p:cNvSpPr>
              <a:spLocks noChangeShapeType="1"/>
            </p:cNvSpPr>
            <p:nvPr/>
          </p:nvSpPr>
          <p:spPr bwMode="auto">
            <a:xfrm>
              <a:off x="5013210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0" name="Line 3238"/>
            <p:cNvSpPr>
              <a:spLocks noChangeShapeType="1"/>
            </p:cNvSpPr>
            <p:nvPr/>
          </p:nvSpPr>
          <p:spPr bwMode="auto">
            <a:xfrm flipV="1">
              <a:off x="6073201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1" name="Line 3239"/>
            <p:cNvSpPr>
              <a:spLocks noChangeShapeType="1"/>
            </p:cNvSpPr>
            <p:nvPr/>
          </p:nvSpPr>
          <p:spPr bwMode="auto">
            <a:xfrm>
              <a:off x="6073201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2" name="Line 3240"/>
            <p:cNvSpPr>
              <a:spLocks noChangeShapeType="1"/>
            </p:cNvSpPr>
            <p:nvPr/>
          </p:nvSpPr>
          <p:spPr bwMode="auto">
            <a:xfrm>
              <a:off x="1574260" y="588898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3" name="Line 3241"/>
            <p:cNvSpPr>
              <a:spLocks noChangeShapeType="1"/>
            </p:cNvSpPr>
            <p:nvPr/>
          </p:nvSpPr>
          <p:spPr bwMode="auto">
            <a:xfrm flipH="1">
              <a:off x="6290018" y="588898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4" name="Line 3242"/>
            <p:cNvSpPr>
              <a:spLocks noChangeShapeType="1"/>
            </p:cNvSpPr>
            <p:nvPr/>
          </p:nvSpPr>
          <p:spPr bwMode="auto">
            <a:xfrm>
              <a:off x="1574260" y="482899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5" name="Line 3243"/>
            <p:cNvSpPr>
              <a:spLocks noChangeShapeType="1"/>
            </p:cNvSpPr>
            <p:nvPr/>
          </p:nvSpPr>
          <p:spPr bwMode="auto">
            <a:xfrm flipH="1">
              <a:off x="6290018" y="482899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6" name="Line 3244"/>
            <p:cNvSpPr>
              <a:spLocks noChangeShapeType="1"/>
            </p:cNvSpPr>
            <p:nvPr/>
          </p:nvSpPr>
          <p:spPr bwMode="auto">
            <a:xfrm>
              <a:off x="1574260" y="377502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7" name="Line 3245"/>
            <p:cNvSpPr>
              <a:spLocks noChangeShapeType="1"/>
            </p:cNvSpPr>
            <p:nvPr/>
          </p:nvSpPr>
          <p:spPr bwMode="auto">
            <a:xfrm flipH="1">
              <a:off x="6290018" y="377502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" name="Line 3246"/>
            <p:cNvSpPr>
              <a:spLocks noChangeShapeType="1"/>
            </p:cNvSpPr>
            <p:nvPr/>
          </p:nvSpPr>
          <p:spPr bwMode="auto">
            <a:xfrm>
              <a:off x="1574260" y="271503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" name="Line 3247"/>
            <p:cNvSpPr>
              <a:spLocks noChangeShapeType="1"/>
            </p:cNvSpPr>
            <p:nvPr/>
          </p:nvSpPr>
          <p:spPr bwMode="auto">
            <a:xfrm flipH="1">
              <a:off x="6290018" y="271503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0" name="Line 3248"/>
            <p:cNvSpPr>
              <a:spLocks noChangeShapeType="1"/>
            </p:cNvSpPr>
            <p:nvPr/>
          </p:nvSpPr>
          <p:spPr bwMode="auto">
            <a:xfrm>
              <a:off x="1574260" y="166106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1" name="Line 3249"/>
            <p:cNvSpPr>
              <a:spLocks noChangeShapeType="1"/>
            </p:cNvSpPr>
            <p:nvPr/>
          </p:nvSpPr>
          <p:spPr bwMode="auto">
            <a:xfrm flipH="1">
              <a:off x="6290018" y="166106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" name="Textfeld 3449"/>
            <p:cNvSpPr txBox="1"/>
            <p:nvPr/>
          </p:nvSpPr>
          <p:spPr>
            <a:xfrm>
              <a:off x="1636873" y="6162575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-8</a:t>
              </a:r>
              <a:endParaRPr lang="en-US" dirty="0"/>
            </a:p>
          </p:txBody>
        </p:sp>
        <p:sp>
          <p:nvSpPr>
            <p:cNvPr id="3451" name="Textfeld 3450"/>
            <p:cNvSpPr txBox="1"/>
            <p:nvPr/>
          </p:nvSpPr>
          <p:spPr>
            <a:xfrm>
              <a:off x="2692115" y="6156101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-4</a:t>
              </a:r>
              <a:endParaRPr lang="en-US" dirty="0"/>
            </a:p>
          </p:txBody>
        </p:sp>
        <p:sp>
          <p:nvSpPr>
            <p:cNvPr id="3452" name="Textfeld 3451"/>
            <p:cNvSpPr txBox="1"/>
            <p:nvPr/>
          </p:nvSpPr>
          <p:spPr>
            <a:xfrm>
              <a:off x="3789935" y="6162575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0</a:t>
              </a:r>
              <a:endParaRPr lang="en-US" dirty="0"/>
            </a:p>
          </p:txBody>
        </p:sp>
        <p:sp>
          <p:nvSpPr>
            <p:cNvPr id="3453" name="Textfeld 3452"/>
            <p:cNvSpPr txBox="1"/>
            <p:nvPr/>
          </p:nvSpPr>
          <p:spPr>
            <a:xfrm>
              <a:off x="4842744" y="6162127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4</a:t>
              </a:r>
              <a:endParaRPr lang="en-US" dirty="0"/>
            </a:p>
          </p:txBody>
        </p:sp>
        <p:sp>
          <p:nvSpPr>
            <p:cNvPr id="3454" name="Textfeld 3453"/>
            <p:cNvSpPr txBox="1"/>
            <p:nvPr/>
          </p:nvSpPr>
          <p:spPr>
            <a:xfrm>
              <a:off x="5901657" y="6159176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8</a:t>
              </a:r>
              <a:endParaRPr lang="en-US" dirty="0"/>
            </a:p>
          </p:txBody>
        </p:sp>
        <p:sp>
          <p:nvSpPr>
            <p:cNvPr id="3455" name="Textfeld 3454"/>
            <p:cNvSpPr txBox="1"/>
            <p:nvPr/>
          </p:nvSpPr>
          <p:spPr>
            <a:xfrm>
              <a:off x="3782018" y="6444133"/>
              <a:ext cx="3378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p</a:t>
              </a:r>
              <a:endParaRPr lang="en-US" dirty="0"/>
            </a:p>
          </p:txBody>
        </p:sp>
        <p:sp>
          <p:nvSpPr>
            <p:cNvPr id="3456" name="Textfeld 3455"/>
            <p:cNvSpPr txBox="1"/>
            <p:nvPr/>
          </p:nvSpPr>
          <p:spPr>
            <a:xfrm>
              <a:off x="1178471" y="5696807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-8</a:t>
              </a:r>
              <a:endParaRPr lang="en-US" dirty="0"/>
            </a:p>
          </p:txBody>
        </p:sp>
        <p:sp>
          <p:nvSpPr>
            <p:cNvPr id="3457" name="Textfeld 3456"/>
            <p:cNvSpPr txBox="1"/>
            <p:nvPr/>
          </p:nvSpPr>
          <p:spPr>
            <a:xfrm>
              <a:off x="1178471" y="4642295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-4</a:t>
              </a:r>
              <a:endParaRPr lang="en-US" dirty="0"/>
            </a:p>
          </p:txBody>
        </p:sp>
        <p:sp>
          <p:nvSpPr>
            <p:cNvPr id="3458" name="Textfeld 3457"/>
            <p:cNvSpPr txBox="1"/>
            <p:nvPr/>
          </p:nvSpPr>
          <p:spPr>
            <a:xfrm>
              <a:off x="1252616" y="3582632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0</a:t>
              </a:r>
              <a:endParaRPr lang="en-US" dirty="0"/>
            </a:p>
          </p:txBody>
        </p:sp>
        <p:sp>
          <p:nvSpPr>
            <p:cNvPr id="3459" name="Textfeld 3458"/>
            <p:cNvSpPr txBox="1"/>
            <p:nvPr/>
          </p:nvSpPr>
          <p:spPr>
            <a:xfrm>
              <a:off x="1249661" y="2533893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4</a:t>
              </a:r>
              <a:endParaRPr lang="en-US" dirty="0"/>
            </a:p>
          </p:txBody>
        </p:sp>
        <p:sp>
          <p:nvSpPr>
            <p:cNvPr id="3460" name="Textfeld 3459"/>
            <p:cNvSpPr txBox="1"/>
            <p:nvPr/>
          </p:nvSpPr>
          <p:spPr>
            <a:xfrm>
              <a:off x="1249661" y="1476403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8</a:t>
              </a:r>
              <a:endParaRPr lang="en-US" dirty="0"/>
            </a:p>
          </p:txBody>
        </p:sp>
        <p:sp>
          <p:nvSpPr>
            <p:cNvPr id="3461" name="Textfeld 3460"/>
            <p:cNvSpPr txBox="1"/>
            <p:nvPr/>
          </p:nvSpPr>
          <p:spPr>
            <a:xfrm>
              <a:off x="895284" y="3570163"/>
              <a:ext cx="3378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q</a:t>
              </a:r>
              <a:endParaRPr lang="en-US" dirty="0"/>
            </a:p>
          </p:txBody>
        </p:sp>
      </p:grpSp>
      <p:sp>
        <p:nvSpPr>
          <p:cNvPr id="336" name="Freeform 3407"/>
          <p:cNvSpPr>
            <a:spLocks/>
          </p:cNvSpPr>
          <p:nvPr/>
        </p:nvSpPr>
        <p:spPr bwMode="auto">
          <a:xfrm>
            <a:off x="3881896" y="3389957"/>
            <a:ext cx="65310" cy="65564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Ellipse 344"/>
          <p:cNvSpPr/>
          <p:nvPr/>
        </p:nvSpPr>
        <p:spPr>
          <a:xfrm>
            <a:off x="1593180" y="3370670"/>
            <a:ext cx="3988057" cy="104369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grpSp>
        <p:nvGrpSpPr>
          <p:cNvPr id="11" name="Gruppieren 10"/>
          <p:cNvGrpSpPr/>
          <p:nvPr/>
        </p:nvGrpSpPr>
        <p:grpSpPr>
          <a:xfrm>
            <a:off x="5558088" y="3408248"/>
            <a:ext cx="54631" cy="54637"/>
            <a:chOff x="6127406" y="3756962"/>
            <a:chExt cx="60227" cy="60227"/>
          </a:xfrm>
        </p:grpSpPr>
        <p:sp>
          <p:nvSpPr>
            <p:cNvPr id="360" name="Rectangle 3453"/>
            <p:cNvSpPr>
              <a:spLocks noChangeArrowheads="1"/>
            </p:cNvSpPr>
            <p:nvPr/>
          </p:nvSpPr>
          <p:spPr bwMode="auto">
            <a:xfrm>
              <a:off x="6127406" y="3756962"/>
              <a:ext cx="60227" cy="6022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3454"/>
            <p:cNvSpPr>
              <a:spLocks noChangeArrowheads="1"/>
            </p:cNvSpPr>
            <p:nvPr/>
          </p:nvSpPr>
          <p:spPr bwMode="auto">
            <a:xfrm>
              <a:off x="6127406" y="3756962"/>
              <a:ext cx="60227" cy="6022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5" name="Textfeld 274"/>
          <p:cNvSpPr txBox="1"/>
          <p:nvPr/>
        </p:nvSpPr>
        <p:spPr>
          <a:xfrm>
            <a:off x="7458110" y="5773161"/>
            <a:ext cx="939303" cy="39946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2000" dirty="0"/>
              <a:t>aligned</a:t>
            </a:r>
          </a:p>
        </p:txBody>
      </p:sp>
      <p:sp>
        <p:nvSpPr>
          <p:cNvPr id="371" name="Rectangle 5"/>
          <p:cNvSpPr>
            <a:spLocks noChangeArrowheads="1"/>
          </p:cNvSpPr>
          <p:nvPr/>
        </p:nvSpPr>
        <p:spPr bwMode="auto">
          <a:xfrm>
            <a:off x="7869713" y="5599735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" name="Rectangle 6"/>
          <p:cNvSpPr>
            <a:spLocks noChangeArrowheads="1"/>
          </p:cNvSpPr>
          <p:nvPr/>
        </p:nvSpPr>
        <p:spPr bwMode="auto">
          <a:xfrm>
            <a:off x="6715430" y="5422596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3" name="Rectangle 7"/>
          <p:cNvSpPr>
            <a:spLocks noChangeArrowheads="1"/>
          </p:cNvSpPr>
          <p:nvPr/>
        </p:nvSpPr>
        <p:spPr bwMode="auto">
          <a:xfrm>
            <a:off x="7866833" y="542259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4" name="Rectangle 8"/>
          <p:cNvSpPr>
            <a:spLocks noChangeArrowheads="1"/>
          </p:cNvSpPr>
          <p:nvPr/>
        </p:nvSpPr>
        <p:spPr bwMode="auto">
          <a:xfrm>
            <a:off x="8876643" y="5435557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5" name="Rectangle 20"/>
          <p:cNvSpPr>
            <a:spLocks noChangeArrowheads="1"/>
          </p:cNvSpPr>
          <p:nvPr/>
        </p:nvSpPr>
        <p:spPr bwMode="auto">
          <a:xfrm>
            <a:off x="6472509" y="5233438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6" name="Rectangle 21"/>
          <p:cNvSpPr>
            <a:spLocks noChangeArrowheads="1"/>
          </p:cNvSpPr>
          <p:nvPr/>
        </p:nvSpPr>
        <p:spPr bwMode="auto">
          <a:xfrm>
            <a:off x="6632348" y="417763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7" name="Rectangle 22"/>
          <p:cNvSpPr>
            <a:spLocks noChangeArrowheads="1"/>
          </p:cNvSpPr>
          <p:nvPr/>
        </p:nvSpPr>
        <p:spPr bwMode="auto">
          <a:xfrm>
            <a:off x="6531548" y="314161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Freeform 48"/>
          <p:cNvSpPr>
            <a:spLocks/>
          </p:cNvSpPr>
          <p:nvPr/>
        </p:nvSpPr>
        <p:spPr bwMode="auto">
          <a:xfrm rot="2700000">
            <a:off x="7838026" y="4206446"/>
            <a:ext cx="128174" cy="128160"/>
          </a:xfrm>
          <a:custGeom>
            <a:avLst/>
            <a:gdLst>
              <a:gd name="T0" fmla="*/ 70 w 89"/>
              <a:gd name="T1" fmla="*/ 8 h 89"/>
              <a:gd name="T2" fmla="*/ 67 w 89"/>
              <a:gd name="T3" fmla="*/ 8 h 89"/>
              <a:gd name="T4" fmla="*/ 64 w 89"/>
              <a:gd name="T5" fmla="*/ 6 h 89"/>
              <a:gd name="T6" fmla="*/ 61 w 89"/>
              <a:gd name="T7" fmla="*/ 3 h 89"/>
              <a:gd name="T8" fmla="*/ 56 w 89"/>
              <a:gd name="T9" fmla="*/ 3 h 89"/>
              <a:gd name="T10" fmla="*/ 53 w 89"/>
              <a:gd name="T11" fmla="*/ 3 h 89"/>
              <a:gd name="T12" fmla="*/ 50 w 89"/>
              <a:gd name="T13" fmla="*/ 3 h 89"/>
              <a:gd name="T14" fmla="*/ 47 w 89"/>
              <a:gd name="T15" fmla="*/ 0 h 89"/>
              <a:gd name="T16" fmla="*/ 44 w 89"/>
              <a:gd name="T17" fmla="*/ 0 h 89"/>
              <a:gd name="T18" fmla="*/ 42 w 89"/>
              <a:gd name="T19" fmla="*/ 0 h 89"/>
              <a:gd name="T20" fmla="*/ 36 w 89"/>
              <a:gd name="T21" fmla="*/ 3 h 89"/>
              <a:gd name="T22" fmla="*/ 33 w 89"/>
              <a:gd name="T23" fmla="*/ 3 h 89"/>
              <a:gd name="T24" fmla="*/ 30 w 89"/>
              <a:gd name="T25" fmla="*/ 3 h 89"/>
              <a:gd name="T26" fmla="*/ 28 w 89"/>
              <a:gd name="T27" fmla="*/ 3 h 89"/>
              <a:gd name="T28" fmla="*/ 25 w 89"/>
              <a:gd name="T29" fmla="*/ 6 h 89"/>
              <a:gd name="T30" fmla="*/ 22 w 89"/>
              <a:gd name="T31" fmla="*/ 8 h 89"/>
              <a:gd name="T32" fmla="*/ 19 w 89"/>
              <a:gd name="T33" fmla="*/ 11 h 89"/>
              <a:gd name="T34" fmla="*/ 14 w 89"/>
              <a:gd name="T35" fmla="*/ 14 h 89"/>
              <a:gd name="T36" fmla="*/ 11 w 89"/>
              <a:gd name="T37" fmla="*/ 17 h 89"/>
              <a:gd name="T38" fmla="*/ 8 w 89"/>
              <a:gd name="T39" fmla="*/ 20 h 89"/>
              <a:gd name="T40" fmla="*/ 5 w 89"/>
              <a:gd name="T41" fmla="*/ 25 h 89"/>
              <a:gd name="T42" fmla="*/ 3 w 89"/>
              <a:gd name="T43" fmla="*/ 28 h 89"/>
              <a:gd name="T44" fmla="*/ 3 w 89"/>
              <a:gd name="T45" fmla="*/ 34 h 89"/>
              <a:gd name="T46" fmla="*/ 0 w 89"/>
              <a:gd name="T47" fmla="*/ 50 h 89"/>
              <a:gd name="T48" fmla="*/ 3 w 89"/>
              <a:gd name="T49" fmla="*/ 56 h 89"/>
              <a:gd name="T50" fmla="*/ 3 w 89"/>
              <a:gd name="T51" fmla="*/ 62 h 89"/>
              <a:gd name="T52" fmla="*/ 5 w 89"/>
              <a:gd name="T53" fmla="*/ 67 h 89"/>
              <a:gd name="T54" fmla="*/ 8 w 89"/>
              <a:gd name="T55" fmla="*/ 70 h 89"/>
              <a:gd name="T56" fmla="*/ 11 w 89"/>
              <a:gd name="T57" fmla="*/ 73 h 89"/>
              <a:gd name="T58" fmla="*/ 14 w 89"/>
              <a:gd name="T59" fmla="*/ 78 h 89"/>
              <a:gd name="T60" fmla="*/ 19 w 89"/>
              <a:gd name="T61" fmla="*/ 78 h 89"/>
              <a:gd name="T62" fmla="*/ 22 w 89"/>
              <a:gd name="T63" fmla="*/ 81 h 89"/>
              <a:gd name="T64" fmla="*/ 25 w 89"/>
              <a:gd name="T65" fmla="*/ 84 h 89"/>
              <a:gd name="T66" fmla="*/ 28 w 89"/>
              <a:gd name="T67" fmla="*/ 87 h 89"/>
              <a:gd name="T68" fmla="*/ 30 w 89"/>
              <a:gd name="T69" fmla="*/ 87 h 89"/>
              <a:gd name="T70" fmla="*/ 33 w 89"/>
              <a:gd name="T71" fmla="*/ 87 h 89"/>
              <a:gd name="T72" fmla="*/ 36 w 89"/>
              <a:gd name="T73" fmla="*/ 87 h 89"/>
              <a:gd name="T74" fmla="*/ 42 w 89"/>
              <a:gd name="T75" fmla="*/ 89 h 89"/>
              <a:gd name="T76" fmla="*/ 44 w 89"/>
              <a:gd name="T77" fmla="*/ 89 h 89"/>
              <a:gd name="T78" fmla="*/ 47 w 89"/>
              <a:gd name="T79" fmla="*/ 89 h 89"/>
              <a:gd name="T80" fmla="*/ 50 w 89"/>
              <a:gd name="T81" fmla="*/ 87 h 89"/>
              <a:gd name="T82" fmla="*/ 53 w 89"/>
              <a:gd name="T83" fmla="*/ 87 h 89"/>
              <a:gd name="T84" fmla="*/ 56 w 89"/>
              <a:gd name="T85" fmla="*/ 87 h 89"/>
              <a:gd name="T86" fmla="*/ 61 w 89"/>
              <a:gd name="T87" fmla="*/ 87 h 89"/>
              <a:gd name="T88" fmla="*/ 64 w 89"/>
              <a:gd name="T89" fmla="*/ 84 h 89"/>
              <a:gd name="T90" fmla="*/ 67 w 89"/>
              <a:gd name="T91" fmla="*/ 81 h 89"/>
              <a:gd name="T92" fmla="*/ 70 w 89"/>
              <a:gd name="T93" fmla="*/ 81 h 89"/>
              <a:gd name="T94" fmla="*/ 72 w 89"/>
              <a:gd name="T95" fmla="*/ 78 h 89"/>
              <a:gd name="T96" fmla="*/ 75 w 89"/>
              <a:gd name="T97" fmla="*/ 75 h 89"/>
              <a:gd name="T98" fmla="*/ 81 w 89"/>
              <a:gd name="T99" fmla="*/ 70 h 89"/>
              <a:gd name="T100" fmla="*/ 83 w 89"/>
              <a:gd name="T101" fmla="*/ 67 h 89"/>
              <a:gd name="T102" fmla="*/ 83 w 89"/>
              <a:gd name="T103" fmla="*/ 62 h 89"/>
              <a:gd name="T104" fmla="*/ 86 w 89"/>
              <a:gd name="T105" fmla="*/ 56 h 89"/>
              <a:gd name="T106" fmla="*/ 89 w 89"/>
              <a:gd name="T107" fmla="*/ 48 h 89"/>
              <a:gd name="T108" fmla="*/ 86 w 89"/>
              <a:gd name="T109" fmla="*/ 34 h 89"/>
              <a:gd name="T110" fmla="*/ 83 w 89"/>
              <a:gd name="T111" fmla="*/ 28 h 89"/>
              <a:gd name="T112" fmla="*/ 83 w 89"/>
              <a:gd name="T113" fmla="*/ 25 h 89"/>
              <a:gd name="T114" fmla="*/ 81 w 89"/>
              <a:gd name="T115" fmla="*/ 20 h 89"/>
              <a:gd name="T116" fmla="*/ 78 w 89"/>
              <a:gd name="T117" fmla="*/ 17 h 89"/>
              <a:gd name="T118" fmla="*/ 75 w 89"/>
              <a:gd name="T11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" h="89">
                <a:moveTo>
                  <a:pt x="72" y="11"/>
                </a:moveTo>
                <a:lnTo>
                  <a:pt x="72" y="11"/>
                </a:lnTo>
                <a:lnTo>
                  <a:pt x="72" y="11"/>
                </a:lnTo>
                <a:lnTo>
                  <a:pt x="70" y="11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67" y="8"/>
                </a:lnTo>
                <a:lnTo>
                  <a:pt x="67" y="8"/>
                </a:lnTo>
                <a:lnTo>
                  <a:pt x="67" y="8"/>
                </a:lnTo>
                <a:lnTo>
                  <a:pt x="67" y="6"/>
                </a:lnTo>
                <a:lnTo>
                  <a:pt x="64" y="6"/>
                </a:lnTo>
                <a:lnTo>
                  <a:pt x="64" y="6"/>
                </a:lnTo>
                <a:lnTo>
                  <a:pt x="64" y="6"/>
                </a:lnTo>
                <a:lnTo>
                  <a:pt x="64" y="6"/>
                </a:lnTo>
                <a:lnTo>
                  <a:pt x="64" y="6"/>
                </a:lnTo>
                <a:lnTo>
                  <a:pt x="61" y="6"/>
                </a:lnTo>
                <a:lnTo>
                  <a:pt x="61" y="6"/>
                </a:lnTo>
                <a:lnTo>
                  <a:pt x="61" y="3"/>
                </a:lnTo>
                <a:lnTo>
                  <a:pt x="61" y="3"/>
                </a:lnTo>
                <a:lnTo>
                  <a:pt x="58" y="3"/>
                </a:lnTo>
                <a:lnTo>
                  <a:pt x="58" y="3"/>
                </a:lnTo>
                <a:lnTo>
                  <a:pt x="58" y="3"/>
                </a:lnTo>
                <a:lnTo>
                  <a:pt x="58" y="3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0" y="3"/>
                </a:lnTo>
                <a:lnTo>
                  <a:pt x="50" y="3"/>
                </a:lnTo>
                <a:lnTo>
                  <a:pt x="50" y="3"/>
                </a:lnTo>
                <a:lnTo>
                  <a:pt x="50" y="3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39" y="0"/>
                </a:lnTo>
                <a:lnTo>
                  <a:pt x="39" y="3"/>
                </a:lnTo>
                <a:lnTo>
                  <a:pt x="39" y="3"/>
                </a:lnTo>
                <a:lnTo>
                  <a:pt x="39" y="3"/>
                </a:lnTo>
                <a:lnTo>
                  <a:pt x="36" y="3"/>
                </a:lnTo>
                <a:lnTo>
                  <a:pt x="36" y="3"/>
                </a:lnTo>
                <a:lnTo>
                  <a:pt x="36" y="3"/>
                </a:lnTo>
                <a:lnTo>
                  <a:pt x="36" y="3"/>
                </a:lnTo>
                <a:lnTo>
                  <a:pt x="36" y="3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0" y="3"/>
                </a:lnTo>
                <a:lnTo>
                  <a:pt x="30" y="3"/>
                </a:lnTo>
                <a:lnTo>
                  <a:pt x="30" y="3"/>
                </a:lnTo>
                <a:lnTo>
                  <a:pt x="30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6"/>
                </a:lnTo>
                <a:lnTo>
                  <a:pt x="28" y="6"/>
                </a:lnTo>
                <a:lnTo>
                  <a:pt x="25" y="6"/>
                </a:lnTo>
                <a:lnTo>
                  <a:pt x="25" y="6"/>
                </a:lnTo>
                <a:lnTo>
                  <a:pt x="25" y="6"/>
                </a:lnTo>
                <a:lnTo>
                  <a:pt x="25" y="6"/>
                </a:lnTo>
                <a:lnTo>
                  <a:pt x="22" y="6"/>
                </a:lnTo>
                <a:lnTo>
                  <a:pt x="22" y="6"/>
                </a:lnTo>
                <a:lnTo>
                  <a:pt x="22" y="8"/>
                </a:lnTo>
                <a:lnTo>
                  <a:pt x="22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19" y="11"/>
                </a:lnTo>
                <a:lnTo>
                  <a:pt x="17" y="11"/>
                </a:lnTo>
                <a:lnTo>
                  <a:pt x="17" y="11"/>
                </a:lnTo>
                <a:lnTo>
                  <a:pt x="17" y="11"/>
                </a:lnTo>
                <a:lnTo>
                  <a:pt x="17" y="11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1" y="14"/>
                </a:lnTo>
                <a:lnTo>
                  <a:pt x="11" y="17"/>
                </a:lnTo>
                <a:lnTo>
                  <a:pt x="11" y="17"/>
                </a:lnTo>
                <a:lnTo>
                  <a:pt x="8" y="17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5" y="22"/>
                </a:lnTo>
                <a:lnTo>
                  <a:pt x="5" y="25"/>
                </a:lnTo>
                <a:lnTo>
                  <a:pt x="5" y="25"/>
                </a:lnTo>
                <a:lnTo>
                  <a:pt x="5" y="25"/>
                </a:lnTo>
                <a:lnTo>
                  <a:pt x="5" y="28"/>
                </a:lnTo>
                <a:lnTo>
                  <a:pt x="3" y="28"/>
                </a:lnTo>
                <a:lnTo>
                  <a:pt x="3" y="28"/>
                </a:lnTo>
                <a:lnTo>
                  <a:pt x="3" y="31"/>
                </a:lnTo>
                <a:lnTo>
                  <a:pt x="3" y="31"/>
                </a:lnTo>
                <a:lnTo>
                  <a:pt x="3" y="31"/>
                </a:lnTo>
                <a:lnTo>
                  <a:pt x="3" y="34"/>
                </a:lnTo>
                <a:lnTo>
                  <a:pt x="3" y="34"/>
                </a:lnTo>
                <a:lnTo>
                  <a:pt x="3" y="36"/>
                </a:lnTo>
                <a:lnTo>
                  <a:pt x="0" y="36"/>
                </a:lnTo>
                <a:lnTo>
                  <a:pt x="0" y="39"/>
                </a:lnTo>
                <a:lnTo>
                  <a:pt x="0" y="39"/>
                </a:lnTo>
                <a:lnTo>
                  <a:pt x="0" y="50"/>
                </a:lnTo>
                <a:lnTo>
                  <a:pt x="0" y="50"/>
                </a:lnTo>
                <a:lnTo>
                  <a:pt x="0" y="53"/>
                </a:lnTo>
                <a:lnTo>
                  <a:pt x="3" y="53"/>
                </a:lnTo>
                <a:lnTo>
                  <a:pt x="3" y="56"/>
                </a:lnTo>
                <a:lnTo>
                  <a:pt x="3" y="56"/>
                </a:lnTo>
                <a:lnTo>
                  <a:pt x="3" y="59"/>
                </a:lnTo>
                <a:lnTo>
                  <a:pt x="3" y="59"/>
                </a:lnTo>
                <a:lnTo>
                  <a:pt x="3" y="59"/>
                </a:lnTo>
                <a:lnTo>
                  <a:pt x="3" y="62"/>
                </a:lnTo>
                <a:lnTo>
                  <a:pt x="3" y="62"/>
                </a:lnTo>
                <a:lnTo>
                  <a:pt x="5" y="62"/>
                </a:lnTo>
                <a:lnTo>
                  <a:pt x="5" y="64"/>
                </a:lnTo>
                <a:lnTo>
                  <a:pt x="5" y="64"/>
                </a:lnTo>
                <a:lnTo>
                  <a:pt x="5" y="64"/>
                </a:lnTo>
                <a:lnTo>
                  <a:pt x="5" y="67"/>
                </a:lnTo>
                <a:lnTo>
                  <a:pt x="5" y="67"/>
                </a:lnTo>
                <a:lnTo>
                  <a:pt x="8" y="67"/>
                </a:lnTo>
                <a:lnTo>
                  <a:pt x="8" y="67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11" y="73"/>
                </a:lnTo>
                <a:lnTo>
                  <a:pt x="11" y="73"/>
                </a:lnTo>
                <a:lnTo>
                  <a:pt x="11" y="73"/>
                </a:lnTo>
                <a:lnTo>
                  <a:pt x="11" y="73"/>
                </a:lnTo>
                <a:lnTo>
                  <a:pt x="11" y="75"/>
                </a:lnTo>
                <a:lnTo>
                  <a:pt x="14" y="75"/>
                </a:lnTo>
                <a:lnTo>
                  <a:pt x="14" y="75"/>
                </a:lnTo>
                <a:lnTo>
                  <a:pt x="14" y="75"/>
                </a:lnTo>
                <a:lnTo>
                  <a:pt x="14" y="78"/>
                </a:lnTo>
                <a:lnTo>
                  <a:pt x="17" y="78"/>
                </a:lnTo>
                <a:lnTo>
                  <a:pt x="17" y="78"/>
                </a:lnTo>
                <a:lnTo>
                  <a:pt x="17" y="78"/>
                </a:lnTo>
                <a:lnTo>
                  <a:pt x="17" y="78"/>
                </a:lnTo>
                <a:lnTo>
                  <a:pt x="19" y="78"/>
                </a:lnTo>
                <a:lnTo>
                  <a:pt x="19" y="81"/>
                </a:lnTo>
                <a:lnTo>
                  <a:pt x="19" y="81"/>
                </a:lnTo>
                <a:lnTo>
                  <a:pt x="19" y="81"/>
                </a:lnTo>
                <a:lnTo>
                  <a:pt x="19" y="81"/>
                </a:lnTo>
                <a:lnTo>
                  <a:pt x="22" y="81"/>
                </a:lnTo>
                <a:lnTo>
                  <a:pt x="22" y="81"/>
                </a:lnTo>
                <a:lnTo>
                  <a:pt x="22" y="84"/>
                </a:lnTo>
                <a:lnTo>
                  <a:pt x="22" y="84"/>
                </a:lnTo>
                <a:lnTo>
                  <a:pt x="25" y="84"/>
                </a:lnTo>
                <a:lnTo>
                  <a:pt x="25" y="84"/>
                </a:lnTo>
                <a:lnTo>
                  <a:pt x="25" y="84"/>
                </a:lnTo>
                <a:lnTo>
                  <a:pt x="25" y="84"/>
                </a:lnTo>
                <a:lnTo>
                  <a:pt x="28" y="84"/>
                </a:lnTo>
                <a:lnTo>
                  <a:pt x="28" y="84"/>
                </a:lnTo>
                <a:lnTo>
                  <a:pt x="28" y="87"/>
                </a:lnTo>
                <a:lnTo>
                  <a:pt x="28" y="87"/>
                </a:lnTo>
                <a:lnTo>
                  <a:pt x="28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3" y="87"/>
                </a:lnTo>
                <a:lnTo>
                  <a:pt x="33" y="87"/>
                </a:lnTo>
                <a:lnTo>
                  <a:pt x="33" y="87"/>
                </a:lnTo>
                <a:lnTo>
                  <a:pt x="33" y="87"/>
                </a:lnTo>
                <a:lnTo>
                  <a:pt x="36" y="87"/>
                </a:lnTo>
                <a:lnTo>
                  <a:pt x="36" y="87"/>
                </a:lnTo>
                <a:lnTo>
                  <a:pt x="36" y="87"/>
                </a:lnTo>
                <a:lnTo>
                  <a:pt x="36" y="87"/>
                </a:lnTo>
                <a:lnTo>
                  <a:pt x="36" y="87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89"/>
                </a:lnTo>
                <a:lnTo>
                  <a:pt x="42" y="89"/>
                </a:lnTo>
                <a:lnTo>
                  <a:pt x="42" y="89"/>
                </a:lnTo>
                <a:lnTo>
                  <a:pt x="42" y="89"/>
                </a:lnTo>
                <a:lnTo>
                  <a:pt x="42" y="89"/>
                </a:lnTo>
                <a:lnTo>
                  <a:pt x="44" y="89"/>
                </a:lnTo>
                <a:lnTo>
                  <a:pt x="44" y="89"/>
                </a:lnTo>
                <a:lnTo>
                  <a:pt x="44" y="89"/>
                </a:lnTo>
                <a:lnTo>
                  <a:pt x="44" y="89"/>
                </a:lnTo>
                <a:lnTo>
                  <a:pt x="47" y="89"/>
                </a:lnTo>
                <a:lnTo>
                  <a:pt x="47" y="89"/>
                </a:lnTo>
                <a:lnTo>
                  <a:pt x="47" y="89"/>
                </a:lnTo>
                <a:lnTo>
                  <a:pt x="47" y="89"/>
                </a:lnTo>
                <a:lnTo>
                  <a:pt x="47" y="89"/>
                </a:lnTo>
                <a:lnTo>
                  <a:pt x="50" y="87"/>
                </a:lnTo>
                <a:lnTo>
                  <a:pt x="50" y="87"/>
                </a:lnTo>
                <a:lnTo>
                  <a:pt x="50" y="87"/>
                </a:lnTo>
                <a:lnTo>
                  <a:pt x="50" y="87"/>
                </a:lnTo>
                <a:lnTo>
                  <a:pt x="53" y="87"/>
                </a:lnTo>
                <a:lnTo>
                  <a:pt x="53" y="87"/>
                </a:lnTo>
                <a:lnTo>
                  <a:pt x="53" y="87"/>
                </a:lnTo>
                <a:lnTo>
                  <a:pt x="53" y="87"/>
                </a:lnTo>
                <a:lnTo>
                  <a:pt x="56" y="87"/>
                </a:lnTo>
                <a:lnTo>
                  <a:pt x="56" y="87"/>
                </a:lnTo>
                <a:lnTo>
                  <a:pt x="56" y="87"/>
                </a:lnTo>
                <a:lnTo>
                  <a:pt x="56" y="87"/>
                </a:lnTo>
                <a:lnTo>
                  <a:pt x="56" y="87"/>
                </a:lnTo>
                <a:lnTo>
                  <a:pt x="58" y="87"/>
                </a:lnTo>
                <a:lnTo>
                  <a:pt x="58" y="87"/>
                </a:lnTo>
                <a:lnTo>
                  <a:pt x="58" y="87"/>
                </a:lnTo>
                <a:lnTo>
                  <a:pt x="58" y="87"/>
                </a:lnTo>
                <a:lnTo>
                  <a:pt x="61" y="87"/>
                </a:lnTo>
                <a:lnTo>
                  <a:pt x="61" y="87"/>
                </a:lnTo>
                <a:lnTo>
                  <a:pt x="61" y="84"/>
                </a:lnTo>
                <a:lnTo>
                  <a:pt x="61" y="84"/>
                </a:lnTo>
                <a:lnTo>
                  <a:pt x="64" y="84"/>
                </a:lnTo>
                <a:lnTo>
                  <a:pt x="64" y="84"/>
                </a:lnTo>
                <a:lnTo>
                  <a:pt x="64" y="84"/>
                </a:lnTo>
                <a:lnTo>
                  <a:pt x="64" y="84"/>
                </a:lnTo>
                <a:lnTo>
                  <a:pt x="64" y="84"/>
                </a:lnTo>
                <a:lnTo>
                  <a:pt x="67" y="84"/>
                </a:lnTo>
                <a:lnTo>
                  <a:pt x="67" y="81"/>
                </a:lnTo>
                <a:lnTo>
                  <a:pt x="67" y="81"/>
                </a:lnTo>
                <a:lnTo>
                  <a:pt x="67" y="81"/>
                </a:lnTo>
                <a:lnTo>
                  <a:pt x="70" y="81"/>
                </a:lnTo>
                <a:lnTo>
                  <a:pt x="70" y="81"/>
                </a:lnTo>
                <a:lnTo>
                  <a:pt x="70" y="81"/>
                </a:lnTo>
                <a:lnTo>
                  <a:pt x="70" y="78"/>
                </a:lnTo>
                <a:lnTo>
                  <a:pt x="72" y="78"/>
                </a:lnTo>
                <a:lnTo>
                  <a:pt x="72" y="78"/>
                </a:lnTo>
                <a:lnTo>
                  <a:pt x="72" y="78"/>
                </a:lnTo>
                <a:lnTo>
                  <a:pt x="72" y="78"/>
                </a:lnTo>
                <a:lnTo>
                  <a:pt x="72" y="75"/>
                </a:lnTo>
                <a:lnTo>
                  <a:pt x="75" y="75"/>
                </a:lnTo>
                <a:lnTo>
                  <a:pt x="75" y="75"/>
                </a:lnTo>
                <a:lnTo>
                  <a:pt x="75" y="75"/>
                </a:lnTo>
                <a:lnTo>
                  <a:pt x="75" y="75"/>
                </a:lnTo>
                <a:lnTo>
                  <a:pt x="78" y="73"/>
                </a:lnTo>
                <a:lnTo>
                  <a:pt x="78" y="73"/>
                </a:lnTo>
                <a:lnTo>
                  <a:pt x="78" y="73"/>
                </a:lnTo>
                <a:lnTo>
                  <a:pt x="78" y="70"/>
                </a:lnTo>
                <a:lnTo>
                  <a:pt x="81" y="70"/>
                </a:lnTo>
                <a:lnTo>
                  <a:pt x="81" y="70"/>
                </a:lnTo>
                <a:lnTo>
                  <a:pt x="81" y="67"/>
                </a:lnTo>
                <a:lnTo>
                  <a:pt x="81" y="67"/>
                </a:lnTo>
                <a:lnTo>
                  <a:pt x="81" y="67"/>
                </a:lnTo>
                <a:lnTo>
                  <a:pt x="83" y="67"/>
                </a:lnTo>
                <a:lnTo>
                  <a:pt x="83" y="64"/>
                </a:lnTo>
                <a:lnTo>
                  <a:pt x="83" y="64"/>
                </a:lnTo>
                <a:lnTo>
                  <a:pt x="83" y="64"/>
                </a:lnTo>
                <a:lnTo>
                  <a:pt x="83" y="62"/>
                </a:lnTo>
                <a:lnTo>
                  <a:pt x="83" y="62"/>
                </a:lnTo>
                <a:lnTo>
                  <a:pt x="83" y="62"/>
                </a:lnTo>
                <a:lnTo>
                  <a:pt x="86" y="59"/>
                </a:lnTo>
                <a:lnTo>
                  <a:pt x="86" y="59"/>
                </a:lnTo>
                <a:lnTo>
                  <a:pt x="86" y="59"/>
                </a:lnTo>
                <a:lnTo>
                  <a:pt x="86" y="56"/>
                </a:lnTo>
                <a:lnTo>
                  <a:pt x="86" y="56"/>
                </a:lnTo>
                <a:lnTo>
                  <a:pt x="86" y="53"/>
                </a:lnTo>
                <a:lnTo>
                  <a:pt x="86" y="53"/>
                </a:lnTo>
                <a:lnTo>
                  <a:pt x="86" y="50"/>
                </a:lnTo>
                <a:lnTo>
                  <a:pt x="89" y="48"/>
                </a:lnTo>
                <a:lnTo>
                  <a:pt x="89" y="39"/>
                </a:lnTo>
                <a:lnTo>
                  <a:pt x="86" y="39"/>
                </a:lnTo>
                <a:lnTo>
                  <a:pt x="86" y="36"/>
                </a:lnTo>
                <a:lnTo>
                  <a:pt x="86" y="36"/>
                </a:lnTo>
                <a:lnTo>
                  <a:pt x="86" y="34"/>
                </a:lnTo>
                <a:lnTo>
                  <a:pt x="86" y="34"/>
                </a:lnTo>
                <a:lnTo>
                  <a:pt x="86" y="31"/>
                </a:lnTo>
                <a:lnTo>
                  <a:pt x="86" y="31"/>
                </a:lnTo>
                <a:lnTo>
                  <a:pt x="86" y="31"/>
                </a:lnTo>
                <a:lnTo>
                  <a:pt x="83" y="28"/>
                </a:lnTo>
                <a:lnTo>
                  <a:pt x="83" y="28"/>
                </a:lnTo>
                <a:lnTo>
                  <a:pt x="83" y="28"/>
                </a:lnTo>
                <a:lnTo>
                  <a:pt x="83" y="25"/>
                </a:lnTo>
                <a:lnTo>
                  <a:pt x="83" y="25"/>
                </a:lnTo>
                <a:lnTo>
                  <a:pt x="83" y="25"/>
                </a:lnTo>
                <a:lnTo>
                  <a:pt x="83" y="22"/>
                </a:lnTo>
                <a:lnTo>
                  <a:pt x="83" y="22"/>
                </a:lnTo>
                <a:lnTo>
                  <a:pt x="81" y="22"/>
                </a:lnTo>
                <a:lnTo>
                  <a:pt x="81" y="22"/>
                </a:lnTo>
                <a:lnTo>
                  <a:pt x="81" y="20"/>
                </a:lnTo>
                <a:lnTo>
                  <a:pt x="81" y="20"/>
                </a:lnTo>
                <a:lnTo>
                  <a:pt x="81" y="20"/>
                </a:lnTo>
                <a:lnTo>
                  <a:pt x="78" y="17"/>
                </a:lnTo>
                <a:lnTo>
                  <a:pt x="78" y="17"/>
                </a:lnTo>
                <a:lnTo>
                  <a:pt x="78" y="17"/>
                </a:lnTo>
                <a:lnTo>
                  <a:pt x="78" y="17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Freeform 49"/>
          <p:cNvSpPr>
            <a:spLocks/>
          </p:cNvSpPr>
          <p:nvPr/>
        </p:nvSpPr>
        <p:spPr bwMode="auto">
          <a:xfrm rot="2700000">
            <a:off x="7962065" y="4265311"/>
            <a:ext cx="4321" cy="4320"/>
          </a:xfrm>
          <a:custGeom>
            <a:avLst/>
            <a:gdLst>
              <a:gd name="T0" fmla="*/ 3 w 3"/>
              <a:gd name="T1" fmla="*/ 3 h 3"/>
              <a:gd name="T2" fmla="*/ 3 w 3"/>
              <a:gd name="T3" fmla="*/ 3 h 3"/>
              <a:gd name="T4" fmla="*/ 0 w 3"/>
              <a:gd name="T5" fmla="*/ 3 h 3"/>
              <a:gd name="T6" fmla="*/ 0 w 3"/>
              <a:gd name="T7" fmla="*/ 0 h 3"/>
              <a:gd name="T8" fmla="*/ 0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3" y="3"/>
                </a:move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1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Freeform 50"/>
          <p:cNvSpPr>
            <a:spLocks/>
          </p:cNvSpPr>
          <p:nvPr/>
        </p:nvSpPr>
        <p:spPr bwMode="auto">
          <a:xfrm rot="2700000">
            <a:off x="7962251" y="4206446"/>
            <a:ext cx="128174" cy="128160"/>
          </a:xfrm>
          <a:custGeom>
            <a:avLst/>
            <a:gdLst>
              <a:gd name="T0" fmla="*/ 70 w 89"/>
              <a:gd name="T1" fmla="*/ 8 h 89"/>
              <a:gd name="T2" fmla="*/ 67 w 89"/>
              <a:gd name="T3" fmla="*/ 5 h 89"/>
              <a:gd name="T4" fmla="*/ 62 w 89"/>
              <a:gd name="T5" fmla="*/ 5 h 89"/>
              <a:gd name="T6" fmla="*/ 59 w 89"/>
              <a:gd name="T7" fmla="*/ 2 h 89"/>
              <a:gd name="T8" fmla="*/ 56 w 89"/>
              <a:gd name="T9" fmla="*/ 2 h 89"/>
              <a:gd name="T10" fmla="*/ 53 w 89"/>
              <a:gd name="T11" fmla="*/ 0 h 89"/>
              <a:gd name="T12" fmla="*/ 50 w 89"/>
              <a:gd name="T13" fmla="*/ 0 h 89"/>
              <a:gd name="T14" fmla="*/ 48 w 89"/>
              <a:gd name="T15" fmla="*/ 0 h 89"/>
              <a:gd name="T16" fmla="*/ 42 w 89"/>
              <a:gd name="T17" fmla="*/ 0 h 89"/>
              <a:gd name="T18" fmla="*/ 39 w 89"/>
              <a:gd name="T19" fmla="*/ 0 h 89"/>
              <a:gd name="T20" fmla="*/ 36 w 89"/>
              <a:gd name="T21" fmla="*/ 0 h 89"/>
              <a:gd name="T22" fmla="*/ 34 w 89"/>
              <a:gd name="T23" fmla="*/ 2 h 89"/>
              <a:gd name="T24" fmla="*/ 31 w 89"/>
              <a:gd name="T25" fmla="*/ 2 h 89"/>
              <a:gd name="T26" fmla="*/ 28 w 89"/>
              <a:gd name="T27" fmla="*/ 5 h 89"/>
              <a:gd name="T28" fmla="*/ 22 w 89"/>
              <a:gd name="T29" fmla="*/ 5 h 89"/>
              <a:gd name="T30" fmla="*/ 20 w 89"/>
              <a:gd name="T31" fmla="*/ 8 h 89"/>
              <a:gd name="T32" fmla="*/ 17 w 89"/>
              <a:gd name="T33" fmla="*/ 11 h 89"/>
              <a:gd name="T34" fmla="*/ 14 w 89"/>
              <a:gd name="T35" fmla="*/ 14 h 89"/>
              <a:gd name="T36" fmla="*/ 11 w 89"/>
              <a:gd name="T37" fmla="*/ 16 h 89"/>
              <a:gd name="T38" fmla="*/ 9 w 89"/>
              <a:gd name="T39" fmla="*/ 22 h 89"/>
              <a:gd name="T40" fmla="*/ 6 w 89"/>
              <a:gd name="T41" fmla="*/ 28 h 89"/>
              <a:gd name="T42" fmla="*/ 3 w 89"/>
              <a:gd name="T43" fmla="*/ 30 h 89"/>
              <a:gd name="T44" fmla="*/ 3 w 89"/>
              <a:gd name="T45" fmla="*/ 36 h 89"/>
              <a:gd name="T46" fmla="*/ 3 w 89"/>
              <a:gd name="T47" fmla="*/ 53 h 89"/>
              <a:gd name="T48" fmla="*/ 3 w 89"/>
              <a:gd name="T49" fmla="*/ 58 h 89"/>
              <a:gd name="T50" fmla="*/ 6 w 89"/>
              <a:gd name="T51" fmla="*/ 61 h 89"/>
              <a:gd name="T52" fmla="*/ 9 w 89"/>
              <a:gd name="T53" fmla="*/ 67 h 89"/>
              <a:gd name="T54" fmla="*/ 11 w 89"/>
              <a:gd name="T55" fmla="*/ 69 h 89"/>
              <a:gd name="T56" fmla="*/ 14 w 89"/>
              <a:gd name="T57" fmla="*/ 75 h 89"/>
              <a:gd name="T58" fmla="*/ 17 w 89"/>
              <a:gd name="T59" fmla="*/ 78 h 89"/>
              <a:gd name="T60" fmla="*/ 20 w 89"/>
              <a:gd name="T61" fmla="*/ 81 h 89"/>
              <a:gd name="T62" fmla="*/ 22 w 89"/>
              <a:gd name="T63" fmla="*/ 83 h 89"/>
              <a:gd name="T64" fmla="*/ 25 w 89"/>
              <a:gd name="T65" fmla="*/ 83 h 89"/>
              <a:gd name="T66" fmla="*/ 31 w 89"/>
              <a:gd name="T67" fmla="*/ 83 h 89"/>
              <a:gd name="T68" fmla="*/ 34 w 89"/>
              <a:gd name="T69" fmla="*/ 86 h 89"/>
              <a:gd name="T70" fmla="*/ 36 w 89"/>
              <a:gd name="T71" fmla="*/ 86 h 89"/>
              <a:gd name="T72" fmla="*/ 39 w 89"/>
              <a:gd name="T73" fmla="*/ 86 h 89"/>
              <a:gd name="T74" fmla="*/ 42 w 89"/>
              <a:gd name="T75" fmla="*/ 89 h 89"/>
              <a:gd name="T76" fmla="*/ 45 w 89"/>
              <a:gd name="T77" fmla="*/ 89 h 89"/>
              <a:gd name="T78" fmla="*/ 50 w 89"/>
              <a:gd name="T79" fmla="*/ 86 h 89"/>
              <a:gd name="T80" fmla="*/ 53 w 89"/>
              <a:gd name="T81" fmla="*/ 86 h 89"/>
              <a:gd name="T82" fmla="*/ 56 w 89"/>
              <a:gd name="T83" fmla="*/ 86 h 89"/>
              <a:gd name="T84" fmla="*/ 59 w 89"/>
              <a:gd name="T85" fmla="*/ 86 h 89"/>
              <a:gd name="T86" fmla="*/ 62 w 89"/>
              <a:gd name="T87" fmla="*/ 83 h 89"/>
              <a:gd name="T88" fmla="*/ 64 w 89"/>
              <a:gd name="T89" fmla="*/ 83 h 89"/>
              <a:gd name="T90" fmla="*/ 67 w 89"/>
              <a:gd name="T91" fmla="*/ 81 h 89"/>
              <a:gd name="T92" fmla="*/ 73 w 89"/>
              <a:gd name="T93" fmla="*/ 78 h 89"/>
              <a:gd name="T94" fmla="*/ 76 w 89"/>
              <a:gd name="T95" fmla="*/ 75 h 89"/>
              <a:gd name="T96" fmla="*/ 78 w 89"/>
              <a:gd name="T97" fmla="*/ 72 h 89"/>
              <a:gd name="T98" fmla="*/ 81 w 89"/>
              <a:gd name="T99" fmla="*/ 69 h 89"/>
              <a:gd name="T100" fmla="*/ 84 w 89"/>
              <a:gd name="T101" fmla="*/ 64 h 89"/>
              <a:gd name="T102" fmla="*/ 87 w 89"/>
              <a:gd name="T103" fmla="*/ 61 h 89"/>
              <a:gd name="T104" fmla="*/ 87 w 89"/>
              <a:gd name="T105" fmla="*/ 55 h 89"/>
              <a:gd name="T106" fmla="*/ 89 w 89"/>
              <a:gd name="T107" fmla="*/ 39 h 89"/>
              <a:gd name="T108" fmla="*/ 87 w 89"/>
              <a:gd name="T109" fmla="*/ 30 h 89"/>
              <a:gd name="T110" fmla="*/ 87 w 89"/>
              <a:gd name="T111" fmla="*/ 28 h 89"/>
              <a:gd name="T112" fmla="*/ 84 w 89"/>
              <a:gd name="T113" fmla="*/ 25 h 89"/>
              <a:gd name="T114" fmla="*/ 81 w 89"/>
              <a:gd name="T115" fmla="*/ 19 h 89"/>
              <a:gd name="T116" fmla="*/ 78 w 89"/>
              <a:gd name="T117" fmla="*/ 16 h 89"/>
              <a:gd name="T118" fmla="*/ 76 w 89"/>
              <a:gd name="T11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" h="89">
                <a:moveTo>
                  <a:pt x="73" y="11"/>
                </a:move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67" y="8"/>
                </a:lnTo>
                <a:lnTo>
                  <a:pt x="67" y="8"/>
                </a:lnTo>
                <a:lnTo>
                  <a:pt x="67" y="5"/>
                </a:lnTo>
                <a:lnTo>
                  <a:pt x="67" y="5"/>
                </a:lnTo>
                <a:lnTo>
                  <a:pt x="67" y="5"/>
                </a:lnTo>
                <a:lnTo>
                  <a:pt x="64" y="5"/>
                </a:lnTo>
                <a:lnTo>
                  <a:pt x="64" y="5"/>
                </a:lnTo>
                <a:lnTo>
                  <a:pt x="64" y="5"/>
                </a:lnTo>
                <a:lnTo>
                  <a:pt x="64" y="5"/>
                </a:lnTo>
                <a:lnTo>
                  <a:pt x="62" y="5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6" y="2"/>
                </a:lnTo>
                <a:lnTo>
                  <a:pt x="56" y="2"/>
                </a:lnTo>
                <a:lnTo>
                  <a:pt x="56" y="2"/>
                </a:lnTo>
                <a:lnTo>
                  <a:pt x="56" y="2"/>
                </a:lnTo>
                <a:lnTo>
                  <a:pt x="53" y="0"/>
                </a:lnTo>
                <a:lnTo>
                  <a:pt x="53" y="0"/>
                </a:lnTo>
                <a:lnTo>
                  <a:pt x="53" y="0"/>
                </a:lnTo>
                <a:lnTo>
                  <a:pt x="53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28" y="2"/>
                </a:lnTo>
                <a:lnTo>
                  <a:pt x="28" y="2"/>
                </a:lnTo>
                <a:lnTo>
                  <a:pt x="28" y="5"/>
                </a:lnTo>
                <a:lnTo>
                  <a:pt x="28" y="5"/>
                </a:lnTo>
                <a:lnTo>
                  <a:pt x="25" y="5"/>
                </a:lnTo>
                <a:lnTo>
                  <a:pt x="25" y="5"/>
                </a:lnTo>
                <a:lnTo>
                  <a:pt x="25" y="5"/>
                </a:lnTo>
                <a:lnTo>
                  <a:pt x="25" y="5"/>
                </a:lnTo>
                <a:lnTo>
                  <a:pt x="22" y="5"/>
                </a:lnTo>
                <a:lnTo>
                  <a:pt x="22" y="5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11"/>
                </a:lnTo>
                <a:lnTo>
                  <a:pt x="17" y="11"/>
                </a:lnTo>
                <a:lnTo>
                  <a:pt x="17" y="11"/>
                </a:lnTo>
                <a:lnTo>
                  <a:pt x="17" y="11"/>
                </a:lnTo>
                <a:lnTo>
                  <a:pt x="17" y="11"/>
                </a:lnTo>
                <a:lnTo>
                  <a:pt x="14" y="11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1" y="14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1" y="19"/>
                </a:lnTo>
                <a:lnTo>
                  <a:pt x="9" y="19"/>
                </a:lnTo>
                <a:lnTo>
                  <a:pt x="9" y="19"/>
                </a:lnTo>
                <a:lnTo>
                  <a:pt x="9" y="22"/>
                </a:lnTo>
                <a:lnTo>
                  <a:pt x="9" y="22"/>
                </a:lnTo>
                <a:lnTo>
                  <a:pt x="6" y="22"/>
                </a:lnTo>
                <a:lnTo>
                  <a:pt x="6" y="22"/>
                </a:lnTo>
                <a:lnTo>
                  <a:pt x="6" y="25"/>
                </a:lnTo>
                <a:lnTo>
                  <a:pt x="6" y="25"/>
                </a:lnTo>
                <a:lnTo>
                  <a:pt x="6" y="28"/>
                </a:lnTo>
                <a:lnTo>
                  <a:pt x="6" y="28"/>
                </a:lnTo>
                <a:lnTo>
                  <a:pt x="3" y="28"/>
                </a:lnTo>
                <a:lnTo>
                  <a:pt x="3" y="28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33"/>
                </a:lnTo>
                <a:lnTo>
                  <a:pt x="3" y="33"/>
                </a:lnTo>
                <a:lnTo>
                  <a:pt x="3" y="36"/>
                </a:lnTo>
                <a:lnTo>
                  <a:pt x="3" y="36"/>
                </a:lnTo>
                <a:lnTo>
                  <a:pt x="3" y="42"/>
                </a:lnTo>
                <a:lnTo>
                  <a:pt x="0" y="42"/>
                </a:lnTo>
                <a:lnTo>
                  <a:pt x="0" y="47"/>
                </a:lnTo>
                <a:lnTo>
                  <a:pt x="3" y="47"/>
                </a:lnTo>
                <a:lnTo>
                  <a:pt x="3" y="53"/>
                </a:lnTo>
                <a:lnTo>
                  <a:pt x="3" y="53"/>
                </a:lnTo>
                <a:lnTo>
                  <a:pt x="3" y="55"/>
                </a:lnTo>
                <a:lnTo>
                  <a:pt x="3" y="55"/>
                </a:lnTo>
                <a:lnTo>
                  <a:pt x="3" y="55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3" y="61"/>
                </a:lnTo>
                <a:lnTo>
                  <a:pt x="6" y="61"/>
                </a:lnTo>
                <a:lnTo>
                  <a:pt x="6" y="61"/>
                </a:lnTo>
                <a:lnTo>
                  <a:pt x="6" y="64"/>
                </a:lnTo>
                <a:lnTo>
                  <a:pt x="6" y="64"/>
                </a:lnTo>
                <a:lnTo>
                  <a:pt x="6" y="64"/>
                </a:lnTo>
                <a:lnTo>
                  <a:pt x="6" y="67"/>
                </a:lnTo>
                <a:lnTo>
                  <a:pt x="9" y="67"/>
                </a:lnTo>
                <a:lnTo>
                  <a:pt x="9" y="67"/>
                </a:lnTo>
                <a:lnTo>
                  <a:pt x="9" y="69"/>
                </a:lnTo>
                <a:lnTo>
                  <a:pt x="9" y="69"/>
                </a:lnTo>
                <a:lnTo>
                  <a:pt x="9" y="69"/>
                </a:lnTo>
                <a:lnTo>
                  <a:pt x="11" y="69"/>
                </a:lnTo>
                <a:lnTo>
                  <a:pt x="11" y="72"/>
                </a:lnTo>
                <a:lnTo>
                  <a:pt x="11" y="72"/>
                </a:lnTo>
                <a:lnTo>
                  <a:pt x="11" y="72"/>
                </a:lnTo>
                <a:lnTo>
                  <a:pt x="11" y="72"/>
                </a:lnTo>
                <a:lnTo>
                  <a:pt x="14" y="75"/>
                </a:lnTo>
                <a:lnTo>
                  <a:pt x="14" y="75"/>
                </a:lnTo>
                <a:lnTo>
                  <a:pt x="14" y="75"/>
                </a:lnTo>
                <a:lnTo>
                  <a:pt x="14" y="75"/>
                </a:lnTo>
                <a:lnTo>
                  <a:pt x="17" y="78"/>
                </a:lnTo>
                <a:lnTo>
                  <a:pt x="17" y="78"/>
                </a:lnTo>
                <a:lnTo>
                  <a:pt x="17" y="78"/>
                </a:lnTo>
                <a:lnTo>
                  <a:pt x="17" y="78"/>
                </a:lnTo>
                <a:lnTo>
                  <a:pt x="20" y="78"/>
                </a:lnTo>
                <a:lnTo>
                  <a:pt x="20" y="81"/>
                </a:lnTo>
                <a:lnTo>
                  <a:pt x="20" y="81"/>
                </a:lnTo>
                <a:lnTo>
                  <a:pt x="20" y="81"/>
                </a:lnTo>
                <a:lnTo>
                  <a:pt x="22" y="81"/>
                </a:lnTo>
                <a:lnTo>
                  <a:pt x="22" y="81"/>
                </a:lnTo>
                <a:lnTo>
                  <a:pt x="22" y="81"/>
                </a:lnTo>
                <a:lnTo>
                  <a:pt x="22" y="83"/>
                </a:lnTo>
                <a:lnTo>
                  <a:pt x="22" y="83"/>
                </a:lnTo>
                <a:lnTo>
                  <a:pt x="25" y="83"/>
                </a:lnTo>
                <a:lnTo>
                  <a:pt x="25" y="83"/>
                </a:lnTo>
                <a:lnTo>
                  <a:pt x="25" y="83"/>
                </a:lnTo>
                <a:lnTo>
                  <a:pt x="25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31" y="83"/>
                </a:lnTo>
                <a:lnTo>
                  <a:pt x="31" y="86"/>
                </a:lnTo>
                <a:lnTo>
                  <a:pt x="31" y="86"/>
                </a:lnTo>
                <a:lnTo>
                  <a:pt x="31" y="86"/>
                </a:lnTo>
                <a:lnTo>
                  <a:pt x="31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6" y="86"/>
                </a:lnTo>
                <a:lnTo>
                  <a:pt x="36" y="86"/>
                </a:lnTo>
                <a:lnTo>
                  <a:pt x="36" y="86"/>
                </a:lnTo>
                <a:lnTo>
                  <a:pt x="36" y="86"/>
                </a:lnTo>
                <a:lnTo>
                  <a:pt x="39" y="86"/>
                </a:lnTo>
                <a:lnTo>
                  <a:pt x="39" y="86"/>
                </a:lnTo>
                <a:lnTo>
                  <a:pt x="39" y="86"/>
                </a:lnTo>
                <a:lnTo>
                  <a:pt x="39" y="86"/>
                </a:lnTo>
                <a:lnTo>
                  <a:pt x="39" y="86"/>
                </a:lnTo>
                <a:lnTo>
                  <a:pt x="42" y="86"/>
                </a:lnTo>
                <a:lnTo>
                  <a:pt x="42" y="86"/>
                </a:lnTo>
                <a:lnTo>
                  <a:pt x="42" y="89"/>
                </a:lnTo>
                <a:lnTo>
                  <a:pt x="42" y="89"/>
                </a:lnTo>
                <a:lnTo>
                  <a:pt x="45" y="89"/>
                </a:lnTo>
                <a:lnTo>
                  <a:pt x="45" y="89"/>
                </a:lnTo>
                <a:lnTo>
                  <a:pt x="45" y="89"/>
                </a:lnTo>
                <a:lnTo>
                  <a:pt x="45" y="89"/>
                </a:lnTo>
                <a:lnTo>
                  <a:pt x="48" y="89"/>
                </a:lnTo>
                <a:lnTo>
                  <a:pt x="48" y="89"/>
                </a:lnTo>
                <a:lnTo>
                  <a:pt x="48" y="86"/>
                </a:lnTo>
                <a:lnTo>
                  <a:pt x="48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0" y="86"/>
                </a:lnTo>
                <a:lnTo>
                  <a:pt x="53" y="86"/>
                </a:lnTo>
                <a:lnTo>
                  <a:pt x="53" y="86"/>
                </a:lnTo>
                <a:lnTo>
                  <a:pt x="53" y="86"/>
                </a:lnTo>
                <a:lnTo>
                  <a:pt x="53" y="86"/>
                </a:lnTo>
                <a:lnTo>
                  <a:pt x="56" y="86"/>
                </a:lnTo>
                <a:lnTo>
                  <a:pt x="56" y="86"/>
                </a:lnTo>
                <a:lnTo>
                  <a:pt x="56" y="86"/>
                </a:lnTo>
                <a:lnTo>
                  <a:pt x="56" y="86"/>
                </a:lnTo>
                <a:lnTo>
                  <a:pt x="59" y="86"/>
                </a:lnTo>
                <a:lnTo>
                  <a:pt x="59" y="86"/>
                </a:lnTo>
                <a:lnTo>
                  <a:pt x="59" y="86"/>
                </a:lnTo>
                <a:lnTo>
                  <a:pt x="59" y="86"/>
                </a:lnTo>
                <a:lnTo>
                  <a:pt x="59" y="83"/>
                </a:lnTo>
                <a:lnTo>
                  <a:pt x="62" y="83"/>
                </a:lnTo>
                <a:lnTo>
                  <a:pt x="62" y="83"/>
                </a:lnTo>
                <a:lnTo>
                  <a:pt x="62" y="83"/>
                </a:lnTo>
                <a:lnTo>
                  <a:pt x="62" y="83"/>
                </a:lnTo>
                <a:lnTo>
                  <a:pt x="64" y="83"/>
                </a:lnTo>
                <a:lnTo>
                  <a:pt x="64" y="83"/>
                </a:lnTo>
                <a:lnTo>
                  <a:pt x="64" y="83"/>
                </a:lnTo>
                <a:lnTo>
                  <a:pt x="64" y="83"/>
                </a:lnTo>
                <a:lnTo>
                  <a:pt x="67" y="83"/>
                </a:lnTo>
                <a:lnTo>
                  <a:pt x="67" y="83"/>
                </a:lnTo>
                <a:lnTo>
                  <a:pt x="67" y="81"/>
                </a:lnTo>
                <a:lnTo>
                  <a:pt x="67" y="81"/>
                </a:lnTo>
                <a:lnTo>
                  <a:pt x="67" y="81"/>
                </a:lnTo>
                <a:lnTo>
                  <a:pt x="70" y="81"/>
                </a:lnTo>
                <a:lnTo>
                  <a:pt x="70" y="81"/>
                </a:lnTo>
                <a:lnTo>
                  <a:pt x="70" y="81"/>
                </a:lnTo>
                <a:lnTo>
                  <a:pt x="70" y="78"/>
                </a:lnTo>
                <a:lnTo>
                  <a:pt x="73" y="78"/>
                </a:lnTo>
                <a:lnTo>
                  <a:pt x="73" y="78"/>
                </a:lnTo>
                <a:lnTo>
                  <a:pt x="73" y="78"/>
                </a:lnTo>
                <a:lnTo>
                  <a:pt x="73" y="78"/>
                </a:lnTo>
                <a:lnTo>
                  <a:pt x="76" y="75"/>
                </a:lnTo>
                <a:lnTo>
                  <a:pt x="76" y="75"/>
                </a:lnTo>
                <a:lnTo>
                  <a:pt x="76" y="75"/>
                </a:lnTo>
                <a:lnTo>
                  <a:pt x="76" y="75"/>
                </a:lnTo>
                <a:lnTo>
                  <a:pt x="78" y="72"/>
                </a:lnTo>
                <a:lnTo>
                  <a:pt x="78" y="72"/>
                </a:lnTo>
                <a:lnTo>
                  <a:pt x="78" y="72"/>
                </a:lnTo>
                <a:lnTo>
                  <a:pt x="78" y="72"/>
                </a:lnTo>
                <a:lnTo>
                  <a:pt x="78" y="69"/>
                </a:lnTo>
                <a:lnTo>
                  <a:pt x="81" y="69"/>
                </a:lnTo>
                <a:lnTo>
                  <a:pt x="81" y="69"/>
                </a:lnTo>
                <a:lnTo>
                  <a:pt x="81" y="69"/>
                </a:lnTo>
                <a:lnTo>
                  <a:pt x="81" y="67"/>
                </a:lnTo>
                <a:lnTo>
                  <a:pt x="84" y="67"/>
                </a:lnTo>
                <a:lnTo>
                  <a:pt x="84" y="64"/>
                </a:lnTo>
                <a:lnTo>
                  <a:pt x="84" y="64"/>
                </a:lnTo>
                <a:lnTo>
                  <a:pt x="84" y="64"/>
                </a:lnTo>
                <a:lnTo>
                  <a:pt x="84" y="64"/>
                </a:lnTo>
                <a:lnTo>
                  <a:pt x="84" y="61"/>
                </a:lnTo>
                <a:lnTo>
                  <a:pt x="84" y="61"/>
                </a:lnTo>
                <a:lnTo>
                  <a:pt x="87" y="61"/>
                </a:lnTo>
                <a:lnTo>
                  <a:pt x="87" y="61"/>
                </a:lnTo>
                <a:lnTo>
                  <a:pt x="87" y="58"/>
                </a:lnTo>
                <a:lnTo>
                  <a:pt x="87" y="58"/>
                </a:lnTo>
                <a:lnTo>
                  <a:pt x="87" y="58"/>
                </a:lnTo>
                <a:lnTo>
                  <a:pt x="87" y="55"/>
                </a:lnTo>
                <a:lnTo>
                  <a:pt x="87" y="55"/>
                </a:lnTo>
                <a:lnTo>
                  <a:pt x="87" y="53"/>
                </a:lnTo>
                <a:lnTo>
                  <a:pt x="87" y="53"/>
                </a:lnTo>
                <a:lnTo>
                  <a:pt x="87" y="50"/>
                </a:lnTo>
                <a:lnTo>
                  <a:pt x="89" y="50"/>
                </a:lnTo>
                <a:lnTo>
                  <a:pt x="89" y="39"/>
                </a:lnTo>
                <a:lnTo>
                  <a:pt x="87" y="39"/>
                </a:lnTo>
                <a:lnTo>
                  <a:pt x="87" y="36"/>
                </a:lnTo>
                <a:lnTo>
                  <a:pt x="87" y="33"/>
                </a:lnTo>
                <a:lnTo>
                  <a:pt x="87" y="33"/>
                </a:lnTo>
                <a:lnTo>
                  <a:pt x="87" y="30"/>
                </a:lnTo>
                <a:lnTo>
                  <a:pt x="87" y="30"/>
                </a:lnTo>
                <a:lnTo>
                  <a:pt x="87" y="30"/>
                </a:lnTo>
                <a:lnTo>
                  <a:pt x="87" y="28"/>
                </a:lnTo>
                <a:lnTo>
                  <a:pt x="87" y="28"/>
                </a:lnTo>
                <a:lnTo>
                  <a:pt x="87" y="28"/>
                </a:lnTo>
                <a:lnTo>
                  <a:pt x="84" y="25"/>
                </a:lnTo>
                <a:lnTo>
                  <a:pt x="84" y="25"/>
                </a:lnTo>
                <a:lnTo>
                  <a:pt x="84" y="25"/>
                </a:lnTo>
                <a:lnTo>
                  <a:pt x="84" y="25"/>
                </a:lnTo>
                <a:lnTo>
                  <a:pt x="84" y="25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1" y="22"/>
                </a:lnTo>
                <a:lnTo>
                  <a:pt x="81" y="19"/>
                </a:lnTo>
                <a:lnTo>
                  <a:pt x="81" y="19"/>
                </a:lnTo>
                <a:lnTo>
                  <a:pt x="81" y="19"/>
                </a:lnTo>
                <a:lnTo>
                  <a:pt x="78" y="16"/>
                </a:lnTo>
                <a:lnTo>
                  <a:pt x="78" y="16"/>
                </a:lnTo>
                <a:lnTo>
                  <a:pt x="78" y="16"/>
                </a:lnTo>
                <a:lnTo>
                  <a:pt x="78" y="16"/>
                </a:lnTo>
                <a:lnTo>
                  <a:pt x="78" y="14"/>
                </a:lnTo>
                <a:lnTo>
                  <a:pt x="78" y="14"/>
                </a:lnTo>
                <a:lnTo>
                  <a:pt x="76" y="14"/>
                </a:lnTo>
                <a:lnTo>
                  <a:pt x="76" y="14"/>
                </a:lnTo>
              </a:path>
            </a:pathLst>
          </a:custGeom>
          <a:noFill/>
          <a:ln w="127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Freeform 51"/>
          <p:cNvSpPr>
            <a:spLocks/>
          </p:cNvSpPr>
          <p:nvPr/>
        </p:nvSpPr>
        <p:spPr bwMode="auto">
          <a:xfrm rot="2700000">
            <a:off x="8087308" y="4266329"/>
            <a:ext cx="4321" cy="4320"/>
          </a:xfrm>
          <a:custGeom>
            <a:avLst/>
            <a:gdLst>
              <a:gd name="T0" fmla="*/ 3 w 3"/>
              <a:gd name="T1" fmla="*/ 3 h 3"/>
              <a:gd name="T2" fmla="*/ 3 w 3"/>
              <a:gd name="T3" fmla="*/ 3 h 3"/>
              <a:gd name="T4" fmla="*/ 3 w 3"/>
              <a:gd name="T5" fmla="*/ 3 h 3"/>
              <a:gd name="T6" fmla="*/ 0 w 3"/>
              <a:gd name="T7" fmla="*/ 0 h 3"/>
              <a:gd name="T8" fmla="*/ 0 w 3"/>
              <a:gd name="T9" fmla="*/ 0 h 3"/>
              <a:gd name="T10" fmla="*/ 0 w 3"/>
              <a:gd name="T11" fmla="*/ 0 h 3"/>
              <a:gd name="T12" fmla="*/ 0 w 3"/>
              <a:gd name="T13" fmla="*/ 0 h 3"/>
              <a:gd name="T14" fmla="*/ 0 w 3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3">
                <a:moveTo>
                  <a:pt x="3" y="3"/>
                </a:moveTo>
                <a:lnTo>
                  <a:pt x="3" y="3"/>
                </a:lnTo>
                <a:lnTo>
                  <a:pt x="3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1" cap="flat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Freeform 52"/>
          <p:cNvSpPr>
            <a:spLocks/>
          </p:cNvSpPr>
          <p:nvPr/>
        </p:nvSpPr>
        <p:spPr bwMode="auto">
          <a:xfrm rot="2700000">
            <a:off x="8346632" y="4025129"/>
            <a:ext cx="489651" cy="486720"/>
          </a:xfrm>
          <a:custGeom>
            <a:avLst/>
            <a:gdLst>
              <a:gd name="T0" fmla="*/ 70 w 340"/>
              <a:gd name="T1" fmla="*/ 263 h 338"/>
              <a:gd name="T2" fmla="*/ 61 w 340"/>
              <a:gd name="T3" fmla="*/ 271 h 338"/>
              <a:gd name="T4" fmla="*/ 53 w 340"/>
              <a:gd name="T5" fmla="*/ 280 h 338"/>
              <a:gd name="T6" fmla="*/ 47 w 340"/>
              <a:gd name="T7" fmla="*/ 288 h 338"/>
              <a:gd name="T8" fmla="*/ 39 w 340"/>
              <a:gd name="T9" fmla="*/ 294 h 338"/>
              <a:gd name="T10" fmla="*/ 33 w 340"/>
              <a:gd name="T11" fmla="*/ 302 h 338"/>
              <a:gd name="T12" fmla="*/ 28 w 340"/>
              <a:gd name="T13" fmla="*/ 308 h 338"/>
              <a:gd name="T14" fmla="*/ 22 w 340"/>
              <a:gd name="T15" fmla="*/ 313 h 338"/>
              <a:gd name="T16" fmla="*/ 17 w 340"/>
              <a:gd name="T17" fmla="*/ 319 h 338"/>
              <a:gd name="T18" fmla="*/ 11 w 340"/>
              <a:gd name="T19" fmla="*/ 324 h 338"/>
              <a:gd name="T20" fmla="*/ 8 w 340"/>
              <a:gd name="T21" fmla="*/ 327 h 338"/>
              <a:gd name="T22" fmla="*/ 5 w 340"/>
              <a:gd name="T23" fmla="*/ 333 h 338"/>
              <a:gd name="T24" fmla="*/ 3 w 340"/>
              <a:gd name="T25" fmla="*/ 336 h 338"/>
              <a:gd name="T26" fmla="*/ 0 w 340"/>
              <a:gd name="T27" fmla="*/ 338 h 338"/>
              <a:gd name="T28" fmla="*/ 5 w 340"/>
              <a:gd name="T29" fmla="*/ 338 h 338"/>
              <a:gd name="T30" fmla="*/ 8 w 340"/>
              <a:gd name="T31" fmla="*/ 336 h 338"/>
              <a:gd name="T32" fmla="*/ 11 w 340"/>
              <a:gd name="T33" fmla="*/ 333 h 338"/>
              <a:gd name="T34" fmla="*/ 17 w 340"/>
              <a:gd name="T35" fmla="*/ 330 h 338"/>
              <a:gd name="T36" fmla="*/ 19 w 340"/>
              <a:gd name="T37" fmla="*/ 327 h 338"/>
              <a:gd name="T38" fmla="*/ 25 w 340"/>
              <a:gd name="T39" fmla="*/ 322 h 338"/>
              <a:gd name="T40" fmla="*/ 31 w 340"/>
              <a:gd name="T41" fmla="*/ 316 h 338"/>
              <a:gd name="T42" fmla="*/ 36 w 340"/>
              <a:gd name="T43" fmla="*/ 310 h 338"/>
              <a:gd name="T44" fmla="*/ 45 w 340"/>
              <a:gd name="T45" fmla="*/ 305 h 338"/>
              <a:gd name="T46" fmla="*/ 50 w 340"/>
              <a:gd name="T47" fmla="*/ 296 h 338"/>
              <a:gd name="T48" fmla="*/ 58 w 340"/>
              <a:gd name="T49" fmla="*/ 291 h 338"/>
              <a:gd name="T50" fmla="*/ 67 w 340"/>
              <a:gd name="T51" fmla="*/ 283 h 338"/>
              <a:gd name="T52" fmla="*/ 75 w 340"/>
              <a:gd name="T53" fmla="*/ 274 h 338"/>
              <a:gd name="T54" fmla="*/ 84 w 340"/>
              <a:gd name="T55" fmla="*/ 266 h 338"/>
              <a:gd name="T56" fmla="*/ 95 w 340"/>
              <a:gd name="T57" fmla="*/ 257 h 338"/>
              <a:gd name="T58" fmla="*/ 103 w 340"/>
              <a:gd name="T59" fmla="*/ 246 h 338"/>
              <a:gd name="T60" fmla="*/ 114 w 340"/>
              <a:gd name="T61" fmla="*/ 238 h 338"/>
              <a:gd name="T62" fmla="*/ 123 w 340"/>
              <a:gd name="T63" fmla="*/ 227 h 338"/>
              <a:gd name="T64" fmla="*/ 134 w 340"/>
              <a:gd name="T65" fmla="*/ 218 h 338"/>
              <a:gd name="T66" fmla="*/ 145 w 340"/>
              <a:gd name="T67" fmla="*/ 207 h 338"/>
              <a:gd name="T68" fmla="*/ 156 w 340"/>
              <a:gd name="T69" fmla="*/ 199 h 338"/>
              <a:gd name="T70" fmla="*/ 165 w 340"/>
              <a:gd name="T71" fmla="*/ 188 h 338"/>
              <a:gd name="T72" fmla="*/ 176 w 340"/>
              <a:gd name="T73" fmla="*/ 176 h 338"/>
              <a:gd name="T74" fmla="*/ 187 w 340"/>
              <a:gd name="T75" fmla="*/ 165 h 338"/>
              <a:gd name="T76" fmla="*/ 198 w 340"/>
              <a:gd name="T77" fmla="*/ 154 h 338"/>
              <a:gd name="T78" fmla="*/ 206 w 340"/>
              <a:gd name="T79" fmla="*/ 143 h 338"/>
              <a:gd name="T80" fmla="*/ 218 w 340"/>
              <a:gd name="T81" fmla="*/ 134 h 338"/>
              <a:gd name="T82" fmla="*/ 229 w 340"/>
              <a:gd name="T83" fmla="*/ 123 h 338"/>
              <a:gd name="T84" fmla="*/ 237 w 340"/>
              <a:gd name="T85" fmla="*/ 115 h 338"/>
              <a:gd name="T86" fmla="*/ 248 w 340"/>
              <a:gd name="T87" fmla="*/ 104 h 338"/>
              <a:gd name="T88" fmla="*/ 257 w 340"/>
              <a:gd name="T89" fmla="*/ 93 h 338"/>
              <a:gd name="T90" fmla="*/ 265 w 340"/>
              <a:gd name="T91" fmla="*/ 84 h 338"/>
              <a:gd name="T92" fmla="*/ 273 w 340"/>
              <a:gd name="T93" fmla="*/ 76 h 338"/>
              <a:gd name="T94" fmla="*/ 282 w 340"/>
              <a:gd name="T95" fmla="*/ 67 h 338"/>
              <a:gd name="T96" fmla="*/ 290 w 340"/>
              <a:gd name="T97" fmla="*/ 59 h 338"/>
              <a:gd name="T98" fmla="*/ 299 w 340"/>
              <a:gd name="T99" fmla="*/ 51 h 338"/>
              <a:gd name="T100" fmla="*/ 304 w 340"/>
              <a:gd name="T101" fmla="*/ 42 h 338"/>
              <a:gd name="T102" fmla="*/ 310 w 340"/>
              <a:gd name="T103" fmla="*/ 37 h 338"/>
              <a:gd name="T104" fmla="*/ 315 w 340"/>
              <a:gd name="T105" fmla="*/ 31 h 338"/>
              <a:gd name="T106" fmla="*/ 321 w 340"/>
              <a:gd name="T107" fmla="*/ 26 h 338"/>
              <a:gd name="T108" fmla="*/ 326 w 340"/>
              <a:gd name="T109" fmla="*/ 20 h 338"/>
              <a:gd name="T110" fmla="*/ 329 w 340"/>
              <a:gd name="T111" fmla="*/ 14 h 338"/>
              <a:gd name="T112" fmla="*/ 332 w 340"/>
              <a:gd name="T113" fmla="*/ 12 h 338"/>
              <a:gd name="T114" fmla="*/ 335 w 340"/>
              <a:gd name="T115" fmla="*/ 9 h 338"/>
              <a:gd name="T116" fmla="*/ 338 w 340"/>
              <a:gd name="T117" fmla="*/ 6 h 338"/>
              <a:gd name="T118" fmla="*/ 340 w 340"/>
              <a:gd name="T119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0" h="338">
                <a:moveTo>
                  <a:pt x="75" y="255"/>
                </a:moveTo>
                <a:lnTo>
                  <a:pt x="75" y="257"/>
                </a:lnTo>
                <a:lnTo>
                  <a:pt x="72" y="257"/>
                </a:lnTo>
                <a:lnTo>
                  <a:pt x="72" y="260"/>
                </a:lnTo>
                <a:lnTo>
                  <a:pt x="70" y="263"/>
                </a:lnTo>
                <a:lnTo>
                  <a:pt x="67" y="263"/>
                </a:lnTo>
                <a:lnTo>
                  <a:pt x="67" y="266"/>
                </a:lnTo>
                <a:lnTo>
                  <a:pt x="64" y="266"/>
                </a:lnTo>
                <a:lnTo>
                  <a:pt x="64" y="269"/>
                </a:lnTo>
                <a:lnTo>
                  <a:pt x="61" y="271"/>
                </a:lnTo>
                <a:lnTo>
                  <a:pt x="58" y="271"/>
                </a:lnTo>
                <a:lnTo>
                  <a:pt x="58" y="274"/>
                </a:lnTo>
                <a:lnTo>
                  <a:pt x="56" y="274"/>
                </a:lnTo>
                <a:lnTo>
                  <a:pt x="56" y="277"/>
                </a:lnTo>
                <a:lnTo>
                  <a:pt x="53" y="280"/>
                </a:lnTo>
                <a:lnTo>
                  <a:pt x="53" y="280"/>
                </a:lnTo>
                <a:lnTo>
                  <a:pt x="50" y="283"/>
                </a:lnTo>
                <a:lnTo>
                  <a:pt x="50" y="283"/>
                </a:lnTo>
                <a:lnTo>
                  <a:pt x="47" y="285"/>
                </a:lnTo>
                <a:lnTo>
                  <a:pt x="47" y="288"/>
                </a:lnTo>
                <a:lnTo>
                  <a:pt x="45" y="288"/>
                </a:lnTo>
                <a:lnTo>
                  <a:pt x="45" y="291"/>
                </a:lnTo>
                <a:lnTo>
                  <a:pt x="42" y="291"/>
                </a:lnTo>
                <a:lnTo>
                  <a:pt x="39" y="294"/>
                </a:lnTo>
                <a:lnTo>
                  <a:pt x="39" y="294"/>
                </a:lnTo>
                <a:lnTo>
                  <a:pt x="36" y="296"/>
                </a:lnTo>
                <a:lnTo>
                  <a:pt x="36" y="296"/>
                </a:lnTo>
                <a:lnTo>
                  <a:pt x="36" y="299"/>
                </a:lnTo>
                <a:lnTo>
                  <a:pt x="33" y="299"/>
                </a:lnTo>
                <a:lnTo>
                  <a:pt x="33" y="302"/>
                </a:lnTo>
                <a:lnTo>
                  <a:pt x="31" y="302"/>
                </a:lnTo>
                <a:lnTo>
                  <a:pt x="31" y="305"/>
                </a:lnTo>
                <a:lnTo>
                  <a:pt x="28" y="305"/>
                </a:lnTo>
                <a:lnTo>
                  <a:pt x="28" y="308"/>
                </a:lnTo>
                <a:lnTo>
                  <a:pt x="28" y="308"/>
                </a:lnTo>
                <a:lnTo>
                  <a:pt x="25" y="310"/>
                </a:lnTo>
                <a:lnTo>
                  <a:pt x="25" y="310"/>
                </a:lnTo>
                <a:lnTo>
                  <a:pt x="22" y="310"/>
                </a:lnTo>
                <a:lnTo>
                  <a:pt x="22" y="313"/>
                </a:lnTo>
                <a:lnTo>
                  <a:pt x="22" y="313"/>
                </a:lnTo>
                <a:lnTo>
                  <a:pt x="19" y="316"/>
                </a:lnTo>
                <a:lnTo>
                  <a:pt x="19" y="316"/>
                </a:lnTo>
                <a:lnTo>
                  <a:pt x="19" y="316"/>
                </a:lnTo>
                <a:lnTo>
                  <a:pt x="17" y="319"/>
                </a:lnTo>
                <a:lnTo>
                  <a:pt x="17" y="319"/>
                </a:lnTo>
                <a:lnTo>
                  <a:pt x="17" y="319"/>
                </a:lnTo>
                <a:lnTo>
                  <a:pt x="14" y="322"/>
                </a:lnTo>
                <a:lnTo>
                  <a:pt x="14" y="322"/>
                </a:lnTo>
                <a:lnTo>
                  <a:pt x="14" y="322"/>
                </a:lnTo>
                <a:lnTo>
                  <a:pt x="11" y="324"/>
                </a:lnTo>
                <a:lnTo>
                  <a:pt x="11" y="324"/>
                </a:lnTo>
                <a:lnTo>
                  <a:pt x="11" y="324"/>
                </a:lnTo>
                <a:lnTo>
                  <a:pt x="11" y="327"/>
                </a:lnTo>
                <a:lnTo>
                  <a:pt x="8" y="327"/>
                </a:lnTo>
                <a:lnTo>
                  <a:pt x="8" y="327"/>
                </a:lnTo>
                <a:lnTo>
                  <a:pt x="8" y="330"/>
                </a:lnTo>
                <a:lnTo>
                  <a:pt x="8" y="330"/>
                </a:lnTo>
                <a:lnTo>
                  <a:pt x="8" y="330"/>
                </a:lnTo>
                <a:lnTo>
                  <a:pt x="5" y="330"/>
                </a:lnTo>
                <a:lnTo>
                  <a:pt x="5" y="333"/>
                </a:lnTo>
                <a:lnTo>
                  <a:pt x="5" y="333"/>
                </a:lnTo>
                <a:lnTo>
                  <a:pt x="5" y="333"/>
                </a:lnTo>
                <a:lnTo>
                  <a:pt x="5" y="333"/>
                </a:lnTo>
                <a:lnTo>
                  <a:pt x="3" y="336"/>
                </a:lnTo>
                <a:lnTo>
                  <a:pt x="3" y="336"/>
                </a:lnTo>
                <a:lnTo>
                  <a:pt x="3" y="336"/>
                </a:lnTo>
                <a:lnTo>
                  <a:pt x="3" y="338"/>
                </a:lnTo>
                <a:lnTo>
                  <a:pt x="3" y="338"/>
                </a:lnTo>
                <a:lnTo>
                  <a:pt x="3" y="338"/>
                </a:lnTo>
                <a:lnTo>
                  <a:pt x="0" y="338"/>
                </a:lnTo>
                <a:lnTo>
                  <a:pt x="3" y="338"/>
                </a:lnTo>
                <a:lnTo>
                  <a:pt x="3" y="338"/>
                </a:lnTo>
                <a:lnTo>
                  <a:pt x="3" y="338"/>
                </a:lnTo>
                <a:lnTo>
                  <a:pt x="3" y="338"/>
                </a:lnTo>
                <a:lnTo>
                  <a:pt x="5" y="338"/>
                </a:lnTo>
                <a:lnTo>
                  <a:pt x="5" y="338"/>
                </a:lnTo>
                <a:lnTo>
                  <a:pt x="5" y="338"/>
                </a:lnTo>
                <a:lnTo>
                  <a:pt x="5" y="338"/>
                </a:lnTo>
                <a:lnTo>
                  <a:pt x="8" y="336"/>
                </a:lnTo>
                <a:lnTo>
                  <a:pt x="8" y="336"/>
                </a:lnTo>
                <a:lnTo>
                  <a:pt x="8" y="336"/>
                </a:lnTo>
                <a:lnTo>
                  <a:pt x="8" y="336"/>
                </a:lnTo>
                <a:lnTo>
                  <a:pt x="8" y="336"/>
                </a:lnTo>
                <a:lnTo>
                  <a:pt x="11" y="333"/>
                </a:lnTo>
                <a:lnTo>
                  <a:pt x="11" y="333"/>
                </a:lnTo>
                <a:lnTo>
                  <a:pt x="11" y="333"/>
                </a:lnTo>
                <a:lnTo>
                  <a:pt x="14" y="333"/>
                </a:lnTo>
                <a:lnTo>
                  <a:pt x="14" y="330"/>
                </a:lnTo>
                <a:lnTo>
                  <a:pt x="14" y="330"/>
                </a:lnTo>
                <a:lnTo>
                  <a:pt x="17" y="330"/>
                </a:lnTo>
                <a:lnTo>
                  <a:pt x="17" y="330"/>
                </a:lnTo>
                <a:lnTo>
                  <a:pt x="17" y="327"/>
                </a:lnTo>
                <a:lnTo>
                  <a:pt x="19" y="327"/>
                </a:lnTo>
                <a:lnTo>
                  <a:pt x="19" y="327"/>
                </a:lnTo>
                <a:lnTo>
                  <a:pt x="19" y="327"/>
                </a:lnTo>
                <a:lnTo>
                  <a:pt x="19" y="324"/>
                </a:lnTo>
                <a:lnTo>
                  <a:pt x="22" y="324"/>
                </a:lnTo>
                <a:lnTo>
                  <a:pt x="22" y="324"/>
                </a:lnTo>
                <a:lnTo>
                  <a:pt x="25" y="322"/>
                </a:lnTo>
                <a:lnTo>
                  <a:pt x="25" y="322"/>
                </a:lnTo>
                <a:lnTo>
                  <a:pt x="25" y="319"/>
                </a:lnTo>
                <a:lnTo>
                  <a:pt x="28" y="319"/>
                </a:lnTo>
                <a:lnTo>
                  <a:pt x="28" y="319"/>
                </a:lnTo>
                <a:lnTo>
                  <a:pt x="28" y="319"/>
                </a:lnTo>
                <a:lnTo>
                  <a:pt x="31" y="316"/>
                </a:lnTo>
                <a:lnTo>
                  <a:pt x="31" y="316"/>
                </a:lnTo>
                <a:lnTo>
                  <a:pt x="33" y="313"/>
                </a:lnTo>
                <a:lnTo>
                  <a:pt x="33" y="313"/>
                </a:lnTo>
                <a:lnTo>
                  <a:pt x="36" y="310"/>
                </a:lnTo>
                <a:lnTo>
                  <a:pt x="36" y="310"/>
                </a:lnTo>
                <a:lnTo>
                  <a:pt x="39" y="310"/>
                </a:lnTo>
                <a:lnTo>
                  <a:pt x="39" y="308"/>
                </a:lnTo>
                <a:lnTo>
                  <a:pt x="42" y="308"/>
                </a:lnTo>
                <a:lnTo>
                  <a:pt x="42" y="305"/>
                </a:lnTo>
                <a:lnTo>
                  <a:pt x="45" y="305"/>
                </a:lnTo>
                <a:lnTo>
                  <a:pt x="45" y="302"/>
                </a:lnTo>
                <a:lnTo>
                  <a:pt x="47" y="302"/>
                </a:lnTo>
                <a:lnTo>
                  <a:pt x="47" y="299"/>
                </a:lnTo>
                <a:lnTo>
                  <a:pt x="50" y="299"/>
                </a:lnTo>
                <a:lnTo>
                  <a:pt x="50" y="296"/>
                </a:lnTo>
                <a:lnTo>
                  <a:pt x="53" y="296"/>
                </a:lnTo>
                <a:lnTo>
                  <a:pt x="53" y="294"/>
                </a:lnTo>
                <a:lnTo>
                  <a:pt x="56" y="294"/>
                </a:lnTo>
                <a:lnTo>
                  <a:pt x="56" y="291"/>
                </a:lnTo>
                <a:lnTo>
                  <a:pt x="58" y="291"/>
                </a:lnTo>
                <a:lnTo>
                  <a:pt x="61" y="288"/>
                </a:lnTo>
                <a:lnTo>
                  <a:pt x="61" y="288"/>
                </a:lnTo>
                <a:lnTo>
                  <a:pt x="64" y="285"/>
                </a:lnTo>
                <a:lnTo>
                  <a:pt x="64" y="285"/>
                </a:lnTo>
                <a:lnTo>
                  <a:pt x="67" y="283"/>
                </a:lnTo>
                <a:lnTo>
                  <a:pt x="70" y="283"/>
                </a:lnTo>
                <a:lnTo>
                  <a:pt x="70" y="280"/>
                </a:lnTo>
                <a:lnTo>
                  <a:pt x="72" y="277"/>
                </a:lnTo>
                <a:lnTo>
                  <a:pt x="75" y="277"/>
                </a:lnTo>
                <a:lnTo>
                  <a:pt x="75" y="274"/>
                </a:lnTo>
                <a:lnTo>
                  <a:pt x="78" y="271"/>
                </a:lnTo>
                <a:lnTo>
                  <a:pt x="78" y="271"/>
                </a:lnTo>
                <a:lnTo>
                  <a:pt x="81" y="269"/>
                </a:lnTo>
                <a:lnTo>
                  <a:pt x="84" y="269"/>
                </a:lnTo>
                <a:lnTo>
                  <a:pt x="84" y="266"/>
                </a:lnTo>
                <a:lnTo>
                  <a:pt x="86" y="263"/>
                </a:lnTo>
                <a:lnTo>
                  <a:pt x="89" y="263"/>
                </a:lnTo>
                <a:lnTo>
                  <a:pt x="89" y="260"/>
                </a:lnTo>
                <a:lnTo>
                  <a:pt x="92" y="257"/>
                </a:lnTo>
                <a:lnTo>
                  <a:pt x="95" y="257"/>
                </a:lnTo>
                <a:lnTo>
                  <a:pt x="95" y="255"/>
                </a:lnTo>
                <a:lnTo>
                  <a:pt x="98" y="255"/>
                </a:lnTo>
                <a:lnTo>
                  <a:pt x="100" y="252"/>
                </a:lnTo>
                <a:lnTo>
                  <a:pt x="103" y="249"/>
                </a:lnTo>
                <a:lnTo>
                  <a:pt x="103" y="246"/>
                </a:lnTo>
                <a:lnTo>
                  <a:pt x="106" y="246"/>
                </a:lnTo>
                <a:lnTo>
                  <a:pt x="109" y="243"/>
                </a:lnTo>
                <a:lnTo>
                  <a:pt x="109" y="241"/>
                </a:lnTo>
                <a:lnTo>
                  <a:pt x="112" y="241"/>
                </a:lnTo>
                <a:lnTo>
                  <a:pt x="114" y="238"/>
                </a:lnTo>
                <a:lnTo>
                  <a:pt x="114" y="235"/>
                </a:lnTo>
                <a:lnTo>
                  <a:pt x="117" y="235"/>
                </a:lnTo>
                <a:lnTo>
                  <a:pt x="120" y="232"/>
                </a:lnTo>
                <a:lnTo>
                  <a:pt x="120" y="229"/>
                </a:lnTo>
                <a:lnTo>
                  <a:pt x="123" y="227"/>
                </a:lnTo>
                <a:lnTo>
                  <a:pt x="125" y="227"/>
                </a:lnTo>
                <a:lnTo>
                  <a:pt x="128" y="224"/>
                </a:lnTo>
                <a:lnTo>
                  <a:pt x="128" y="221"/>
                </a:lnTo>
                <a:lnTo>
                  <a:pt x="131" y="221"/>
                </a:lnTo>
                <a:lnTo>
                  <a:pt x="134" y="218"/>
                </a:lnTo>
                <a:lnTo>
                  <a:pt x="137" y="215"/>
                </a:lnTo>
                <a:lnTo>
                  <a:pt x="139" y="213"/>
                </a:lnTo>
                <a:lnTo>
                  <a:pt x="139" y="213"/>
                </a:lnTo>
                <a:lnTo>
                  <a:pt x="142" y="210"/>
                </a:lnTo>
                <a:lnTo>
                  <a:pt x="145" y="207"/>
                </a:lnTo>
                <a:lnTo>
                  <a:pt x="148" y="207"/>
                </a:lnTo>
                <a:lnTo>
                  <a:pt x="148" y="204"/>
                </a:lnTo>
                <a:lnTo>
                  <a:pt x="151" y="202"/>
                </a:lnTo>
                <a:lnTo>
                  <a:pt x="153" y="199"/>
                </a:lnTo>
                <a:lnTo>
                  <a:pt x="156" y="199"/>
                </a:lnTo>
                <a:lnTo>
                  <a:pt x="156" y="196"/>
                </a:lnTo>
                <a:lnTo>
                  <a:pt x="159" y="193"/>
                </a:lnTo>
                <a:lnTo>
                  <a:pt x="162" y="190"/>
                </a:lnTo>
                <a:lnTo>
                  <a:pt x="165" y="188"/>
                </a:lnTo>
                <a:lnTo>
                  <a:pt x="165" y="188"/>
                </a:lnTo>
                <a:lnTo>
                  <a:pt x="167" y="185"/>
                </a:lnTo>
                <a:lnTo>
                  <a:pt x="170" y="182"/>
                </a:lnTo>
                <a:lnTo>
                  <a:pt x="173" y="179"/>
                </a:lnTo>
                <a:lnTo>
                  <a:pt x="173" y="179"/>
                </a:lnTo>
                <a:lnTo>
                  <a:pt x="176" y="176"/>
                </a:lnTo>
                <a:lnTo>
                  <a:pt x="178" y="174"/>
                </a:lnTo>
                <a:lnTo>
                  <a:pt x="181" y="171"/>
                </a:lnTo>
                <a:lnTo>
                  <a:pt x="181" y="171"/>
                </a:lnTo>
                <a:lnTo>
                  <a:pt x="184" y="168"/>
                </a:lnTo>
                <a:lnTo>
                  <a:pt x="187" y="165"/>
                </a:lnTo>
                <a:lnTo>
                  <a:pt x="190" y="162"/>
                </a:lnTo>
                <a:lnTo>
                  <a:pt x="190" y="160"/>
                </a:lnTo>
                <a:lnTo>
                  <a:pt x="192" y="160"/>
                </a:lnTo>
                <a:lnTo>
                  <a:pt x="195" y="157"/>
                </a:lnTo>
                <a:lnTo>
                  <a:pt x="198" y="154"/>
                </a:lnTo>
                <a:lnTo>
                  <a:pt x="198" y="151"/>
                </a:lnTo>
                <a:lnTo>
                  <a:pt x="201" y="151"/>
                </a:lnTo>
                <a:lnTo>
                  <a:pt x="204" y="148"/>
                </a:lnTo>
                <a:lnTo>
                  <a:pt x="206" y="146"/>
                </a:lnTo>
                <a:lnTo>
                  <a:pt x="206" y="143"/>
                </a:lnTo>
                <a:lnTo>
                  <a:pt x="209" y="143"/>
                </a:lnTo>
                <a:lnTo>
                  <a:pt x="212" y="140"/>
                </a:lnTo>
                <a:lnTo>
                  <a:pt x="215" y="137"/>
                </a:lnTo>
                <a:lnTo>
                  <a:pt x="215" y="134"/>
                </a:lnTo>
                <a:lnTo>
                  <a:pt x="218" y="134"/>
                </a:lnTo>
                <a:lnTo>
                  <a:pt x="220" y="132"/>
                </a:lnTo>
                <a:lnTo>
                  <a:pt x="223" y="129"/>
                </a:lnTo>
                <a:lnTo>
                  <a:pt x="223" y="126"/>
                </a:lnTo>
                <a:lnTo>
                  <a:pt x="226" y="126"/>
                </a:lnTo>
                <a:lnTo>
                  <a:pt x="229" y="123"/>
                </a:lnTo>
                <a:lnTo>
                  <a:pt x="229" y="121"/>
                </a:lnTo>
                <a:lnTo>
                  <a:pt x="232" y="121"/>
                </a:lnTo>
                <a:lnTo>
                  <a:pt x="234" y="118"/>
                </a:lnTo>
                <a:lnTo>
                  <a:pt x="237" y="115"/>
                </a:lnTo>
                <a:lnTo>
                  <a:pt x="237" y="115"/>
                </a:lnTo>
                <a:lnTo>
                  <a:pt x="240" y="112"/>
                </a:lnTo>
                <a:lnTo>
                  <a:pt x="243" y="109"/>
                </a:lnTo>
                <a:lnTo>
                  <a:pt x="243" y="107"/>
                </a:lnTo>
                <a:lnTo>
                  <a:pt x="245" y="104"/>
                </a:lnTo>
                <a:lnTo>
                  <a:pt x="248" y="104"/>
                </a:lnTo>
                <a:lnTo>
                  <a:pt x="248" y="101"/>
                </a:lnTo>
                <a:lnTo>
                  <a:pt x="251" y="98"/>
                </a:lnTo>
                <a:lnTo>
                  <a:pt x="254" y="98"/>
                </a:lnTo>
                <a:lnTo>
                  <a:pt x="254" y="95"/>
                </a:lnTo>
                <a:lnTo>
                  <a:pt x="257" y="93"/>
                </a:lnTo>
                <a:lnTo>
                  <a:pt x="259" y="93"/>
                </a:lnTo>
                <a:lnTo>
                  <a:pt x="259" y="90"/>
                </a:lnTo>
                <a:lnTo>
                  <a:pt x="262" y="87"/>
                </a:lnTo>
                <a:lnTo>
                  <a:pt x="265" y="87"/>
                </a:lnTo>
                <a:lnTo>
                  <a:pt x="265" y="84"/>
                </a:lnTo>
                <a:lnTo>
                  <a:pt x="268" y="81"/>
                </a:lnTo>
                <a:lnTo>
                  <a:pt x="268" y="81"/>
                </a:lnTo>
                <a:lnTo>
                  <a:pt x="271" y="79"/>
                </a:lnTo>
                <a:lnTo>
                  <a:pt x="273" y="79"/>
                </a:lnTo>
                <a:lnTo>
                  <a:pt x="273" y="76"/>
                </a:lnTo>
                <a:lnTo>
                  <a:pt x="276" y="73"/>
                </a:lnTo>
                <a:lnTo>
                  <a:pt x="279" y="73"/>
                </a:lnTo>
                <a:lnTo>
                  <a:pt x="279" y="70"/>
                </a:lnTo>
                <a:lnTo>
                  <a:pt x="282" y="67"/>
                </a:lnTo>
                <a:lnTo>
                  <a:pt x="282" y="67"/>
                </a:lnTo>
                <a:lnTo>
                  <a:pt x="285" y="65"/>
                </a:lnTo>
                <a:lnTo>
                  <a:pt x="285" y="65"/>
                </a:lnTo>
                <a:lnTo>
                  <a:pt x="287" y="62"/>
                </a:lnTo>
                <a:lnTo>
                  <a:pt x="287" y="59"/>
                </a:lnTo>
                <a:lnTo>
                  <a:pt x="290" y="59"/>
                </a:lnTo>
                <a:lnTo>
                  <a:pt x="293" y="56"/>
                </a:lnTo>
                <a:lnTo>
                  <a:pt x="293" y="56"/>
                </a:lnTo>
                <a:lnTo>
                  <a:pt x="296" y="53"/>
                </a:lnTo>
                <a:lnTo>
                  <a:pt x="296" y="53"/>
                </a:lnTo>
                <a:lnTo>
                  <a:pt x="299" y="51"/>
                </a:lnTo>
                <a:lnTo>
                  <a:pt x="299" y="51"/>
                </a:lnTo>
                <a:lnTo>
                  <a:pt x="301" y="48"/>
                </a:lnTo>
                <a:lnTo>
                  <a:pt x="301" y="48"/>
                </a:lnTo>
                <a:lnTo>
                  <a:pt x="304" y="45"/>
                </a:lnTo>
                <a:lnTo>
                  <a:pt x="304" y="42"/>
                </a:lnTo>
                <a:lnTo>
                  <a:pt x="304" y="42"/>
                </a:lnTo>
                <a:lnTo>
                  <a:pt x="307" y="40"/>
                </a:lnTo>
                <a:lnTo>
                  <a:pt x="307" y="40"/>
                </a:lnTo>
                <a:lnTo>
                  <a:pt x="310" y="40"/>
                </a:lnTo>
                <a:lnTo>
                  <a:pt x="310" y="37"/>
                </a:lnTo>
                <a:lnTo>
                  <a:pt x="312" y="37"/>
                </a:lnTo>
                <a:lnTo>
                  <a:pt x="312" y="34"/>
                </a:lnTo>
                <a:lnTo>
                  <a:pt x="315" y="34"/>
                </a:lnTo>
                <a:lnTo>
                  <a:pt x="315" y="31"/>
                </a:lnTo>
                <a:lnTo>
                  <a:pt x="315" y="31"/>
                </a:lnTo>
                <a:lnTo>
                  <a:pt x="318" y="28"/>
                </a:lnTo>
                <a:lnTo>
                  <a:pt x="318" y="28"/>
                </a:lnTo>
                <a:lnTo>
                  <a:pt x="318" y="28"/>
                </a:lnTo>
                <a:lnTo>
                  <a:pt x="321" y="26"/>
                </a:lnTo>
                <a:lnTo>
                  <a:pt x="321" y="26"/>
                </a:lnTo>
                <a:lnTo>
                  <a:pt x="324" y="23"/>
                </a:lnTo>
                <a:lnTo>
                  <a:pt x="324" y="23"/>
                </a:lnTo>
                <a:lnTo>
                  <a:pt x="324" y="20"/>
                </a:lnTo>
                <a:lnTo>
                  <a:pt x="324" y="20"/>
                </a:lnTo>
                <a:lnTo>
                  <a:pt x="326" y="20"/>
                </a:lnTo>
                <a:lnTo>
                  <a:pt x="326" y="20"/>
                </a:lnTo>
                <a:lnTo>
                  <a:pt x="326" y="17"/>
                </a:lnTo>
                <a:lnTo>
                  <a:pt x="329" y="17"/>
                </a:lnTo>
                <a:lnTo>
                  <a:pt x="329" y="17"/>
                </a:lnTo>
                <a:lnTo>
                  <a:pt x="329" y="14"/>
                </a:lnTo>
                <a:lnTo>
                  <a:pt x="329" y="14"/>
                </a:lnTo>
                <a:lnTo>
                  <a:pt x="332" y="14"/>
                </a:lnTo>
                <a:lnTo>
                  <a:pt x="332" y="12"/>
                </a:lnTo>
                <a:lnTo>
                  <a:pt x="332" y="12"/>
                </a:lnTo>
                <a:lnTo>
                  <a:pt x="332" y="12"/>
                </a:lnTo>
                <a:lnTo>
                  <a:pt x="332" y="12"/>
                </a:lnTo>
                <a:lnTo>
                  <a:pt x="335" y="9"/>
                </a:lnTo>
                <a:lnTo>
                  <a:pt x="335" y="9"/>
                </a:lnTo>
                <a:lnTo>
                  <a:pt x="335" y="9"/>
                </a:lnTo>
                <a:lnTo>
                  <a:pt x="335" y="9"/>
                </a:lnTo>
                <a:lnTo>
                  <a:pt x="338" y="6"/>
                </a:lnTo>
                <a:lnTo>
                  <a:pt x="335" y="6"/>
                </a:lnTo>
                <a:lnTo>
                  <a:pt x="338" y="6"/>
                </a:lnTo>
                <a:lnTo>
                  <a:pt x="338" y="6"/>
                </a:lnTo>
                <a:lnTo>
                  <a:pt x="338" y="6"/>
                </a:lnTo>
                <a:lnTo>
                  <a:pt x="338" y="3"/>
                </a:lnTo>
                <a:lnTo>
                  <a:pt x="338" y="3"/>
                </a:lnTo>
                <a:lnTo>
                  <a:pt x="338" y="3"/>
                </a:lnTo>
                <a:lnTo>
                  <a:pt x="340" y="3"/>
                </a:lnTo>
                <a:lnTo>
                  <a:pt x="340" y="0"/>
                </a:lnTo>
              </a:path>
            </a:pathLst>
          </a:custGeom>
          <a:noFill/>
          <a:ln w="127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Freeform 53"/>
          <p:cNvSpPr>
            <a:spLocks/>
          </p:cNvSpPr>
          <p:nvPr/>
        </p:nvSpPr>
        <p:spPr bwMode="auto">
          <a:xfrm rot="2700000">
            <a:off x="8481077" y="4080817"/>
            <a:ext cx="381641" cy="367200"/>
          </a:xfrm>
          <a:custGeom>
            <a:avLst/>
            <a:gdLst>
              <a:gd name="T0" fmla="*/ 263 w 265"/>
              <a:gd name="T1" fmla="*/ 3 h 255"/>
              <a:gd name="T2" fmla="*/ 260 w 265"/>
              <a:gd name="T3" fmla="*/ 3 h 255"/>
              <a:gd name="T4" fmla="*/ 257 w 265"/>
              <a:gd name="T5" fmla="*/ 6 h 255"/>
              <a:gd name="T6" fmla="*/ 257 w 265"/>
              <a:gd name="T7" fmla="*/ 6 h 255"/>
              <a:gd name="T8" fmla="*/ 257 w 265"/>
              <a:gd name="T9" fmla="*/ 6 h 255"/>
              <a:gd name="T10" fmla="*/ 254 w 265"/>
              <a:gd name="T11" fmla="*/ 9 h 255"/>
              <a:gd name="T12" fmla="*/ 251 w 265"/>
              <a:gd name="T13" fmla="*/ 12 h 255"/>
              <a:gd name="T14" fmla="*/ 249 w 265"/>
              <a:gd name="T15" fmla="*/ 12 h 255"/>
              <a:gd name="T16" fmla="*/ 246 w 265"/>
              <a:gd name="T17" fmla="*/ 14 h 255"/>
              <a:gd name="T18" fmla="*/ 243 w 265"/>
              <a:gd name="T19" fmla="*/ 17 h 255"/>
              <a:gd name="T20" fmla="*/ 240 w 265"/>
              <a:gd name="T21" fmla="*/ 20 h 255"/>
              <a:gd name="T22" fmla="*/ 237 w 265"/>
              <a:gd name="T23" fmla="*/ 23 h 255"/>
              <a:gd name="T24" fmla="*/ 232 w 265"/>
              <a:gd name="T25" fmla="*/ 26 h 255"/>
              <a:gd name="T26" fmla="*/ 229 w 265"/>
              <a:gd name="T27" fmla="*/ 31 h 255"/>
              <a:gd name="T28" fmla="*/ 224 w 265"/>
              <a:gd name="T29" fmla="*/ 34 h 255"/>
              <a:gd name="T30" fmla="*/ 221 w 265"/>
              <a:gd name="T31" fmla="*/ 37 h 255"/>
              <a:gd name="T32" fmla="*/ 215 w 265"/>
              <a:gd name="T33" fmla="*/ 42 h 255"/>
              <a:gd name="T34" fmla="*/ 212 w 265"/>
              <a:gd name="T35" fmla="*/ 45 h 255"/>
              <a:gd name="T36" fmla="*/ 207 w 265"/>
              <a:gd name="T37" fmla="*/ 51 h 255"/>
              <a:gd name="T38" fmla="*/ 201 w 265"/>
              <a:gd name="T39" fmla="*/ 56 h 255"/>
              <a:gd name="T40" fmla="*/ 196 w 265"/>
              <a:gd name="T41" fmla="*/ 59 h 255"/>
              <a:gd name="T42" fmla="*/ 193 w 265"/>
              <a:gd name="T43" fmla="*/ 65 h 255"/>
              <a:gd name="T44" fmla="*/ 187 w 265"/>
              <a:gd name="T45" fmla="*/ 70 h 255"/>
              <a:gd name="T46" fmla="*/ 182 w 265"/>
              <a:gd name="T47" fmla="*/ 76 h 255"/>
              <a:gd name="T48" fmla="*/ 176 w 265"/>
              <a:gd name="T49" fmla="*/ 81 h 255"/>
              <a:gd name="T50" fmla="*/ 170 w 265"/>
              <a:gd name="T51" fmla="*/ 87 h 255"/>
              <a:gd name="T52" fmla="*/ 165 w 265"/>
              <a:gd name="T53" fmla="*/ 93 h 255"/>
              <a:gd name="T54" fmla="*/ 159 w 265"/>
              <a:gd name="T55" fmla="*/ 98 h 255"/>
              <a:gd name="T56" fmla="*/ 151 w 265"/>
              <a:gd name="T57" fmla="*/ 104 h 255"/>
              <a:gd name="T58" fmla="*/ 145 w 265"/>
              <a:gd name="T59" fmla="*/ 109 h 255"/>
              <a:gd name="T60" fmla="*/ 140 w 265"/>
              <a:gd name="T61" fmla="*/ 115 h 255"/>
              <a:gd name="T62" fmla="*/ 134 w 265"/>
              <a:gd name="T63" fmla="*/ 121 h 255"/>
              <a:gd name="T64" fmla="*/ 129 w 265"/>
              <a:gd name="T65" fmla="*/ 126 h 255"/>
              <a:gd name="T66" fmla="*/ 120 w 265"/>
              <a:gd name="T67" fmla="*/ 134 h 255"/>
              <a:gd name="T68" fmla="*/ 115 w 265"/>
              <a:gd name="T69" fmla="*/ 140 h 255"/>
              <a:gd name="T70" fmla="*/ 109 w 265"/>
              <a:gd name="T71" fmla="*/ 146 h 255"/>
              <a:gd name="T72" fmla="*/ 103 w 265"/>
              <a:gd name="T73" fmla="*/ 151 h 255"/>
              <a:gd name="T74" fmla="*/ 95 w 265"/>
              <a:gd name="T75" fmla="*/ 160 h 255"/>
              <a:gd name="T76" fmla="*/ 90 w 265"/>
              <a:gd name="T77" fmla="*/ 165 h 255"/>
              <a:gd name="T78" fmla="*/ 84 w 265"/>
              <a:gd name="T79" fmla="*/ 171 h 255"/>
              <a:gd name="T80" fmla="*/ 76 w 265"/>
              <a:gd name="T81" fmla="*/ 176 h 255"/>
              <a:gd name="T82" fmla="*/ 70 w 265"/>
              <a:gd name="T83" fmla="*/ 185 h 255"/>
              <a:gd name="T84" fmla="*/ 64 w 265"/>
              <a:gd name="T85" fmla="*/ 190 h 255"/>
              <a:gd name="T86" fmla="*/ 59 w 265"/>
              <a:gd name="T87" fmla="*/ 196 h 255"/>
              <a:gd name="T88" fmla="*/ 53 w 265"/>
              <a:gd name="T89" fmla="*/ 202 h 255"/>
              <a:gd name="T90" fmla="*/ 45 w 265"/>
              <a:gd name="T91" fmla="*/ 210 h 255"/>
              <a:gd name="T92" fmla="*/ 39 w 265"/>
              <a:gd name="T93" fmla="*/ 215 h 255"/>
              <a:gd name="T94" fmla="*/ 34 w 265"/>
              <a:gd name="T95" fmla="*/ 221 h 255"/>
              <a:gd name="T96" fmla="*/ 28 w 265"/>
              <a:gd name="T97" fmla="*/ 227 h 255"/>
              <a:gd name="T98" fmla="*/ 23 w 265"/>
              <a:gd name="T99" fmla="*/ 232 h 255"/>
              <a:gd name="T100" fmla="*/ 17 w 265"/>
              <a:gd name="T101" fmla="*/ 238 h 255"/>
              <a:gd name="T102" fmla="*/ 11 w 265"/>
              <a:gd name="T103" fmla="*/ 243 h 255"/>
              <a:gd name="T104" fmla="*/ 6 w 265"/>
              <a:gd name="T105" fmla="*/ 25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55">
                <a:moveTo>
                  <a:pt x="265" y="0"/>
                </a:moveTo>
                <a:lnTo>
                  <a:pt x="263" y="0"/>
                </a:lnTo>
                <a:lnTo>
                  <a:pt x="263" y="3"/>
                </a:lnTo>
                <a:lnTo>
                  <a:pt x="263" y="3"/>
                </a:lnTo>
                <a:lnTo>
                  <a:pt x="263" y="3"/>
                </a:lnTo>
                <a:lnTo>
                  <a:pt x="260" y="3"/>
                </a:lnTo>
                <a:lnTo>
                  <a:pt x="260" y="3"/>
                </a:lnTo>
                <a:lnTo>
                  <a:pt x="260" y="3"/>
                </a:lnTo>
                <a:lnTo>
                  <a:pt x="257" y="6"/>
                </a:lnTo>
                <a:lnTo>
                  <a:pt x="260" y="6"/>
                </a:lnTo>
                <a:lnTo>
                  <a:pt x="257" y="6"/>
                </a:lnTo>
                <a:lnTo>
                  <a:pt x="257" y="6"/>
                </a:lnTo>
                <a:lnTo>
                  <a:pt x="257" y="6"/>
                </a:lnTo>
                <a:lnTo>
                  <a:pt x="257" y="6"/>
                </a:lnTo>
                <a:lnTo>
                  <a:pt x="257" y="6"/>
                </a:lnTo>
                <a:lnTo>
                  <a:pt x="254" y="6"/>
                </a:lnTo>
                <a:lnTo>
                  <a:pt x="254" y="9"/>
                </a:lnTo>
                <a:lnTo>
                  <a:pt x="254" y="9"/>
                </a:lnTo>
                <a:lnTo>
                  <a:pt x="251" y="9"/>
                </a:lnTo>
                <a:lnTo>
                  <a:pt x="251" y="9"/>
                </a:lnTo>
                <a:lnTo>
                  <a:pt x="251" y="12"/>
                </a:lnTo>
                <a:lnTo>
                  <a:pt x="251" y="12"/>
                </a:lnTo>
                <a:lnTo>
                  <a:pt x="249" y="12"/>
                </a:lnTo>
                <a:lnTo>
                  <a:pt x="249" y="12"/>
                </a:lnTo>
                <a:lnTo>
                  <a:pt x="249" y="14"/>
                </a:lnTo>
                <a:lnTo>
                  <a:pt x="246" y="14"/>
                </a:lnTo>
                <a:lnTo>
                  <a:pt x="246" y="14"/>
                </a:lnTo>
                <a:lnTo>
                  <a:pt x="246" y="14"/>
                </a:lnTo>
                <a:lnTo>
                  <a:pt x="243" y="17"/>
                </a:lnTo>
                <a:lnTo>
                  <a:pt x="243" y="17"/>
                </a:lnTo>
                <a:lnTo>
                  <a:pt x="240" y="17"/>
                </a:lnTo>
                <a:lnTo>
                  <a:pt x="240" y="20"/>
                </a:lnTo>
                <a:lnTo>
                  <a:pt x="240" y="20"/>
                </a:lnTo>
                <a:lnTo>
                  <a:pt x="237" y="23"/>
                </a:lnTo>
                <a:lnTo>
                  <a:pt x="237" y="23"/>
                </a:lnTo>
                <a:lnTo>
                  <a:pt x="237" y="23"/>
                </a:lnTo>
                <a:lnTo>
                  <a:pt x="235" y="26"/>
                </a:lnTo>
                <a:lnTo>
                  <a:pt x="235" y="26"/>
                </a:lnTo>
                <a:lnTo>
                  <a:pt x="232" y="26"/>
                </a:lnTo>
                <a:lnTo>
                  <a:pt x="232" y="28"/>
                </a:lnTo>
                <a:lnTo>
                  <a:pt x="229" y="28"/>
                </a:lnTo>
                <a:lnTo>
                  <a:pt x="229" y="31"/>
                </a:lnTo>
                <a:lnTo>
                  <a:pt x="226" y="31"/>
                </a:lnTo>
                <a:lnTo>
                  <a:pt x="226" y="34"/>
                </a:lnTo>
                <a:lnTo>
                  <a:pt x="224" y="34"/>
                </a:lnTo>
                <a:lnTo>
                  <a:pt x="224" y="34"/>
                </a:lnTo>
                <a:lnTo>
                  <a:pt x="221" y="37"/>
                </a:lnTo>
                <a:lnTo>
                  <a:pt x="221" y="37"/>
                </a:lnTo>
                <a:lnTo>
                  <a:pt x="218" y="40"/>
                </a:lnTo>
                <a:lnTo>
                  <a:pt x="218" y="40"/>
                </a:lnTo>
                <a:lnTo>
                  <a:pt x="215" y="42"/>
                </a:lnTo>
                <a:lnTo>
                  <a:pt x="215" y="42"/>
                </a:lnTo>
                <a:lnTo>
                  <a:pt x="212" y="45"/>
                </a:lnTo>
                <a:lnTo>
                  <a:pt x="212" y="45"/>
                </a:lnTo>
                <a:lnTo>
                  <a:pt x="210" y="48"/>
                </a:lnTo>
                <a:lnTo>
                  <a:pt x="210" y="48"/>
                </a:lnTo>
                <a:lnTo>
                  <a:pt x="207" y="51"/>
                </a:lnTo>
                <a:lnTo>
                  <a:pt x="204" y="51"/>
                </a:lnTo>
                <a:lnTo>
                  <a:pt x="204" y="53"/>
                </a:lnTo>
                <a:lnTo>
                  <a:pt x="201" y="56"/>
                </a:lnTo>
                <a:lnTo>
                  <a:pt x="201" y="56"/>
                </a:lnTo>
                <a:lnTo>
                  <a:pt x="198" y="59"/>
                </a:lnTo>
                <a:lnTo>
                  <a:pt x="196" y="59"/>
                </a:lnTo>
                <a:lnTo>
                  <a:pt x="196" y="62"/>
                </a:lnTo>
                <a:lnTo>
                  <a:pt x="193" y="62"/>
                </a:lnTo>
                <a:lnTo>
                  <a:pt x="193" y="65"/>
                </a:lnTo>
                <a:lnTo>
                  <a:pt x="190" y="67"/>
                </a:lnTo>
                <a:lnTo>
                  <a:pt x="187" y="67"/>
                </a:lnTo>
                <a:lnTo>
                  <a:pt x="187" y="70"/>
                </a:lnTo>
                <a:lnTo>
                  <a:pt x="184" y="70"/>
                </a:lnTo>
                <a:lnTo>
                  <a:pt x="184" y="73"/>
                </a:lnTo>
                <a:lnTo>
                  <a:pt x="182" y="76"/>
                </a:lnTo>
                <a:lnTo>
                  <a:pt x="179" y="76"/>
                </a:lnTo>
                <a:lnTo>
                  <a:pt x="176" y="79"/>
                </a:lnTo>
                <a:lnTo>
                  <a:pt x="176" y="81"/>
                </a:lnTo>
                <a:lnTo>
                  <a:pt x="173" y="81"/>
                </a:lnTo>
                <a:lnTo>
                  <a:pt x="173" y="84"/>
                </a:lnTo>
                <a:lnTo>
                  <a:pt x="170" y="87"/>
                </a:lnTo>
                <a:lnTo>
                  <a:pt x="168" y="87"/>
                </a:lnTo>
                <a:lnTo>
                  <a:pt x="165" y="90"/>
                </a:lnTo>
                <a:lnTo>
                  <a:pt x="165" y="93"/>
                </a:lnTo>
                <a:lnTo>
                  <a:pt x="162" y="93"/>
                </a:lnTo>
                <a:lnTo>
                  <a:pt x="159" y="95"/>
                </a:lnTo>
                <a:lnTo>
                  <a:pt x="159" y="98"/>
                </a:lnTo>
                <a:lnTo>
                  <a:pt x="157" y="98"/>
                </a:lnTo>
                <a:lnTo>
                  <a:pt x="154" y="101"/>
                </a:lnTo>
                <a:lnTo>
                  <a:pt x="151" y="104"/>
                </a:lnTo>
                <a:lnTo>
                  <a:pt x="151" y="104"/>
                </a:lnTo>
                <a:lnTo>
                  <a:pt x="148" y="107"/>
                </a:lnTo>
                <a:lnTo>
                  <a:pt x="145" y="109"/>
                </a:lnTo>
                <a:lnTo>
                  <a:pt x="145" y="112"/>
                </a:lnTo>
                <a:lnTo>
                  <a:pt x="143" y="112"/>
                </a:lnTo>
                <a:lnTo>
                  <a:pt x="140" y="115"/>
                </a:lnTo>
                <a:lnTo>
                  <a:pt x="137" y="118"/>
                </a:lnTo>
                <a:lnTo>
                  <a:pt x="137" y="118"/>
                </a:lnTo>
                <a:lnTo>
                  <a:pt x="134" y="121"/>
                </a:lnTo>
                <a:lnTo>
                  <a:pt x="131" y="123"/>
                </a:lnTo>
                <a:lnTo>
                  <a:pt x="129" y="123"/>
                </a:lnTo>
                <a:lnTo>
                  <a:pt x="129" y="126"/>
                </a:lnTo>
                <a:lnTo>
                  <a:pt x="126" y="129"/>
                </a:lnTo>
                <a:lnTo>
                  <a:pt x="123" y="132"/>
                </a:lnTo>
                <a:lnTo>
                  <a:pt x="120" y="134"/>
                </a:lnTo>
                <a:lnTo>
                  <a:pt x="120" y="134"/>
                </a:lnTo>
                <a:lnTo>
                  <a:pt x="117" y="137"/>
                </a:lnTo>
                <a:lnTo>
                  <a:pt x="115" y="140"/>
                </a:lnTo>
                <a:lnTo>
                  <a:pt x="112" y="143"/>
                </a:lnTo>
                <a:lnTo>
                  <a:pt x="112" y="143"/>
                </a:lnTo>
                <a:lnTo>
                  <a:pt x="109" y="146"/>
                </a:lnTo>
                <a:lnTo>
                  <a:pt x="106" y="148"/>
                </a:lnTo>
                <a:lnTo>
                  <a:pt x="103" y="151"/>
                </a:lnTo>
                <a:lnTo>
                  <a:pt x="103" y="151"/>
                </a:lnTo>
                <a:lnTo>
                  <a:pt x="101" y="154"/>
                </a:lnTo>
                <a:lnTo>
                  <a:pt x="98" y="157"/>
                </a:lnTo>
                <a:lnTo>
                  <a:pt x="95" y="160"/>
                </a:lnTo>
                <a:lnTo>
                  <a:pt x="92" y="160"/>
                </a:lnTo>
                <a:lnTo>
                  <a:pt x="92" y="162"/>
                </a:lnTo>
                <a:lnTo>
                  <a:pt x="90" y="165"/>
                </a:lnTo>
                <a:lnTo>
                  <a:pt x="87" y="168"/>
                </a:lnTo>
                <a:lnTo>
                  <a:pt x="84" y="168"/>
                </a:lnTo>
                <a:lnTo>
                  <a:pt x="84" y="171"/>
                </a:lnTo>
                <a:lnTo>
                  <a:pt x="81" y="174"/>
                </a:lnTo>
                <a:lnTo>
                  <a:pt x="78" y="176"/>
                </a:lnTo>
                <a:lnTo>
                  <a:pt x="76" y="176"/>
                </a:lnTo>
                <a:lnTo>
                  <a:pt x="76" y="179"/>
                </a:lnTo>
                <a:lnTo>
                  <a:pt x="73" y="182"/>
                </a:lnTo>
                <a:lnTo>
                  <a:pt x="70" y="185"/>
                </a:lnTo>
                <a:lnTo>
                  <a:pt x="67" y="185"/>
                </a:lnTo>
                <a:lnTo>
                  <a:pt x="67" y="188"/>
                </a:lnTo>
                <a:lnTo>
                  <a:pt x="64" y="190"/>
                </a:lnTo>
                <a:lnTo>
                  <a:pt x="62" y="193"/>
                </a:lnTo>
                <a:lnTo>
                  <a:pt x="59" y="193"/>
                </a:lnTo>
                <a:lnTo>
                  <a:pt x="59" y="196"/>
                </a:lnTo>
                <a:lnTo>
                  <a:pt x="56" y="199"/>
                </a:lnTo>
                <a:lnTo>
                  <a:pt x="53" y="202"/>
                </a:lnTo>
                <a:lnTo>
                  <a:pt x="53" y="202"/>
                </a:lnTo>
                <a:lnTo>
                  <a:pt x="50" y="204"/>
                </a:lnTo>
                <a:lnTo>
                  <a:pt x="48" y="207"/>
                </a:lnTo>
                <a:lnTo>
                  <a:pt x="45" y="210"/>
                </a:lnTo>
                <a:lnTo>
                  <a:pt x="45" y="210"/>
                </a:lnTo>
                <a:lnTo>
                  <a:pt x="42" y="213"/>
                </a:lnTo>
                <a:lnTo>
                  <a:pt x="39" y="215"/>
                </a:lnTo>
                <a:lnTo>
                  <a:pt x="37" y="218"/>
                </a:lnTo>
                <a:lnTo>
                  <a:pt x="37" y="218"/>
                </a:lnTo>
                <a:lnTo>
                  <a:pt x="34" y="221"/>
                </a:lnTo>
                <a:lnTo>
                  <a:pt x="31" y="224"/>
                </a:lnTo>
                <a:lnTo>
                  <a:pt x="31" y="224"/>
                </a:lnTo>
                <a:lnTo>
                  <a:pt x="28" y="227"/>
                </a:lnTo>
                <a:lnTo>
                  <a:pt x="25" y="229"/>
                </a:lnTo>
                <a:lnTo>
                  <a:pt x="25" y="232"/>
                </a:lnTo>
                <a:lnTo>
                  <a:pt x="23" y="232"/>
                </a:lnTo>
                <a:lnTo>
                  <a:pt x="20" y="235"/>
                </a:lnTo>
                <a:lnTo>
                  <a:pt x="17" y="238"/>
                </a:lnTo>
                <a:lnTo>
                  <a:pt x="17" y="238"/>
                </a:lnTo>
                <a:lnTo>
                  <a:pt x="14" y="241"/>
                </a:lnTo>
                <a:lnTo>
                  <a:pt x="11" y="243"/>
                </a:lnTo>
                <a:lnTo>
                  <a:pt x="11" y="243"/>
                </a:lnTo>
                <a:lnTo>
                  <a:pt x="9" y="246"/>
                </a:lnTo>
                <a:lnTo>
                  <a:pt x="9" y="249"/>
                </a:lnTo>
                <a:lnTo>
                  <a:pt x="6" y="252"/>
                </a:lnTo>
                <a:lnTo>
                  <a:pt x="3" y="252"/>
                </a:lnTo>
                <a:lnTo>
                  <a:pt x="0" y="255"/>
                </a:lnTo>
              </a:path>
            </a:pathLst>
          </a:custGeom>
          <a:noFill/>
          <a:ln w="127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4" name="Gruppieren 383"/>
          <p:cNvGrpSpPr>
            <a:grpSpLocks noChangeAspect="1"/>
          </p:cNvGrpSpPr>
          <p:nvPr/>
        </p:nvGrpSpPr>
        <p:grpSpPr>
          <a:xfrm>
            <a:off x="6841818" y="3201525"/>
            <a:ext cx="2130625" cy="2134305"/>
            <a:chOff x="1662608" y="2431038"/>
            <a:chExt cx="1957388" cy="1960563"/>
          </a:xfrm>
        </p:grpSpPr>
        <p:sp>
          <p:nvSpPr>
            <p:cNvPr id="386" name="Line 26"/>
            <p:cNvSpPr>
              <a:spLocks noChangeShapeType="1"/>
            </p:cNvSpPr>
            <p:nvPr/>
          </p:nvSpPr>
          <p:spPr bwMode="auto">
            <a:xfrm>
              <a:off x="1662608" y="2431038"/>
              <a:ext cx="195738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87" name="Line 27"/>
            <p:cNvSpPr>
              <a:spLocks noChangeShapeType="1"/>
            </p:cNvSpPr>
            <p:nvPr/>
          </p:nvSpPr>
          <p:spPr bwMode="auto">
            <a:xfrm>
              <a:off x="1662608" y="4391601"/>
              <a:ext cx="195738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88" name="Line 28"/>
            <p:cNvSpPr>
              <a:spLocks noChangeShapeType="1"/>
            </p:cNvSpPr>
            <p:nvPr/>
          </p:nvSpPr>
          <p:spPr bwMode="auto">
            <a:xfrm flipV="1">
              <a:off x="3619996" y="2431038"/>
              <a:ext cx="0" cy="1960563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89" name="Line 29"/>
            <p:cNvSpPr>
              <a:spLocks noChangeShapeType="1"/>
            </p:cNvSpPr>
            <p:nvPr/>
          </p:nvSpPr>
          <p:spPr bwMode="auto">
            <a:xfrm flipV="1">
              <a:off x="1662608" y="2431038"/>
              <a:ext cx="0" cy="1960563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0" name="Line 30"/>
            <p:cNvSpPr>
              <a:spLocks noChangeShapeType="1"/>
            </p:cNvSpPr>
            <p:nvPr/>
          </p:nvSpPr>
          <p:spPr bwMode="auto">
            <a:xfrm>
              <a:off x="1662608" y="4391601"/>
              <a:ext cx="195738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1" name="Line 31"/>
            <p:cNvSpPr>
              <a:spLocks noChangeShapeType="1"/>
            </p:cNvSpPr>
            <p:nvPr/>
          </p:nvSpPr>
          <p:spPr bwMode="auto">
            <a:xfrm flipV="1">
              <a:off x="1662608" y="2431038"/>
              <a:ext cx="0" cy="1960563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2" name="Line 32"/>
            <p:cNvSpPr>
              <a:spLocks noChangeShapeType="1"/>
            </p:cNvSpPr>
            <p:nvPr/>
          </p:nvSpPr>
          <p:spPr bwMode="auto">
            <a:xfrm flipV="1">
              <a:off x="1662608" y="4334450"/>
              <a:ext cx="0" cy="5715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3" name="Line 33"/>
            <p:cNvSpPr>
              <a:spLocks noChangeShapeType="1"/>
            </p:cNvSpPr>
            <p:nvPr/>
          </p:nvSpPr>
          <p:spPr bwMode="auto">
            <a:xfrm>
              <a:off x="1662608" y="2431038"/>
              <a:ext cx="0" cy="58738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4" name="Line 34"/>
            <p:cNvSpPr>
              <a:spLocks noChangeShapeType="1"/>
            </p:cNvSpPr>
            <p:nvPr/>
          </p:nvSpPr>
          <p:spPr bwMode="auto">
            <a:xfrm flipV="1">
              <a:off x="2640507" y="4334451"/>
              <a:ext cx="0" cy="5715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5" name="Line 35"/>
            <p:cNvSpPr>
              <a:spLocks noChangeShapeType="1"/>
            </p:cNvSpPr>
            <p:nvPr/>
          </p:nvSpPr>
          <p:spPr bwMode="auto">
            <a:xfrm>
              <a:off x="2640507" y="2431038"/>
              <a:ext cx="0" cy="58738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6" name="Line 36"/>
            <p:cNvSpPr>
              <a:spLocks noChangeShapeType="1"/>
            </p:cNvSpPr>
            <p:nvPr/>
          </p:nvSpPr>
          <p:spPr bwMode="auto">
            <a:xfrm flipV="1">
              <a:off x="3619996" y="4334451"/>
              <a:ext cx="0" cy="5715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7" name="Line 37"/>
            <p:cNvSpPr>
              <a:spLocks noChangeShapeType="1"/>
            </p:cNvSpPr>
            <p:nvPr/>
          </p:nvSpPr>
          <p:spPr bwMode="auto">
            <a:xfrm>
              <a:off x="3619996" y="2431038"/>
              <a:ext cx="0" cy="58738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8" name="Line 38"/>
            <p:cNvSpPr>
              <a:spLocks noChangeShapeType="1"/>
            </p:cNvSpPr>
            <p:nvPr/>
          </p:nvSpPr>
          <p:spPr bwMode="auto">
            <a:xfrm>
              <a:off x="1662608" y="4391601"/>
              <a:ext cx="57150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9" name="Line 39"/>
            <p:cNvSpPr>
              <a:spLocks noChangeShapeType="1"/>
            </p:cNvSpPr>
            <p:nvPr/>
          </p:nvSpPr>
          <p:spPr bwMode="auto">
            <a:xfrm flipH="1">
              <a:off x="3562846" y="4391601"/>
              <a:ext cx="57150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00" name="Line 40"/>
            <p:cNvSpPr>
              <a:spLocks noChangeShapeType="1"/>
            </p:cNvSpPr>
            <p:nvPr/>
          </p:nvSpPr>
          <p:spPr bwMode="auto">
            <a:xfrm>
              <a:off x="1662608" y="3412113"/>
              <a:ext cx="57150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01" name="Line 41"/>
            <p:cNvSpPr>
              <a:spLocks noChangeShapeType="1"/>
            </p:cNvSpPr>
            <p:nvPr/>
          </p:nvSpPr>
          <p:spPr bwMode="auto">
            <a:xfrm flipH="1">
              <a:off x="3562845" y="3412113"/>
              <a:ext cx="57150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02" name="Line 42"/>
            <p:cNvSpPr>
              <a:spLocks noChangeShapeType="1"/>
            </p:cNvSpPr>
            <p:nvPr/>
          </p:nvSpPr>
          <p:spPr bwMode="auto">
            <a:xfrm>
              <a:off x="1662608" y="2431038"/>
              <a:ext cx="57150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03" name="Line 43"/>
            <p:cNvSpPr>
              <a:spLocks noChangeShapeType="1"/>
            </p:cNvSpPr>
            <p:nvPr/>
          </p:nvSpPr>
          <p:spPr bwMode="auto">
            <a:xfrm flipH="1">
              <a:off x="3562845" y="2431038"/>
              <a:ext cx="57150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04" name="Line 44"/>
            <p:cNvSpPr>
              <a:spLocks noChangeShapeType="1"/>
            </p:cNvSpPr>
            <p:nvPr/>
          </p:nvSpPr>
          <p:spPr bwMode="auto">
            <a:xfrm>
              <a:off x="1662608" y="2431038"/>
              <a:ext cx="195738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05" name="Line 45"/>
            <p:cNvSpPr>
              <a:spLocks noChangeShapeType="1"/>
            </p:cNvSpPr>
            <p:nvPr/>
          </p:nvSpPr>
          <p:spPr bwMode="auto">
            <a:xfrm>
              <a:off x="1662608" y="4391601"/>
              <a:ext cx="195738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06" name="Line 46"/>
            <p:cNvSpPr>
              <a:spLocks noChangeShapeType="1"/>
            </p:cNvSpPr>
            <p:nvPr/>
          </p:nvSpPr>
          <p:spPr bwMode="auto">
            <a:xfrm flipV="1">
              <a:off x="3619996" y="2431038"/>
              <a:ext cx="0" cy="1960563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07" name="Line 47"/>
            <p:cNvSpPr>
              <a:spLocks noChangeShapeType="1"/>
            </p:cNvSpPr>
            <p:nvPr/>
          </p:nvSpPr>
          <p:spPr bwMode="auto">
            <a:xfrm flipV="1">
              <a:off x="1662608" y="2431038"/>
              <a:ext cx="0" cy="1960563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</p:grpSp>
      <p:sp>
        <p:nvSpPr>
          <p:cNvPr id="385" name="Textfeld 384"/>
          <p:cNvSpPr txBox="1"/>
          <p:nvPr/>
        </p:nvSpPr>
        <p:spPr>
          <a:xfrm>
            <a:off x="6289808" y="4115696"/>
            <a:ext cx="266896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Freeform 3404"/>
          <p:cNvSpPr>
            <a:spLocks/>
          </p:cNvSpPr>
          <p:nvPr/>
        </p:nvSpPr>
        <p:spPr bwMode="auto">
          <a:xfrm>
            <a:off x="3542207" y="3380929"/>
            <a:ext cx="71020" cy="710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Text Box 68"/>
          <p:cNvSpPr txBox="1">
            <a:spLocks noChangeArrowheads="1"/>
          </p:cNvSpPr>
          <p:nvPr/>
        </p:nvSpPr>
        <p:spPr bwMode="auto">
          <a:xfrm>
            <a:off x="0" y="6558089"/>
            <a:ext cx="2877153" cy="312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81639" tIns="55221" rIns="81639" bIns="4082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lvl="0" algn="r">
              <a:defRPr/>
            </a:pPr>
            <a:r>
              <a:rPr lang="en-US" sz="1400" kern="0" dirty="0">
                <a:latin typeface="+mj-lt"/>
                <a:cs typeface="Tahoma"/>
              </a:rPr>
              <a:t>L. Zhong </a:t>
            </a:r>
            <a:r>
              <a:rPr lang="en-US" sz="1400" i="1" kern="0" dirty="0">
                <a:latin typeface="+mj-lt"/>
                <a:cs typeface="Tahoma"/>
              </a:rPr>
              <a:t>et al.</a:t>
            </a:r>
            <a:r>
              <a:rPr lang="en-US" sz="1400" kern="0" dirty="0">
                <a:latin typeface="+mj-lt"/>
                <a:cs typeface="Tahoma"/>
              </a:rPr>
              <a:t>, NJP </a:t>
            </a:r>
            <a:r>
              <a:rPr lang="en-US" sz="1400" b="1" kern="0" dirty="0">
                <a:latin typeface="+mj-lt"/>
                <a:cs typeface="Tahoma"/>
              </a:rPr>
              <a:t>15</a:t>
            </a:r>
            <a:r>
              <a:rPr lang="en-US" sz="1400" kern="0" dirty="0">
                <a:latin typeface="+mj-lt"/>
                <a:cs typeface="Tahoma"/>
              </a:rPr>
              <a:t>, 125013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15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8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38"/>
    </mc:Choice>
    <mc:Fallback xmlns="">
      <p:transition spd="slow" advTm="37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8" grpId="0"/>
      <p:bldP spid="3300" grpId="0" animBg="1"/>
      <p:bldP spid="3419" grpId="0"/>
      <p:bldP spid="3431" grpId="0"/>
      <p:bldP spid="336" grpId="0" animBg="1"/>
      <p:bldP spid="345" grpId="0" animBg="1"/>
      <p:bldP spid="275" grpId="0"/>
      <p:bldP spid="380" grpId="0" animBg="1"/>
      <p:bldP spid="382" grpId="0" animBg="1"/>
      <p:bldP spid="3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Squeezed</a:t>
            </a:r>
            <a:r>
              <a:rPr lang="de-DE" dirty="0"/>
              <a:t> </a:t>
            </a:r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en-US" dirty="0"/>
          </a:p>
        </p:txBody>
      </p:sp>
      <p:sp>
        <p:nvSpPr>
          <p:cNvPr id="3121" name="Freeform 3408"/>
          <p:cNvSpPr>
            <a:spLocks/>
          </p:cNvSpPr>
          <p:nvPr/>
        </p:nvSpPr>
        <p:spPr bwMode="auto">
          <a:xfrm>
            <a:off x="3788046" y="3156919"/>
            <a:ext cx="65557" cy="65317"/>
          </a:xfrm>
          <a:prstGeom prst="ellipse">
            <a:avLst/>
          </a:prstGeom>
          <a:noFill/>
          <a:ln w="38100">
            <a:solidFill>
              <a:srgbClr val="D4C7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" name="Textfeld 3417"/>
          <p:cNvSpPr txBox="1"/>
          <p:nvPr/>
        </p:nvSpPr>
        <p:spPr>
          <a:xfrm>
            <a:off x="6016508" y="1207972"/>
            <a:ext cx="1298826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de-DE" dirty="0" err="1" smtClean="0"/>
              <a:t>Coherent</a:t>
            </a:r>
            <a:endParaRPr lang="de-DE" dirty="0" smtClean="0"/>
          </a:p>
          <a:p>
            <a:pPr algn="ctr"/>
            <a:r>
              <a:rPr lang="de-DE" dirty="0" err="1"/>
              <a:t>s</a:t>
            </a:r>
            <a:r>
              <a:rPr lang="de-DE" dirty="0" err="1" smtClean="0"/>
              <a:t>tate</a:t>
            </a:r>
            <a:r>
              <a:rPr lang="de-DE" dirty="0" smtClean="0"/>
              <a:t> angle</a:t>
            </a:r>
            <a:endParaRPr lang="en-US" dirty="0"/>
          </a:p>
        </p:txBody>
      </p:sp>
      <p:sp>
        <p:nvSpPr>
          <p:cNvPr id="3299" name="Freeform 3197"/>
          <p:cNvSpPr>
            <a:spLocks/>
          </p:cNvSpPr>
          <p:nvPr/>
        </p:nvSpPr>
        <p:spPr bwMode="auto">
          <a:xfrm>
            <a:off x="6160796" y="2463033"/>
            <a:ext cx="65310" cy="65564"/>
          </a:xfrm>
          <a:prstGeom prst="ellipse">
            <a:avLst/>
          </a:prstGeom>
          <a:noFill/>
          <a:ln w="38100">
            <a:solidFill>
              <a:srgbClr val="CCBF0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" name="Freeform 3198"/>
          <p:cNvSpPr>
            <a:spLocks/>
          </p:cNvSpPr>
          <p:nvPr/>
        </p:nvSpPr>
        <p:spPr bwMode="auto">
          <a:xfrm>
            <a:off x="6160796" y="2184386"/>
            <a:ext cx="65310" cy="65317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19" name="Textfeld 3418"/>
              <p:cNvSpPr txBox="1"/>
              <p:nvPr/>
            </p:nvSpPr>
            <p:spPr>
              <a:xfrm>
                <a:off x="6435634" y="2049363"/>
                <a:ext cx="433545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19" name="Textfeld 34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839" y="2259043"/>
                <a:ext cx="45070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0" name="Textfeld 3419"/>
              <p:cNvSpPr txBox="1"/>
              <p:nvPr/>
            </p:nvSpPr>
            <p:spPr>
              <a:xfrm>
                <a:off x="6319309" y="2326359"/>
                <a:ext cx="561784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20" name="Textfeld 34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99" y="2564380"/>
                <a:ext cx="5789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33" name="Gruppieren 3432"/>
          <p:cNvGrpSpPr/>
          <p:nvPr/>
        </p:nvGrpSpPr>
        <p:grpSpPr>
          <a:xfrm>
            <a:off x="7601288" y="2863955"/>
            <a:ext cx="700514" cy="369332"/>
            <a:chOff x="8379887" y="3156977"/>
            <a:chExt cx="772268" cy="407120"/>
          </a:xfrm>
        </p:grpSpPr>
        <p:sp>
          <p:nvSpPr>
            <p:cNvPr id="3306" name="Rectangle 3204"/>
            <p:cNvSpPr>
              <a:spLocks noChangeArrowheads="1"/>
            </p:cNvSpPr>
            <p:nvPr/>
          </p:nvSpPr>
          <p:spPr bwMode="auto">
            <a:xfrm>
              <a:off x="8379887" y="3311283"/>
              <a:ext cx="60227" cy="6022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" name="Rectangle 3205"/>
            <p:cNvSpPr>
              <a:spLocks noChangeArrowheads="1"/>
            </p:cNvSpPr>
            <p:nvPr/>
          </p:nvSpPr>
          <p:spPr bwMode="auto">
            <a:xfrm>
              <a:off x="8379887" y="3311283"/>
              <a:ext cx="60227" cy="60227"/>
            </a:xfrm>
            <a:prstGeom prst="rect">
              <a:avLst/>
            </a:prstGeom>
            <a:noFill/>
            <a:ln w="19050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7" name="Textfeld 3426"/>
                <p:cNvSpPr txBox="1"/>
                <p:nvPr/>
              </p:nvSpPr>
              <p:spPr>
                <a:xfrm>
                  <a:off x="8655289" y="3156977"/>
                  <a:ext cx="496866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7" name="Textfeld 34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289" y="3156977"/>
                  <a:ext cx="450701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31" name="Textfeld 3430"/>
          <p:cNvSpPr txBox="1"/>
          <p:nvPr/>
        </p:nvSpPr>
        <p:spPr>
          <a:xfrm>
            <a:off x="7388176" y="2014973"/>
            <a:ext cx="1298623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de-DE" dirty="0" smtClean="0"/>
              <a:t>Anti-</a:t>
            </a:r>
            <a:r>
              <a:rPr lang="de-DE" dirty="0" err="1" smtClean="0"/>
              <a:t>squeeze</a:t>
            </a:r>
            <a:r>
              <a:rPr lang="de-DE" dirty="0" smtClean="0"/>
              <a:t> angle</a:t>
            </a:r>
            <a:endParaRPr lang="en-US" dirty="0"/>
          </a:p>
        </p:txBody>
      </p:sp>
      <p:grpSp>
        <p:nvGrpSpPr>
          <p:cNvPr id="3462" name="Gruppieren 3461"/>
          <p:cNvGrpSpPr/>
          <p:nvPr/>
        </p:nvGrpSpPr>
        <p:grpSpPr>
          <a:xfrm>
            <a:off x="812100" y="1266490"/>
            <a:ext cx="4937195" cy="4948842"/>
            <a:chOff x="895284" y="1396071"/>
            <a:chExt cx="5442915" cy="5455182"/>
          </a:xfrm>
        </p:grpSpPr>
        <p:sp>
          <p:nvSpPr>
            <p:cNvPr id="3329" name="Line 3227"/>
            <p:cNvSpPr>
              <a:spLocks noChangeShapeType="1"/>
            </p:cNvSpPr>
            <p:nvPr/>
          </p:nvSpPr>
          <p:spPr bwMode="auto">
            <a:xfrm>
              <a:off x="1574260" y="1396071"/>
              <a:ext cx="476393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" name="Freeform 3228"/>
            <p:cNvSpPr>
              <a:spLocks/>
            </p:cNvSpPr>
            <p:nvPr/>
          </p:nvSpPr>
          <p:spPr bwMode="auto">
            <a:xfrm>
              <a:off x="1574260" y="1396071"/>
              <a:ext cx="4763939" cy="4757916"/>
            </a:xfrm>
            <a:custGeom>
              <a:avLst/>
              <a:gdLst>
                <a:gd name="T0" fmla="*/ 0 w 1582"/>
                <a:gd name="T1" fmla="*/ 1580 h 1580"/>
                <a:gd name="T2" fmla="*/ 1582 w 1582"/>
                <a:gd name="T3" fmla="*/ 1580 h 1580"/>
                <a:gd name="T4" fmla="*/ 1582 w 1582"/>
                <a:gd name="T5" fmla="*/ 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2" h="1580">
                  <a:moveTo>
                    <a:pt x="0" y="1580"/>
                  </a:moveTo>
                  <a:lnTo>
                    <a:pt x="1582" y="1580"/>
                  </a:lnTo>
                  <a:lnTo>
                    <a:pt x="158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" name="Line 3229"/>
            <p:cNvSpPr>
              <a:spLocks noChangeShapeType="1"/>
            </p:cNvSpPr>
            <p:nvPr/>
          </p:nvSpPr>
          <p:spPr bwMode="auto">
            <a:xfrm flipV="1">
              <a:off x="1574260" y="1396071"/>
              <a:ext cx="0" cy="47579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" name="Line 3230"/>
            <p:cNvSpPr>
              <a:spLocks noChangeShapeType="1"/>
            </p:cNvSpPr>
            <p:nvPr/>
          </p:nvSpPr>
          <p:spPr bwMode="auto">
            <a:xfrm flipV="1">
              <a:off x="1839258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" name="Line 3231"/>
            <p:cNvSpPr>
              <a:spLocks noChangeShapeType="1"/>
            </p:cNvSpPr>
            <p:nvPr/>
          </p:nvSpPr>
          <p:spPr bwMode="auto">
            <a:xfrm>
              <a:off x="1839258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" name="Line 3232"/>
            <p:cNvSpPr>
              <a:spLocks noChangeShapeType="1"/>
            </p:cNvSpPr>
            <p:nvPr/>
          </p:nvSpPr>
          <p:spPr bwMode="auto">
            <a:xfrm flipV="1">
              <a:off x="2893227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" name="Line 3233"/>
            <p:cNvSpPr>
              <a:spLocks noChangeShapeType="1"/>
            </p:cNvSpPr>
            <p:nvPr/>
          </p:nvSpPr>
          <p:spPr bwMode="auto">
            <a:xfrm>
              <a:off x="2893227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6" name="Line 3234"/>
            <p:cNvSpPr>
              <a:spLocks noChangeShapeType="1"/>
            </p:cNvSpPr>
            <p:nvPr/>
          </p:nvSpPr>
          <p:spPr bwMode="auto">
            <a:xfrm flipV="1">
              <a:off x="3953218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7" name="Line 3235"/>
            <p:cNvSpPr>
              <a:spLocks noChangeShapeType="1"/>
            </p:cNvSpPr>
            <p:nvPr/>
          </p:nvSpPr>
          <p:spPr bwMode="auto">
            <a:xfrm>
              <a:off x="3953218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8" name="Line 3236"/>
            <p:cNvSpPr>
              <a:spLocks noChangeShapeType="1"/>
            </p:cNvSpPr>
            <p:nvPr/>
          </p:nvSpPr>
          <p:spPr bwMode="auto">
            <a:xfrm flipV="1">
              <a:off x="5013210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9" name="Line 3237"/>
            <p:cNvSpPr>
              <a:spLocks noChangeShapeType="1"/>
            </p:cNvSpPr>
            <p:nvPr/>
          </p:nvSpPr>
          <p:spPr bwMode="auto">
            <a:xfrm>
              <a:off x="5013210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0" name="Line 3238"/>
            <p:cNvSpPr>
              <a:spLocks noChangeShapeType="1"/>
            </p:cNvSpPr>
            <p:nvPr/>
          </p:nvSpPr>
          <p:spPr bwMode="auto">
            <a:xfrm flipV="1">
              <a:off x="6073201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1" name="Line 3239"/>
            <p:cNvSpPr>
              <a:spLocks noChangeShapeType="1"/>
            </p:cNvSpPr>
            <p:nvPr/>
          </p:nvSpPr>
          <p:spPr bwMode="auto">
            <a:xfrm>
              <a:off x="6073201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2" name="Line 3240"/>
            <p:cNvSpPr>
              <a:spLocks noChangeShapeType="1"/>
            </p:cNvSpPr>
            <p:nvPr/>
          </p:nvSpPr>
          <p:spPr bwMode="auto">
            <a:xfrm>
              <a:off x="1574260" y="588898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3" name="Line 3241"/>
            <p:cNvSpPr>
              <a:spLocks noChangeShapeType="1"/>
            </p:cNvSpPr>
            <p:nvPr/>
          </p:nvSpPr>
          <p:spPr bwMode="auto">
            <a:xfrm flipH="1">
              <a:off x="6290018" y="588898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4" name="Line 3242"/>
            <p:cNvSpPr>
              <a:spLocks noChangeShapeType="1"/>
            </p:cNvSpPr>
            <p:nvPr/>
          </p:nvSpPr>
          <p:spPr bwMode="auto">
            <a:xfrm>
              <a:off x="1574260" y="482899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5" name="Line 3243"/>
            <p:cNvSpPr>
              <a:spLocks noChangeShapeType="1"/>
            </p:cNvSpPr>
            <p:nvPr/>
          </p:nvSpPr>
          <p:spPr bwMode="auto">
            <a:xfrm flipH="1">
              <a:off x="6290018" y="482899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6" name="Line 3244"/>
            <p:cNvSpPr>
              <a:spLocks noChangeShapeType="1"/>
            </p:cNvSpPr>
            <p:nvPr/>
          </p:nvSpPr>
          <p:spPr bwMode="auto">
            <a:xfrm>
              <a:off x="1574260" y="377502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7" name="Line 3245"/>
            <p:cNvSpPr>
              <a:spLocks noChangeShapeType="1"/>
            </p:cNvSpPr>
            <p:nvPr/>
          </p:nvSpPr>
          <p:spPr bwMode="auto">
            <a:xfrm flipH="1">
              <a:off x="6290018" y="377502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" name="Line 3246"/>
            <p:cNvSpPr>
              <a:spLocks noChangeShapeType="1"/>
            </p:cNvSpPr>
            <p:nvPr/>
          </p:nvSpPr>
          <p:spPr bwMode="auto">
            <a:xfrm>
              <a:off x="1574260" y="271503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" name="Line 3247"/>
            <p:cNvSpPr>
              <a:spLocks noChangeShapeType="1"/>
            </p:cNvSpPr>
            <p:nvPr/>
          </p:nvSpPr>
          <p:spPr bwMode="auto">
            <a:xfrm flipH="1">
              <a:off x="6290018" y="271503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0" name="Line 3248"/>
            <p:cNvSpPr>
              <a:spLocks noChangeShapeType="1"/>
            </p:cNvSpPr>
            <p:nvPr/>
          </p:nvSpPr>
          <p:spPr bwMode="auto">
            <a:xfrm>
              <a:off x="1574260" y="166106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1" name="Line 3249"/>
            <p:cNvSpPr>
              <a:spLocks noChangeShapeType="1"/>
            </p:cNvSpPr>
            <p:nvPr/>
          </p:nvSpPr>
          <p:spPr bwMode="auto">
            <a:xfrm flipH="1">
              <a:off x="6290018" y="166106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" name="Textfeld 3449"/>
            <p:cNvSpPr txBox="1"/>
            <p:nvPr/>
          </p:nvSpPr>
          <p:spPr>
            <a:xfrm>
              <a:off x="1636873" y="6162575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-8</a:t>
              </a:r>
              <a:endParaRPr lang="en-US" dirty="0"/>
            </a:p>
          </p:txBody>
        </p:sp>
        <p:sp>
          <p:nvSpPr>
            <p:cNvPr id="3451" name="Textfeld 3450"/>
            <p:cNvSpPr txBox="1"/>
            <p:nvPr/>
          </p:nvSpPr>
          <p:spPr>
            <a:xfrm>
              <a:off x="2692115" y="6156101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-4</a:t>
              </a:r>
              <a:endParaRPr lang="en-US" dirty="0"/>
            </a:p>
          </p:txBody>
        </p:sp>
        <p:sp>
          <p:nvSpPr>
            <p:cNvPr id="3452" name="Textfeld 3451"/>
            <p:cNvSpPr txBox="1"/>
            <p:nvPr/>
          </p:nvSpPr>
          <p:spPr>
            <a:xfrm>
              <a:off x="3789935" y="6162575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0</a:t>
              </a:r>
              <a:endParaRPr lang="en-US" dirty="0"/>
            </a:p>
          </p:txBody>
        </p:sp>
        <p:sp>
          <p:nvSpPr>
            <p:cNvPr id="3453" name="Textfeld 3452"/>
            <p:cNvSpPr txBox="1"/>
            <p:nvPr/>
          </p:nvSpPr>
          <p:spPr>
            <a:xfrm>
              <a:off x="4842744" y="6162127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4</a:t>
              </a:r>
              <a:endParaRPr lang="en-US" dirty="0"/>
            </a:p>
          </p:txBody>
        </p:sp>
        <p:sp>
          <p:nvSpPr>
            <p:cNvPr id="3454" name="Textfeld 3453"/>
            <p:cNvSpPr txBox="1"/>
            <p:nvPr/>
          </p:nvSpPr>
          <p:spPr>
            <a:xfrm>
              <a:off x="5901657" y="6159176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8</a:t>
              </a:r>
              <a:endParaRPr lang="en-US" dirty="0"/>
            </a:p>
          </p:txBody>
        </p:sp>
        <p:sp>
          <p:nvSpPr>
            <p:cNvPr id="3455" name="Textfeld 3454"/>
            <p:cNvSpPr txBox="1"/>
            <p:nvPr/>
          </p:nvSpPr>
          <p:spPr>
            <a:xfrm>
              <a:off x="3782018" y="6444133"/>
              <a:ext cx="3378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p</a:t>
              </a:r>
              <a:endParaRPr lang="en-US" dirty="0"/>
            </a:p>
          </p:txBody>
        </p:sp>
        <p:sp>
          <p:nvSpPr>
            <p:cNvPr id="3456" name="Textfeld 3455"/>
            <p:cNvSpPr txBox="1"/>
            <p:nvPr/>
          </p:nvSpPr>
          <p:spPr>
            <a:xfrm>
              <a:off x="1178471" y="5696807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-8</a:t>
              </a:r>
              <a:endParaRPr lang="en-US" dirty="0"/>
            </a:p>
          </p:txBody>
        </p:sp>
        <p:sp>
          <p:nvSpPr>
            <p:cNvPr id="3457" name="Textfeld 3456"/>
            <p:cNvSpPr txBox="1"/>
            <p:nvPr/>
          </p:nvSpPr>
          <p:spPr>
            <a:xfrm>
              <a:off x="1178471" y="4642295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-4</a:t>
              </a:r>
              <a:endParaRPr lang="en-US" dirty="0"/>
            </a:p>
          </p:txBody>
        </p:sp>
        <p:sp>
          <p:nvSpPr>
            <p:cNvPr id="3458" name="Textfeld 3457"/>
            <p:cNvSpPr txBox="1"/>
            <p:nvPr/>
          </p:nvSpPr>
          <p:spPr>
            <a:xfrm>
              <a:off x="1252616" y="3582632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0</a:t>
              </a:r>
              <a:endParaRPr lang="en-US" dirty="0"/>
            </a:p>
          </p:txBody>
        </p:sp>
        <p:sp>
          <p:nvSpPr>
            <p:cNvPr id="3459" name="Textfeld 3458"/>
            <p:cNvSpPr txBox="1"/>
            <p:nvPr/>
          </p:nvSpPr>
          <p:spPr>
            <a:xfrm>
              <a:off x="1249661" y="2533893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4</a:t>
              </a:r>
              <a:endParaRPr lang="en-US" dirty="0"/>
            </a:p>
          </p:txBody>
        </p:sp>
        <p:sp>
          <p:nvSpPr>
            <p:cNvPr id="3460" name="Textfeld 3459"/>
            <p:cNvSpPr txBox="1"/>
            <p:nvPr/>
          </p:nvSpPr>
          <p:spPr>
            <a:xfrm>
              <a:off x="1249661" y="1476403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8</a:t>
              </a:r>
              <a:endParaRPr lang="en-US" dirty="0"/>
            </a:p>
          </p:txBody>
        </p:sp>
        <p:sp>
          <p:nvSpPr>
            <p:cNvPr id="3461" name="Textfeld 3460"/>
            <p:cNvSpPr txBox="1"/>
            <p:nvPr/>
          </p:nvSpPr>
          <p:spPr>
            <a:xfrm>
              <a:off x="895284" y="3570163"/>
              <a:ext cx="3378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q</a:t>
              </a:r>
              <a:endParaRPr lang="en-US" dirty="0"/>
            </a:p>
          </p:txBody>
        </p:sp>
      </p:grpSp>
      <p:sp>
        <p:nvSpPr>
          <p:cNvPr id="336" name="Freeform 3407"/>
          <p:cNvSpPr>
            <a:spLocks/>
          </p:cNvSpPr>
          <p:nvPr/>
        </p:nvSpPr>
        <p:spPr bwMode="auto">
          <a:xfrm>
            <a:off x="3881896" y="3389957"/>
            <a:ext cx="65310" cy="65564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Ellipse 344"/>
          <p:cNvSpPr/>
          <p:nvPr/>
        </p:nvSpPr>
        <p:spPr>
          <a:xfrm>
            <a:off x="1593180" y="3370670"/>
            <a:ext cx="3988057" cy="104369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122" name="Freeform 3409"/>
          <p:cNvSpPr>
            <a:spLocks/>
          </p:cNvSpPr>
          <p:nvPr/>
        </p:nvSpPr>
        <p:spPr bwMode="auto">
          <a:xfrm>
            <a:off x="3553133" y="3064037"/>
            <a:ext cx="65310" cy="65564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4" name="Freeform 3132"/>
          <p:cNvSpPr>
            <a:spLocks/>
          </p:cNvSpPr>
          <p:nvPr/>
        </p:nvSpPr>
        <p:spPr bwMode="auto">
          <a:xfrm>
            <a:off x="6160796" y="2730753"/>
            <a:ext cx="65310" cy="65317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1" name="Textfeld 3420"/>
              <p:cNvSpPr txBox="1"/>
              <p:nvPr/>
            </p:nvSpPr>
            <p:spPr>
              <a:xfrm>
                <a:off x="6319309" y="2595530"/>
                <a:ext cx="561784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21" name="Textfeld 34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99" y="2861091"/>
                <a:ext cx="57894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ieren 13"/>
          <p:cNvGrpSpPr/>
          <p:nvPr/>
        </p:nvGrpSpPr>
        <p:grpSpPr>
          <a:xfrm>
            <a:off x="3826288" y="3364538"/>
            <a:ext cx="54631" cy="54637"/>
            <a:chOff x="4218216" y="3708780"/>
            <a:chExt cx="60227" cy="60227"/>
          </a:xfrm>
        </p:grpSpPr>
        <p:sp>
          <p:nvSpPr>
            <p:cNvPr id="346" name="Rectangle 3439"/>
            <p:cNvSpPr>
              <a:spLocks noChangeArrowheads="1"/>
            </p:cNvSpPr>
            <p:nvPr/>
          </p:nvSpPr>
          <p:spPr bwMode="auto">
            <a:xfrm>
              <a:off x="4218216" y="3708780"/>
              <a:ext cx="60227" cy="602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3440"/>
            <p:cNvSpPr>
              <a:spLocks noChangeArrowheads="1"/>
            </p:cNvSpPr>
            <p:nvPr/>
          </p:nvSpPr>
          <p:spPr bwMode="auto">
            <a:xfrm>
              <a:off x="4218216" y="3708780"/>
              <a:ext cx="60227" cy="6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3441"/>
            <p:cNvSpPr>
              <a:spLocks noChangeArrowheads="1"/>
            </p:cNvSpPr>
            <p:nvPr/>
          </p:nvSpPr>
          <p:spPr bwMode="auto">
            <a:xfrm>
              <a:off x="4218216" y="3708780"/>
              <a:ext cx="60227" cy="60227"/>
            </a:xfrm>
            <a:prstGeom prst="rect">
              <a:avLst/>
            </a:prstGeom>
            <a:noFill/>
            <a:ln w="19050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6" name="Freeform 3413"/>
          <p:cNvSpPr>
            <a:spLocks/>
          </p:cNvSpPr>
          <p:nvPr/>
        </p:nvSpPr>
        <p:spPr bwMode="auto">
          <a:xfrm>
            <a:off x="3553133" y="3719676"/>
            <a:ext cx="65310" cy="65317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" name="Freeform 3200"/>
          <p:cNvSpPr>
            <a:spLocks/>
          </p:cNvSpPr>
          <p:nvPr/>
        </p:nvSpPr>
        <p:spPr bwMode="auto">
          <a:xfrm>
            <a:off x="6160796" y="3872659"/>
            <a:ext cx="65310" cy="65564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5" name="Textfeld 3424"/>
              <p:cNvSpPr txBox="1"/>
              <p:nvPr/>
            </p:nvSpPr>
            <p:spPr>
              <a:xfrm>
                <a:off x="6202985" y="3739367"/>
                <a:ext cx="690024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270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25" name="Textfeld 34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60" y="4121959"/>
                <a:ext cx="70718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ieren 17"/>
          <p:cNvGrpSpPr/>
          <p:nvPr/>
        </p:nvGrpSpPr>
        <p:grpSpPr>
          <a:xfrm>
            <a:off x="3361926" y="3429148"/>
            <a:ext cx="54631" cy="55591"/>
            <a:chOff x="3706289" y="3780000"/>
            <a:chExt cx="60227" cy="61279"/>
          </a:xfrm>
        </p:grpSpPr>
        <p:sp>
          <p:nvSpPr>
            <p:cNvPr id="349" name="Rectangle 3442"/>
            <p:cNvSpPr>
              <a:spLocks noChangeArrowheads="1"/>
            </p:cNvSpPr>
            <p:nvPr/>
          </p:nvSpPr>
          <p:spPr bwMode="auto">
            <a:xfrm>
              <a:off x="3706289" y="3780000"/>
              <a:ext cx="60227" cy="60227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3443"/>
            <p:cNvSpPr>
              <a:spLocks noChangeArrowheads="1"/>
            </p:cNvSpPr>
            <p:nvPr/>
          </p:nvSpPr>
          <p:spPr bwMode="auto">
            <a:xfrm>
              <a:off x="3706289" y="3781052"/>
              <a:ext cx="60227" cy="6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3444"/>
            <p:cNvSpPr>
              <a:spLocks noChangeArrowheads="1"/>
            </p:cNvSpPr>
            <p:nvPr/>
          </p:nvSpPr>
          <p:spPr bwMode="auto">
            <a:xfrm>
              <a:off x="3706289" y="3781052"/>
              <a:ext cx="60227" cy="60227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3" name="Freeform 3410"/>
          <p:cNvSpPr>
            <a:spLocks/>
          </p:cNvSpPr>
          <p:nvPr/>
        </p:nvSpPr>
        <p:spPr bwMode="auto">
          <a:xfrm>
            <a:off x="3323683" y="3156918"/>
            <a:ext cx="65557" cy="65564"/>
          </a:xfrm>
          <a:prstGeom prst="ellipse">
            <a:avLst/>
          </a:prstGeom>
          <a:noFill/>
          <a:ln w="38100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5" name="Freeform 3203"/>
          <p:cNvSpPr>
            <a:spLocks/>
          </p:cNvSpPr>
          <p:nvPr/>
        </p:nvSpPr>
        <p:spPr bwMode="auto">
          <a:xfrm>
            <a:off x="6160796" y="3003936"/>
            <a:ext cx="65310" cy="65317"/>
          </a:xfrm>
          <a:prstGeom prst="ellipse">
            <a:avLst/>
          </a:prstGeom>
          <a:noFill/>
          <a:ln w="38100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2" name="Textfeld 3421"/>
              <p:cNvSpPr txBox="1"/>
              <p:nvPr/>
            </p:nvSpPr>
            <p:spPr>
              <a:xfrm>
                <a:off x="6202985" y="2872526"/>
                <a:ext cx="690024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135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22" name="Textfeld 34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60" y="3166428"/>
                <a:ext cx="70718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2329401" y="3370002"/>
            <a:ext cx="54631" cy="54637"/>
            <a:chOff x="2568002" y="3714803"/>
            <a:chExt cx="60227" cy="60227"/>
          </a:xfrm>
        </p:grpSpPr>
        <p:sp>
          <p:nvSpPr>
            <p:cNvPr id="352" name="Rectangle 3445"/>
            <p:cNvSpPr>
              <a:spLocks noChangeArrowheads="1"/>
            </p:cNvSpPr>
            <p:nvPr/>
          </p:nvSpPr>
          <p:spPr bwMode="auto">
            <a:xfrm>
              <a:off x="2568002" y="3714803"/>
              <a:ext cx="60227" cy="6022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3446"/>
            <p:cNvSpPr>
              <a:spLocks noChangeArrowheads="1"/>
            </p:cNvSpPr>
            <p:nvPr/>
          </p:nvSpPr>
          <p:spPr bwMode="auto">
            <a:xfrm>
              <a:off x="2568002" y="3714803"/>
              <a:ext cx="60227" cy="60227"/>
            </a:xfrm>
            <a:prstGeom prst="rect">
              <a:avLst/>
            </a:prstGeom>
            <a:noFill/>
            <a:ln w="19050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4" name="Freeform 3411"/>
          <p:cNvSpPr>
            <a:spLocks/>
          </p:cNvSpPr>
          <p:nvPr/>
        </p:nvSpPr>
        <p:spPr bwMode="auto">
          <a:xfrm>
            <a:off x="3225348" y="3391857"/>
            <a:ext cx="65310" cy="65564"/>
          </a:xfrm>
          <a:prstGeom prst="ellipse">
            <a:avLst/>
          </a:prstGeom>
          <a:noFill/>
          <a:ln w="38100">
            <a:solidFill>
              <a:srgbClr val="1759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4" name="Freeform 3202"/>
          <p:cNvSpPr>
            <a:spLocks/>
          </p:cNvSpPr>
          <p:nvPr/>
        </p:nvSpPr>
        <p:spPr bwMode="auto">
          <a:xfrm>
            <a:off x="6160796" y="3288046"/>
            <a:ext cx="65310" cy="65564"/>
          </a:xfrm>
          <a:prstGeom prst="ellipse">
            <a:avLst/>
          </a:prstGeom>
          <a:noFill/>
          <a:ln w="38100">
            <a:solidFill>
              <a:srgbClr val="1759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3" name="Textfeld 3422"/>
              <p:cNvSpPr txBox="1"/>
              <p:nvPr/>
            </p:nvSpPr>
            <p:spPr>
              <a:xfrm>
                <a:off x="6202985" y="3157348"/>
                <a:ext cx="690024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23" name="Textfeld 34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59" y="3480391"/>
                <a:ext cx="707181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pieren 15"/>
          <p:cNvGrpSpPr/>
          <p:nvPr/>
        </p:nvGrpSpPr>
        <p:grpSpPr>
          <a:xfrm>
            <a:off x="1591883" y="3380929"/>
            <a:ext cx="54631" cy="54637"/>
            <a:chOff x="1754940" y="3726848"/>
            <a:chExt cx="60227" cy="60227"/>
          </a:xfrm>
        </p:grpSpPr>
        <p:sp>
          <p:nvSpPr>
            <p:cNvPr id="354" name="Rectangle 3447"/>
            <p:cNvSpPr>
              <a:spLocks noChangeArrowheads="1"/>
            </p:cNvSpPr>
            <p:nvPr/>
          </p:nvSpPr>
          <p:spPr bwMode="auto">
            <a:xfrm>
              <a:off x="1754940" y="3726848"/>
              <a:ext cx="60227" cy="60227"/>
            </a:xfrm>
            <a:prstGeom prst="rect">
              <a:avLst/>
            </a:prstGeom>
            <a:solidFill>
              <a:srgbClr val="175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3448"/>
            <p:cNvSpPr>
              <a:spLocks noChangeArrowheads="1"/>
            </p:cNvSpPr>
            <p:nvPr/>
          </p:nvSpPr>
          <p:spPr bwMode="auto">
            <a:xfrm>
              <a:off x="1754940" y="3726848"/>
              <a:ext cx="60227" cy="60227"/>
            </a:xfrm>
            <a:prstGeom prst="rect">
              <a:avLst/>
            </a:prstGeom>
            <a:noFill/>
            <a:ln w="19050">
              <a:solidFill>
                <a:srgbClr val="1759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5" name="Freeform 3412"/>
          <p:cNvSpPr>
            <a:spLocks/>
          </p:cNvSpPr>
          <p:nvPr/>
        </p:nvSpPr>
        <p:spPr bwMode="auto">
          <a:xfrm>
            <a:off x="3323683" y="3621330"/>
            <a:ext cx="65557" cy="65317"/>
          </a:xfrm>
          <a:prstGeom prst="ellipse">
            <a:avLst/>
          </a:prstGeom>
          <a:noFill/>
          <a:ln w="38100">
            <a:solidFill>
              <a:srgbClr val="FF3D6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" name="Freeform 3201"/>
          <p:cNvSpPr>
            <a:spLocks/>
          </p:cNvSpPr>
          <p:nvPr/>
        </p:nvSpPr>
        <p:spPr bwMode="auto">
          <a:xfrm>
            <a:off x="6160796" y="3566693"/>
            <a:ext cx="65310" cy="65317"/>
          </a:xfrm>
          <a:prstGeom prst="ellipse">
            <a:avLst/>
          </a:prstGeom>
          <a:noFill/>
          <a:ln w="38100">
            <a:solidFill>
              <a:srgbClr val="FF3D6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4" name="Textfeld 3423"/>
              <p:cNvSpPr txBox="1"/>
              <p:nvPr/>
            </p:nvSpPr>
            <p:spPr>
              <a:xfrm>
                <a:off x="6202985" y="3442169"/>
                <a:ext cx="690024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225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24" name="Textfeld 34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60" y="3794354"/>
                <a:ext cx="70718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ieren 16"/>
          <p:cNvGrpSpPr/>
          <p:nvPr/>
        </p:nvGrpSpPr>
        <p:grpSpPr>
          <a:xfrm>
            <a:off x="2018004" y="3413711"/>
            <a:ext cx="54631" cy="54637"/>
            <a:chOff x="2224709" y="3762984"/>
            <a:chExt cx="60227" cy="60227"/>
          </a:xfrm>
        </p:grpSpPr>
        <p:sp>
          <p:nvSpPr>
            <p:cNvPr id="356" name="Rectangle 3449"/>
            <p:cNvSpPr>
              <a:spLocks noChangeArrowheads="1"/>
            </p:cNvSpPr>
            <p:nvPr/>
          </p:nvSpPr>
          <p:spPr bwMode="auto">
            <a:xfrm>
              <a:off x="2224709" y="3762984"/>
              <a:ext cx="60227" cy="60227"/>
            </a:xfrm>
            <a:prstGeom prst="rect">
              <a:avLst/>
            </a:prstGeom>
            <a:solidFill>
              <a:srgbClr val="FF3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3450"/>
            <p:cNvSpPr>
              <a:spLocks noChangeArrowheads="1"/>
            </p:cNvSpPr>
            <p:nvPr/>
          </p:nvSpPr>
          <p:spPr bwMode="auto">
            <a:xfrm>
              <a:off x="2224709" y="3762984"/>
              <a:ext cx="60227" cy="60227"/>
            </a:xfrm>
            <a:prstGeom prst="rect">
              <a:avLst/>
            </a:prstGeom>
            <a:noFill/>
            <a:ln w="19050">
              <a:solidFill>
                <a:srgbClr val="FF3D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7" name="Freeform 3414"/>
          <p:cNvSpPr>
            <a:spLocks/>
          </p:cNvSpPr>
          <p:nvPr/>
        </p:nvSpPr>
        <p:spPr bwMode="auto">
          <a:xfrm>
            <a:off x="3788046" y="3621330"/>
            <a:ext cx="65310" cy="65317"/>
          </a:xfrm>
          <a:prstGeom prst="ellipse">
            <a:avLst/>
          </a:prstGeom>
          <a:noFill/>
          <a:ln w="38100">
            <a:solidFill>
              <a:srgbClr val="B55E4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" name="Freeform 3199"/>
          <p:cNvSpPr>
            <a:spLocks/>
          </p:cNvSpPr>
          <p:nvPr/>
        </p:nvSpPr>
        <p:spPr bwMode="auto">
          <a:xfrm>
            <a:off x="6160796" y="4178624"/>
            <a:ext cx="65310" cy="65564"/>
          </a:xfrm>
          <a:prstGeom prst="ellipse">
            <a:avLst/>
          </a:prstGeom>
          <a:noFill/>
          <a:ln w="38100">
            <a:solidFill>
              <a:srgbClr val="B55E4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6" name="Textfeld 3425"/>
              <p:cNvSpPr txBox="1"/>
              <p:nvPr/>
            </p:nvSpPr>
            <p:spPr>
              <a:xfrm>
                <a:off x="6202985" y="4043116"/>
                <a:ext cx="690024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315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26" name="Textfeld 34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59" y="4456787"/>
                <a:ext cx="707181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ieren 12"/>
          <p:cNvGrpSpPr/>
          <p:nvPr/>
        </p:nvGrpSpPr>
        <p:grpSpPr>
          <a:xfrm>
            <a:off x="4826034" y="3419175"/>
            <a:ext cx="54631" cy="54637"/>
            <a:chOff x="5320367" y="3769007"/>
            <a:chExt cx="60227" cy="60227"/>
          </a:xfrm>
        </p:grpSpPr>
        <p:sp>
          <p:nvSpPr>
            <p:cNvPr id="358" name="Rectangle 3451"/>
            <p:cNvSpPr>
              <a:spLocks noChangeArrowheads="1"/>
            </p:cNvSpPr>
            <p:nvPr/>
          </p:nvSpPr>
          <p:spPr bwMode="auto">
            <a:xfrm>
              <a:off x="5320367" y="3769007"/>
              <a:ext cx="60227" cy="60227"/>
            </a:xfrm>
            <a:prstGeom prst="rect">
              <a:avLst/>
            </a:prstGeom>
            <a:solidFill>
              <a:srgbClr val="B5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3452"/>
            <p:cNvSpPr>
              <a:spLocks noChangeArrowheads="1"/>
            </p:cNvSpPr>
            <p:nvPr/>
          </p:nvSpPr>
          <p:spPr bwMode="auto">
            <a:xfrm>
              <a:off x="5320367" y="3769007"/>
              <a:ext cx="60227" cy="60227"/>
            </a:xfrm>
            <a:prstGeom prst="rect">
              <a:avLst/>
            </a:prstGeom>
            <a:noFill/>
            <a:ln w="19050">
              <a:solidFill>
                <a:srgbClr val="B55E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558088" y="3408248"/>
            <a:ext cx="54631" cy="54637"/>
            <a:chOff x="6127406" y="3756962"/>
            <a:chExt cx="60227" cy="60227"/>
          </a:xfrm>
        </p:grpSpPr>
        <p:sp>
          <p:nvSpPr>
            <p:cNvPr id="360" name="Rectangle 3453"/>
            <p:cNvSpPr>
              <a:spLocks noChangeArrowheads="1"/>
            </p:cNvSpPr>
            <p:nvPr/>
          </p:nvSpPr>
          <p:spPr bwMode="auto">
            <a:xfrm>
              <a:off x="6127406" y="3756962"/>
              <a:ext cx="60227" cy="6022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3454"/>
            <p:cNvSpPr>
              <a:spLocks noChangeArrowheads="1"/>
            </p:cNvSpPr>
            <p:nvPr/>
          </p:nvSpPr>
          <p:spPr bwMode="auto">
            <a:xfrm>
              <a:off x="6127406" y="3756962"/>
              <a:ext cx="60227" cy="6022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142893" y="3380929"/>
            <a:ext cx="60094" cy="54637"/>
            <a:chOff x="5669682" y="3726848"/>
            <a:chExt cx="66249" cy="60227"/>
          </a:xfrm>
        </p:grpSpPr>
        <p:sp>
          <p:nvSpPr>
            <p:cNvPr id="362" name="Rectangle 3455"/>
            <p:cNvSpPr>
              <a:spLocks noChangeArrowheads="1"/>
            </p:cNvSpPr>
            <p:nvPr/>
          </p:nvSpPr>
          <p:spPr bwMode="auto">
            <a:xfrm>
              <a:off x="5669682" y="3726848"/>
              <a:ext cx="66249" cy="60227"/>
            </a:xfrm>
            <a:prstGeom prst="rect">
              <a:avLst/>
            </a:prstGeom>
            <a:solidFill>
              <a:srgbClr val="D4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3456"/>
            <p:cNvSpPr>
              <a:spLocks noChangeArrowheads="1"/>
            </p:cNvSpPr>
            <p:nvPr/>
          </p:nvSpPr>
          <p:spPr bwMode="auto">
            <a:xfrm>
              <a:off x="5669682" y="3726848"/>
              <a:ext cx="66249" cy="60227"/>
            </a:xfrm>
            <a:prstGeom prst="rect">
              <a:avLst/>
            </a:prstGeom>
            <a:noFill/>
            <a:ln w="19050">
              <a:solidFill>
                <a:srgbClr val="D4C71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2" name="Gruppieren 311"/>
          <p:cNvGrpSpPr/>
          <p:nvPr/>
        </p:nvGrpSpPr>
        <p:grpSpPr>
          <a:xfrm>
            <a:off x="6844454" y="3323019"/>
            <a:ext cx="2213422" cy="2925020"/>
            <a:chOff x="3795216" y="3086949"/>
            <a:chExt cx="2440144" cy="3224293"/>
          </a:xfrm>
        </p:grpSpPr>
        <p:sp>
          <p:nvSpPr>
            <p:cNvPr id="313" name="Rectangle 12"/>
            <p:cNvSpPr>
              <a:spLocks noChangeArrowheads="1"/>
            </p:cNvSpPr>
            <p:nvPr/>
          </p:nvSpPr>
          <p:spPr bwMode="auto">
            <a:xfrm>
              <a:off x="5119290" y="5444305"/>
              <a:ext cx="109566" cy="23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294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13"/>
            <p:cNvSpPr>
              <a:spLocks noChangeArrowheads="1"/>
            </p:cNvSpPr>
            <p:nvPr/>
          </p:nvSpPr>
          <p:spPr bwMode="auto">
            <a:xfrm>
              <a:off x="4087415" y="5266505"/>
              <a:ext cx="284520" cy="23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294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-10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14"/>
            <p:cNvSpPr>
              <a:spLocks noChangeArrowheads="1"/>
            </p:cNvSpPr>
            <p:nvPr/>
          </p:nvSpPr>
          <p:spPr bwMode="auto">
            <a:xfrm>
              <a:off x="5116115" y="5266505"/>
              <a:ext cx="109566" cy="23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294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15"/>
            <p:cNvSpPr>
              <a:spLocks noChangeArrowheads="1"/>
            </p:cNvSpPr>
            <p:nvPr/>
          </p:nvSpPr>
          <p:spPr bwMode="auto">
            <a:xfrm>
              <a:off x="6016228" y="5266505"/>
              <a:ext cx="219132" cy="23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294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104"/>
            <p:cNvSpPr>
              <a:spLocks/>
            </p:cNvSpPr>
            <p:nvPr/>
          </p:nvSpPr>
          <p:spPr bwMode="auto">
            <a:xfrm rot="18900000">
              <a:off x="5077590" y="4093904"/>
              <a:ext cx="141288" cy="138113"/>
            </a:xfrm>
            <a:custGeom>
              <a:avLst/>
              <a:gdLst>
                <a:gd name="T0" fmla="*/ 8 w 89"/>
                <a:gd name="T1" fmla="*/ 20 h 87"/>
                <a:gd name="T2" fmla="*/ 6 w 89"/>
                <a:gd name="T3" fmla="*/ 25 h 87"/>
                <a:gd name="T4" fmla="*/ 6 w 89"/>
                <a:gd name="T5" fmla="*/ 28 h 87"/>
                <a:gd name="T6" fmla="*/ 3 w 89"/>
                <a:gd name="T7" fmla="*/ 34 h 87"/>
                <a:gd name="T8" fmla="*/ 0 w 89"/>
                <a:gd name="T9" fmla="*/ 48 h 87"/>
                <a:gd name="T10" fmla="*/ 3 w 89"/>
                <a:gd name="T11" fmla="*/ 56 h 87"/>
                <a:gd name="T12" fmla="*/ 6 w 89"/>
                <a:gd name="T13" fmla="*/ 62 h 87"/>
                <a:gd name="T14" fmla="*/ 6 w 89"/>
                <a:gd name="T15" fmla="*/ 64 h 87"/>
                <a:gd name="T16" fmla="*/ 8 w 89"/>
                <a:gd name="T17" fmla="*/ 70 h 87"/>
                <a:gd name="T18" fmla="*/ 11 w 89"/>
                <a:gd name="T19" fmla="*/ 73 h 87"/>
                <a:gd name="T20" fmla="*/ 17 w 89"/>
                <a:gd name="T21" fmla="*/ 75 h 87"/>
                <a:gd name="T22" fmla="*/ 20 w 89"/>
                <a:gd name="T23" fmla="*/ 78 h 87"/>
                <a:gd name="T24" fmla="*/ 22 w 89"/>
                <a:gd name="T25" fmla="*/ 81 h 87"/>
                <a:gd name="T26" fmla="*/ 25 w 89"/>
                <a:gd name="T27" fmla="*/ 81 h 87"/>
                <a:gd name="T28" fmla="*/ 28 w 89"/>
                <a:gd name="T29" fmla="*/ 84 h 87"/>
                <a:gd name="T30" fmla="*/ 31 w 89"/>
                <a:gd name="T31" fmla="*/ 87 h 87"/>
                <a:gd name="T32" fmla="*/ 36 w 89"/>
                <a:gd name="T33" fmla="*/ 87 h 87"/>
                <a:gd name="T34" fmla="*/ 39 w 89"/>
                <a:gd name="T35" fmla="*/ 87 h 87"/>
                <a:gd name="T36" fmla="*/ 42 w 89"/>
                <a:gd name="T37" fmla="*/ 87 h 87"/>
                <a:gd name="T38" fmla="*/ 45 w 89"/>
                <a:gd name="T39" fmla="*/ 87 h 87"/>
                <a:gd name="T40" fmla="*/ 47 w 89"/>
                <a:gd name="T41" fmla="*/ 87 h 87"/>
                <a:gd name="T42" fmla="*/ 50 w 89"/>
                <a:gd name="T43" fmla="*/ 87 h 87"/>
                <a:gd name="T44" fmla="*/ 56 w 89"/>
                <a:gd name="T45" fmla="*/ 87 h 87"/>
                <a:gd name="T46" fmla="*/ 59 w 89"/>
                <a:gd name="T47" fmla="*/ 87 h 87"/>
                <a:gd name="T48" fmla="*/ 61 w 89"/>
                <a:gd name="T49" fmla="*/ 84 h 87"/>
                <a:gd name="T50" fmla="*/ 64 w 89"/>
                <a:gd name="T51" fmla="*/ 84 h 87"/>
                <a:gd name="T52" fmla="*/ 67 w 89"/>
                <a:gd name="T53" fmla="*/ 81 h 87"/>
                <a:gd name="T54" fmla="*/ 70 w 89"/>
                <a:gd name="T55" fmla="*/ 78 h 87"/>
                <a:gd name="T56" fmla="*/ 75 w 89"/>
                <a:gd name="T57" fmla="*/ 75 h 87"/>
                <a:gd name="T58" fmla="*/ 78 w 89"/>
                <a:gd name="T59" fmla="*/ 73 h 87"/>
                <a:gd name="T60" fmla="*/ 81 w 89"/>
                <a:gd name="T61" fmla="*/ 70 h 87"/>
                <a:gd name="T62" fmla="*/ 84 w 89"/>
                <a:gd name="T63" fmla="*/ 64 h 87"/>
                <a:gd name="T64" fmla="*/ 87 w 89"/>
                <a:gd name="T65" fmla="*/ 62 h 87"/>
                <a:gd name="T66" fmla="*/ 87 w 89"/>
                <a:gd name="T67" fmla="*/ 56 h 87"/>
                <a:gd name="T68" fmla="*/ 89 w 89"/>
                <a:gd name="T69" fmla="*/ 48 h 87"/>
                <a:gd name="T70" fmla="*/ 87 w 89"/>
                <a:gd name="T71" fmla="*/ 34 h 87"/>
                <a:gd name="T72" fmla="*/ 87 w 89"/>
                <a:gd name="T73" fmla="*/ 28 h 87"/>
                <a:gd name="T74" fmla="*/ 84 w 89"/>
                <a:gd name="T75" fmla="*/ 25 h 87"/>
                <a:gd name="T76" fmla="*/ 81 w 89"/>
                <a:gd name="T77" fmla="*/ 20 h 87"/>
                <a:gd name="T78" fmla="*/ 78 w 89"/>
                <a:gd name="T79" fmla="*/ 17 h 87"/>
                <a:gd name="T80" fmla="*/ 75 w 89"/>
                <a:gd name="T81" fmla="*/ 11 h 87"/>
                <a:gd name="T82" fmla="*/ 73 w 89"/>
                <a:gd name="T83" fmla="*/ 8 h 87"/>
                <a:gd name="T84" fmla="*/ 70 w 89"/>
                <a:gd name="T85" fmla="*/ 6 h 87"/>
                <a:gd name="T86" fmla="*/ 67 w 89"/>
                <a:gd name="T87" fmla="*/ 6 h 87"/>
                <a:gd name="T88" fmla="*/ 61 w 89"/>
                <a:gd name="T89" fmla="*/ 3 h 87"/>
                <a:gd name="T90" fmla="*/ 59 w 89"/>
                <a:gd name="T91" fmla="*/ 3 h 87"/>
                <a:gd name="T92" fmla="*/ 56 w 89"/>
                <a:gd name="T93" fmla="*/ 0 h 87"/>
                <a:gd name="T94" fmla="*/ 53 w 89"/>
                <a:gd name="T95" fmla="*/ 0 h 87"/>
                <a:gd name="T96" fmla="*/ 50 w 89"/>
                <a:gd name="T97" fmla="*/ 0 h 87"/>
                <a:gd name="T98" fmla="*/ 47 w 89"/>
                <a:gd name="T99" fmla="*/ 0 h 87"/>
                <a:gd name="T100" fmla="*/ 42 w 89"/>
                <a:gd name="T101" fmla="*/ 0 h 87"/>
                <a:gd name="T102" fmla="*/ 39 w 89"/>
                <a:gd name="T103" fmla="*/ 0 h 87"/>
                <a:gd name="T104" fmla="*/ 36 w 89"/>
                <a:gd name="T105" fmla="*/ 0 h 87"/>
                <a:gd name="T106" fmla="*/ 33 w 89"/>
                <a:gd name="T107" fmla="*/ 3 h 87"/>
                <a:gd name="T108" fmla="*/ 31 w 89"/>
                <a:gd name="T109" fmla="*/ 3 h 87"/>
                <a:gd name="T110" fmla="*/ 28 w 89"/>
                <a:gd name="T111" fmla="*/ 3 h 87"/>
                <a:gd name="T112" fmla="*/ 22 w 89"/>
                <a:gd name="T113" fmla="*/ 6 h 87"/>
                <a:gd name="T114" fmla="*/ 20 w 89"/>
                <a:gd name="T115" fmla="*/ 8 h 87"/>
                <a:gd name="T116" fmla="*/ 17 w 89"/>
                <a:gd name="T117" fmla="*/ 11 h 87"/>
                <a:gd name="T118" fmla="*/ 14 w 89"/>
                <a:gd name="T11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" h="87">
                  <a:moveTo>
                    <a:pt x="11" y="17"/>
                  </a:moveTo>
                  <a:lnTo>
                    <a:pt x="11" y="17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1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3" y="87"/>
                  </a:lnTo>
                  <a:lnTo>
                    <a:pt x="53" y="87"/>
                  </a:lnTo>
                  <a:lnTo>
                    <a:pt x="53" y="87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81"/>
                  </a:lnTo>
                  <a:lnTo>
                    <a:pt x="67" y="81"/>
                  </a:lnTo>
                  <a:lnTo>
                    <a:pt x="67" y="81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0" y="78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7" y="6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9" y="53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9" y="39"/>
                  </a:lnTo>
                  <a:lnTo>
                    <a:pt x="89" y="39"/>
                  </a:lnTo>
                  <a:lnTo>
                    <a:pt x="89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3" y="11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05"/>
            <p:cNvSpPr>
              <a:spLocks/>
            </p:cNvSpPr>
            <p:nvPr/>
          </p:nvSpPr>
          <p:spPr bwMode="auto">
            <a:xfrm rot="18900000">
              <a:off x="5078501" y="4165069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11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06"/>
            <p:cNvSpPr>
              <a:spLocks/>
            </p:cNvSpPr>
            <p:nvPr/>
          </p:nvSpPr>
          <p:spPr bwMode="auto">
            <a:xfrm rot="18900000">
              <a:off x="5080861" y="3954942"/>
              <a:ext cx="138113" cy="136525"/>
            </a:xfrm>
            <a:custGeom>
              <a:avLst/>
              <a:gdLst>
                <a:gd name="T0" fmla="*/ 6 w 87"/>
                <a:gd name="T1" fmla="*/ 22 h 86"/>
                <a:gd name="T2" fmla="*/ 3 w 87"/>
                <a:gd name="T3" fmla="*/ 25 h 86"/>
                <a:gd name="T4" fmla="*/ 0 w 87"/>
                <a:gd name="T5" fmla="*/ 30 h 86"/>
                <a:gd name="T6" fmla="*/ 0 w 87"/>
                <a:gd name="T7" fmla="*/ 36 h 86"/>
                <a:gd name="T8" fmla="*/ 0 w 87"/>
                <a:gd name="T9" fmla="*/ 50 h 86"/>
                <a:gd name="T10" fmla="*/ 0 w 87"/>
                <a:gd name="T11" fmla="*/ 55 h 86"/>
                <a:gd name="T12" fmla="*/ 3 w 87"/>
                <a:gd name="T13" fmla="*/ 61 h 86"/>
                <a:gd name="T14" fmla="*/ 6 w 87"/>
                <a:gd name="T15" fmla="*/ 67 h 86"/>
                <a:gd name="T16" fmla="*/ 9 w 87"/>
                <a:gd name="T17" fmla="*/ 69 h 86"/>
                <a:gd name="T18" fmla="*/ 11 w 87"/>
                <a:gd name="T19" fmla="*/ 72 h 86"/>
                <a:gd name="T20" fmla="*/ 14 w 87"/>
                <a:gd name="T21" fmla="*/ 78 h 86"/>
                <a:gd name="T22" fmla="*/ 17 w 87"/>
                <a:gd name="T23" fmla="*/ 78 h 86"/>
                <a:gd name="T24" fmla="*/ 20 w 87"/>
                <a:gd name="T25" fmla="*/ 81 h 86"/>
                <a:gd name="T26" fmla="*/ 25 w 87"/>
                <a:gd name="T27" fmla="*/ 83 h 86"/>
                <a:gd name="T28" fmla="*/ 28 w 87"/>
                <a:gd name="T29" fmla="*/ 83 h 86"/>
                <a:gd name="T30" fmla="*/ 31 w 87"/>
                <a:gd name="T31" fmla="*/ 86 h 86"/>
                <a:gd name="T32" fmla="*/ 34 w 87"/>
                <a:gd name="T33" fmla="*/ 86 h 86"/>
                <a:gd name="T34" fmla="*/ 36 w 87"/>
                <a:gd name="T35" fmla="*/ 86 h 86"/>
                <a:gd name="T36" fmla="*/ 39 w 87"/>
                <a:gd name="T37" fmla="*/ 86 h 86"/>
                <a:gd name="T38" fmla="*/ 45 w 87"/>
                <a:gd name="T39" fmla="*/ 86 h 86"/>
                <a:gd name="T40" fmla="*/ 48 w 87"/>
                <a:gd name="T41" fmla="*/ 86 h 86"/>
                <a:gd name="T42" fmla="*/ 50 w 87"/>
                <a:gd name="T43" fmla="*/ 86 h 86"/>
                <a:gd name="T44" fmla="*/ 53 w 87"/>
                <a:gd name="T45" fmla="*/ 86 h 86"/>
                <a:gd name="T46" fmla="*/ 56 w 87"/>
                <a:gd name="T47" fmla="*/ 83 h 86"/>
                <a:gd name="T48" fmla="*/ 59 w 87"/>
                <a:gd name="T49" fmla="*/ 83 h 86"/>
                <a:gd name="T50" fmla="*/ 64 w 87"/>
                <a:gd name="T51" fmla="*/ 81 h 86"/>
                <a:gd name="T52" fmla="*/ 67 w 87"/>
                <a:gd name="T53" fmla="*/ 81 h 86"/>
                <a:gd name="T54" fmla="*/ 70 w 87"/>
                <a:gd name="T55" fmla="*/ 78 h 86"/>
                <a:gd name="T56" fmla="*/ 73 w 87"/>
                <a:gd name="T57" fmla="*/ 75 h 86"/>
                <a:gd name="T58" fmla="*/ 76 w 87"/>
                <a:gd name="T59" fmla="*/ 72 h 86"/>
                <a:gd name="T60" fmla="*/ 78 w 87"/>
                <a:gd name="T61" fmla="*/ 67 h 86"/>
                <a:gd name="T62" fmla="*/ 81 w 87"/>
                <a:gd name="T63" fmla="*/ 64 h 86"/>
                <a:gd name="T64" fmla="*/ 84 w 87"/>
                <a:gd name="T65" fmla="*/ 58 h 86"/>
                <a:gd name="T66" fmla="*/ 84 w 87"/>
                <a:gd name="T67" fmla="*/ 55 h 86"/>
                <a:gd name="T68" fmla="*/ 87 w 87"/>
                <a:gd name="T69" fmla="*/ 39 h 86"/>
                <a:gd name="T70" fmla="*/ 84 w 87"/>
                <a:gd name="T71" fmla="*/ 30 h 86"/>
                <a:gd name="T72" fmla="*/ 84 w 87"/>
                <a:gd name="T73" fmla="*/ 25 h 86"/>
                <a:gd name="T74" fmla="*/ 81 w 87"/>
                <a:gd name="T75" fmla="*/ 22 h 86"/>
                <a:gd name="T76" fmla="*/ 78 w 87"/>
                <a:gd name="T77" fmla="*/ 19 h 86"/>
                <a:gd name="T78" fmla="*/ 76 w 87"/>
                <a:gd name="T79" fmla="*/ 16 h 86"/>
                <a:gd name="T80" fmla="*/ 73 w 87"/>
                <a:gd name="T81" fmla="*/ 11 h 86"/>
                <a:gd name="T82" fmla="*/ 70 w 87"/>
                <a:gd name="T83" fmla="*/ 8 h 86"/>
                <a:gd name="T84" fmla="*/ 67 w 87"/>
                <a:gd name="T85" fmla="*/ 5 h 86"/>
                <a:gd name="T86" fmla="*/ 64 w 87"/>
                <a:gd name="T87" fmla="*/ 5 h 86"/>
                <a:gd name="T88" fmla="*/ 62 w 87"/>
                <a:gd name="T89" fmla="*/ 2 h 86"/>
                <a:gd name="T90" fmla="*/ 59 w 87"/>
                <a:gd name="T91" fmla="*/ 2 h 86"/>
                <a:gd name="T92" fmla="*/ 53 w 87"/>
                <a:gd name="T93" fmla="*/ 0 h 86"/>
                <a:gd name="T94" fmla="*/ 50 w 87"/>
                <a:gd name="T95" fmla="*/ 0 h 86"/>
                <a:gd name="T96" fmla="*/ 48 w 87"/>
                <a:gd name="T97" fmla="*/ 0 h 86"/>
                <a:gd name="T98" fmla="*/ 45 w 87"/>
                <a:gd name="T99" fmla="*/ 0 h 86"/>
                <a:gd name="T100" fmla="*/ 42 w 87"/>
                <a:gd name="T101" fmla="*/ 0 h 86"/>
                <a:gd name="T102" fmla="*/ 39 w 87"/>
                <a:gd name="T103" fmla="*/ 0 h 86"/>
                <a:gd name="T104" fmla="*/ 34 w 87"/>
                <a:gd name="T105" fmla="*/ 0 h 86"/>
                <a:gd name="T106" fmla="*/ 31 w 87"/>
                <a:gd name="T107" fmla="*/ 0 h 86"/>
                <a:gd name="T108" fmla="*/ 28 w 87"/>
                <a:gd name="T109" fmla="*/ 2 h 86"/>
                <a:gd name="T110" fmla="*/ 25 w 87"/>
                <a:gd name="T111" fmla="*/ 2 h 86"/>
                <a:gd name="T112" fmla="*/ 23 w 87"/>
                <a:gd name="T113" fmla="*/ 5 h 86"/>
                <a:gd name="T114" fmla="*/ 20 w 87"/>
                <a:gd name="T115" fmla="*/ 8 h 86"/>
                <a:gd name="T116" fmla="*/ 14 w 87"/>
                <a:gd name="T117" fmla="*/ 8 h 86"/>
                <a:gd name="T118" fmla="*/ 11 w 87"/>
                <a:gd name="T119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" h="86">
                  <a:moveTo>
                    <a:pt x="9" y="16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81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81" y="67"/>
                  </a:lnTo>
                  <a:lnTo>
                    <a:pt x="81" y="64"/>
                  </a:lnTo>
                  <a:lnTo>
                    <a:pt x="81" y="64"/>
                  </a:lnTo>
                  <a:lnTo>
                    <a:pt x="81" y="64"/>
                  </a:lnTo>
                  <a:lnTo>
                    <a:pt x="81" y="61"/>
                  </a:lnTo>
                  <a:lnTo>
                    <a:pt x="84" y="61"/>
                  </a:lnTo>
                  <a:lnTo>
                    <a:pt x="84" y="61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4" y="53"/>
                  </a:lnTo>
                  <a:lnTo>
                    <a:pt x="87" y="53"/>
                  </a:lnTo>
                  <a:lnTo>
                    <a:pt x="87" y="50"/>
                  </a:lnTo>
                  <a:lnTo>
                    <a:pt x="87" y="47"/>
                  </a:lnTo>
                  <a:lnTo>
                    <a:pt x="87" y="39"/>
                  </a:lnTo>
                  <a:lnTo>
                    <a:pt x="87" y="36"/>
                  </a:lnTo>
                  <a:lnTo>
                    <a:pt x="87" y="33"/>
                  </a:lnTo>
                  <a:lnTo>
                    <a:pt x="84" y="33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1" y="25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</a:path>
              </a:pathLst>
            </a:custGeom>
            <a:noFill/>
            <a:ln w="127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07"/>
            <p:cNvSpPr>
              <a:spLocks/>
            </p:cNvSpPr>
            <p:nvPr/>
          </p:nvSpPr>
          <p:spPr bwMode="auto">
            <a:xfrm rot="18900000">
              <a:off x="5079295" y="4027791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11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08"/>
            <p:cNvSpPr>
              <a:spLocks/>
            </p:cNvSpPr>
            <p:nvPr/>
          </p:nvSpPr>
          <p:spPr bwMode="auto">
            <a:xfrm rot="18900000">
              <a:off x="4881069" y="3867732"/>
              <a:ext cx="536575" cy="536575"/>
            </a:xfrm>
            <a:custGeom>
              <a:avLst/>
              <a:gdLst>
                <a:gd name="T0" fmla="*/ 263 w 338"/>
                <a:gd name="T1" fmla="*/ 274 h 338"/>
                <a:gd name="T2" fmla="*/ 271 w 338"/>
                <a:gd name="T3" fmla="*/ 282 h 338"/>
                <a:gd name="T4" fmla="*/ 279 w 338"/>
                <a:gd name="T5" fmla="*/ 291 h 338"/>
                <a:gd name="T6" fmla="*/ 288 w 338"/>
                <a:gd name="T7" fmla="*/ 296 h 338"/>
                <a:gd name="T8" fmla="*/ 296 w 338"/>
                <a:gd name="T9" fmla="*/ 302 h 338"/>
                <a:gd name="T10" fmla="*/ 302 w 338"/>
                <a:gd name="T11" fmla="*/ 310 h 338"/>
                <a:gd name="T12" fmla="*/ 307 w 338"/>
                <a:gd name="T13" fmla="*/ 316 h 338"/>
                <a:gd name="T14" fmla="*/ 313 w 338"/>
                <a:gd name="T15" fmla="*/ 321 h 338"/>
                <a:gd name="T16" fmla="*/ 319 w 338"/>
                <a:gd name="T17" fmla="*/ 324 h 338"/>
                <a:gd name="T18" fmla="*/ 324 w 338"/>
                <a:gd name="T19" fmla="*/ 330 h 338"/>
                <a:gd name="T20" fmla="*/ 327 w 338"/>
                <a:gd name="T21" fmla="*/ 333 h 338"/>
                <a:gd name="T22" fmla="*/ 330 w 338"/>
                <a:gd name="T23" fmla="*/ 335 h 338"/>
                <a:gd name="T24" fmla="*/ 332 w 338"/>
                <a:gd name="T25" fmla="*/ 338 h 338"/>
                <a:gd name="T26" fmla="*/ 338 w 338"/>
                <a:gd name="T27" fmla="*/ 338 h 338"/>
                <a:gd name="T28" fmla="*/ 335 w 338"/>
                <a:gd name="T29" fmla="*/ 335 h 338"/>
                <a:gd name="T30" fmla="*/ 332 w 338"/>
                <a:gd name="T31" fmla="*/ 330 h 338"/>
                <a:gd name="T32" fmla="*/ 330 w 338"/>
                <a:gd name="T33" fmla="*/ 327 h 338"/>
                <a:gd name="T34" fmla="*/ 327 w 338"/>
                <a:gd name="T35" fmla="*/ 324 h 338"/>
                <a:gd name="T36" fmla="*/ 324 w 338"/>
                <a:gd name="T37" fmla="*/ 319 h 338"/>
                <a:gd name="T38" fmla="*/ 319 w 338"/>
                <a:gd name="T39" fmla="*/ 313 h 338"/>
                <a:gd name="T40" fmla="*/ 313 w 338"/>
                <a:gd name="T41" fmla="*/ 307 h 338"/>
                <a:gd name="T42" fmla="*/ 307 w 338"/>
                <a:gd name="T43" fmla="*/ 302 h 338"/>
                <a:gd name="T44" fmla="*/ 302 w 338"/>
                <a:gd name="T45" fmla="*/ 293 h 338"/>
                <a:gd name="T46" fmla="*/ 293 w 338"/>
                <a:gd name="T47" fmla="*/ 288 h 338"/>
                <a:gd name="T48" fmla="*/ 288 w 338"/>
                <a:gd name="T49" fmla="*/ 280 h 338"/>
                <a:gd name="T50" fmla="*/ 279 w 338"/>
                <a:gd name="T51" fmla="*/ 271 h 338"/>
                <a:gd name="T52" fmla="*/ 271 w 338"/>
                <a:gd name="T53" fmla="*/ 263 h 338"/>
                <a:gd name="T54" fmla="*/ 263 w 338"/>
                <a:gd name="T55" fmla="*/ 254 h 338"/>
                <a:gd name="T56" fmla="*/ 252 w 338"/>
                <a:gd name="T57" fmla="*/ 243 h 338"/>
                <a:gd name="T58" fmla="*/ 243 w 338"/>
                <a:gd name="T59" fmla="*/ 235 h 338"/>
                <a:gd name="T60" fmla="*/ 235 w 338"/>
                <a:gd name="T61" fmla="*/ 224 h 338"/>
                <a:gd name="T62" fmla="*/ 224 w 338"/>
                <a:gd name="T63" fmla="*/ 215 h 338"/>
                <a:gd name="T64" fmla="*/ 215 w 338"/>
                <a:gd name="T65" fmla="*/ 204 h 338"/>
                <a:gd name="T66" fmla="*/ 204 w 338"/>
                <a:gd name="T67" fmla="*/ 193 h 338"/>
                <a:gd name="T68" fmla="*/ 193 w 338"/>
                <a:gd name="T69" fmla="*/ 182 h 338"/>
                <a:gd name="T70" fmla="*/ 182 w 338"/>
                <a:gd name="T71" fmla="*/ 173 h 338"/>
                <a:gd name="T72" fmla="*/ 171 w 338"/>
                <a:gd name="T73" fmla="*/ 162 h 338"/>
                <a:gd name="T74" fmla="*/ 162 w 338"/>
                <a:gd name="T75" fmla="*/ 151 h 338"/>
                <a:gd name="T76" fmla="*/ 151 w 338"/>
                <a:gd name="T77" fmla="*/ 140 h 338"/>
                <a:gd name="T78" fmla="*/ 140 w 338"/>
                <a:gd name="T79" fmla="*/ 131 h 338"/>
                <a:gd name="T80" fmla="*/ 129 w 338"/>
                <a:gd name="T81" fmla="*/ 120 h 338"/>
                <a:gd name="T82" fmla="*/ 120 w 338"/>
                <a:gd name="T83" fmla="*/ 109 h 338"/>
                <a:gd name="T84" fmla="*/ 109 w 338"/>
                <a:gd name="T85" fmla="*/ 101 h 338"/>
                <a:gd name="T86" fmla="*/ 101 w 338"/>
                <a:gd name="T87" fmla="*/ 90 h 338"/>
                <a:gd name="T88" fmla="*/ 90 w 338"/>
                <a:gd name="T89" fmla="*/ 81 h 338"/>
                <a:gd name="T90" fmla="*/ 81 w 338"/>
                <a:gd name="T91" fmla="*/ 73 h 338"/>
                <a:gd name="T92" fmla="*/ 73 w 338"/>
                <a:gd name="T93" fmla="*/ 64 h 338"/>
                <a:gd name="T94" fmla="*/ 65 w 338"/>
                <a:gd name="T95" fmla="*/ 56 h 338"/>
                <a:gd name="T96" fmla="*/ 56 w 338"/>
                <a:gd name="T97" fmla="*/ 48 h 338"/>
                <a:gd name="T98" fmla="*/ 48 w 338"/>
                <a:gd name="T99" fmla="*/ 42 h 338"/>
                <a:gd name="T100" fmla="*/ 42 w 338"/>
                <a:gd name="T101" fmla="*/ 34 h 338"/>
                <a:gd name="T102" fmla="*/ 34 w 338"/>
                <a:gd name="T103" fmla="*/ 28 h 338"/>
                <a:gd name="T104" fmla="*/ 28 w 338"/>
                <a:gd name="T105" fmla="*/ 23 h 338"/>
                <a:gd name="T106" fmla="*/ 23 w 338"/>
                <a:gd name="T107" fmla="*/ 17 h 338"/>
                <a:gd name="T108" fmla="*/ 17 w 338"/>
                <a:gd name="T109" fmla="*/ 14 h 338"/>
                <a:gd name="T110" fmla="*/ 14 w 338"/>
                <a:gd name="T111" fmla="*/ 9 h 338"/>
                <a:gd name="T112" fmla="*/ 9 w 338"/>
                <a:gd name="T113" fmla="*/ 6 h 338"/>
                <a:gd name="T114" fmla="*/ 6 w 338"/>
                <a:gd name="T115" fmla="*/ 3 h 338"/>
                <a:gd name="T116" fmla="*/ 3 w 338"/>
                <a:gd name="T117" fmla="*/ 0 h 338"/>
                <a:gd name="T118" fmla="*/ 0 w 338"/>
                <a:gd name="T1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8" h="338">
                  <a:moveTo>
                    <a:pt x="257" y="266"/>
                  </a:moveTo>
                  <a:lnTo>
                    <a:pt x="257" y="268"/>
                  </a:lnTo>
                  <a:lnTo>
                    <a:pt x="260" y="271"/>
                  </a:lnTo>
                  <a:lnTo>
                    <a:pt x="260" y="271"/>
                  </a:lnTo>
                  <a:lnTo>
                    <a:pt x="263" y="274"/>
                  </a:lnTo>
                  <a:lnTo>
                    <a:pt x="266" y="274"/>
                  </a:lnTo>
                  <a:lnTo>
                    <a:pt x="266" y="277"/>
                  </a:lnTo>
                  <a:lnTo>
                    <a:pt x="268" y="280"/>
                  </a:lnTo>
                  <a:lnTo>
                    <a:pt x="271" y="280"/>
                  </a:lnTo>
                  <a:lnTo>
                    <a:pt x="271" y="282"/>
                  </a:lnTo>
                  <a:lnTo>
                    <a:pt x="274" y="282"/>
                  </a:lnTo>
                  <a:lnTo>
                    <a:pt x="274" y="285"/>
                  </a:lnTo>
                  <a:lnTo>
                    <a:pt x="277" y="285"/>
                  </a:lnTo>
                  <a:lnTo>
                    <a:pt x="277" y="288"/>
                  </a:lnTo>
                  <a:lnTo>
                    <a:pt x="279" y="291"/>
                  </a:lnTo>
                  <a:lnTo>
                    <a:pt x="282" y="291"/>
                  </a:lnTo>
                  <a:lnTo>
                    <a:pt x="282" y="293"/>
                  </a:lnTo>
                  <a:lnTo>
                    <a:pt x="285" y="293"/>
                  </a:lnTo>
                  <a:lnTo>
                    <a:pt x="285" y="296"/>
                  </a:lnTo>
                  <a:lnTo>
                    <a:pt x="288" y="296"/>
                  </a:lnTo>
                  <a:lnTo>
                    <a:pt x="288" y="299"/>
                  </a:lnTo>
                  <a:lnTo>
                    <a:pt x="291" y="299"/>
                  </a:lnTo>
                  <a:lnTo>
                    <a:pt x="293" y="302"/>
                  </a:lnTo>
                  <a:lnTo>
                    <a:pt x="293" y="302"/>
                  </a:lnTo>
                  <a:lnTo>
                    <a:pt x="296" y="302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9" y="307"/>
                  </a:lnTo>
                  <a:lnTo>
                    <a:pt x="302" y="307"/>
                  </a:lnTo>
                  <a:lnTo>
                    <a:pt x="302" y="310"/>
                  </a:lnTo>
                  <a:lnTo>
                    <a:pt x="305" y="310"/>
                  </a:lnTo>
                  <a:lnTo>
                    <a:pt x="305" y="313"/>
                  </a:lnTo>
                  <a:lnTo>
                    <a:pt x="305" y="313"/>
                  </a:lnTo>
                  <a:lnTo>
                    <a:pt x="307" y="313"/>
                  </a:lnTo>
                  <a:lnTo>
                    <a:pt x="307" y="316"/>
                  </a:lnTo>
                  <a:lnTo>
                    <a:pt x="310" y="316"/>
                  </a:lnTo>
                  <a:lnTo>
                    <a:pt x="310" y="319"/>
                  </a:lnTo>
                  <a:lnTo>
                    <a:pt x="313" y="319"/>
                  </a:lnTo>
                  <a:lnTo>
                    <a:pt x="313" y="319"/>
                  </a:lnTo>
                  <a:lnTo>
                    <a:pt x="313" y="321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4"/>
                  </a:lnTo>
                  <a:lnTo>
                    <a:pt x="319" y="324"/>
                  </a:lnTo>
                  <a:lnTo>
                    <a:pt x="319" y="324"/>
                  </a:lnTo>
                  <a:lnTo>
                    <a:pt x="319" y="327"/>
                  </a:lnTo>
                  <a:lnTo>
                    <a:pt x="321" y="327"/>
                  </a:lnTo>
                  <a:lnTo>
                    <a:pt x="321" y="327"/>
                  </a:lnTo>
                  <a:lnTo>
                    <a:pt x="324" y="327"/>
                  </a:lnTo>
                  <a:lnTo>
                    <a:pt x="324" y="330"/>
                  </a:lnTo>
                  <a:lnTo>
                    <a:pt x="324" y="330"/>
                  </a:lnTo>
                  <a:lnTo>
                    <a:pt x="324" y="330"/>
                  </a:lnTo>
                  <a:lnTo>
                    <a:pt x="327" y="330"/>
                  </a:lnTo>
                  <a:lnTo>
                    <a:pt x="327" y="333"/>
                  </a:lnTo>
                  <a:lnTo>
                    <a:pt x="327" y="333"/>
                  </a:lnTo>
                  <a:lnTo>
                    <a:pt x="327" y="333"/>
                  </a:lnTo>
                  <a:lnTo>
                    <a:pt x="330" y="333"/>
                  </a:lnTo>
                  <a:lnTo>
                    <a:pt x="330" y="333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2" y="335"/>
                  </a:lnTo>
                  <a:lnTo>
                    <a:pt x="332" y="335"/>
                  </a:lnTo>
                  <a:lnTo>
                    <a:pt x="332" y="335"/>
                  </a:lnTo>
                  <a:lnTo>
                    <a:pt x="332" y="338"/>
                  </a:lnTo>
                  <a:lnTo>
                    <a:pt x="332" y="338"/>
                  </a:lnTo>
                  <a:lnTo>
                    <a:pt x="335" y="338"/>
                  </a:lnTo>
                  <a:lnTo>
                    <a:pt x="335" y="338"/>
                  </a:lnTo>
                  <a:lnTo>
                    <a:pt x="335" y="338"/>
                  </a:lnTo>
                  <a:lnTo>
                    <a:pt x="335" y="338"/>
                  </a:lnTo>
                  <a:lnTo>
                    <a:pt x="338" y="338"/>
                  </a:lnTo>
                  <a:lnTo>
                    <a:pt x="338" y="338"/>
                  </a:lnTo>
                  <a:lnTo>
                    <a:pt x="335" y="338"/>
                  </a:lnTo>
                  <a:lnTo>
                    <a:pt x="335" y="335"/>
                  </a:lnTo>
                  <a:lnTo>
                    <a:pt x="335" y="335"/>
                  </a:lnTo>
                  <a:lnTo>
                    <a:pt x="335" y="335"/>
                  </a:lnTo>
                  <a:lnTo>
                    <a:pt x="335" y="333"/>
                  </a:lnTo>
                  <a:lnTo>
                    <a:pt x="335" y="333"/>
                  </a:lnTo>
                  <a:lnTo>
                    <a:pt x="332" y="333"/>
                  </a:lnTo>
                  <a:lnTo>
                    <a:pt x="332" y="333"/>
                  </a:lnTo>
                  <a:lnTo>
                    <a:pt x="332" y="330"/>
                  </a:lnTo>
                  <a:lnTo>
                    <a:pt x="332" y="330"/>
                  </a:lnTo>
                  <a:lnTo>
                    <a:pt x="332" y="330"/>
                  </a:lnTo>
                  <a:lnTo>
                    <a:pt x="332" y="330"/>
                  </a:lnTo>
                  <a:lnTo>
                    <a:pt x="330" y="330"/>
                  </a:lnTo>
                  <a:lnTo>
                    <a:pt x="330" y="327"/>
                  </a:lnTo>
                  <a:lnTo>
                    <a:pt x="330" y="327"/>
                  </a:lnTo>
                  <a:lnTo>
                    <a:pt x="330" y="327"/>
                  </a:lnTo>
                  <a:lnTo>
                    <a:pt x="327" y="324"/>
                  </a:lnTo>
                  <a:lnTo>
                    <a:pt x="327" y="324"/>
                  </a:lnTo>
                  <a:lnTo>
                    <a:pt x="327" y="324"/>
                  </a:lnTo>
                  <a:lnTo>
                    <a:pt x="327" y="321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324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6"/>
                  </a:lnTo>
                  <a:lnTo>
                    <a:pt x="319" y="316"/>
                  </a:lnTo>
                  <a:lnTo>
                    <a:pt x="319" y="313"/>
                  </a:lnTo>
                  <a:lnTo>
                    <a:pt x="316" y="313"/>
                  </a:lnTo>
                  <a:lnTo>
                    <a:pt x="316" y="310"/>
                  </a:lnTo>
                  <a:lnTo>
                    <a:pt x="316" y="310"/>
                  </a:lnTo>
                  <a:lnTo>
                    <a:pt x="316" y="310"/>
                  </a:lnTo>
                  <a:lnTo>
                    <a:pt x="313" y="307"/>
                  </a:lnTo>
                  <a:lnTo>
                    <a:pt x="313" y="307"/>
                  </a:lnTo>
                  <a:lnTo>
                    <a:pt x="310" y="305"/>
                  </a:lnTo>
                  <a:lnTo>
                    <a:pt x="310" y="305"/>
                  </a:lnTo>
                  <a:lnTo>
                    <a:pt x="307" y="302"/>
                  </a:lnTo>
                  <a:lnTo>
                    <a:pt x="307" y="302"/>
                  </a:lnTo>
                  <a:lnTo>
                    <a:pt x="305" y="302"/>
                  </a:lnTo>
                  <a:lnTo>
                    <a:pt x="305" y="299"/>
                  </a:lnTo>
                  <a:lnTo>
                    <a:pt x="305" y="296"/>
                  </a:lnTo>
                  <a:lnTo>
                    <a:pt x="302" y="296"/>
                  </a:lnTo>
                  <a:lnTo>
                    <a:pt x="302" y="293"/>
                  </a:lnTo>
                  <a:lnTo>
                    <a:pt x="299" y="293"/>
                  </a:lnTo>
                  <a:lnTo>
                    <a:pt x="299" y="291"/>
                  </a:lnTo>
                  <a:lnTo>
                    <a:pt x="296" y="291"/>
                  </a:lnTo>
                  <a:lnTo>
                    <a:pt x="296" y="288"/>
                  </a:lnTo>
                  <a:lnTo>
                    <a:pt x="293" y="288"/>
                  </a:lnTo>
                  <a:lnTo>
                    <a:pt x="293" y="285"/>
                  </a:lnTo>
                  <a:lnTo>
                    <a:pt x="291" y="285"/>
                  </a:lnTo>
                  <a:lnTo>
                    <a:pt x="291" y="282"/>
                  </a:lnTo>
                  <a:lnTo>
                    <a:pt x="288" y="282"/>
                  </a:lnTo>
                  <a:lnTo>
                    <a:pt x="288" y="280"/>
                  </a:lnTo>
                  <a:lnTo>
                    <a:pt x="285" y="277"/>
                  </a:lnTo>
                  <a:lnTo>
                    <a:pt x="285" y="277"/>
                  </a:lnTo>
                  <a:lnTo>
                    <a:pt x="282" y="274"/>
                  </a:lnTo>
                  <a:lnTo>
                    <a:pt x="279" y="274"/>
                  </a:lnTo>
                  <a:lnTo>
                    <a:pt x="279" y="271"/>
                  </a:lnTo>
                  <a:lnTo>
                    <a:pt x="277" y="268"/>
                  </a:lnTo>
                  <a:lnTo>
                    <a:pt x="277" y="268"/>
                  </a:lnTo>
                  <a:lnTo>
                    <a:pt x="274" y="266"/>
                  </a:lnTo>
                  <a:lnTo>
                    <a:pt x="271" y="263"/>
                  </a:lnTo>
                  <a:lnTo>
                    <a:pt x="271" y="263"/>
                  </a:lnTo>
                  <a:lnTo>
                    <a:pt x="268" y="260"/>
                  </a:lnTo>
                  <a:lnTo>
                    <a:pt x="268" y="260"/>
                  </a:lnTo>
                  <a:lnTo>
                    <a:pt x="266" y="257"/>
                  </a:lnTo>
                  <a:lnTo>
                    <a:pt x="263" y="254"/>
                  </a:lnTo>
                  <a:lnTo>
                    <a:pt x="263" y="254"/>
                  </a:lnTo>
                  <a:lnTo>
                    <a:pt x="260" y="252"/>
                  </a:lnTo>
                  <a:lnTo>
                    <a:pt x="260" y="249"/>
                  </a:lnTo>
                  <a:lnTo>
                    <a:pt x="257" y="249"/>
                  </a:lnTo>
                  <a:lnTo>
                    <a:pt x="254" y="246"/>
                  </a:lnTo>
                  <a:lnTo>
                    <a:pt x="252" y="243"/>
                  </a:lnTo>
                  <a:lnTo>
                    <a:pt x="252" y="243"/>
                  </a:lnTo>
                  <a:lnTo>
                    <a:pt x="249" y="240"/>
                  </a:lnTo>
                  <a:lnTo>
                    <a:pt x="249" y="238"/>
                  </a:lnTo>
                  <a:lnTo>
                    <a:pt x="246" y="238"/>
                  </a:lnTo>
                  <a:lnTo>
                    <a:pt x="243" y="235"/>
                  </a:lnTo>
                  <a:lnTo>
                    <a:pt x="243" y="232"/>
                  </a:lnTo>
                  <a:lnTo>
                    <a:pt x="240" y="229"/>
                  </a:lnTo>
                  <a:lnTo>
                    <a:pt x="238" y="229"/>
                  </a:lnTo>
                  <a:lnTo>
                    <a:pt x="235" y="226"/>
                  </a:lnTo>
                  <a:lnTo>
                    <a:pt x="235" y="224"/>
                  </a:lnTo>
                  <a:lnTo>
                    <a:pt x="232" y="224"/>
                  </a:lnTo>
                  <a:lnTo>
                    <a:pt x="229" y="221"/>
                  </a:lnTo>
                  <a:lnTo>
                    <a:pt x="229" y="218"/>
                  </a:lnTo>
                  <a:lnTo>
                    <a:pt x="226" y="215"/>
                  </a:lnTo>
                  <a:lnTo>
                    <a:pt x="224" y="215"/>
                  </a:lnTo>
                  <a:lnTo>
                    <a:pt x="221" y="212"/>
                  </a:lnTo>
                  <a:lnTo>
                    <a:pt x="221" y="210"/>
                  </a:lnTo>
                  <a:lnTo>
                    <a:pt x="218" y="210"/>
                  </a:lnTo>
                  <a:lnTo>
                    <a:pt x="215" y="207"/>
                  </a:lnTo>
                  <a:lnTo>
                    <a:pt x="215" y="204"/>
                  </a:lnTo>
                  <a:lnTo>
                    <a:pt x="212" y="201"/>
                  </a:lnTo>
                  <a:lnTo>
                    <a:pt x="210" y="199"/>
                  </a:lnTo>
                  <a:lnTo>
                    <a:pt x="207" y="199"/>
                  </a:lnTo>
                  <a:lnTo>
                    <a:pt x="204" y="196"/>
                  </a:lnTo>
                  <a:lnTo>
                    <a:pt x="204" y="193"/>
                  </a:lnTo>
                  <a:lnTo>
                    <a:pt x="201" y="190"/>
                  </a:lnTo>
                  <a:lnTo>
                    <a:pt x="199" y="190"/>
                  </a:lnTo>
                  <a:lnTo>
                    <a:pt x="196" y="187"/>
                  </a:lnTo>
                  <a:lnTo>
                    <a:pt x="196" y="185"/>
                  </a:lnTo>
                  <a:lnTo>
                    <a:pt x="193" y="182"/>
                  </a:lnTo>
                  <a:lnTo>
                    <a:pt x="190" y="182"/>
                  </a:lnTo>
                  <a:lnTo>
                    <a:pt x="187" y="179"/>
                  </a:lnTo>
                  <a:lnTo>
                    <a:pt x="187" y="176"/>
                  </a:lnTo>
                  <a:lnTo>
                    <a:pt x="185" y="173"/>
                  </a:lnTo>
                  <a:lnTo>
                    <a:pt x="182" y="173"/>
                  </a:lnTo>
                  <a:lnTo>
                    <a:pt x="179" y="171"/>
                  </a:lnTo>
                  <a:lnTo>
                    <a:pt x="179" y="168"/>
                  </a:lnTo>
                  <a:lnTo>
                    <a:pt x="176" y="165"/>
                  </a:lnTo>
                  <a:lnTo>
                    <a:pt x="173" y="162"/>
                  </a:lnTo>
                  <a:lnTo>
                    <a:pt x="171" y="162"/>
                  </a:lnTo>
                  <a:lnTo>
                    <a:pt x="171" y="159"/>
                  </a:lnTo>
                  <a:lnTo>
                    <a:pt x="168" y="157"/>
                  </a:lnTo>
                  <a:lnTo>
                    <a:pt x="165" y="154"/>
                  </a:lnTo>
                  <a:lnTo>
                    <a:pt x="162" y="154"/>
                  </a:lnTo>
                  <a:lnTo>
                    <a:pt x="162" y="151"/>
                  </a:lnTo>
                  <a:lnTo>
                    <a:pt x="159" y="148"/>
                  </a:lnTo>
                  <a:lnTo>
                    <a:pt x="157" y="145"/>
                  </a:lnTo>
                  <a:lnTo>
                    <a:pt x="154" y="145"/>
                  </a:lnTo>
                  <a:lnTo>
                    <a:pt x="154" y="143"/>
                  </a:lnTo>
                  <a:lnTo>
                    <a:pt x="151" y="140"/>
                  </a:lnTo>
                  <a:lnTo>
                    <a:pt x="148" y="137"/>
                  </a:lnTo>
                  <a:lnTo>
                    <a:pt x="145" y="137"/>
                  </a:lnTo>
                  <a:lnTo>
                    <a:pt x="145" y="134"/>
                  </a:lnTo>
                  <a:lnTo>
                    <a:pt x="143" y="131"/>
                  </a:lnTo>
                  <a:lnTo>
                    <a:pt x="140" y="131"/>
                  </a:lnTo>
                  <a:lnTo>
                    <a:pt x="137" y="129"/>
                  </a:lnTo>
                  <a:lnTo>
                    <a:pt x="137" y="126"/>
                  </a:lnTo>
                  <a:lnTo>
                    <a:pt x="134" y="123"/>
                  </a:lnTo>
                  <a:lnTo>
                    <a:pt x="132" y="123"/>
                  </a:lnTo>
                  <a:lnTo>
                    <a:pt x="129" y="120"/>
                  </a:lnTo>
                  <a:lnTo>
                    <a:pt x="129" y="118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23" y="112"/>
                  </a:lnTo>
                  <a:lnTo>
                    <a:pt x="120" y="109"/>
                  </a:lnTo>
                  <a:lnTo>
                    <a:pt x="118" y="106"/>
                  </a:lnTo>
                  <a:lnTo>
                    <a:pt x="115" y="106"/>
                  </a:lnTo>
                  <a:lnTo>
                    <a:pt x="115" y="104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06" y="98"/>
                  </a:lnTo>
                  <a:lnTo>
                    <a:pt x="106" y="95"/>
                  </a:lnTo>
                  <a:lnTo>
                    <a:pt x="104" y="95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98" y="90"/>
                  </a:lnTo>
                  <a:lnTo>
                    <a:pt x="95" y="87"/>
                  </a:lnTo>
                  <a:lnTo>
                    <a:pt x="95" y="84"/>
                  </a:lnTo>
                  <a:lnTo>
                    <a:pt x="92" y="84"/>
                  </a:lnTo>
                  <a:lnTo>
                    <a:pt x="90" y="81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4" y="76"/>
                  </a:lnTo>
                  <a:lnTo>
                    <a:pt x="84" y="73"/>
                  </a:lnTo>
                  <a:lnTo>
                    <a:pt x="81" y="73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0" y="62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2" y="53"/>
                  </a:lnTo>
                  <a:lnTo>
                    <a:pt x="59" y="53"/>
                  </a:lnTo>
                  <a:lnTo>
                    <a:pt x="59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3" y="48"/>
                  </a:lnTo>
                  <a:lnTo>
                    <a:pt x="53" y="45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48" y="42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2" y="34"/>
                  </a:lnTo>
                  <a:lnTo>
                    <a:pt x="39" y="34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09"/>
            <p:cNvSpPr>
              <a:spLocks/>
            </p:cNvSpPr>
            <p:nvPr/>
          </p:nvSpPr>
          <p:spPr bwMode="auto">
            <a:xfrm rot="18900000">
              <a:off x="4859489" y="3929933"/>
              <a:ext cx="407988" cy="422275"/>
            </a:xfrm>
            <a:custGeom>
              <a:avLst/>
              <a:gdLst>
                <a:gd name="T0" fmla="*/ 0 w 257"/>
                <a:gd name="T1" fmla="*/ 3 h 266"/>
                <a:gd name="T2" fmla="*/ 0 w 257"/>
                <a:gd name="T3" fmla="*/ 6 h 266"/>
                <a:gd name="T4" fmla="*/ 3 w 257"/>
                <a:gd name="T5" fmla="*/ 6 h 266"/>
                <a:gd name="T6" fmla="*/ 6 w 257"/>
                <a:gd name="T7" fmla="*/ 9 h 266"/>
                <a:gd name="T8" fmla="*/ 6 w 257"/>
                <a:gd name="T9" fmla="*/ 11 h 266"/>
                <a:gd name="T10" fmla="*/ 9 w 257"/>
                <a:gd name="T11" fmla="*/ 14 h 266"/>
                <a:gd name="T12" fmla="*/ 12 w 257"/>
                <a:gd name="T13" fmla="*/ 17 h 266"/>
                <a:gd name="T14" fmla="*/ 12 w 257"/>
                <a:gd name="T15" fmla="*/ 20 h 266"/>
                <a:gd name="T16" fmla="*/ 14 w 257"/>
                <a:gd name="T17" fmla="*/ 23 h 266"/>
                <a:gd name="T18" fmla="*/ 17 w 257"/>
                <a:gd name="T19" fmla="*/ 25 h 266"/>
                <a:gd name="T20" fmla="*/ 23 w 257"/>
                <a:gd name="T21" fmla="*/ 28 h 266"/>
                <a:gd name="T22" fmla="*/ 25 w 257"/>
                <a:gd name="T23" fmla="*/ 34 h 266"/>
                <a:gd name="T24" fmla="*/ 28 w 257"/>
                <a:gd name="T25" fmla="*/ 37 h 266"/>
                <a:gd name="T26" fmla="*/ 31 w 257"/>
                <a:gd name="T27" fmla="*/ 39 h 266"/>
                <a:gd name="T28" fmla="*/ 37 w 257"/>
                <a:gd name="T29" fmla="*/ 45 h 266"/>
                <a:gd name="T30" fmla="*/ 39 w 257"/>
                <a:gd name="T31" fmla="*/ 48 h 266"/>
                <a:gd name="T32" fmla="*/ 45 w 257"/>
                <a:gd name="T33" fmla="*/ 53 h 266"/>
                <a:gd name="T34" fmla="*/ 48 w 257"/>
                <a:gd name="T35" fmla="*/ 59 h 266"/>
                <a:gd name="T36" fmla="*/ 53 w 257"/>
                <a:gd name="T37" fmla="*/ 62 h 266"/>
                <a:gd name="T38" fmla="*/ 59 w 257"/>
                <a:gd name="T39" fmla="*/ 67 h 266"/>
                <a:gd name="T40" fmla="*/ 62 w 257"/>
                <a:gd name="T41" fmla="*/ 73 h 266"/>
                <a:gd name="T42" fmla="*/ 67 w 257"/>
                <a:gd name="T43" fmla="*/ 78 h 266"/>
                <a:gd name="T44" fmla="*/ 73 w 257"/>
                <a:gd name="T45" fmla="*/ 84 h 266"/>
                <a:gd name="T46" fmla="*/ 79 w 257"/>
                <a:gd name="T47" fmla="*/ 90 h 266"/>
                <a:gd name="T48" fmla="*/ 84 w 257"/>
                <a:gd name="T49" fmla="*/ 95 h 266"/>
                <a:gd name="T50" fmla="*/ 90 w 257"/>
                <a:gd name="T51" fmla="*/ 101 h 266"/>
                <a:gd name="T52" fmla="*/ 95 w 257"/>
                <a:gd name="T53" fmla="*/ 106 h 266"/>
                <a:gd name="T54" fmla="*/ 101 w 257"/>
                <a:gd name="T55" fmla="*/ 112 h 266"/>
                <a:gd name="T56" fmla="*/ 106 w 257"/>
                <a:gd name="T57" fmla="*/ 118 h 266"/>
                <a:gd name="T58" fmla="*/ 112 w 257"/>
                <a:gd name="T59" fmla="*/ 126 h 266"/>
                <a:gd name="T60" fmla="*/ 120 w 257"/>
                <a:gd name="T61" fmla="*/ 131 h 266"/>
                <a:gd name="T62" fmla="*/ 126 w 257"/>
                <a:gd name="T63" fmla="*/ 137 h 266"/>
                <a:gd name="T64" fmla="*/ 132 w 257"/>
                <a:gd name="T65" fmla="*/ 143 h 266"/>
                <a:gd name="T66" fmla="*/ 137 w 257"/>
                <a:gd name="T67" fmla="*/ 151 h 266"/>
                <a:gd name="T68" fmla="*/ 143 w 257"/>
                <a:gd name="T69" fmla="*/ 157 h 266"/>
                <a:gd name="T70" fmla="*/ 151 w 257"/>
                <a:gd name="T71" fmla="*/ 162 h 266"/>
                <a:gd name="T72" fmla="*/ 157 w 257"/>
                <a:gd name="T73" fmla="*/ 168 h 266"/>
                <a:gd name="T74" fmla="*/ 162 w 257"/>
                <a:gd name="T75" fmla="*/ 176 h 266"/>
                <a:gd name="T76" fmla="*/ 168 w 257"/>
                <a:gd name="T77" fmla="*/ 182 h 266"/>
                <a:gd name="T78" fmla="*/ 176 w 257"/>
                <a:gd name="T79" fmla="*/ 187 h 266"/>
                <a:gd name="T80" fmla="*/ 182 w 257"/>
                <a:gd name="T81" fmla="*/ 193 h 266"/>
                <a:gd name="T82" fmla="*/ 187 w 257"/>
                <a:gd name="T83" fmla="*/ 201 h 266"/>
                <a:gd name="T84" fmla="*/ 196 w 257"/>
                <a:gd name="T85" fmla="*/ 207 h 266"/>
                <a:gd name="T86" fmla="*/ 201 w 257"/>
                <a:gd name="T87" fmla="*/ 212 h 266"/>
                <a:gd name="T88" fmla="*/ 207 w 257"/>
                <a:gd name="T89" fmla="*/ 218 h 266"/>
                <a:gd name="T90" fmla="*/ 212 w 257"/>
                <a:gd name="T91" fmla="*/ 226 h 266"/>
                <a:gd name="T92" fmla="*/ 218 w 257"/>
                <a:gd name="T93" fmla="*/ 232 h 266"/>
                <a:gd name="T94" fmla="*/ 226 w 257"/>
                <a:gd name="T95" fmla="*/ 238 h 266"/>
                <a:gd name="T96" fmla="*/ 232 w 257"/>
                <a:gd name="T97" fmla="*/ 243 h 266"/>
                <a:gd name="T98" fmla="*/ 238 w 257"/>
                <a:gd name="T99" fmla="*/ 249 h 266"/>
                <a:gd name="T100" fmla="*/ 243 w 257"/>
                <a:gd name="T101" fmla="*/ 254 h 266"/>
                <a:gd name="T102" fmla="*/ 249 w 257"/>
                <a:gd name="T103" fmla="*/ 260 h 266"/>
                <a:gd name="T104" fmla="*/ 254 w 257"/>
                <a:gd name="T10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66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8" y="34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51" y="59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6" y="64"/>
                  </a:lnTo>
                  <a:lnTo>
                    <a:pt x="56" y="67"/>
                  </a:lnTo>
                  <a:lnTo>
                    <a:pt x="59" y="67"/>
                  </a:lnTo>
                  <a:lnTo>
                    <a:pt x="59" y="70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3" y="84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9" y="90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4" y="95"/>
                  </a:lnTo>
                  <a:lnTo>
                    <a:pt x="84" y="98"/>
                  </a:lnTo>
                  <a:lnTo>
                    <a:pt x="87" y="98"/>
                  </a:lnTo>
                  <a:lnTo>
                    <a:pt x="90" y="101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101" y="112"/>
                  </a:lnTo>
                  <a:lnTo>
                    <a:pt x="104" y="115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9" y="120"/>
                  </a:lnTo>
                  <a:lnTo>
                    <a:pt x="112" y="123"/>
                  </a:lnTo>
                  <a:lnTo>
                    <a:pt x="112" y="126"/>
                  </a:lnTo>
                  <a:lnTo>
                    <a:pt x="115" y="126"/>
                  </a:lnTo>
                  <a:lnTo>
                    <a:pt x="118" y="129"/>
                  </a:lnTo>
                  <a:lnTo>
                    <a:pt x="120" y="131"/>
                  </a:lnTo>
                  <a:lnTo>
                    <a:pt x="120" y="134"/>
                  </a:lnTo>
                  <a:lnTo>
                    <a:pt x="123" y="134"/>
                  </a:lnTo>
                  <a:lnTo>
                    <a:pt x="126" y="137"/>
                  </a:lnTo>
                  <a:lnTo>
                    <a:pt x="126" y="140"/>
                  </a:lnTo>
                  <a:lnTo>
                    <a:pt x="129" y="143"/>
                  </a:lnTo>
                  <a:lnTo>
                    <a:pt x="132" y="143"/>
                  </a:lnTo>
                  <a:lnTo>
                    <a:pt x="134" y="145"/>
                  </a:lnTo>
                  <a:lnTo>
                    <a:pt x="134" y="148"/>
                  </a:lnTo>
                  <a:lnTo>
                    <a:pt x="137" y="151"/>
                  </a:lnTo>
                  <a:lnTo>
                    <a:pt x="140" y="151"/>
                  </a:lnTo>
                  <a:lnTo>
                    <a:pt x="143" y="154"/>
                  </a:lnTo>
                  <a:lnTo>
                    <a:pt x="143" y="157"/>
                  </a:lnTo>
                  <a:lnTo>
                    <a:pt x="145" y="159"/>
                  </a:lnTo>
                  <a:lnTo>
                    <a:pt x="148" y="159"/>
                  </a:lnTo>
                  <a:lnTo>
                    <a:pt x="151" y="162"/>
                  </a:lnTo>
                  <a:lnTo>
                    <a:pt x="151" y="165"/>
                  </a:lnTo>
                  <a:lnTo>
                    <a:pt x="154" y="168"/>
                  </a:lnTo>
                  <a:lnTo>
                    <a:pt x="157" y="168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62" y="176"/>
                  </a:lnTo>
                  <a:lnTo>
                    <a:pt x="165" y="176"/>
                  </a:lnTo>
                  <a:lnTo>
                    <a:pt x="168" y="179"/>
                  </a:lnTo>
                  <a:lnTo>
                    <a:pt x="168" y="182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6" y="187"/>
                  </a:lnTo>
                  <a:lnTo>
                    <a:pt x="176" y="190"/>
                  </a:lnTo>
                  <a:lnTo>
                    <a:pt x="179" y="193"/>
                  </a:lnTo>
                  <a:lnTo>
                    <a:pt x="182" y="193"/>
                  </a:lnTo>
                  <a:lnTo>
                    <a:pt x="185" y="196"/>
                  </a:lnTo>
                  <a:lnTo>
                    <a:pt x="185" y="199"/>
                  </a:lnTo>
                  <a:lnTo>
                    <a:pt x="187" y="201"/>
                  </a:lnTo>
                  <a:lnTo>
                    <a:pt x="190" y="201"/>
                  </a:lnTo>
                  <a:lnTo>
                    <a:pt x="193" y="204"/>
                  </a:lnTo>
                  <a:lnTo>
                    <a:pt x="196" y="207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1" y="212"/>
                  </a:lnTo>
                  <a:lnTo>
                    <a:pt x="204" y="215"/>
                  </a:lnTo>
                  <a:lnTo>
                    <a:pt x="204" y="218"/>
                  </a:lnTo>
                  <a:lnTo>
                    <a:pt x="207" y="218"/>
                  </a:lnTo>
                  <a:lnTo>
                    <a:pt x="210" y="221"/>
                  </a:lnTo>
                  <a:lnTo>
                    <a:pt x="212" y="224"/>
                  </a:lnTo>
                  <a:lnTo>
                    <a:pt x="212" y="226"/>
                  </a:lnTo>
                  <a:lnTo>
                    <a:pt x="215" y="226"/>
                  </a:lnTo>
                  <a:lnTo>
                    <a:pt x="218" y="229"/>
                  </a:lnTo>
                  <a:lnTo>
                    <a:pt x="218" y="232"/>
                  </a:lnTo>
                  <a:lnTo>
                    <a:pt x="221" y="232"/>
                  </a:lnTo>
                  <a:lnTo>
                    <a:pt x="224" y="235"/>
                  </a:lnTo>
                  <a:lnTo>
                    <a:pt x="226" y="238"/>
                  </a:lnTo>
                  <a:lnTo>
                    <a:pt x="226" y="238"/>
                  </a:lnTo>
                  <a:lnTo>
                    <a:pt x="229" y="240"/>
                  </a:lnTo>
                  <a:lnTo>
                    <a:pt x="232" y="243"/>
                  </a:lnTo>
                  <a:lnTo>
                    <a:pt x="232" y="246"/>
                  </a:lnTo>
                  <a:lnTo>
                    <a:pt x="235" y="246"/>
                  </a:lnTo>
                  <a:lnTo>
                    <a:pt x="238" y="249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3" y="254"/>
                  </a:lnTo>
                  <a:lnTo>
                    <a:pt x="246" y="254"/>
                  </a:lnTo>
                  <a:lnTo>
                    <a:pt x="246" y="257"/>
                  </a:lnTo>
                  <a:lnTo>
                    <a:pt x="249" y="260"/>
                  </a:lnTo>
                  <a:lnTo>
                    <a:pt x="252" y="263"/>
                  </a:lnTo>
                  <a:lnTo>
                    <a:pt x="252" y="263"/>
                  </a:lnTo>
                  <a:lnTo>
                    <a:pt x="254" y="266"/>
                  </a:lnTo>
                  <a:lnTo>
                    <a:pt x="257" y="266"/>
                  </a:lnTo>
                </a:path>
              </a:pathLst>
            </a:custGeom>
            <a:noFill/>
            <a:ln w="127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Textfeld 322"/>
            <p:cNvSpPr txBox="1"/>
            <p:nvPr/>
          </p:nvSpPr>
          <p:spPr>
            <a:xfrm>
              <a:off x="4241511" y="5859784"/>
              <a:ext cx="1834326" cy="451458"/>
            </a:xfrm>
            <a:prstGeom prst="rect">
              <a:avLst/>
            </a:prstGeom>
            <a:noFill/>
          </p:spPr>
          <p:txBody>
            <a:bodyPr wrap="none" lIns="100794" tIns="50397" rIns="100794" bIns="50397" rtlCol="0">
              <a:spAutoFit/>
            </a:bodyPr>
            <a:lstStyle/>
            <a:p>
              <a:pPr algn="ctr"/>
              <a:r>
                <a:rPr lang="en-US" sz="2000" dirty="0"/>
                <a:t>perpendicular</a:t>
              </a:r>
            </a:p>
          </p:txBody>
        </p:sp>
        <p:grpSp>
          <p:nvGrpSpPr>
            <p:cNvPr id="324" name="Gruppieren 323"/>
            <p:cNvGrpSpPr/>
            <p:nvPr/>
          </p:nvGrpSpPr>
          <p:grpSpPr>
            <a:xfrm>
              <a:off x="4168800" y="3184027"/>
              <a:ext cx="1962151" cy="1960563"/>
              <a:chOff x="4169418" y="3184027"/>
              <a:chExt cx="1962151" cy="1960563"/>
            </a:xfrm>
          </p:grpSpPr>
          <p:sp>
            <p:nvSpPr>
              <p:cNvPr id="328" name="Line 82"/>
              <p:cNvSpPr>
                <a:spLocks noChangeShapeType="1"/>
              </p:cNvSpPr>
              <p:nvPr/>
            </p:nvSpPr>
            <p:spPr bwMode="auto">
              <a:xfrm>
                <a:off x="4169418" y="3184027"/>
                <a:ext cx="1962150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83"/>
              <p:cNvSpPr>
                <a:spLocks noChangeShapeType="1"/>
              </p:cNvSpPr>
              <p:nvPr/>
            </p:nvSpPr>
            <p:spPr bwMode="auto">
              <a:xfrm>
                <a:off x="4169418" y="5144590"/>
                <a:ext cx="1962150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Line 84"/>
              <p:cNvSpPr>
                <a:spLocks noChangeShapeType="1"/>
              </p:cNvSpPr>
              <p:nvPr/>
            </p:nvSpPr>
            <p:spPr bwMode="auto">
              <a:xfrm flipV="1">
                <a:off x="6131568" y="3184027"/>
                <a:ext cx="0" cy="1960563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Line 85"/>
              <p:cNvSpPr>
                <a:spLocks noChangeShapeType="1"/>
              </p:cNvSpPr>
              <p:nvPr/>
            </p:nvSpPr>
            <p:spPr bwMode="auto">
              <a:xfrm flipV="1">
                <a:off x="4169418" y="3184027"/>
                <a:ext cx="0" cy="1960563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Line 86"/>
              <p:cNvSpPr>
                <a:spLocks noChangeShapeType="1"/>
              </p:cNvSpPr>
              <p:nvPr/>
            </p:nvSpPr>
            <p:spPr bwMode="auto">
              <a:xfrm>
                <a:off x="4169418" y="5144590"/>
                <a:ext cx="1962150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Line 87"/>
              <p:cNvSpPr>
                <a:spLocks noChangeShapeType="1"/>
              </p:cNvSpPr>
              <p:nvPr/>
            </p:nvSpPr>
            <p:spPr bwMode="auto">
              <a:xfrm flipV="1">
                <a:off x="4169418" y="3184027"/>
                <a:ext cx="0" cy="1960563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Line 88"/>
              <p:cNvSpPr>
                <a:spLocks noChangeShapeType="1"/>
              </p:cNvSpPr>
              <p:nvPr/>
            </p:nvSpPr>
            <p:spPr bwMode="auto">
              <a:xfrm flipV="1">
                <a:off x="4169418" y="5087440"/>
                <a:ext cx="0" cy="5715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Line 89"/>
              <p:cNvSpPr>
                <a:spLocks noChangeShapeType="1"/>
              </p:cNvSpPr>
              <p:nvPr/>
            </p:nvSpPr>
            <p:spPr bwMode="auto">
              <a:xfrm>
                <a:off x="4169418" y="3184027"/>
                <a:ext cx="0" cy="58738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90"/>
              <p:cNvSpPr>
                <a:spLocks noChangeShapeType="1"/>
              </p:cNvSpPr>
              <p:nvPr/>
            </p:nvSpPr>
            <p:spPr bwMode="auto">
              <a:xfrm flipV="1">
                <a:off x="5148906" y="5087440"/>
                <a:ext cx="0" cy="5715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91"/>
              <p:cNvSpPr>
                <a:spLocks noChangeShapeType="1"/>
              </p:cNvSpPr>
              <p:nvPr/>
            </p:nvSpPr>
            <p:spPr bwMode="auto">
              <a:xfrm>
                <a:off x="5148906" y="3184027"/>
                <a:ext cx="0" cy="58738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92"/>
              <p:cNvSpPr>
                <a:spLocks noChangeShapeType="1"/>
              </p:cNvSpPr>
              <p:nvPr/>
            </p:nvSpPr>
            <p:spPr bwMode="auto">
              <a:xfrm flipV="1">
                <a:off x="6131568" y="5087440"/>
                <a:ext cx="0" cy="5715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93"/>
              <p:cNvSpPr>
                <a:spLocks noChangeShapeType="1"/>
              </p:cNvSpPr>
              <p:nvPr/>
            </p:nvSpPr>
            <p:spPr bwMode="auto">
              <a:xfrm>
                <a:off x="6131568" y="3184027"/>
                <a:ext cx="0" cy="58738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94"/>
              <p:cNvSpPr>
                <a:spLocks noChangeShapeType="1"/>
              </p:cNvSpPr>
              <p:nvPr/>
            </p:nvSpPr>
            <p:spPr bwMode="auto">
              <a:xfrm>
                <a:off x="4169418" y="5144590"/>
                <a:ext cx="57150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95"/>
              <p:cNvSpPr>
                <a:spLocks noChangeShapeType="1"/>
              </p:cNvSpPr>
              <p:nvPr/>
            </p:nvSpPr>
            <p:spPr bwMode="auto">
              <a:xfrm flipH="1">
                <a:off x="6069656" y="5144590"/>
                <a:ext cx="61913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96"/>
              <p:cNvSpPr>
                <a:spLocks noChangeShapeType="1"/>
              </p:cNvSpPr>
              <p:nvPr/>
            </p:nvSpPr>
            <p:spPr bwMode="auto">
              <a:xfrm>
                <a:off x="4169418" y="4165102"/>
                <a:ext cx="57150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97"/>
              <p:cNvSpPr>
                <a:spLocks noChangeShapeType="1"/>
              </p:cNvSpPr>
              <p:nvPr/>
            </p:nvSpPr>
            <p:spPr bwMode="auto">
              <a:xfrm flipH="1">
                <a:off x="6069656" y="4165102"/>
                <a:ext cx="61913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98"/>
              <p:cNvSpPr>
                <a:spLocks noChangeShapeType="1"/>
              </p:cNvSpPr>
              <p:nvPr/>
            </p:nvSpPr>
            <p:spPr bwMode="auto">
              <a:xfrm>
                <a:off x="4169418" y="3184027"/>
                <a:ext cx="57150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99"/>
              <p:cNvSpPr>
                <a:spLocks noChangeShapeType="1"/>
              </p:cNvSpPr>
              <p:nvPr/>
            </p:nvSpPr>
            <p:spPr bwMode="auto">
              <a:xfrm flipH="1">
                <a:off x="6069656" y="3184027"/>
                <a:ext cx="61913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100"/>
              <p:cNvSpPr>
                <a:spLocks noChangeShapeType="1"/>
              </p:cNvSpPr>
              <p:nvPr/>
            </p:nvSpPr>
            <p:spPr bwMode="auto">
              <a:xfrm>
                <a:off x="4169418" y="3184027"/>
                <a:ext cx="1962150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101"/>
              <p:cNvSpPr>
                <a:spLocks noChangeShapeType="1"/>
              </p:cNvSpPr>
              <p:nvPr/>
            </p:nvSpPr>
            <p:spPr bwMode="auto">
              <a:xfrm>
                <a:off x="4169418" y="5144590"/>
                <a:ext cx="1962150" cy="0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102"/>
              <p:cNvSpPr>
                <a:spLocks noChangeShapeType="1"/>
              </p:cNvSpPr>
              <p:nvPr/>
            </p:nvSpPr>
            <p:spPr bwMode="auto">
              <a:xfrm flipV="1">
                <a:off x="6131568" y="3184027"/>
                <a:ext cx="0" cy="1960563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103"/>
              <p:cNvSpPr>
                <a:spLocks noChangeShapeType="1"/>
              </p:cNvSpPr>
              <p:nvPr/>
            </p:nvSpPr>
            <p:spPr bwMode="auto">
              <a:xfrm flipV="1">
                <a:off x="4169418" y="3184027"/>
                <a:ext cx="0" cy="1960563"/>
              </a:xfrm>
              <a:prstGeom prst="lin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5" name="Rectangle 20"/>
            <p:cNvSpPr>
              <a:spLocks noChangeArrowheads="1"/>
            </p:cNvSpPr>
            <p:nvPr/>
          </p:nvSpPr>
          <p:spPr bwMode="auto">
            <a:xfrm>
              <a:off x="3795216" y="5014173"/>
              <a:ext cx="284520" cy="23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294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21"/>
            <p:cNvSpPr>
              <a:spLocks noChangeArrowheads="1"/>
            </p:cNvSpPr>
            <p:nvPr/>
          </p:nvSpPr>
          <p:spPr bwMode="auto">
            <a:xfrm>
              <a:off x="3971428" y="4028337"/>
              <a:ext cx="109566" cy="23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294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22"/>
            <p:cNvSpPr>
              <a:spLocks noChangeArrowheads="1"/>
            </p:cNvSpPr>
            <p:nvPr/>
          </p:nvSpPr>
          <p:spPr bwMode="auto">
            <a:xfrm>
              <a:off x="3860303" y="3086949"/>
              <a:ext cx="219132" cy="23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294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6" name="Freeform 3133"/>
          <p:cNvSpPr>
            <a:spLocks/>
          </p:cNvSpPr>
          <p:nvPr/>
        </p:nvSpPr>
        <p:spPr bwMode="auto">
          <a:xfrm>
            <a:off x="7315334" y="1532775"/>
            <a:ext cx="65310" cy="65317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Textfeld 306"/>
          <p:cNvSpPr txBox="1"/>
          <p:nvPr/>
        </p:nvSpPr>
        <p:spPr>
          <a:xfrm>
            <a:off x="7479242" y="1395515"/>
            <a:ext cx="1028485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de-DE" dirty="0" err="1" smtClean="0"/>
              <a:t>Vacuum</a:t>
            </a:r>
            <a:endParaRPr lang="en-US" dirty="0"/>
          </a:p>
        </p:txBody>
      </p:sp>
      <p:sp>
        <p:nvSpPr>
          <p:cNvPr id="267" name="Freeform 3404"/>
          <p:cNvSpPr>
            <a:spLocks/>
          </p:cNvSpPr>
          <p:nvPr/>
        </p:nvSpPr>
        <p:spPr bwMode="auto">
          <a:xfrm>
            <a:off x="3542207" y="3380929"/>
            <a:ext cx="71020" cy="710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Text Box 68"/>
          <p:cNvSpPr txBox="1">
            <a:spLocks noChangeArrowheads="1"/>
          </p:cNvSpPr>
          <p:nvPr/>
        </p:nvSpPr>
        <p:spPr bwMode="auto">
          <a:xfrm>
            <a:off x="0" y="6558089"/>
            <a:ext cx="2877153" cy="312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81639" tIns="55221" rIns="81639" bIns="4082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lvl="0" algn="r">
              <a:defRPr/>
            </a:pPr>
            <a:r>
              <a:rPr lang="en-US" sz="1400" kern="0" dirty="0">
                <a:latin typeface="+mj-lt"/>
                <a:cs typeface="Tahoma"/>
              </a:rPr>
              <a:t>L. Zhong </a:t>
            </a:r>
            <a:r>
              <a:rPr lang="en-US" sz="1400" i="1" kern="0" dirty="0">
                <a:latin typeface="+mj-lt"/>
                <a:cs typeface="Tahoma"/>
              </a:rPr>
              <a:t>et al.</a:t>
            </a:r>
            <a:r>
              <a:rPr lang="en-US" sz="1400" kern="0" dirty="0">
                <a:latin typeface="+mj-lt"/>
                <a:cs typeface="Tahoma"/>
              </a:rPr>
              <a:t>, NJP </a:t>
            </a:r>
            <a:r>
              <a:rPr lang="en-US" sz="1400" b="1" kern="0" dirty="0">
                <a:latin typeface="+mj-lt"/>
                <a:cs typeface="Tahoma"/>
              </a:rPr>
              <a:t>15</a:t>
            </a:r>
            <a:r>
              <a:rPr lang="en-US" sz="1400" kern="0" dirty="0">
                <a:latin typeface="+mj-lt"/>
                <a:cs typeface="Tahoma"/>
              </a:rPr>
              <a:t>, 125013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16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0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7"/>
    </mc:Choice>
    <mc:Fallback xmlns="">
      <p:transition spd="slow" advTm="34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1" grpId="0" animBg="1"/>
      <p:bldP spid="3299" grpId="0" animBg="1"/>
      <p:bldP spid="3420" grpId="0"/>
      <p:bldP spid="3122" grpId="0" animBg="1"/>
      <p:bldP spid="3234" grpId="0" animBg="1"/>
      <p:bldP spid="3421" grpId="0"/>
      <p:bldP spid="3126" grpId="0" animBg="1"/>
      <p:bldP spid="3302" grpId="0" animBg="1"/>
      <p:bldP spid="3425" grpId="0"/>
      <p:bldP spid="3123" grpId="0" animBg="1"/>
      <p:bldP spid="3305" grpId="0" animBg="1"/>
      <p:bldP spid="3422" grpId="0"/>
      <p:bldP spid="3124" grpId="0" animBg="1"/>
      <p:bldP spid="3304" grpId="0" animBg="1"/>
      <p:bldP spid="3423" grpId="0"/>
      <p:bldP spid="3125" grpId="0" animBg="1"/>
      <p:bldP spid="3303" grpId="0" animBg="1"/>
      <p:bldP spid="3424" grpId="0"/>
      <p:bldP spid="3127" grpId="0" animBg="1"/>
      <p:bldP spid="3301" grpId="0" animBg="1"/>
      <p:bldP spid="34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Squeezed</a:t>
            </a:r>
            <a:r>
              <a:rPr lang="de-DE" dirty="0"/>
              <a:t> </a:t>
            </a:r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en-US" dirty="0"/>
          </a:p>
        </p:txBody>
      </p:sp>
      <p:grpSp>
        <p:nvGrpSpPr>
          <p:cNvPr id="3445" name="Gruppieren 3444"/>
          <p:cNvGrpSpPr/>
          <p:nvPr/>
        </p:nvGrpSpPr>
        <p:grpSpPr>
          <a:xfrm>
            <a:off x="3225348" y="3064037"/>
            <a:ext cx="720881" cy="720956"/>
            <a:chOff x="3555722" y="3377533"/>
            <a:chExt cx="794721" cy="794721"/>
          </a:xfrm>
        </p:grpSpPr>
        <p:sp>
          <p:nvSpPr>
            <p:cNvPr id="3120" name="Freeform 3407"/>
            <p:cNvSpPr>
              <a:spLocks/>
            </p:cNvSpPr>
            <p:nvPr/>
          </p:nvSpPr>
          <p:spPr bwMode="auto">
            <a:xfrm>
              <a:off x="4278443" y="3738894"/>
              <a:ext cx="72000" cy="7227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Freeform 3408"/>
            <p:cNvSpPr>
              <a:spLocks/>
            </p:cNvSpPr>
            <p:nvPr/>
          </p:nvSpPr>
          <p:spPr bwMode="auto">
            <a:xfrm>
              <a:off x="4176058" y="3479918"/>
              <a:ext cx="72272" cy="72000"/>
            </a:xfrm>
            <a:prstGeom prst="ellipse">
              <a:avLst/>
            </a:prstGeom>
            <a:noFill/>
            <a:ln w="38100">
              <a:solidFill>
                <a:srgbClr val="D4C7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Freeform 3409"/>
            <p:cNvSpPr>
              <a:spLocks/>
            </p:cNvSpPr>
            <p:nvPr/>
          </p:nvSpPr>
          <p:spPr bwMode="auto">
            <a:xfrm>
              <a:off x="3917082" y="3377533"/>
              <a:ext cx="72000" cy="72272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Freeform 3410"/>
            <p:cNvSpPr>
              <a:spLocks/>
            </p:cNvSpPr>
            <p:nvPr/>
          </p:nvSpPr>
          <p:spPr bwMode="auto">
            <a:xfrm>
              <a:off x="3664130" y="3479918"/>
              <a:ext cx="72272" cy="72272"/>
            </a:xfrm>
            <a:prstGeom prst="ellipse">
              <a:avLst/>
            </a:prstGeom>
            <a:noFill/>
            <a:ln w="381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3411"/>
            <p:cNvSpPr>
              <a:spLocks/>
            </p:cNvSpPr>
            <p:nvPr/>
          </p:nvSpPr>
          <p:spPr bwMode="auto">
            <a:xfrm>
              <a:off x="3555722" y="3738894"/>
              <a:ext cx="72000" cy="72272"/>
            </a:xfrm>
            <a:prstGeom prst="ellipse">
              <a:avLst/>
            </a:prstGeom>
            <a:noFill/>
            <a:ln w="38100">
              <a:solidFill>
                <a:srgbClr val="175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Freeform 3412"/>
            <p:cNvSpPr>
              <a:spLocks/>
            </p:cNvSpPr>
            <p:nvPr/>
          </p:nvSpPr>
          <p:spPr bwMode="auto">
            <a:xfrm>
              <a:off x="3664130" y="3991846"/>
              <a:ext cx="72272" cy="72000"/>
            </a:xfrm>
            <a:prstGeom prst="ellipse">
              <a:avLst/>
            </a:prstGeom>
            <a:noFill/>
            <a:ln w="38100">
              <a:solidFill>
                <a:srgbClr val="FF3D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3413"/>
            <p:cNvSpPr>
              <a:spLocks/>
            </p:cNvSpPr>
            <p:nvPr/>
          </p:nvSpPr>
          <p:spPr bwMode="auto">
            <a:xfrm>
              <a:off x="3917082" y="4100254"/>
              <a:ext cx="72000" cy="720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Freeform 3414"/>
            <p:cNvSpPr>
              <a:spLocks/>
            </p:cNvSpPr>
            <p:nvPr/>
          </p:nvSpPr>
          <p:spPr bwMode="auto">
            <a:xfrm>
              <a:off x="4176058" y="3991846"/>
              <a:ext cx="72000" cy="72000"/>
            </a:xfrm>
            <a:prstGeom prst="ellipse">
              <a:avLst/>
            </a:prstGeom>
            <a:noFill/>
            <a:ln w="38100">
              <a:solidFill>
                <a:srgbClr val="B55E4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3" name="Gruppieren 3442"/>
          <p:cNvGrpSpPr/>
          <p:nvPr/>
        </p:nvGrpSpPr>
        <p:grpSpPr>
          <a:xfrm>
            <a:off x="2165508" y="1428616"/>
            <a:ext cx="2857197" cy="3988476"/>
            <a:chOff x="2387322" y="1574785"/>
            <a:chExt cx="3149861" cy="4396556"/>
          </a:xfrm>
        </p:grpSpPr>
        <p:sp>
          <p:nvSpPr>
            <p:cNvPr id="3440" name="Ellipse 3439"/>
            <p:cNvSpPr/>
            <p:nvPr/>
          </p:nvSpPr>
          <p:spPr>
            <a:xfrm rot="2715825">
              <a:off x="1756370" y="3715539"/>
              <a:ext cx="4396556" cy="11504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8" name="Freeform 3415"/>
            <p:cNvSpPr>
              <a:spLocks/>
            </p:cNvSpPr>
            <p:nvPr/>
          </p:nvSpPr>
          <p:spPr bwMode="auto">
            <a:xfrm>
              <a:off x="4115831" y="3865370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4C7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Freeform 3416"/>
            <p:cNvSpPr>
              <a:spLocks/>
            </p:cNvSpPr>
            <p:nvPr/>
          </p:nvSpPr>
          <p:spPr bwMode="auto">
            <a:xfrm>
              <a:off x="4115831" y="3865370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Freeform 3417"/>
            <p:cNvSpPr>
              <a:spLocks/>
            </p:cNvSpPr>
            <p:nvPr/>
          </p:nvSpPr>
          <p:spPr bwMode="auto">
            <a:xfrm>
              <a:off x="4115831" y="3865370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19050">
              <a:solidFill>
                <a:srgbClr val="D4C71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Freeform 3418"/>
            <p:cNvSpPr>
              <a:spLocks/>
            </p:cNvSpPr>
            <p:nvPr/>
          </p:nvSpPr>
          <p:spPr bwMode="auto">
            <a:xfrm>
              <a:off x="3730379" y="3588327"/>
              <a:ext cx="78295" cy="84318"/>
            </a:xfrm>
            <a:custGeom>
              <a:avLst/>
              <a:gdLst>
                <a:gd name="T0" fmla="*/ 0 w 26"/>
                <a:gd name="T1" fmla="*/ 28 h 28"/>
                <a:gd name="T2" fmla="*/ 26 w 26"/>
                <a:gd name="T3" fmla="*/ 14 h 28"/>
                <a:gd name="T4" fmla="*/ 0 w 26"/>
                <a:gd name="T5" fmla="*/ 0 h 28"/>
                <a:gd name="T6" fmla="*/ 0 w 2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26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3D6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3419"/>
            <p:cNvSpPr>
              <a:spLocks/>
            </p:cNvSpPr>
            <p:nvPr/>
          </p:nvSpPr>
          <p:spPr bwMode="auto">
            <a:xfrm>
              <a:off x="3730379" y="3588327"/>
              <a:ext cx="78295" cy="84318"/>
            </a:xfrm>
            <a:custGeom>
              <a:avLst/>
              <a:gdLst>
                <a:gd name="T0" fmla="*/ 0 w 26"/>
                <a:gd name="T1" fmla="*/ 28 h 28"/>
                <a:gd name="T2" fmla="*/ 26 w 26"/>
                <a:gd name="T3" fmla="*/ 14 h 28"/>
                <a:gd name="T4" fmla="*/ 0 w 26"/>
                <a:gd name="T5" fmla="*/ 0 h 28"/>
                <a:gd name="T6" fmla="*/ 0 w 2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26" y="14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3420"/>
            <p:cNvSpPr>
              <a:spLocks/>
            </p:cNvSpPr>
            <p:nvPr/>
          </p:nvSpPr>
          <p:spPr bwMode="auto">
            <a:xfrm>
              <a:off x="3730379" y="3588327"/>
              <a:ext cx="72000" cy="84318"/>
            </a:xfrm>
            <a:custGeom>
              <a:avLst/>
              <a:gdLst>
                <a:gd name="T0" fmla="*/ 0 w 26"/>
                <a:gd name="T1" fmla="*/ 28 h 28"/>
                <a:gd name="T2" fmla="*/ 26 w 26"/>
                <a:gd name="T3" fmla="*/ 14 h 28"/>
                <a:gd name="T4" fmla="*/ 0 w 26"/>
                <a:gd name="T5" fmla="*/ 0 h 28"/>
                <a:gd name="T6" fmla="*/ 0 w 2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26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19050">
              <a:solidFill>
                <a:srgbClr val="FF3D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3421"/>
            <p:cNvSpPr>
              <a:spLocks/>
            </p:cNvSpPr>
            <p:nvPr/>
          </p:nvSpPr>
          <p:spPr bwMode="auto">
            <a:xfrm>
              <a:off x="5145709" y="4919339"/>
              <a:ext cx="78295" cy="84318"/>
            </a:xfrm>
            <a:custGeom>
              <a:avLst/>
              <a:gdLst>
                <a:gd name="T0" fmla="*/ 0 w 26"/>
                <a:gd name="T1" fmla="*/ 28 h 28"/>
                <a:gd name="T2" fmla="*/ 26 w 26"/>
                <a:gd name="T3" fmla="*/ 14 h 28"/>
                <a:gd name="T4" fmla="*/ 0 w 26"/>
                <a:gd name="T5" fmla="*/ 0 h 28"/>
                <a:gd name="T6" fmla="*/ 0 w 2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26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Freeform 3422"/>
            <p:cNvSpPr>
              <a:spLocks/>
            </p:cNvSpPr>
            <p:nvPr/>
          </p:nvSpPr>
          <p:spPr bwMode="auto">
            <a:xfrm>
              <a:off x="5145709" y="4919339"/>
              <a:ext cx="78295" cy="84318"/>
            </a:xfrm>
            <a:custGeom>
              <a:avLst/>
              <a:gdLst>
                <a:gd name="T0" fmla="*/ 0 w 26"/>
                <a:gd name="T1" fmla="*/ 28 h 28"/>
                <a:gd name="T2" fmla="*/ 26 w 26"/>
                <a:gd name="T3" fmla="*/ 14 h 28"/>
                <a:gd name="T4" fmla="*/ 0 w 26"/>
                <a:gd name="T5" fmla="*/ 0 h 28"/>
                <a:gd name="T6" fmla="*/ 0 w 2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26" y="14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3423"/>
            <p:cNvSpPr>
              <a:spLocks/>
            </p:cNvSpPr>
            <p:nvPr/>
          </p:nvSpPr>
          <p:spPr bwMode="auto">
            <a:xfrm>
              <a:off x="5145709" y="4919339"/>
              <a:ext cx="78295" cy="84318"/>
            </a:xfrm>
            <a:custGeom>
              <a:avLst/>
              <a:gdLst>
                <a:gd name="T0" fmla="*/ 0 w 26"/>
                <a:gd name="T1" fmla="*/ 28 h 28"/>
                <a:gd name="T2" fmla="*/ 26 w 26"/>
                <a:gd name="T3" fmla="*/ 14 h 28"/>
                <a:gd name="T4" fmla="*/ 0 w 26"/>
                <a:gd name="T5" fmla="*/ 0 h 28"/>
                <a:gd name="T6" fmla="*/ 0 w 2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26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Freeform 3424"/>
            <p:cNvSpPr>
              <a:spLocks/>
            </p:cNvSpPr>
            <p:nvPr/>
          </p:nvSpPr>
          <p:spPr bwMode="auto">
            <a:xfrm>
              <a:off x="4880711" y="4726613"/>
              <a:ext cx="78295" cy="84318"/>
            </a:xfrm>
            <a:custGeom>
              <a:avLst/>
              <a:gdLst>
                <a:gd name="T0" fmla="*/ 0 w 26"/>
                <a:gd name="T1" fmla="*/ 28 h 28"/>
                <a:gd name="T2" fmla="*/ 26 w 26"/>
                <a:gd name="T3" fmla="*/ 14 h 28"/>
                <a:gd name="T4" fmla="*/ 0 w 26"/>
                <a:gd name="T5" fmla="*/ 0 h 28"/>
                <a:gd name="T6" fmla="*/ 0 w 2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26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3425"/>
            <p:cNvSpPr>
              <a:spLocks/>
            </p:cNvSpPr>
            <p:nvPr/>
          </p:nvSpPr>
          <p:spPr bwMode="auto">
            <a:xfrm>
              <a:off x="4880711" y="4726613"/>
              <a:ext cx="78295" cy="84318"/>
            </a:xfrm>
            <a:custGeom>
              <a:avLst/>
              <a:gdLst>
                <a:gd name="T0" fmla="*/ 0 w 26"/>
                <a:gd name="T1" fmla="*/ 28 h 28"/>
                <a:gd name="T2" fmla="*/ 26 w 26"/>
                <a:gd name="T3" fmla="*/ 14 h 28"/>
                <a:gd name="T4" fmla="*/ 0 w 26"/>
                <a:gd name="T5" fmla="*/ 0 h 28"/>
                <a:gd name="T6" fmla="*/ 0 w 2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26" y="14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Freeform 3426"/>
            <p:cNvSpPr>
              <a:spLocks/>
            </p:cNvSpPr>
            <p:nvPr/>
          </p:nvSpPr>
          <p:spPr bwMode="auto">
            <a:xfrm>
              <a:off x="4880711" y="4726613"/>
              <a:ext cx="78295" cy="84318"/>
            </a:xfrm>
            <a:custGeom>
              <a:avLst/>
              <a:gdLst>
                <a:gd name="T0" fmla="*/ 0 w 26"/>
                <a:gd name="T1" fmla="*/ 28 h 28"/>
                <a:gd name="T2" fmla="*/ 26 w 26"/>
                <a:gd name="T3" fmla="*/ 14 h 28"/>
                <a:gd name="T4" fmla="*/ 0 w 26"/>
                <a:gd name="T5" fmla="*/ 0 h 28"/>
                <a:gd name="T6" fmla="*/ 0 w 2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26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Freeform 3427"/>
            <p:cNvSpPr>
              <a:spLocks/>
            </p:cNvSpPr>
            <p:nvPr/>
          </p:nvSpPr>
          <p:spPr bwMode="auto">
            <a:xfrm>
              <a:off x="5458888" y="5268654"/>
              <a:ext cx="78295" cy="90340"/>
            </a:xfrm>
            <a:custGeom>
              <a:avLst/>
              <a:gdLst>
                <a:gd name="T0" fmla="*/ 0 w 26"/>
                <a:gd name="T1" fmla="*/ 30 h 30"/>
                <a:gd name="T2" fmla="*/ 26 w 26"/>
                <a:gd name="T3" fmla="*/ 16 h 30"/>
                <a:gd name="T4" fmla="*/ 0 w 26"/>
                <a:gd name="T5" fmla="*/ 0 h 30"/>
                <a:gd name="T6" fmla="*/ 0 w 2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0" y="30"/>
                  </a:moveTo>
                  <a:lnTo>
                    <a:pt x="26" y="16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55E4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Freeform 3428"/>
            <p:cNvSpPr>
              <a:spLocks/>
            </p:cNvSpPr>
            <p:nvPr/>
          </p:nvSpPr>
          <p:spPr bwMode="auto">
            <a:xfrm>
              <a:off x="5458888" y="5268654"/>
              <a:ext cx="78295" cy="90340"/>
            </a:xfrm>
            <a:custGeom>
              <a:avLst/>
              <a:gdLst>
                <a:gd name="T0" fmla="*/ 0 w 26"/>
                <a:gd name="T1" fmla="*/ 30 h 30"/>
                <a:gd name="T2" fmla="*/ 26 w 26"/>
                <a:gd name="T3" fmla="*/ 16 h 30"/>
                <a:gd name="T4" fmla="*/ 0 w 26"/>
                <a:gd name="T5" fmla="*/ 0 h 30"/>
                <a:gd name="T6" fmla="*/ 0 w 2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0" y="30"/>
                  </a:moveTo>
                  <a:lnTo>
                    <a:pt x="26" y="16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3429"/>
            <p:cNvSpPr>
              <a:spLocks/>
            </p:cNvSpPr>
            <p:nvPr/>
          </p:nvSpPr>
          <p:spPr bwMode="auto">
            <a:xfrm>
              <a:off x="5458888" y="5268654"/>
              <a:ext cx="72000" cy="82800"/>
            </a:xfrm>
            <a:custGeom>
              <a:avLst/>
              <a:gdLst>
                <a:gd name="T0" fmla="*/ 0 w 26"/>
                <a:gd name="T1" fmla="*/ 30 h 30"/>
                <a:gd name="T2" fmla="*/ 26 w 26"/>
                <a:gd name="T3" fmla="*/ 16 h 30"/>
                <a:gd name="T4" fmla="*/ 0 w 26"/>
                <a:gd name="T5" fmla="*/ 0 h 30"/>
                <a:gd name="T6" fmla="*/ 0 w 2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0" y="30"/>
                  </a:moveTo>
                  <a:lnTo>
                    <a:pt x="26" y="16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19050">
              <a:solidFill>
                <a:srgbClr val="B55E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3430"/>
            <p:cNvSpPr>
              <a:spLocks/>
            </p:cNvSpPr>
            <p:nvPr/>
          </p:nvSpPr>
          <p:spPr bwMode="auto">
            <a:xfrm>
              <a:off x="2971522" y="2733106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3431"/>
            <p:cNvSpPr>
              <a:spLocks/>
            </p:cNvSpPr>
            <p:nvPr/>
          </p:nvSpPr>
          <p:spPr bwMode="auto">
            <a:xfrm>
              <a:off x="2971522" y="2733106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5" name="Freeform 3432"/>
            <p:cNvSpPr>
              <a:spLocks/>
            </p:cNvSpPr>
            <p:nvPr/>
          </p:nvSpPr>
          <p:spPr bwMode="auto">
            <a:xfrm>
              <a:off x="2971522" y="2733106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6" name="Freeform 3433"/>
            <p:cNvSpPr>
              <a:spLocks/>
            </p:cNvSpPr>
            <p:nvPr/>
          </p:nvSpPr>
          <p:spPr bwMode="auto">
            <a:xfrm>
              <a:off x="2387322" y="2172997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7" name="Freeform 3434"/>
            <p:cNvSpPr>
              <a:spLocks/>
            </p:cNvSpPr>
            <p:nvPr/>
          </p:nvSpPr>
          <p:spPr bwMode="auto">
            <a:xfrm>
              <a:off x="2387322" y="2172997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8" name="Freeform 3435"/>
            <p:cNvSpPr>
              <a:spLocks/>
            </p:cNvSpPr>
            <p:nvPr/>
          </p:nvSpPr>
          <p:spPr bwMode="auto">
            <a:xfrm>
              <a:off x="2387322" y="2172997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19050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9" name="Freeform 3436"/>
            <p:cNvSpPr>
              <a:spLocks/>
            </p:cNvSpPr>
            <p:nvPr/>
          </p:nvSpPr>
          <p:spPr bwMode="auto">
            <a:xfrm>
              <a:off x="2688456" y="2522312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75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0" name="Freeform 3437"/>
            <p:cNvSpPr>
              <a:spLocks/>
            </p:cNvSpPr>
            <p:nvPr/>
          </p:nvSpPr>
          <p:spPr bwMode="auto">
            <a:xfrm>
              <a:off x="2688456" y="2522312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1" name="Freeform 3438"/>
            <p:cNvSpPr>
              <a:spLocks/>
            </p:cNvSpPr>
            <p:nvPr/>
          </p:nvSpPr>
          <p:spPr bwMode="auto">
            <a:xfrm>
              <a:off x="2688456" y="2522312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19050">
              <a:solidFill>
                <a:srgbClr val="1759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8" name="Gruppieren 3447"/>
          <p:cNvGrpSpPr/>
          <p:nvPr/>
        </p:nvGrpSpPr>
        <p:grpSpPr>
          <a:xfrm>
            <a:off x="2154581" y="1428616"/>
            <a:ext cx="2884513" cy="3988476"/>
            <a:chOff x="2375276" y="1574785"/>
            <a:chExt cx="3179975" cy="4396556"/>
          </a:xfrm>
        </p:grpSpPr>
        <p:sp>
          <p:nvSpPr>
            <p:cNvPr id="3441" name="Ellipse 3440"/>
            <p:cNvSpPr/>
            <p:nvPr/>
          </p:nvSpPr>
          <p:spPr>
            <a:xfrm rot="18897256">
              <a:off x="1756370" y="3715539"/>
              <a:ext cx="4396556" cy="11504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0" name="Freeform 3457"/>
            <p:cNvSpPr>
              <a:spLocks/>
            </p:cNvSpPr>
            <p:nvPr/>
          </p:nvSpPr>
          <p:spPr bwMode="auto">
            <a:xfrm>
              <a:off x="4067649" y="3534122"/>
              <a:ext cx="78295" cy="66249"/>
            </a:xfrm>
            <a:custGeom>
              <a:avLst/>
              <a:gdLst>
                <a:gd name="T0" fmla="*/ 0 w 26"/>
                <a:gd name="T1" fmla="*/ 8 h 22"/>
                <a:gd name="T2" fmla="*/ 10 w 26"/>
                <a:gd name="T3" fmla="*/ 8 h 22"/>
                <a:gd name="T4" fmla="*/ 14 w 26"/>
                <a:gd name="T5" fmla="*/ 0 h 22"/>
                <a:gd name="T6" fmla="*/ 16 w 26"/>
                <a:gd name="T7" fmla="*/ 8 h 22"/>
                <a:gd name="T8" fmla="*/ 26 w 26"/>
                <a:gd name="T9" fmla="*/ 8 h 22"/>
                <a:gd name="T10" fmla="*/ 18 w 26"/>
                <a:gd name="T11" fmla="*/ 14 h 22"/>
                <a:gd name="T12" fmla="*/ 20 w 26"/>
                <a:gd name="T13" fmla="*/ 22 h 22"/>
                <a:gd name="T14" fmla="*/ 14 w 26"/>
                <a:gd name="T15" fmla="*/ 18 h 22"/>
                <a:gd name="T16" fmla="*/ 6 w 26"/>
                <a:gd name="T17" fmla="*/ 22 h 22"/>
                <a:gd name="T18" fmla="*/ 8 w 26"/>
                <a:gd name="T19" fmla="*/ 14 h 22"/>
                <a:gd name="T20" fmla="*/ 0 w 26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2">
                  <a:moveTo>
                    <a:pt x="0" y="8"/>
                  </a:moveTo>
                  <a:lnTo>
                    <a:pt x="10" y="8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20" y="22"/>
                  </a:lnTo>
                  <a:lnTo>
                    <a:pt x="14" y="18"/>
                  </a:lnTo>
                  <a:lnTo>
                    <a:pt x="6" y="22"/>
                  </a:lnTo>
                  <a:lnTo>
                    <a:pt x="8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1" name="Freeform 3458"/>
            <p:cNvSpPr>
              <a:spLocks/>
            </p:cNvSpPr>
            <p:nvPr/>
          </p:nvSpPr>
          <p:spPr bwMode="auto">
            <a:xfrm>
              <a:off x="4067649" y="3534122"/>
              <a:ext cx="78295" cy="66249"/>
            </a:xfrm>
            <a:custGeom>
              <a:avLst/>
              <a:gdLst>
                <a:gd name="T0" fmla="*/ 0 w 26"/>
                <a:gd name="T1" fmla="*/ 8 h 22"/>
                <a:gd name="T2" fmla="*/ 10 w 26"/>
                <a:gd name="T3" fmla="*/ 8 h 22"/>
                <a:gd name="T4" fmla="*/ 14 w 26"/>
                <a:gd name="T5" fmla="*/ 0 h 22"/>
                <a:gd name="T6" fmla="*/ 16 w 26"/>
                <a:gd name="T7" fmla="*/ 8 h 22"/>
                <a:gd name="T8" fmla="*/ 26 w 26"/>
                <a:gd name="T9" fmla="*/ 8 h 22"/>
                <a:gd name="T10" fmla="*/ 18 w 26"/>
                <a:gd name="T11" fmla="*/ 14 h 22"/>
                <a:gd name="T12" fmla="*/ 20 w 26"/>
                <a:gd name="T13" fmla="*/ 22 h 22"/>
                <a:gd name="T14" fmla="*/ 14 w 26"/>
                <a:gd name="T15" fmla="*/ 18 h 22"/>
                <a:gd name="T16" fmla="*/ 6 w 26"/>
                <a:gd name="T17" fmla="*/ 22 h 22"/>
                <a:gd name="T18" fmla="*/ 8 w 26"/>
                <a:gd name="T19" fmla="*/ 14 h 22"/>
                <a:gd name="T20" fmla="*/ 0 w 26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2">
                  <a:moveTo>
                    <a:pt x="0" y="8"/>
                  </a:moveTo>
                  <a:lnTo>
                    <a:pt x="10" y="8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20" y="22"/>
                  </a:lnTo>
                  <a:lnTo>
                    <a:pt x="14" y="18"/>
                  </a:lnTo>
                  <a:lnTo>
                    <a:pt x="6" y="22"/>
                  </a:lnTo>
                  <a:lnTo>
                    <a:pt x="8" y="14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2" name="Freeform 3459"/>
            <p:cNvSpPr>
              <a:spLocks/>
            </p:cNvSpPr>
            <p:nvPr/>
          </p:nvSpPr>
          <p:spPr bwMode="auto">
            <a:xfrm>
              <a:off x="4067649" y="3534122"/>
              <a:ext cx="72000" cy="72000"/>
            </a:xfrm>
            <a:custGeom>
              <a:avLst/>
              <a:gdLst>
                <a:gd name="T0" fmla="*/ 0 w 26"/>
                <a:gd name="T1" fmla="*/ 8 h 22"/>
                <a:gd name="T2" fmla="*/ 10 w 26"/>
                <a:gd name="T3" fmla="*/ 8 h 22"/>
                <a:gd name="T4" fmla="*/ 14 w 26"/>
                <a:gd name="T5" fmla="*/ 0 h 22"/>
                <a:gd name="T6" fmla="*/ 16 w 26"/>
                <a:gd name="T7" fmla="*/ 8 h 22"/>
                <a:gd name="T8" fmla="*/ 26 w 26"/>
                <a:gd name="T9" fmla="*/ 8 h 22"/>
                <a:gd name="T10" fmla="*/ 18 w 26"/>
                <a:gd name="T11" fmla="*/ 14 h 22"/>
                <a:gd name="T12" fmla="*/ 20 w 26"/>
                <a:gd name="T13" fmla="*/ 22 h 22"/>
                <a:gd name="T14" fmla="*/ 14 w 26"/>
                <a:gd name="T15" fmla="*/ 18 h 22"/>
                <a:gd name="T16" fmla="*/ 6 w 26"/>
                <a:gd name="T17" fmla="*/ 22 h 22"/>
                <a:gd name="T18" fmla="*/ 8 w 26"/>
                <a:gd name="T19" fmla="*/ 14 h 22"/>
                <a:gd name="T20" fmla="*/ 0 w 26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2">
                  <a:moveTo>
                    <a:pt x="0" y="8"/>
                  </a:moveTo>
                  <a:lnTo>
                    <a:pt x="10" y="8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20" y="22"/>
                  </a:lnTo>
                  <a:lnTo>
                    <a:pt x="14" y="18"/>
                  </a:lnTo>
                  <a:lnTo>
                    <a:pt x="6" y="22"/>
                  </a:lnTo>
                  <a:lnTo>
                    <a:pt x="8" y="1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9050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3" name="Freeform 3460"/>
            <p:cNvSpPr>
              <a:spLocks/>
            </p:cNvSpPr>
            <p:nvPr/>
          </p:nvSpPr>
          <p:spPr bwMode="auto">
            <a:xfrm>
              <a:off x="3802651" y="3907529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20 w 24"/>
                <a:gd name="T13" fmla="*/ 22 h 22"/>
                <a:gd name="T14" fmla="*/ 12 w 24"/>
                <a:gd name="T15" fmla="*/ 16 h 22"/>
                <a:gd name="T16" fmla="*/ 4 w 24"/>
                <a:gd name="T17" fmla="*/ 22 h 22"/>
                <a:gd name="T18" fmla="*/ 6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20" y="22"/>
                  </a:lnTo>
                  <a:lnTo>
                    <a:pt x="12" y="16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55E4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" name="Freeform 3461"/>
            <p:cNvSpPr>
              <a:spLocks/>
            </p:cNvSpPr>
            <p:nvPr/>
          </p:nvSpPr>
          <p:spPr bwMode="auto">
            <a:xfrm>
              <a:off x="3802651" y="3907529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20 w 24"/>
                <a:gd name="T13" fmla="*/ 22 h 22"/>
                <a:gd name="T14" fmla="*/ 12 w 24"/>
                <a:gd name="T15" fmla="*/ 16 h 22"/>
                <a:gd name="T16" fmla="*/ 4 w 24"/>
                <a:gd name="T17" fmla="*/ 22 h 22"/>
                <a:gd name="T18" fmla="*/ 6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20" y="22"/>
                  </a:lnTo>
                  <a:lnTo>
                    <a:pt x="12" y="16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" name="Freeform 3462"/>
            <p:cNvSpPr>
              <a:spLocks/>
            </p:cNvSpPr>
            <p:nvPr/>
          </p:nvSpPr>
          <p:spPr bwMode="auto">
            <a:xfrm>
              <a:off x="3802651" y="3907528"/>
              <a:ext cx="72272" cy="72000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20 w 24"/>
                <a:gd name="T13" fmla="*/ 22 h 22"/>
                <a:gd name="T14" fmla="*/ 12 w 24"/>
                <a:gd name="T15" fmla="*/ 16 h 22"/>
                <a:gd name="T16" fmla="*/ 4 w 24"/>
                <a:gd name="T17" fmla="*/ 22 h 22"/>
                <a:gd name="T18" fmla="*/ 6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20" y="22"/>
                  </a:lnTo>
                  <a:lnTo>
                    <a:pt x="12" y="16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9050">
              <a:solidFill>
                <a:srgbClr val="B55E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" name="Freeform 3463"/>
            <p:cNvSpPr>
              <a:spLocks/>
            </p:cNvSpPr>
            <p:nvPr/>
          </p:nvSpPr>
          <p:spPr bwMode="auto">
            <a:xfrm>
              <a:off x="2929363" y="4678431"/>
              <a:ext cx="72272" cy="72272"/>
            </a:xfrm>
            <a:custGeom>
              <a:avLst/>
              <a:gdLst>
                <a:gd name="T0" fmla="*/ 0 w 24"/>
                <a:gd name="T1" fmla="*/ 8 h 24"/>
                <a:gd name="T2" fmla="*/ 10 w 24"/>
                <a:gd name="T3" fmla="*/ 8 h 24"/>
                <a:gd name="T4" fmla="*/ 12 w 24"/>
                <a:gd name="T5" fmla="*/ 0 h 24"/>
                <a:gd name="T6" fmla="*/ 16 w 24"/>
                <a:gd name="T7" fmla="*/ 8 h 24"/>
                <a:gd name="T8" fmla="*/ 24 w 24"/>
                <a:gd name="T9" fmla="*/ 8 h 24"/>
                <a:gd name="T10" fmla="*/ 18 w 24"/>
                <a:gd name="T11" fmla="*/ 14 h 24"/>
                <a:gd name="T12" fmla="*/ 20 w 24"/>
                <a:gd name="T13" fmla="*/ 24 h 24"/>
                <a:gd name="T14" fmla="*/ 12 w 24"/>
                <a:gd name="T15" fmla="*/ 18 h 24"/>
                <a:gd name="T16" fmla="*/ 6 w 24"/>
                <a:gd name="T17" fmla="*/ 24 h 24"/>
                <a:gd name="T18" fmla="*/ 8 w 24"/>
                <a:gd name="T19" fmla="*/ 14 h 24"/>
                <a:gd name="T20" fmla="*/ 0 w 24"/>
                <a:gd name="T2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0" y="8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8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75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" name="Freeform 3464"/>
            <p:cNvSpPr>
              <a:spLocks/>
            </p:cNvSpPr>
            <p:nvPr/>
          </p:nvSpPr>
          <p:spPr bwMode="auto">
            <a:xfrm>
              <a:off x="2929363" y="4678431"/>
              <a:ext cx="72272" cy="72272"/>
            </a:xfrm>
            <a:custGeom>
              <a:avLst/>
              <a:gdLst>
                <a:gd name="T0" fmla="*/ 0 w 24"/>
                <a:gd name="T1" fmla="*/ 8 h 24"/>
                <a:gd name="T2" fmla="*/ 10 w 24"/>
                <a:gd name="T3" fmla="*/ 8 h 24"/>
                <a:gd name="T4" fmla="*/ 12 w 24"/>
                <a:gd name="T5" fmla="*/ 0 h 24"/>
                <a:gd name="T6" fmla="*/ 16 w 24"/>
                <a:gd name="T7" fmla="*/ 8 h 24"/>
                <a:gd name="T8" fmla="*/ 24 w 24"/>
                <a:gd name="T9" fmla="*/ 8 h 24"/>
                <a:gd name="T10" fmla="*/ 18 w 24"/>
                <a:gd name="T11" fmla="*/ 14 h 24"/>
                <a:gd name="T12" fmla="*/ 20 w 24"/>
                <a:gd name="T13" fmla="*/ 24 h 24"/>
                <a:gd name="T14" fmla="*/ 12 w 24"/>
                <a:gd name="T15" fmla="*/ 18 h 24"/>
                <a:gd name="T16" fmla="*/ 6 w 24"/>
                <a:gd name="T17" fmla="*/ 24 h 24"/>
                <a:gd name="T18" fmla="*/ 8 w 24"/>
                <a:gd name="T19" fmla="*/ 14 h 24"/>
                <a:gd name="T20" fmla="*/ 0 w 24"/>
                <a:gd name="T2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0" y="8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8" y="14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" name="Freeform 3465"/>
            <p:cNvSpPr>
              <a:spLocks/>
            </p:cNvSpPr>
            <p:nvPr/>
          </p:nvSpPr>
          <p:spPr bwMode="auto">
            <a:xfrm>
              <a:off x="2929363" y="4678431"/>
              <a:ext cx="72272" cy="72272"/>
            </a:xfrm>
            <a:custGeom>
              <a:avLst/>
              <a:gdLst>
                <a:gd name="T0" fmla="*/ 0 w 24"/>
                <a:gd name="T1" fmla="*/ 8 h 24"/>
                <a:gd name="T2" fmla="*/ 10 w 24"/>
                <a:gd name="T3" fmla="*/ 8 h 24"/>
                <a:gd name="T4" fmla="*/ 12 w 24"/>
                <a:gd name="T5" fmla="*/ 0 h 24"/>
                <a:gd name="T6" fmla="*/ 16 w 24"/>
                <a:gd name="T7" fmla="*/ 8 h 24"/>
                <a:gd name="T8" fmla="*/ 24 w 24"/>
                <a:gd name="T9" fmla="*/ 8 h 24"/>
                <a:gd name="T10" fmla="*/ 18 w 24"/>
                <a:gd name="T11" fmla="*/ 14 h 24"/>
                <a:gd name="T12" fmla="*/ 20 w 24"/>
                <a:gd name="T13" fmla="*/ 24 h 24"/>
                <a:gd name="T14" fmla="*/ 12 w 24"/>
                <a:gd name="T15" fmla="*/ 18 h 24"/>
                <a:gd name="T16" fmla="*/ 6 w 24"/>
                <a:gd name="T17" fmla="*/ 24 h 24"/>
                <a:gd name="T18" fmla="*/ 8 w 24"/>
                <a:gd name="T19" fmla="*/ 14 h 24"/>
                <a:gd name="T20" fmla="*/ 0 w 24"/>
                <a:gd name="T2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0" y="8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8" y="1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9050">
              <a:solidFill>
                <a:srgbClr val="1759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" name="Freeform 3466"/>
            <p:cNvSpPr>
              <a:spLocks/>
            </p:cNvSpPr>
            <p:nvPr/>
          </p:nvSpPr>
          <p:spPr bwMode="auto">
            <a:xfrm>
              <a:off x="2375276" y="5262631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18 w 24"/>
                <a:gd name="T13" fmla="*/ 22 h 22"/>
                <a:gd name="T14" fmla="*/ 12 w 24"/>
                <a:gd name="T15" fmla="*/ 18 h 22"/>
                <a:gd name="T16" fmla="*/ 4 w 24"/>
                <a:gd name="T17" fmla="*/ 22 h 22"/>
                <a:gd name="T18" fmla="*/ 6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3D6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" name="Freeform 3467"/>
            <p:cNvSpPr>
              <a:spLocks/>
            </p:cNvSpPr>
            <p:nvPr/>
          </p:nvSpPr>
          <p:spPr bwMode="auto">
            <a:xfrm>
              <a:off x="2375276" y="5262631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18 w 24"/>
                <a:gd name="T13" fmla="*/ 22 h 22"/>
                <a:gd name="T14" fmla="*/ 12 w 24"/>
                <a:gd name="T15" fmla="*/ 18 h 22"/>
                <a:gd name="T16" fmla="*/ 4 w 24"/>
                <a:gd name="T17" fmla="*/ 22 h 22"/>
                <a:gd name="T18" fmla="*/ 6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" name="Freeform 3468"/>
            <p:cNvSpPr>
              <a:spLocks/>
            </p:cNvSpPr>
            <p:nvPr/>
          </p:nvSpPr>
          <p:spPr bwMode="auto">
            <a:xfrm>
              <a:off x="2375276" y="5262630"/>
              <a:ext cx="72272" cy="72000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18 w 24"/>
                <a:gd name="T13" fmla="*/ 22 h 22"/>
                <a:gd name="T14" fmla="*/ 12 w 24"/>
                <a:gd name="T15" fmla="*/ 18 h 22"/>
                <a:gd name="T16" fmla="*/ 4 w 24"/>
                <a:gd name="T17" fmla="*/ 22 h 22"/>
                <a:gd name="T18" fmla="*/ 6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9050">
              <a:solidFill>
                <a:srgbClr val="FF3D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" name="Freeform 3469"/>
            <p:cNvSpPr>
              <a:spLocks/>
            </p:cNvSpPr>
            <p:nvPr/>
          </p:nvSpPr>
          <p:spPr bwMode="auto">
            <a:xfrm>
              <a:off x="2724592" y="4949452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10 w 24"/>
                <a:gd name="T3" fmla="*/ 8 h 22"/>
                <a:gd name="T4" fmla="*/ 12 w 24"/>
                <a:gd name="T5" fmla="*/ 0 h 22"/>
                <a:gd name="T6" fmla="*/ 16 w 24"/>
                <a:gd name="T7" fmla="*/ 8 h 22"/>
                <a:gd name="T8" fmla="*/ 24 w 24"/>
                <a:gd name="T9" fmla="*/ 8 h 22"/>
                <a:gd name="T10" fmla="*/ 18 w 24"/>
                <a:gd name="T11" fmla="*/ 14 h 22"/>
                <a:gd name="T12" fmla="*/ 20 w 24"/>
                <a:gd name="T13" fmla="*/ 22 h 22"/>
                <a:gd name="T14" fmla="*/ 12 w 24"/>
                <a:gd name="T15" fmla="*/ 18 h 22"/>
                <a:gd name="T16" fmla="*/ 6 w 24"/>
                <a:gd name="T17" fmla="*/ 22 h 22"/>
                <a:gd name="T18" fmla="*/ 8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20" y="22"/>
                  </a:lnTo>
                  <a:lnTo>
                    <a:pt x="12" y="18"/>
                  </a:lnTo>
                  <a:lnTo>
                    <a:pt x="6" y="22"/>
                  </a:lnTo>
                  <a:lnTo>
                    <a:pt x="8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" name="Freeform 3470"/>
            <p:cNvSpPr>
              <a:spLocks/>
            </p:cNvSpPr>
            <p:nvPr/>
          </p:nvSpPr>
          <p:spPr bwMode="auto">
            <a:xfrm>
              <a:off x="2724592" y="4949452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10 w 24"/>
                <a:gd name="T3" fmla="*/ 8 h 22"/>
                <a:gd name="T4" fmla="*/ 12 w 24"/>
                <a:gd name="T5" fmla="*/ 0 h 22"/>
                <a:gd name="T6" fmla="*/ 16 w 24"/>
                <a:gd name="T7" fmla="*/ 8 h 22"/>
                <a:gd name="T8" fmla="*/ 24 w 24"/>
                <a:gd name="T9" fmla="*/ 8 h 22"/>
                <a:gd name="T10" fmla="*/ 18 w 24"/>
                <a:gd name="T11" fmla="*/ 14 h 22"/>
                <a:gd name="T12" fmla="*/ 20 w 24"/>
                <a:gd name="T13" fmla="*/ 22 h 22"/>
                <a:gd name="T14" fmla="*/ 12 w 24"/>
                <a:gd name="T15" fmla="*/ 18 h 22"/>
                <a:gd name="T16" fmla="*/ 6 w 24"/>
                <a:gd name="T17" fmla="*/ 22 h 22"/>
                <a:gd name="T18" fmla="*/ 8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20" y="22"/>
                  </a:lnTo>
                  <a:lnTo>
                    <a:pt x="12" y="18"/>
                  </a:lnTo>
                  <a:lnTo>
                    <a:pt x="6" y="22"/>
                  </a:lnTo>
                  <a:lnTo>
                    <a:pt x="8" y="14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" name="Freeform 3471"/>
            <p:cNvSpPr>
              <a:spLocks/>
            </p:cNvSpPr>
            <p:nvPr/>
          </p:nvSpPr>
          <p:spPr bwMode="auto">
            <a:xfrm>
              <a:off x="2724592" y="4949451"/>
              <a:ext cx="72272" cy="72000"/>
            </a:xfrm>
            <a:custGeom>
              <a:avLst/>
              <a:gdLst>
                <a:gd name="T0" fmla="*/ 0 w 24"/>
                <a:gd name="T1" fmla="*/ 8 h 22"/>
                <a:gd name="T2" fmla="*/ 10 w 24"/>
                <a:gd name="T3" fmla="*/ 8 h 22"/>
                <a:gd name="T4" fmla="*/ 12 w 24"/>
                <a:gd name="T5" fmla="*/ 0 h 22"/>
                <a:gd name="T6" fmla="*/ 16 w 24"/>
                <a:gd name="T7" fmla="*/ 8 h 22"/>
                <a:gd name="T8" fmla="*/ 24 w 24"/>
                <a:gd name="T9" fmla="*/ 8 h 22"/>
                <a:gd name="T10" fmla="*/ 18 w 24"/>
                <a:gd name="T11" fmla="*/ 14 h 22"/>
                <a:gd name="T12" fmla="*/ 20 w 24"/>
                <a:gd name="T13" fmla="*/ 22 h 22"/>
                <a:gd name="T14" fmla="*/ 12 w 24"/>
                <a:gd name="T15" fmla="*/ 18 h 22"/>
                <a:gd name="T16" fmla="*/ 6 w 24"/>
                <a:gd name="T17" fmla="*/ 22 h 22"/>
                <a:gd name="T18" fmla="*/ 8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20" y="22"/>
                  </a:lnTo>
                  <a:lnTo>
                    <a:pt x="12" y="18"/>
                  </a:lnTo>
                  <a:lnTo>
                    <a:pt x="6" y="22"/>
                  </a:lnTo>
                  <a:lnTo>
                    <a:pt x="8" y="1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" name="Freeform 3472"/>
            <p:cNvSpPr>
              <a:spLocks/>
            </p:cNvSpPr>
            <p:nvPr/>
          </p:nvSpPr>
          <p:spPr bwMode="auto">
            <a:xfrm>
              <a:off x="4922870" y="2775265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18 w 24"/>
                <a:gd name="T13" fmla="*/ 22 h 22"/>
                <a:gd name="T14" fmla="*/ 12 w 24"/>
                <a:gd name="T15" fmla="*/ 16 h 22"/>
                <a:gd name="T16" fmla="*/ 4 w 24"/>
                <a:gd name="T17" fmla="*/ 22 h 22"/>
                <a:gd name="T18" fmla="*/ 6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8" y="22"/>
                  </a:lnTo>
                  <a:lnTo>
                    <a:pt x="12" y="16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" name="Freeform 3473"/>
            <p:cNvSpPr>
              <a:spLocks/>
            </p:cNvSpPr>
            <p:nvPr/>
          </p:nvSpPr>
          <p:spPr bwMode="auto">
            <a:xfrm>
              <a:off x="4922870" y="2775265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18 w 24"/>
                <a:gd name="T13" fmla="*/ 22 h 22"/>
                <a:gd name="T14" fmla="*/ 12 w 24"/>
                <a:gd name="T15" fmla="*/ 16 h 22"/>
                <a:gd name="T16" fmla="*/ 4 w 24"/>
                <a:gd name="T17" fmla="*/ 22 h 22"/>
                <a:gd name="T18" fmla="*/ 6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8" y="22"/>
                  </a:lnTo>
                  <a:lnTo>
                    <a:pt x="12" y="16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7" name="Freeform 3474"/>
            <p:cNvSpPr>
              <a:spLocks/>
            </p:cNvSpPr>
            <p:nvPr/>
          </p:nvSpPr>
          <p:spPr bwMode="auto">
            <a:xfrm>
              <a:off x="4922870" y="2775264"/>
              <a:ext cx="72272" cy="72000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18 w 24"/>
                <a:gd name="T13" fmla="*/ 22 h 22"/>
                <a:gd name="T14" fmla="*/ 12 w 24"/>
                <a:gd name="T15" fmla="*/ 16 h 22"/>
                <a:gd name="T16" fmla="*/ 4 w 24"/>
                <a:gd name="T17" fmla="*/ 22 h 22"/>
                <a:gd name="T18" fmla="*/ 6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8" y="22"/>
                  </a:lnTo>
                  <a:lnTo>
                    <a:pt x="12" y="16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8" name="Freeform 3475"/>
            <p:cNvSpPr>
              <a:spLocks/>
            </p:cNvSpPr>
            <p:nvPr/>
          </p:nvSpPr>
          <p:spPr bwMode="auto">
            <a:xfrm>
              <a:off x="5482979" y="2191065"/>
              <a:ext cx="72272" cy="72272"/>
            </a:xfrm>
            <a:custGeom>
              <a:avLst/>
              <a:gdLst>
                <a:gd name="T0" fmla="*/ 0 w 24"/>
                <a:gd name="T1" fmla="*/ 10 h 24"/>
                <a:gd name="T2" fmla="*/ 10 w 24"/>
                <a:gd name="T3" fmla="*/ 10 h 24"/>
                <a:gd name="T4" fmla="*/ 12 w 24"/>
                <a:gd name="T5" fmla="*/ 0 h 24"/>
                <a:gd name="T6" fmla="*/ 16 w 24"/>
                <a:gd name="T7" fmla="*/ 10 h 24"/>
                <a:gd name="T8" fmla="*/ 24 w 24"/>
                <a:gd name="T9" fmla="*/ 10 h 24"/>
                <a:gd name="T10" fmla="*/ 18 w 24"/>
                <a:gd name="T11" fmla="*/ 14 h 24"/>
                <a:gd name="T12" fmla="*/ 20 w 24"/>
                <a:gd name="T13" fmla="*/ 24 h 24"/>
                <a:gd name="T14" fmla="*/ 12 w 24"/>
                <a:gd name="T15" fmla="*/ 18 h 24"/>
                <a:gd name="T16" fmla="*/ 4 w 24"/>
                <a:gd name="T17" fmla="*/ 24 h 24"/>
                <a:gd name="T18" fmla="*/ 8 w 24"/>
                <a:gd name="T19" fmla="*/ 14 h 24"/>
                <a:gd name="T20" fmla="*/ 0 w 24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0" y="10"/>
                  </a:moveTo>
                  <a:lnTo>
                    <a:pt x="10" y="10"/>
                  </a:lnTo>
                  <a:lnTo>
                    <a:pt x="12" y="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12" y="18"/>
                  </a:lnTo>
                  <a:lnTo>
                    <a:pt x="4" y="24"/>
                  </a:lnTo>
                  <a:lnTo>
                    <a:pt x="8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4C7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9" name="Freeform 3476"/>
            <p:cNvSpPr>
              <a:spLocks/>
            </p:cNvSpPr>
            <p:nvPr/>
          </p:nvSpPr>
          <p:spPr bwMode="auto">
            <a:xfrm>
              <a:off x="5482979" y="2191065"/>
              <a:ext cx="72272" cy="72272"/>
            </a:xfrm>
            <a:custGeom>
              <a:avLst/>
              <a:gdLst>
                <a:gd name="T0" fmla="*/ 0 w 24"/>
                <a:gd name="T1" fmla="*/ 10 h 24"/>
                <a:gd name="T2" fmla="*/ 10 w 24"/>
                <a:gd name="T3" fmla="*/ 10 h 24"/>
                <a:gd name="T4" fmla="*/ 12 w 24"/>
                <a:gd name="T5" fmla="*/ 0 h 24"/>
                <a:gd name="T6" fmla="*/ 16 w 24"/>
                <a:gd name="T7" fmla="*/ 10 h 24"/>
                <a:gd name="T8" fmla="*/ 24 w 24"/>
                <a:gd name="T9" fmla="*/ 10 h 24"/>
                <a:gd name="T10" fmla="*/ 18 w 24"/>
                <a:gd name="T11" fmla="*/ 14 h 24"/>
                <a:gd name="T12" fmla="*/ 20 w 24"/>
                <a:gd name="T13" fmla="*/ 24 h 24"/>
                <a:gd name="T14" fmla="*/ 12 w 24"/>
                <a:gd name="T15" fmla="*/ 18 h 24"/>
                <a:gd name="T16" fmla="*/ 4 w 24"/>
                <a:gd name="T17" fmla="*/ 24 h 24"/>
                <a:gd name="T18" fmla="*/ 8 w 24"/>
                <a:gd name="T19" fmla="*/ 14 h 24"/>
                <a:gd name="T20" fmla="*/ 0 w 24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0" y="10"/>
                  </a:moveTo>
                  <a:lnTo>
                    <a:pt x="10" y="10"/>
                  </a:lnTo>
                  <a:lnTo>
                    <a:pt x="12" y="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12" y="18"/>
                  </a:lnTo>
                  <a:lnTo>
                    <a:pt x="4" y="24"/>
                  </a:lnTo>
                  <a:lnTo>
                    <a:pt x="8" y="14"/>
                  </a:lnTo>
                  <a:lnTo>
                    <a:pt x="0" y="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0" name="Freeform 3477"/>
            <p:cNvSpPr>
              <a:spLocks/>
            </p:cNvSpPr>
            <p:nvPr/>
          </p:nvSpPr>
          <p:spPr bwMode="auto">
            <a:xfrm>
              <a:off x="5482979" y="2191065"/>
              <a:ext cx="72272" cy="72272"/>
            </a:xfrm>
            <a:custGeom>
              <a:avLst/>
              <a:gdLst>
                <a:gd name="T0" fmla="*/ 0 w 24"/>
                <a:gd name="T1" fmla="*/ 10 h 24"/>
                <a:gd name="T2" fmla="*/ 10 w 24"/>
                <a:gd name="T3" fmla="*/ 10 h 24"/>
                <a:gd name="T4" fmla="*/ 12 w 24"/>
                <a:gd name="T5" fmla="*/ 0 h 24"/>
                <a:gd name="T6" fmla="*/ 16 w 24"/>
                <a:gd name="T7" fmla="*/ 10 h 24"/>
                <a:gd name="T8" fmla="*/ 24 w 24"/>
                <a:gd name="T9" fmla="*/ 10 h 24"/>
                <a:gd name="T10" fmla="*/ 18 w 24"/>
                <a:gd name="T11" fmla="*/ 14 h 24"/>
                <a:gd name="T12" fmla="*/ 20 w 24"/>
                <a:gd name="T13" fmla="*/ 24 h 24"/>
                <a:gd name="T14" fmla="*/ 12 w 24"/>
                <a:gd name="T15" fmla="*/ 18 h 24"/>
                <a:gd name="T16" fmla="*/ 4 w 24"/>
                <a:gd name="T17" fmla="*/ 24 h 24"/>
                <a:gd name="T18" fmla="*/ 8 w 24"/>
                <a:gd name="T19" fmla="*/ 14 h 24"/>
                <a:gd name="T20" fmla="*/ 0 w 24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0" y="10"/>
                  </a:moveTo>
                  <a:lnTo>
                    <a:pt x="10" y="10"/>
                  </a:lnTo>
                  <a:lnTo>
                    <a:pt x="12" y="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12" y="18"/>
                  </a:lnTo>
                  <a:lnTo>
                    <a:pt x="4" y="24"/>
                  </a:lnTo>
                  <a:lnTo>
                    <a:pt x="8" y="14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9050">
              <a:solidFill>
                <a:srgbClr val="D4C71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1" name="Freeform 3478"/>
            <p:cNvSpPr>
              <a:spLocks/>
            </p:cNvSpPr>
            <p:nvPr/>
          </p:nvSpPr>
          <p:spPr bwMode="auto">
            <a:xfrm>
              <a:off x="5127641" y="2504244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10 w 24"/>
                <a:gd name="T3" fmla="*/ 8 h 22"/>
                <a:gd name="T4" fmla="*/ 12 w 24"/>
                <a:gd name="T5" fmla="*/ 0 h 22"/>
                <a:gd name="T6" fmla="*/ 16 w 24"/>
                <a:gd name="T7" fmla="*/ 8 h 22"/>
                <a:gd name="T8" fmla="*/ 24 w 24"/>
                <a:gd name="T9" fmla="*/ 8 h 22"/>
                <a:gd name="T10" fmla="*/ 18 w 24"/>
                <a:gd name="T11" fmla="*/ 14 h 22"/>
                <a:gd name="T12" fmla="*/ 20 w 24"/>
                <a:gd name="T13" fmla="*/ 22 h 22"/>
                <a:gd name="T14" fmla="*/ 12 w 24"/>
                <a:gd name="T15" fmla="*/ 16 h 22"/>
                <a:gd name="T16" fmla="*/ 6 w 24"/>
                <a:gd name="T17" fmla="*/ 22 h 22"/>
                <a:gd name="T18" fmla="*/ 8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20" y="22"/>
                  </a:lnTo>
                  <a:lnTo>
                    <a:pt x="12" y="16"/>
                  </a:lnTo>
                  <a:lnTo>
                    <a:pt x="6" y="22"/>
                  </a:lnTo>
                  <a:lnTo>
                    <a:pt x="8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2" name="Freeform 3479"/>
            <p:cNvSpPr>
              <a:spLocks/>
            </p:cNvSpPr>
            <p:nvPr/>
          </p:nvSpPr>
          <p:spPr bwMode="auto">
            <a:xfrm>
              <a:off x="5127641" y="2504244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10 w 24"/>
                <a:gd name="T3" fmla="*/ 8 h 22"/>
                <a:gd name="T4" fmla="*/ 12 w 24"/>
                <a:gd name="T5" fmla="*/ 0 h 22"/>
                <a:gd name="T6" fmla="*/ 16 w 24"/>
                <a:gd name="T7" fmla="*/ 8 h 22"/>
                <a:gd name="T8" fmla="*/ 24 w 24"/>
                <a:gd name="T9" fmla="*/ 8 h 22"/>
                <a:gd name="T10" fmla="*/ 18 w 24"/>
                <a:gd name="T11" fmla="*/ 14 h 22"/>
                <a:gd name="T12" fmla="*/ 20 w 24"/>
                <a:gd name="T13" fmla="*/ 22 h 22"/>
                <a:gd name="T14" fmla="*/ 12 w 24"/>
                <a:gd name="T15" fmla="*/ 16 h 22"/>
                <a:gd name="T16" fmla="*/ 6 w 24"/>
                <a:gd name="T17" fmla="*/ 22 h 22"/>
                <a:gd name="T18" fmla="*/ 8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20" y="22"/>
                  </a:lnTo>
                  <a:lnTo>
                    <a:pt x="12" y="16"/>
                  </a:lnTo>
                  <a:lnTo>
                    <a:pt x="6" y="22"/>
                  </a:lnTo>
                  <a:lnTo>
                    <a:pt x="8" y="14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3" name="Freeform 3480"/>
            <p:cNvSpPr>
              <a:spLocks/>
            </p:cNvSpPr>
            <p:nvPr/>
          </p:nvSpPr>
          <p:spPr bwMode="auto">
            <a:xfrm>
              <a:off x="5127641" y="2504243"/>
              <a:ext cx="72272" cy="72000"/>
            </a:xfrm>
            <a:custGeom>
              <a:avLst/>
              <a:gdLst>
                <a:gd name="T0" fmla="*/ 0 w 24"/>
                <a:gd name="T1" fmla="*/ 8 h 22"/>
                <a:gd name="T2" fmla="*/ 10 w 24"/>
                <a:gd name="T3" fmla="*/ 8 h 22"/>
                <a:gd name="T4" fmla="*/ 12 w 24"/>
                <a:gd name="T5" fmla="*/ 0 h 22"/>
                <a:gd name="T6" fmla="*/ 16 w 24"/>
                <a:gd name="T7" fmla="*/ 8 h 22"/>
                <a:gd name="T8" fmla="*/ 24 w 24"/>
                <a:gd name="T9" fmla="*/ 8 h 22"/>
                <a:gd name="T10" fmla="*/ 18 w 24"/>
                <a:gd name="T11" fmla="*/ 14 h 22"/>
                <a:gd name="T12" fmla="*/ 20 w 24"/>
                <a:gd name="T13" fmla="*/ 22 h 22"/>
                <a:gd name="T14" fmla="*/ 12 w 24"/>
                <a:gd name="T15" fmla="*/ 16 h 22"/>
                <a:gd name="T16" fmla="*/ 6 w 24"/>
                <a:gd name="T17" fmla="*/ 22 h 22"/>
                <a:gd name="T18" fmla="*/ 8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20" y="22"/>
                  </a:lnTo>
                  <a:lnTo>
                    <a:pt x="12" y="16"/>
                  </a:lnTo>
                  <a:lnTo>
                    <a:pt x="6" y="22"/>
                  </a:lnTo>
                  <a:lnTo>
                    <a:pt x="8" y="1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7" name="Gruppieren 3446"/>
          <p:cNvGrpSpPr/>
          <p:nvPr/>
        </p:nvGrpSpPr>
        <p:grpSpPr>
          <a:xfrm>
            <a:off x="3520355" y="1386691"/>
            <a:ext cx="136577" cy="4048577"/>
            <a:chOff x="3880946" y="1528570"/>
            <a:chExt cx="150567" cy="4462806"/>
          </a:xfrm>
        </p:grpSpPr>
        <p:sp>
          <p:nvSpPr>
            <p:cNvPr id="3442" name="Ellipse 3441"/>
            <p:cNvSpPr/>
            <p:nvPr/>
          </p:nvSpPr>
          <p:spPr>
            <a:xfrm rot="16200000">
              <a:off x="1756370" y="3715539"/>
              <a:ext cx="4396556" cy="11504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4" name="Freeform 3481"/>
            <p:cNvSpPr>
              <a:spLocks/>
            </p:cNvSpPr>
            <p:nvPr/>
          </p:nvSpPr>
          <p:spPr bwMode="auto">
            <a:xfrm>
              <a:off x="3953218" y="3943665"/>
              <a:ext cx="78295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5" name="Freeform 3482"/>
            <p:cNvSpPr>
              <a:spLocks/>
            </p:cNvSpPr>
            <p:nvPr/>
          </p:nvSpPr>
          <p:spPr bwMode="auto">
            <a:xfrm>
              <a:off x="3953218" y="3943665"/>
              <a:ext cx="78295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6" name="Freeform 3483"/>
            <p:cNvSpPr>
              <a:spLocks/>
            </p:cNvSpPr>
            <p:nvPr/>
          </p:nvSpPr>
          <p:spPr bwMode="auto">
            <a:xfrm>
              <a:off x="3953218" y="3943665"/>
              <a:ext cx="72000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7" name="Freeform 3484"/>
            <p:cNvSpPr>
              <a:spLocks/>
            </p:cNvSpPr>
            <p:nvPr/>
          </p:nvSpPr>
          <p:spPr bwMode="auto">
            <a:xfrm>
              <a:off x="3880946" y="3479918"/>
              <a:ext cx="72272" cy="96363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6 h 32"/>
                <a:gd name="T4" fmla="*/ 12 w 24"/>
                <a:gd name="T5" fmla="*/ 0 h 32"/>
                <a:gd name="T6" fmla="*/ 0 w 24"/>
                <a:gd name="T7" fmla="*/ 16 h 32"/>
                <a:gd name="T8" fmla="*/ 1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175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8" name="Freeform 3485"/>
            <p:cNvSpPr>
              <a:spLocks/>
            </p:cNvSpPr>
            <p:nvPr/>
          </p:nvSpPr>
          <p:spPr bwMode="auto">
            <a:xfrm>
              <a:off x="3880946" y="3479918"/>
              <a:ext cx="72272" cy="96363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6 h 32"/>
                <a:gd name="T4" fmla="*/ 12 w 24"/>
                <a:gd name="T5" fmla="*/ 0 h 32"/>
                <a:gd name="T6" fmla="*/ 0 w 24"/>
                <a:gd name="T7" fmla="*/ 16 h 32"/>
                <a:gd name="T8" fmla="*/ 1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9" name="Freeform 3486"/>
            <p:cNvSpPr>
              <a:spLocks/>
            </p:cNvSpPr>
            <p:nvPr/>
          </p:nvSpPr>
          <p:spPr bwMode="auto">
            <a:xfrm>
              <a:off x="3880946" y="3479918"/>
              <a:ext cx="72272" cy="96363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6 h 32"/>
                <a:gd name="T4" fmla="*/ 12 w 24"/>
                <a:gd name="T5" fmla="*/ 0 h 32"/>
                <a:gd name="T6" fmla="*/ 0 w 24"/>
                <a:gd name="T7" fmla="*/ 16 h 32"/>
                <a:gd name="T8" fmla="*/ 1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2"/>
                  </a:lnTo>
                  <a:close/>
                </a:path>
              </a:pathLst>
            </a:custGeom>
            <a:noFill/>
            <a:ln w="19050">
              <a:solidFill>
                <a:srgbClr val="1759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0" name="Freeform 3487"/>
            <p:cNvSpPr>
              <a:spLocks/>
            </p:cNvSpPr>
            <p:nvPr/>
          </p:nvSpPr>
          <p:spPr bwMode="auto">
            <a:xfrm>
              <a:off x="3886969" y="5087974"/>
              <a:ext cx="78295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FF3D6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1" name="Freeform 3488"/>
            <p:cNvSpPr>
              <a:spLocks/>
            </p:cNvSpPr>
            <p:nvPr/>
          </p:nvSpPr>
          <p:spPr bwMode="auto">
            <a:xfrm>
              <a:off x="3886969" y="5087974"/>
              <a:ext cx="78295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2" name="Freeform 3489"/>
            <p:cNvSpPr>
              <a:spLocks/>
            </p:cNvSpPr>
            <p:nvPr/>
          </p:nvSpPr>
          <p:spPr bwMode="auto">
            <a:xfrm>
              <a:off x="3886969" y="5087974"/>
              <a:ext cx="78295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  <a:close/>
                </a:path>
              </a:pathLst>
            </a:custGeom>
            <a:noFill/>
            <a:ln w="19050">
              <a:solidFill>
                <a:srgbClr val="FF3D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3" name="Freeform 3490"/>
            <p:cNvSpPr>
              <a:spLocks/>
            </p:cNvSpPr>
            <p:nvPr/>
          </p:nvSpPr>
          <p:spPr bwMode="auto">
            <a:xfrm>
              <a:off x="3911060" y="5895013"/>
              <a:ext cx="72272" cy="96363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6 h 32"/>
                <a:gd name="T4" fmla="*/ 12 w 24"/>
                <a:gd name="T5" fmla="*/ 0 h 32"/>
                <a:gd name="T6" fmla="*/ 0 w 24"/>
                <a:gd name="T7" fmla="*/ 16 h 32"/>
                <a:gd name="T8" fmla="*/ 1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4" name="Freeform 3491"/>
            <p:cNvSpPr>
              <a:spLocks/>
            </p:cNvSpPr>
            <p:nvPr/>
          </p:nvSpPr>
          <p:spPr bwMode="auto">
            <a:xfrm>
              <a:off x="3911060" y="5895013"/>
              <a:ext cx="72272" cy="96363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6 h 32"/>
                <a:gd name="T4" fmla="*/ 12 w 24"/>
                <a:gd name="T5" fmla="*/ 0 h 32"/>
                <a:gd name="T6" fmla="*/ 0 w 24"/>
                <a:gd name="T7" fmla="*/ 16 h 32"/>
                <a:gd name="T8" fmla="*/ 1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5" name="Freeform 3492"/>
            <p:cNvSpPr>
              <a:spLocks/>
            </p:cNvSpPr>
            <p:nvPr/>
          </p:nvSpPr>
          <p:spPr bwMode="auto">
            <a:xfrm>
              <a:off x="3911060" y="5895013"/>
              <a:ext cx="72272" cy="96363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6 h 32"/>
                <a:gd name="T4" fmla="*/ 12 w 24"/>
                <a:gd name="T5" fmla="*/ 0 h 32"/>
                <a:gd name="T6" fmla="*/ 0 w 24"/>
                <a:gd name="T7" fmla="*/ 16 h 32"/>
                <a:gd name="T8" fmla="*/ 1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2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6" name="Freeform 3493"/>
            <p:cNvSpPr>
              <a:spLocks/>
            </p:cNvSpPr>
            <p:nvPr/>
          </p:nvSpPr>
          <p:spPr bwMode="auto">
            <a:xfrm>
              <a:off x="3941173" y="5425244"/>
              <a:ext cx="78295" cy="102386"/>
            </a:xfrm>
            <a:custGeom>
              <a:avLst/>
              <a:gdLst>
                <a:gd name="T0" fmla="*/ 14 w 26"/>
                <a:gd name="T1" fmla="*/ 34 h 34"/>
                <a:gd name="T2" fmla="*/ 26 w 26"/>
                <a:gd name="T3" fmla="*/ 16 h 34"/>
                <a:gd name="T4" fmla="*/ 14 w 26"/>
                <a:gd name="T5" fmla="*/ 0 h 34"/>
                <a:gd name="T6" fmla="*/ 0 w 26"/>
                <a:gd name="T7" fmla="*/ 16 h 34"/>
                <a:gd name="T8" fmla="*/ 14 w 26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14" y="34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B55E4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7" name="Freeform 3494"/>
            <p:cNvSpPr>
              <a:spLocks/>
            </p:cNvSpPr>
            <p:nvPr/>
          </p:nvSpPr>
          <p:spPr bwMode="auto">
            <a:xfrm>
              <a:off x="3941173" y="5425244"/>
              <a:ext cx="78295" cy="102386"/>
            </a:xfrm>
            <a:custGeom>
              <a:avLst/>
              <a:gdLst>
                <a:gd name="T0" fmla="*/ 14 w 26"/>
                <a:gd name="T1" fmla="*/ 34 h 34"/>
                <a:gd name="T2" fmla="*/ 26 w 26"/>
                <a:gd name="T3" fmla="*/ 16 h 34"/>
                <a:gd name="T4" fmla="*/ 14 w 26"/>
                <a:gd name="T5" fmla="*/ 0 h 34"/>
                <a:gd name="T6" fmla="*/ 0 w 26"/>
                <a:gd name="T7" fmla="*/ 16 h 34"/>
                <a:gd name="T8" fmla="*/ 14 w 26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14" y="34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8" name="Freeform 3495"/>
            <p:cNvSpPr>
              <a:spLocks/>
            </p:cNvSpPr>
            <p:nvPr/>
          </p:nvSpPr>
          <p:spPr bwMode="auto">
            <a:xfrm>
              <a:off x="3941173" y="5425244"/>
              <a:ext cx="72000" cy="97200"/>
            </a:xfrm>
            <a:custGeom>
              <a:avLst/>
              <a:gdLst>
                <a:gd name="T0" fmla="*/ 14 w 26"/>
                <a:gd name="T1" fmla="*/ 34 h 34"/>
                <a:gd name="T2" fmla="*/ 26 w 26"/>
                <a:gd name="T3" fmla="*/ 16 h 34"/>
                <a:gd name="T4" fmla="*/ 14 w 26"/>
                <a:gd name="T5" fmla="*/ 0 h 34"/>
                <a:gd name="T6" fmla="*/ 0 w 26"/>
                <a:gd name="T7" fmla="*/ 16 h 34"/>
                <a:gd name="T8" fmla="*/ 14 w 26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14" y="34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4"/>
                  </a:lnTo>
                  <a:close/>
                </a:path>
              </a:pathLst>
            </a:custGeom>
            <a:noFill/>
            <a:ln w="19050">
              <a:solidFill>
                <a:srgbClr val="B55E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9" name="Freeform 3496"/>
            <p:cNvSpPr>
              <a:spLocks/>
            </p:cNvSpPr>
            <p:nvPr/>
          </p:nvSpPr>
          <p:spPr bwMode="auto">
            <a:xfrm>
              <a:off x="3941173" y="2335609"/>
              <a:ext cx="72000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D4C7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0" name="Freeform 3497"/>
            <p:cNvSpPr>
              <a:spLocks/>
            </p:cNvSpPr>
            <p:nvPr/>
          </p:nvSpPr>
          <p:spPr bwMode="auto">
            <a:xfrm>
              <a:off x="3941173" y="2335609"/>
              <a:ext cx="78295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1" name="Freeform 3498"/>
            <p:cNvSpPr>
              <a:spLocks/>
            </p:cNvSpPr>
            <p:nvPr/>
          </p:nvSpPr>
          <p:spPr bwMode="auto">
            <a:xfrm>
              <a:off x="3941173" y="2335609"/>
              <a:ext cx="78295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  <a:close/>
                </a:path>
              </a:pathLst>
            </a:custGeom>
            <a:noFill/>
            <a:ln w="19050">
              <a:solidFill>
                <a:srgbClr val="D4C71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2" name="Freeform 3499"/>
            <p:cNvSpPr>
              <a:spLocks/>
            </p:cNvSpPr>
            <p:nvPr/>
          </p:nvSpPr>
          <p:spPr bwMode="auto">
            <a:xfrm>
              <a:off x="3935150" y="1528570"/>
              <a:ext cx="72272" cy="96363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6 h 32"/>
                <a:gd name="T4" fmla="*/ 12 w 24"/>
                <a:gd name="T5" fmla="*/ 0 h 32"/>
                <a:gd name="T6" fmla="*/ 0 w 24"/>
                <a:gd name="T7" fmla="*/ 16 h 32"/>
                <a:gd name="T8" fmla="*/ 1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3" name="Freeform 3500"/>
            <p:cNvSpPr>
              <a:spLocks/>
            </p:cNvSpPr>
            <p:nvPr/>
          </p:nvSpPr>
          <p:spPr bwMode="auto">
            <a:xfrm>
              <a:off x="3935150" y="1528570"/>
              <a:ext cx="72272" cy="96363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6 h 32"/>
                <a:gd name="T4" fmla="*/ 12 w 24"/>
                <a:gd name="T5" fmla="*/ 0 h 32"/>
                <a:gd name="T6" fmla="*/ 0 w 24"/>
                <a:gd name="T7" fmla="*/ 16 h 32"/>
                <a:gd name="T8" fmla="*/ 1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4" name="Freeform 3501"/>
            <p:cNvSpPr>
              <a:spLocks/>
            </p:cNvSpPr>
            <p:nvPr/>
          </p:nvSpPr>
          <p:spPr bwMode="auto">
            <a:xfrm>
              <a:off x="3935150" y="1528570"/>
              <a:ext cx="72272" cy="96363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6 h 32"/>
                <a:gd name="T4" fmla="*/ 12 w 24"/>
                <a:gd name="T5" fmla="*/ 0 h 32"/>
                <a:gd name="T6" fmla="*/ 0 w 24"/>
                <a:gd name="T7" fmla="*/ 16 h 32"/>
                <a:gd name="T8" fmla="*/ 1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2"/>
                  </a:lnTo>
                  <a:close/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5" name="Freeform 3502"/>
            <p:cNvSpPr>
              <a:spLocks/>
            </p:cNvSpPr>
            <p:nvPr/>
          </p:nvSpPr>
          <p:spPr bwMode="auto">
            <a:xfrm>
              <a:off x="3892992" y="1992317"/>
              <a:ext cx="72272" cy="102386"/>
            </a:xfrm>
            <a:custGeom>
              <a:avLst/>
              <a:gdLst>
                <a:gd name="T0" fmla="*/ 12 w 24"/>
                <a:gd name="T1" fmla="*/ 34 h 34"/>
                <a:gd name="T2" fmla="*/ 24 w 24"/>
                <a:gd name="T3" fmla="*/ 16 h 34"/>
                <a:gd name="T4" fmla="*/ 12 w 24"/>
                <a:gd name="T5" fmla="*/ 0 h 34"/>
                <a:gd name="T6" fmla="*/ 0 w 24"/>
                <a:gd name="T7" fmla="*/ 16 h 34"/>
                <a:gd name="T8" fmla="*/ 12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12" y="34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6" name="Freeform 3503"/>
            <p:cNvSpPr>
              <a:spLocks/>
            </p:cNvSpPr>
            <p:nvPr/>
          </p:nvSpPr>
          <p:spPr bwMode="auto">
            <a:xfrm>
              <a:off x="3892992" y="1992317"/>
              <a:ext cx="72272" cy="102386"/>
            </a:xfrm>
            <a:custGeom>
              <a:avLst/>
              <a:gdLst>
                <a:gd name="T0" fmla="*/ 12 w 24"/>
                <a:gd name="T1" fmla="*/ 34 h 34"/>
                <a:gd name="T2" fmla="*/ 24 w 24"/>
                <a:gd name="T3" fmla="*/ 16 h 34"/>
                <a:gd name="T4" fmla="*/ 12 w 24"/>
                <a:gd name="T5" fmla="*/ 0 h 34"/>
                <a:gd name="T6" fmla="*/ 0 w 24"/>
                <a:gd name="T7" fmla="*/ 16 h 34"/>
                <a:gd name="T8" fmla="*/ 12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12" y="34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7" name="Freeform 3504"/>
            <p:cNvSpPr>
              <a:spLocks/>
            </p:cNvSpPr>
            <p:nvPr/>
          </p:nvSpPr>
          <p:spPr bwMode="auto">
            <a:xfrm>
              <a:off x="3892992" y="1992317"/>
              <a:ext cx="72000" cy="97200"/>
            </a:xfrm>
            <a:custGeom>
              <a:avLst/>
              <a:gdLst>
                <a:gd name="T0" fmla="*/ 12 w 24"/>
                <a:gd name="T1" fmla="*/ 34 h 34"/>
                <a:gd name="T2" fmla="*/ 24 w 24"/>
                <a:gd name="T3" fmla="*/ 16 h 34"/>
                <a:gd name="T4" fmla="*/ 12 w 24"/>
                <a:gd name="T5" fmla="*/ 0 h 34"/>
                <a:gd name="T6" fmla="*/ 0 w 24"/>
                <a:gd name="T7" fmla="*/ 16 h 34"/>
                <a:gd name="T8" fmla="*/ 12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12" y="34"/>
                  </a:moveTo>
                  <a:lnTo>
                    <a:pt x="24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34"/>
                  </a:lnTo>
                  <a:close/>
                </a:path>
              </a:pathLst>
            </a:custGeom>
            <a:noFill/>
            <a:ln w="19050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18" name="Textfeld 3417"/>
          <p:cNvSpPr txBox="1"/>
          <p:nvPr/>
        </p:nvSpPr>
        <p:spPr>
          <a:xfrm>
            <a:off x="6016508" y="1207972"/>
            <a:ext cx="1298826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de-DE" dirty="0" err="1" smtClean="0"/>
              <a:t>Coherent</a:t>
            </a:r>
            <a:endParaRPr lang="de-DE" dirty="0" smtClean="0"/>
          </a:p>
          <a:p>
            <a:pPr algn="ctr"/>
            <a:r>
              <a:rPr lang="de-DE" dirty="0" err="1"/>
              <a:t>s</a:t>
            </a:r>
            <a:r>
              <a:rPr lang="de-DE" dirty="0" err="1" smtClean="0"/>
              <a:t>tate</a:t>
            </a:r>
            <a:r>
              <a:rPr lang="de-DE" dirty="0" smtClean="0"/>
              <a:t> angle</a:t>
            </a:r>
            <a:endParaRPr lang="en-US" dirty="0"/>
          </a:p>
        </p:txBody>
      </p:sp>
      <p:grpSp>
        <p:nvGrpSpPr>
          <p:cNvPr id="3432" name="Gruppieren 3431"/>
          <p:cNvGrpSpPr/>
          <p:nvPr/>
        </p:nvGrpSpPr>
        <p:grpSpPr>
          <a:xfrm>
            <a:off x="6160793" y="2049363"/>
            <a:ext cx="749370" cy="2363086"/>
            <a:chOff x="6886263" y="2259043"/>
            <a:chExt cx="826129" cy="2604864"/>
          </a:xfrm>
        </p:grpSpPr>
        <p:sp>
          <p:nvSpPr>
            <p:cNvPr id="3234" name="Freeform 3132"/>
            <p:cNvSpPr>
              <a:spLocks/>
            </p:cNvSpPr>
            <p:nvPr/>
          </p:nvSpPr>
          <p:spPr bwMode="auto">
            <a:xfrm>
              <a:off x="6886263" y="3010149"/>
              <a:ext cx="72000" cy="7200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" name="Freeform 3197"/>
            <p:cNvSpPr>
              <a:spLocks/>
            </p:cNvSpPr>
            <p:nvPr/>
          </p:nvSpPr>
          <p:spPr bwMode="auto">
            <a:xfrm>
              <a:off x="6886263" y="2715038"/>
              <a:ext cx="72000" cy="72272"/>
            </a:xfrm>
            <a:prstGeom prst="ellipse">
              <a:avLst/>
            </a:prstGeom>
            <a:noFill/>
            <a:ln w="38100">
              <a:solidFill>
                <a:srgbClr val="CCBF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" name="Freeform 3198"/>
            <p:cNvSpPr>
              <a:spLocks/>
            </p:cNvSpPr>
            <p:nvPr/>
          </p:nvSpPr>
          <p:spPr bwMode="auto">
            <a:xfrm>
              <a:off x="6886263" y="2407881"/>
              <a:ext cx="72000" cy="72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" name="Freeform 3199"/>
            <p:cNvSpPr>
              <a:spLocks/>
            </p:cNvSpPr>
            <p:nvPr/>
          </p:nvSpPr>
          <p:spPr bwMode="auto">
            <a:xfrm>
              <a:off x="6886263" y="4606159"/>
              <a:ext cx="72000" cy="72272"/>
            </a:xfrm>
            <a:prstGeom prst="ellipse">
              <a:avLst/>
            </a:prstGeom>
            <a:noFill/>
            <a:ln w="38100">
              <a:solidFill>
                <a:srgbClr val="B55E4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2" name="Freeform 3200"/>
            <p:cNvSpPr>
              <a:spLocks/>
            </p:cNvSpPr>
            <p:nvPr/>
          </p:nvSpPr>
          <p:spPr bwMode="auto">
            <a:xfrm>
              <a:off x="6886263" y="4268889"/>
              <a:ext cx="72000" cy="72272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3" name="Freeform 3201"/>
            <p:cNvSpPr>
              <a:spLocks/>
            </p:cNvSpPr>
            <p:nvPr/>
          </p:nvSpPr>
          <p:spPr bwMode="auto">
            <a:xfrm>
              <a:off x="6886263" y="3931619"/>
              <a:ext cx="72000" cy="72000"/>
            </a:xfrm>
            <a:prstGeom prst="ellipse">
              <a:avLst/>
            </a:prstGeom>
            <a:noFill/>
            <a:ln w="38100">
              <a:solidFill>
                <a:srgbClr val="FF3D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" name="Freeform 3202"/>
            <p:cNvSpPr>
              <a:spLocks/>
            </p:cNvSpPr>
            <p:nvPr/>
          </p:nvSpPr>
          <p:spPr bwMode="auto">
            <a:xfrm>
              <a:off x="6886263" y="3624462"/>
              <a:ext cx="72000" cy="72272"/>
            </a:xfrm>
            <a:prstGeom prst="ellipse">
              <a:avLst/>
            </a:prstGeom>
            <a:noFill/>
            <a:ln w="38100">
              <a:solidFill>
                <a:srgbClr val="175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5" name="Freeform 3203"/>
            <p:cNvSpPr>
              <a:spLocks/>
            </p:cNvSpPr>
            <p:nvPr/>
          </p:nvSpPr>
          <p:spPr bwMode="auto">
            <a:xfrm>
              <a:off x="6886263" y="3311283"/>
              <a:ext cx="72000" cy="72000"/>
            </a:xfrm>
            <a:prstGeom prst="ellipse">
              <a:avLst/>
            </a:prstGeom>
            <a:noFill/>
            <a:ln w="381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9" name="Textfeld 3418"/>
                <p:cNvSpPr txBox="1"/>
                <p:nvPr/>
              </p:nvSpPr>
              <p:spPr>
                <a:xfrm>
                  <a:off x="7189252" y="2259043"/>
                  <a:ext cx="496866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19" name="Textfeld 34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9252" y="2259043"/>
                  <a:ext cx="45070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0" name="Textfeld 3419"/>
                <p:cNvSpPr txBox="1"/>
                <p:nvPr/>
              </p:nvSpPr>
              <p:spPr>
                <a:xfrm>
                  <a:off x="7061013" y="2564380"/>
                  <a:ext cx="638241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0" name="Textfeld 34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1012" y="2564380"/>
                  <a:ext cx="57894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1" name="Textfeld 3420"/>
                <p:cNvSpPr txBox="1"/>
                <p:nvPr/>
              </p:nvSpPr>
              <p:spPr>
                <a:xfrm>
                  <a:off x="7061012" y="2861091"/>
                  <a:ext cx="638241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1" name="Textfeld 34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1012" y="2861091"/>
                  <a:ext cx="57894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2" name="Textfeld 3421"/>
                <p:cNvSpPr txBox="1"/>
                <p:nvPr/>
              </p:nvSpPr>
              <p:spPr>
                <a:xfrm>
                  <a:off x="6932773" y="3166428"/>
                  <a:ext cx="779618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135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2" name="Textfeld 34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773" y="3166428"/>
                  <a:ext cx="70718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3" name="Textfeld 3422"/>
                <p:cNvSpPr txBox="1"/>
                <p:nvPr/>
              </p:nvSpPr>
              <p:spPr>
                <a:xfrm>
                  <a:off x="6932772" y="3480391"/>
                  <a:ext cx="779619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3" name="Textfeld 34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772" y="3480391"/>
                  <a:ext cx="70718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4" name="Textfeld 3423"/>
                <p:cNvSpPr txBox="1"/>
                <p:nvPr/>
              </p:nvSpPr>
              <p:spPr>
                <a:xfrm>
                  <a:off x="6932773" y="3794354"/>
                  <a:ext cx="779619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225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4" name="Textfeld 34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773" y="3794354"/>
                  <a:ext cx="70718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5" name="Textfeld 3424"/>
                <p:cNvSpPr txBox="1"/>
                <p:nvPr/>
              </p:nvSpPr>
              <p:spPr>
                <a:xfrm>
                  <a:off x="6932773" y="4121959"/>
                  <a:ext cx="779619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270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5" name="Textfeld 34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773" y="4121959"/>
                  <a:ext cx="70718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6" name="Textfeld 3425"/>
                <p:cNvSpPr txBox="1"/>
                <p:nvPr/>
              </p:nvSpPr>
              <p:spPr>
                <a:xfrm>
                  <a:off x="6932772" y="4456787"/>
                  <a:ext cx="779619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315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6" name="Textfeld 34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772" y="4456787"/>
                  <a:ext cx="707181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33" name="Gruppieren 3432"/>
          <p:cNvGrpSpPr/>
          <p:nvPr/>
        </p:nvGrpSpPr>
        <p:grpSpPr>
          <a:xfrm>
            <a:off x="7601288" y="2863955"/>
            <a:ext cx="700514" cy="369332"/>
            <a:chOff x="8379887" y="3156977"/>
            <a:chExt cx="772268" cy="407120"/>
          </a:xfrm>
        </p:grpSpPr>
        <p:sp>
          <p:nvSpPr>
            <p:cNvPr id="3306" name="Rectangle 3204"/>
            <p:cNvSpPr>
              <a:spLocks noChangeArrowheads="1"/>
            </p:cNvSpPr>
            <p:nvPr/>
          </p:nvSpPr>
          <p:spPr bwMode="auto">
            <a:xfrm>
              <a:off x="8379887" y="3311283"/>
              <a:ext cx="60227" cy="6022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" name="Rectangle 3205"/>
            <p:cNvSpPr>
              <a:spLocks noChangeArrowheads="1"/>
            </p:cNvSpPr>
            <p:nvPr/>
          </p:nvSpPr>
          <p:spPr bwMode="auto">
            <a:xfrm>
              <a:off x="8379887" y="3311283"/>
              <a:ext cx="60227" cy="60227"/>
            </a:xfrm>
            <a:prstGeom prst="rect">
              <a:avLst/>
            </a:prstGeom>
            <a:noFill/>
            <a:ln w="19050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7" name="Textfeld 3426"/>
                <p:cNvSpPr txBox="1"/>
                <p:nvPr/>
              </p:nvSpPr>
              <p:spPr>
                <a:xfrm>
                  <a:off x="8655289" y="3156977"/>
                  <a:ext cx="496866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7" name="Textfeld 34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289" y="3156977"/>
                  <a:ext cx="45070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34" name="Gruppieren 3433"/>
          <p:cNvGrpSpPr/>
          <p:nvPr/>
        </p:nvGrpSpPr>
        <p:grpSpPr>
          <a:xfrm>
            <a:off x="7590357" y="3135197"/>
            <a:ext cx="723355" cy="369332"/>
            <a:chOff x="8367842" y="3455969"/>
            <a:chExt cx="797449" cy="407120"/>
          </a:xfrm>
        </p:grpSpPr>
        <p:sp>
          <p:nvSpPr>
            <p:cNvPr id="3308" name="Freeform 3206"/>
            <p:cNvSpPr>
              <a:spLocks/>
            </p:cNvSpPr>
            <p:nvPr/>
          </p:nvSpPr>
          <p:spPr bwMode="auto">
            <a:xfrm>
              <a:off x="8367842" y="3600371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20 w 24"/>
                <a:gd name="T13" fmla="*/ 22 h 22"/>
                <a:gd name="T14" fmla="*/ 12 w 24"/>
                <a:gd name="T15" fmla="*/ 18 h 22"/>
                <a:gd name="T16" fmla="*/ 4 w 24"/>
                <a:gd name="T17" fmla="*/ 22 h 22"/>
                <a:gd name="T18" fmla="*/ 8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20" y="22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" name="Freeform 3207"/>
            <p:cNvSpPr>
              <a:spLocks/>
            </p:cNvSpPr>
            <p:nvPr/>
          </p:nvSpPr>
          <p:spPr bwMode="auto">
            <a:xfrm>
              <a:off x="8367842" y="3600371"/>
              <a:ext cx="72272" cy="66249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20 w 24"/>
                <a:gd name="T13" fmla="*/ 22 h 22"/>
                <a:gd name="T14" fmla="*/ 12 w 24"/>
                <a:gd name="T15" fmla="*/ 18 h 22"/>
                <a:gd name="T16" fmla="*/ 4 w 24"/>
                <a:gd name="T17" fmla="*/ 22 h 22"/>
                <a:gd name="T18" fmla="*/ 8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20" y="22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" name="Freeform 3208"/>
            <p:cNvSpPr>
              <a:spLocks/>
            </p:cNvSpPr>
            <p:nvPr/>
          </p:nvSpPr>
          <p:spPr bwMode="auto">
            <a:xfrm>
              <a:off x="8367842" y="3600370"/>
              <a:ext cx="72272" cy="72000"/>
            </a:xfrm>
            <a:custGeom>
              <a:avLst/>
              <a:gdLst>
                <a:gd name="T0" fmla="*/ 0 w 24"/>
                <a:gd name="T1" fmla="*/ 8 h 22"/>
                <a:gd name="T2" fmla="*/ 8 w 24"/>
                <a:gd name="T3" fmla="*/ 8 h 22"/>
                <a:gd name="T4" fmla="*/ 12 w 24"/>
                <a:gd name="T5" fmla="*/ 0 h 22"/>
                <a:gd name="T6" fmla="*/ 14 w 24"/>
                <a:gd name="T7" fmla="*/ 8 h 22"/>
                <a:gd name="T8" fmla="*/ 24 w 24"/>
                <a:gd name="T9" fmla="*/ 8 h 22"/>
                <a:gd name="T10" fmla="*/ 16 w 24"/>
                <a:gd name="T11" fmla="*/ 14 h 22"/>
                <a:gd name="T12" fmla="*/ 20 w 24"/>
                <a:gd name="T13" fmla="*/ 22 h 22"/>
                <a:gd name="T14" fmla="*/ 12 w 24"/>
                <a:gd name="T15" fmla="*/ 18 h 22"/>
                <a:gd name="T16" fmla="*/ 4 w 24"/>
                <a:gd name="T17" fmla="*/ 22 h 22"/>
                <a:gd name="T18" fmla="*/ 8 w 24"/>
                <a:gd name="T19" fmla="*/ 14 h 22"/>
                <a:gd name="T20" fmla="*/ 0 w 24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8" y="8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20" y="22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9050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8" name="Textfeld 3427"/>
                <p:cNvSpPr txBox="1"/>
                <p:nvPr/>
              </p:nvSpPr>
              <p:spPr>
                <a:xfrm>
                  <a:off x="8527050" y="3455969"/>
                  <a:ext cx="638241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8" name="Textfeld 34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049" y="3455969"/>
                  <a:ext cx="578941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35" name="Gruppieren 3434"/>
          <p:cNvGrpSpPr/>
          <p:nvPr/>
        </p:nvGrpSpPr>
        <p:grpSpPr>
          <a:xfrm>
            <a:off x="7584891" y="3412145"/>
            <a:ext cx="728818" cy="369332"/>
            <a:chOff x="8361819" y="3761253"/>
            <a:chExt cx="803471" cy="407120"/>
          </a:xfrm>
        </p:grpSpPr>
        <p:sp>
          <p:nvSpPr>
            <p:cNvPr id="3311" name="Freeform 3209"/>
            <p:cNvSpPr>
              <a:spLocks/>
            </p:cNvSpPr>
            <p:nvPr/>
          </p:nvSpPr>
          <p:spPr bwMode="auto">
            <a:xfrm>
              <a:off x="8361819" y="3895483"/>
              <a:ext cx="72000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2" name="Freeform 3210"/>
            <p:cNvSpPr>
              <a:spLocks/>
            </p:cNvSpPr>
            <p:nvPr/>
          </p:nvSpPr>
          <p:spPr bwMode="auto">
            <a:xfrm>
              <a:off x="8361819" y="3895483"/>
              <a:ext cx="78295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3" name="Freeform 3211"/>
            <p:cNvSpPr>
              <a:spLocks/>
            </p:cNvSpPr>
            <p:nvPr/>
          </p:nvSpPr>
          <p:spPr bwMode="auto">
            <a:xfrm>
              <a:off x="8361819" y="3895483"/>
              <a:ext cx="78295" cy="96363"/>
            </a:xfrm>
            <a:custGeom>
              <a:avLst/>
              <a:gdLst>
                <a:gd name="T0" fmla="*/ 14 w 26"/>
                <a:gd name="T1" fmla="*/ 32 h 32"/>
                <a:gd name="T2" fmla="*/ 26 w 26"/>
                <a:gd name="T3" fmla="*/ 16 h 32"/>
                <a:gd name="T4" fmla="*/ 14 w 26"/>
                <a:gd name="T5" fmla="*/ 0 h 32"/>
                <a:gd name="T6" fmla="*/ 0 w 26"/>
                <a:gd name="T7" fmla="*/ 16 h 32"/>
                <a:gd name="T8" fmla="*/ 14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4" y="32"/>
                  </a:moveTo>
                  <a:lnTo>
                    <a:pt x="26" y="16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32"/>
                  </a:lnTo>
                  <a:close/>
                </a:path>
              </a:pathLst>
            </a:custGeom>
            <a:noFill/>
            <a:ln w="19050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9" name="Textfeld 3428"/>
                <p:cNvSpPr txBox="1"/>
                <p:nvPr/>
              </p:nvSpPr>
              <p:spPr>
                <a:xfrm>
                  <a:off x="8527049" y="3761253"/>
                  <a:ext cx="638241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29" name="Textfeld 34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049" y="3761253"/>
                  <a:ext cx="578941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36" name="Gruppieren 3435"/>
          <p:cNvGrpSpPr/>
          <p:nvPr/>
        </p:nvGrpSpPr>
        <p:grpSpPr>
          <a:xfrm>
            <a:off x="7590363" y="3681872"/>
            <a:ext cx="735272" cy="369332"/>
            <a:chOff x="8367842" y="4058577"/>
            <a:chExt cx="810586" cy="407120"/>
          </a:xfrm>
        </p:grpSpPr>
        <p:sp>
          <p:nvSpPr>
            <p:cNvPr id="3314" name="Freeform 3212"/>
            <p:cNvSpPr>
              <a:spLocks/>
            </p:cNvSpPr>
            <p:nvPr/>
          </p:nvSpPr>
          <p:spPr bwMode="auto">
            <a:xfrm>
              <a:off x="8367842" y="4202639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5" name="Freeform 3213"/>
            <p:cNvSpPr>
              <a:spLocks/>
            </p:cNvSpPr>
            <p:nvPr/>
          </p:nvSpPr>
          <p:spPr bwMode="auto">
            <a:xfrm>
              <a:off x="8367842" y="4202639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6" name="Freeform 3214"/>
            <p:cNvSpPr>
              <a:spLocks/>
            </p:cNvSpPr>
            <p:nvPr/>
          </p:nvSpPr>
          <p:spPr bwMode="auto">
            <a:xfrm>
              <a:off x="8367842" y="4202639"/>
              <a:ext cx="72272" cy="84318"/>
            </a:xfrm>
            <a:custGeom>
              <a:avLst/>
              <a:gdLst>
                <a:gd name="T0" fmla="*/ 0 w 24"/>
                <a:gd name="T1" fmla="*/ 28 h 28"/>
                <a:gd name="T2" fmla="*/ 24 w 24"/>
                <a:gd name="T3" fmla="*/ 14 h 28"/>
                <a:gd name="T4" fmla="*/ 0 w 24"/>
                <a:gd name="T5" fmla="*/ 0 h 28"/>
                <a:gd name="T6" fmla="*/ 0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19050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0" name="Textfeld 3429"/>
                <p:cNvSpPr txBox="1"/>
                <p:nvPr/>
              </p:nvSpPr>
              <p:spPr>
                <a:xfrm>
                  <a:off x="8398810" y="4058577"/>
                  <a:ext cx="779618" cy="407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135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30" name="Textfeld 34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810" y="4058577"/>
                  <a:ext cx="707180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31" name="Textfeld 3430"/>
          <p:cNvSpPr txBox="1"/>
          <p:nvPr/>
        </p:nvSpPr>
        <p:spPr>
          <a:xfrm>
            <a:off x="7388176" y="2014973"/>
            <a:ext cx="1298623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de-DE" dirty="0" smtClean="0"/>
              <a:t>Anti-</a:t>
            </a:r>
            <a:r>
              <a:rPr lang="de-DE" dirty="0" err="1" smtClean="0"/>
              <a:t>squeeze</a:t>
            </a:r>
            <a:r>
              <a:rPr lang="de-DE" dirty="0" smtClean="0"/>
              <a:t> angle</a:t>
            </a:r>
            <a:endParaRPr lang="en-US" dirty="0"/>
          </a:p>
        </p:txBody>
      </p:sp>
      <p:grpSp>
        <p:nvGrpSpPr>
          <p:cNvPr id="3446" name="Gruppieren 3445"/>
          <p:cNvGrpSpPr/>
          <p:nvPr/>
        </p:nvGrpSpPr>
        <p:grpSpPr>
          <a:xfrm>
            <a:off x="1591883" y="3364538"/>
            <a:ext cx="4020836" cy="120201"/>
            <a:chOff x="1754940" y="3708780"/>
            <a:chExt cx="4432693" cy="132499"/>
          </a:xfrm>
        </p:grpSpPr>
        <p:sp>
          <p:nvSpPr>
            <p:cNvPr id="3439" name="Ellipse 3438"/>
            <p:cNvSpPr/>
            <p:nvPr/>
          </p:nvSpPr>
          <p:spPr>
            <a:xfrm>
              <a:off x="1756370" y="3715539"/>
              <a:ext cx="4396556" cy="11504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2" name="Rectangle 3439"/>
            <p:cNvSpPr>
              <a:spLocks noChangeArrowheads="1"/>
            </p:cNvSpPr>
            <p:nvPr/>
          </p:nvSpPr>
          <p:spPr bwMode="auto">
            <a:xfrm>
              <a:off x="4218216" y="3708780"/>
              <a:ext cx="60227" cy="602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3" name="Rectangle 3440"/>
            <p:cNvSpPr>
              <a:spLocks noChangeArrowheads="1"/>
            </p:cNvSpPr>
            <p:nvPr/>
          </p:nvSpPr>
          <p:spPr bwMode="auto">
            <a:xfrm>
              <a:off x="4218216" y="3708780"/>
              <a:ext cx="60227" cy="6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4" name="Rectangle 3441"/>
            <p:cNvSpPr>
              <a:spLocks noChangeArrowheads="1"/>
            </p:cNvSpPr>
            <p:nvPr/>
          </p:nvSpPr>
          <p:spPr bwMode="auto">
            <a:xfrm>
              <a:off x="4218216" y="3708780"/>
              <a:ext cx="60227" cy="60227"/>
            </a:xfrm>
            <a:prstGeom prst="rect">
              <a:avLst/>
            </a:prstGeom>
            <a:noFill/>
            <a:ln w="19050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5" name="Rectangle 3442"/>
            <p:cNvSpPr>
              <a:spLocks noChangeArrowheads="1"/>
            </p:cNvSpPr>
            <p:nvPr/>
          </p:nvSpPr>
          <p:spPr bwMode="auto">
            <a:xfrm>
              <a:off x="3706289" y="3780000"/>
              <a:ext cx="60227" cy="60227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6" name="Rectangle 3443"/>
            <p:cNvSpPr>
              <a:spLocks noChangeArrowheads="1"/>
            </p:cNvSpPr>
            <p:nvPr/>
          </p:nvSpPr>
          <p:spPr bwMode="auto">
            <a:xfrm>
              <a:off x="3706289" y="3781052"/>
              <a:ext cx="60227" cy="6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7" name="Rectangle 3444"/>
            <p:cNvSpPr>
              <a:spLocks noChangeArrowheads="1"/>
            </p:cNvSpPr>
            <p:nvPr/>
          </p:nvSpPr>
          <p:spPr bwMode="auto">
            <a:xfrm>
              <a:off x="3706289" y="3781052"/>
              <a:ext cx="60227" cy="60227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8" name="Rectangle 3445"/>
            <p:cNvSpPr>
              <a:spLocks noChangeArrowheads="1"/>
            </p:cNvSpPr>
            <p:nvPr/>
          </p:nvSpPr>
          <p:spPr bwMode="auto">
            <a:xfrm>
              <a:off x="2568002" y="3714803"/>
              <a:ext cx="60227" cy="6022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" name="Rectangle 3446"/>
            <p:cNvSpPr>
              <a:spLocks noChangeArrowheads="1"/>
            </p:cNvSpPr>
            <p:nvPr/>
          </p:nvSpPr>
          <p:spPr bwMode="auto">
            <a:xfrm>
              <a:off x="2568002" y="3714803"/>
              <a:ext cx="60227" cy="60227"/>
            </a:xfrm>
            <a:prstGeom prst="rect">
              <a:avLst/>
            </a:prstGeom>
            <a:noFill/>
            <a:ln w="19050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0" name="Rectangle 3447"/>
            <p:cNvSpPr>
              <a:spLocks noChangeArrowheads="1"/>
            </p:cNvSpPr>
            <p:nvPr/>
          </p:nvSpPr>
          <p:spPr bwMode="auto">
            <a:xfrm>
              <a:off x="1754940" y="3726848"/>
              <a:ext cx="60227" cy="60227"/>
            </a:xfrm>
            <a:prstGeom prst="rect">
              <a:avLst/>
            </a:prstGeom>
            <a:solidFill>
              <a:srgbClr val="175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1" name="Rectangle 3448"/>
            <p:cNvSpPr>
              <a:spLocks noChangeArrowheads="1"/>
            </p:cNvSpPr>
            <p:nvPr/>
          </p:nvSpPr>
          <p:spPr bwMode="auto">
            <a:xfrm>
              <a:off x="1754940" y="3726848"/>
              <a:ext cx="60227" cy="60227"/>
            </a:xfrm>
            <a:prstGeom prst="rect">
              <a:avLst/>
            </a:prstGeom>
            <a:noFill/>
            <a:ln w="19050">
              <a:solidFill>
                <a:srgbClr val="1759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2" name="Rectangle 3449"/>
            <p:cNvSpPr>
              <a:spLocks noChangeArrowheads="1"/>
            </p:cNvSpPr>
            <p:nvPr/>
          </p:nvSpPr>
          <p:spPr bwMode="auto">
            <a:xfrm>
              <a:off x="2224709" y="3762984"/>
              <a:ext cx="60227" cy="60227"/>
            </a:xfrm>
            <a:prstGeom prst="rect">
              <a:avLst/>
            </a:prstGeom>
            <a:solidFill>
              <a:srgbClr val="FF3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3" name="Rectangle 3450"/>
            <p:cNvSpPr>
              <a:spLocks noChangeArrowheads="1"/>
            </p:cNvSpPr>
            <p:nvPr/>
          </p:nvSpPr>
          <p:spPr bwMode="auto">
            <a:xfrm>
              <a:off x="2224709" y="3762984"/>
              <a:ext cx="60227" cy="60227"/>
            </a:xfrm>
            <a:prstGeom prst="rect">
              <a:avLst/>
            </a:prstGeom>
            <a:noFill/>
            <a:ln w="19050">
              <a:solidFill>
                <a:srgbClr val="FF3D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4" name="Rectangle 3451"/>
            <p:cNvSpPr>
              <a:spLocks noChangeArrowheads="1"/>
            </p:cNvSpPr>
            <p:nvPr/>
          </p:nvSpPr>
          <p:spPr bwMode="auto">
            <a:xfrm>
              <a:off x="5320367" y="3769007"/>
              <a:ext cx="60227" cy="60227"/>
            </a:xfrm>
            <a:prstGeom prst="rect">
              <a:avLst/>
            </a:prstGeom>
            <a:solidFill>
              <a:srgbClr val="B5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5" name="Rectangle 3452"/>
            <p:cNvSpPr>
              <a:spLocks noChangeArrowheads="1"/>
            </p:cNvSpPr>
            <p:nvPr/>
          </p:nvSpPr>
          <p:spPr bwMode="auto">
            <a:xfrm>
              <a:off x="5320367" y="3769007"/>
              <a:ext cx="60227" cy="60227"/>
            </a:xfrm>
            <a:prstGeom prst="rect">
              <a:avLst/>
            </a:prstGeom>
            <a:noFill/>
            <a:ln w="19050">
              <a:solidFill>
                <a:srgbClr val="B55E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6" name="Rectangle 3453"/>
            <p:cNvSpPr>
              <a:spLocks noChangeArrowheads="1"/>
            </p:cNvSpPr>
            <p:nvPr/>
          </p:nvSpPr>
          <p:spPr bwMode="auto">
            <a:xfrm>
              <a:off x="6127406" y="3756962"/>
              <a:ext cx="60227" cy="6022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7" name="Rectangle 3454"/>
            <p:cNvSpPr>
              <a:spLocks noChangeArrowheads="1"/>
            </p:cNvSpPr>
            <p:nvPr/>
          </p:nvSpPr>
          <p:spPr bwMode="auto">
            <a:xfrm>
              <a:off x="6127406" y="3756962"/>
              <a:ext cx="60227" cy="6022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8" name="Rectangle 3455"/>
            <p:cNvSpPr>
              <a:spLocks noChangeArrowheads="1"/>
            </p:cNvSpPr>
            <p:nvPr/>
          </p:nvSpPr>
          <p:spPr bwMode="auto">
            <a:xfrm>
              <a:off x="5669682" y="3726848"/>
              <a:ext cx="66249" cy="60227"/>
            </a:xfrm>
            <a:prstGeom prst="rect">
              <a:avLst/>
            </a:prstGeom>
            <a:solidFill>
              <a:srgbClr val="D4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9" name="Rectangle 3456"/>
            <p:cNvSpPr>
              <a:spLocks noChangeArrowheads="1"/>
            </p:cNvSpPr>
            <p:nvPr/>
          </p:nvSpPr>
          <p:spPr bwMode="auto">
            <a:xfrm>
              <a:off x="5669682" y="3726848"/>
              <a:ext cx="66249" cy="60227"/>
            </a:xfrm>
            <a:prstGeom prst="rect">
              <a:avLst/>
            </a:prstGeom>
            <a:noFill/>
            <a:ln w="19050">
              <a:solidFill>
                <a:srgbClr val="D4C71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62" name="Gruppieren 3461"/>
          <p:cNvGrpSpPr/>
          <p:nvPr/>
        </p:nvGrpSpPr>
        <p:grpSpPr>
          <a:xfrm>
            <a:off x="812100" y="1266490"/>
            <a:ext cx="4937195" cy="4948842"/>
            <a:chOff x="895284" y="1396071"/>
            <a:chExt cx="5442915" cy="5455182"/>
          </a:xfrm>
        </p:grpSpPr>
        <p:sp>
          <p:nvSpPr>
            <p:cNvPr id="3329" name="Line 3227"/>
            <p:cNvSpPr>
              <a:spLocks noChangeShapeType="1"/>
            </p:cNvSpPr>
            <p:nvPr/>
          </p:nvSpPr>
          <p:spPr bwMode="auto">
            <a:xfrm>
              <a:off x="1574260" y="1396071"/>
              <a:ext cx="476393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" name="Freeform 3228"/>
            <p:cNvSpPr>
              <a:spLocks/>
            </p:cNvSpPr>
            <p:nvPr/>
          </p:nvSpPr>
          <p:spPr bwMode="auto">
            <a:xfrm>
              <a:off x="1574260" y="1396071"/>
              <a:ext cx="4763939" cy="4757916"/>
            </a:xfrm>
            <a:custGeom>
              <a:avLst/>
              <a:gdLst>
                <a:gd name="T0" fmla="*/ 0 w 1582"/>
                <a:gd name="T1" fmla="*/ 1580 h 1580"/>
                <a:gd name="T2" fmla="*/ 1582 w 1582"/>
                <a:gd name="T3" fmla="*/ 1580 h 1580"/>
                <a:gd name="T4" fmla="*/ 1582 w 1582"/>
                <a:gd name="T5" fmla="*/ 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2" h="1580">
                  <a:moveTo>
                    <a:pt x="0" y="1580"/>
                  </a:moveTo>
                  <a:lnTo>
                    <a:pt x="1582" y="1580"/>
                  </a:lnTo>
                  <a:lnTo>
                    <a:pt x="158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" name="Line 3229"/>
            <p:cNvSpPr>
              <a:spLocks noChangeShapeType="1"/>
            </p:cNvSpPr>
            <p:nvPr/>
          </p:nvSpPr>
          <p:spPr bwMode="auto">
            <a:xfrm flipV="1">
              <a:off x="1574260" y="1396071"/>
              <a:ext cx="0" cy="47579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" name="Line 3230"/>
            <p:cNvSpPr>
              <a:spLocks noChangeShapeType="1"/>
            </p:cNvSpPr>
            <p:nvPr/>
          </p:nvSpPr>
          <p:spPr bwMode="auto">
            <a:xfrm flipV="1">
              <a:off x="1839258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" name="Line 3231"/>
            <p:cNvSpPr>
              <a:spLocks noChangeShapeType="1"/>
            </p:cNvSpPr>
            <p:nvPr/>
          </p:nvSpPr>
          <p:spPr bwMode="auto">
            <a:xfrm>
              <a:off x="1839258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" name="Line 3232"/>
            <p:cNvSpPr>
              <a:spLocks noChangeShapeType="1"/>
            </p:cNvSpPr>
            <p:nvPr/>
          </p:nvSpPr>
          <p:spPr bwMode="auto">
            <a:xfrm flipV="1">
              <a:off x="2893227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" name="Line 3233"/>
            <p:cNvSpPr>
              <a:spLocks noChangeShapeType="1"/>
            </p:cNvSpPr>
            <p:nvPr/>
          </p:nvSpPr>
          <p:spPr bwMode="auto">
            <a:xfrm>
              <a:off x="2893227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6" name="Line 3234"/>
            <p:cNvSpPr>
              <a:spLocks noChangeShapeType="1"/>
            </p:cNvSpPr>
            <p:nvPr/>
          </p:nvSpPr>
          <p:spPr bwMode="auto">
            <a:xfrm flipV="1">
              <a:off x="3953218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7" name="Line 3235"/>
            <p:cNvSpPr>
              <a:spLocks noChangeShapeType="1"/>
            </p:cNvSpPr>
            <p:nvPr/>
          </p:nvSpPr>
          <p:spPr bwMode="auto">
            <a:xfrm>
              <a:off x="3953218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8" name="Line 3236"/>
            <p:cNvSpPr>
              <a:spLocks noChangeShapeType="1"/>
            </p:cNvSpPr>
            <p:nvPr/>
          </p:nvSpPr>
          <p:spPr bwMode="auto">
            <a:xfrm flipV="1">
              <a:off x="5013210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9" name="Line 3237"/>
            <p:cNvSpPr>
              <a:spLocks noChangeShapeType="1"/>
            </p:cNvSpPr>
            <p:nvPr/>
          </p:nvSpPr>
          <p:spPr bwMode="auto">
            <a:xfrm>
              <a:off x="5013210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0" name="Line 3238"/>
            <p:cNvSpPr>
              <a:spLocks noChangeShapeType="1"/>
            </p:cNvSpPr>
            <p:nvPr/>
          </p:nvSpPr>
          <p:spPr bwMode="auto">
            <a:xfrm flipV="1">
              <a:off x="6073201" y="6105806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1" name="Line 3239"/>
            <p:cNvSpPr>
              <a:spLocks noChangeShapeType="1"/>
            </p:cNvSpPr>
            <p:nvPr/>
          </p:nvSpPr>
          <p:spPr bwMode="auto">
            <a:xfrm>
              <a:off x="6073201" y="1396071"/>
              <a:ext cx="0" cy="48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2" name="Line 3240"/>
            <p:cNvSpPr>
              <a:spLocks noChangeShapeType="1"/>
            </p:cNvSpPr>
            <p:nvPr/>
          </p:nvSpPr>
          <p:spPr bwMode="auto">
            <a:xfrm>
              <a:off x="1574260" y="588898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3" name="Line 3241"/>
            <p:cNvSpPr>
              <a:spLocks noChangeShapeType="1"/>
            </p:cNvSpPr>
            <p:nvPr/>
          </p:nvSpPr>
          <p:spPr bwMode="auto">
            <a:xfrm flipH="1">
              <a:off x="6290018" y="588898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4" name="Line 3242"/>
            <p:cNvSpPr>
              <a:spLocks noChangeShapeType="1"/>
            </p:cNvSpPr>
            <p:nvPr/>
          </p:nvSpPr>
          <p:spPr bwMode="auto">
            <a:xfrm>
              <a:off x="1574260" y="482899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5" name="Line 3243"/>
            <p:cNvSpPr>
              <a:spLocks noChangeShapeType="1"/>
            </p:cNvSpPr>
            <p:nvPr/>
          </p:nvSpPr>
          <p:spPr bwMode="auto">
            <a:xfrm flipH="1">
              <a:off x="6290018" y="482899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6" name="Line 3244"/>
            <p:cNvSpPr>
              <a:spLocks noChangeShapeType="1"/>
            </p:cNvSpPr>
            <p:nvPr/>
          </p:nvSpPr>
          <p:spPr bwMode="auto">
            <a:xfrm>
              <a:off x="1574260" y="377502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7" name="Line 3245"/>
            <p:cNvSpPr>
              <a:spLocks noChangeShapeType="1"/>
            </p:cNvSpPr>
            <p:nvPr/>
          </p:nvSpPr>
          <p:spPr bwMode="auto">
            <a:xfrm flipH="1">
              <a:off x="6290018" y="377502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" name="Line 3246"/>
            <p:cNvSpPr>
              <a:spLocks noChangeShapeType="1"/>
            </p:cNvSpPr>
            <p:nvPr/>
          </p:nvSpPr>
          <p:spPr bwMode="auto">
            <a:xfrm>
              <a:off x="1574260" y="271503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" name="Line 3247"/>
            <p:cNvSpPr>
              <a:spLocks noChangeShapeType="1"/>
            </p:cNvSpPr>
            <p:nvPr/>
          </p:nvSpPr>
          <p:spPr bwMode="auto">
            <a:xfrm flipH="1">
              <a:off x="6290018" y="2715038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0" name="Line 3248"/>
            <p:cNvSpPr>
              <a:spLocks noChangeShapeType="1"/>
            </p:cNvSpPr>
            <p:nvPr/>
          </p:nvSpPr>
          <p:spPr bwMode="auto">
            <a:xfrm>
              <a:off x="1574260" y="166106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1" name="Line 3249"/>
            <p:cNvSpPr>
              <a:spLocks noChangeShapeType="1"/>
            </p:cNvSpPr>
            <p:nvPr/>
          </p:nvSpPr>
          <p:spPr bwMode="auto">
            <a:xfrm flipH="1">
              <a:off x="6290018" y="1661069"/>
              <a:ext cx="48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" name="Textfeld 3449"/>
            <p:cNvSpPr txBox="1"/>
            <p:nvPr/>
          </p:nvSpPr>
          <p:spPr>
            <a:xfrm>
              <a:off x="1636873" y="6162575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-8</a:t>
              </a:r>
              <a:endParaRPr lang="en-US" dirty="0"/>
            </a:p>
          </p:txBody>
        </p:sp>
        <p:sp>
          <p:nvSpPr>
            <p:cNvPr id="3451" name="Textfeld 3450"/>
            <p:cNvSpPr txBox="1"/>
            <p:nvPr/>
          </p:nvSpPr>
          <p:spPr>
            <a:xfrm>
              <a:off x="2692115" y="6156101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-4</a:t>
              </a:r>
              <a:endParaRPr lang="en-US" dirty="0"/>
            </a:p>
          </p:txBody>
        </p:sp>
        <p:sp>
          <p:nvSpPr>
            <p:cNvPr id="3452" name="Textfeld 3451"/>
            <p:cNvSpPr txBox="1"/>
            <p:nvPr/>
          </p:nvSpPr>
          <p:spPr>
            <a:xfrm>
              <a:off x="3789935" y="6162575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0</a:t>
              </a:r>
              <a:endParaRPr lang="en-US" dirty="0"/>
            </a:p>
          </p:txBody>
        </p:sp>
        <p:sp>
          <p:nvSpPr>
            <p:cNvPr id="3453" name="Textfeld 3452"/>
            <p:cNvSpPr txBox="1"/>
            <p:nvPr/>
          </p:nvSpPr>
          <p:spPr>
            <a:xfrm>
              <a:off x="4842744" y="6162127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4</a:t>
              </a:r>
              <a:endParaRPr lang="en-US" dirty="0"/>
            </a:p>
          </p:txBody>
        </p:sp>
        <p:sp>
          <p:nvSpPr>
            <p:cNvPr id="3454" name="Textfeld 3453"/>
            <p:cNvSpPr txBox="1"/>
            <p:nvPr/>
          </p:nvSpPr>
          <p:spPr>
            <a:xfrm>
              <a:off x="5901657" y="6159176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8</a:t>
              </a:r>
              <a:endParaRPr lang="en-US" dirty="0"/>
            </a:p>
          </p:txBody>
        </p:sp>
        <p:sp>
          <p:nvSpPr>
            <p:cNvPr id="3455" name="Textfeld 3454"/>
            <p:cNvSpPr txBox="1"/>
            <p:nvPr/>
          </p:nvSpPr>
          <p:spPr>
            <a:xfrm>
              <a:off x="3782018" y="6444133"/>
              <a:ext cx="3378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p</a:t>
              </a:r>
              <a:endParaRPr lang="en-US" dirty="0"/>
            </a:p>
          </p:txBody>
        </p:sp>
        <p:sp>
          <p:nvSpPr>
            <p:cNvPr id="3456" name="Textfeld 3455"/>
            <p:cNvSpPr txBox="1"/>
            <p:nvPr/>
          </p:nvSpPr>
          <p:spPr>
            <a:xfrm>
              <a:off x="1178471" y="5696807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-8</a:t>
              </a:r>
              <a:endParaRPr lang="en-US" dirty="0"/>
            </a:p>
          </p:txBody>
        </p:sp>
        <p:sp>
          <p:nvSpPr>
            <p:cNvPr id="3457" name="Textfeld 3456"/>
            <p:cNvSpPr txBox="1"/>
            <p:nvPr/>
          </p:nvSpPr>
          <p:spPr>
            <a:xfrm>
              <a:off x="1178471" y="4642295"/>
              <a:ext cx="41034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-4</a:t>
              </a:r>
              <a:endParaRPr lang="en-US" dirty="0"/>
            </a:p>
          </p:txBody>
        </p:sp>
        <p:sp>
          <p:nvSpPr>
            <p:cNvPr id="3458" name="Textfeld 3457"/>
            <p:cNvSpPr txBox="1"/>
            <p:nvPr/>
          </p:nvSpPr>
          <p:spPr>
            <a:xfrm>
              <a:off x="1252616" y="3582632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0</a:t>
              </a:r>
              <a:endParaRPr lang="en-US" dirty="0"/>
            </a:p>
          </p:txBody>
        </p:sp>
        <p:sp>
          <p:nvSpPr>
            <p:cNvPr id="3459" name="Textfeld 3458"/>
            <p:cNvSpPr txBox="1"/>
            <p:nvPr/>
          </p:nvSpPr>
          <p:spPr>
            <a:xfrm>
              <a:off x="1249661" y="2533893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4</a:t>
              </a:r>
              <a:endParaRPr lang="en-US" dirty="0"/>
            </a:p>
          </p:txBody>
        </p:sp>
        <p:sp>
          <p:nvSpPr>
            <p:cNvPr id="3460" name="Textfeld 3459"/>
            <p:cNvSpPr txBox="1"/>
            <p:nvPr/>
          </p:nvSpPr>
          <p:spPr>
            <a:xfrm>
              <a:off x="1249661" y="1476403"/>
              <a:ext cx="3325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8</a:t>
              </a:r>
              <a:endParaRPr lang="en-US" dirty="0"/>
            </a:p>
          </p:txBody>
        </p:sp>
        <p:sp>
          <p:nvSpPr>
            <p:cNvPr id="3461" name="Textfeld 3460"/>
            <p:cNvSpPr txBox="1"/>
            <p:nvPr/>
          </p:nvSpPr>
          <p:spPr>
            <a:xfrm>
              <a:off x="895284" y="3570163"/>
              <a:ext cx="337888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q</a:t>
              </a:r>
              <a:endParaRPr lang="en-US" dirty="0"/>
            </a:p>
          </p:txBody>
        </p:sp>
      </p:grpSp>
      <p:sp>
        <p:nvSpPr>
          <p:cNvPr id="317" name="Freeform 3133"/>
          <p:cNvSpPr>
            <a:spLocks/>
          </p:cNvSpPr>
          <p:nvPr/>
        </p:nvSpPr>
        <p:spPr bwMode="auto">
          <a:xfrm>
            <a:off x="7315334" y="1532775"/>
            <a:ext cx="65310" cy="65317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Textfeld 317"/>
          <p:cNvSpPr txBox="1"/>
          <p:nvPr/>
        </p:nvSpPr>
        <p:spPr>
          <a:xfrm>
            <a:off x="7479242" y="1273296"/>
            <a:ext cx="1138547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de-DE" dirty="0" err="1" smtClean="0"/>
              <a:t>Squeezed</a:t>
            </a:r>
            <a:r>
              <a:rPr lang="de-DE" dirty="0" smtClean="0"/>
              <a:t> </a:t>
            </a:r>
            <a:r>
              <a:rPr lang="de-DE" dirty="0" err="1" smtClean="0"/>
              <a:t>vacuum</a:t>
            </a:r>
            <a:endParaRPr lang="en-US" dirty="0"/>
          </a:p>
        </p:txBody>
      </p:sp>
      <p:sp>
        <p:nvSpPr>
          <p:cNvPr id="319" name="Freeform 3404"/>
          <p:cNvSpPr>
            <a:spLocks/>
          </p:cNvSpPr>
          <p:nvPr/>
        </p:nvSpPr>
        <p:spPr bwMode="auto">
          <a:xfrm>
            <a:off x="3542207" y="3380929"/>
            <a:ext cx="71020" cy="710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Text Box 68"/>
          <p:cNvSpPr txBox="1">
            <a:spLocks noChangeArrowheads="1"/>
          </p:cNvSpPr>
          <p:nvPr/>
        </p:nvSpPr>
        <p:spPr bwMode="auto">
          <a:xfrm>
            <a:off x="0" y="6558089"/>
            <a:ext cx="2877153" cy="312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81639" tIns="55221" rIns="81639" bIns="4082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lvl="0" algn="r">
              <a:defRPr/>
            </a:pPr>
            <a:r>
              <a:rPr lang="en-US" sz="1400" kern="0" dirty="0">
                <a:latin typeface="+mj-lt"/>
                <a:cs typeface="Tahoma"/>
              </a:rPr>
              <a:t>L. Zhong </a:t>
            </a:r>
            <a:r>
              <a:rPr lang="en-US" sz="1400" i="1" kern="0" dirty="0">
                <a:latin typeface="+mj-lt"/>
                <a:cs typeface="Tahoma"/>
              </a:rPr>
              <a:t>et al.</a:t>
            </a:r>
            <a:r>
              <a:rPr lang="en-US" sz="1400" kern="0" dirty="0">
                <a:latin typeface="+mj-lt"/>
                <a:cs typeface="Tahoma"/>
              </a:rPr>
              <a:t>, NJP </a:t>
            </a:r>
            <a:r>
              <a:rPr lang="en-US" sz="1400" b="1" kern="0" dirty="0">
                <a:latin typeface="+mj-lt"/>
                <a:cs typeface="Tahoma"/>
              </a:rPr>
              <a:t>15</a:t>
            </a:r>
            <a:r>
              <a:rPr lang="en-US" sz="1400" kern="0" dirty="0">
                <a:latin typeface="+mj-lt"/>
                <a:cs typeface="Tahoma"/>
              </a:rPr>
              <a:t>, 125013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17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72"/>
    </mc:Choice>
    <mc:Fallback xmlns="">
      <p:transition spd="slow" advTm="68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3" name="Grafik 9" descr="Sample_Micrographs_DPG_chip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700" y="1773839"/>
            <a:ext cx="1340164" cy="677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1555" y="1242456"/>
            <a:ext cx="4112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Josephson parametric amplifier (JPA)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40139" y="1642947"/>
            <a:ext cx="1719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dirty="0" smtClean="0"/>
              <a:t>Amplification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Noise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6490" y="1223794"/>
            <a:ext cx="4283293" cy="1739319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498842" y="1163033"/>
            <a:ext cx="3020007" cy="2457245"/>
            <a:chOff x="5498842" y="1163033"/>
            <a:chExt cx="3020007" cy="24572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3833" y="1602428"/>
              <a:ext cx="2732742" cy="20178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68526" y="1233096"/>
              <a:ext cx="2215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Path entanglement</a:t>
              </a:r>
              <a:endParaRPr lang="en-US" sz="20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98842" y="1163033"/>
              <a:ext cx="3020007" cy="2419921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89512" y="3874572"/>
            <a:ext cx="3020007" cy="2274302"/>
            <a:chOff x="5489512" y="3874572"/>
            <a:chExt cx="3020007" cy="22743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4129" y="4279220"/>
              <a:ext cx="2668781" cy="17914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52505" y="3886421"/>
              <a:ext cx="1803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State detection</a:t>
              </a:r>
              <a:endParaRPr lang="en-US" sz="20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489512" y="3874572"/>
              <a:ext cx="3020007" cy="2274302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2903" y="5042408"/>
            <a:ext cx="3827764" cy="1701311"/>
            <a:chOff x="762903" y="5070983"/>
            <a:chExt cx="3827764" cy="1701311"/>
          </a:xfrm>
        </p:grpSpPr>
        <p:sp>
          <p:nvSpPr>
            <p:cNvPr id="39" name="TextBox 38"/>
            <p:cNvSpPr txBox="1"/>
            <p:nvPr/>
          </p:nvSpPr>
          <p:spPr>
            <a:xfrm>
              <a:off x="892432" y="5111986"/>
              <a:ext cx="2606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Scalability of the setup</a:t>
              </a:r>
              <a:endParaRPr lang="de-DE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0188" y="5435753"/>
              <a:ext cx="3614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Controlling of </a:t>
              </a:r>
              <a:r>
                <a:rPr lang="en-US" altLang="zh-CN" dirty="0" smtClean="0"/>
                <a:t>multiple </a:t>
              </a:r>
              <a:r>
                <a:rPr lang="en-US" dirty="0" smtClean="0"/>
                <a:t>JPAs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G</a:t>
              </a:r>
              <a:r>
                <a:rPr lang="en-US" baseline="30000" dirty="0" smtClean="0"/>
                <a:t>(2</a:t>
              </a:r>
              <a:r>
                <a:rPr lang="en-US" baseline="30000" dirty="0"/>
                <a:t>)</a:t>
              </a:r>
              <a:r>
                <a:rPr lang="en-US" b="1" baseline="30000" dirty="0"/>
                <a:t> </a:t>
              </a:r>
              <a:r>
                <a:rPr lang="en-US" dirty="0" smtClean="0"/>
                <a:t>correlation time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Scale to remote state preparation</a:t>
              </a:r>
            </a:p>
            <a:p>
              <a:r>
                <a:rPr lang="en-US" dirty="0" smtClean="0"/>
                <a:t>	and teleportation</a:t>
              </a: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62903" y="5070983"/>
              <a:ext cx="3827764" cy="1701311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6491" y="3074567"/>
            <a:ext cx="4179244" cy="1841888"/>
            <a:chOff x="606491" y="3112667"/>
            <a:chExt cx="4179244" cy="1841888"/>
          </a:xfrm>
        </p:grpSpPr>
        <p:sp>
          <p:nvSpPr>
            <p:cNvPr id="18" name="TextBox 17"/>
            <p:cNvSpPr txBox="1"/>
            <p:nvPr/>
          </p:nvSpPr>
          <p:spPr>
            <a:xfrm>
              <a:off x="804700" y="3142477"/>
              <a:ext cx="2504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Linear transformation</a:t>
              </a:r>
              <a:endParaRPr lang="de-DE" sz="2000" b="1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567" y="4479207"/>
              <a:ext cx="611477" cy="37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uppieren 27"/>
            <p:cNvGrpSpPr/>
            <p:nvPr/>
          </p:nvGrpSpPr>
          <p:grpSpPr>
            <a:xfrm>
              <a:off x="846384" y="3466090"/>
              <a:ext cx="995118" cy="937494"/>
              <a:chOff x="3848524" y="4179492"/>
              <a:chExt cx="2196000" cy="1933225"/>
            </a:xfrm>
          </p:grpSpPr>
          <p:cxnSp>
            <p:nvCxnSpPr>
              <p:cNvPr id="22" name="Gerade Verbindung mit Pfeil 19"/>
              <p:cNvCxnSpPr/>
              <p:nvPr/>
            </p:nvCxnSpPr>
            <p:spPr>
              <a:xfrm flipV="1">
                <a:off x="3930282" y="4348717"/>
                <a:ext cx="0" cy="17640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3"/>
              <p:cNvCxnSpPr/>
              <p:nvPr/>
            </p:nvCxnSpPr>
            <p:spPr>
              <a:xfrm rot="5400000" flipV="1">
                <a:off x="4946524" y="4945610"/>
                <a:ext cx="0" cy="21960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Gleichschenkliges Dreieck 21"/>
              <p:cNvSpPr/>
              <p:nvPr/>
            </p:nvSpPr>
            <p:spPr>
              <a:xfrm rot="3364589">
                <a:off x="4066433" y="5094372"/>
                <a:ext cx="1168584" cy="542989"/>
              </a:xfrm>
              <a:prstGeom prst="triangle">
                <a:avLst>
                  <a:gd name="adj" fmla="val 2973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Gleichschenkliges Dreieck 25"/>
              <p:cNvSpPr/>
              <p:nvPr/>
            </p:nvSpPr>
            <p:spPr>
              <a:xfrm rot="3364589">
                <a:off x="4815921" y="4492289"/>
                <a:ext cx="1168584" cy="542989"/>
              </a:xfrm>
              <a:prstGeom prst="triangle">
                <a:avLst>
                  <a:gd name="adj" fmla="val 29738"/>
                </a:avLst>
              </a:prstGeom>
              <a:gradFill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Gerade Verbindung mit Pfeil 24"/>
              <p:cNvCxnSpPr/>
              <p:nvPr/>
            </p:nvCxnSpPr>
            <p:spPr>
              <a:xfrm rot="21300000" flipV="1">
                <a:off x="4138914" y="4489673"/>
                <a:ext cx="674553" cy="4562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8"/>
              <p:cNvCxnSpPr/>
              <p:nvPr/>
            </p:nvCxnSpPr>
            <p:spPr>
              <a:xfrm rot="21300000" flipV="1">
                <a:off x="4808307" y="5459123"/>
                <a:ext cx="674553" cy="4562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ounded Rectangle 40"/>
            <p:cNvSpPr/>
            <p:nvPr/>
          </p:nvSpPr>
          <p:spPr>
            <a:xfrm>
              <a:off x="606491" y="3112667"/>
              <a:ext cx="4179244" cy="1841888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29647" y="3582954"/>
              <a:ext cx="27367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Commutation relation </a:t>
              </a:r>
            </a:p>
            <a:p>
              <a:r>
                <a:rPr lang="en-US" dirty="0" smtClean="0"/>
                <a:t>between</a:t>
              </a:r>
            </a:p>
            <a:p>
              <a:r>
                <a:rPr lang="en-US" dirty="0" smtClean="0"/>
                <a:t>Squeeze and displacement </a:t>
              </a:r>
            </a:p>
            <a:p>
              <a:r>
                <a:rPr lang="en-US" dirty="0" smtClean="0"/>
                <a:t>operators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30544" y="2464225"/>
            <a:ext cx="142635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Squeezing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3"/>
    </mc:Choice>
    <mc:Fallback xmlns="">
      <p:transition spd="slow" advTm="12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302588" y="139818"/>
            <a:ext cx="7841412" cy="676547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</a:pPr>
            <a:r>
              <a:rPr lang="en-US" dirty="0"/>
              <a:t>Displacement operation</a:t>
            </a:r>
          </a:p>
        </p:txBody>
      </p:sp>
      <p:sp>
        <p:nvSpPr>
          <p:cNvPr id="19" name="Rechteck 101"/>
          <p:cNvSpPr/>
          <p:nvPr/>
        </p:nvSpPr>
        <p:spPr>
          <a:xfrm>
            <a:off x="4" y="6553974"/>
            <a:ext cx="3752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/>
              <a:t>M. G. A. Paris, Phys. Letter. A. </a:t>
            </a:r>
            <a:r>
              <a:rPr lang="en-US" sz="1400" b="1" dirty="0" smtClean="0"/>
              <a:t>217</a:t>
            </a:r>
            <a:r>
              <a:rPr lang="en-US" sz="1400" dirty="0" smtClean="0"/>
              <a:t>, 78-80 (1996)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15220" b="1"/>
          <a:stretch/>
        </p:blipFill>
        <p:spPr bwMode="auto">
          <a:xfrm>
            <a:off x="581384" y="1275947"/>
            <a:ext cx="3476446" cy="205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52" y="1397477"/>
            <a:ext cx="2010674" cy="40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346542" y="2207040"/>
            <a:ext cx="4530037" cy="700871"/>
            <a:chOff x="4346542" y="2207040"/>
            <a:chExt cx="4530037" cy="700871"/>
          </a:xfrm>
        </p:grpSpPr>
        <p:grpSp>
          <p:nvGrpSpPr>
            <p:cNvPr id="6" name="Group 5"/>
            <p:cNvGrpSpPr/>
            <p:nvPr/>
          </p:nvGrpSpPr>
          <p:grpSpPr>
            <a:xfrm>
              <a:off x="4959452" y="2481818"/>
              <a:ext cx="3917127" cy="426093"/>
              <a:chOff x="4562656" y="2481818"/>
              <a:chExt cx="3917127" cy="426093"/>
            </a:xfrm>
          </p:grpSpPr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2656" y="2481818"/>
                <a:ext cx="2377475" cy="426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2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8300" y="2594487"/>
                <a:ext cx="961483" cy="304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970153" y="2592732"/>
                <a:ext cx="5100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with</a:t>
                </a:r>
                <a:endParaRPr lang="de-DE" sz="1400" dirty="0"/>
              </a:p>
            </p:txBody>
          </p:sp>
        </p:grpSp>
        <p:sp>
          <p:nvSpPr>
            <p:cNvPr id="21" name="Curved Left Arrow 20"/>
            <p:cNvSpPr/>
            <p:nvPr/>
          </p:nvSpPr>
          <p:spPr>
            <a:xfrm flipH="1">
              <a:off x="4346542" y="2207040"/>
              <a:ext cx="296713" cy="527682"/>
            </a:xfrm>
            <a:prstGeom prst="curvedLeft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5"/>
          <a:stretch/>
        </p:blipFill>
        <p:spPr bwMode="auto">
          <a:xfrm>
            <a:off x="581384" y="3189689"/>
            <a:ext cx="403553" cy="57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8" t="18632"/>
          <a:stretch/>
        </p:blipFill>
        <p:spPr bwMode="auto">
          <a:xfrm>
            <a:off x="612746" y="3799213"/>
            <a:ext cx="372191" cy="4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7078" y="3334694"/>
            <a:ext cx="278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/>
              <a:t>linear </a:t>
            </a:r>
            <a:r>
              <a:rPr lang="en-US" dirty="0" smtClean="0"/>
              <a:t>transmissivity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24555" y="3802879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/>
              <a:t>linear </a:t>
            </a:r>
            <a:r>
              <a:rPr lang="en-US" dirty="0" smtClean="0"/>
              <a:t>reflectivity</a:t>
            </a:r>
            <a:endParaRPr lang="de-DE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56338" y="1599771"/>
            <a:ext cx="3664500" cy="662721"/>
            <a:chOff x="4356338" y="1599771"/>
            <a:chExt cx="3664500" cy="662721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189" y="1906756"/>
              <a:ext cx="1872649" cy="35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rved Left Arrow 6"/>
            <p:cNvSpPr/>
            <p:nvPr/>
          </p:nvSpPr>
          <p:spPr>
            <a:xfrm flipH="1">
              <a:off x="4356338" y="1599771"/>
              <a:ext cx="296713" cy="527682"/>
            </a:xfrm>
            <a:prstGeom prst="curvedLeft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680" y="1951870"/>
              <a:ext cx="698220" cy="30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04694" y="3704026"/>
            <a:ext cx="4010732" cy="1991777"/>
            <a:chOff x="4504694" y="3704026"/>
            <a:chExt cx="4010732" cy="1991777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255" y="3762552"/>
              <a:ext cx="3872171" cy="193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4504694" y="3704026"/>
              <a:ext cx="454758" cy="2835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9673" y="4417442"/>
            <a:ext cx="2578270" cy="1816517"/>
            <a:chOff x="1062575" y="4417442"/>
            <a:chExt cx="2578270" cy="1816517"/>
          </a:xfrm>
        </p:grpSpPr>
        <p:sp>
          <p:nvSpPr>
            <p:cNvPr id="37" name="TextBox 36"/>
            <p:cNvSpPr txBox="1"/>
            <p:nvPr/>
          </p:nvSpPr>
          <p:spPr>
            <a:xfrm>
              <a:off x="1062575" y="4417442"/>
              <a:ext cx="2578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Displacement operator</a:t>
              </a:r>
              <a:endParaRPr lang="de-DE" sz="2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62575" y="4417442"/>
              <a:ext cx="2578270" cy="181651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191" y="4794652"/>
              <a:ext cx="611477" cy="37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uppieren 27"/>
            <p:cNvGrpSpPr/>
            <p:nvPr/>
          </p:nvGrpSpPr>
          <p:grpSpPr>
            <a:xfrm>
              <a:off x="1774985" y="5143248"/>
              <a:ext cx="1151296" cy="1035778"/>
              <a:chOff x="3848524" y="4179492"/>
              <a:chExt cx="2196000" cy="1933225"/>
            </a:xfrm>
          </p:grpSpPr>
          <p:cxnSp>
            <p:nvCxnSpPr>
              <p:cNvPr id="43" name="Gerade Verbindung mit Pfeil 19"/>
              <p:cNvCxnSpPr/>
              <p:nvPr/>
            </p:nvCxnSpPr>
            <p:spPr>
              <a:xfrm flipV="1">
                <a:off x="3930282" y="4348717"/>
                <a:ext cx="0" cy="17640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mit Pfeil 23"/>
              <p:cNvCxnSpPr/>
              <p:nvPr/>
            </p:nvCxnSpPr>
            <p:spPr>
              <a:xfrm rot="5400000" flipV="1">
                <a:off x="4946524" y="4945610"/>
                <a:ext cx="0" cy="21960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Gleichschenkliges Dreieck 21"/>
              <p:cNvSpPr/>
              <p:nvPr/>
            </p:nvSpPr>
            <p:spPr>
              <a:xfrm rot="3364589">
                <a:off x="4066433" y="5094372"/>
                <a:ext cx="1168584" cy="542989"/>
              </a:xfrm>
              <a:prstGeom prst="triangle">
                <a:avLst>
                  <a:gd name="adj" fmla="val 2973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Gleichschenkliges Dreieck 25"/>
              <p:cNvSpPr/>
              <p:nvPr/>
            </p:nvSpPr>
            <p:spPr>
              <a:xfrm rot="3364589">
                <a:off x="4815921" y="4492289"/>
                <a:ext cx="1168584" cy="542989"/>
              </a:xfrm>
              <a:prstGeom prst="triangle">
                <a:avLst>
                  <a:gd name="adj" fmla="val 29738"/>
                </a:avLst>
              </a:prstGeom>
              <a:gradFill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Gerade Verbindung mit Pfeil 24"/>
              <p:cNvCxnSpPr/>
              <p:nvPr/>
            </p:nvCxnSpPr>
            <p:spPr>
              <a:xfrm rot="21300000" flipV="1">
                <a:off x="4138914" y="4489673"/>
                <a:ext cx="674553" cy="4562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28"/>
              <p:cNvCxnSpPr/>
              <p:nvPr/>
            </p:nvCxnSpPr>
            <p:spPr>
              <a:xfrm rot="21300000" flipV="1">
                <a:off x="4808307" y="5459123"/>
                <a:ext cx="674553" cy="4562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19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6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8"/>
    </mc:Choice>
    <mc:Fallback xmlns="">
      <p:transition spd="slow" advTm="9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3165270" y="2329202"/>
            <a:ext cx="2058870" cy="1479274"/>
            <a:chOff x="3274607" y="2567386"/>
            <a:chExt cx="2269761" cy="1630797"/>
          </a:xfrm>
        </p:grpSpPr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4">
              <a:lum contrast="20000"/>
              <a:alphaModFix/>
            </a:blip>
            <a:srcRect/>
            <a:stretch>
              <a:fillRect/>
            </a:stretch>
          </p:blipFill>
          <p:spPr>
            <a:xfrm>
              <a:off x="3274607" y="2567386"/>
              <a:ext cx="2269761" cy="163079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erade Verbindung mit Pfeil 23"/>
            <p:cNvCxnSpPr/>
            <p:nvPr/>
          </p:nvCxnSpPr>
          <p:spPr>
            <a:xfrm flipV="1">
              <a:off x="3715445" y="3627795"/>
              <a:ext cx="1702770" cy="482222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69" name="Textfeld 24"/>
            <p:cNvSpPr/>
            <p:nvPr/>
          </p:nvSpPr>
          <p:spPr>
            <a:xfrm rot="20597843">
              <a:off x="4203806" y="3784822"/>
              <a:ext cx="831664" cy="32676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38" tIns="40819" rIns="81638" bIns="40819" anchor="t" compatLnSpc="0">
              <a:spAutoFit/>
            </a:bodyPr>
            <a:lstStyle/>
            <a:p>
              <a:pPr hangingPunct="0"/>
              <a:r>
                <a:rPr lang="en-US" sz="1451" b="1" dirty="0">
                  <a:latin typeface="Arial" pitchFamily="34"/>
                  <a:ea typeface="MS Gothic" pitchFamily="2"/>
                  <a:cs typeface="Arial" pitchFamily="34"/>
                </a:rPr>
                <a:t>10 mm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Propagating quantum </a:t>
            </a:r>
            <a:r>
              <a:rPr lang="en-US" dirty="0" smtClean="0"/>
              <a:t>microwaves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33182" y="1107470"/>
            <a:ext cx="297299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77" dirty="0"/>
              <a:t>Superconducting </a:t>
            </a:r>
            <a:r>
              <a:rPr lang="en-US" sz="2177" dirty="0" smtClean="0"/>
              <a:t>circuits</a:t>
            </a:r>
            <a:endParaRPr lang="en-US" sz="2177" dirty="0"/>
          </a:p>
        </p:txBody>
      </p:sp>
      <p:sp>
        <p:nvSpPr>
          <p:cNvPr id="20" name="Textfeld 19"/>
          <p:cNvSpPr txBox="1"/>
          <p:nvPr/>
        </p:nvSpPr>
        <p:spPr>
          <a:xfrm>
            <a:off x="2754067" y="1613219"/>
            <a:ext cx="2890040" cy="366359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compatLnSpc="0">
            <a:spAutoFit/>
          </a:bodyPr>
          <a:lstStyle/>
          <a:p>
            <a:pPr algn="ctr" hangingPunct="0"/>
            <a:r>
              <a:rPr lang="en-US" sz="1814" dirty="0"/>
              <a:t>quantum harmonic oscillator</a:t>
            </a:r>
          </a:p>
        </p:txBody>
      </p:sp>
      <p:sp>
        <p:nvSpPr>
          <p:cNvPr id="61" name="Textfeld 27"/>
          <p:cNvSpPr/>
          <p:nvPr/>
        </p:nvSpPr>
        <p:spPr>
          <a:xfrm>
            <a:off x="3694930" y="4933293"/>
            <a:ext cx="696170" cy="2964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8" tIns="40819" rIns="81638" bIns="40819" anchor="t" compatLnSpc="0">
            <a:spAutoFit/>
          </a:bodyPr>
          <a:lstStyle/>
          <a:p>
            <a:pPr hangingPunct="0"/>
            <a:r>
              <a:rPr lang="en-US" sz="1451" b="1" dirty="0">
                <a:solidFill>
                  <a:srgbClr val="FFFFFF"/>
                </a:solidFill>
                <a:latin typeface="Arial" pitchFamily="18"/>
                <a:ea typeface="MS Gothic" pitchFamily="2"/>
                <a:cs typeface="Arial" pitchFamily="34"/>
              </a:rPr>
              <a:t>75 µm</a:t>
            </a:r>
          </a:p>
        </p:txBody>
      </p:sp>
      <p:cxnSp>
        <p:nvCxnSpPr>
          <p:cNvPr id="60" name="Gerade Verbindung mit Pfeil 26"/>
          <p:cNvCxnSpPr/>
          <p:nvPr/>
        </p:nvCxnSpPr>
        <p:spPr>
          <a:xfrm>
            <a:off x="3384285" y="2412326"/>
            <a:ext cx="559647" cy="907"/>
          </a:xfrm>
          <a:prstGeom prst="bentConnector3">
            <a:avLst/>
          </a:prstGeom>
          <a:noFill/>
          <a:ln w="38160">
            <a:solidFill>
              <a:srgbClr val="FFFFFF"/>
            </a:solidFill>
            <a:prstDash val="solid"/>
            <a:headEnd type="arrow"/>
            <a:tailEnd type="arrow"/>
          </a:ln>
        </p:spPr>
      </p:cxnSp>
      <p:grpSp>
        <p:nvGrpSpPr>
          <p:cNvPr id="12" name="Gruppieren 11"/>
          <p:cNvGrpSpPr/>
          <p:nvPr/>
        </p:nvGrpSpPr>
        <p:grpSpPr>
          <a:xfrm>
            <a:off x="3062729" y="2374455"/>
            <a:ext cx="809582" cy="630826"/>
            <a:chOff x="535221" y="5099805"/>
            <a:chExt cx="1229483" cy="958013"/>
          </a:xfrm>
        </p:grpSpPr>
        <p:pic>
          <p:nvPicPr>
            <p:cNvPr id="63" name="Picture 6"/>
            <p:cNvPicPr>
              <a:picLocks noChangeAspect="1"/>
            </p:cNvPicPr>
            <p:nvPr/>
          </p:nvPicPr>
          <p:blipFill>
            <a:blip r:embed="rId5">
              <a:lum contrast="20000"/>
              <a:alphaModFix/>
            </a:blip>
            <a:srcRect/>
            <a:stretch>
              <a:fillRect/>
            </a:stretch>
          </p:blipFill>
          <p:spPr>
            <a:xfrm>
              <a:off x="551608" y="5235789"/>
              <a:ext cx="1213096" cy="822029"/>
            </a:xfrm>
            <a:prstGeom prst="rect">
              <a:avLst/>
            </a:prstGeom>
            <a:noFill/>
            <a:ln w="38160">
              <a:solidFill>
                <a:srgbClr val="002060"/>
              </a:solidFill>
              <a:prstDash val="solid"/>
            </a:ln>
          </p:spPr>
        </p:pic>
        <p:cxnSp>
          <p:nvCxnSpPr>
            <p:cNvPr id="64" name="Gerade Verbindung mit Pfeil 26"/>
            <p:cNvCxnSpPr/>
            <p:nvPr/>
          </p:nvCxnSpPr>
          <p:spPr>
            <a:xfrm>
              <a:off x="856461" y="5484783"/>
              <a:ext cx="711579" cy="224"/>
            </a:xfrm>
            <a:prstGeom prst="bentConnector3">
              <a:avLst/>
            </a:prstGeom>
            <a:noFill/>
            <a:ln w="19050">
              <a:solidFill>
                <a:srgbClr val="FFFFFF"/>
              </a:solidFill>
              <a:prstDash val="solid"/>
              <a:headEnd type="arrow"/>
              <a:tailEnd type="arrow"/>
            </a:ln>
          </p:spPr>
        </p:cxnSp>
        <p:sp>
          <p:nvSpPr>
            <p:cNvPr id="65" name="Textfeld 27"/>
            <p:cNvSpPr/>
            <p:nvPr/>
          </p:nvSpPr>
          <p:spPr>
            <a:xfrm>
              <a:off x="535221" y="5099805"/>
              <a:ext cx="1223401" cy="4501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38" tIns="40819" rIns="81638" bIns="40819" anchor="t" compatLnSpc="0">
              <a:spAutoFit/>
            </a:bodyPr>
            <a:lstStyle/>
            <a:p>
              <a:pPr hangingPunct="0"/>
              <a:r>
                <a:rPr lang="en-US" sz="1451" b="1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Arial" pitchFamily="34"/>
                </a:rPr>
                <a:t>75 µm</a:t>
              </a:r>
            </a:p>
          </p:txBody>
        </p:sp>
      </p:grpSp>
      <p:sp>
        <p:nvSpPr>
          <p:cNvPr id="66" name="Rechteck 54"/>
          <p:cNvSpPr/>
          <p:nvPr/>
        </p:nvSpPr>
        <p:spPr>
          <a:xfrm rot="20548312">
            <a:off x="4476118" y="2880885"/>
            <a:ext cx="76818" cy="824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560">
            <a:solidFill>
              <a:srgbClr val="002060"/>
            </a:solidFill>
            <a:prstDash val="solid"/>
          </a:ln>
        </p:spPr>
        <p:txBody>
          <a:bodyPr vert="horz" wrap="square" lIns="81638" tIns="40819" rIns="81638" bIns="40819" anchor="ctr" compatLnSpc="0"/>
          <a:lstStyle/>
          <a:p>
            <a:pPr hangingPunct="0"/>
            <a:endParaRPr lang="en-US" sz="1633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7" name="Rechteck 54"/>
          <p:cNvSpPr/>
          <p:nvPr/>
        </p:nvSpPr>
        <p:spPr>
          <a:xfrm rot="20506813">
            <a:off x="3787595" y="3083947"/>
            <a:ext cx="70625" cy="758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560">
            <a:solidFill>
              <a:srgbClr val="002060"/>
            </a:solidFill>
            <a:prstDash val="solid"/>
          </a:ln>
        </p:spPr>
        <p:txBody>
          <a:bodyPr vert="horz" wrap="square" lIns="81638" tIns="40819" rIns="81638" bIns="40819" anchor="ctr" compatLnSpc="0"/>
          <a:lstStyle/>
          <a:p>
            <a:pPr hangingPunct="0"/>
            <a:endParaRPr lang="en-US" sz="1633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17890" y="1582076"/>
            <a:ext cx="1497911" cy="650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14" dirty="0"/>
              <a:t>artificial atom</a:t>
            </a:r>
          </a:p>
          <a:p>
            <a:pPr algn="ctr"/>
            <a:r>
              <a:rPr lang="en-US" sz="1814" dirty="0"/>
              <a:t>qubit </a:t>
            </a:r>
            <a:endParaRPr lang="en-US" sz="2177" dirty="0"/>
          </a:p>
        </p:txBody>
      </p:sp>
      <p:pic>
        <p:nvPicPr>
          <p:cNvPr id="101" name="Pictur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83661" y="3328422"/>
            <a:ext cx="1806275" cy="84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extfeld 115"/>
          <p:cNvSpPr txBox="1"/>
          <p:nvPr/>
        </p:nvSpPr>
        <p:spPr>
          <a:xfrm>
            <a:off x="1780900" y="4295493"/>
            <a:ext cx="558223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77" dirty="0" smtClean="0">
                <a:sym typeface="Wingdings" panose="05000000000000000000" pitchFamily="2" charset="2"/>
              </a:rPr>
              <a:t> Emit propagating quantum microwave states</a:t>
            </a:r>
            <a:endParaRPr lang="en-US" sz="2177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5224140" y="2142387"/>
            <a:ext cx="1389915" cy="1410375"/>
            <a:chOff x="5544368" y="2361436"/>
            <a:chExt cx="1532284" cy="155484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544368" y="2361436"/>
              <a:ext cx="1532284" cy="1554840"/>
              <a:chOff x="5103623" y="2675828"/>
              <a:chExt cx="1532284" cy="1554840"/>
            </a:xfrm>
          </p:grpSpPr>
          <p:grpSp>
            <p:nvGrpSpPr>
              <p:cNvPr id="21" name="Gruppieren 20"/>
              <p:cNvGrpSpPr/>
              <p:nvPr/>
            </p:nvGrpSpPr>
            <p:grpSpPr>
              <a:xfrm>
                <a:off x="5103623" y="2675828"/>
                <a:ext cx="899639" cy="1554840"/>
                <a:chOff x="5024520" y="5489640"/>
                <a:chExt cx="899639" cy="1554840"/>
              </a:xfrm>
            </p:grpSpPr>
            <p:sp>
              <p:nvSpPr>
                <p:cNvPr id="24" name="Freihandform 23"/>
                <p:cNvSpPr/>
                <p:nvPr/>
              </p:nvSpPr>
              <p:spPr>
                <a:xfrm>
                  <a:off x="5024520" y="5692320"/>
                  <a:ext cx="899639" cy="135216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500" h="3757">
                      <a:moveTo>
                        <a:pt x="0" y="0"/>
                      </a:moveTo>
                      <a:cubicBezTo>
                        <a:pt x="625" y="5009"/>
                        <a:pt x="1875" y="5009"/>
                        <a:pt x="2500" y="0"/>
                      </a:cubicBezTo>
                    </a:path>
                  </a:pathLst>
                </a:custGeom>
                <a:noFill/>
                <a:ln w="36000">
                  <a:solidFill>
                    <a:srgbClr val="0000FF"/>
                  </a:solidFill>
                  <a:prstDash val="solid"/>
                </a:ln>
              </p:spPr>
              <p:txBody>
                <a:bodyPr vert="horz" wrap="none" lIns="97965" tIns="57146" rIns="97965" bIns="57146" anchor="ctr" anchorCtr="1" compatLnSpc="0"/>
                <a:lstStyle/>
                <a:p>
                  <a:pPr hangingPunct="0"/>
                  <a:endParaRPr lang="en-US" sz="1633"/>
                </a:p>
              </p:txBody>
            </p:sp>
            <p:sp>
              <p:nvSpPr>
                <p:cNvPr id="25" name="Gerade Verbindung 24"/>
                <p:cNvSpPr/>
                <p:nvPr/>
              </p:nvSpPr>
              <p:spPr>
                <a:xfrm>
                  <a:off x="5245920" y="6760799"/>
                  <a:ext cx="450000" cy="0"/>
                </a:xfrm>
                <a:prstGeom prst="line">
                  <a:avLst/>
                </a:prstGeom>
                <a:noFill/>
                <a:ln w="36000">
                  <a:solidFill>
                    <a:srgbClr val="0000FF"/>
                  </a:solidFill>
                  <a:prstDash val="solid"/>
                </a:ln>
              </p:spPr>
              <p:txBody>
                <a:bodyPr vert="horz" wrap="none" lIns="97965" tIns="57146" rIns="97965" bIns="57146" anchor="ctr" anchorCtr="1" compatLnSpc="0"/>
                <a:lstStyle/>
                <a:p>
                  <a:pPr hangingPunct="0"/>
                  <a:endParaRPr lang="en-US" sz="1633"/>
                </a:p>
              </p:txBody>
            </p:sp>
            <p:sp>
              <p:nvSpPr>
                <p:cNvPr id="26" name="Gerade Verbindung 25"/>
                <p:cNvSpPr/>
                <p:nvPr/>
              </p:nvSpPr>
              <p:spPr>
                <a:xfrm>
                  <a:off x="5134320" y="6334560"/>
                  <a:ext cx="673200" cy="0"/>
                </a:xfrm>
                <a:prstGeom prst="line">
                  <a:avLst/>
                </a:prstGeom>
                <a:noFill/>
                <a:ln w="36000">
                  <a:solidFill>
                    <a:srgbClr val="0000FF"/>
                  </a:solidFill>
                  <a:prstDash val="solid"/>
                </a:ln>
              </p:spPr>
              <p:txBody>
                <a:bodyPr vert="horz" wrap="none" lIns="97965" tIns="57146" rIns="97965" bIns="57146" anchor="ctr" anchorCtr="1" compatLnSpc="0"/>
                <a:lstStyle/>
                <a:p>
                  <a:pPr hangingPunct="0"/>
                  <a:endParaRPr lang="en-US" sz="1633"/>
                </a:p>
              </p:txBody>
            </p:sp>
            <p:sp>
              <p:nvSpPr>
                <p:cNvPr id="27" name="Gerade Verbindung 26"/>
                <p:cNvSpPr/>
                <p:nvPr/>
              </p:nvSpPr>
              <p:spPr>
                <a:xfrm>
                  <a:off x="5036120" y="5909040"/>
                  <a:ext cx="875765" cy="0"/>
                </a:xfrm>
                <a:prstGeom prst="line">
                  <a:avLst/>
                </a:prstGeom>
                <a:noFill/>
                <a:ln w="36000">
                  <a:solidFill>
                    <a:srgbClr val="0000FF"/>
                  </a:solidFill>
                  <a:prstDash val="solid"/>
                </a:ln>
              </p:spPr>
              <p:txBody>
                <a:bodyPr vert="horz" wrap="none" lIns="97965" tIns="57146" rIns="97965" bIns="57146" anchor="ctr" anchorCtr="1" compatLnSpc="0"/>
                <a:lstStyle/>
                <a:p>
                  <a:pPr hangingPunct="0"/>
                  <a:endParaRPr lang="en-US" sz="1633"/>
                </a:p>
              </p:txBody>
            </p:sp>
            <p:sp>
              <p:nvSpPr>
                <p:cNvPr id="28" name="Textfeld 27"/>
                <p:cNvSpPr txBox="1"/>
                <p:nvPr/>
              </p:nvSpPr>
              <p:spPr>
                <a:xfrm>
                  <a:off x="5265964" y="6345360"/>
                  <a:ext cx="520070" cy="3727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81638" tIns="40819" rIns="81638" bIns="40819" anchorCtr="0" compatLnSpc="0">
                  <a:spAutoFit/>
                </a:bodyPr>
                <a:lstStyle/>
                <a:p>
                  <a:pPr algn="ctr" hangingPunct="0"/>
                  <a:r>
                    <a:rPr lang="en-US" sz="1633" dirty="0"/>
                    <a:t>|0&gt;</a:t>
                  </a: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5266503" y="5489640"/>
                  <a:ext cx="520070" cy="3727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81638" tIns="40819" rIns="81638" bIns="40819" anchorCtr="0" compatLnSpc="0">
                  <a:spAutoFit/>
                </a:bodyPr>
                <a:lstStyle/>
                <a:p>
                  <a:pPr algn="ctr" hangingPunct="0"/>
                  <a:r>
                    <a:rPr lang="en-US" sz="1633" dirty="0"/>
                    <a:t>|2&gt;</a:t>
                  </a:r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5266503" y="5940000"/>
                  <a:ext cx="520070" cy="3727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81638" tIns="40819" rIns="81638" bIns="40819" anchorCtr="0" compatLnSpc="0">
                  <a:spAutoFit/>
                </a:bodyPr>
                <a:lstStyle/>
                <a:p>
                  <a:pPr algn="ctr" hangingPunct="0"/>
                  <a:r>
                    <a:rPr lang="en-US" sz="1633" dirty="0"/>
                    <a:t>|1&gt;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6208103" y="3570974"/>
                    <a:ext cx="427804" cy="3788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33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33">
                                <a:latin typeface="Cambria Math"/>
                              </a:rPr>
                              <m:t>r</m:t>
                            </m:r>
                          </m:sub>
                        </m:sSub>
                      </m:oMath>
                    </a14:m>
                    <a:r>
                      <a:rPr lang="en-US" sz="1633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3" name="Textfeld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103" y="3570974"/>
                    <a:ext cx="408830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4478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Geschweifte Klammer rechts 10"/>
            <p:cNvSpPr/>
            <p:nvPr/>
          </p:nvSpPr>
          <p:spPr>
            <a:xfrm>
              <a:off x="6405319" y="3206026"/>
              <a:ext cx="230462" cy="426570"/>
            </a:xfrm>
            <a:prstGeom prst="rightBrace">
              <a:avLst>
                <a:gd name="adj1" fmla="val 36929"/>
                <a:gd name="adj2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7133781" y="1419482"/>
            <a:ext cx="1920131" cy="2938961"/>
            <a:chOff x="7864498" y="1564483"/>
            <a:chExt cx="2116811" cy="324000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9334" y="1564483"/>
              <a:ext cx="1051975" cy="32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feld 69"/>
                <p:cNvSpPr txBox="1"/>
                <p:nvPr/>
              </p:nvSpPr>
              <p:spPr>
                <a:xfrm>
                  <a:off x="7864498" y="3131765"/>
                  <a:ext cx="1110721" cy="9328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633" dirty="0">
                      <a:solidFill>
                        <a:srgbClr val="003399"/>
                      </a:solidFill>
                    </a:rPr>
                    <a:t>6 GHz</a:t>
                  </a:r>
                </a:p>
                <a:p>
                  <a:pPr algn="r"/>
                  <a14:m>
                    <m:oMath xmlns:m="http://schemas.openxmlformats.org/officeDocument/2006/math">
                      <m:r>
                        <a:rPr lang="de-DE" sz="1451" i="1">
                          <a:solidFill>
                            <a:srgbClr val="003399"/>
                          </a:solidFill>
                          <a:latin typeface="Cambria Math"/>
                        </a:rPr>
                        <m:t>4⋅</m:t>
                      </m:r>
                      <m:sSup>
                        <m:sSupPr>
                          <m:ctrlPr>
                            <a:rPr lang="de-DE" sz="145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5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45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−24</m:t>
                          </m:r>
                        </m:sup>
                      </m:sSup>
                    </m:oMath>
                  </a14:m>
                  <a:r>
                    <a:rPr lang="de-DE" sz="1633" dirty="0">
                      <a:solidFill>
                        <a:srgbClr val="003399"/>
                      </a:solidFill>
                    </a:rPr>
                    <a:t> J</a:t>
                  </a:r>
                </a:p>
                <a:p>
                  <a:pPr algn="r"/>
                  <a:r>
                    <a:rPr lang="de-DE" sz="1633" dirty="0">
                      <a:solidFill>
                        <a:srgbClr val="003399"/>
                      </a:solidFill>
                    </a:rPr>
                    <a:t>0.29 K</a:t>
                  </a:r>
                </a:p>
              </p:txBody>
            </p:sp>
          </mc:Choice>
          <mc:Fallback xmlns="">
            <p:sp>
              <p:nvSpPr>
                <p:cNvPr id="70" name="Textfeld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933" y="3131765"/>
                  <a:ext cx="1092286" cy="92333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3311" r="-5028" b="-99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1" name="Gerade Verbindung mit Pfeil 70"/>
          <p:cNvCxnSpPr>
            <a:stCxn id="70" idx="3"/>
          </p:cNvCxnSpPr>
          <p:nvPr/>
        </p:nvCxnSpPr>
        <p:spPr>
          <a:xfrm flipV="1">
            <a:off x="8141301" y="3172998"/>
            <a:ext cx="396969" cy="91242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289104" y="2283772"/>
            <a:ext cx="1668519" cy="949276"/>
            <a:chOff x="318716" y="2517302"/>
            <a:chExt cx="1839429" cy="1046511"/>
          </a:xfrm>
        </p:grpSpPr>
        <p:pic>
          <p:nvPicPr>
            <p:cNvPr id="74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16" y="2517302"/>
              <a:ext cx="1157260" cy="1046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feld 74"/>
                <p:cNvSpPr txBox="1"/>
                <p:nvPr/>
              </p:nvSpPr>
              <p:spPr>
                <a:xfrm>
                  <a:off x="1707368" y="2843733"/>
                  <a:ext cx="450777" cy="403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33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633">
                                <a:latin typeface="Cambria Math"/>
                              </a:rPr>
                              <m:t>q</m:t>
                            </m:r>
                          </m:sub>
                        </m:sSub>
                      </m:oMath>
                    </m:oMathPara>
                  </a14:m>
                  <a:endParaRPr lang="de-DE" sz="1633" i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75" name="Textfeld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368" y="2843733"/>
                  <a:ext cx="450777" cy="40384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Geschweifte Klammer rechts 75"/>
            <p:cNvSpPr/>
            <p:nvPr/>
          </p:nvSpPr>
          <p:spPr>
            <a:xfrm>
              <a:off x="1542852" y="2919301"/>
              <a:ext cx="115231" cy="245635"/>
            </a:xfrm>
            <a:prstGeom prst="rightBrace">
              <a:avLst>
                <a:gd name="adj1" fmla="val 36929"/>
                <a:gd name="adj2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</p:grpSp>
      <p:grpSp>
        <p:nvGrpSpPr>
          <p:cNvPr id="62" name="Gruppieren 61"/>
          <p:cNvGrpSpPr/>
          <p:nvPr/>
        </p:nvGrpSpPr>
        <p:grpSpPr>
          <a:xfrm rot="261672">
            <a:off x="6387008" y="2826382"/>
            <a:ext cx="1096034" cy="268875"/>
            <a:chOff x="794429" y="3006799"/>
            <a:chExt cx="1800200" cy="444425"/>
          </a:xfrm>
        </p:grpSpPr>
        <p:sp>
          <p:nvSpPr>
            <p:cNvPr id="72" name="Freihandform 71"/>
            <p:cNvSpPr/>
            <p:nvPr/>
          </p:nvSpPr>
          <p:spPr>
            <a:xfrm>
              <a:off x="1007864" y="3006799"/>
              <a:ext cx="1155747" cy="444425"/>
            </a:xfrm>
            <a:custGeom>
              <a:avLst/>
              <a:gdLst>
                <a:gd name="connsiteX0" fmla="*/ 0 w 1155747"/>
                <a:gd name="connsiteY0" fmla="*/ 217351 h 444425"/>
                <a:gd name="connsiteX1" fmla="*/ 74784 w 1155747"/>
                <a:gd name="connsiteY1" fmla="*/ 6597 h 444425"/>
                <a:gd name="connsiteX2" fmla="*/ 217553 w 1155747"/>
                <a:gd name="connsiteY2" fmla="*/ 438303 h 444425"/>
                <a:gd name="connsiteX3" fmla="*/ 363721 w 1155747"/>
                <a:gd name="connsiteY3" fmla="*/ 6597 h 444425"/>
                <a:gd name="connsiteX4" fmla="*/ 506489 w 1155747"/>
                <a:gd name="connsiteY4" fmla="*/ 438303 h 444425"/>
                <a:gd name="connsiteX5" fmla="*/ 649258 w 1155747"/>
                <a:gd name="connsiteY5" fmla="*/ 6597 h 444425"/>
                <a:gd name="connsiteX6" fmla="*/ 795426 w 1155747"/>
                <a:gd name="connsiteY6" fmla="*/ 438303 h 444425"/>
                <a:gd name="connsiteX7" fmla="*/ 938195 w 1155747"/>
                <a:gd name="connsiteY7" fmla="*/ 6597 h 444425"/>
                <a:gd name="connsiteX8" fmla="*/ 1084363 w 1155747"/>
                <a:gd name="connsiteY8" fmla="*/ 438303 h 444425"/>
                <a:gd name="connsiteX9" fmla="*/ 1155747 w 1155747"/>
                <a:gd name="connsiteY9" fmla="*/ 220750 h 44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5747" h="444425">
                  <a:moveTo>
                    <a:pt x="0" y="217351"/>
                  </a:moveTo>
                  <a:cubicBezTo>
                    <a:pt x="19262" y="93561"/>
                    <a:pt x="38525" y="-30228"/>
                    <a:pt x="74784" y="6597"/>
                  </a:cubicBezTo>
                  <a:cubicBezTo>
                    <a:pt x="111043" y="43422"/>
                    <a:pt x="169397" y="438303"/>
                    <a:pt x="217553" y="438303"/>
                  </a:cubicBezTo>
                  <a:cubicBezTo>
                    <a:pt x="265709" y="438303"/>
                    <a:pt x="315565" y="6597"/>
                    <a:pt x="363721" y="6597"/>
                  </a:cubicBezTo>
                  <a:cubicBezTo>
                    <a:pt x="411877" y="6597"/>
                    <a:pt x="458900" y="438303"/>
                    <a:pt x="506489" y="438303"/>
                  </a:cubicBezTo>
                  <a:cubicBezTo>
                    <a:pt x="554078" y="438303"/>
                    <a:pt x="601102" y="6597"/>
                    <a:pt x="649258" y="6597"/>
                  </a:cubicBezTo>
                  <a:cubicBezTo>
                    <a:pt x="697414" y="6597"/>
                    <a:pt x="747270" y="438303"/>
                    <a:pt x="795426" y="438303"/>
                  </a:cubicBezTo>
                  <a:cubicBezTo>
                    <a:pt x="843582" y="438303"/>
                    <a:pt x="890039" y="6597"/>
                    <a:pt x="938195" y="6597"/>
                  </a:cubicBezTo>
                  <a:cubicBezTo>
                    <a:pt x="986351" y="6597"/>
                    <a:pt x="1048104" y="402611"/>
                    <a:pt x="1084363" y="438303"/>
                  </a:cubicBezTo>
                  <a:cubicBezTo>
                    <a:pt x="1120622" y="473995"/>
                    <a:pt x="1138184" y="347372"/>
                    <a:pt x="1155747" y="220750"/>
                  </a:cubicBezTo>
                </a:path>
              </a:pathLst>
            </a:custGeom>
            <a:noFill/>
            <a:ln w="57150">
              <a:solidFill>
                <a:srgbClr val="00339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sz="1633"/>
            </a:p>
          </p:txBody>
        </p:sp>
        <p:cxnSp>
          <p:nvCxnSpPr>
            <p:cNvPr id="73" name="Gerade Verbindung 72"/>
            <p:cNvCxnSpPr>
              <a:endCxn id="72" idx="0"/>
            </p:cNvCxnSpPr>
            <p:nvPr/>
          </p:nvCxnSpPr>
          <p:spPr>
            <a:xfrm>
              <a:off x="794429" y="3224150"/>
              <a:ext cx="213435" cy="0"/>
            </a:xfrm>
            <a:prstGeom prst="line">
              <a:avLst/>
            </a:prstGeom>
            <a:ln w="57150" cap="rnd" cmpd="sng">
              <a:solidFill>
                <a:srgbClr val="00339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mit Pfeil 76"/>
            <p:cNvCxnSpPr>
              <a:stCxn id="72" idx="9"/>
            </p:cNvCxnSpPr>
            <p:nvPr/>
          </p:nvCxnSpPr>
          <p:spPr>
            <a:xfrm flipV="1">
              <a:off x="2163611" y="3224150"/>
              <a:ext cx="431018" cy="3399"/>
            </a:xfrm>
            <a:prstGeom prst="straightConnector1">
              <a:avLst/>
            </a:prstGeom>
            <a:ln w="57150" cap="rnd">
              <a:solidFill>
                <a:srgbClr val="00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235294" y="4898303"/>
            <a:ext cx="2624429" cy="1765402"/>
            <a:chOff x="6286261" y="4996022"/>
            <a:chExt cx="2624429" cy="1765402"/>
          </a:xfrm>
        </p:grpSpPr>
        <p:pic>
          <p:nvPicPr>
            <p:cNvPr id="93" name="Picture 2" descr="http://www.nii.ac.jp/qis/first-quantum/e/subgroups/quantumCommunication/image/summaryImg01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016" y="5335048"/>
              <a:ext cx="1500529" cy="122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Rechteck 4"/>
            <p:cNvSpPr/>
            <p:nvPr/>
          </p:nvSpPr>
          <p:spPr>
            <a:xfrm>
              <a:off x="7045422" y="6515203"/>
              <a:ext cx="186526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smtClean="0"/>
                <a:t>www.nii.ac.jp</a:t>
              </a:r>
              <a:endParaRPr lang="en-US" sz="1000" dirty="0"/>
            </a:p>
          </p:txBody>
        </p:sp>
        <p:sp>
          <p:nvSpPr>
            <p:cNvPr id="95" name="Textfeld 5"/>
            <p:cNvSpPr txBox="1"/>
            <p:nvPr/>
          </p:nvSpPr>
          <p:spPr>
            <a:xfrm>
              <a:off x="6286261" y="4996022"/>
              <a:ext cx="2589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Quantum communication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6642" y="4897487"/>
            <a:ext cx="2134687" cy="1915523"/>
            <a:chOff x="536642" y="4897487"/>
            <a:chExt cx="2134687" cy="1915523"/>
          </a:xfrm>
        </p:grpSpPr>
        <p:sp>
          <p:nvSpPr>
            <p:cNvPr id="96" name="Rechteck 9"/>
            <p:cNvSpPr/>
            <p:nvPr/>
          </p:nvSpPr>
          <p:spPr>
            <a:xfrm>
              <a:off x="795284" y="6561588"/>
              <a:ext cx="1617402" cy="251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smtClean="0"/>
                <a:t>news.discovery.com</a:t>
              </a:r>
              <a:endParaRPr lang="en-US" sz="1000" dirty="0"/>
            </a:p>
          </p:txBody>
        </p:sp>
        <p:pic>
          <p:nvPicPr>
            <p:cNvPr id="97" name="Picture 8" descr="http://static.ddmcdn.com/gif/quantum-computer-internet-illos-660x433.jp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30" y="5306322"/>
              <a:ext cx="1947310" cy="1277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feld 15"/>
            <p:cNvSpPr txBox="1"/>
            <p:nvPr/>
          </p:nvSpPr>
          <p:spPr>
            <a:xfrm>
              <a:off x="536642" y="4897487"/>
              <a:ext cx="2134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Quantum computing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26000" y="4892236"/>
            <a:ext cx="2245487" cy="1766909"/>
            <a:chOff x="6226000" y="4985370"/>
            <a:chExt cx="2245487" cy="1766909"/>
          </a:xfrm>
        </p:grpSpPr>
        <p:sp>
          <p:nvSpPr>
            <p:cNvPr id="8" name="Rectangle 7"/>
            <p:cNvSpPr/>
            <p:nvPr/>
          </p:nvSpPr>
          <p:spPr>
            <a:xfrm>
              <a:off x="6226000" y="4985370"/>
              <a:ext cx="224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Quantum </a:t>
              </a:r>
              <a:r>
                <a:rPr lang="en-US" dirty="0" smtClean="0"/>
                <a:t>illumination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7"/>
            <a:srcRect t="8932"/>
            <a:stretch/>
          </p:blipFill>
          <p:spPr>
            <a:xfrm>
              <a:off x="6455935" y="5342466"/>
              <a:ext cx="1675956" cy="12028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37135" y="6506058"/>
              <a:ext cx="15135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smtClean="0"/>
                <a:t>www.srh.noaa.gov</a:t>
              </a:r>
              <a:endParaRPr lang="en-US" sz="1000" dirty="0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3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98"/>
    </mc:Choice>
    <mc:Fallback xmlns="">
      <p:transition spd="slow" advTm="81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31 -0.01911 L 4.94014E-6 -5.3350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9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6" grpId="0" animBg="1"/>
      <p:bldP spid="67" grpId="0" animBg="1"/>
      <p:bldP spid="5" grpId="0"/>
      <p:bldP spid="1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</a:t>
            </a:r>
            <a:r>
              <a:rPr lang="en-US" dirty="0" smtClean="0"/>
              <a:t>detection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00" y="1235233"/>
            <a:ext cx="4054215" cy="53035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0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9"/>
    </mc:Choice>
    <mc:Fallback xmlns="">
      <p:transition spd="slow" advTm="719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</a:t>
            </a:r>
            <a:r>
              <a:rPr lang="en-US" dirty="0" smtClean="0"/>
              <a:t>detection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000" y="1235233"/>
            <a:ext cx="4054215" cy="53035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7" y="5847058"/>
            <a:ext cx="2121591" cy="55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6435207"/>
            <a:ext cx="263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Displaced squeezed </a:t>
            </a:r>
            <a:r>
              <a:rPr lang="en-US" dirty="0"/>
              <a:t>states</a:t>
            </a:r>
          </a:p>
        </p:txBody>
      </p:sp>
      <p:sp>
        <p:nvSpPr>
          <p:cNvPr id="26" name="Bevel 25"/>
          <p:cNvSpPr/>
          <p:nvPr/>
        </p:nvSpPr>
        <p:spPr>
          <a:xfrm>
            <a:off x="1362066" y="2167419"/>
            <a:ext cx="754912" cy="379965"/>
          </a:xfrm>
          <a:prstGeom prst="beve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73877" y="216741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>
            <a:off x="2252614" y="1543627"/>
            <a:ext cx="823962" cy="379965"/>
          </a:xfrm>
          <a:prstGeom prst="leftArrow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2222438" y="2168013"/>
            <a:ext cx="823962" cy="379965"/>
          </a:xfrm>
          <a:prstGeom prst="leftArrow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2212912" y="2586502"/>
            <a:ext cx="1273237" cy="379965"/>
          </a:xfrm>
          <a:prstGeom prst="leftArrow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vel 30"/>
          <p:cNvSpPr/>
          <p:nvPr/>
        </p:nvSpPr>
        <p:spPr>
          <a:xfrm>
            <a:off x="1412787" y="1543627"/>
            <a:ext cx="754912" cy="379965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vel 31"/>
          <p:cNvSpPr/>
          <p:nvPr/>
        </p:nvSpPr>
        <p:spPr>
          <a:xfrm>
            <a:off x="1365078" y="2640437"/>
            <a:ext cx="754912" cy="379965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44555" y="2676530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Displace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412017" y="154362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21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8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05"/>
    </mc:Choice>
    <mc:Fallback xmlns="">
      <p:transition spd="slow" advTm="37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to expect?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1"/>
          <a:stretch/>
        </p:blipFill>
        <p:spPr bwMode="auto">
          <a:xfrm>
            <a:off x="1762125" y="3771878"/>
            <a:ext cx="478277" cy="5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1"/>
          <a:stretch/>
        </p:blipFill>
        <p:spPr bwMode="auto">
          <a:xfrm>
            <a:off x="2428250" y="3724274"/>
            <a:ext cx="3089951" cy="30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8"/>
          <a:stretch/>
        </p:blipFill>
        <p:spPr bwMode="auto">
          <a:xfrm>
            <a:off x="5695382" y="3724275"/>
            <a:ext cx="2572843" cy="30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805" y="3861394"/>
            <a:ext cx="2314352" cy="2298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8665" y="3851818"/>
            <a:ext cx="2333101" cy="2322343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81" y="3850486"/>
            <a:ext cx="2307510" cy="23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90974" y="1223878"/>
            <a:ext cx="5366851" cy="2528972"/>
            <a:chOff x="90974" y="1223878"/>
            <a:chExt cx="5366851" cy="2528972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20" y="1223878"/>
              <a:ext cx="2180985" cy="60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54" b="54415"/>
            <a:stretch/>
          </p:blipFill>
          <p:spPr bwMode="auto">
            <a:xfrm>
              <a:off x="2428250" y="1223878"/>
              <a:ext cx="3029575" cy="25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90974" y="1781709"/>
              <a:ext cx="25855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Squeezed coherent states</a:t>
              </a:r>
            </a:p>
          </p:txBody>
        </p:sp>
      </p:grpSp>
      <p:pic>
        <p:nvPicPr>
          <p:cNvPr id="41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72" b="54922"/>
          <a:stretch/>
        </p:blipFill>
        <p:spPr bwMode="auto">
          <a:xfrm>
            <a:off x="5695382" y="1214351"/>
            <a:ext cx="2524693" cy="25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45" y="1311688"/>
            <a:ext cx="2286991" cy="228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71" y="1316267"/>
            <a:ext cx="2311160" cy="228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0974" y="4349905"/>
            <a:ext cx="263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/>
              <a:t>Displaced</a:t>
            </a:r>
            <a:r>
              <a:rPr lang="en-US" dirty="0" smtClean="0"/>
              <a:t> </a:t>
            </a:r>
            <a:r>
              <a:rPr lang="en-US" dirty="0"/>
              <a:t>squeezed states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9" r="20995"/>
          <a:stretch/>
        </p:blipFill>
        <p:spPr bwMode="auto">
          <a:xfrm>
            <a:off x="964430" y="3776158"/>
            <a:ext cx="828675" cy="5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7"/>
          <a:stretch/>
        </p:blipFill>
        <p:spPr bwMode="auto">
          <a:xfrm>
            <a:off x="90974" y="3752522"/>
            <a:ext cx="917395" cy="5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22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7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38"/>
    </mc:Choice>
    <mc:Fallback xmlns="">
      <p:transition spd="slow" advTm="61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Displaced squeezed </a:t>
            </a:r>
            <a:r>
              <a:rPr lang="en-US" dirty="0"/>
              <a:t>states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528691" y="1016811"/>
            <a:ext cx="4172282" cy="2606660"/>
            <a:chOff x="4528691" y="1016811"/>
            <a:chExt cx="4172282" cy="26066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569" y="1085498"/>
              <a:ext cx="3088436" cy="253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528691" y="1016811"/>
              <a:ext cx="228688" cy="19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Bevel 25"/>
            <p:cNvSpPr/>
            <p:nvPr/>
          </p:nvSpPr>
          <p:spPr>
            <a:xfrm>
              <a:off x="7919629" y="2168905"/>
              <a:ext cx="754912" cy="379965"/>
            </a:xfrm>
            <a:prstGeom prst="bevel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05562" y="2186157"/>
              <a:ext cx="795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Displace</a:t>
              </a:r>
              <a:endParaRPr lang="en-US" sz="1400" dirty="0"/>
            </a:p>
          </p:txBody>
        </p:sp>
        <p:sp>
          <p:nvSpPr>
            <p:cNvPr id="47" name="Bevel 46"/>
            <p:cNvSpPr/>
            <p:nvPr/>
          </p:nvSpPr>
          <p:spPr>
            <a:xfrm>
              <a:off x="7920183" y="1693995"/>
              <a:ext cx="754912" cy="379965"/>
            </a:xfrm>
            <a:prstGeom prst="bevel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920183" y="1693996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06738" y="979610"/>
            <a:ext cx="3984108" cy="2648915"/>
            <a:chOff x="406738" y="1008185"/>
            <a:chExt cx="3984108" cy="264891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518" y="1008185"/>
              <a:ext cx="2981328" cy="264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423990" y="1803034"/>
              <a:ext cx="754912" cy="379965"/>
              <a:chOff x="327837" y="3947691"/>
              <a:chExt cx="754912" cy="379965"/>
            </a:xfrm>
          </p:grpSpPr>
          <p:sp>
            <p:nvSpPr>
              <p:cNvPr id="23" name="Bevel 22"/>
              <p:cNvSpPr/>
              <p:nvPr/>
            </p:nvSpPr>
            <p:spPr>
              <a:xfrm>
                <a:off x="327837" y="3947691"/>
                <a:ext cx="754912" cy="379965"/>
              </a:xfrm>
              <a:prstGeom prst="bevel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9648" y="3947691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Pump</a:t>
                </a:r>
                <a:endParaRPr lang="en-US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06738" y="2278386"/>
              <a:ext cx="795411" cy="379965"/>
              <a:chOff x="301959" y="5120817"/>
              <a:chExt cx="795411" cy="379965"/>
            </a:xfrm>
          </p:grpSpPr>
          <p:sp>
            <p:nvSpPr>
              <p:cNvPr id="50" name="Bevel 49"/>
              <p:cNvSpPr/>
              <p:nvPr/>
            </p:nvSpPr>
            <p:spPr>
              <a:xfrm>
                <a:off x="316026" y="5120817"/>
                <a:ext cx="754912" cy="379965"/>
              </a:xfrm>
              <a:prstGeom prst="bevel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01959" y="5138069"/>
                <a:ext cx="7954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Displace</a:t>
                </a:r>
                <a:endParaRPr lang="en-US" sz="1400" dirty="0"/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>
            <a:off x="4986068" y="2165730"/>
            <a:ext cx="2029095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993472" y="1007287"/>
            <a:ext cx="0" cy="218114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752931" y="2191413"/>
            <a:ext cx="2153641" cy="6532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838782" y="1086288"/>
            <a:ext cx="0" cy="218114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424290" y="3623471"/>
            <a:ext cx="4109610" cy="3143366"/>
            <a:chOff x="424290" y="3623471"/>
            <a:chExt cx="4109610" cy="3143366"/>
          </a:xfrm>
        </p:grpSpPr>
        <p:grpSp>
          <p:nvGrpSpPr>
            <p:cNvPr id="79" name="Group 78"/>
            <p:cNvGrpSpPr/>
            <p:nvPr/>
          </p:nvGrpSpPr>
          <p:grpSpPr>
            <a:xfrm>
              <a:off x="424290" y="3623471"/>
              <a:ext cx="4109610" cy="2852842"/>
              <a:chOff x="424290" y="3623471"/>
              <a:chExt cx="4109610" cy="285284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/>
              <a:srcRect r="20390"/>
              <a:stretch/>
            </p:blipFill>
            <p:spPr>
              <a:xfrm>
                <a:off x="1315840" y="3623471"/>
                <a:ext cx="2697574" cy="2852842"/>
              </a:xfrm>
              <a:prstGeom prst="rect">
                <a:avLst/>
              </a:prstGeom>
            </p:spPr>
          </p:pic>
          <p:cxnSp>
            <p:nvCxnSpPr>
              <p:cNvPr id="71" name="Straight Connector 70"/>
              <p:cNvCxnSpPr/>
              <p:nvPr/>
            </p:nvCxnSpPr>
            <p:spPr>
              <a:xfrm flipV="1">
                <a:off x="1756804" y="4895998"/>
                <a:ext cx="2153641" cy="6532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5"/>
              <a:srcRect l="80125" r="2799"/>
              <a:stretch/>
            </p:blipFill>
            <p:spPr>
              <a:xfrm>
                <a:off x="3955271" y="3623471"/>
                <a:ext cx="578629" cy="2852842"/>
              </a:xfrm>
              <a:prstGeom prst="rect">
                <a:avLst/>
              </a:prstGeom>
            </p:spPr>
          </p:pic>
          <p:cxnSp>
            <p:nvCxnSpPr>
              <p:cNvPr id="73" name="Straight Connector 72"/>
              <p:cNvCxnSpPr/>
              <p:nvPr/>
            </p:nvCxnSpPr>
            <p:spPr>
              <a:xfrm flipV="1">
                <a:off x="2826998" y="3798798"/>
                <a:ext cx="0" cy="218114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Group 87"/>
              <p:cNvGrpSpPr/>
              <p:nvPr/>
            </p:nvGrpSpPr>
            <p:grpSpPr>
              <a:xfrm>
                <a:off x="447237" y="4396808"/>
                <a:ext cx="754912" cy="379965"/>
                <a:chOff x="327837" y="3947691"/>
                <a:chExt cx="754912" cy="379965"/>
              </a:xfrm>
            </p:grpSpPr>
            <p:sp>
              <p:nvSpPr>
                <p:cNvPr id="89" name="Bevel 88"/>
                <p:cNvSpPr/>
                <p:nvPr/>
              </p:nvSpPr>
              <p:spPr>
                <a:xfrm>
                  <a:off x="327837" y="3947691"/>
                  <a:ext cx="754912" cy="379965"/>
                </a:xfrm>
                <a:prstGeom prst="bevel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39648" y="3947691"/>
                  <a:ext cx="731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Pump</a:t>
                  </a:r>
                  <a:endParaRPr lang="en-US" dirty="0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424290" y="4883654"/>
                <a:ext cx="795411" cy="379965"/>
                <a:chOff x="516731" y="2919672"/>
                <a:chExt cx="795411" cy="379965"/>
              </a:xfrm>
            </p:grpSpPr>
            <p:sp>
              <p:nvSpPr>
                <p:cNvPr id="92" name="Bevel 91"/>
                <p:cNvSpPr/>
                <p:nvPr/>
              </p:nvSpPr>
              <p:spPr>
                <a:xfrm>
                  <a:off x="531625" y="2919672"/>
                  <a:ext cx="754912" cy="379965"/>
                </a:xfrm>
                <a:prstGeom prst="bevel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516731" y="2954176"/>
                  <a:ext cx="7954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Displace</a:t>
                  </a:r>
                  <a:endParaRPr lang="en-US" sz="140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2345936" y="6489838"/>
                  <a:ext cx="9621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=135°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936" y="6489838"/>
                  <a:ext cx="96212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696" r="-5696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4528691" y="3614844"/>
            <a:ext cx="4172282" cy="3119446"/>
            <a:chOff x="4528691" y="3614844"/>
            <a:chExt cx="4172282" cy="3119446"/>
          </a:xfrm>
        </p:grpSpPr>
        <p:grpSp>
          <p:nvGrpSpPr>
            <p:cNvPr id="83" name="Group 82"/>
            <p:cNvGrpSpPr/>
            <p:nvPr/>
          </p:nvGrpSpPr>
          <p:grpSpPr>
            <a:xfrm>
              <a:off x="4528691" y="3614844"/>
              <a:ext cx="4172282" cy="3001616"/>
              <a:chOff x="4528691" y="3614844"/>
              <a:chExt cx="4172282" cy="300161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28691" y="3614844"/>
                <a:ext cx="3260963" cy="3001616"/>
                <a:chOff x="4528691" y="3614844"/>
                <a:chExt cx="3260963" cy="3001616"/>
              </a:xfrm>
            </p:grpSpPr>
            <p:pic>
              <p:nvPicPr>
                <p:cNvPr id="512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631" r="1288"/>
                <a:stretch/>
              </p:blipFill>
              <p:spPr bwMode="auto">
                <a:xfrm>
                  <a:off x="4528691" y="3709734"/>
                  <a:ext cx="3260963" cy="2656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4528691" y="6219645"/>
                  <a:ext cx="457377" cy="3968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554569" y="3614844"/>
                  <a:ext cx="228688" cy="1984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7920183" y="4412616"/>
                <a:ext cx="754912" cy="379965"/>
                <a:chOff x="552893" y="1523262"/>
                <a:chExt cx="754912" cy="379965"/>
              </a:xfrm>
            </p:grpSpPr>
            <p:sp>
              <p:nvSpPr>
                <p:cNvPr id="17" name="Bevel 16"/>
                <p:cNvSpPr/>
                <p:nvPr/>
              </p:nvSpPr>
              <p:spPr>
                <a:xfrm>
                  <a:off x="552893" y="1523262"/>
                  <a:ext cx="754912" cy="379965"/>
                </a:xfrm>
                <a:prstGeom prst="bevel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52893" y="1523263"/>
                  <a:ext cx="731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Pump</a:t>
                  </a:r>
                  <a:endParaRPr lang="en-US" dirty="0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7905562" y="4864958"/>
                <a:ext cx="795411" cy="379965"/>
                <a:chOff x="516731" y="2919672"/>
                <a:chExt cx="795411" cy="379965"/>
              </a:xfrm>
            </p:grpSpPr>
            <p:sp>
              <p:nvSpPr>
                <p:cNvPr id="32" name="Bevel 31"/>
                <p:cNvSpPr/>
                <p:nvPr/>
              </p:nvSpPr>
              <p:spPr>
                <a:xfrm>
                  <a:off x="531625" y="2919672"/>
                  <a:ext cx="754912" cy="379965"/>
                </a:xfrm>
                <a:prstGeom prst="bevel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16731" y="2954176"/>
                  <a:ext cx="7954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Displace</a:t>
                  </a:r>
                  <a:endParaRPr lang="en-US" sz="1400" dirty="0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5008293" y="4881746"/>
                <a:ext cx="2029095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026698" y="3713592"/>
                <a:ext cx="0" cy="218114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4980858" y="6457291"/>
                  <a:ext cx="9621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=135°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858" y="6457291"/>
                  <a:ext cx="962123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063" r="-569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147952" y="6457291"/>
                  <a:ext cx="8253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=45°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52" y="6457291"/>
                  <a:ext cx="82535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667" r="-7407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23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4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68"/>
    </mc:Choice>
    <mc:Fallback xmlns="">
      <p:transition spd="slow" advTm="72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Displaced squeezed </a:t>
            </a:r>
            <a:r>
              <a:rPr lang="en-US" dirty="0"/>
              <a:t>states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528691" y="1016811"/>
            <a:ext cx="4172282" cy="2606660"/>
            <a:chOff x="4528691" y="1016811"/>
            <a:chExt cx="4172282" cy="26066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569" y="1085498"/>
              <a:ext cx="3088436" cy="253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528691" y="1016811"/>
              <a:ext cx="228688" cy="19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Bevel 25"/>
            <p:cNvSpPr/>
            <p:nvPr/>
          </p:nvSpPr>
          <p:spPr>
            <a:xfrm>
              <a:off x="7919629" y="2168905"/>
              <a:ext cx="754912" cy="379965"/>
            </a:xfrm>
            <a:prstGeom prst="bevel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05562" y="2186157"/>
              <a:ext cx="795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Displace</a:t>
              </a:r>
              <a:endParaRPr lang="en-US" sz="1400" dirty="0"/>
            </a:p>
          </p:txBody>
        </p:sp>
        <p:sp>
          <p:nvSpPr>
            <p:cNvPr id="47" name="Bevel 46"/>
            <p:cNvSpPr/>
            <p:nvPr/>
          </p:nvSpPr>
          <p:spPr>
            <a:xfrm>
              <a:off x="7920183" y="1693995"/>
              <a:ext cx="754912" cy="379965"/>
            </a:xfrm>
            <a:prstGeom prst="bevel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920183" y="1693996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06738" y="979610"/>
            <a:ext cx="3984108" cy="2648915"/>
            <a:chOff x="406738" y="1008185"/>
            <a:chExt cx="3984108" cy="264891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518" y="1008185"/>
              <a:ext cx="2981328" cy="264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423990" y="1803034"/>
              <a:ext cx="754912" cy="379965"/>
              <a:chOff x="327837" y="3947691"/>
              <a:chExt cx="754912" cy="379965"/>
            </a:xfrm>
          </p:grpSpPr>
          <p:sp>
            <p:nvSpPr>
              <p:cNvPr id="23" name="Bevel 22"/>
              <p:cNvSpPr/>
              <p:nvPr/>
            </p:nvSpPr>
            <p:spPr>
              <a:xfrm>
                <a:off x="327837" y="3947691"/>
                <a:ext cx="754912" cy="379965"/>
              </a:xfrm>
              <a:prstGeom prst="bevel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9648" y="3947691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Pump</a:t>
                </a:r>
                <a:endParaRPr lang="en-US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06738" y="2278386"/>
              <a:ext cx="795411" cy="379965"/>
              <a:chOff x="301959" y="5120817"/>
              <a:chExt cx="795411" cy="379965"/>
            </a:xfrm>
          </p:grpSpPr>
          <p:sp>
            <p:nvSpPr>
              <p:cNvPr id="50" name="Bevel 49"/>
              <p:cNvSpPr/>
              <p:nvPr/>
            </p:nvSpPr>
            <p:spPr>
              <a:xfrm>
                <a:off x="316026" y="5120817"/>
                <a:ext cx="754912" cy="379965"/>
              </a:xfrm>
              <a:prstGeom prst="bevel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01959" y="5138069"/>
                <a:ext cx="7954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Displace</a:t>
                </a:r>
                <a:endParaRPr lang="en-US" sz="1400" dirty="0"/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>
            <a:off x="4986068" y="2165730"/>
            <a:ext cx="2029095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993472" y="1007287"/>
            <a:ext cx="0" cy="218114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752931" y="2191413"/>
            <a:ext cx="2153641" cy="6532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838782" y="1086288"/>
            <a:ext cx="0" cy="218114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424290" y="3623471"/>
            <a:ext cx="4109610" cy="3143366"/>
            <a:chOff x="424290" y="3623471"/>
            <a:chExt cx="4109610" cy="3143366"/>
          </a:xfrm>
        </p:grpSpPr>
        <p:grpSp>
          <p:nvGrpSpPr>
            <p:cNvPr id="79" name="Group 78"/>
            <p:cNvGrpSpPr/>
            <p:nvPr/>
          </p:nvGrpSpPr>
          <p:grpSpPr>
            <a:xfrm>
              <a:off x="424290" y="3623471"/>
              <a:ext cx="4109610" cy="2852842"/>
              <a:chOff x="424290" y="3623471"/>
              <a:chExt cx="4109610" cy="285284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/>
              <a:srcRect r="20390"/>
              <a:stretch/>
            </p:blipFill>
            <p:spPr>
              <a:xfrm>
                <a:off x="1315840" y="3623471"/>
                <a:ext cx="2697574" cy="2852842"/>
              </a:xfrm>
              <a:prstGeom prst="rect">
                <a:avLst/>
              </a:prstGeom>
            </p:spPr>
          </p:pic>
          <p:cxnSp>
            <p:nvCxnSpPr>
              <p:cNvPr id="71" name="Straight Connector 70"/>
              <p:cNvCxnSpPr/>
              <p:nvPr/>
            </p:nvCxnSpPr>
            <p:spPr>
              <a:xfrm flipV="1">
                <a:off x="1756804" y="4895998"/>
                <a:ext cx="2153641" cy="6532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4"/>
              <a:srcRect l="80125" r="2799"/>
              <a:stretch/>
            </p:blipFill>
            <p:spPr>
              <a:xfrm>
                <a:off x="3955271" y="3623471"/>
                <a:ext cx="578629" cy="2852842"/>
              </a:xfrm>
              <a:prstGeom prst="rect">
                <a:avLst/>
              </a:prstGeom>
            </p:spPr>
          </p:pic>
          <p:cxnSp>
            <p:nvCxnSpPr>
              <p:cNvPr id="73" name="Straight Connector 72"/>
              <p:cNvCxnSpPr/>
              <p:nvPr/>
            </p:nvCxnSpPr>
            <p:spPr>
              <a:xfrm flipV="1">
                <a:off x="2826998" y="3798798"/>
                <a:ext cx="0" cy="218114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Group 87"/>
              <p:cNvGrpSpPr/>
              <p:nvPr/>
            </p:nvGrpSpPr>
            <p:grpSpPr>
              <a:xfrm>
                <a:off x="447237" y="4396808"/>
                <a:ext cx="754912" cy="379965"/>
                <a:chOff x="327837" y="3947691"/>
                <a:chExt cx="754912" cy="379965"/>
              </a:xfrm>
            </p:grpSpPr>
            <p:sp>
              <p:nvSpPr>
                <p:cNvPr id="89" name="Bevel 88"/>
                <p:cNvSpPr/>
                <p:nvPr/>
              </p:nvSpPr>
              <p:spPr>
                <a:xfrm>
                  <a:off x="327837" y="3947691"/>
                  <a:ext cx="754912" cy="379965"/>
                </a:xfrm>
                <a:prstGeom prst="bevel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39648" y="3947691"/>
                  <a:ext cx="731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Pump</a:t>
                  </a:r>
                  <a:endParaRPr lang="en-US" dirty="0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424290" y="4883654"/>
                <a:ext cx="795411" cy="379965"/>
                <a:chOff x="516731" y="2919672"/>
                <a:chExt cx="795411" cy="379965"/>
              </a:xfrm>
            </p:grpSpPr>
            <p:sp>
              <p:nvSpPr>
                <p:cNvPr id="92" name="Bevel 91"/>
                <p:cNvSpPr/>
                <p:nvPr/>
              </p:nvSpPr>
              <p:spPr>
                <a:xfrm>
                  <a:off x="531625" y="2919672"/>
                  <a:ext cx="754912" cy="379965"/>
                </a:xfrm>
                <a:prstGeom prst="bevel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516731" y="2954176"/>
                  <a:ext cx="7954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Displace</a:t>
                  </a:r>
                  <a:endParaRPr lang="en-US" sz="140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2345936" y="6489838"/>
                  <a:ext cx="833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=45°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936" y="6489838"/>
                  <a:ext cx="83388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569" r="-656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4528691" y="3614844"/>
            <a:ext cx="4172282" cy="3119446"/>
            <a:chOff x="4528691" y="3614844"/>
            <a:chExt cx="4172282" cy="3119446"/>
          </a:xfrm>
        </p:grpSpPr>
        <p:grpSp>
          <p:nvGrpSpPr>
            <p:cNvPr id="83" name="Group 82"/>
            <p:cNvGrpSpPr/>
            <p:nvPr/>
          </p:nvGrpSpPr>
          <p:grpSpPr>
            <a:xfrm>
              <a:off x="4528691" y="3614844"/>
              <a:ext cx="4172282" cy="3001616"/>
              <a:chOff x="4528691" y="3614844"/>
              <a:chExt cx="4172282" cy="300161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28691" y="3614844"/>
                <a:ext cx="3260963" cy="3001616"/>
                <a:chOff x="4528691" y="3614844"/>
                <a:chExt cx="3260963" cy="3001616"/>
              </a:xfrm>
            </p:grpSpPr>
            <p:pic>
              <p:nvPicPr>
                <p:cNvPr id="512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631" r="1288"/>
                <a:stretch/>
              </p:blipFill>
              <p:spPr bwMode="auto">
                <a:xfrm>
                  <a:off x="4528691" y="3709734"/>
                  <a:ext cx="3260963" cy="2656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4528691" y="6219645"/>
                  <a:ext cx="457377" cy="3968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554569" y="3614844"/>
                  <a:ext cx="228688" cy="1984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7920183" y="4412616"/>
                <a:ext cx="754912" cy="379965"/>
                <a:chOff x="552893" y="1523262"/>
                <a:chExt cx="754912" cy="379965"/>
              </a:xfrm>
            </p:grpSpPr>
            <p:sp>
              <p:nvSpPr>
                <p:cNvPr id="17" name="Bevel 16"/>
                <p:cNvSpPr/>
                <p:nvPr/>
              </p:nvSpPr>
              <p:spPr>
                <a:xfrm>
                  <a:off x="552893" y="1523262"/>
                  <a:ext cx="754912" cy="379965"/>
                </a:xfrm>
                <a:prstGeom prst="bevel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52893" y="1523263"/>
                  <a:ext cx="731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Pump</a:t>
                  </a:r>
                  <a:endParaRPr lang="en-US" dirty="0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7905562" y="4864958"/>
                <a:ext cx="795411" cy="379965"/>
                <a:chOff x="516731" y="2919672"/>
                <a:chExt cx="795411" cy="379965"/>
              </a:xfrm>
            </p:grpSpPr>
            <p:sp>
              <p:nvSpPr>
                <p:cNvPr id="32" name="Bevel 31"/>
                <p:cNvSpPr/>
                <p:nvPr/>
              </p:nvSpPr>
              <p:spPr>
                <a:xfrm>
                  <a:off x="531625" y="2919672"/>
                  <a:ext cx="754912" cy="379965"/>
                </a:xfrm>
                <a:prstGeom prst="bevel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16731" y="2954176"/>
                  <a:ext cx="7954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Displace</a:t>
                  </a:r>
                  <a:endParaRPr lang="en-US" sz="1400" dirty="0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5008293" y="4881746"/>
                <a:ext cx="2029095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026698" y="3713592"/>
                <a:ext cx="0" cy="218114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4980858" y="6457291"/>
                  <a:ext cx="833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=45°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858" y="6457291"/>
                  <a:ext cx="833883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839" r="-656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147952" y="6457291"/>
                  <a:ext cx="8253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=45°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52" y="6457291"/>
                  <a:ext cx="82535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667" r="-7407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/>
          <a:srcRect l="13809" t="3748" r="2344" b="15936"/>
          <a:stretch/>
        </p:blipFill>
        <p:spPr>
          <a:xfrm>
            <a:off x="1695665" y="3787745"/>
            <a:ext cx="2241939" cy="2241938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V="1">
            <a:off x="1754993" y="4893491"/>
            <a:ext cx="2153641" cy="6532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828753" y="3786765"/>
            <a:ext cx="0" cy="218114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r="61013" b="17770"/>
          <a:stretch/>
        </p:blipFill>
        <p:spPr bwMode="auto">
          <a:xfrm>
            <a:off x="4959397" y="3765270"/>
            <a:ext cx="2150534" cy="21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/>
          <p:cNvCxnSpPr/>
          <p:nvPr/>
        </p:nvCxnSpPr>
        <p:spPr>
          <a:xfrm>
            <a:off x="5005679" y="4885006"/>
            <a:ext cx="2029095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024452" y="3708123"/>
            <a:ext cx="0" cy="218114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7"/>
    </mc:Choice>
    <mc:Fallback xmlns="">
      <p:transition spd="slow" advTm="1582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Displaced squeezed </a:t>
            </a:r>
            <a:r>
              <a:rPr lang="en-US" dirty="0"/>
              <a:t>states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851" y="2956798"/>
            <a:ext cx="50074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8472" y="2520077"/>
            <a:ext cx="50074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468" y="1663430"/>
            <a:ext cx="3094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Experimental </a:t>
            </a:r>
          </a:p>
          <a:p>
            <a:pPr algn="ctr"/>
            <a:r>
              <a:rPr lang="en-US" sz="2200" dirty="0" smtClean="0"/>
              <a:t>coherent squeezed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593" y="1262903"/>
            <a:ext cx="33122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The hybrid ring </a:t>
            </a:r>
            <a:r>
              <a:rPr lang="en-US" sz="2200" b="1" dirty="0" smtClean="0"/>
              <a:t>input</a:t>
            </a:r>
            <a:r>
              <a:rPr lang="en-US" sz="2200" dirty="0" smtClean="0"/>
              <a:t> states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859" b="-247"/>
          <a:stretch/>
        </p:blipFill>
        <p:spPr>
          <a:xfrm>
            <a:off x="4927536" y="1231603"/>
            <a:ext cx="3241306" cy="22454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00552" y="1077706"/>
            <a:ext cx="500742" cy="18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1762" y="3781841"/>
            <a:ext cx="7185695" cy="2270616"/>
            <a:chOff x="771762" y="3781841"/>
            <a:chExt cx="7185695" cy="22706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762" y="3781841"/>
              <a:ext cx="3075060" cy="2270616"/>
            </a:xfrm>
            <a:prstGeom prst="rect">
              <a:avLst/>
            </a:prstGeom>
          </p:spPr>
        </p:pic>
        <p:sp>
          <p:nvSpPr>
            <p:cNvPr id="17" name="Abgerundetes Rechteck 23"/>
            <p:cNvSpPr/>
            <p:nvPr/>
          </p:nvSpPr>
          <p:spPr bwMode="auto">
            <a:xfrm>
              <a:off x="3895256" y="4482041"/>
              <a:ext cx="4062201" cy="882378"/>
            </a:xfrm>
            <a:prstGeom prst="roundRect">
              <a:avLst/>
            </a:prstGeom>
            <a:gradFill flip="none" rotWithShape="1">
              <a:gsLst>
                <a:gs pos="75000">
                  <a:srgbClr val="FF0000">
                    <a:alpha val="20000"/>
                  </a:srgbClr>
                </a:gs>
                <a:gs pos="25000">
                  <a:srgbClr val="0000FF">
                    <a:alpha val="2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dist="88900" dir="408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24"/>
                <p:cNvSpPr txBox="1"/>
                <p:nvPr/>
              </p:nvSpPr>
              <p:spPr>
                <a:xfrm>
                  <a:off x="3921893" y="4512640"/>
                  <a:ext cx="3151258" cy="853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acc>
                          </m:e>
                          <m:sub>
                            <m: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𝝃</m:t>
                                </m:r>
                              </m:num>
                              <m:den>
                                <m: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acc>
                          </m:e>
                          <m:sub>
                            <m: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𝝃</m:t>
                                </m:r>
                              </m:num>
                              <m:den>
                                <m: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acc>
                          </m:e>
                          <m:sub>
                            <m: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𝟏𝟐</m:t>
                            </m:r>
                          </m:sub>
                        </m:sSub>
                        <m:d>
                          <m:dPr>
                            <m:ctrlP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𝝃</m:t>
                                </m:r>
                              </m:num>
                              <m:den>
                                <m:r>
                                  <a:rPr lang="de-DE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de-DE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sub>
                            <m: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sub>
                            <m:r>
                              <a:rPr lang="de-DE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de-DE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sz="2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1893" y="4512640"/>
                  <a:ext cx="3151258" cy="8530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30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625443" y="3350954"/>
            <a:ext cx="3511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The hybrid ring </a:t>
            </a:r>
            <a:r>
              <a:rPr lang="en-US" altLang="zh-CN" sz="2200" b="1" dirty="0" smtClean="0"/>
              <a:t>output </a:t>
            </a:r>
            <a:r>
              <a:rPr lang="en-US" sz="2200" dirty="0" smtClean="0"/>
              <a:t>states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25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64"/>
    </mc:Choice>
    <mc:Fallback xmlns="">
      <p:transition spd="slow" advTm="90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Displaced squeezed </a:t>
            </a:r>
            <a:r>
              <a:rPr lang="en-US" dirty="0"/>
              <a:t>states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851" y="2956798"/>
            <a:ext cx="50074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8472" y="2520077"/>
            <a:ext cx="50074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468" y="1663430"/>
            <a:ext cx="3094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Experimental </a:t>
            </a:r>
          </a:p>
          <a:p>
            <a:pPr algn="ctr"/>
            <a:r>
              <a:rPr lang="en-US" sz="2200" dirty="0" smtClean="0"/>
              <a:t>coherent squeezed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593" y="1262903"/>
            <a:ext cx="33122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The hybrid ring </a:t>
            </a:r>
            <a:r>
              <a:rPr lang="en-US" sz="2200" b="1" dirty="0" smtClean="0"/>
              <a:t>input</a:t>
            </a:r>
            <a:r>
              <a:rPr lang="en-US" sz="2200" dirty="0" smtClean="0"/>
              <a:t> states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859" b="-247"/>
          <a:stretch/>
        </p:blipFill>
        <p:spPr>
          <a:xfrm>
            <a:off x="4927536" y="1231603"/>
            <a:ext cx="3241306" cy="22454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09883" y="1068375"/>
            <a:ext cx="500742" cy="18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1352" y="3350954"/>
            <a:ext cx="4379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The hybrid ring </a:t>
            </a:r>
            <a:r>
              <a:rPr lang="en-US" altLang="zh-CN" sz="2200" b="1" dirty="0" smtClean="0"/>
              <a:t>output </a:t>
            </a:r>
            <a:r>
              <a:rPr lang="en-US" sz="2200" dirty="0" smtClean="0"/>
              <a:t>states</a:t>
            </a:r>
          </a:p>
          <a:p>
            <a:pPr algn="ctr"/>
            <a:r>
              <a:rPr lang="en-US" sz="2200" dirty="0" smtClean="0"/>
              <a:t>(based on the beam splitter relation)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615" y="3566397"/>
            <a:ext cx="3319227" cy="32388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4607175"/>
            <a:ext cx="3290952" cy="2249145"/>
            <a:chOff x="0" y="4607175"/>
            <a:chExt cx="3290952" cy="2249145"/>
          </a:xfrm>
        </p:grpSpPr>
        <p:sp>
          <p:nvSpPr>
            <p:cNvPr id="20" name="Text Box 68"/>
            <p:cNvSpPr txBox="1">
              <a:spLocks noChangeArrowheads="1"/>
            </p:cNvSpPr>
            <p:nvPr/>
          </p:nvSpPr>
          <p:spPr bwMode="auto">
            <a:xfrm>
              <a:off x="0" y="6543898"/>
              <a:ext cx="3050278" cy="3124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lIns="81639" tIns="55221" rIns="81639" bIns="4082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pPr lvl="0" algn="r">
                <a:defRPr/>
              </a:pPr>
              <a:r>
                <a:rPr lang="en-US" sz="1400" kern="0" dirty="0">
                  <a:cs typeface="Tahoma"/>
                </a:rPr>
                <a:t>EPM </a:t>
              </a:r>
              <a:r>
                <a:rPr lang="en-US" sz="1400" i="1" kern="0" dirty="0">
                  <a:cs typeface="Tahoma"/>
                </a:rPr>
                <a:t>et al.</a:t>
              </a:r>
              <a:r>
                <a:rPr lang="en-US" sz="1400" kern="0" dirty="0">
                  <a:cs typeface="Tahoma"/>
                </a:rPr>
                <a:t>, PRL </a:t>
              </a:r>
              <a:r>
                <a:rPr lang="en-US" sz="1400" b="1" kern="0" dirty="0">
                  <a:cs typeface="Tahoma"/>
                </a:rPr>
                <a:t>109</a:t>
              </a:r>
              <a:r>
                <a:rPr lang="en-US" sz="1400" kern="0" dirty="0">
                  <a:cs typeface="Tahoma"/>
                </a:rPr>
                <a:t>, 250502 (2012)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3593" y="4607175"/>
              <a:ext cx="25273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Previous work: </a:t>
              </a:r>
            </a:p>
            <a:p>
              <a:r>
                <a:rPr lang="en-US" sz="2200" dirty="0" smtClean="0"/>
                <a:t>Maximum negativity</a:t>
              </a:r>
            </a:p>
            <a:p>
              <a:r>
                <a:rPr lang="en-US" sz="2200" dirty="0" smtClean="0"/>
                <a:t>0.55</a:t>
              </a:r>
              <a:r>
                <a:rPr lang="en-US" sz="2200" dirty="0" smtClean="0">
                  <a:sym typeface="Wingdings" panose="05000000000000000000" pitchFamily="2" charset="2"/>
                </a:rPr>
                <a:t> 3.2 dB TMS</a:t>
              </a:r>
              <a:r>
                <a:rPr lang="en-US" sz="2200" dirty="0" smtClean="0"/>
                <a:t> </a:t>
              </a:r>
              <a:endParaRPr lang="en-US" sz="2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26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4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49"/>
    </mc:Choice>
    <mc:Fallback xmlns="">
      <p:transition spd="slow" advTm="12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11" y="1130239"/>
            <a:ext cx="7882040" cy="561890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 smtClean="0"/>
              <a:t>Dual-path state reconstruction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en-US" sz="2000" dirty="0" smtClean="0"/>
          </a:p>
          <a:p>
            <a:pPr marL="457200" indent="-457200">
              <a:spcAft>
                <a:spcPts val="600"/>
              </a:spcAft>
              <a:buAutoNum type="arabicPeriod"/>
            </a:pPr>
            <a:endParaRPr lang="en-US" sz="2000" dirty="0" smtClean="0"/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 smtClean="0"/>
              <a:t>Squeezing with JPA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en-US" sz="2000" dirty="0" smtClean="0"/>
          </a:p>
          <a:p>
            <a:pPr marL="457200" indent="-457200">
              <a:spcAft>
                <a:spcPts val="600"/>
              </a:spcAft>
              <a:buAutoNum type="arabicPeriod"/>
            </a:pPr>
            <a:endParaRPr lang="en-US" sz="2000" dirty="0" smtClean="0"/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 smtClean="0"/>
              <a:t>Displacement of squeezed state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en-US" sz="2000" dirty="0" smtClean="0"/>
          </a:p>
          <a:p>
            <a:pPr marL="457200" indent="-457200">
              <a:spcAft>
                <a:spcPts val="600"/>
              </a:spcAft>
              <a:buAutoNum type="arabicPeriod"/>
            </a:pPr>
            <a:endParaRPr lang="en-US" sz="2000" dirty="0" smtClean="0"/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 smtClean="0"/>
              <a:t>Path entanglement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714" y="2271665"/>
            <a:ext cx="1572472" cy="155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85" y="3822115"/>
            <a:ext cx="2856686" cy="150020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27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960" y="5251027"/>
            <a:ext cx="1608335" cy="1569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406" y="1058948"/>
            <a:ext cx="1269108" cy="16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57"/>
    </mc:Choice>
    <mc:Fallback xmlns="">
      <p:transition spd="slow" advTm="5385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Outlook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0" y="2578552"/>
            <a:ext cx="6368141" cy="42794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08968" y="3034593"/>
            <a:ext cx="3735032" cy="22885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tabLst>
                <a:tab pos="623888" algn="l"/>
              </a:tabLst>
            </a:pPr>
            <a:r>
              <a:rPr lang="en-US" sz="2000" dirty="0" smtClean="0"/>
              <a:t>Pure two-mode squeezed state </a:t>
            </a:r>
          </a:p>
          <a:p>
            <a:pPr>
              <a:lnSpc>
                <a:spcPct val="150000"/>
              </a:lnSpc>
              <a:tabLst>
                <a:tab pos="623888" algn="l"/>
              </a:tabLst>
            </a:pPr>
            <a:r>
              <a:rPr lang="en-US" sz="2000" dirty="0" smtClean="0"/>
              <a:t>G</a:t>
            </a:r>
            <a:r>
              <a:rPr lang="en-US" sz="2000" baseline="30000" dirty="0" smtClean="0"/>
              <a:t>(2) </a:t>
            </a:r>
            <a:r>
              <a:rPr lang="en-US" sz="2000" dirty="0" smtClean="0"/>
              <a:t>correlation time</a:t>
            </a:r>
          </a:p>
          <a:p>
            <a:pPr>
              <a:lnSpc>
                <a:spcPct val="150000"/>
              </a:lnSpc>
              <a:tabLst>
                <a:tab pos="623888" algn="l"/>
              </a:tabLst>
            </a:pPr>
            <a:r>
              <a:rPr lang="en-US" sz="2000" dirty="0" smtClean="0"/>
              <a:t>Remote state preparation</a:t>
            </a:r>
          </a:p>
          <a:p>
            <a:pPr>
              <a:lnSpc>
                <a:spcPct val="150000"/>
              </a:lnSpc>
              <a:tabLst>
                <a:tab pos="623888" algn="l"/>
              </a:tabLst>
            </a:pPr>
            <a:r>
              <a:rPr lang="en-US" sz="2000" dirty="0" smtClean="0"/>
              <a:t>Quantum teleportation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8967" y="1036179"/>
            <a:ext cx="168809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Current status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08967" y="2584481"/>
            <a:ext cx="15267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the future</a:t>
            </a:r>
            <a:endParaRPr lang="en-US" sz="2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08967" y="1436289"/>
            <a:ext cx="3735032" cy="1236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tabLst>
                <a:tab pos="623888" algn="l"/>
              </a:tabLst>
            </a:pPr>
            <a:r>
              <a:rPr lang="en-US" sz="2000" dirty="0" smtClean="0"/>
              <a:t>Linear transformation</a:t>
            </a:r>
          </a:p>
          <a:p>
            <a:pPr>
              <a:lnSpc>
                <a:spcPct val="150000"/>
              </a:lnSpc>
              <a:tabLst>
                <a:tab pos="623888" algn="l"/>
              </a:tabLst>
            </a:pPr>
            <a:r>
              <a:rPr lang="en-US" sz="2000" dirty="0" smtClean="0"/>
              <a:t>Two-mode squeezed state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28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9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41"/>
    </mc:Choice>
    <mc:Fallback xmlns="">
      <p:transition spd="slow" advTm="78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15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53760" y="188640"/>
            <a:ext cx="1968480" cy="5314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2900" dirty="0" smtClean="0">
                <a:solidFill>
                  <a:srgbClr val="000000"/>
                </a:solidFill>
                <a:latin typeface="Calibri" pitchFamily="34" charset="0"/>
              </a:rPr>
              <a:t>SQC group</a:t>
            </a:r>
            <a:endParaRPr lang="en-US" sz="2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00661" y="850951"/>
            <a:ext cx="1474560" cy="51514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A. Baust 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. Eder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J.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Goetz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Häberlein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Wulschner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en-GB" dirty="0" err="1" smtClean="0"/>
              <a:t>Edwar</a:t>
            </a:r>
            <a:r>
              <a:rPr lang="en-GB" dirty="0" smtClean="0"/>
              <a:t> </a:t>
            </a:r>
            <a:r>
              <a:rPr lang="en-GB" dirty="0" err="1" smtClean="0"/>
              <a:t>Xie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b="1" dirty="0" smtClean="0">
                <a:solidFill>
                  <a:srgbClr val="000000"/>
                </a:solidFill>
                <a:latin typeface="Calibri" pitchFamily="34" charset="0"/>
              </a:rPr>
              <a:t>L. Zhong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en-US" b="1" dirty="0" smtClean="0"/>
              <a:t>M. </a:t>
            </a:r>
            <a:r>
              <a:rPr lang="en-US" b="1" dirty="0" err="1" smtClean="0"/>
              <a:t>Betzenbichler</a:t>
            </a:r>
            <a:endParaRPr lang="en-US" b="1" dirty="0" smtClean="0"/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en-US" b="1" dirty="0" smtClean="0"/>
              <a:t>S. </a:t>
            </a:r>
            <a:r>
              <a:rPr lang="en-US" b="1" dirty="0" err="1" smtClean="0"/>
              <a:t>Pogorzalek</a:t>
            </a:r>
            <a:endParaRPr lang="de-DE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endParaRPr lang="de-DE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K. </a:t>
            </a:r>
            <a:r>
              <a:rPr lang="en-GB" b="1" dirty="0" err="1" smtClean="0">
                <a:solidFill>
                  <a:srgbClr val="000000"/>
                </a:solidFill>
                <a:latin typeface="Calibri" pitchFamily="34" charset="0"/>
              </a:rPr>
              <a:t>Fedorov</a:t>
            </a:r>
            <a:endParaRPr lang="en-GB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b="1" dirty="0" smtClean="0">
                <a:solidFill>
                  <a:srgbClr val="000000"/>
                </a:solidFill>
                <a:latin typeface="Calibri" pitchFamily="34" charset="0"/>
              </a:rPr>
              <a:t>E. P. Menzel</a:t>
            </a:r>
            <a:endParaRPr lang="de-DE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H. Hübl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b="1" dirty="0" smtClean="0">
                <a:solidFill>
                  <a:srgbClr val="000000"/>
                </a:solidFill>
                <a:latin typeface="Calibri" pitchFamily="34" charset="0"/>
              </a:rPr>
              <a:t>F. Deppe</a:t>
            </a:r>
            <a:endParaRPr lang="de-DE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A. Marx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R. Gross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027646" y="2011530"/>
            <a:ext cx="2383200" cy="9274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K.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Inomata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(NEC)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T. Yamamoto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(NEC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Y. Nakamura (U. Tokyo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747934" y="1560494"/>
            <a:ext cx="1815840" cy="5314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</a:tabLst>
            </a:pPr>
            <a:r>
              <a:rPr lang="de-DE" sz="2900" dirty="0">
                <a:solidFill>
                  <a:srgbClr val="000000"/>
                </a:solidFill>
                <a:latin typeface="Calibri" pitchFamily="34" charset="0"/>
              </a:rPr>
              <a:t>JPA </a:t>
            </a:r>
            <a:r>
              <a:rPr lang="de-DE" sz="2900" dirty="0" smtClean="0">
                <a:solidFill>
                  <a:srgbClr val="000000"/>
                </a:solidFill>
                <a:latin typeface="Calibri" pitchFamily="34" charset="0"/>
              </a:rPr>
              <a:t>sample</a:t>
            </a:r>
            <a:endParaRPr lang="de-DE" sz="2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040334" y="287254"/>
            <a:ext cx="2325600" cy="17742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R. Di Candia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 (Bilbao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de-DE" b="1" dirty="0" smtClean="0">
                <a:solidFill>
                  <a:srgbClr val="000000"/>
                </a:solidFill>
                <a:latin typeface="Calibri" pitchFamily="34" charset="0"/>
              </a:rPr>
              <a:t>M. Sanz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(Bilbao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b="1" dirty="0"/>
              <a:t>Mikel </a:t>
            </a:r>
            <a:r>
              <a:rPr lang="en-US" b="1" dirty="0" err="1" smtClean="0"/>
              <a:t>Sanz</a:t>
            </a:r>
            <a:r>
              <a:rPr lang="zh-CN" altLang="en-US" b="1" dirty="0" smtClean="0"/>
              <a:t> </a:t>
            </a:r>
            <a:r>
              <a:rPr lang="en-US" altLang="zh-CN" dirty="0" smtClean="0"/>
              <a:t>(Bilbao)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de-DE" b="1" dirty="0" smtClean="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. Solano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(Bilbao)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</a:tabLst>
            </a:pPr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754000" y="225141"/>
            <a:ext cx="1211040" cy="5314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2000"/>
              </a:lnSpc>
              <a:tabLst>
                <a:tab pos="656650" algn="l"/>
              </a:tabLst>
            </a:pPr>
            <a:r>
              <a:rPr lang="en-US" sz="2900" dirty="0" smtClean="0">
                <a:solidFill>
                  <a:srgbClr val="000000"/>
                </a:solidFill>
                <a:latin typeface="Calibri" pitchFamily="34" charset="0"/>
              </a:rPr>
              <a:t>Theory</a:t>
            </a:r>
            <a:endParaRPr lang="en-US" sz="29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9836" y="6093296"/>
            <a:ext cx="720725" cy="71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1048" y="6218709"/>
            <a:ext cx="889000" cy="468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2123" y="6128221"/>
            <a:ext cx="744538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861" y="6145684"/>
            <a:ext cx="596900" cy="612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5536" y="6145684"/>
            <a:ext cx="603250" cy="611187"/>
            <a:chOff x="647" y="4305"/>
            <a:chExt cx="380" cy="385"/>
          </a:xfrm>
        </p:grpSpPr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756" y="4371"/>
              <a:ext cx="136" cy="136"/>
            </a:xfrm>
            <a:custGeom>
              <a:avLst/>
              <a:gdLst/>
              <a:ahLst/>
              <a:cxnLst>
                <a:cxn ang="0">
                  <a:pos x="301" y="602"/>
                </a:cxn>
                <a:cxn ang="0">
                  <a:pos x="603" y="301"/>
                </a:cxn>
                <a:cxn ang="0">
                  <a:pos x="301" y="0"/>
                </a:cxn>
                <a:cxn ang="0">
                  <a:pos x="0" y="301"/>
                </a:cxn>
                <a:cxn ang="0">
                  <a:pos x="301" y="602"/>
                </a:cxn>
              </a:cxnLst>
              <a:rect l="0" t="0" r="r" b="b"/>
              <a:pathLst>
                <a:path w="604" h="603">
                  <a:moveTo>
                    <a:pt x="301" y="602"/>
                  </a:moveTo>
                  <a:cubicBezTo>
                    <a:pt x="467" y="602"/>
                    <a:pt x="603" y="467"/>
                    <a:pt x="603" y="301"/>
                  </a:cubicBezTo>
                  <a:cubicBezTo>
                    <a:pt x="603" y="135"/>
                    <a:pt x="467" y="0"/>
                    <a:pt x="301" y="0"/>
                  </a:cubicBezTo>
                  <a:cubicBezTo>
                    <a:pt x="135" y="0"/>
                    <a:pt x="0" y="135"/>
                    <a:pt x="0" y="301"/>
                  </a:cubicBezTo>
                  <a:cubicBezTo>
                    <a:pt x="0" y="467"/>
                    <a:pt x="135" y="602"/>
                    <a:pt x="301" y="602"/>
                  </a:cubicBez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756" y="4371"/>
              <a:ext cx="136" cy="136"/>
            </a:xfrm>
            <a:custGeom>
              <a:avLst/>
              <a:gdLst/>
              <a:ahLst/>
              <a:cxnLst>
                <a:cxn ang="0">
                  <a:pos x="301" y="602"/>
                </a:cxn>
                <a:cxn ang="0">
                  <a:pos x="603" y="301"/>
                </a:cxn>
                <a:cxn ang="0">
                  <a:pos x="301" y="0"/>
                </a:cxn>
                <a:cxn ang="0">
                  <a:pos x="0" y="301"/>
                </a:cxn>
                <a:cxn ang="0">
                  <a:pos x="301" y="602"/>
                </a:cxn>
              </a:cxnLst>
              <a:rect l="0" t="0" r="r" b="b"/>
              <a:pathLst>
                <a:path w="604" h="603">
                  <a:moveTo>
                    <a:pt x="301" y="602"/>
                  </a:moveTo>
                  <a:cubicBezTo>
                    <a:pt x="467" y="602"/>
                    <a:pt x="603" y="467"/>
                    <a:pt x="603" y="301"/>
                  </a:cubicBezTo>
                  <a:cubicBezTo>
                    <a:pt x="603" y="135"/>
                    <a:pt x="467" y="0"/>
                    <a:pt x="301" y="0"/>
                  </a:cubicBezTo>
                  <a:cubicBezTo>
                    <a:pt x="135" y="0"/>
                    <a:pt x="0" y="135"/>
                    <a:pt x="0" y="301"/>
                  </a:cubicBezTo>
                  <a:cubicBezTo>
                    <a:pt x="0" y="467"/>
                    <a:pt x="135" y="602"/>
                    <a:pt x="301" y="602"/>
                  </a:cubicBezTo>
                </a:path>
              </a:pathLst>
            </a:custGeom>
            <a:noFill/>
            <a:ln w="11880" cap="flat">
              <a:solidFill>
                <a:srgbClr val="1A68B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647" y="4346"/>
              <a:ext cx="355" cy="67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242" y="301"/>
                </a:cxn>
                <a:cxn ang="0">
                  <a:pos x="783" y="0"/>
                </a:cxn>
                <a:cxn ang="0">
                  <a:pos x="1300" y="301"/>
                </a:cxn>
                <a:cxn ang="0">
                  <a:pos x="1571" y="301"/>
                </a:cxn>
              </a:cxnLst>
              <a:rect l="0" t="0" r="r" b="b"/>
              <a:pathLst>
                <a:path w="1572" h="302">
                  <a:moveTo>
                    <a:pt x="0" y="301"/>
                  </a:moveTo>
                  <a:lnTo>
                    <a:pt x="242" y="301"/>
                  </a:lnTo>
                  <a:cubicBezTo>
                    <a:pt x="422" y="301"/>
                    <a:pt x="464" y="0"/>
                    <a:pt x="783" y="0"/>
                  </a:cubicBezTo>
                  <a:cubicBezTo>
                    <a:pt x="1102" y="0"/>
                    <a:pt x="1119" y="301"/>
                    <a:pt x="1300" y="301"/>
                  </a:cubicBezTo>
                  <a:lnTo>
                    <a:pt x="1571" y="301"/>
                  </a:lnTo>
                </a:path>
              </a:pathLst>
            </a:custGeom>
            <a:noFill/>
            <a:ln w="10800" cap="flat">
              <a:solidFill>
                <a:srgbClr val="1A68B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47" y="4329"/>
              <a:ext cx="355" cy="221"/>
              <a:chOff x="647" y="4329"/>
              <a:chExt cx="355" cy="221"/>
            </a:xfrm>
          </p:grpSpPr>
          <p:sp>
            <p:nvSpPr>
              <p:cNvPr id="47" name="Freeform 13"/>
              <p:cNvSpPr>
                <a:spLocks noChangeArrowheads="1"/>
              </p:cNvSpPr>
              <p:nvPr/>
            </p:nvSpPr>
            <p:spPr bwMode="auto">
              <a:xfrm>
                <a:off x="647" y="4463"/>
                <a:ext cx="355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2" y="0"/>
                  </a:cxn>
                  <a:cxn ang="0">
                    <a:pos x="783" y="301"/>
                  </a:cxn>
                  <a:cxn ang="0">
                    <a:pos x="1300" y="0"/>
                  </a:cxn>
                  <a:cxn ang="0">
                    <a:pos x="1571" y="0"/>
                  </a:cxn>
                </a:cxnLst>
                <a:rect l="0" t="0" r="r" b="b"/>
                <a:pathLst>
                  <a:path w="1572" h="302">
                    <a:moveTo>
                      <a:pt x="0" y="0"/>
                    </a:moveTo>
                    <a:lnTo>
                      <a:pt x="242" y="0"/>
                    </a:lnTo>
                    <a:cubicBezTo>
                      <a:pt x="422" y="0"/>
                      <a:pt x="464" y="301"/>
                      <a:pt x="783" y="301"/>
                    </a:cubicBezTo>
                    <a:cubicBezTo>
                      <a:pt x="1102" y="301"/>
                      <a:pt x="1119" y="0"/>
                      <a:pt x="1300" y="0"/>
                    </a:cubicBezTo>
                    <a:lnTo>
                      <a:pt x="1571" y="0"/>
                    </a:lnTo>
                  </a:path>
                </a:pathLst>
              </a:custGeom>
              <a:noFill/>
              <a:ln w="10800" cap="flat">
                <a:solidFill>
                  <a:srgbClr val="1A68BB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647" y="4329"/>
                <a:ext cx="355" cy="221"/>
                <a:chOff x="647" y="4329"/>
                <a:chExt cx="355" cy="221"/>
              </a:xfrm>
            </p:grpSpPr>
            <p:sp>
              <p:nvSpPr>
                <p:cNvPr id="49" name="Freeform 15"/>
                <p:cNvSpPr>
                  <a:spLocks noChangeArrowheads="1"/>
                </p:cNvSpPr>
                <p:nvPr/>
              </p:nvSpPr>
              <p:spPr bwMode="auto">
                <a:xfrm>
                  <a:off x="647" y="4329"/>
                  <a:ext cx="354" cy="36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242" y="162"/>
                    </a:cxn>
                    <a:cxn ang="0">
                      <a:pos x="775" y="0"/>
                    </a:cxn>
                    <a:cxn ang="0">
                      <a:pos x="1300" y="162"/>
                    </a:cxn>
                    <a:cxn ang="0">
                      <a:pos x="1566" y="162"/>
                    </a:cxn>
                  </a:cxnLst>
                  <a:rect l="0" t="0" r="r" b="b"/>
                  <a:pathLst>
                    <a:path w="1567" h="163">
                      <a:moveTo>
                        <a:pt x="0" y="162"/>
                      </a:moveTo>
                      <a:lnTo>
                        <a:pt x="242" y="162"/>
                      </a:lnTo>
                      <a:cubicBezTo>
                        <a:pt x="387" y="162"/>
                        <a:pt x="489" y="0"/>
                        <a:pt x="775" y="0"/>
                      </a:cubicBezTo>
                      <a:cubicBezTo>
                        <a:pt x="1061" y="0"/>
                        <a:pt x="1151" y="162"/>
                        <a:pt x="1300" y="162"/>
                      </a:cubicBezTo>
                      <a:lnTo>
                        <a:pt x="1566" y="162"/>
                      </a:lnTo>
                    </a:path>
                  </a:pathLst>
                </a:custGeom>
                <a:noFill/>
                <a:ln w="10800" cap="flat">
                  <a:solidFill>
                    <a:srgbClr val="1A68B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647" y="4512"/>
                  <a:ext cx="355" cy="38"/>
                  <a:chOff x="647" y="4512"/>
                  <a:chExt cx="355" cy="38"/>
                </a:xfrm>
              </p:grpSpPr>
              <p:sp>
                <p:nvSpPr>
                  <p:cNvPr id="51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647" y="4512"/>
                    <a:ext cx="355" cy="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2" y="0"/>
                      </a:cxn>
                      <a:cxn ang="0">
                        <a:pos x="783" y="170"/>
                      </a:cxn>
                      <a:cxn ang="0">
                        <a:pos x="1300" y="0"/>
                      </a:cxn>
                      <a:cxn ang="0">
                        <a:pos x="1571" y="0"/>
                      </a:cxn>
                    </a:cxnLst>
                    <a:rect l="0" t="0" r="r" b="b"/>
                    <a:pathLst>
                      <a:path w="1572" h="171">
                        <a:moveTo>
                          <a:pt x="0" y="0"/>
                        </a:moveTo>
                        <a:lnTo>
                          <a:pt x="242" y="0"/>
                        </a:lnTo>
                        <a:cubicBezTo>
                          <a:pt x="387" y="0"/>
                          <a:pt x="497" y="170"/>
                          <a:pt x="783" y="170"/>
                        </a:cubicBezTo>
                        <a:cubicBezTo>
                          <a:pt x="1069" y="170"/>
                          <a:pt x="1151" y="0"/>
                          <a:pt x="1300" y="0"/>
                        </a:cubicBezTo>
                        <a:lnTo>
                          <a:pt x="1571" y="0"/>
                        </a:lnTo>
                      </a:path>
                    </a:pathLst>
                  </a:custGeom>
                  <a:noFill/>
                  <a:ln w="10800" cap="flat">
                    <a:solidFill>
                      <a:srgbClr val="1A68BB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647" y="4317"/>
              <a:ext cx="354" cy="0"/>
            </a:xfrm>
            <a:prstGeom prst="line">
              <a:avLst/>
            </a:prstGeom>
            <a:noFill/>
            <a:ln w="10800" cap="flat">
              <a:solidFill>
                <a:srgbClr val="1A68B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647" y="4562"/>
              <a:ext cx="354" cy="0"/>
            </a:xfrm>
            <a:prstGeom prst="line">
              <a:avLst/>
            </a:prstGeom>
            <a:noFill/>
            <a:ln w="10800" cap="flat">
              <a:solidFill>
                <a:srgbClr val="1A68B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rrowheads="1"/>
            </p:cNvSpPr>
            <p:nvPr/>
          </p:nvSpPr>
          <p:spPr bwMode="auto">
            <a:xfrm>
              <a:off x="956" y="4365"/>
              <a:ext cx="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0" y="0"/>
                </a:cxn>
              </a:cxnLst>
              <a:rect l="0" t="0" r="r" b="b"/>
              <a:pathLst>
                <a:path w="201" h="1">
                  <a:moveTo>
                    <a:pt x="0" y="0"/>
                  </a:moveTo>
                  <a:lnTo>
                    <a:pt x="200" y="0"/>
                  </a:lnTo>
                  <a:lnTo>
                    <a:pt x="0" y="0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992" y="4354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1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1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rrowheads="1"/>
            </p:cNvSpPr>
            <p:nvPr/>
          </p:nvSpPr>
          <p:spPr bwMode="auto">
            <a:xfrm>
              <a:off x="992" y="4354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1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1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noFill/>
            <a:ln w="11880" cap="flat">
              <a:solidFill>
                <a:srgbClr val="1A68B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rrowheads="1"/>
            </p:cNvSpPr>
            <p:nvPr/>
          </p:nvSpPr>
          <p:spPr bwMode="auto">
            <a:xfrm>
              <a:off x="956" y="4511"/>
              <a:ext cx="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0" y="0"/>
                </a:cxn>
              </a:cxnLst>
              <a:rect l="0" t="0" r="r" b="b"/>
              <a:pathLst>
                <a:path w="201" h="1">
                  <a:moveTo>
                    <a:pt x="0" y="0"/>
                  </a:moveTo>
                  <a:lnTo>
                    <a:pt x="200" y="0"/>
                  </a:lnTo>
                  <a:lnTo>
                    <a:pt x="0" y="0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rrowheads="1"/>
            </p:cNvSpPr>
            <p:nvPr/>
          </p:nvSpPr>
          <p:spPr bwMode="auto">
            <a:xfrm>
              <a:off x="992" y="4501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0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0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992" y="4501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0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0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noFill/>
            <a:ln w="11880" cap="flat">
              <a:solidFill>
                <a:srgbClr val="1A68B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rrowheads="1"/>
            </p:cNvSpPr>
            <p:nvPr/>
          </p:nvSpPr>
          <p:spPr bwMode="auto">
            <a:xfrm>
              <a:off x="956" y="4464"/>
              <a:ext cx="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0" y="0"/>
                </a:cxn>
              </a:cxnLst>
              <a:rect l="0" t="0" r="r" b="b"/>
              <a:pathLst>
                <a:path w="201" h="1">
                  <a:moveTo>
                    <a:pt x="0" y="0"/>
                  </a:moveTo>
                  <a:lnTo>
                    <a:pt x="200" y="0"/>
                  </a:lnTo>
                  <a:lnTo>
                    <a:pt x="0" y="0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rrowheads="1"/>
            </p:cNvSpPr>
            <p:nvPr/>
          </p:nvSpPr>
          <p:spPr bwMode="auto">
            <a:xfrm>
              <a:off x="992" y="4453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0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0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rrowheads="1"/>
            </p:cNvSpPr>
            <p:nvPr/>
          </p:nvSpPr>
          <p:spPr bwMode="auto">
            <a:xfrm>
              <a:off x="992" y="4453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0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0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noFill/>
            <a:ln w="11880" cap="flat">
              <a:solidFill>
                <a:srgbClr val="1A68B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rrowheads="1"/>
            </p:cNvSpPr>
            <p:nvPr/>
          </p:nvSpPr>
          <p:spPr bwMode="auto">
            <a:xfrm>
              <a:off x="955" y="4414"/>
              <a:ext cx="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0" y="0"/>
                </a:cxn>
              </a:cxnLst>
              <a:rect l="0" t="0" r="r" b="b"/>
              <a:pathLst>
                <a:path w="201" h="1">
                  <a:moveTo>
                    <a:pt x="0" y="0"/>
                  </a:moveTo>
                  <a:lnTo>
                    <a:pt x="200" y="0"/>
                  </a:lnTo>
                  <a:lnTo>
                    <a:pt x="0" y="0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rrowheads="1"/>
            </p:cNvSpPr>
            <p:nvPr/>
          </p:nvSpPr>
          <p:spPr bwMode="auto">
            <a:xfrm>
              <a:off x="991" y="4403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1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1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rrowheads="1"/>
            </p:cNvSpPr>
            <p:nvPr/>
          </p:nvSpPr>
          <p:spPr bwMode="auto">
            <a:xfrm>
              <a:off x="991" y="4403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1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1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noFill/>
            <a:ln w="11880" cap="flat">
              <a:solidFill>
                <a:srgbClr val="1A68B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rrowheads="1"/>
            </p:cNvSpPr>
            <p:nvPr/>
          </p:nvSpPr>
          <p:spPr bwMode="auto">
            <a:xfrm>
              <a:off x="965" y="4317"/>
              <a:ext cx="3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0"/>
                </a:cxn>
                <a:cxn ang="0">
                  <a:pos x="0" y="0"/>
                </a:cxn>
              </a:cxnLst>
              <a:rect l="0" t="0" r="r" b="b"/>
              <a:pathLst>
                <a:path w="144" h="1">
                  <a:moveTo>
                    <a:pt x="0" y="0"/>
                  </a:moveTo>
                  <a:lnTo>
                    <a:pt x="143" y="0"/>
                  </a:lnTo>
                  <a:lnTo>
                    <a:pt x="0" y="0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965" y="4317"/>
              <a:ext cx="31" cy="0"/>
            </a:xfrm>
            <a:prstGeom prst="line">
              <a:avLst/>
            </a:prstGeom>
            <a:noFill/>
            <a:ln w="11880" cap="flat">
              <a:solidFill>
                <a:srgbClr val="1A68BB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 noChangeArrowheads="1"/>
            </p:cNvSpPr>
            <p:nvPr/>
          </p:nvSpPr>
          <p:spPr bwMode="auto">
            <a:xfrm>
              <a:off x="991" y="4305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0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0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 noChangeArrowheads="1"/>
            </p:cNvSpPr>
            <p:nvPr/>
          </p:nvSpPr>
          <p:spPr bwMode="auto">
            <a:xfrm>
              <a:off x="991" y="4305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0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0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noFill/>
            <a:ln w="11880" cap="flat">
              <a:solidFill>
                <a:srgbClr val="1A68B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 noChangeArrowheads="1"/>
            </p:cNvSpPr>
            <p:nvPr/>
          </p:nvSpPr>
          <p:spPr bwMode="auto">
            <a:xfrm>
              <a:off x="954" y="4562"/>
              <a:ext cx="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0" y="0"/>
                </a:cxn>
              </a:cxnLst>
              <a:rect l="0" t="0" r="r" b="b"/>
              <a:pathLst>
                <a:path w="201" h="1">
                  <a:moveTo>
                    <a:pt x="0" y="0"/>
                  </a:moveTo>
                  <a:lnTo>
                    <a:pt x="200" y="0"/>
                  </a:lnTo>
                  <a:lnTo>
                    <a:pt x="0" y="0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991" y="4551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0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0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 noChangeArrowheads="1"/>
            </p:cNvSpPr>
            <p:nvPr/>
          </p:nvSpPr>
          <p:spPr bwMode="auto">
            <a:xfrm>
              <a:off x="991" y="4551"/>
              <a:ext cx="35" cy="21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8" y="30"/>
                </a:cxn>
                <a:cxn ang="0">
                  <a:pos x="159" y="48"/>
                </a:cxn>
                <a:cxn ang="0">
                  <a:pos x="78" y="66"/>
                </a:cxn>
                <a:cxn ang="0">
                  <a:pos x="2" y="96"/>
                </a:cxn>
                <a:cxn ang="0">
                  <a:pos x="0" y="95"/>
                </a:cxn>
                <a:cxn ang="0">
                  <a:pos x="29" y="48"/>
                </a:cxn>
              </a:cxnLst>
              <a:rect l="0" t="0" r="r" b="b"/>
              <a:pathLst>
                <a:path w="160" h="97">
                  <a:moveTo>
                    <a:pt x="29" y="48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78" y="30"/>
                  </a:lnTo>
                  <a:cubicBezTo>
                    <a:pt x="105" y="36"/>
                    <a:pt x="132" y="42"/>
                    <a:pt x="159" y="48"/>
                  </a:cubicBezTo>
                  <a:cubicBezTo>
                    <a:pt x="132" y="54"/>
                    <a:pt x="105" y="60"/>
                    <a:pt x="78" y="66"/>
                  </a:cubicBezTo>
                  <a:lnTo>
                    <a:pt x="2" y="96"/>
                  </a:lnTo>
                  <a:lnTo>
                    <a:pt x="0" y="95"/>
                  </a:lnTo>
                  <a:lnTo>
                    <a:pt x="29" y="48"/>
                  </a:lnTo>
                </a:path>
              </a:pathLst>
            </a:custGeom>
            <a:noFill/>
            <a:ln w="11880" cap="flat">
              <a:solidFill>
                <a:srgbClr val="1A68B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 noChangeArrowheads="1"/>
            </p:cNvSpPr>
            <p:nvPr/>
          </p:nvSpPr>
          <p:spPr bwMode="auto">
            <a:xfrm>
              <a:off x="647" y="4584"/>
              <a:ext cx="186" cy="106"/>
            </a:xfrm>
            <a:custGeom>
              <a:avLst/>
              <a:gdLst/>
              <a:ahLst/>
              <a:cxnLst>
                <a:cxn ang="0">
                  <a:pos x="170" y="47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184" y="308"/>
                </a:cxn>
                <a:cxn ang="0">
                  <a:pos x="211" y="405"/>
                </a:cxn>
                <a:cxn ang="0">
                  <a:pos x="240" y="318"/>
                </a:cxn>
                <a:cxn ang="0">
                  <a:pos x="362" y="0"/>
                </a:cxn>
                <a:cxn ang="0">
                  <a:pos x="464" y="0"/>
                </a:cxn>
                <a:cxn ang="0">
                  <a:pos x="556" y="238"/>
                </a:cxn>
                <a:cxn ang="0">
                  <a:pos x="606" y="405"/>
                </a:cxn>
                <a:cxn ang="0">
                  <a:pos x="638" y="302"/>
                </a:cxn>
                <a:cxn ang="0">
                  <a:pos x="738" y="0"/>
                </a:cxn>
                <a:cxn ang="0">
                  <a:pos x="823" y="0"/>
                </a:cxn>
                <a:cxn ang="0">
                  <a:pos x="648" y="470"/>
                </a:cxn>
                <a:cxn ang="0">
                  <a:pos x="566" y="470"/>
                </a:cxn>
                <a:cxn ang="0">
                  <a:pos x="431" y="112"/>
                </a:cxn>
                <a:cxn ang="0">
                  <a:pos x="411" y="57"/>
                </a:cxn>
                <a:cxn ang="0">
                  <a:pos x="392" y="112"/>
                </a:cxn>
                <a:cxn ang="0">
                  <a:pos x="256" y="470"/>
                </a:cxn>
                <a:cxn ang="0">
                  <a:pos x="170" y="470"/>
                </a:cxn>
              </a:cxnLst>
              <a:rect l="0" t="0" r="r" b="b"/>
              <a:pathLst>
                <a:path w="824" h="471">
                  <a:moveTo>
                    <a:pt x="170" y="47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184" y="308"/>
                  </a:lnTo>
                  <a:cubicBezTo>
                    <a:pt x="195" y="341"/>
                    <a:pt x="204" y="373"/>
                    <a:pt x="211" y="405"/>
                  </a:cubicBezTo>
                  <a:cubicBezTo>
                    <a:pt x="228" y="354"/>
                    <a:pt x="237" y="325"/>
                    <a:pt x="240" y="318"/>
                  </a:cubicBezTo>
                  <a:lnTo>
                    <a:pt x="362" y="0"/>
                  </a:lnTo>
                  <a:lnTo>
                    <a:pt x="464" y="0"/>
                  </a:lnTo>
                  <a:lnTo>
                    <a:pt x="556" y="238"/>
                  </a:lnTo>
                  <a:cubicBezTo>
                    <a:pt x="579" y="297"/>
                    <a:pt x="596" y="353"/>
                    <a:pt x="606" y="405"/>
                  </a:cubicBezTo>
                  <a:cubicBezTo>
                    <a:pt x="614" y="375"/>
                    <a:pt x="625" y="341"/>
                    <a:pt x="638" y="302"/>
                  </a:cubicBezTo>
                  <a:lnTo>
                    <a:pt x="738" y="0"/>
                  </a:lnTo>
                  <a:lnTo>
                    <a:pt x="823" y="0"/>
                  </a:lnTo>
                  <a:lnTo>
                    <a:pt x="648" y="470"/>
                  </a:lnTo>
                  <a:lnTo>
                    <a:pt x="566" y="470"/>
                  </a:lnTo>
                  <a:lnTo>
                    <a:pt x="431" y="112"/>
                  </a:lnTo>
                  <a:cubicBezTo>
                    <a:pt x="420" y="82"/>
                    <a:pt x="413" y="64"/>
                    <a:pt x="411" y="57"/>
                  </a:cubicBezTo>
                  <a:cubicBezTo>
                    <a:pt x="404" y="78"/>
                    <a:pt x="398" y="97"/>
                    <a:pt x="392" y="112"/>
                  </a:cubicBezTo>
                  <a:lnTo>
                    <a:pt x="256" y="470"/>
                  </a:lnTo>
                  <a:lnTo>
                    <a:pt x="170" y="470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842" y="4584"/>
              <a:ext cx="138" cy="106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279" y="333"/>
                </a:cxn>
                <a:cxn ang="0">
                  <a:pos x="310" y="403"/>
                </a:cxn>
                <a:cxn ang="0">
                  <a:pos x="344" y="327"/>
                </a:cxn>
                <a:cxn ang="0">
                  <a:pos x="497" y="0"/>
                </a:cxn>
                <a:cxn ang="0">
                  <a:pos x="611" y="0"/>
                </a:cxn>
                <a:cxn ang="0">
                  <a:pos x="611" y="470"/>
                </a:cxn>
                <a:cxn ang="0">
                  <a:pos x="529" y="470"/>
                </a:cxn>
                <a:cxn ang="0">
                  <a:pos x="529" y="77"/>
                </a:cxn>
                <a:cxn ang="0">
                  <a:pos x="343" y="470"/>
                </a:cxn>
                <a:cxn ang="0">
                  <a:pos x="267" y="470"/>
                </a:cxn>
                <a:cxn ang="0">
                  <a:pos x="82" y="70"/>
                </a:cxn>
                <a:cxn ang="0">
                  <a:pos x="82" y="470"/>
                </a:cxn>
                <a:cxn ang="0">
                  <a:pos x="0" y="470"/>
                </a:cxn>
              </a:cxnLst>
              <a:rect l="0" t="0" r="r" b="b"/>
              <a:pathLst>
                <a:path w="612" h="471">
                  <a:moveTo>
                    <a:pt x="0" y="470"/>
                  </a:moveTo>
                  <a:lnTo>
                    <a:pt x="0" y="0"/>
                  </a:lnTo>
                  <a:lnTo>
                    <a:pt x="128" y="0"/>
                  </a:lnTo>
                  <a:lnTo>
                    <a:pt x="279" y="333"/>
                  </a:lnTo>
                  <a:cubicBezTo>
                    <a:pt x="293" y="364"/>
                    <a:pt x="303" y="387"/>
                    <a:pt x="310" y="403"/>
                  </a:cubicBezTo>
                  <a:cubicBezTo>
                    <a:pt x="317" y="386"/>
                    <a:pt x="328" y="360"/>
                    <a:pt x="344" y="327"/>
                  </a:cubicBezTo>
                  <a:lnTo>
                    <a:pt x="497" y="0"/>
                  </a:lnTo>
                  <a:lnTo>
                    <a:pt x="611" y="0"/>
                  </a:lnTo>
                  <a:lnTo>
                    <a:pt x="611" y="470"/>
                  </a:lnTo>
                  <a:lnTo>
                    <a:pt x="529" y="470"/>
                  </a:lnTo>
                  <a:lnTo>
                    <a:pt x="529" y="77"/>
                  </a:lnTo>
                  <a:lnTo>
                    <a:pt x="343" y="470"/>
                  </a:lnTo>
                  <a:lnTo>
                    <a:pt x="267" y="470"/>
                  </a:lnTo>
                  <a:lnTo>
                    <a:pt x="82" y="70"/>
                  </a:lnTo>
                  <a:lnTo>
                    <a:pt x="82" y="470"/>
                  </a:lnTo>
                  <a:lnTo>
                    <a:pt x="0" y="470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 noChangeArrowheads="1"/>
            </p:cNvSpPr>
            <p:nvPr/>
          </p:nvSpPr>
          <p:spPr bwMode="auto">
            <a:xfrm>
              <a:off x="1007" y="4584"/>
              <a:ext cx="19" cy="106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470"/>
                </a:cxn>
                <a:cxn ang="0">
                  <a:pos x="0" y="470"/>
                </a:cxn>
              </a:cxnLst>
              <a:rect l="0" t="0" r="r" b="b"/>
              <a:pathLst>
                <a:path w="86" h="471">
                  <a:moveTo>
                    <a:pt x="0" y="470"/>
                  </a:moveTo>
                  <a:lnTo>
                    <a:pt x="0" y="0"/>
                  </a:lnTo>
                  <a:lnTo>
                    <a:pt x="85" y="0"/>
                  </a:lnTo>
                  <a:lnTo>
                    <a:pt x="85" y="470"/>
                  </a:lnTo>
                  <a:lnTo>
                    <a:pt x="0" y="470"/>
                  </a:lnTo>
                </a:path>
              </a:pathLst>
            </a:custGeom>
            <a:solidFill>
              <a:srgbClr val="1A68BB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2" name="Picture 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08736" y="6145684"/>
            <a:ext cx="1476375" cy="612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3" name="Picture 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75598" y="6272684"/>
            <a:ext cx="1325563" cy="360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4" name="Picture 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5298" y="6147271"/>
            <a:ext cx="1487488" cy="612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5" name="Textfeld 54"/>
          <p:cNvSpPr txBox="1"/>
          <p:nvPr/>
        </p:nvSpPr>
        <p:spPr>
          <a:xfrm rot="19180918">
            <a:off x="5888269" y="984698"/>
            <a:ext cx="2440131" cy="80150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2304" b="1" spc="4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</a:t>
            </a:r>
            <a:r>
              <a:rPr lang="de-DE" sz="2304" b="1" spc="4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2304" b="1" spc="4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de-DE" sz="2304" b="1" spc="4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2304" b="1" spc="4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</a:t>
            </a:r>
            <a:r>
              <a:rPr lang="de-DE" sz="2304" b="1" spc="4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2304" b="1" spc="4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</a:t>
            </a:r>
            <a:r>
              <a:rPr lang="de-DE" sz="2304" b="1" spc="4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2304" b="1" spc="4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attention</a:t>
            </a:r>
            <a:endParaRPr lang="en-US" sz="2304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64" y="3024661"/>
            <a:ext cx="5499936" cy="285219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70" y="4464888"/>
            <a:ext cx="1058978" cy="141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386D-C2F2-454E-A723-8057CD457C2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465"/>
      </p:ext>
    </p:extLst>
  </p:cSld>
  <p:clrMapOvr>
    <a:masterClrMapping/>
  </p:clrMapOvr>
  <p:transition advTm="1075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386D-C2F2-454E-A723-8057CD457C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8726" y="3553"/>
            <a:ext cx="7861737" cy="96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Quantum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1089" y="11191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Problem</a:t>
            </a:r>
            <a:r>
              <a:rPr kumimoji="0" lang="en-JM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:</a:t>
            </a:r>
            <a:br>
              <a:rPr kumimoji="0" lang="en-JM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JM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JM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JM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transferring an arbitrary quantum state from Alice to Bob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68193" y="4171976"/>
            <a:ext cx="1283290" cy="1473063"/>
            <a:chOff x="467544" y="4022482"/>
            <a:chExt cx="1283290" cy="1473063"/>
          </a:xfrm>
        </p:grpSpPr>
        <p:pic>
          <p:nvPicPr>
            <p:cNvPr id="1026" name="Picture 2" descr="https://freemusicarchive.org/file/images/artists/BoxCat_Games_-_20130703133250477.png?width=290&amp;height=2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22482"/>
              <a:ext cx="1283290" cy="1283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96068" y="5280101"/>
              <a:ext cx="10262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/>
                <a:t>http://box-cat.com/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2712" y="3298120"/>
            <a:ext cx="1513556" cy="1855434"/>
            <a:chOff x="2166052" y="3698734"/>
            <a:chExt cx="1513556" cy="185543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666" y="3698734"/>
              <a:ext cx="1402329" cy="1689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66052" y="5338724"/>
              <a:ext cx="15135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www.easydrawingtutorials.com</a:t>
              </a:r>
              <a:endParaRPr lang="de-DE" sz="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57978" y="3435445"/>
            <a:ext cx="1337700" cy="1580785"/>
            <a:chOff x="7084665" y="3891557"/>
            <a:chExt cx="1337700" cy="158078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665" y="3891557"/>
              <a:ext cx="1337700" cy="14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111352" y="5256898"/>
              <a:ext cx="12843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http://coloringmypages.tk</a:t>
              </a:r>
              <a:endParaRPr lang="de-DE" sz="800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851483" y="4649181"/>
            <a:ext cx="2384560" cy="5373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78089"/>
      </p:ext>
    </p:extLst>
  </p:cSld>
  <p:clrMapOvr>
    <a:masterClrMapping/>
  </p:clrMapOvr>
  <p:transition advTm="94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386D-C2F2-454E-A723-8057CD457C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8726" y="3553"/>
            <a:ext cx="7861737" cy="96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Quantum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1089" y="11191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M" sz="2600" b="1" dirty="0">
                <a:ea typeface="+mj-ea"/>
                <a:cs typeface="+mj-cs"/>
              </a:rPr>
              <a:t>Problem</a:t>
            </a:r>
            <a:r>
              <a:rPr lang="en-JM" sz="2600" dirty="0">
                <a:ea typeface="+mj-ea"/>
                <a:cs typeface="+mj-cs"/>
              </a:rPr>
              <a:t>:</a:t>
            </a:r>
            <a:br>
              <a:rPr lang="en-JM" sz="2600" dirty="0">
                <a:ea typeface="+mj-ea"/>
                <a:cs typeface="+mj-cs"/>
              </a:rPr>
            </a:br>
            <a:r>
              <a:rPr lang="en-JM" sz="1000" dirty="0">
                <a:ea typeface="+mj-ea"/>
                <a:cs typeface="+mj-cs"/>
              </a:rPr>
              <a:t/>
            </a:r>
            <a:br>
              <a:rPr lang="en-JM" sz="1000" dirty="0">
                <a:ea typeface="+mj-ea"/>
                <a:cs typeface="+mj-cs"/>
              </a:rPr>
            </a:br>
            <a:r>
              <a:rPr lang="en-JM" sz="2600" dirty="0">
                <a:ea typeface="+mj-ea"/>
                <a:cs typeface="+mj-cs"/>
              </a:rPr>
              <a:t>transferring an arbitrary quantum state from Alice to Bob</a:t>
            </a:r>
            <a:endParaRPr lang="en-GB" sz="2600" dirty="0"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1088" y="2502338"/>
            <a:ext cx="5306237" cy="1381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JM" sz="2600" b="1" dirty="0" smtClean="0"/>
              <a:t>Solution</a:t>
            </a:r>
            <a:r>
              <a:rPr kumimoji="0" lang="en-JM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JM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en-JM" sz="2400" dirty="0" smtClean="0"/>
              <a:t>1. Direct </a:t>
            </a:r>
            <a:r>
              <a:rPr lang="en-JM" sz="2400" dirty="0"/>
              <a:t>transport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352" y="5503615"/>
            <a:ext cx="597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be </a:t>
            </a:r>
            <a:r>
              <a:rPr lang="en-US" sz="2400" dirty="0" err="1" smtClean="0">
                <a:solidFill>
                  <a:srgbClr val="FF0000"/>
                </a:solidFill>
              </a:rPr>
              <a:t>lossy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and slow, sometimes impossible.</a:t>
            </a:r>
            <a:endParaRPr lang="de-DE" sz="24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89652" y="3829369"/>
            <a:ext cx="2005457" cy="1598504"/>
            <a:chOff x="3489652" y="3829369"/>
            <a:chExt cx="2005457" cy="1598504"/>
          </a:xfrm>
        </p:grpSpPr>
        <p:pic>
          <p:nvPicPr>
            <p:cNvPr id="2050" name="Picture 2" descr="fire%20truck%20clipart%20black%20and%20whit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" t="30012" r="3554" b="20731"/>
            <a:stretch/>
          </p:blipFill>
          <p:spPr bwMode="auto">
            <a:xfrm>
              <a:off x="3489652" y="3829369"/>
              <a:ext cx="2005457" cy="149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68644" y="5212429"/>
              <a:ext cx="11641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www.clipartpanda.com</a:t>
              </a:r>
              <a:endParaRPr lang="de-DE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318588"/>
      </p:ext>
    </p:extLst>
  </p:cSld>
  <p:clrMapOvr>
    <a:masterClrMapping/>
  </p:clrMapOvr>
  <p:transition advTm="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386D-C2F2-454E-A723-8057CD457C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8726" y="3553"/>
            <a:ext cx="7861737" cy="96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Quantum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1088" y="2502338"/>
            <a:ext cx="5306237" cy="1381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JM" sz="2600" b="1" dirty="0" smtClean="0"/>
              <a:t>Solution</a:t>
            </a:r>
            <a:r>
              <a:rPr kumimoji="0" lang="en-JM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JM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en-JM" sz="2400" dirty="0"/>
              <a:t>2</a:t>
            </a:r>
            <a:r>
              <a:rPr lang="en-JM" sz="2400" dirty="0" smtClean="0"/>
              <a:t>. </a:t>
            </a:r>
            <a:r>
              <a:rPr lang="en-JM" sz="2400" dirty="0"/>
              <a:t>Measurement and reconstruction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2122" y="3718560"/>
            <a:ext cx="1707534" cy="1835235"/>
            <a:chOff x="3772122" y="3718560"/>
            <a:chExt cx="1707534" cy="1835235"/>
          </a:xfrm>
        </p:grpSpPr>
        <p:pic>
          <p:nvPicPr>
            <p:cNvPr id="3074" name="Picture 2" descr="http://www.penguincomputel.com/wp-content/uploads/2011/01/fax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816" r="5046"/>
            <a:stretch/>
          </p:blipFill>
          <p:spPr bwMode="auto">
            <a:xfrm>
              <a:off x="3772122" y="3718560"/>
              <a:ext cx="1707534" cy="1680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38040" y="5338351"/>
              <a:ext cx="13756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www.penguincomputel.com</a:t>
              </a:r>
              <a:endParaRPr lang="de-DE" sz="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81352" y="5503615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Impossible.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1089" y="11191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M" sz="2600" b="1" dirty="0">
                <a:ea typeface="+mj-ea"/>
                <a:cs typeface="+mj-cs"/>
              </a:rPr>
              <a:t>Problem</a:t>
            </a:r>
            <a:r>
              <a:rPr lang="en-JM" sz="2600" dirty="0">
                <a:ea typeface="+mj-ea"/>
                <a:cs typeface="+mj-cs"/>
              </a:rPr>
              <a:t>:</a:t>
            </a:r>
            <a:br>
              <a:rPr lang="en-JM" sz="2600" dirty="0">
                <a:ea typeface="+mj-ea"/>
                <a:cs typeface="+mj-cs"/>
              </a:rPr>
            </a:br>
            <a:r>
              <a:rPr lang="en-JM" sz="1000" dirty="0">
                <a:ea typeface="+mj-ea"/>
                <a:cs typeface="+mj-cs"/>
              </a:rPr>
              <a:t/>
            </a:r>
            <a:br>
              <a:rPr lang="en-JM" sz="1000" dirty="0">
                <a:ea typeface="+mj-ea"/>
                <a:cs typeface="+mj-cs"/>
              </a:rPr>
            </a:br>
            <a:r>
              <a:rPr lang="en-JM" sz="2600" dirty="0">
                <a:ea typeface="+mj-ea"/>
                <a:cs typeface="+mj-cs"/>
              </a:rPr>
              <a:t>transferring an arbitrary quantum state from Alice to Bob</a:t>
            </a:r>
            <a:endParaRPr lang="en-GB" sz="26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755421"/>
      </p:ext>
    </p:extLst>
  </p:cSld>
  <p:clrMapOvr>
    <a:masterClrMapping/>
  </p:clrMapOvr>
  <p:transition advTm="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386D-C2F2-454E-A723-8057CD457C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8726" y="3553"/>
            <a:ext cx="7861737" cy="96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Quantum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1088" y="2502338"/>
            <a:ext cx="5306237" cy="1381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JM" sz="2600" b="1" dirty="0" smtClean="0"/>
              <a:t>Solution</a:t>
            </a:r>
            <a:r>
              <a:rPr kumimoji="0" lang="en-JM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JM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en-JM" sz="2400" dirty="0" smtClean="0"/>
              <a:t>3. Quantum teleportation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1089" y="11191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M" sz="2600" b="1" dirty="0">
                <a:ea typeface="+mj-ea"/>
                <a:cs typeface="+mj-cs"/>
              </a:rPr>
              <a:t>Problem</a:t>
            </a:r>
            <a:r>
              <a:rPr lang="en-JM" sz="2600" dirty="0">
                <a:ea typeface="+mj-ea"/>
                <a:cs typeface="+mj-cs"/>
              </a:rPr>
              <a:t>:</a:t>
            </a:r>
            <a:br>
              <a:rPr lang="en-JM" sz="2600" dirty="0">
                <a:ea typeface="+mj-ea"/>
                <a:cs typeface="+mj-cs"/>
              </a:rPr>
            </a:br>
            <a:r>
              <a:rPr lang="en-JM" sz="1000" dirty="0">
                <a:ea typeface="+mj-ea"/>
                <a:cs typeface="+mj-cs"/>
              </a:rPr>
              <a:t/>
            </a:r>
            <a:br>
              <a:rPr lang="en-JM" sz="1000" dirty="0">
                <a:ea typeface="+mj-ea"/>
                <a:cs typeface="+mj-cs"/>
              </a:rPr>
            </a:br>
            <a:r>
              <a:rPr lang="en-JM" sz="2600" dirty="0">
                <a:ea typeface="+mj-ea"/>
                <a:cs typeface="+mj-cs"/>
              </a:rPr>
              <a:t>transferring an arbitrary quantum state from Alice to Bob</a:t>
            </a:r>
            <a:endParaRPr lang="en-GB" sz="2600" dirty="0">
              <a:ea typeface="+mj-ea"/>
              <a:cs typeface="+mj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13636" y="3677940"/>
            <a:ext cx="2322592" cy="2064612"/>
            <a:chOff x="5724128" y="3579231"/>
            <a:chExt cx="2322592" cy="2064612"/>
          </a:xfrm>
        </p:grpSpPr>
        <p:pic>
          <p:nvPicPr>
            <p:cNvPr id="13" name="Picture 2" descr="Why-teleportation-evi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579231"/>
              <a:ext cx="2322592" cy="1834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375509" y="5428399"/>
              <a:ext cx="101983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www.scifiideas.com</a:t>
              </a:r>
              <a:endParaRPr lang="de-DE" sz="8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49747" y="4296002"/>
            <a:ext cx="38638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Char char="-"/>
            </a:pPr>
            <a:r>
              <a:rPr lang="en-JM" sz="2200" dirty="0" smtClean="0"/>
              <a:t>Quantum entanglement</a:t>
            </a:r>
          </a:p>
          <a:p>
            <a:pPr marL="514350" indent="-514350">
              <a:buFontTx/>
              <a:buChar char="-"/>
            </a:pPr>
            <a:r>
              <a:rPr lang="en-JM" sz="2200" dirty="0" smtClean="0"/>
              <a:t>Bell </a:t>
            </a:r>
            <a:r>
              <a:rPr lang="en-JM" sz="2200" dirty="0"/>
              <a:t>measurement	</a:t>
            </a:r>
            <a:endParaRPr lang="en-JM" sz="2200" dirty="0" smtClean="0"/>
          </a:p>
          <a:p>
            <a:pPr marL="514350" indent="-514350">
              <a:buFontTx/>
              <a:buChar char="-"/>
            </a:pPr>
            <a:r>
              <a:rPr lang="en-JM" sz="2200" dirty="0" smtClean="0"/>
              <a:t>Classical </a:t>
            </a:r>
            <a:r>
              <a:rPr lang="en-JM" sz="2200" dirty="0"/>
              <a:t>communication </a:t>
            </a:r>
            <a:endParaRPr lang="en-JM" sz="2200" dirty="0" smtClean="0"/>
          </a:p>
          <a:p>
            <a:pPr marL="514350" indent="-514350">
              <a:buFontTx/>
              <a:buChar char="-"/>
            </a:pPr>
            <a:r>
              <a:rPr lang="en-JM" sz="2200" dirty="0" smtClean="0"/>
              <a:t>Linear transformation</a:t>
            </a:r>
            <a:endParaRPr lang="en-JM" sz="2200" dirty="0"/>
          </a:p>
        </p:txBody>
      </p:sp>
    </p:spTree>
    <p:extLst>
      <p:ext uri="{BB962C8B-B14F-4D97-AF65-F5344CB8AC3E}">
        <p14:creationId xmlns:p14="http://schemas.microsoft.com/office/powerpoint/2010/main" val="1070007323"/>
      </p:ext>
    </p:extLst>
  </p:cSld>
  <p:clrMapOvr>
    <a:masterClrMapping/>
  </p:clrMapOvr>
  <p:transition advTm="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0" t="45742" b="19711"/>
          <a:stretch/>
        </p:blipFill>
        <p:spPr bwMode="auto">
          <a:xfrm>
            <a:off x="7436474" y="5061200"/>
            <a:ext cx="1030529" cy="79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r="4683"/>
          <a:stretch/>
        </p:blipFill>
        <p:spPr bwMode="auto">
          <a:xfrm>
            <a:off x="5541679" y="5060614"/>
            <a:ext cx="1889185" cy="83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83" y="1906700"/>
            <a:ext cx="334524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72" y="2100111"/>
            <a:ext cx="1575164" cy="19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273628" y="0"/>
            <a:ext cx="7870372" cy="9715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Propagating </a:t>
            </a:r>
            <a:r>
              <a:rPr lang="en-US" altLang="zh-CN" dirty="0"/>
              <a:t>q</a:t>
            </a:r>
            <a:r>
              <a:rPr lang="en-US" dirty="0" smtClean="0"/>
              <a:t>uantum microwave teleportation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1455" y="4191494"/>
            <a:ext cx="129614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99" y="5839553"/>
            <a:ext cx="3044091" cy="35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66" y="4022883"/>
            <a:ext cx="2752012" cy="188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455569" y="4186067"/>
            <a:ext cx="3924844" cy="1495631"/>
            <a:chOff x="2342770" y="3946363"/>
            <a:chExt cx="3924844" cy="149563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9" b="40606"/>
            <a:stretch/>
          </p:blipFill>
          <p:spPr bwMode="auto">
            <a:xfrm>
              <a:off x="4769704" y="3946363"/>
              <a:ext cx="1497910" cy="911166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accent1">
                  <a:alpha val="0"/>
                </a:schemeClr>
              </a:glow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09" r="53574"/>
            <a:stretch/>
          </p:blipFill>
          <p:spPr bwMode="auto">
            <a:xfrm>
              <a:off x="2342770" y="4530866"/>
              <a:ext cx="1478012" cy="9111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124" name="Straight Connector 4123"/>
          <p:cNvCxnSpPr/>
          <p:nvPr/>
        </p:nvCxnSpPr>
        <p:spPr>
          <a:xfrm flipH="1">
            <a:off x="2924527" y="5469701"/>
            <a:ext cx="7596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974017" y="4966133"/>
            <a:ext cx="308272" cy="371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638672" y="1584623"/>
            <a:ext cx="1723811" cy="24479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22774" y="4316088"/>
            <a:ext cx="1908090" cy="195230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3" r="71838"/>
          <a:stretch/>
        </p:blipFill>
        <p:spPr bwMode="auto">
          <a:xfrm>
            <a:off x="819246" y="3316410"/>
            <a:ext cx="798720" cy="80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96557" y="1661652"/>
            <a:ext cx="636713" cy="369332"/>
            <a:chOff x="796183" y="1402318"/>
            <a:chExt cx="636713" cy="369332"/>
          </a:xfrm>
        </p:grpSpPr>
        <p:sp>
          <p:nvSpPr>
            <p:cNvPr id="2" name="Oval 1"/>
            <p:cNvSpPr/>
            <p:nvPr/>
          </p:nvSpPr>
          <p:spPr>
            <a:xfrm>
              <a:off x="796183" y="1428750"/>
              <a:ext cx="623344" cy="3238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6183" y="140231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de-DE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04745" y="4362822"/>
            <a:ext cx="623344" cy="369332"/>
            <a:chOff x="5979396" y="2276475"/>
            <a:chExt cx="623344" cy="369332"/>
          </a:xfrm>
        </p:grpSpPr>
        <p:sp>
          <p:nvSpPr>
            <p:cNvPr id="36" name="Oval 35"/>
            <p:cNvSpPr/>
            <p:nvPr/>
          </p:nvSpPr>
          <p:spPr>
            <a:xfrm>
              <a:off x="5979396" y="2312432"/>
              <a:ext cx="623344" cy="3238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25506" y="2276475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Bob</a:t>
              </a:r>
              <a:endParaRPr lang="de-DE" dirty="0"/>
            </a:p>
          </p:txBody>
        </p:sp>
      </p:grpSp>
      <p:sp>
        <p:nvSpPr>
          <p:cNvPr id="4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622386D-C2F2-454E-A723-8057CD457C2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30595" y="5579706"/>
            <a:ext cx="3804439" cy="1160692"/>
            <a:chOff x="5130595" y="5579706"/>
            <a:chExt cx="3804439" cy="1160692"/>
          </a:xfrm>
        </p:grpSpPr>
        <p:pic>
          <p:nvPicPr>
            <p:cNvPr id="44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725" y="6412381"/>
              <a:ext cx="3233309" cy="32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urved Connector 10"/>
            <p:cNvCxnSpPr>
              <a:endCxn id="44" idx="1"/>
            </p:cNvCxnSpPr>
            <p:nvPr/>
          </p:nvCxnSpPr>
          <p:spPr>
            <a:xfrm rot="16200000" flipH="1">
              <a:off x="4917818" y="5792483"/>
              <a:ext cx="996684" cy="571130"/>
            </a:xfrm>
            <a:prstGeom prst="curvedConnector2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9" b="10492"/>
          <a:stretch/>
        </p:blipFill>
        <p:spPr bwMode="auto">
          <a:xfrm>
            <a:off x="731752" y="1233697"/>
            <a:ext cx="3396401" cy="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93919"/>
      </p:ext>
    </p:extLst>
  </p:cSld>
  <p:clrMapOvr>
    <a:masterClrMapping/>
  </p:clrMapOvr>
  <p:transition advTm="116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6490" y="1223794"/>
            <a:ext cx="4283293" cy="1739319"/>
            <a:chOff x="606490" y="1223794"/>
            <a:chExt cx="4283293" cy="1739319"/>
          </a:xfrm>
        </p:grpSpPr>
        <p:pic>
          <p:nvPicPr>
            <p:cNvPr id="3" name="Grafik 9" descr="Sample_Micrographs_DPG_chip.jp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4700" y="1773839"/>
              <a:ext cx="1340164" cy="6778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91555" y="1242456"/>
              <a:ext cx="41129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Josephson parametric amplifier (JPA)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40139" y="1642947"/>
              <a:ext cx="17195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altLang="zh-CN" dirty="0" smtClean="0"/>
                <a:t>Amplification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dirty="0" smtClean="0"/>
                <a:t>Noise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6490" y="1223794"/>
              <a:ext cx="4283293" cy="1739319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98842" y="1163033"/>
            <a:ext cx="3020007" cy="2457245"/>
            <a:chOff x="5498842" y="1163033"/>
            <a:chExt cx="3020007" cy="24572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3833" y="1602428"/>
              <a:ext cx="2732742" cy="20178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68526" y="1233096"/>
              <a:ext cx="2215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Path entanglement</a:t>
              </a:r>
              <a:endParaRPr lang="en-US" sz="20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98842" y="1163033"/>
              <a:ext cx="3020007" cy="2419921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89512" y="3874572"/>
            <a:ext cx="3020007" cy="2274302"/>
            <a:chOff x="5489512" y="3874572"/>
            <a:chExt cx="3020007" cy="22743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4129" y="4279220"/>
              <a:ext cx="2668781" cy="17914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52505" y="3886421"/>
              <a:ext cx="1803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State detection</a:t>
              </a:r>
              <a:endParaRPr lang="en-US" sz="20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489512" y="3874572"/>
              <a:ext cx="3020007" cy="2274302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2903" y="5042408"/>
            <a:ext cx="3827764" cy="1701311"/>
            <a:chOff x="762903" y="5070983"/>
            <a:chExt cx="3827764" cy="1701311"/>
          </a:xfrm>
        </p:grpSpPr>
        <p:sp>
          <p:nvSpPr>
            <p:cNvPr id="39" name="TextBox 38"/>
            <p:cNvSpPr txBox="1"/>
            <p:nvPr/>
          </p:nvSpPr>
          <p:spPr>
            <a:xfrm>
              <a:off x="892432" y="5111986"/>
              <a:ext cx="2606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Scalability of the setup</a:t>
              </a:r>
              <a:endParaRPr lang="de-DE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0188" y="5435753"/>
              <a:ext cx="3614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Controlling of </a:t>
              </a:r>
              <a:r>
                <a:rPr lang="en-US" altLang="zh-CN" dirty="0" smtClean="0"/>
                <a:t>multiple </a:t>
              </a:r>
              <a:r>
                <a:rPr lang="en-US" dirty="0" smtClean="0"/>
                <a:t>JPAs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G</a:t>
              </a:r>
              <a:r>
                <a:rPr lang="en-US" baseline="30000" dirty="0" smtClean="0"/>
                <a:t>(2</a:t>
              </a:r>
              <a:r>
                <a:rPr lang="en-US" baseline="30000" dirty="0"/>
                <a:t>)</a:t>
              </a:r>
              <a:r>
                <a:rPr lang="en-US" b="1" baseline="30000" dirty="0"/>
                <a:t> </a:t>
              </a:r>
              <a:r>
                <a:rPr lang="en-US" dirty="0" smtClean="0"/>
                <a:t>correlation time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Scale to remote state preparation</a:t>
              </a:r>
            </a:p>
            <a:p>
              <a:r>
                <a:rPr lang="en-US" dirty="0" smtClean="0"/>
                <a:t>	and teleportation</a:t>
              </a: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62903" y="5070983"/>
              <a:ext cx="3827764" cy="1701311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6491" y="3074567"/>
            <a:ext cx="4179244" cy="1841888"/>
            <a:chOff x="606491" y="3112667"/>
            <a:chExt cx="4179244" cy="1841888"/>
          </a:xfrm>
        </p:grpSpPr>
        <p:sp>
          <p:nvSpPr>
            <p:cNvPr id="18" name="TextBox 17"/>
            <p:cNvSpPr txBox="1"/>
            <p:nvPr/>
          </p:nvSpPr>
          <p:spPr>
            <a:xfrm>
              <a:off x="804700" y="3142477"/>
              <a:ext cx="2504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Linear transformation</a:t>
              </a:r>
              <a:endParaRPr lang="de-DE" sz="2000" b="1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567" y="4479207"/>
              <a:ext cx="611477" cy="37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uppieren 27"/>
            <p:cNvGrpSpPr/>
            <p:nvPr/>
          </p:nvGrpSpPr>
          <p:grpSpPr>
            <a:xfrm>
              <a:off x="846384" y="3466090"/>
              <a:ext cx="995118" cy="937494"/>
              <a:chOff x="3848524" y="4179492"/>
              <a:chExt cx="2196000" cy="1933225"/>
            </a:xfrm>
          </p:grpSpPr>
          <p:cxnSp>
            <p:nvCxnSpPr>
              <p:cNvPr id="22" name="Gerade Verbindung mit Pfeil 19"/>
              <p:cNvCxnSpPr/>
              <p:nvPr/>
            </p:nvCxnSpPr>
            <p:spPr>
              <a:xfrm flipV="1">
                <a:off x="3930282" y="4348717"/>
                <a:ext cx="0" cy="17640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3"/>
              <p:cNvCxnSpPr/>
              <p:nvPr/>
            </p:nvCxnSpPr>
            <p:spPr>
              <a:xfrm rot="5400000" flipV="1">
                <a:off x="4946524" y="4945610"/>
                <a:ext cx="0" cy="21960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Gleichschenkliges Dreieck 21"/>
              <p:cNvSpPr/>
              <p:nvPr/>
            </p:nvSpPr>
            <p:spPr>
              <a:xfrm rot="3364589">
                <a:off x="4066433" y="5094372"/>
                <a:ext cx="1168584" cy="542989"/>
              </a:xfrm>
              <a:prstGeom prst="triangle">
                <a:avLst>
                  <a:gd name="adj" fmla="val 2973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Gleichschenkliges Dreieck 25"/>
              <p:cNvSpPr/>
              <p:nvPr/>
            </p:nvSpPr>
            <p:spPr>
              <a:xfrm rot="3364589">
                <a:off x="4815921" y="4492289"/>
                <a:ext cx="1168584" cy="542989"/>
              </a:xfrm>
              <a:prstGeom prst="triangle">
                <a:avLst>
                  <a:gd name="adj" fmla="val 29738"/>
                </a:avLst>
              </a:prstGeom>
              <a:gradFill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Gerade Verbindung mit Pfeil 24"/>
              <p:cNvCxnSpPr/>
              <p:nvPr/>
            </p:nvCxnSpPr>
            <p:spPr>
              <a:xfrm rot="21300000" flipV="1">
                <a:off x="4138914" y="4489673"/>
                <a:ext cx="674553" cy="4562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8"/>
              <p:cNvCxnSpPr/>
              <p:nvPr/>
            </p:nvCxnSpPr>
            <p:spPr>
              <a:xfrm rot="21300000" flipV="1">
                <a:off x="4808307" y="5459123"/>
                <a:ext cx="674553" cy="4562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ounded Rectangle 40"/>
            <p:cNvSpPr/>
            <p:nvPr/>
          </p:nvSpPr>
          <p:spPr>
            <a:xfrm>
              <a:off x="606491" y="3112667"/>
              <a:ext cx="4179244" cy="1841888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29647" y="3582954"/>
              <a:ext cx="27367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Commutation relation </a:t>
              </a:r>
            </a:p>
            <a:p>
              <a:r>
                <a:rPr lang="en-US" dirty="0" smtClean="0"/>
                <a:t>between</a:t>
              </a:r>
            </a:p>
            <a:p>
              <a:r>
                <a:rPr lang="en-US" dirty="0" smtClean="0"/>
                <a:t>Squeeze and displacement </a:t>
              </a:r>
            </a:p>
            <a:p>
              <a:r>
                <a:rPr lang="en-US" dirty="0" smtClean="0"/>
                <a:t>operators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30544" y="2464225"/>
            <a:ext cx="142635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Squeezing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8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06"/>
    </mc:Choice>
    <mc:Fallback xmlns="">
      <p:transition spd="slow" advTm="126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3" name="Grafik 9" descr="Sample_Micrographs_DPG_chip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700" y="1773839"/>
            <a:ext cx="1340164" cy="677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1555" y="1242456"/>
            <a:ext cx="4112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Josephson parametric amplifier (JPA)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40139" y="1642947"/>
            <a:ext cx="1719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dirty="0" smtClean="0"/>
              <a:t>Amplification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Noise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6490" y="1223794"/>
            <a:ext cx="4283293" cy="1739319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498842" y="1163033"/>
            <a:ext cx="3020007" cy="2457245"/>
            <a:chOff x="5498842" y="1163033"/>
            <a:chExt cx="3020007" cy="24572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3833" y="1602428"/>
              <a:ext cx="2732742" cy="20178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68526" y="1233096"/>
              <a:ext cx="2215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Path entanglement</a:t>
              </a:r>
              <a:endParaRPr lang="en-US" sz="20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98842" y="1163033"/>
              <a:ext cx="3020007" cy="2419921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89512" y="3874572"/>
            <a:ext cx="3020007" cy="2274302"/>
            <a:chOff x="5489512" y="3874572"/>
            <a:chExt cx="3020007" cy="22743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4129" y="4279220"/>
              <a:ext cx="2668781" cy="17914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52505" y="3886421"/>
              <a:ext cx="1803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State detection</a:t>
              </a:r>
              <a:endParaRPr lang="en-US" sz="20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489512" y="3874572"/>
              <a:ext cx="3020007" cy="2274302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2903" y="5042408"/>
            <a:ext cx="3827764" cy="1701311"/>
            <a:chOff x="762903" y="5070983"/>
            <a:chExt cx="3827764" cy="1701311"/>
          </a:xfrm>
        </p:grpSpPr>
        <p:sp>
          <p:nvSpPr>
            <p:cNvPr id="39" name="TextBox 38"/>
            <p:cNvSpPr txBox="1"/>
            <p:nvPr/>
          </p:nvSpPr>
          <p:spPr>
            <a:xfrm>
              <a:off x="892432" y="5111986"/>
              <a:ext cx="2606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Scalability of the setup</a:t>
              </a:r>
              <a:endParaRPr lang="de-DE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0188" y="5435753"/>
              <a:ext cx="3614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Controlling of </a:t>
              </a:r>
              <a:r>
                <a:rPr lang="en-US" altLang="zh-CN" dirty="0" smtClean="0"/>
                <a:t>multiple </a:t>
              </a:r>
              <a:r>
                <a:rPr lang="en-US" dirty="0" smtClean="0"/>
                <a:t>JPAs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G</a:t>
              </a:r>
              <a:r>
                <a:rPr lang="en-US" baseline="30000" dirty="0" smtClean="0"/>
                <a:t>(2</a:t>
              </a:r>
              <a:r>
                <a:rPr lang="en-US" baseline="30000" dirty="0"/>
                <a:t>)</a:t>
              </a:r>
              <a:r>
                <a:rPr lang="en-US" b="1" baseline="30000" dirty="0"/>
                <a:t> </a:t>
              </a:r>
              <a:r>
                <a:rPr lang="en-US" dirty="0" smtClean="0"/>
                <a:t>correlation time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Scale to remote state preparation</a:t>
              </a:r>
            </a:p>
            <a:p>
              <a:r>
                <a:rPr lang="en-US" dirty="0" smtClean="0"/>
                <a:t>	and teleportation</a:t>
              </a: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62903" y="5070983"/>
              <a:ext cx="3827764" cy="1701311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6491" y="3074567"/>
            <a:ext cx="4179244" cy="1841888"/>
            <a:chOff x="606491" y="3112667"/>
            <a:chExt cx="4179244" cy="1841888"/>
          </a:xfrm>
        </p:grpSpPr>
        <p:sp>
          <p:nvSpPr>
            <p:cNvPr id="18" name="TextBox 17"/>
            <p:cNvSpPr txBox="1"/>
            <p:nvPr/>
          </p:nvSpPr>
          <p:spPr>
            <a:xfrm>
              <a:off x="804700" y="3142477"/>
              <a:ext cx="2504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Linear transformation</a:t>
              </a:r>
              <a:endParaRPr lang="de-DE" sz="2000" b="1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567" y="4479207"/>
              <a:ext cx="611477" cy="37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uppieren 27"/>
            <p:cNvGrpSpPr/>
            <p:nvPr/>
          </p:nvGrpSpPr>
          <p:grpSpPr>
            <a:xfrm>
              <a:off x="846384" y="3466090"/>
              <a:ext cx="995118" cy="937494"/>
              <a:chOff x="3848524" y="4179492"/>
              <a:chExt cx="2196000" cy="1933225"/>
            </a:xfrm>
          </p:grpSpPr>
          <p:cxnSp>
            <p:nvCxnSpPr>
              <p:cNvPr id="22" name="Gerade Verbindung mit Pfeil 19"/>
              <p:cNvCxnSpPr/>
              <p:nvPr/>
            </p:nvCxnSpPr>
            <p:spPr>
              <a:xfrm flipV="1">
                <a:off x="3930282" y="4348717"/>
                <a:ext cx="0" cy="17640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3"/>
              <p:cNvCxnSpPr/>
              <p:nvPr/>
            </p:nvCxnSpPr>
            <p:spPr>
              <a:xfrm rot="5400000" flipV="1">
                <a:off x="4946524" y="4945610"/>
                <a:ext cx="0" cy="21960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Gleichschenkliges Dreieck 21"/>
              <p:cNvSpPr/>
              <p:nvPr/>
            </p:nvSpPr>
            <p:spPr>
              <a:xfrm rot="3364589">
                <a:off x="4066433" y="5094372"/>
                <a:ext cx="1168584" cy="542989"/>
              </a:xfrm>
              <a:prstGeom prst="triangle">
                <a:avLst>
                  <a:gd name="adj" fmla="val 2973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Gleichschenkliges Dreieck 25"/>
              <p:cNvSpPr/>
              <p:nvPr/>
            </p:nvSpPr>
            <p:spPr>
              <a:xfrm rot="3364589">
                <a:off x="4815921" y="4492289"/>
                <a:ext cx="1168584" cy="542989"/>
              </a:xfrm>
              <a:prstGeom prst="triangle">
                <a:avLst>
                  <a:gd name="adj" fmla="val 29738"/>
                </a:avLst>
              </a:prstGeom>
              <a:gradFill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Gerade Verbindung mit Pfeil 24"/>
              <p:cNvCxnSpPr/>
              <p:nvPr/>
            </p:nvCxnSpPr>
            <p:spPr>
              <a:xfrm rot="21300000" flipV="1">
                <a:off x="4138914" y="4489673"/>
                <a:ext cx="674553" cy="4562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8"/>
              <p:cNvCxnSpPr/>
              <p:nvPr/>
            </p:nvCxnSpPr>
            <p:spPr>
              <a:xfrm rot="21300000" flipV="1">
                <a:off x="4808307" y="5459123"/>
                <a:ext cx="674553" cy="4562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ounded Rectangle 40"/>
            <p:cNvSpPr/>
            <p:nvPr/>
          </p:nvSpPr>
          <p:spPr>
            <a:xfrm>
              <a:off x="606491" y="3112667"/>
              <a:ext cx="4179244" cy="1841888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29647" y="3582954"/>
              <a:ext cx="27367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Commutation relation </a:t>
              </a:r>
            </a:p>
            <a:p>
              <a:r>
                <a:rPr lang="en-US" dirty="0" smtClean="0"/>
                <a:t>between</a:t>
              </a:r>
            </a:p>
            <a:p>
              <a:r>
                <a:rPr lang="en-US" dirty="0" smtClean="0"/>
                <a:t>Squeeze and displacement </a:t>
              </a:r>
            </a:p>
            <a:p>
              <a:r>
                <a:rPr lang="en-US" dirty="0" smtClean="0"/>
                <a:t>operators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30544" y="2464225"/>
            <a:ext cx="142635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Squeezing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F15E-6159-46CB-B474-39E762A7A25A}" type="slidenum">
              <a:rPr lang="de-DE" smtClean="0"/>
              <a:t>9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9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4"/>
    </mc:Choice>
    <mc:Fallback xmlns="">
      <p:transition spd="slow" advTm="9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|16.9|1.2|25.6|17.4|2.1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7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1|0.3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4|2.2|4.7|1.6|2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9.1|2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29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13.3|38.4|22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3|16.5|22.1|4.7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2|22.3|7.3|44|6.8|1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3|8.2|2.8|3|1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3.8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|1.3|1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61160F24C094B9660D73360EA8CCD" ma:contentTypeVersion="0" ma:contentTypeDescription="Create a new document." ma:contentTypeScope="" ma:versionID="39cb0529f3ef51a3a3421a9d547eab1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CCCFC-5558-44B8-BB46-98BCF136791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E65AA5C-4C49-4B76-8314-918B06BAA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CDCFE16-B29D-4F55-91F3-3F684C8B6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1651</Words>
  <Application>Microsoft Office PowerPoint</Application>
  <PresentationFormat>On-screen Show (4:3)</PresentationFormat>
  <Paragraphs>458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MS Gothic</vt:lpstr>
      <vt:lpstr>宋体</vt:lpstr>
      <vt:lpstr>Arial</vt:lpstr>
      <vt:lpstr>Calibri</vt:lpstr>
      <vt:lpstr>Calibri Light</vt:lpstr>
      <vt:lpstr>Cambria Math</vt:lpstr>
      <vt:lpstr>Tahoma</vt:lpstr>
      <vt:lpstr>Wingdings</vt:lpstr>
      <vt:lpstr>Office Theme</vt:lpstr>
      <vt:lpstr>PowerPoint Presentation</vt:lpstr>
      <vt:lpstr>Propagating quantum microwaves</vt:lpstr>
      <vt:lpstr>PowerPoint Presentation</vt:lpstr>
      <vt:lpstr>PowerPoint Presentation</vt:lpstr>
      <vt:lpstr>PowerPoint Presentation</vt:lpstr>
      <vt:lpstr>PowerPoint Presentation</vt:lpstr>
      <vt:lpstr>Propagating quantum microwave teleportation</vt:lpstr>
      <vt:lpstr>Overview</vt:lpstr>
      <vt:lpstr>Overview</vt:lpstr>
      <vt:lpstr>Josephson parametric amplifier (JPA)</vt:lpstr>
      <vt:lpstr>State detection</vt:lpstr>
      <vt:lpstr>State detection</vt:lpstr>
      <vt:lpstr>What to expect?</vt:lpstr>
      <vt:lpstr>Squeezed coherent states</vt:lpstr>
      <vt:lpstr>Squeezed coherent states</vt:lpstr>
      <vt:lpstr>Squeezed coherent states</vt:lpstr>
      <vt:lpstr>Squeezed coherent states</vt:lpstr>
      <vt:lpstr>Overview</vt:lpstr>
      <vt:lpstr>Displacement operation</vt:lpstr>
      <vt:lpstr>State detection</vt:lpstr>
      <vt:lpstr>State detection</vt:lpstr>
      <vt:lpstr>What to expect?</vt:lpstr>
      <vt:lpstr>Displaced squeezed states</vt:lpstr>
      <vt:lpstr>Displaced squeezed states</vt:lpstr>
      <vt:lpstr>Displaced squeezed states</vt:lpstr>
      <vt:lpstr>Displaced squeezed states</vt:lpstr>
      <vt:lpstr>Summary</vt:lpstr>
      <vt:lpstr>Outlook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Weiler Mathias</dc:creator>
  <cp:lastModifiedBy>Zhong Ling</cp:lastModifiedBy>
  <cp:revision>165</cp:revision>
  <dcterms:created xsi:type="dcterms:W3CDTF">2015-01-19T15:57:11Z</dcterms:created>
  <dcterms:modified xsi:type="dcterms:W3CDTF">2015-08-27T05:14:49Z</dcterms:modified>
</cp:coreProperties>
</file>